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tags/tag1.xml" ContentType="application/vnd.openxmlformats-officedocument.presentationml.tags+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notesSlides/notesSlide18.xml" ContentType="application/vnd.openxmlformats-officedocument.presentationml.notesSlide+xml"/>
  <Override PartName="/ppt/tags/tag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tags/tag3.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notesSlides/notesSlide15.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 id="2147483749" r:id="rId2"/>
    <p:sldMasterId id="2147483774" r:id="rId3"/>
    <p:sldMasterId id="2147483786" r:id="rId4"/>
    <p:sldMasterId id="2147483798" r:id="rId5"/>
  </p:sldMasterIdLst>
  <p:notesMasterIdLst>
    <p:notesMasterId r:id="rId82"/>
  </p:notesMasterIdLst>
  <p:sldIdLst>
    <p:sldId id="483" r:id="rId6"/>
    <p:sldId id="461" r:id="rId7"/>
    <p:sldId id="414" r:id="rId8"/>
    <p:sldId id="477" r:id="rId9"/>
    <p:sldId id="285" r:id="rId10"/>
    <p:sldId id="289" r:id="rId11"/>
    <p:sldId id="290" r:id="rId12"/>
    <p:sldId id="424" r:id="rId13"/>
    <p:sldId id="425" r:id="rId14"/>
    <p:sldId id="293" r:id="rId15"/>
    <p:sldId id="294" r:id="rId16"/>
    <p:sldId id="295" r:id="rId17"/>
    <p:sldId id="428" r:id="rId18"/>
    <p:sldId id="297" r:id="rId19"/>
    <p:sldId id="430" r:id="rId20"/>
    <p:sldId id="431" r:id="rId21"/>
    <p:sldId id="432" r:id="rId22"/>
    <p:sldId id="302" r:id="rId23"/>
    <p:sldId id="314" r:id="rId24"/>
    <p:sldId id="309" r:id="rId25"/>
    <p:sldId id="310" r:id="rId26"/>
    <p:sldId id="311" r:id="rId27"/>
    <p:sldId id="312" r:id="rId28"/>
    <p:sldId id="470" r:id="rId29"/>
    <p:sldId id="469" r:id="rId30"/>
    <p:sldId id="313" r:id="rId31"/>
    <p:sldId id="315" r:id="rId32"/>
    <p:sldId id="433" r:id="rId33"/>
    <p:sldId id="434" r:id="rId34"/>
    <p:sldId id="479" r:id="rId35"/>
    <p:sldId id="475" r:id="rId36"/>
    <p:sldId id="476" r:id="rId37"/>
    <p:sldId id="478" r:id="rId38"/>
    <p:sldId id="480" r:id="rId39"/>
    <p:sldId id="328" r:id="rId40"/>
    <p:sldId id="481" r:id="rId41"/>
    <p:sldId id="330" r:id="rId42"/>
    <p:sldId id="331" r:id="rId43"/>
    <p:sldId id="333" r:id="rId44"/>
    <p:sldId id="334" r:id="rId45"/>
    <p:sldId id="335" r:id="rId46"/>
    <p:sldId id="336" r:id="rId47"/>
    <p:sldId id="337" r:id="rId48"/>
    <p:sldId id="339" r:id="rId49"/>
    <p:sldId id="352" r:id="rId50"/>
    <p:sldId id="353" r:id="rId51"/>
    <p:sldId id="354" r:id="rId52"/>
    <p:sldId id="358" r:id="rId53"/>
    <p:sldId id="359" r:id="rId54"/>
    <p:sldId id="360" r:id="rId55"/>
    <p:sldId id="361" r:id="rId56"/>
    <p:sldId id="436" r:id="rId57"/>
    <p:sldId id="437" r:id="rId58"/>
    <p:sldId id="471" r:id="rId59"/>
    <p:sldId id="450" r:id="rId60"/>
    <p:sldId id="451" r:id="rId61"/>
    <p:sldId id="452" r:id="rId62"/>
    <p:sldId id="453" r:id="rId63"/>
    <p:sldId id="473" r:id="rId64"/>
    <p:sldId id="440" r:id="rId65"/>
    <p:sldId id="457" r:id="rId66"/>
    <p:sldId id="441" r:id="rId67"/>
    <p:sldId id="443" r:id="rId68"/>
    <p:sldId id="444" r:id="rId69"/>
    <p:sldId id="446" r:id="rId70"/>
    <p:sldId id="458" r:id="rId71"/>
    <p:sldId id="448" r:id="rId72"/>
    <p:sldId id="449" r:id="rId73"/>
    <p:sldId id="456" r:id="rId74"/>
    <p:sldId id="462" r:id="rId75"/>
    <p:sldId id="468" r:id="rId76"/>
    <p:sldId id="467" r:id="rId77"/>
    <p:sldId id="464" r:id="rId78"/>
    <p:sldId id="466" r:id="rId79"/>
    <p:sldId id="463" r:id="rId80"/>
    <p:sldId id="460" r:id="rId8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a:srgbClr val="00003A"/>
    <a:srgbClr val="000054"/>
    <a:srgbClr val="00FF00"/>
    <a:srgbClr val="00CC00"/>
    <a:srgbClr val="0000FF"/>
    <a:srgbClr val="CC0066"/>
    <a:srgbClr val="99FF33"/>
    <a:srgbClr val="F7F725"/>
    <a:srgbClr val="3333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935" autoAdjust="0"/>
  </p:normalViewPr>
  <p:slideViewPr>
    <p:cSldViewPr>
      <p:cViewPr>
        <p:scale>
          <a:sx n="60" d="100"/>
          <a:sy n="60" d="100"/>
        </p:scale>
        <p:origin x="-1656" y="-234"/>
      </p:cViewPr>
      <p:guideLst>
        <p:guide orient="horz" pos="2160"/>
        <p:guide pos="2880"/>
      </p:guideLst>
    </p:cSldViewPr>
  </p:slideViewPr>
  <p:notesTextViewPr>
    <p:cViewPr>
      <p:scale>
        <a:sx n="100" d="100"/>
        <a:sy n="100" d="100"/>
      </p:scale>
      <p:origin x="0" y="0"/>
    </p:cViewPr>
  </p:notesTextViewPr>
  <p:sorterViewPr>
    <p:cViewPr>
      <p:scale>
        <a:sx n="30" d="100"/>
        <a:sy n="3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viewProps" Target="viewProp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notesMaster" Target="notesMasters/notesMaster1.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90645E-A544-4FB1-B3B7-0E73BB3267AC}" type="datetimeFigureOut">
              <a:rPr lang="en-US" smtClean="0"/>
              <a:pPr/>
              <a:t>6/23/2011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7D2910-0AA3-4C28-A071-4EF3006FCF6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FA4E13D0-AE56-4AE8-850A-A3D7CEFAFD4F}" type="slidenum">
              <a:rPr lang="en-US" smtClean="0">
                <a:solidFill>
                  <a:prstClr val="black"/>
                </a:solidFill>
              </a:rPr>
              <a:pPr/>
              <a:t>6</a:t>
            </a:fld>
            <a:endParaRPr lang="en-US" smtClean="0">
              <a:solidFill>
                <a:prstClr val="black"/>
              </a:solidFill>
            </a:endParaRPr>
          </a:p>
        </p:txBody>
      </p:sp>
      <p:sp>
        <p:nvSpPr>
          <p:cNvPr id="95235" name="Rectangle 2"/>
          <p:cNvSpPr>
            <a:spLocks noGrp="1" noRot="1" noChangeAspect="1" noChangeArrowheads="1" noTextEdit="1"/>
          </p:cNvSpPr>
          <p:nvPr>
            <p:ph type="sldImg"/>
          </p:nvPr>
        </p:nvSpPr>
        <p:spPr>
          <a:xfrm>
            <a:off x="1143000" y="685800"/>
            <a:ext cx="4573588" cy="3430588"/>
          </a:xfrm>
          <a:ln/>
        </p:spPr>
      </p:sp>
      <p:sp>
        <p:nvSpPr>
          <p:cNvPr id="95236" name="Rectangle 3"/>
          <p:cNvSpPr>
            <a:spLocks noGrp="1" noChangeArrowheads="1"/>
          </p:cNvSpPr>
          <p:nvPr>
            <p:ph type="body" idx="1"/>
          </p:nvPr>
        </p:nvSpPr>
        <p:spPr>
          <a:xfrm>
            <a:off x="992188" y="4359275"/>
            <a:ext cx="4953000" cy="4117975"/>
          </a:xfrm>
          <a:noFill/>
          <a:ln/>
        </p:spPr>
        <p:txBody>
          <a:bodyPr/>
          <a:lstStyle/>
          <a:p>
            <a:pPr eaLnBrk="1" hangingPunct="1"/>
            <a:endParaRPr lang="en-GB" smtClean="0">
              <a:latin typeface="Arial" pitchFamily="34" charset="0"/>
              <a:cs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3346D040-EC7F-4051-9905-0314952E8809}" type="slidenum">
              <a:rPr lang="en-US" smtClean="0">
                <a:solidFill>
                  <a:prstClr val="black"/>
                </a:solidFill>
              </a:rPr>
              <a:pPr/>
              <a:t>27</a:t>
            </a:fld>
            <a:endParaRPr lang="en-US" smtClean="0">
              <a:solidFill>
                <a:prstClr val="black"/>
              </a:solidFill>
            </a:endParaRPr>
          </a:p>
        </p:txBody>
      </p:sp>
      <p:sp>
        <p:nvSpPr>
          <p:cNvPr id="108547" name="Rectangle 2"/>
          <p:cNvSpPr>
            <a:spLocks noGrp="1" noRot="1" noChangeAspect="1" noChangeArrowheads="1" noTextEdit="1"/>
          </p:cNvSpPr>
          <p:nvPr>
            <p:ph type="sldImg"/>
          </p:nvPr>
        </p:nvSpPr>
        <p:spPr>
          <a:xfrm>
            <a:off x="715963" y="736600"/>
            <a:ext cx="5468937" cy="4102100"/>
          </a:xfr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4" name="Slide Number Placeholder 3"/>
          <p:cNvSpPr>
            <a:spLocks noGrp="1"/>
          </p:cNvSpPr>
          <p:nvPr>
            <p:ph type="sldNum" sz="quarter" idx="5"/>
          </p:nvPr>
        </p:nvSpPr>
        <p:spPr/>
        <p:txBody>
          <a:bodyPr/>
          <a:lstStyle/>
          <a:p>
            <a:pPr>
              <a:defRPr/>
            </a:pPr>
            <a:fld id="{267AC573-4555-4A4C-860D-656CB882C365}" type="slidenum">
              <a:rPr lang="en-US" smtClean="0">
                <a:solidFill>
                  <a:prstClr val="black"/>
                </a:solidFill>
              </a:rPr>
              <a:pPr>
                <a:defRPr/>
              </a:pPr>
              <a:t>37</a:t>
            </a:fld>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E778EAF-E49F-49BD-86A5-1ACFCAA6C3AB}" type="slidenum">
              <a:rPr lang="fr-FR">
                <a:solidFill>
                  <a:prstClr val="black"/>
                </a:solidFill>
              </a:rPr>
              <a:pPr>
                <a:defRPr/>
              </a:pPr>
              <a:t>39</a:t>
            </a:fld>
            <a:endParaRPr lang="fr-FR">
              <a:solidFill>
                <a:prstClr val="black"/>
              </a:solidFill>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a:lnSpc>
                <a:spcPct val="90000"/>
              </a:lnSpc>
              <a:buFontTx/>
              <a:buChar char="•"/>
            </a:pPr>
            <a:endParaRPr lang="en-US" sz="900" smtClean="0">
              <a:latin typeface="Arial" pitchFamily="34" charset="0"/>
              <a:cs typeface="Arial" pitchFamily="34" charset="0"/>
            </a:endParaRPr>
          </a:p>
          <a:p>
            <a:pPr>
              <a:lnSpc>
                <a:spcPct val="90000"/>
              </a:lnSpc>
              <a:buFontTx/>
              <a:buChar char="•"/>
            </a:pPr>
            <a:endParaRPr lang="en-US" sz="900" smtClean="0">
              <a:latin typeface="Arial" pitchFamily="34" charset="0"/>
              <a:cs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390EA60-3DAC-407D-89A7-EBC8A75374A8}" type="slidenum">
              <a:rPr lang="fr-FR">
                <a:solidFill>
                  <a:prstClr val="black"/>
                </a:solidFill>
              </a:rPr>
              <a:pPr>
                <a:defRPr/>
              </a:pPr>
              <a:t>40</a:t>
            </a:fld>
            <a:endParaRPr lang="fr-FR">
              <a:solidFill>
                <a:prstClr val="black"/>
              </a:solidFill>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endParaRPr lang="en-US" smtClean="0">
              <a:latin typeface="Arial" pitchFamily="34" charset="0"/>
              <a:cs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CFEA382-8E28-46A9-AC36-CC721FAAF8F7}" type="slidenum">
              <a:rPr lang="fr-FR">
                <a:solidFill>
                  <a:prstClr val="black"/>
                </a:solidFill>
              </a:rPr>
              <a:pPr>
                <a:defRPr/>
              </a:pPr>
              <a:t>41</a:t>
            </a:fld>
            <a:endParaRPr lang="fr-FR">
              <a:solidFill>
                <a:prstClr val="black"/>
              </a:solidFill>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endParaRPr lang="en-US" smtClean="0">
              <a:latin typeface="Arial" pitchFamily="34" charset="0"/>
              <a:cs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0C3AB1F-96DF-453D-970C-4CD88A96D745}" type="slidenum">
              <a:rPr lang="fr-FR">
                <a:solidFill>
                  <a:prstClr val="black"/>
                </a:solidFill>
              </a:rPr>
              <a:pPr>
                <a:defRPr/>
              </a:pPr>
              <a:t>42</a:t>
            </a:fld>
            <a:endParaRPr lang="fr-FR">
              <a:solidFill>
                <a:prstClr val="black"/>
              </a:solidFill>
            </a:endParaRP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endParaRPr lang="en-US" smtClean="0">
              <a:latin typeface="Arial" pitchFamily="34" charset="0"/>
              <a:cs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D929AC3-EFBA-4D5E-A05F-1CB8E0C951BB}" type="slidenum">
              <a:rPr lang="fr-FR">
                <a:solidFill>
                  <a:prstClr val="black"/>
                </a:solidFill>
              </a:rPr>
              <a:pPr>
                <a:defRPr/>
              </a:pPr>
              <a:t>43</a:t>
            </a:fld>
            <a:endParaRPr lang="fr-FR">
              <a:solidFill>
                <a:prstClr val="black"/>
              </a:solidFill>
            </a:endParaRP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endParaRPr lang="en-US" smtClean="0">
              <a:latin typeface="Arial" pitchFamily="34" charset="0"/>
              <a:cs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EDA55E3-7D40-42B1-BA91-2BB55E6DA32C}" type="slidenum">
              <a:rPr lang="fr-FR">
                <a:solidFill>
                  <a:prstClr val="black"/>
                </a:solidFill>
              </a:rPr>
              <a:pPr>
                <a:defRPr/>
              </a:pPr>
              <a:t>44</a:t>
            </a:fld>
            <a:endParaRPr lang="fr-FR">
              <a:solidFill>
                <a:prstClr val="black"/>
              </a:solidFill>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endParaRPr lang="en-US" smtClean="0">
              <a:latin typeface="Arial" pitchFamily="34" charset="0"/>
              <a:cs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42BF973-C9DF-43D8-8998-DDDA14D138AC}" type="slidenum">
              <a:rPr lang="fr-FR">
                <a:solidFill>
                  <a:prstClr val="black"/>
                </a:solidFill>
              </a:rPr>
              <a:pPr>
                <a:defRPr/>
              </a:pPr>
              <a:t>45</a:t>
            </a:fld>
            <a:endParaRPr lang="fr-FR">
              <a:solidFill>
                <a:prstClr val="black"/>
              </a:solidFill>
            </a:endParaRP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pPr>
              <a:lnSpc>
                <a:spcPct val="80000"/>
              </a:lnSpc>
            </a:pPr>
            <a:endParaRPr lang="en-GB" sz="700" smtClean="0">
              <a:latin typeface="Arial" pitchFamily="34" charset="0"/>
              <a:cs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4163990-894F-41D0-A9FB-C8A12289DCA6}" type="slidenum">
              <a:rPr lang="fr-FR">
                <a:solidFill>
                  <a:prstClr val="black"/>
                </a:solidFill>
              </a:rPr>
              <a:pPr>
                <a:defRPr/>
              </a:pPr>
              <a:t>46</a:t>
            </a:fld>
            <a:endParaRPr lang="fr-FR">
              <a:solidFill>
                <a:prstClr val="black"/>
              </a:solidFill>
            </a:endParaRPr>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endParaRPr lang="en-US" smtClean="0">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27B367F9-CC6C-4192-AB99-7633BCD57E0B}" type="slidenum">
              <a:rPr lang="en-US" smtClean="0">
                <a:solidFill>
                  <a:prstClr val="black"/>
                </a:solidFill>
              </a:rPr>
              <a:pPr/>
              <a:t>7</a:t>
            </a:fld>
            <a:endParaRPr lang="en-US" smtClean="0">
              <a:solidFill>
                <a:prstClr val="black"/>
              </a:solidFill>
            </a:endParaRPr>
          </a:p>
        </p:txBody>
      </p:sp>
      <p:sp>
        <p:nvSpPr>
          <p:cNvPr id="96259" name="Rectangle 2"/>
          <p:cNvSpPr>
            <a:spLocks noGrp="1" noRot="1" noChangeAspect="1" noChangeArrowheads="1" noTextEdit="1"/>
          </p:cNvSpPr>
          <p:nvPr>
            <p:ph type="sldImg"/>
          </p:nvPr>
        </p:nvSpPr>
        <p:spPr>
          <a:xfrm>
            <a:off x="1146175" y="685800"/>
            <a:ext cx="4572000" cy="3429000"/>
          </a:xfrm>
          <a:ln/>
        </p:spPr>
      </p:sp>
      <p:sp>
        <p:nvSpPr>
          <p:cNvPr id="96260" name="Rectangle 3"/>
          <p:cNvSpPr>
            <a:spLocks noGrp="1" noChangeArrowheads="1"/>
          </p:cNvSpPr>
          <p:nvPr>
            <p:ph type="body" idx="1"/>
          </p:nvPr>
        </p:nvSpPr>
        <p:spPr>
          <a:xfrm>
            <a:off x="912813" y="4341813"/>
            <a:ext cx="5032375" cy="4116387"/>
          </a:xfrm>
          <a:noFill/>
          <a:ln/>
        </p:spPr>
        <p:txBody>
          <a:bodyPr lIns="89917" tIns="44958" rIns="89917" bIns="44958"/>
          <a:lstStyle/>
          <a:p>
            <a:pPr eaLnBrk="1" hangingPunct="1"/>
            <a:endParaRPr lang="en-GB" smtClean="0">
              <a:latin typeface="Arial" pitchFamily="34" charset="0"/>
              <a:cs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4" name="Slide Number Placeholder 3"/>
          <p:cNvSpPr>
            <a:spLocks noGrp="1"/>
          </p:cNvSpPr>
          <p:nvPr>
            <p:ph type="sldNum" sz="quarter" idx="5"/>
          </p:nvPr>
        </p:nvSpPr>
        <p:spPr/>
        <p:txBody>
          <a:bodyPr/>
          <a:lstStyle/>
          <a:p>
            <a:pPr>
              <a:defRPr/>
            </a:pPr>
            <a:fld id="{60559E0C-4903-42D0-80ED-DA344FAF6C8A}" type="slidenum">
              <a:rPr lang="en-US" smtClean="0">
                <a:solidFill>
                  <a:prstClr val="black"/>
                </a:solidFill>
              </a:rPr>
              <a:pPr>
                <a:defRPr/>
              </a:pPr>
              <a:t>47</a:t>
            </a:fld>
            <a:endParaRPr 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89775847-4E6F-420F-BD06-2010E5AC1258}" type="slidenum">
              <a:rPr lang="en-US">
                <a:solidFill>
                  <a:prstClr val="black"/>
                </a:solidFill>
              </a:rPr>
              <a:pPr/>
              <a:t>55</a:t>
            </a:fld>
            <a:endParaRPr lang="en-US">
              <a:solidFill>
                <a:prstClr val="black"/>
              </a:solidFill>
            </a:endParaRPr>
          </a:p>
        </p:txBody>
      </p:sp>
      <p:sp>
        <p:nvSpPr>
          <p:cNvPr id="31641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defTabSz="914321"/>
            <a:fld id="{4BD0D5E1-F35F-4D2E-B30E-AA005BA40CA4}" type="slidenum">
              <a:rPr lang="en-US" sz="1200">
                <a:solidFill>
                  <a:prstClr val="black"/>
                </a:solidFill>
                <a:ea typeface="ＭＳ Ｐゴシック" pitchFamily="-112" charset="-128"/>
              </a:rPr>
              <a:pPr algn="r" defTabSz="914321"/>
              <a:t>55</a:t>
            </a:fld>
            <a:endParaRPr lang="en-US" sz="1200">
              <a:solidFill>
                <a:prstClr val="black"/>
              </a:solidFill>
              <a:ea typeface="ＭＳ Ｐゴシック" pitchFamily="-112" charset="-128"/>
            </a:endParaRPr>
          </a:p>
        </p:txBody>
      </p:sp>
      <p:sp>
        <p:nvSpPr>
          <p:cNvPr id="31641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18" tIns="45710" rIns="91418" bIns="45710" anchor="b"/>
          <a:lstStyle/>
          <a:p>
            <a:pPr algn="r" defTabSz="914321"/>
            <a:fld id="{F89045F8-2F8B-423D-8F99-8479EAECDC77}" type="slidenum">
              <a:rPr lang="da-DK" sz="1100">
                <a:solidFill>
                  <a:srgbClr val="000000"/>
                </a:solidFill>
                <a:ea typeface="ヒラギノ角ゴ Pro W3" pitchFamily="-109" charset="-128"/>
              </a:rPr>
              <a:pPr algn="r" defTabSz="914321"/>
              <a:t>55</a:t>
            </a:fld>
            <a:endParaRPr lang="da-DK" sz="1100">
              <a:solidFill>
                <a:srgbClr val="000000"/>
              </a:solidFill>
              <a:ea typeface="ヒラギノ角ゴ Pro W3" pitchFamily="-109" charset="-128"/>
            </a:endParaRPr>
          </a:p>
        </p:txBody>
      </p:sp>
      <p:sp>
        <p:nvSpPr>
          <p:cNvPr id="316420" name="Rectangle 2"/>
          <p:cNvSpPr>
            <a:spLocks noGrp="1" noRot="1" noChangeAspect="1" noChangeArrowheads="1" noTextEdit="1"/>
          </p:cNvSpPr>
          <p:nvPr>
            <p:ph type="sldImg"/>
          </p:nvPr>
        </p:nvSpPr>
        <p:spPr>
          <a:xfrm>
            <a:off x="1146175" y="685800"/>
            <a:ext cx="4572000" cy="3429000"/>
          </a:xfrm>
          <a:ln/>
        </p:spPr>
      </p:sp>
      <p:sp>
        <p:nvSpPr>
          <p:cNvPr id="316421" name="Rectangle 3"/>
          <p:cNvSpPr>
            <a:spLocks noGrp="1" noChangeArrowheads="1"/>
          </p:cNvSpPr>
          <p:nvPr>
            <p:ph type="body" idx="1"/>
          </p:nvPr>
        </p:nvSpPr>
        <p:spPr>
          <a:xfrm>
            <a:off x="684213" y="4341813"/>
            <a:ext cx="5489575" cy="4116387"/>
          </a:xfrm>
        </p:spPr>
        <p:txBody>
          <a:bodyPr lIns="91418" tIns="45710" rIns="91418" bIns="45710"/>
          <a:lstStyle/>
          <a:p>
            <a:pPr>
              <a:spcBef>
                <a:spcPct val="0"/>
              </a:spcBef>
            </a:pPr>
            <a:r>
              <a:rPr lang="en-CA"/>
              <a:t>Insulin degludec </a:t>
            </a:r>
            <a:r>
              <a:rPr lang="en-US">
                <a:latin typeface="Verdana" pitchFamily="34" charset="0"/>
                <a:ea typeface="ヒラギノ角ゴ Pro W3" pitchFamily="-109" charset="-128"/>
              </a:rPr>
              <a:t>is a new generation ultra-long acting basal insulin</a:t>
            </a:r>
            <a:r>
              <a:rPr lang="en-GB">
                <a:ea typeface="ヒラギノ角ゴ Pro W3" pitchFamily="-109" charset="-128"/>
              </a:rPr>
              <a:t>. When injected into the subcutaneous tissue, </a:t>
            </a:r>
            <a:r>
              <a:rPr lang="en-GB">
                <a:solidFill>
                  <a:srgbClr val="FF3300"/>
                </a:solidFill>
                <a:ea typeface="ヒラギノ角ゴ Pro W3" pitchFamily="-109" charset="-128"/>
              </a:rPr>
              <a:t>self-association and formation of multi-hexameric chains occur at the injection site</a:t>
            </a:r>
            <a:r>
              <a:rPr lang="en-GB">
                <a:ea typeface="ヒラギノ角ゴ Pro W3" pitchFamily="-109" charset="-128"/>
              </a:rPr>
              <a:t>. The formation of the multi-hexameric chain is the principle mechanism of protraction. The insulin molecules slowly dissociates and enter the circulation as monomers. Reversible binding to albumin contributes further to the mechanism of protraction. The result is a long, flat and extended insulin profile as shown in the following slides.</a:t>
            </a:r>
          </a:p>
          <a:p>
            <a:pPr>
              <a:spcBef>
                <a:spcPct val="0"/>
              </a:spcBef>
            </a:pPr>
            <a:endParaRPr lang="en-US">
              <a:ea typeface="ヒラギノ角ゴ Pro W3" pitchFamily="-109"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BDF1D5D-8784-4CC2-BA93-1DA7B13A664E}" type="slidenum">
              <a:rPr lang="en-US">
                <a:solidFill>
                  <a:prstClr val="black"/>
                </a:solidFill>
              </a:rPr>
              <a:pPr/>
              <a:t>56</a:t>
            </a:fld>
            <a:endParaRPr lang="en-US">
              <a:solidFill>
                <a:prstClr val="black"/>
              </a:solidFill>
            </a:endParaRPr>
          </a:p>
        </p:txBody>
      </p:sp>
      <p:sp>
        <p:nvSpPr>
          <p:cNvPr id="31846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defTabSz="914321"/>
            <a:fld id="{C946334B-B4F7-4402-8774-6BF470D5FBCD}" type="slidenum">
              <a:rPr lang="en-US" sz="1200">
                <a:solidFill>
                  <a:prstClr val="black"/>
                </a:solidFill>
                <a:ea typeface="ＭＳ Ｐゴシック" pitchFamily="-112" charset="-128"/>
              </a:rPr>
              <a:pPr algn="r" defTabSz="914321"/>
              <a:t>56</a:t>
            </a:fld>
            <a:endParaRPr lang="en-US" sz="1200">
              <a:solidFill>
                <a:prstClr val="black"/>
              </a:solidFill>
              <a:ea typeface="ＭＳ Ｐゴシック" pitchFamily="-112" charset="-128"/>
            </a:endParaRPr>
          </a:p>
        </p:txBody>
      </p:sp>
      <p:sp>
        <p:nvSpPr>
          <p:cNvPr id="318467" name="Rectangle 2"/>
          <p:cNvSpPr>
            <a:spLocks noGrp="1" noRot="1" noChangeAspect="1" noChangeArrowheads="1" noTextEdit="1"/>
          </p:cNvSpPr>
          <p:nvPr>
            <p:ph type="sldImg"/>
          </p:nvPr>
        </p:nvSpPr>
        <p:spPr>
          <a:xfrm>
            <a:off x="1143000" y="685800"/>
            <a:ext cx="4572000" cy="3429000"/>
          </a:xfrm>
          <a:ln/>
        </p:spPr>
      </p:sp>
      <p:sp>
        <p:nvSpPr>
          <p:cNvPr id="318468" name="Rectangle 3"/>
          <p:cNvSpPr>
            <a:spLocks noGrp="1" noChangeArrowheads="1"/>
          </p:cNvSpPr>
          <p:nvPr>
            <p:ph type="body" idx="1"/>
          </p:nvPr>
        </p:nvSpPr>
        <p:spPr>
          <a:xfrm>
            <a:off x="685800" y="4343400"/>
            <a:ext cx="5486400" cy="4114800"/>
          </a:xfrm>
        </p:spPr>
        <p:txBody>
          <a:bodyPr/>
          <a:lstStyle/>
          <a:p>
            <a:pPr>
              <a:spcBef>
                <a:spcPct val="0"/>
              </a:spcBef>
            </a:pPr>
            <a:r>
              <a:rPr lang="en-GB">
                <a:latin typeface="Verdana" pitchFamily="34" charset="0"/>
                <a:ea typeface="ヒラギノ角ゴ Pro W3" pitchFamily="-109" charset="-128"/>
              </a:rPr>
              <a:t>Degludec </a:t>
            </a:r>
            <a:r>
              <a:rPr lang="en-US">
                <a:latin typeface="Verdana" pitchFamily="34" charset="0"/>
                <a:ea typeface="ヒラギノ角ゴ Pro W3" pitchFamily="-109" charset="-128"/>
              </a:rPr>
              <a:t>is a new generation ultra-long acting basal insulin</a:t>
            </a:r>
            <a:r>
              <a:rPr lang="en-GB">
                <a:ea typeface="ヒラギノ角ゴ Pro W3" pitchFamily="-109" charset="-128"/>
              </a:rPr>
              <a:t>. When injected into the subcutaneous tissue, </a:t>
            </a:r>
            <a:r>
              <a:rPr lang="en-GB">
                <a:solidFill>
                  <a:srgbClr val="FF3300"/>
                </a:solidFill>
                <a:ea typeface="ヒラギノ角ゴ Pro W3" pitchFamily="-109" charset="-128"/>
              </a:rPr>
              <a:t>self-association and formation of multihexameric chains occur at the injection site</a:t>
            </a:r>
            <a:r>
              <a:rPr lang="en-GB">
                <a:ea typeface="ヒラギノ角ゴ Pro W3" pitchFamily="-109" charset="-128"/>
              </a:rPr>
              <a:t>. The formation of the multihexameric chain is the principle mechanism of protraction. The insulin molecules slowly dissociates and enters the circulation a monomers. Reversible binding to albumin contributes further to the mechanism of protraction. The result is a long, flat and extended insulin profile as shown in the following slides.</a:t>
            </a:r>
          </a:p>
          <a:p>
            <a:pPr>
              <a:spcBef>
                <a:spcPct val="0"/>
              </a:spcBef>
            </a:pPr>
            <a:endParaRPr lang="en-US">
              <a:ea typeface="ヒラギノ角ゴ Pro W3" pitchFamily="-109" charset="-128"/>
            </a:endParaRPr>
          </a:p>
          <a:p>
            <a:pPr>
              <a:spcBef>
                <a:spcPct val="0"/>
              </a:spcBef>
            </a:pPr>
            <a:endParaRPr lang="en-GB">
              <a:latin typeface="Verdana" pitchFamily="34" charset="0"/>
              <a:ea typeface="ヒラギノ角ゴ Pro W3" pitchFamily="-109"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6C9F0AE5-D8F8-4D48-935A-F4FA35FCAB8E}" type="slidenum">
              <a:rPr lang="en-US">
                <a:solidFill>
                  <a:prstClr val="black"/>
                </a:solidFill>
              </a:rPr>
              <a:pPr/>
              <a:t>57</a:t>
            </a:fld>
            <a:endParaRPr lang="en-US">
              <a:solidFill>
                <a:prstClr val="black"/>
              </a:solidFill>
            </a:endParaRPr>
          </a:p>
        </p:txBody>
      </p:sp>
      <p:sp>
        <p:nvSpPr>
          <p:cNvPr id="32256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defTabSz="914321"/>
            <a:fld id="{AA63069F-0E90-42BA-815D-2EAB65EBFE65}" type="slidenum">
              <a:rPr lang="en-US" sz="1200">
                <a:solidFill>
                  <a:prstClr val="black"/>
                </a:solidFill>
                <a:ea typeface="ＭＳ Ｐゴシック" pitchFamily="-112" charset="-128"/>
              </a:rPr>
              <a:pPr algn="r" defTabSz="914321"/>
              <a:t>57</a:t>
            </a:fld>
            <a:endParaRPr lang="en-US" sz="1200">
              <a:solidFill>
                <a:prstClr val="black"/>
              </a:solidFill>
              <a:ea typeface="ＭＳ Ｐゴシック" pitchFamily="-112" charset="-128"/>
            </a:endParaRPr>
          </a:p>
        </p:txBody>
      </p:sp>
      <p:sp>
        <p:nvSpPr>
          <p:cNvPr id="322563" name="Slide Image Placeholder 1"/>
          <p:cNvSpPr>
            <a:spLocks noGrp="1" noRot="1" noChangeAspect="1" noTextEdit="1"/>
          </p:cNvSpPr>
          <p:nvPr>
            <p:ph type="sldImg"/>
          </p:nvPr>
        </p:nvSpPr>
        <p:spPr>
          <a:xfrm>
            <a:off x="1143000" y="685800"/>
            <a:ext cx="4572000" cy="3429000"/>
          </a:xfrm>
          <a:ln/>
        </p:spPr>
      </p:sp>
      <p:sp>
        <p:nvSpPr>
          <p:cNvPr id="322564" name="Notes Placeholder 2"/>
          <p:cNvSpPr>
            <a:spLocks noGrp="1"/>
          </p:cNvSpPr>
          <p:nvPr>
            <p:ph type="body" idx="1"/>
          </p:nvPr>
        </p:nvSpPr>
        <p:spPr>
          <a:xfrm>
            <a:off x="685800" y="4343400"/>
            <a:ext cx="5486400" cy="4114800"/>
          </a:xfrm>
        </p:spPr>
        <p:txBody>
          <a:bodyPr/>
          <a:lstStyle/>
          <a:p>
            <a:pPr>
              <a:spcBef>
                <a:spcPct val="0"/>
              </a:spcBef>
            </a:pPr>
            <a:endParaRPr lang="en-GB"/>
          </a:p>
        </p:txBody>
      </p:sp>
      <p:sp>
        <p:nvSpPr>
          <p:cNvPr id="32256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914321"/>
            <a:fld id="{91579DED-CABD-4AD1-B791-7B9C1639CBF3}" type="slidenum">
              <a:rPr lang="en-CA" sz="1200">
                <a:solidFill>
                  <a:srgbClr val="000000"/>
                </a:solidFill>
                <a:ea typeface="ヒラギノ角ゴ Pro W3" pitchFamily="-109" charset="-128"/>
              </a:rPr>
              <a:pPr algn="r" defTabSz="914321"/>
              <a:t>57</a:t>
            </a:fld>
            <a:endParaRPr lang="en-CA" sz="1200">
              <a:solidFill>
                <a:srgbClr val="000000"/>
              </a:solidFill>
              <a:ea typeface="ヒラギノ角ゴ Pro W3" pitchFamily="-109"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E0174453-3E3A-4FAF-8B11-696122917C7B}" type="slidenum">
              <a:rPr lang="en-US">
                <a:solidFill>
                  <a:prstClr val="black"/>
                </a:solidFill>
              </a:rPr>
              <a:pPr/>
              <a:t>58</a:t>
            </a:fld>
            <a:endParaRPr lang="en-US">
              <a:solidFill>
                <a:prstClr val="black"/>
              </a:solidFill>
            </a:endParaRPr>
          </a:p>
        </p:txBody>
      </p:sp>
      <p:sp>
        <p:nvSpPr>
          <p:cNvPr id="3246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defTabSz="914321"/>
            <a:fld id="{1B496603-80D3-4ACB-973F-DF50F346381E}" type="slidenum">
              <a:rPr lang="en-US" sz="1200">
                <a:solidFill>
                  <a:prstClr val="black"/>
                </a:solidFill>
                <a:ea typeface="ＭＳ Ｐゴシック" pitchFamily="-112" charset="-128"/>
              </a:rPr>
              <a:pPr algn="r" defTabSz="914321"/>
              <a:t>58</a:t>
            </a:fld>
            <a:endParaRPr lang="en-US" sz="1200">
              <a:solidFill>
                <a:prstClr val="black"/>
              </a:solidFill>
              <a:ea typeface="ＭＳ Ｐゴシック" pitchFamily="-112" charset="-128"/>
            </a:endParaRPr>
          </a:p>
        </p:txBody>
      </p:sp>
      <p:sp>
        <p:nvSpPr>
          <p:cNvPr id="324611" name="Slide Image Placeholder 1"/>
          <p:cNvSpPr>
            <a:spLocks noGrp="1" noRot="1" noChangeAspect="1" noTextEdit="1"/>
          </p:cNvSpPr>
          <p:nvPr>
            <p:ph type="sldImg"/>
          </p:nvPr>
        </p:nvSpPr>
        <p:spPr>
          <a:xfrm>
            <a:off x="1143000" y="685800"/>
            <a:ext cx="4572000" cy="3429000"/>
          </a:xfrm>
          <a:ln/>
        </p:spPr>
      </p:sp>
      <p:sp>
        <p:nvSpPr>
          <p:cNvPr id="324612" name="Notes Placeholder 2"/>
          <p:cNvSpPr>
            <a:spLocks noGrp="1"/>
          </p:cNvSpPr>
          <p:nvPr>
            <p:ph type="body" idx="1"/>
          </p:nvPr>
        </p:nvSpPr>
        <p:spPr>
          <a:xfrm>
            <a:off x="685800" y="4343400"/>
            <a:ext cx="5486400" cy="4114800"/>
          </a:xfrm>
        </p:spPr>
        <p:txBody>
          <a:bodyPr/>
          <a:lstStyle/>
          <a:p>
            <a:r>
              <a:rPr lang="en-GB" b="1" dirty="0"/>
              <a:t>*DO NOT EDIT* Note: this slide is animated</a:t>
            </a:r>
          </a:p>
          <a:p>
            <a:r>
              <a:rPr lang="en-GB" dirty="0"/>
              <a:t>Insulin degludec tends to exist as </a:t>
            </a:r>
            <a:r>
              <a:rPr lang="en-GB" dirty="0" err="1"/>
              <a:t>dihexamers</a:t>
            </a:r>
            <a:r>
              <a:rPr lang="en-GB" dirty="0"/>
              <a:t> in the formulation (in pen).  At the injection site, as phenol is rapidly diffuses away, insulin degludec quickly forms </a:t>
            </a:r>
            <a:r>
              <a:rPr lang="en-GB" dirty="0" err="1"/>
              <a:t>multihexamers</a:t>
            </a:r>
            <a:r>
              <a:rPr lang="en-GB" dirty="0"/>
              <a:t>.  The unique properties of the side chain (</a:t>
            </a:r>
            <a:r>
              <a:rPr lang="en-GB" dirty="0" err="1"/>
              <a:t>glutamic</a:t>
            </a:r>
            <a:r>
              <a:rPr lang="en-GB" dirty="0"/>
              <a:t> acid and fatty acid) facilitates the formation of </a:t>
            </a:r>
            <a:r>
              <a:rPr lang="en-GB" dirty="0" err="1"/>
              <a:t>multihexamers</a:t>
            </a:r>
            <a:r>
              <a:rPr lang="en-GB" dirty="0"/>
              <a:t> in the presence of zinc ions (contained in the formulation).  The </a:t>
            </a:r>
            <a:r>
              <a:rPr lang="en-GB" dirty="0" err="1"/>
              <a:t>multihexamers</a:t>
            </a:r>
            <a:r>
              <a:rPr lang="en-GB" dirty="0"/>
              <a:t> form a depot at the site of injection and represents the primary mechanism of protraction.  With time, the monomers slowly dissociate.  The monomers are able to diffuse into the capillary where they bind to albumin (due to the fatty acid side chain).  This represents the secondary mechanism of protraction and provides a form for “buffering” of insulin degludec blood levels.  At the target organs, the insulin degludec monomers are able to activate the insulin receptors as the affinity for the IR is much higher than for the albumin (which is also present in the interstitial fluid, but at a lower concentration than in blood).</a:t>
            </a:r>
          </a:p>
          <a:p>
            <a:endParaRPr lang="en-US" dirty="0"/>
          </a:p>
        </p:txBody>
      </p:sp>
      <p:sp>
        <p:nvSpPr>
          <p:cNvPr id="324613"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914321"/>
            <a:fld id="{E4762B03-AF86-42AD-BF7F-704894416F0E}" type="slidenum">
              <a:rPr lang="en-US" sz="1200">
                <a:solidFill>
                  <a:srgbClr val="000000"/>
                </a:solidFill>
                <a:ea typeface="ヒラギノ角ゴ Pro W3" pitchFamily="-109" charset="-128"/>
              </a:rPr>
              <a:pPr algn="r" defTabSz="914321"/>
              <a:t>58</a:t>
            </a:fld>
            <a:endParaRPr lang="en-US" sz="1200">
              <a:solidFill>
                <a:srgbClr val="000000"/>
              </a:solidFill>
              <a:ea typeface="ヒラギノ角ゴ Pro W3" pitchFamily="-109"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DFEED2F0-8D42-4FE9-959E-17F6D25886FD}" type="slidenum">
              <a:rPr lang="en-US" smtClean="0">
                <a:latin typeface="Arial" pitchFamily="34" charset="0"/>
                <a:ea typeface="MS PGothic" pitchFamily="34" charset="-128"/>
              </a:rPr>
              <a:pPr/>
              <a:t>9</a:t>
            </a:fld>
            <a:endParaRPr lang="en-US" smtClean="0">
              <a:latin typeface="Arial" pitchFamily="34" charset="0"/>
              <a:ea typeface="MS PGothic" pitchFamily="34" charset="-128"/>
            </a:endParaRPr>
          </a:p>
        </p:txBody>
      </p:sp>
      <p:sp>
        <p:nvSpPr>
          <p:cNvPr id="97283" name="Rectangle 2"/>
          <p:cNvSpPr>
            <a:spLocks noGrp="1" noChangeArrowheads="1"/>
          </p:cNvSpPr>
          <p:nvPr>
            <p:ph type="body" idx="1"/>
          </p:nvPr>
        </p:nvSpPr>
        <p:spPr>
          <a:xfrm>
            <a:off x="915988" y="4387850"/>
            <a:ext cx="5026025" cy="3889375"/>
          </a:xfrm>
          <a:noFill/>
          <a:ln/>
        </p:spPr>
        <p:txBody>
          <a:bodyPr lIns="59192" tIns="31241" rIns="59192" bIns="31241"/>
          <a:lstStyle/>
          <a:p>
            <a:pPr eaLnBrk="1" hangingPunct="1"/>
            <a:endParaRPr lang="en-GB" smtClean="0">
              <a:latin typeface="Arial" pitchFamily="34" charset="0"/>
              <a:cs typeface="Arial" pitchFamily="34" charset="0"/>
            </a:endParaRPr>
          </a:p>
        </p:txBody>
      </p:sp>
      <p:sp>
        <p:nvSpPr>
          <p:cNvPr id="97284" name="Rectangle 3"/>
          <p:cNvSpPr>
            <a:spLocks noGrp="1" noRot="1" noChangeAspect="1" noChangeArrowheads="1" noTextEdit="1"/>
          </p:cNvSpPr>
          <p:nvPr>
            <p:ph type="sldImg"/>
          </p:nvPr>
        </p:nvSpPr>
        <p:spPr>
          <a:xfrm>
            <a:off x="1131888" y="700088"/>
            <a:ext cx="4597400" cy="3448050"/>
          </a:xfrm>
          <a:ln w="12700" cap="flat">
            <a:solidFill>
              <a:schemeClr val="tx1"/>
            </a:solidFill>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059DBE76-7787-4176-ADF9-8E2211510A44}" type="slidenum">
              <a:rPr lang="en-US" smtClean="0">
                <a:solidFill>
                  <a:prstClr val="black"/>
                </a:solidFill>
              </a:rPr>
              <a:pPr/>
              <a:t>12</a:t>
            </a:fld>
            <a:endParaRPr lang="en-US" smtClean="0">
              <a:solidFill>
                <a:prstClr val="black"/>
              </a:solidFill>
            </a:endParaRPr>
          </a:p>
        </p:txBody>
      </p:sp>
      <p:sp>
        <p:nvSpPr>
          <p:cNvPr id="98307" name="Rectangle 2"/>
          <p:cNvSpPr>
            <a:spLocks noGrp="1" noRot="1" noChangeAspect="1" noChangeArrowheads="1" noTextEdit="1"/>
          </p:cNvSpPr>
          <p:nvPr>
            <p:ph type="sldImg"/>
          </p:nvPr>
        </p:nvSpPr>
        <p:spPr>
          <a:xfrm>
            <a:off x="1158875" y="693738"/>
            <a:ext cx="4548188" cy="3411537"/>
          </a:xfrm>
          <a:ln w="12700" cap="flat"/>
        </p:spPr>
      </p:sp>
      <p:sp>
        <p:nvSpPr>
          <p:cNvPr id="98308" name="Rectangle 3"/>
          <p:cNvSpPr>
            <a:spLocks noGrp="1" noChangeArrowheads="1"/>
          </p:cNvSpPr>
          <p:nvPr>
            <p:ph type="body" idx="1"/>
          </p:nvPr>
        </p:nvSpPr>
        <p:spPr>
          <a:xfrm>
            <a:off x="1066800" y="4305300"/>
            <a:ext cx="4819650" cy="4068763"/>
          </a:xfrm>
          <a:noFill/>
          <a:ln/>
        </p:spPr>
        <p:txBody>
          <a:bodyPr lIns="91466" tIns="44930" rIns="91466" bIns="44930"/>
          <a:lstStyle/>
          <a:p>
            <a:pPr eaLnBrk="1" hangingPunct="1"/>
            <a:r>
              <a:rPr lang="en-US" dirty="0" err="1" smtClean="0">
                <a:latin typeface="Arial" pitchFamily="34" charset="0"/>
                <a:cs typeface="Times New Roman" pitchFamily="18" charset="0"/>
              </a:rPr>
              <a:t>Lantus</a:t>
            </a:r>
            <a:r>
              <a:rPr lang="en-US" baseline="30000" dirty="0" smtClean="0">
                <a:latin typeface="Arial" pitchFamily="34" charset="0"/>
                <a:cs typeface="Times New Roman" pitchFamily="18" charset="0"/>
              </a:rPr>
              <a:t>®</a:t>
            </a:r>
            <a:r>
              <a:rPr lang="en-US" dirty="0" smtClean="0">
                <a:latin typeface="Arial" pitchFamily="34" charset="0"/>
                <a:cs typeface="Times New Roman" pitchFamily="18" charset="0"/>
              </a:rPr>
              <a:t> (insulin glargine) should be administered subcutaneously once daily.</a:t>
            </a:r>
            <a:r>
              <a:rPr lang="en-US" baseline="30000" dirty="0" smtClean="0">
                <a:latin typeface="Arial" pitchFamily="34" charset="0"/>
                <a:cs typeface="Arial" pitchFamily="34" charset="0"/>
              </a:rPr>
              <a:t>1,2 </a:t>
            </a:r>
            <a:r>
              <a:rPr lang="en-US" dirty="0" smtClean="0">
                <a:latin typeface="Arial" pitchFamily="34" charset="0"/>
                <a:cs typeface="Times New Roman" pitchFamily="18" charset="0"/>
              </a:rPr>
              <a:t> The prolonged duration of activity of </a:t>
            </a:r>
            <a:r>
              <a:rPr lang="en-US" dirty="0" err="1" smtClean="0">
                <a:latin typeface="Arial" pitchFamily="34" charset="0"/>
                <a:cs typeface="Times New Roman" pitchFamily="18" charset="0"/>
              </a:rPr>
              <a:t>Lantus</a:t>
            </a:r>
            <a:r>
              <a:rPr lang="en-US" dirty="0" smtClean="0">
                <a:latin typeface="Arial" pitchFamily="34" charset="0"/>
                <a:cs typeface="Times New Roman" pitchFamily="18" charset="0"/>
              </a:rPr>
              <a:t> is dependent on injection into the subcutaneous space.</a:t>
            </a:r>
            <a:r>
              <a:rPr lang="en-US" baseline="30000" dirty="0" smtClean="0">
                <a:latin typeface="Arial" pitchFamily="34" charset="0"/>
                <a:cs typeface="Arial" pitchFamily="34" charset="0"/>
              </a:rPr>
              <a:t>1</a:t>
            </a:r>
            <a:r>
              <a:rPr lang="en-US" dirty="0" smtClean="0">
                <a:latin typeface="Arial" pitchFamily="34" charset="0"/>
                <a:cs typeface="Times New Roman" pitchFamily="18" charset="0"/>
              </a:rPr>
              <a:t> </a:t>
            </a:r>
            <a:r>
              <a:rPr lang="en-US" dirty="0" err="1" smtClean="0">
                <a:latin typeface="Arial" pitchFamily="34" charset="0"/>
                <a:cs typeface="Arial" pitchFamily="34" charset="0"/>
              </a:rPr>
              <a:t>Lantus</a:t>
            </a:r>
            <a:r>
              <a:rPr lang="en-US" dirty="0" smtClean="0">
                <a:latin typeface="Arial" pitchFamily="34" charset="0"/>
                <a:cs typeface="Times New Roman" pitchFamily="18" charset="0"/>
              </a:rPr>
              <a:t> is not intended for intravenous administration.</a:t>
            </a:r>
            <a:r>
              <a:rPr lang="en-US" baseline="30000" dirty="0" smtClean="0">
                <a:latin typeface="Arial" pitchFamily="34" charset="0"/>
                <a:cs typeface="Times New Roman" pitchFamily="18" charset="0"/>
              </a:rPr>
              <a:t>1</a:t>
            </a:r>
            <a:r>
              <a:rPr lang="en-US" dirty="0" smtClean="0">
                <a:latin typeface="Arial" pitchFamily="34" charset="0"/>
                <a:cs typeface="Times New Roman" pitchFamily="18" charset="0"/>
              </a:rPr>
              <a:t> Intravenous administration of the usual subcutaneous dose could result in severe hypoglycaemia</a:t>
            </a:r>
            <a:r>
              <a:rPr lang="en-US" baseline="30000" dirty="0" smtClean="0">
                <a:latin typeface="Arial" pitchFamily="34" charset="0"/>
                <a:cs typeface="Times New Roman" pitchFamily="18" charset="0"/>
              </a:rPr>
              <a:t>1,2</a:t>
            </a:r>
            <a:endParaRPr lang="en-US" dirty="0" smtClean="0">
              <a:latin typeface="Arial" pitchFamily="34" charset="0"/>
              <a:cs typeface="Times New Roman" pitchFamily="18" charset="0"/>
            </a:endParaRPr>
          </a:p>
          <a:p>
            <a:pPr eaLnBrk="1" hangingPunct="1"/>
            <a:r>
              <a:rPr lang="en-US" dirty="0" err="1" smtClean="0">
                <a:latin typeface="Arial" pitchFamily="34" charset="0"/>
                <a:cs typeface="Arial" pitchFamily="34" charset="0"/>
              </a:rPr>
              <a:t>Lantus</a:t>
            </a:r>
            <a:r>
              <a:rPr lang="en-US" dirty="0" smtClean="0">
                <a:latin typeface="Arial" pitchFamily="34" charset="0"/>
                <a:cs typeface="Times New Roman" pitchFamily="18" charset="0"/>
              </a:rPr>
              <a:t> must not be diluted or mixed with any other insulin or solution.</a:t>
            </a:r>
            <a:r>
              <a:rPr lang="en-US" baseline="30000" dirty="0" smtClean="0">
                <a:latin typeface="Arial" pitchFamily="34" charset="0"/>
                <a:cs typeface="Times New Roman" pitchFamily="18" charset="0"/>
              </a:rPr>
              <a:t>1,2</a:t>
            </a:r>
            <a:r>
              <a:rPr lang="en-US" dirty="0" smtClean="0">
                <a:latin typeface="Arial" pitchFamily="34" charset="0"/>
                <a:cs typeface="Times New Roman" pitchFamily="18" charset="0"/>
              </a:rPr>
              <a:t> If </a:t>
            </a:r>
            <a:r>
              <a:rPr lang="en-US" dirty="0" err="1" smtClean="0">
                <a:latin typeface="Arial" pitchFamily="34" charset="0"/>
                <a:cs typeface="Times New Roman" pitchFamily="18" charset="0"/>
              </a:rPr>
              <a:t>Lantus</a:t>
            </a:r>
            <a:r>
              <a:rPr lang="en-US" dirty="0" smtClean="0">
                <a:latin typeface="Arial" pitchFamily="34" charset="0"/>
                <a:cs typeface="Times New Roman" pitchFamily="18" charset="0"/>
              </a:rPr>
              <a:t> is diluted or mixed, the solution may become cloudy and the pharmacokinetic/</a:t>
            </a:r>
            <a:r>
              <a:rPr lang="en-US" dirty="0" err="1" smtClean="0">
                <a:latin typeface="Arial" pitchFamily="34" charset="0"/>
                <a:cs typeface="Times New Roman" pitchFamily="18" charset="0"/>
              </a:rPr>
              <a:t>pharmacodynamic</a:t>
            </a:r>
            <a:r>
              <a:rPr lang="en-US" dirty="0" smtClean="0">
                <a:latin typeface="Arial" pitchFamily="34" charset="0"/>
                <a:cs typeface="Times New Roman" pitchFamily="18" charset="0"/>
              </a:rPr>
              <a:t> profile (</a:t>
            </a:r>
            <a:r>
              <a:rPr lang="en-US" dirty="0" err="1" smtClean="0">
                <a:latin typeface="Arial" pitchFamily="34" charset="0"/>
                <a:cs typeface="Times New Roman" pitchFamily="18" charset="0"/>
              </a:rPr>
              <a:t>eg</a:t>
            </a:r>
            <a:r>
              <a:rPr lang="en-US" dirty="0" smtClean="0">
                <a:latin typeface="Arial" pitchFamily="34" charset="0"/>
                <a:cs typeface="Times New Roman" pitchFamily="18" charset="0"/>
              </a:rPr>
              <a:t>, onset of action, time to peak effect) of </a:t>
            </a:r>
            <a:r>
              <a:rPr lang="en-US" dirty="0" err="1" smtClean="0">
                <a:latin typeface="Arial" pitchFamily="34" charset="0"/>
                <a:cs typeface="Times New Roman" pitchFamily="18" charset="0"/>
              </a:rPr>
              <a:t>Lantus</a:t>
            </a:r>
            <a:r>
              <a:rPr lang="en-US" dirty="0" smtClean="0">
                <a:latin typeface="Arial" pitchFamily="34" charset="0"/>
                <a:cs typeface="Times New Roman" pitchFamily="18" charset="0"/>
              </a:rPr>
              <a:t> and/or the mixed insulin may be altered in an unpredictable manner</a:t>
            </a:r>
            <a:r>
              <a:rPr lang="en-US" baseline="30000" dirty="0" smtClean="0">
                <a:latin typeface="Arial" pitchFamily="34" charset="0"/>
                <a:cs typeface="Times New Roman" pitchFamily="18" charset="0"/>
              </a:rPr>
              <a:t>1</a:t>
            </a:r>
            <a:r>
              <a:rPr lang="en-US" dirty="0" smtClean="0">
                <a:latin typeface="Arial" pitchFamily="34" charset="0"/>
                <a:cs typeface="Times New Roman" pitchFamily="18" charset="0"/>
              </a:rPr>
              <a:t> </a:t>
            </a:r>
          </a:p>
          <a:p>
            <a:pPr eaLnBrk="1" hangingPunct="1"/>
            <a:r>
              <a:rPr lang="en-US" dirty="0" err="1" smtClean="0">
                <a:latin typeface="Arial" pitchFamily="34" charset="0"/>
                <a:cs typeface="Arial" pitchFamily="34" charset="0"/>
              </a:rPr>
              <a:t>Lantus</a:t>
            </a:r>
            <a:r>
              <a:rPr lang="en-US" dirty="0" smtClean="0">
                <a:latin typeface="Arial" pitchFamily="34" charset="0"/>
                <a:cs typeface="Times New Roman" pitchFamily="18" charset="0"/>
              </a:rPr>
              <a:t> 100 units per </a:t>
            </a:r>
            <a:r>
              <a:rPr lang="en-US" dirty="0" err="1" smtClean="0">
                <a:latin typeface="Arial" pitchFamily="34" charset="0"/>
                <a:cs typeface="Times New Roman" pitchFamily="18" charset="0"/>
              </a:rPr>
              <a:t>mL</a:t>
            </a:r>
            <a:r>
              <a:rPr lang="en-US" dirty="0" smtClean="0">
                <a:latin typeface="Arial" pitchFamily="34" charset="0"/>
                <a:cs typeface="Times New Roman" pitchFamily="18" charset="0"/>
              </a:rPr>
              <a:t> (U 100) is available in 10-mL vials</a:t>
            </a:r>
            <a:r>
              <a:rPr lang="en-US" baseline="30000" dirty="0" smtClean="0">
                <a:latin typeface="Arial" pitchFamily="34" charset="0"/>
                <a:cs typeface="Times New Roman" pitchFamily="18" charset="0"/>
              </a:rPr>
              <a:t>1</a:t>
            </a:r>
            <a:r>
              <a:rPr lang="en-US" dirty="0" smtClean="0">
                <a:latin typeface="Arial" pitchFamily="34" charset="0"/>
                <a:cs typeface="Times New Roman" pitchFamily="18" charset="0"/>
              </a:rPr>
              <a:t> and 3-mL cartridges</a:t>
            </a:r>
            <a:r>
              <a:rPr lang="en-US" baseline="30000" dirty="0" smtClean="0">
                <a:latin typeface="Arial" pitchFamily="34" charset="0"/>
                <a:cs typeface="Times New Roman" pitchFamily="18" charset="0"/>
              </a:rPr>
              <a:t>3</a:t>
            </a:r>
            <a:r>
              <a:rPr lang="en-US" dirty="0" smtClean="0">
                <a:latin typeface="Arial" pitchFamily="34" charset="0"/>
                <a:cs typeface="Times New Roman" pitchFamily="18" charset="0"/>
              </a:rPr>
              <a:t> for injection. Patients should be instructed on self-management procedures, including glucose monitoring, proper injection technique, and </a:t>
            </a:r>
            <a:r>
              <a:rPr lang="en-US" dirty="0" err="1" smtClean="0">
                <a:latin typeface="Arial" pitchFamily="34" charset="0"/>
                <a:cs typeface="Times New Roman" pitchFamily="18" charset="0"/>
              </a:rPr>
              <a:t>hypoglycaemia</a:t>
            </a:r>
            <a:r>
              <a:rPr lang="en-US" dirty="0" smtClean="0">
                <a:latin typeface="Arial" pitchFamily="34" charset="0"/>
                <a:cs typeface="Times New Roman" pitchFamily="18" charset="0"/>
              </a:rPr>
              <a:t> and </a:t>
            </a:r>
            <a:r>
              <a:rPr lang="en-US" dirty="0" err="1" smtClean="0">
                <a:latin typeface="Arial" pitchFamily="34" charset="0"/>
                <a:cs typeface="Times New Roman" pitchFamily="18" charset="0"/>
              </a:rPr>
              <a:t>hyperglycaemia</a:t>
            </a:r>
            <a:r>
              <a:rPr lang="en-US" dirty="0" smtClean="0">
                <a:latin typeface="Arial" pitchFamily="34" charset="0"/>
                <a:cs typeface="Times New Roman" pitchFamily="18" charset="0"/>
              </a:rPr>
              <a:t> management. As with any insulin therapy, continuous rotation of the injection site within a given area may help to reduce or prevent injection-site reactions</a:t>
            </a:r>
            <a:r>
              <a:rPr lang="en-US" baseline="30000" dirty="0" smtClean="0">
                <a:latin typeface="Arial" pitchFamily="34" charset="0"/>
                <a:cs typeface="Times New Roman" pitchFamily="18" charset="0"/>
              </a:rPr>
              <a:t>1,2</a:t>
            </a:r>
          </a:p>
        </p:txBody>
      </p:sp>
      <p:sp>
        <p:nvSpPr>
          <p:cNvPr id="98309" name="Line 4"/>
          <p:cNvSpPr>
            <a:spLocks noChangeShapeType="1"/>
          </p:cNvSpPr>
          <p:nvPr/>
        </p:nvSpPr>
        <p:spPr bwMode="auto">
          <a:xfrm>
            <a:off x="1143000" y="8115300"/>
            <a:ext cx="4572000" cy="0"/>
          </a:xfrm>
          <a:prstGeom prst="line">
            <a:avLst/>
          </a:prstGeom>
          <a:noFill/>
          <a:ln w="9525">
            <a:solidFill>
              <a:schemeClr val="tx1"/>
            </a:solidFill>
            <a:round/>
            <a:headEnd/>
            <a:tailEnd/>
          </a:ln>
        </p:spPr>
        <p:txBody>
          <a:bodyPr wrap="none" anchor="ctr"/>
          <a:lstStyle/>
          <a:p>
            <a:pPr fontAlgn="base">
              <a:spcBef>
                <a:spcPct val="0"/>
              </a:spcBef>
              <a:spcAft>
                <a:spcPct val="0"/>
              </a:spcAft>
            </a:pPr>
            <a:endParaRPr lang="en-US">
              <a:solidFill>
                <a:prstClr val="black"/>
              </a:solidFill>
              <a:latin typeface="Arial" pitchFamily="34" charset="0"/>
              <a:ea typeface="MS PGothic" pitchFamily="34" charset="-128"/>
            </a:endParaRPr>
          </a:p>
        </p:txBody>
      </p:sp>
      <p:sp>
        <p:nvSpPr>
          <p:cNvPr id="98310" name="Text Box 5"/>
          <p:cNvSpPr txBox="1">
            <a:spLocks noChangeArrowheads="1"/>
          </p:cNvSpPr>
          <p:nvPr/>
        </p:nvSpPr>
        <p:spPr bwMode="auto">
          <a:xfrm>
            <a:off x="1066800" y="8143875"/>
            <a:ext cx="4572000" cy="801688"/>
          </a:xfrm>
          <a:prstGeom prst="rect">
            <a:avLst/>
          </a:prstGeom>
          <a:noFill/>
          <a:ln w="9525">
            <a:noFill/>
            <a:miter lim="800000"/>
            <a:headEnd/>
            <a:tailEnd/>
          </a:ln>
        </p:spPr>
        <p:txBody>
          <a:bodyPr lIns="92509" tIns="46254" rIns="92509" bIns="46254" anchor="b">
            <a:spAutoFit/>
          </a:bodyPr>
          <a:lstStyle/>
          <a:p>
            <a:pPr marL="114300" indent="-114300" defTabSz="925513" eaLnBrk="0" fontAlgn="base" hangingPunct="0">
              <a:spcBef>
                <a:spcPct val="0"/>
              </a:spcBef>
              <a:spcAft>
                <a:spcPct val="0"/>
              </a:spcAft>
            </a:pPr>
            <a:r>
              <a:rPr lang="en-US" sz="800" dirty="0">
                <a:solidFill>
                  <a:prstClr val="black"/>
                </a:solidFill>
                <a:latin typeface="Arial" pitchFamily="34" charset="0"/>
                <a:ea typeface="MS PGothic" pitchFamily="34" charset="-128"/>
                <a:cs typeface="Times New Roman" pitchFamily="18" charset="0"/>
              </a:rPr>
              <a:t>1.	</a:t>
            </a:r>
            <a:r>
              <a:rPr lang="en-US" sz="800" dirty="0" err="1">
                <a:solidFill>
                  <a:prstClr val="black"/>
                </a:solidFill>
                <a:latin typeface="Arial" pitchFamily="34" charset="0"/>
                <a:ea typeface="MS PGothic" pitchFamily="34" charset="-128"/>
                <a:cs typeface="Times New Roman" pitchFamily="18" charset="0"/>
              </a:rPr>
              <a:t>Lantus</a:t>
            </a:r>
            <a:r>
              <a:rPr lang="en-US" sz="800" baseline="30000" dirty="0">
                <a:solidFill>
                  <a:prstClr val="black"/>
                </a:solidFill>
                <a:latin typeface="Arial" pitchFamily="34" charset="0"/>
                <a:ea typeface="MS PGothic" pitchFamily="34" charset="-128"/>
                <a:cs typeface="Times New Roman" pitchFamily="18" charset="0"/>
              </a:rPr>
              <a:t>®</a:t>
            </a:r>
            <a:r>
              <a:rPr lang="en-US" sz="800" dirty="0">
                <a:solidFill>
                  <a:prstClr val="black"/>
                </a:solidFill>
                <a:latin typeface="Arial" pitchFamily="34" charset="0"/>
                <a:ea typeface="MS PGothic" pitchFamily="34" charset="-128"/>
                <a:cs typeface="Times New Roman" pitchFamily="18" charset="0"/>
              </a:rPr>
              <a:t> (insulin glargine) US Prescribing Information. Bridgewater, NJ: Aventis Pharmaceuticals;</a:t>
            </a:r>
            <a:r>
              <a:rPr lang="en-US" sz="800" i="1" dirty="0">
                <a:solidFill>
                  <a:prstClr val="black"/>
                </a:solidFill>
                <a:latin typeface="Arial" pitchFamily="34" charset="0"/>
                <a:ea typeface="MS PGothic" pitchFamily="34" charset="-128"/>
                <a:cs typeface="Times New Roman" pitchFamily="18" charset="0"/>
              </a:rPr>
              <a:t> </a:t>
            </a:r>
            <a:r>
              <a:rPr lang="en-US" sz="800" dirty="0">
                <a:solidFill>
                  <a:prstClr val="black"/>
                </a:solidFill>
                <a:latin typeface="Arial" pitchFamily="34" charset="0"/>
                <a:ea typeface="MS PGothic" pitchFamily="34" charset="-128"/>
                <a:cs typeface="Times New Roman" pitchFamily="18" charset="0"/>
              </a:rPr>
              <a:t>2002.</a:t>
            </a:r>
          </a:p>
          <a:p>
            <a:pPr marL="114300" indent="-114300" defTabSz="925513" eaLnBrk="0" fontAlgn="base" hangingPunct="0">
              <a:spcBef>
                <a:spcPct val="0"/>
              </a:spcBef>
              <a:spcAft>
                <a:spcPct val="0"/>
              </a:spcAft>
            </a:pPr>
            <a:r>
              <a:rPr lang="en-US" sz="800" dirty="0">
                <a:solidFill>
                  <a:prstClr val="black"/>
                </a:solidFill>
                <a:latin typeface="Arial" pitchFamily="34" charset="0"/>
                <a:ea typeface="MS PGothic" pitchFamily="34" charset="-128"/>
                <a:cs typeface="Times New Roman" pitchFamily="18" charset="0"/>
              </a:rPr>
              <a:t>2. </a:t>
            </a:r>
            <a:r>
              <a:rPr lang="en-US" sz="800" dirty="0" err="1">
                <a:solidFill>
                  <a:prstClr val="black"/>
                </a:solidFill>
                <a:latin typeface="Arial" pitchFamily="34" charset="0"/>
                <a:ea typeface="MS PGothic" pitchFamily="34" charset="-128"/>
                <a:cs typeface="Times New Roman" pitchFamily="18" charset="0"/>
              </a:rPr>
              <a:t>Lantus</a:t>
            </a:r>
            <a:r>
              <a:rPr lang="en-US" sz="800" baseline="30000" dirty="0">
                <a:solidFill>
                  <a:prstClr val="black"/>
                </a:solidFill>
                <a:latin typeface="Arial" pitchFamily="34" charset="0"/>
                <a:ea typeface="MS PGothic" pitchFamily="34" charset="-128"/>
                <a:cs typeface="Times New Roman" pitchFamily="18" charset="0"/>
              </a:rPr>
              <a:t>© </a:t>
            </a:r>
            <a:r>
              <a:rPr lang="en-US" sz="800" dirty="0">
                <a:solidFill>
                  <a:prstClr val="black"/>
                </a:solidFill>
                <a:latin typeface="Arial" pitchFamily="34" charset="0"/>
                <a:ea typeface="MS PGothic" pitchFamily="34" charset="-128"/>
                <a:cs typeface="Times New Roman" pitchFamily="18" charset="0"/>
              </a:rPr>
              <a:t>(insulin glargine) EMEA Summary of Product Characteristics. Bridgewater, NJ: Aventis Pharmaceuticals; 2002.</a:t>
            </a:r>
          </a:p>
          <a:p>
            <a:pPr marL="114300" indent="-114300" defTabSz="925513" eaLnBrk="0" fontAlgn="base" hangingPunct="0">
              <a:spcBef>
                <a:spcPct val="0"/>
              </a:spcBef>
              <a:spcAft>
                <a:spcPct val="0"/>
              </a:spcAft>
            </a:pPr>
            <a:r>
              <a:rPr lang="en-US" sz="800" dirty="0">
                <a:solidFill>
                  <a:prstClr val="black"/>
                </a:solidFill>
                <a:latin typeface="Arial" pitchFamily="34" charset="0"/>
                <a:ea typeface="MS PGothic" pitchFamily="34" charset="-128"/>
                <a:cs typeface="Times New Roman" pitchFamily="18" charset="0"/>
              </a:rPr>
              <a:t>3.	</a:t>
            </a:r>
            <a:r>
              <a:rPr lang="en-US" sz="800" i="1" dirty="0">
                <a:solidFill>
                  <a:prstClr val="black"/>
                </a:solidFill>
                <a:latin typeface="Arial" pitchFamily="34" charset="0"/>
                <a:ea typeface="MS PGothic" pitchFamily="34" charset="-128"/>
                <a:cs typeface="Times New Roman" pitchFamily="18" charset="0"/>
              </a:rPr>
              <a:t>Physicians’ Desk Reference</a:t>
            </a:r>
            <a:r>
              <a:rPr lang="en-US" sz="800" baseline="30000" dirty="0">
                <a:solidFill>
                  <a:prstClr val="black"/>
                </a:solidFill>
                <a:latin typeface="Arial" pitchFamily="34" charset="0"/>
                <a:ea typeface="MS PGothic" pitchFamily="34" charset="-128"/>
                <a:cs typeface="Times New Roman" pitchFamily="18" charset="0"/>
              </a:rPr>
              <a:t>®</a:t>
            </a:r>
            <a:r>
              <a:rPr lang="en-US" sz="800" dirty="0">
                <a:solidFill>
                  <a:prstClr val="black"/>
                </a:solidFill>
                <a:latin typeface="Arial" pitchFamily="34" charset="0"/>
                <a:ea typeface="MS PGothic" pitchFamily="34" charset="-128"/>
                <a:cs typeface="Times New Roman" pitchFamily="18" charset="0"/>
              </a:rPr>
              <a:t>. </a:t>
            </a:r>
            <a:r>
              <a:rPr lang="en-US" sz="800" dirty="0" err="1">
                <a:solidFill>
                  <a:prstClr val="black"/>
                </a:solidFill>
                <a:latin typeface="Arial" pitchFamily="34" charset="0"/>
                <a:ea typeface="MS PGothic" pitchFamily="34" charset="-128"/>
                <a:cs typeface="Times New Roman" pitchFamily="18" charset="0"/>
              </a:rPr>
              <a:t>Lantus</a:t>
            </a:r>
            <a:r>
              <a:rPr lang="en-US" sz="800" baseline="30000" dirty="0">
                <a:solidFill>
                  <a:prstClr val="black"/>
                </a:solidFill>
                <a:latin typeface="Arial" pitchFamily="34" charset="0"/>
                <a:ea typeface="MS PGothic" pitchFamily="34" charset="-128"/>
                <a:cs typeface="Times New Roman" pitchFamily="18" charset="0"/>
              </a:rPr>
              <a:t>®</a:t>
            </a:r>
            <a:r>
              <a:rPr lang="en-US" sz="800" dirty="0">
                <a:solidFill>
                  <a:prstClr val="black"/>
                </a:solidFill>
                <a:latin typeface="Arial" pitchFamily="34" charset="0"/>
                <a:ea typeface="MS PGothic" pitchFamily="34" charset="-128"/>
                <a:cs typeface="Times New Roman" pitchFamily="18" charset="0"/>
              </a:rPr>
              <a:t> Prescribing Information. 56th ed. Montvale, NJ: Medical Economics; 2003.</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AF6E69BF-E5A1-4B82-B5F5-8D8254726E4E}" type="slidenum">
              <a:rPr lang="en-US" smtClean="0">
                <a:latin typeface="Arial" pitchFamily="34" charset="0"/>
                <a:ea typeface="MS PGothic" pitchFamily="34" charset="-128"/>
              </a:rPr>
              <a:pPr/>
              <a:t>13</a:t>
            </a:fld>
            <a:endParaRPr lang="en-US" smtClean="0">
              <a:latin typeface="Arial" pitchFamily="34" charset="0"/>
              <a:ea typeface="MS PGothic" pitchFamily="34" charset="-128"/>
            </a:endParaRPr>
          </a:p>
        </p:txBody>
      </p:sp>
      <p:sp>
        <p:nvSpPr>
          <p:cNvPr id="99331" name="Rectangle 2"/>
          <p:cNvSpPr>
            <a:spLocks noGrp="1" noRot="1" noChangeAspect="1" noChangeArrowheads="1" noTextEdit="1"/>
          </p:cNvSpPr>
          <p:nvPr>
            <p:ph type="sldImg"/>
          </p:nvPr>
        </p:nvSpPr>
        <p:spPr>
          <a:xfrm>
            <a:off x="1147763" y="687388"/>
            <a:ext cx="4568825" cy="3427412"/>
          </a:xfrm>
          <a:ln/>
        </p:spPr>
      </p:sp>
      <p:sp>
        <p:nvSpPr>
          <p:cNvPr id="99332" name="Rectangle 3"/>
          <p:cNvSpPr>
            <a:spLocks noGrp="1" noChangeArrowheads="1"/>
          </p:cNvSpPr>
          <p:nvPr>
            <p:ph type="body" idx="1"/>
          </p:nvPr>
        </p:nvSpPr>
        <p:spPr>
          <a:xfrm>
            <a:off x="1066800" y="4305300"/>
            <a:ext cx="4772025" cy="3810000"/>
          </a:xfrm>
          <a:noFill/>
          <a:ln/>
        </p:spPr>
        <p:txBody>
          <a:bodyPr/>
          <a:lstStyle/>
          <a:p>
            <a:pPr eaLnBrk="1" hangingPunct="1"/>
            <a:r>
              <a:rPr lang="en-US" dirty="0" smtClean="0">
                <a:latin typeface="Arial" pitchFamily="34" charset="0"/>
                <a:cs typeface="Arial" pitchFamily="34" charset="0"/>
              </a:rPr>
              <a:t>When initiating </a:t>
            </a:r>
            <a:r>
              <a:rPr lang="en-US" dirty="0" err="1" smtClean="0">
                <a:latin typeface="Arial" pitchFamily="34" charset="0"/>
                <a:cs typeface="Times New Roman" pitchFamily="18" charset="0"/>
              </a:rPr>
              <a:t>Lantus</a:t>
            </a:r>
            <a:r>
              <a:rPr lang="en-US" baseline="30000" dirty="0" smtClean="0">
                <a:latin typeface="Arial" pitchFamily="34" charset="0"/>
                <a:cs typeface="Times New Roman" pitchFamily="18" charset="0"/>
              </a:rPr>
              <a:t>®</a:t>
            </a:r>
            <a:r>
              <a:rPr lang="en-US" dirty="0" smtClean="0">
                <a:latin typeface="Arial" pitchFamily="34" charset="0"/>
                <a:cs typeface="Times New Roman" pitchFamily="18" charset="0"/>
              </a:rPr>
              <a:t> (insulin glargine)</a:t>
            </a:r>
            <a:r>
              <a:rPr lang="en-US" dirty="0" smtClean="0">
                <a:latin typeface="Arial" pitchFamily="34" charset="0"/>
                <a:cs typeface="Arial" pitchFamily="34" charset="0"/>
              </a:rPr>
              <a:t> therapy in insulin-naïve patients with type 2 diabetes, an average dose of 10 IU once daily should be administered. Titration of </a:t>
            </a:r>
            <a:r>
              <a:rPr lang="en-US" dirty="0" err="1" smtClean="0">
                <a:latin typeface="Arial" pitchFamily="34" charset="0"/>
                <a:cs typeface="Arial" pitchFamily="34" charset="0"/>
              </a:rPr>
              <a:t>Lantus</a:t>
            </a:r>
            <a:r>
              <a:rPr lang="en-US" dirty="0" smtClean="0">
                <a:latin typeface="Arial" pitchFamily="34" charset="0"/>
                <a:cs typeface="Arial" pitchFamily="34" charset="0"/>
              </a:rPr>
              <a:t> to a final dose range of 2 to 100 IU is suggested</a:t>
            </a:r>
            <a:r>
              <a:rPr lang="en-US" baseline="30000" dirty="0" smtClean="0">
                <a:latin typeface="Arial" pitchFamily="34" charset="0"/>
                <a:cs typeface="Arial" pitchFamily="34" charset="0"/>
              </a:rPr>
              <a:t>1</a:t>
            </a:r>
            <a:endParaRPr lang="en-US" dirty="0" smtClean="0">
              <a:latin typeface="Arial" pitchFamily="34" charset="0"/>
              <a:cs typeface="Arial" pitchFamily="34" charset="0"/>
            </a:endParaRPr>
          </a:p>
          <a:p>
            <a:pPr eaLnBrk="1" hangingPunct="1"/>
            <a:r>
              <a:rPr lang="en-US" dirty="0" smtClean="0">
                <a:latin typeface="Arial" pitchFamily="34" charset="0"/>
                <a:cs typeface="Arial" pitchFamily="34" charset="0"/>
              </a:rPr>
              <a:t>Patients switching from NPH once daily to </a:t>
            </a:r>
            <a:r>
              <a:rPr lang="en-US" dirty="0" err="1" smtClean="0">
                <a:latin typeface="Arial" pitchFamily="34" charset="0"/>
                <a:cs typeface="Arial" pitchFamily="34" charset="0"/>
              </a:rPr>
              <a:t>Lantus</a:t>
            </a:r>
            <a:r>
              <a:rPr lang="en-US" dirty="0" smtClean="0">
                <a:latin typeface="Arial" pitchFamily="34" charset="0"/>
                <a:cs typeface="Arial" pitchFamily="34" charset="0"/>
              </a:rPr>
              <a:t> should initiate </a:t>
            </a:r>
            <a:r>
              <a:rPr lang="en-US" dirty="0" err="1" smtClean="0">
                <a:latin typeface="Arial" pitchFamily="34" charset="0"/>
                <a:cs typeface="Arial" pitchFamily="34" charset="0"/>
              </a:rPr>
              <a:t>Lantus</a:t>
            </a:r>
            <a:r>
              <a:rPr lang="en-US" dirty="0" smtClean="0">
                <a:latin typeface="Arial" pitchFamily="34" charset="0"/>
                <a:cs typeface="Arial" pitchFamily="34" charset="0"/>
              </a:rPr>
              <a:t> therapy at the same dose and titrate the dose based on patient response</a:t>
            </a:r>
            <a:r>
              <a:rPr lang="en-US" baseline="30000" dirty="0" smtClean="0">
                <a:latin typeface="Arial" pitchFamily="34" charset="0"/>
                <a:cs typeface="Arial" pitchFamily="34" charset="0"/>
              </a:rPr>
              <a:t>1</a:t>
            </a:r>
          </a:p>
          <a:p>
            <a:pPr eaLnBrk="1" hangingPunct="1"/>
            <a:r>
              <a:rPr lang="en-US" dirty="0" smtClean="0">
                <a:latin typeface="Arial" pitchFamily="34" charset="0"/>
                <a:cs typeface="Arial" pitchFamily="34" charset="0"/>
              </a:rPr>
              <a:t>For patients switching from NPH twice daily, the initial dose of </a:t>
            </a:r>
            <a:r>
              <a:rPr lang="en-US" dirty="0" err="1" smtClean="0">
                <a:latin typeface="Arial" pitchFamily="34" charset="0"/>
                <a:cs typeface="Arial" pitchFamily="34" charset="0"/>
              </a:rPr>
              <a:t>Lantus</a:t>
            </a:r>
            <a:r>
              <a:rPr lang="en-US" dirty="0" smtClean="0">
                <a:latin typeface="Arial" pitchFamily="34" charset="0"/>
                <a:cs typeface="Arial" pitchFamily="34" charset="0"/>
              </a:rPr>
              <a:t> should be reduced by 20% to 30% to decrease the risk of </a:t>
            </a:r>
            <a:r>
              <a:rPr lang="en-US" dirty="0" err="1" smtClean="0">
                <a:latin typeface="Arial" pitchFamily="34" charset="0"/>
                <a:cs typeface="Arial" pitchFamily="34" charset="0"/>
              </a:rPr>
              <a:t>hypoglycaemia</a:t>
            </a:r>
            <a:r>
              <a:rPr lang="en-US" dirty="0" smtClean="0">
                <a:latin typeface="Arial" pitchFamily="34" charset="0"/>
                <a:cs typeface="Arial" pitchFamily="34" charset="0"/>
              </a:rPr>
              <a:t>. The </a:t>
            </a:r>
            <a:r>
              <a:rPr lang="en-US" dirty="0" err="1" smtClean="0">
                <a:latin typeface="Arial" pitchFamily="34" charset="0"/>
                <a:cs typeface="Arial" pitchFamily="34" charset="0"/>
              </a:rPr>
              <a:t>Lantus</a:t>
            </a:r>
            <a:r>
              <a:rPr lang="en-US" dirty="0" smtClean="0">
                <a:latin typeface="Arial" pitchFamily="34" charset="0"/>
                <a:cs typeface="Arial" pitchFamily="34" charset="0"/>
              </a:rPr>
              <a:t> dose should be titrated according to patient response</a:t>
            </a:r>
            <a:r>
              <a:rPr lang="en-US" baseline="30000" dirty="0" smtClean="0">
                <a:latin typeface="Arial" pitchFamily="34" charset="0"/>
                <a:cs typeface="Arial" pitchFamily="34" charset="0"/>
              </a:rPr>
              <a:t>1</a:t>
            </a:r>
          </a:p>
        </p:txBody>
      </p:sp>
      <p:sp>
        <p:nvSpPr>
          <p:cNvPr id="158724" name="Text Box 4"/>
          <p:cNvSpPr txBox="1">
            <a:spLocks noChangeArrowheads="1"/>
          </p:cNvSpPr>
          <p:nvPr/>
        </p:nvSpPr>
        <p:spPr bwMode="auto">
          <a:xfrm>
            <a:off x="1038225" y="8655050"/>
            <a:ext cx="4514850" cy="468313"/>
          </a:xfrm>
          <a:prstGeom prst="rect">
            <a:avLst/>
          </a:prstGeom>
          <a:noFill/>
          <a:ln w="9525">
            <a:noFill/>
            <a:miter lim="800000"/>
            <a:headEnd/>
            <a:tailEnd/>
          </a:ln>
          <a:effectLst/>
        </p:spPr>
        <p:txBody>
          <a:bodyPr lIns="92509" tIns="46254" rIns="92509" bIns="46254">
            <a:spAutoFit/>
          </a:bodyPr>
          <a:lstStyle/>
          <a:p>
            <a:pPr marL="114300" indent="-114300" defTabSz="925513" eaLnBrk="0" hangingPunct="0">
              <a:lnSpc>
                <a:spcPct val="90000"/>
              </a:lnSpc>
              <a:spcBef>
                <a:spcPct val="50000"/>
              </a:spcBef>
              <a:buClr>
                <a:srgbClr val="A4A3CB"/>
              </a:buClr>
              <a:defRPr/>
            </a:pPr>
            <a:r>
              <a:rPr lang="en-GB" sz="800" dirty="0">
                <a:latin typeface="Arial" charset="0"/>
                <a:cs typeface="Arial" charset="0"/>
              </a:rPr>
              <a:t>1.	</a:t>
            </a:r>
            <a:r>
              <a:rPr lang="en-US" sz="800" dirty="0" err="1">
                <a:latin typeface="Arial" charset="0"/>
                <a:cs typeface="Arial" charset="0"/>
              </a:rPr>
              <a:t>Lantus</a:t>
            </a:r>
            <a:r>
              <a:rPr lang="en-US" sz="800" baseline="30000" dirty="0">
                <a:latin typeface="Arial" charset="0"/>
                <a:cs typeface="Arial" charset="0"/>
              </a:rPr>
              <a:t>® </a:t>
            </a:r>
            <a:r>
              <a:rPr lang="en-US" sz="800" dirty="0">
                <a:latin typeface="Arial" charset="0"/>
                <a:cs typeface="Arial" charset="0"/>
              </a:rPr>
              <a:t>(insulin glargine) EMEA Summary of Product Characteristics. Bridgewater, NJ: Aventis Pharmaceuticals; 2002.</a:t>
            </a:r>
            <a:endParaRPr lang="en-US" sz="1000" b="1" baseline="30000" dirty="0">
              <a:effectLst>
                <a:outerShdw blurRad="38100" dist="38100" dir="2700000" algn="tl">
                  <a:srgbClr val="C0C0C0"/>
                </a:outerShdw>
              </a:effectLst>
              <a:latin typeface="Arial" charset="0"/>
              <a:cs typeface="Arial" charset="0"/>
            </a:endParaRPr>
          </a:p>
          <a:p>
            <a:pPr marL="114300" indent="-114300" defTabSz="925513" eaLnBrk="0" hangingPunct="0">
              <a:lnSpc>
                <a:spcPct val="90000"/>
              </a:lnSpc>
              <a:spcBef>
                <a:spcPct val="50000"/>
              </a:spcBef>
              <a:buClr>
                <a:srgbClr val="A4A3CB"/>
              </a:buClr>
              <a:defRPr/>
            </a:pPr>
            <a:endParaRPr lang="en-US" sz="800" dirty="0">
              <a:latin typeface="Arial" charset="0"/>
              <a:cs typeface="Arial" charset="0"/>
            </a:endParaRPr>
          </a:p>
        </p:txBody>
      </p:sp>
      <p:sp>
        <p:nvSpPr>
          <p:cNvPr id="99334" name="Line 5"/>
          <p:cNvSpPr>
            <a:spLocks noChangeShapeType="1"/>
          </p:cNvSpPr>
          <p:nvPr/>
        </p:nvSpPr>
        <p:spPr bwMode="auto">
          <a:xfrm>
            <a:off x="1114425" y="8585200"/>
            <a:ext cx="4572000" cy="0"/>
          </a:xfrm>
          <a:prstGeom prst="line">
            <a:avLst/>
          </a:prstGeom>
          <a:noFill/>
          <a:ln w="9525">
            <a:solidFill>
              <a:schemeClr val="tx1"/>
            </a:solidFill>
            <a:round/>
            <a:headEnd/>
            <a:tailEnd/>
          </a:ln>
        </p:spPr>
        <p:txBody>
          <a:bodyPr wrap="none" anchor="ct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p:txBody>
          <a:bodyPr/>
          <a:lstStyle/>
          <a:p>
            <a:pPr>
              <a:defRPr/>
            </a:pPr>
            <a:fld id="{C77AAAE4-DFB9-4D29-A0EE-B59A96447602}" type="slidenum">
              <a:rPr lang="fr-FR" smtClean="0">
                <a:solidFill>
                  <a:prstClr val="black"/>
                </a:solidFill>
              </a:rPr>
              <a:pPr>
                <a:defRPr/>
              </a:pPr>
              <a:t>14</a:t>
            </a:fld>
            <a:endParaRPr lang="fr-FR" smtClean="0">
              <a:solidFill>
                <a:prstClr val="black"/>
              </a:solidFill>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xfrm>
            <a:off x="685800" y="4344988"/>
            <a:ext cx="5486400" cy="4113212"/>
          </a:xfrm>
          <a:noFill/>
          <a:ln/>
        </p:spPr>
        <p:txBody>
          <a:bodyPr/>
          <a:lstStyle/>
          <a:p>
            <a:pPr marL="180975" indent="-180975" eaLnBrk="1" hangingPunct="1"/>
            <a:r>
              <a:rPr lang="en-GB" smtClean="0">
                <a:latin typeface="Arial" pitchFamily="34" charset="0"/>
                <a:cs typeface="Arial" pitchFamily="34" charset="0"/>
              </a:rPr>
              <a:t>The introduction of basal insulin into the treatment regimen of a patient with type 2 diabetes can be done with a single daily injection. The availability of basal insulin analogs addresses fasting blood glucose levels and overall glycemic control and can be administered in one injection daily. This may help overcome patient anxiety over injections. The international consensus group recommends that basal insulin is administered either at bedtime or in the morning and should be started at a dose of 10 units per day or 0.2 units/kg. Then basal insulin needs to be titrated by monitoring fasting blood glucose levels daily. The dose should be increased by 2 units every 3 days </a:t>
            </a:r>
            <a:r>
              <a:rPr lang="en-GB" b="1" smtClean="0">
                <a:latin typeface="Arial" pitchFamily="34" charset="0"/>
                <a:cs typeface="Arial" pitchFamily="34" charset="0"/>
              </a:rPr>
              <a:t>until fasting blood glucose levels are in range (3.89–7.22 mmol/L; 70–130 mg/dL).</a:t>
            </a:r>
            <a:r>
              <a:rPr lang="en-GB" smtClean="0">
                <a:latin typeface="Arial" pitchFamily="34" charset="0"/>
                <a:cs typeface="Arial" pitchFamily="34" charset="0"/>
              </a:rPr>
              <a:t> If the fasting blood glucose value is &gt; 10 mmol/L (&gt; 180 mg/dL), </a:t>
            </a:r>
            <a:br>
              <a:rPr lang="en-GB" smtClean="0">
                <a:latin typeface="Arial" pitchFamily="34" charset="0"/>
                <a:cs typeface="Arial" pitchFamily="34" charset="0"/>
              </a:rPr>
            </a:br>
            <a:r>
              <a:rPr lang="en-GB" smtClean="0">
                <a:latin typeface="Arial" pitchFamily="34" charset="0"/>
                <a:cs typeface="Arial" pitchFamily="34" charset="0"/>
              </a:rPr>
              <a:t>4 units of insulin may be used instead of 2 units. In the event of hypoglycemia or inappropriate fasting blood glucose levels, the insulin dose should be reduced by ≥ 4 units or 10% if the dose is &gt; 60 units. The regimen should then be continued and HbA</a:t>
            </a:r>
            <a:r>
              <a:rPr lang="en-GB" baseline="-25000" smtClean="0">
                <a:latin typeface="Arial" pitchFamily="34" charset="0"/>
                <a:cs typeface="Arial" pitchFamily="34" charset="0"/>
              </a:rPr>
              <a:t>1c </a:t>
            </a:r>
            <a:r>
              <a:rPr lang="en-GB" smtClean="0">
                <a:latin typeface="Arial" pitchFamily="34" charset="0"/>
                <a:cs typeface="Arial" pitchFamily="34" charset="0"/>
              </a:rPr>
              <a:t>levels checked every 3 months.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4" name="Slide Number Placeholder 3"/>
          <p:cNvSpPr>
            <a:spLocks noGrp="1"/>
          </p:cNvSpPr>
          <p:nvPr>
            <p:ph type="sldNum" sz="quarter" idx="5"/>
          </p:nvPr>
        </p:nvSpPr>
        <p:spPr/>
        <p:txBody>
          <a:bodyPr/>
          <a:lstStyle/>
          <a:p>
            <a:pPr>
              <a:defRPr/>
            </a:pPr>
            <a:fld id="{44C5003E-963A-4B5C-8B35-69CA204045FD}" type="slidenum">
              <a:rPr lang="en-US" smtClean="0"/>
              <a:pPr>
                <a:defRPr/>
              </a:pPr>
              <a:t>15</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p:txBody>
          <a:bodyPr/>
          <a:lstStyle/>
          <a:p>
            <a:pPr>
              <a:defRPr/>
            </a:pPr>
            <a:fld id="{80936E25-BF25-4376-B91D-FE4856FE604F}" type="slidenum">
              <a:rPr lang="fr-FR" smtClean="0"/>
              <a:pPr>
                <a:defRPr/>
              </a:pPr>
              <a:t>17</a:t>
            </a:fld>
            <a:endParaRPr lang="fr-FR" smtClean="0"/>
          </a:p>
        </p:txBody>
      </p:sp>
      <p:sp>
        <p:nvSpPr>
          <p:cNvPr id="102403" name="Rectangle 7"/>
          <p:cNvSpPr txBox="1">
            <a:spLocks noGrp="1" noChangeArrowheads="1"/>
          </p:cNvSpPr>
          <p:nvPr/>
        </p:nvSpPr>
        <p:spPr bwMode="auto">
          <a:xfrm>
            <a:off x="3884613" y="8683625"/>
            <a:ext cx="2971800" cy="458788"/>
          </a:xfrm>
          <a:prstGeom prst="rect">
            <a:avLst/>
          </a:prstGeom>
          <a:noFill/>
          <a:ln w="9525">
            <a:noFill/>
            <a:miter lim="800000"/>
            <a:headEnd/>
            <a:tailEnd/>
          </a:ln>
        </p:spPr>
        <p:txBody>
          <a:bodyPr lIns="91695" tIns="45848" rIns="91695" bIns="45848" anchor="b"/>
          <a:lstStyle/>
          <a:p>
            <a:pPr algn="r" defTabSz="915988"/>
            <a:fld id="{EDE84C49-7994-440B-94B6-944315EB7753}" type="slidenum">
              <a:rPr lang="fr-CA" sz="1200"/>
              <a:pPr algn="r" defTabSz="915988"/>
              <a:t>17</a:t>
            </a:fld>
            <a:endParaRPr lang="fr-CA" sz="1200"/>
          </a:p>
        </p:txBody>
      </p:sp>
      <p:sp>
        <p:nvSpPr>
          <p:cNvPr id="102404" name="Rectangle 2"/>
          <p:cNvSpPr>
            <a:spLocks noGrp="1" noRot="1" noChangeAspect="1" noChangeArrowheads="1" noTextEdit="1"/>
          </p:cNvSpPr>
          <p:nvPr>
            <p:ph type="sldImg"/>
          </p:nvPr>
        </p:nvSpPr>
        <p:spPr>
          <a:ln/>
        </p:spPr>
      </p:sp>
      <p:sp>
        <p:nvSpPr>
          <p:cNvPr id="102405" name="Rectangle 3"/>
          <p:cNvSpPr>
            <a:spLocks noGrp="1" noChangeArrowheads="1"/>
          </p:cNvSpPr>
          <p:nvPr>
            <p:ph type="body" idx="1"/>
          </p:nvPr>
        </p:nvSpPr>
        <p:spPr>
          <a:xfrm>
            <a:off x="685800" y="4383088"/>
            <a:ext cx="5067300" cy="4111625"/>
          </a:xfrm>
          <a:noFill/>
          <a:ln/>
        </p:spPr>
        <p:txBody>
          <a:bodyPr lIns="91690" tIns="45846" rIns="91690" bIns="45846"/>
          <a:lstStyle/>
          <a:p>
            <a:pPr marL="185738" indent="-185738" eaLnBrk="1" hangingPunct="1"/>
            <a:endParaRPr lang="en-US" sz="1100" smtClean="0">
              <a:latin typeface="Arial" pitchFamily="34" charset="0"/>
              <a:cs typeface="Arial" pitchFamily="34" charset="0"/>
            </a:endParaRPr>
          </a:p>
          <a:p>
            <a:pPr marL="185738" indent="-185738" eaLnBrk="1" hangingPunct="1"/>
            <a:endParaRPr lang="en-US" sz="1100" smtClean="0">
              <a:latin typeface="Arial" pitchFamily="34" charset="0"/>
              <a:cs typeface="Arial" pitchFamily="34" charset="0"/>
            </a:endParaRPr>
          </a:p>
          <a:p>
            <a:pPr marL="185738" indent="-185738" eaLnBrk="1" hangingPunct="1"/>
            <a:endParaRPr lang="en-US" smtClean="0">
              <a:latin typeface="Arial" pitchFamily="34" charset="0"/>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1031"/>
          <p:cNvSpPr>
            <a:spLocks noGrp="1" noChangeArrowheads="1"/>
          </p:cNvSpPr>
          <p:nvPr>
            <p:ph type="sldNum" sz="quarter" idx="5"/>
          </p:nvPr>
        </p:nvSpPr>
        <p:spPr/>
        <p:txBody>
          <a:bodyPr/>
          <a:lstStyle/>
          <a:p>
            <a:pPr>
              <a:defRPr/>
            </a:pPr>
            <a:fld id="{4D068F70-3DFA-4579-BF5E-B3E86D7F3048}" type="slidenum">
              <a:rPr lang="fr-FR" smtClean="0">
                <a:solidFill>
                  <a:prstClr val="black"/>
                </a:solidFill>
              </a:rPr>
              <a:pPr>
                <a:defRPr/>
              </a:pPr>
              <a:t>18</a:t>
            </a:fld>
            <a:endParaRPr lang="fr-FR" smtClean="0">
              <a:solidFill>
                <a:prstClr val="black"/>
              </a:solidFill>
            </a:endParaRPr>
          </a:p>
        </p:txBody>
      </p:sp>
      <p:sp>
        <p:nvSpPr>
          <p:cNvPr id="103427" name="Rectangle 2"/>
          <p:cNvSpPr>
            <a:spLocks noGrp="1" noRot="1" noChangeAspect="1" noChangeArrowheads="1" noTextEdit="1"/>
          </p:cNvSpPr>
          <p:nvPr>
            <p:ph type="sldImg"/>
          </p:nvPr>
        </p:nvSpPr>
        <p:spPr>
          <a:xfrm>
            <a:off x="714375" y="736600"/>
            <a:ext cx="5470525" cy="4103688"/>
          </a:xfr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p:cNvPicPr>
            <a:picLocks noChangeAspect="1" noChangeArrowheads="1"/>
          </p:cNvPicPr>
          <p:nvPr userDrawn="1"/>
        </p:nvPicPr>
        <p:blipFill>
          <a:blip r:embed="rId2" cstate="print"/>
          <a:srcRect/>
          <a:stretch>
            <a:fillRect/>
          </a:stretch>
        </p:blipFill>
        <p:spPr bwMode="auto">
          <a:xfrm>
            <a:off x="292100" y="1511300"/>
            <a:ext cx="6678613" cy="85725"/>
          </a:xfrm>
          <a:prstGeom prst="rect">
            <a:avLst/>
          </a:prstGeom>
          <a:noFill/>
          <a:ln w="19050" cap="rnd" algn="ctr">
            <a:noFill/>
            <a:miter lim="800000"/>
            <a:headEnd/>
            <a:tailEnd type="none" w="med" len="lg"/>
          </a:ln>
        </p:spPr>
      </p:pic>
      <p:sp>
        <p:nvSpPr>
          <p:cNvPr id="342018" name="Rectangle 2"/>
          <p:cNvSpPr>
            <a:spLocks noGrp="1" noChangeArrowheads="1"/>
          </p:cNvSpPr>
          <p:nvPr>
            <p:ph type="ctrTitle"/>
          </p:nvPr>
        </p:nvSpPr>
        <p:spPr>
          <a:xfrm>
            <a:off x="1371600" y="2506663"/>
            <a:ext cx="6516688" cy="869950"/>
          </a:xfrm>
        </p:spPr>
        <p:txBody>
          <a:bodyPr/>
          <a:lstStyle>
            <a:lvl1pPr>
              <a:defRPr>
                <a:solidFill>
                  <a:srgbClr val="FFCC00"/>
                </a:solidFill>
              </a:defRPr>
            </a:lvl1pPr>
          </a:lstStyle>
          <a:p>
            <a:r>
              <a:rPr lang="fr-FR"/>
              <a:t>Cliquez pour modifier le style du titre</a:t>
            </a:r>
          </a:p>
        </p:txBody>
      </p:sp>
      <p:sp>
        <p:nvSpPr>
          <p:cNvPr id="342019" name="Rectangle 3"/>
          <p:cNvSpPr>
            <a:spLocks noGrp="1" noChangeArrowheads="1"/>
          </p:cNvSpPr>
          <p:nvPr>
            <p:ph type="subTitle" idx="1"/>
          </p:nvPr>
        </p:nvSpPr>
        <p:spPr>
          <a:xfrm>
            <a:off x="2970213" y="4014788"/>
            <a:ext cx="5335587" cy="714375"/>
          </a:xfrm>
        </p:spPr>
        <p:txBody>
          <a:bodyPr/>
          <a:lstStyle>
            <a:lvl1pPr marL="0" indent="0">
              <a:buFont typeface="Wingdings" pitchFamily="2" charset="2"/>
              <a:buNone/>
              <a:defRPr/>
            </a:lvl1pPr>
          </a:lstStyle>
          <a:p>
            <a:r>
              <a:rPr lang="fr-FR"/>
              <a:t>Cliquez pour modifier le style des sous-titres du masque</a:t>
            </a:r>
          </a:p>
        </p:txBody>
      </p:sp>
      <p:sp>
        <p:nvSpPr>
          <p:cNvPr id="5" name="Rectangle 4"/>
          <p:cNvSpPr>
            <a:spLocks noGrp="1" noChangeArrowheads="1"/>
          </p:cNvSpPr>
          <p:nvPr>
            <p:ph type="dt" sz="half" idx="10"/>
          </p:nvPr>
        </p:nvSpPr>
        <p:spPr/>
        <p:txBody>
          <a:bodyPr/>
          <a:lstStyle>
            <a:lvl1pPr>
              <a:defRPr>
                <a:solidFill>
                  <a:schemeClr val="bg1"/>
                </a:solidFill>
              </a:defRPr>
            </a:lvl1pPr>
          </a:lstStyle>
          <a:p>
            <a:pPr>
              <a:defRPr/>
            </a:pPr>
            <a:endParaRPr lang="fr-FR">
              <a:solidFill>
                <a:srgbClr val="969696"/>
              </a:solidFill>
            </a:endParaRPr>
          </a:p>
        </p:txBody>
      </p:sp>
      <p:sp>
        <p:nvSpPr>
          <p:cNvPr id="6" name="Rectangle 5"/>
          <p:cNvSpPr>
            <a:spLocks noGrp="1" noChangeArrowheads="1"/>
          </p:cNvSpPr>
          <p:nvPr>
            <p:ph type="ftr" sz="quarter" idx="11"/>
          </p:nvPr>
        </p:nvSpPr>
        <p:spPr/>
        <p:txBody>
          <a:bodyPr/>
          <a:lstStyle>
            <a:lvl1pPr>
              <a:defRPr>
                <a:solidFill>
                  <a:schemeClr val="bg1"/>
                </a:solidFill>
              </a:defRPr>
            </a:lvl1pPr>
          </a:lstStyle>
          <a:p>
            <a:pPr>
              <a:defRPr/>
            </a:pPr>
            <a:endParaRPr lang="fr-FR">
              <a:solidFill>
                <a:srgbClr val="969696"/>
              </a:solidFill>
            </a:endParaRPr>
          </a:p>
        </p:txBody>
      </p:sp>
      <p:sp>
        <p:nvSpPr>
          <p:cNvPr id="7" name="Rectangle 6"/>
          <p:cNvSpPr>
            <a:spLocks noGrp="1" noChangeArrowheads="1"/>
          </p:cNvSpPr>
          <p:nvPr>
            <p:ph type="sldNum" sz="quarter" idx="12"/>
          </p:nvPr>
        </p:nvSpPr>
        <p:spPr>
          <a:xfrm>
            <a:off x="6553200" y="6376988"/>
            <a:ext cx="2133600" cy="212725"/>
          </a:xfrm>
        </p:spPr>
        <p:txBody>
          <a:bodyPr/>
          <a:lstStyle>
            <a:lvl1pPr>
              <a:defRPr>
                <a:solidFill>
                  <a:schemeClr val="bg1"/>
                </a:solidFill>
              </a:defRPr>
            </a:lvl1pPr>
          </a:lstStyle>
          <a:p>
            <a:pPr>
              <a:defRPr/>
            </a:pPr>
            <a:fld id="{60FB618A-F642-4C12-AFC9-DFDDA885BA9E}" type="slidenum">
              <a:rPr lang="fr-FR">
                <a:solidFill>
                  <a:srgbClr val="969696"/>
                </a:solidFill>
              </a:rPr>
              <a:pPr>
                <a:defRPr/>
              </a:pPr>
              <a:t>‹#›</a:t>
            </a:fld>
            <a:endParaRPr lang="fr-FR">
              <a:solidFill>
                <a:srgbClr val="969696"/>
              </a:solidFill>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fr-FR">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fr-FR">
              <a:solidFill>
                <a:srgbClr val="FFFFF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8ED79F9E-1684-4044-8041-F8FE1E9AC5A7}" type="slidenum">
              <a:rPr lang="fr-FR">
                <a:solidFill>
                  <a:srgbClr val="FFFFFF"/>
                </a:solidFill>
              </a:rPr>
              <a:pPr>
                <a:defRPr/>
              </a:pPr>
              <a:t>‹#›</a:t>
            </a:fld>
            <a:endParaRPr lang="fr-FR">
              <a:solidFill>
                <a:srgbClr val="FFFFFF"/>
              </a:solidFill>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5763"/>
            <a:ext cx="2057400" cy="2314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5763"/>
            <a:ext cx="6019800" cy="2314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fr-FR">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fr-FR">
              <a:solidFill>
                <a:srgbClr val="FFFFF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A5319EE3-0844-4EF5-8FB2-F6F2AF09A0BB}" type="slidenum">
              <a:rPr lang="fr-FR">
                <a:solidFill>
                  <a:srgbClr val="FFFFFF"/>
                </a:solidFill>
              </a:rPr>
              <a:pPr>
                <a:defRPr/>
              </a:pPr>
              <a:t>‹#›</a:t>
            </a:fld>
            <a:endParaRPr lang="fr-FR">
              <a:solidFill>
                <a:srgbClr val="FFFFFF"/>
              </a:solidFill>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defTabSz="781538">
                <a:defRPr/>
              </a:pPr>
              <a:endParaRPr lang="en-US" sz="1500">
                <a:solidFill>
                  <a:srgbClr val="000000"/>
                </a:solidFill>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defTabSz="781538">
                <a:defRPr/>
              </a:pPr>
              <a:endParaRPr lang="en-US" sz="1500">
                <a:solidFill>
                  <a:srgbClr val="000000"/>
                </a:solidFill>
                <a:latin typeface="Times New Roman" pitchFamily="18" charset="0"/>
              </a:endParaRPr>
            </a:p>
          </p:txBody>
        </p:sp>
        <p:grpSp>
          <p:nvGrpSpPr>
            <p:cNvPr id="3"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defTabSz="781538">
                  <a:defRPr/>
                </a:pPr>
                <a:endParaRPr lang="en-US" sz="1500">
                  <a:solidFill>
                    <a:srgbClr val="000000"/>
                  </a:solidFill>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defTabSz="781538">
                  <a:defRPr/>
                </a:pPr>
                <a:endParaRPr lang="en-US" sz="1500">
                  <a:solidFill>
                    <a:srgbClr val="000000"/>
                  </a:solidFill>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defTabSz="781538">
                  <a:defRPr/>
                </a:pPr>
                <a:endParaRPr lang="en-US" sz="1500">
                  <a:solidFill>
                    <a:srgbClr val="000000"/>
                  </a:solidFill>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defTabSz="781538">
                  <a:defRPr/>
                </a:pPr>
                <a:endParaRPr lang="en-US" sz="1500">
                  <a:solidFill>
                    <a:srgbClr val="000000"/>
                  </a:solidFill>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defTabSz="781538">
                  <a:defRPr/>
                </a:pPr>
                <a:endParaRPr lang="en-US" sz="1500">
                  <a:solidFill>
                    <a:srgbClr val="000000"/>
                  </a:solidFill>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defTabSz="781538">
                  <a:defRPr/>
                </a:pPr>
                <a:endParaRPr lang="en-US" sz="1500">
                  <a:solidFill>
                    <a:srgbClr val="000000"/>
                  </a:solidFill>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defTabSz="781538">
                  <a:defRPr/>
                </a:pPr>
                <a:endParaRPr lang="en-US" sz="1500">
                  <a:solidFill>
                    <a:srgbClr val="000000"/>
                  </a:solidFill>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defTabSz="781538">
                  <a:defRPr/>
                </a:pPr>
                <a:endParaRPr lang="en-US" sz="1500">
                  <a:solidFill>
                    <a:srgbClr val="000000"/>
                  </a:solidFill>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defTabSz="781538">
                  <a:defRPr/>
                </a:pPr>
                <a:endParaRPr lang="en-US" sz="1500">
                  <a:solidFill>
                    <a:srgbClr val="000000"/>
                  </a:solidFill>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defTabSz="781538">
                  <a:defRPr/>
                </a:pPr>
                <a:endParaRPr lang="en-US" sz="1500">
                  <a:solidFill>
                    <a:srgbClr val="000000"/>
                  </a:solidFill>
                  <a:latin typeface="Times New Roman" pitchFamily="18" charset="0"/>
                </a:endParaRPr>
              </a:p>
            </p:txBody>
          </p:sp>
        </p:grpSp>
      </p:grpSp>
      <p:sp>
        <p:nvSpPr>
          <p:cNvPr id="513043" name="Rectangle 19"/>
          <p:cNvSpPr>
            <a:spLocks noGrp="1" noChangeArrowheads="1"/>
          </p:cNvSpPr>
          <p:nvPr>
            <p:ph type="ctrTitle"/>
          </p:nvPr>
        </p:nvSpPr>
        <p:spPr>
          <a:xfrm>
            <a:off x="2971800" y="1828801"/>
            <a:ext cx="6019800" cy="2209800"/>
          </a:xfrm>
        </p:spPr>
        <p:txBody>
          <a:bodyPr/>
          <a:lstStyle>
            <a:lvl1pPr>
              <a:defRPr sz="4300">
                <a:solidFill>
                  <a:srgbClr val="FFFFFF"/>
                </a:solidFill>
              </a:defRPr>
            </a:lvl1pPr>
          </a:lstStyle>
          <a:p>
            <a:r>
              <a:rPr lang="en-US" smtClean="0"/>
              <a:t>Click to edit Master title style</a:t>
            </a:r>
            <a:endParaRPr lang="en-US"/>
          </a:p>
        </p:txBody>
      </p:sp>
      <p:sp>
        <p:nvSpPr>
          <p:cNvPr id="513044"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2900"/>
            </a:lvl1pPr>
          </a:lstStyle>
          <a:p>
            <a:r>
              <a:rPr lang="en-US" smtClean="0"/>
              <a:t>Click to edit Master subtitle style</a:t>
            </a:r>
            <a:endParaRPr lang="en-US"/>
          </a:p>
        </p:txBody>
      </p:sp>
      <p:sp>
        <p:nvSpPr>
          <p:cNvPr id="18" name="Rectangle 16"/>
          <p:cNvSpPr>
            <a:spLocks noGrp="1" noChangeArrowheads="1"/>
          </p:cNvSpPr>
          <p:nvPr>
            <p:ph type="dt" sz="half" idx="10"/>
          </p:nvPr>
        </p:nvSpPr>
        <p:spPr>
          <a:xfrm>
            <a:off x="457201" y="6248400"/>
            <a:ext cx="2133600" cy="457200"/>
          </a:xfrm>
        </p:spPr>
        <p:txBody>
          <a:bodyPr/>
          <a:lstStyle>
            <a:lvl1pPr>
              <a:defRPr/>
            </a:lvl1pPr>
          </a:lstStyle>
          <a:p>
            <a:fld id="{14C0B2F9-1808-407B-8CB0-5874ACC184B4}" type="datetimeFigureOut">
              <a:rPr lang="en-US" smtClean="0">
                <a:solidFill>
                  <a:srgbClr val="000000"/>
                </a:solidFill>
              </a:rPr>
              <a:pPr/>
              <a:t>6/23/2011</a:t>
            </a:fld>
            <a:endParaRPr lang="en-US">
              <a:solidFill>
                <a:srgbClr val="000000"/>
              </a:solidFill>
            </a:endParaRPr>
          </a:p>
        </p:txBody>
      </p:sp>
      <p:sp>
        <p:nvSpPr>
          <p:cNvPr id="19" name="Rectangle 17"/>
          <p:cNvSpPr>
            <a:spLocks noGrp="1" noChangeArrowheads="1"/>
          </p:cNvSpPr>
          <p:nvPr>
            <p:ph type="ftr" sz="quarter" idx="11"/>
          </p:nvPr>
        </p:nvSpPr>
        <p:spPr/>
        <p:txBody>
          <a:bodyPr/>
          <a:lstStyle>
            <a:lvl1pPr>
              <a:defRPr/>
            </a:lvl1pPr>
          </a:lstStyle>
          <a:p>
            <a:endParaRPr lang="en-US">
              <a:solidFill>
                <a:srgbClr val="000000"/>
              </a:solidFill>
            </a:endParaRPr>
          </a:p>
        </p:txBody>
      </p:sp>
      <p:sp>
        <p:nvSpPr>
          <p:cNvPr id="20" name="Rectangle 18"/>
          <p:cNvSpPr>
            <a:spLocks noGrp="1" noChangeArrowheads="1"/>
          </p:cNvSpPr>
          <p:nvPr>
            <p:ph type="sldNum" sz="quarter" idx="12"/>
          </p:nvPr>
        </p:nvSpPr>
        <p:spPr/>
        <p:txBody>
          <a:bodyPr/>
          <a:lstStyle>
            <a:lvl1pPr>
              <a:defRPr/>
            </a:lvl1pPr>
          </a:lstStyle>
          <a:p>
            <a:fld id="{5DC1386C-591F-40FE-8A87-484F4176F0B6}" type="slidenum">
              <a:rPr lang="en-US" smtClean="0">
                <a:solidFill>
                  <a:srgbClr val="000000"/>
                </a:solidFill>
              </a:rPr>
              <a:pPr/>
              <a:t>‹#›</a:t>
            </a:fld>
            <a:endParaRPr lang="en-US">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endParaRPr lang="en-US">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fld id="{5DC1386C-591F-40FE-8A87-484F4176F0B6}" type="slidenum">
              <a:rPr lang="en-US" smtClean="0">
                <a:solidFill>
                  <a:srgbClr val="000000"/>
                </a:solidFill>
              </a:rPr>
              <a:pPr/>
              <a:t>‹#›</a:t>
            </a:fld>
            <a:endParaRPr lang="en-US">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fld id="{14C0B2F9-1808-407B-8CB0-5874ACC184B4}" type="datetimeFigureOut">
              <a:rPr lang="en-US" smtClean="0">
                <a:solidFill>
                  <a:srgbClr val="000000"/>
                </a:solidFill>
              </a:rPr>
              <a:pPr/>
              <a:t>6/23/2011</a:t>
            </a:fld>
            <a:endParaRPr lang="en-US">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4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1700"/>
            </a:lvl1pPr>
            <a:lvl2pPr marL="390769" indent="0">
              <a:buNone/>
              <a:defRPr sz="1500"/>
            </a:lvl2pPr>
            <a:lvl3pPr marL="781538" indent="0">
              <a:buNone/>
              <a:defRPr sz="1400"/>
            </a:lvl3pPr>
            <a:lvl4pPr marL="1172307" indent="0">
              <a:buNone/>
              <a:defRPr sz="1200"/>
            </a:lvl4pPr>
            <a:lvl5pPr marL="1563075" indent="0">
              <a:buNone/>
              <a:defRPr sz="1200"/>
            </a:lvl5pPr>
            <a:lvl6pPr marL="1953844" indent="0">
              <a:buNone/>
              <a:defRPr sz="1200"/>
            </a:lvl6pPr>
            <a:lvl7pPr marL="2344613" indent="0">
              <a:buNone/>
              <a:defRPr sz="1200"/>
            </a:lvl7pPr>
            <a:lvl8pPr marL="2735382" indent="0">
              <a:buNone/>
              <a:defRPr sz="1200"/>
            </a:lvl8pPr>
            <a:lvl9pPr marL="3126151" indent="0">
              <a:buNone/>
              <a:defRPr sz="12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endParaRPr lang="en-US">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fld id="{5DC1386C-591F-40FE-8A87-484F4176F0B6}" type="slidenum">
              <a:rPr lang="en-US" smtClean="0">
                <a:solidFill>
                  <a:srgbClr val="000000"/>
                </a:solidFill>
              </a:rPr>
              <a:pPr/>
              <a:t>‹#›</a:t>
            </a:fld>
            <a:endParaRPr lang="en-US">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fld id="{14C0B2F9-1808-407B-8CB0-5874ACC184B4}" type="datetimeFigureOut">
              <a:rPr lang="en-US" smtClean="0">
                <a:solidFill>
                  <a:srgbClr val="000000"/>
                </a:solidFill>
              </a:rPr>
              <a:pPr/>
              <a:t>6/23/2011</a:t>
            </a:fld>
            <a:endParaRPr lang="en-US">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400"/>
            </a:lvl1pPr>
            <a:lvl2pPr>
              <a:defRPr sz="21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400"/>
            </a:lvl1pPr>
            <a:lvl2pPr>
              <a:defRPr sz="21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endParaRPr lang="en-US">
              <a:solidFill>
                <a:srgbClr val="000000"/>
              </a:solidFill>
            </a:endParaRPr>
          </a:p>
        </p:txBody>
      </p:sp>
      <p:sp>
        <p:nvSpPr>
          <p:cNvPr id="6" name="Rectangle 3"/>
          <p:cNvSpPr>
            <a:spLocks noGrp="1" noChangeArrowheads="1"/>
          </p:cNvSpPr>
          <p:nvPr>
            <p:ph type="sldNum" sz="quarter" idx="11"/>
          </p:nvPr>
        </p:nvSpPr>
        <p:spPr>
          <a:ln/>
        </p:spPr>
        <p:txBody>
          <a:bodyPr/>
          <a:lstStyle>
            <a:lvl1pPr>
              <a:defRPr/>
            </a:lvl1pPr>
          </a:lstStyle>
          <a:p>
            <a:fld id="{5DC1386C-591F-40FE-8A87-484F4176F0B6}" type="slidenum">
              <a:rPr lang="en-US" smtClean="0">
                <a:solidFill>
                  <a:srgbClr val="000000"/>
                </a:solidFill>
              </a:rPr>
              <a:pPr/>
              <a:t>‹#›</a:t>
            </a:fld>
            <a:endParaRPr lang="en-US">
              <a:solidFill>
                <a:srgbClr val="000000"/>
              </a:solidFill>
            </a:endParaRPr>
          </a:p>
        </p:txBody>
      </p:sp>
      <p:sp>
        <p:nvSpPr>
          <p:cNvPr id="7" name="Rectangle 16"/>
          <p:cNvSpPr>
            <a:spLocks noGrp="1" noChangeArrowheads="1"/>
          </p:cNvSpPr>
          <p:nvPr>
            <p:ph type="dt" sz="half" idx="12"/>
          </p:nvPr>
        </p:nvSpPr>
        <p:spPr>
          <a:ln/>
        </p:spPr>
        <p:txBody>
          <a:bodyPr/>
          <a:lstStyle>
            <a:lvl1pPr>
              <a:defRPr/>
            </a:lvl1pPr>
          </a:lstStyle>
          <a:p>
            <a:fld id="{14C0B2F9-1808-407B-8CB0-5874ACC184B4}" type="datetimeFigureOut">
              <a:rPr lang="en-US" smtClean="0">
                <a:solidFill>
                  <a:srgbClr val="000000"/>
                </a:solidFill>
              </a:rPr>
              <a:pPr/>
              <a:t>6/23/2011</a:t>
            </a:fld>
            <a:endParaRPr lang="en-US">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100" b="1"/>
            </a:lvl1pPr>
            <a:lvl2pPr marL="390769" indent="0">
              <a:buNone/>
              <a:defRPr sz="1700" b="1"/>
            </a:lvl2pPr>
            <a:lvl3pPr marL="781538" indent="0">
              <a:buNone/>
              <a:defRPr sz="1500" b="1"/>
            </a:lvl3pPr>
            <a:lvl4pPr marL="1172307" indent="0">
              <a:buNone/>
              <a:defRPr sz="1400" b="1"/>
            </a:lvl4pPr>
            <a:lvl5pPr marL="1563075" indent="0">
              <a:buNone/>
              <a:defRPr sz="1400" b="1"/>
            </a:lvl5pPr>
            <a:lvl6pPr marL="1953844" indent="0">
              <a:buNone/>
              <a:defRPr sz="1400" b="1"/>
            </a:lvl6pPr>
            <a:lvl7pPr marL="2344613" indent="0">
              <a:buNone/>
              <a:defRPr sz="1400" b="1"/>
            </a:lvl7pPr>
            <a:lvl8pPr marL="2735382" indent="0">
              <a:buNone/>
              <a:defRPr sz="1400" b="1"/>
            </a:lvl8pPr>
            <a:lvl9pPr marL="3126151"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100"/>
            </a:lvl1pPr>
            <a:lvl2pPr>
              <a:defRPr sz="17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100" b="1"/>
            </a:lvl1pPr>
            <a:lvl2pPr marL="390769" indent="0">
              <a:buNone/>
              <a:defRPr sz="1700" b="1"/>
            </a:lvl2pPr>
            <a:lvl3pPr marL="781538" indent="0">
              <a:buNone/>
              <a:defRPr sz="1500" b="1"/>
            </a:lvl3pPr>
            <a:lvl4pPr marL="1172307" indent="0">
              <a:buNone/>
              <a:defRPr sz="1400" b="1"/>
            </a:lvl4pPr>
            <a:lvl5pPr marL="1563075" indent="0">
              <a:buNone/>
              <a:defRPr sz="1400" b="1"/>
            </a:lvl5pPr>
            <a:lvl6pPr marL="1953844" indent="0">
              <a:buNone/>
              <a:defRPr sz="1400" b="1"/>
            </a:lvl6pPr>
            <a:lvl7pPr marL="2344613" indent="0">
              <a:buNone/>
              <a:defRPr sz="1400" b="1"/>
            </a:lvl7pPr>
            <a:lvl8pPr marL="2735382" indent="0">
              <a:buNone/>
              <a:defRPr sz="1400" b="1"/>
            </a:lvl8pPr>
            <a:lvl9pPr marL="3126151"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100"/>
            </a:lvl1pPr>
            <a:lvl2pPr>
              <a:defRPr sz="17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endParaRPr lang="en-US">
              <a:solidFill>
                <a:srgbClr val="000000"/>
              </a:solidFill>
            </a:endParaRPr>
          </a:p>
        </p:txBody>
      </p:sp>
      <p:sp>
        <p:nvSpPr>
          <p:cNvPr id="8" name="Rectangle 3"/>
          <p:cNvSpPr>
            <a:spLocks noGrp="1" noChangeArrowheads="1"/>
          </p:cNvSpPr>
          <p:nvPr>
            <p:ph type="sldNum" sz="quarter" idx="11"/>
          </p:nvPr>
        </p:nvSpPr>
        <p:spPr>
          <a:ln/>
        </p:spPr>
        <p:txBody>
          <a:bodyPr/>
          <a:lstStyle>
            <a:lvl1pPr>
              <a:defRPr/>
            </a:lvl1pPr>
          </a:lstStyle>
          <a:p>
            <a:fld id="{5DC1386C-591F-40FE-8A87-484F4176F0B6}" type="slidenum">
              <a:rPr lang="en-US" smtClean="0">
                <a:solidFill>
                  <a:srgbClr val="000000"/>
                </a:solidFill>
              </a:rPr>
              <a:pPr/>
              <a:t>‹#›</a:t>
            </a:fld>
            <a:endParaRPr lang="en-US">
              <a:solidFill>
                <a:srgbClr val="000000"/>
              </a:solidFill>
            </a:endParaRPr>
          </a:p>
        </p:txBody>
      </p:sp>
      <p:sp>
        <p:nvSpPr>
          <p:cNvPr id="9" name="Rectangle 16"/>
          <p:cNvSpPr>
            <a:spLocks noGrp="1" noChangeArrowheads="1"/>
          </p:cNvSpPr>
          <p:nvPr>
            <p:ph type="dt" sz="half" idx="12"/>
          </p:nvPr>
        </p:nvSpPr>
        <p:spPr>
          <a:ln/>
        </p:spPr>
        <p:txBody>
          <a:bodyPr/>
          <a:lstStyle>
            <a:lvl1pPr>
              <a:defRPr/>
            </a:lvl1pPr>
          </a:lstStyle>
          <a:p>
            <a:fld id="{14C0B2F9-1808-407B-8CB0-5874ACC184B4}" type="datetimeFigureOut">
              <a:rPr lang="en-US" smtClean="0">
                <a:solidFill>
                  <a:srgbClr val="000000"/>
                </a:solidFill>
              </a:rPr>
              <a:pPr/>
              <a:t>6/23/2011</a:t>
            </a:fld>
            <a:endParaRPr lang="en-US">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a:ln/>
        </p:spPr>
        <p:txBody>
          <a:bodyPr/>
          <a:lstStyle>
            <a:lvl1pPr>
              <a:defRPr/>
            </a:lvl1pPr>
          </a:lstStyle>
          <a:p>
            <a:endParaRPr lang="en-US">
              <a:solidFill>
                <a:srgbClr val="000000"/>
              </a:solidFill>
            </a:endParaRPr>
          </a:p>
        </p:txBody>
      </p:sp>
      <p:sp>
        <p:nvSpPr>
          <p:cNvPr id="4" name="Rectangle 3"/>
          <p:cNvSpPr>
            <a:spLocks noGrp="1" noChangeArrowheads="1"/>
          </p:cNvSpPr>
          <p:nvPr>
            <p:ph type="sldNum" sz="quarter" idx="11"/>
          </p:nvPr>
        </p:nvSpPr>
        <p:spPr>
          <a:ln/>
        </p:spPr>
        <p:txBody>
          <a:bodyPr/>
          <a:lstStyle>
            <a:lvl1pPr>
              <a:defRPr/>
            </a:lvl1pPr>
          </a:lstStyle>
          <a:p>
            <a:fld id="{5DC1386C-591F-40FE-8A87-484F4176F0B6}" type="slidenum">
              <a:rPr lang="en-US" smtClean="0">
                <a:solidFill>
                  <a:srgbClr val="000000"/>
                </a:solidFill>
              </a:rPr>
              <a:pPr/>
              <a:t>‹#›</a:t>
            </a:fld>
            <a:endParaRPr lang="en-US">
              <a:solidFill>
                <a:srgbClr val="000000"/>
              </a:solidFill>
            </a:endParaRPr>
          </a:p>
        </p:txBody>
      </p:sp>
      <p:sp>
        <p:nvSpPr>
          <p:cNvPr id="5" name="Rectangle 16"/>
          <p:cNvSpPr>
            <a:spLocks noGrp="1" noChangeArrowheads="1"/>
          </p:cNvSpPr>
          <p:nvPr>
            <p:ph type="dt" sz="half" idx="12"/>
          </p:nvPr>
        </p:nvSpPr>
        <p:spPr>
          <a:ln/>
        </p:spPr>
        <p:txBody>
          <a:bodyPr/>
          <a:lstStyle>
            <a:lvl1pPr>
              <a:defRPr/>
            </a:lvl1pPr>
          </a:lstStyle>
          <a:p>
            <a:fld id="{14C0B2F9-1808-407B-8CB0-5874ACC184B4}" type="datetimeFigureOut">
              <a:rPr lang="en-US" smtClean="0">
                <a:solidFill>
                  <a:srgbClr val="000000"/>
                </a:solidFill>
              </a:rPr>
              <a:pPr/>
              <a:t>6/23/2011</a:t>
            </a:fld>
            <a:endParaRPr lang="en-US">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endParaRPr lang="en-US">
              <a:solidFill>
                <a:srgbClr val="000000"/>
              </a:solidFill>
            </a:endParaRPr>
          </a:p>
        </p:txBody>
      </p:sp>
      <p:sp>
        <p:nvSpPr>
          <p:cNvPr id="3" name="Rectangle 3"/>
          <p:cNvSpPr>
            <a:spLocks noGrp="1" noChangeArrowheads="1"/>
          </p:cNvSpPr>
          <p:nvPr>
            <p:ph type="sldNum" sz="quarter" idx="11"/>
          </p:nvPr>
        </p:nvSpPr>
        <p:spPr>
          <a:ln/>
        </p:spPr>
        <p:txBody>
          <a:bodyPr/>
          <a:lstStyle>
            <a:lvl1pPr>
              <a:defRPr/>
            </a:lvl1pPr>
          </a:lstStyle>
          <a:p>
            <a:fld id="{5DC1386C-591F-40FE-8A87-484F4176F0B6}" type="slidenum">
              <a:rPr lang="en-US" smtClean="0">
                <a:solidFill>
                  <a:srgbClr val="000000"/>
                </a:solidFill>
              </a:rPr>
              <a:pPr/>
              <a:t>‹#›</a:t>
            </a:fld>
            <a:endParaRPr lang="en-US">
              <a:solidFill>
                <a:srgbClr val="000000"/>
              </a:solidFill>
            </a:endParaRPr>
          </a:p>
        </p:txBody>
      </p:sp>
      <p:sp>
        <p:nvSpPr>
          <p:cNvPr id="4" name="Rectangle 16"/>
          <p:cNvSpPr>
            <a:spLocks noGrp="1" noChangeArrowheads="1"/>
          </p:cNvSpPr>
          <p:nvPr>
            <p:ph type="dt" sz="half" idx="12"/>
          </p:nvPr>
        </p:nvSpPr>
        <p:spPr>
          <a:ln/>
        </p:spPr>
        <p:txBody>
          <a:bodyPr/>
          <a:lstStyle>
            <a:lvl1pPr>
              <a:defRPr/>
            </a:lvl1pPr>
          </a:lstStyle>
          <a:p>
            <a:fld id="{14C0B2F9-1808-407B-8CB0-5874ACC184B4}" type="datetimeFigureOut">
              <a:rPr lang="en-US" smtClean="0">
                <a:solidFill>
                  <a:srgbClr val="000000"/>
                </a:solidFill>
              </a:rPr>
              <a:pPr/>
              <a:t>6/23/2011</a:t>
            </a:fld>
            <a:endParaRPr lang="en-US">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7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2700"/>
            </a:lvl1pPr>
            <a:lvl2pPr>
              <a:defRPr sz="2400"/>
            </a:lvl2pPr>
            <a:lvl3pPr>
              <a:defRPr sz="21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200"/>
            </a:lvl1pPr>
            <a:lvl2pPr marL="390769" indent="0">
              <a:buNone/>
              <a:defRPr sz="1000"/>
            </a:lvl2pPr>
            <a:lvl3pPr marL="781538" indent="0">
              <a:buNone/>
              <a:defRPr sz="900"/>
            </a:lvl3pPr>
            <a:lvl4pPr marL="1172307" indent="0">
              <a:buNone/>
              <a:defRPr sz="800"/>
            </a:lvl4pPr>
            <a:lvl5pPr marL="1563075" indent="0">
              <a:buNone/>
              <a:defRPr sz="800"/>
            </a:lvl5pPr>
            <a:lvl6pPr marL="1953844" indent="0">
              <a:buNone/>
              <a:defRPr sz="800"/>
            </a:lvl6pPr>
            <a:lvl7pPr marL="2344613" indent="0">
              <a:buNone/>
              <a:defRPr sz="800"/>
            </a:lvl7pPr>
            <a:lvl8pPr marL="2735382" indent="0">
              <a:buNone/>
              <a:defRPr sz="800"/>
            </a:lvl8pPr>
            <a:lvl9pPr marL="3126151" indent="0">
              <a:buNone/>
              <a:defRPr sz="8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endParaRPr lang="en-US">
              <a:solidFill>
                <a:srgbClr val="000000"/>
              </a:solidFill>
            </a:endParaRPr>
          </a:p>
        </p:txBody>
      </p:sp>
      <p:sp>
        <p:nvSpPr>
          <p:cNvPr id="6" name="Rectangle 3"/>
          <p:cNvSpPr>
            <a:spLocks noGrp="1" noChangeArrowheads="1"/>
          </p:cNvSpPr>
          <p:nvPr>
            <p:ph type="sldNum" sz="quarter" idx="11"/>
          </p:nvPr>
        </p:nvSpPr>
        <p:spPr>
          <a:ln/>
        </p:spPr>
        <p:txBody>
          <a:bodyPr/>
          <a:lstStyle>
            <a:lvl1pPr>
              <a:defRPr/>
            </a:lvl1pPr>
          </a:lstStyle>
          <a:p>
            <a:fld id="{5DC1386C-591F-40FE-8A87-484F4176F0B6}" type="slidenum">
              <a:rPr lang="en-US" smtClean="0">
                <a:solidFill>
                  <a:srgbClr val="000000"/>
                </a:solidFill>
              </a:rPr>
              <a:pPr/>
              <a:t>‹#›</a:t>
            </a:fld>
            <a:endParaRPr lang="en-US">
              <a:solidFill>
                <a:srgbClr val="000000"/>
              </a:solidFill>
            </a:endParaRPr>
          </a:p>
        </p:txBody>
      </p:sp>
      <p:sp>
        <p:nvSpPr>
          <p:cNvPr id="7" name="Rectangle 16"/>
          <p:cNvSpPr>
            <a:spLocks noGrp="1" noChangeArrowheads="1"/>
          </p:cNvSpPr>
          <p:nvPr>
            <p:ph type="dt" sz="half" idx="12"/>
          </p:nvPr>
        </p:nvSpPr>
        <p:spPr>
          <a:ln/>
        </p:spPr>
        <p:txBody>
          <a:bodyPr/>
          <a:lstStyle>
            <a:lvl1pPr>
              <a:defRPr/>
            </a:lvl1pPr>
          </a:lstStyle>
          <a:p>
            <a:fld id="{14C0B2F9-1808-407B-8CB0-5874ACC184B4}" type="datetimeFigureOut">
              <a:rPr lang="en-US" smtClean="0">
                <a:solidFill>
                  <a:srgbClr val="000000"/>
                </a:solidFill>
              </a:rPr>
              <a:pPr/>
              <a:t>6/23/2011</a:t>
            </a:fld>
            <a:endParaRPr 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fr-FR">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fr-FR">
              <a:solidFill>
                <a:srgbClr val="FFFFF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01643677-4392-4A38-B7AD-53280982732A}" type="slidenum">
              <a:rPr lang="fr-FR">
                <a:solidFill>
                  <a:srgbClr val="FFFFFF"/>
                </a:solidFill>
              </a:rPr>
              <a:pPr>
                <a:defRPr/>
              </a:pPr>
              <a:t>‹#›</a:t>
            </a:fld>
            <a:endParaRPr lang="fr-FR">
              <a:solidFill>
                <a:srgbClr val="FFFFFF"/>
              </a:solidFill>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90" y="4800600"/>
            <a:ext cx="5486400" cy="566738"/>
          </a:xfrm>
        </p:spPr>
        <p:txBody>
          <a:bodyPr anchor="b"/>
          <a:lstStyle>
            <a:lvl1pPr algn="l">
              <a:defRPr sz="1700" b="1"/>
            </a:lvl1pPr>
          </a:lstStyle>
          <a:p>
            <a:r>
              <a:rPr lang="en-US" smtClean="0"/>
              <a:t>Click to edit Master title style</a:t>
            </a:r>
            <a:endParaRPr lang="en-US"/>
          </a:p>
        </p:txBody>
      </p:sp>
      <p:sp>
        <p:nvSpPr>
          <p:cNvPr id="3" name="Picture Placeholder 2"/>
          <p:cNvSpPr>
            <a:spLocks noGrp="1"/>
          </p:cNvSpPr>
          <p:nvPr>
            <p:ph type="pic" idx="1"/>
          </p:nvPr>
        </p:nvSpPr>
        <p:spPr>
          <a:xfrm>
            <a:off x="1792290" y="612775"/>
            <a:ext cx="5486400" cy="4114800"/>
          </a:xfrm>
        </p:spPr>
        <p:txBody>
          <a:bodyPr/>
          <a:lstStyle>
            <a:lvl1pPr marL="0" indent="0">
              <a:buNone/>
              <a:defRPr sz="2700"/>
            </a:lvl1pPr>
            <a:lvl2pPr marL="390769" indent="0">
              <a:buNone/>
              <a:defRPr sz="2400"/>
            </a:lvl2pPr>
            <a:lvl3pPr marL="781538" indent="0">
              <a:buNone/>
              <a:defRPr sz="2100"/>
            </a:lvl3pPr>
            <a:lvl4pPr marL="1172307" indent="0">
              <a:buNone/>
              <a:defRPr sz="1700"/>
            </a:lvl4pPr>
            <a:lvl5pPr marL="1563075" indent="0">
              <a:buNone/>
              <a:defRPr sz="1700"/>
            </a:lvl5pPr>
            <a:lvl6pPr marL="1953844" indent="0">
              <a:buNone/>
              <a:defRPr sz="1700"/>
            </a:lvl6pPr>
            <a:lvl7pPr marL="2344613" indent="0">
              <a:buNone/>
              <a:defRPr sz="1700"/>
            </a:lvl7pPr>
            <a:lvl8pPr marL="2735382" indent="0">
              <a:buNone/>
              <a:defRPr sz="1700"/>
            </a:lvl8pPr>
            <a:lvl9pPr marL="3126151" indent="0">
              <a:buNone/>
              <a:defRPr sz="1700"/>
            </a:lvl9pPr>
          </a:lstStyle>
          <a:p>
            <a:pPr lvl="0"/>
            <a:r>
              <a:rPr lang="en-US" noProof="0" smtClean="0"/>
              <a:t>Click icon to add picture</a:t>
            </a:r>
          </a:p>
        </p:txBody>
      </p:sp>
      <p:sp>
        <p:nvSpPr>
          <p:cNvPr id="4" name="Text Placeholder 3"/>
          <p:cNvSpPr>
            <a:spLocks noGrp="1"/>
          </p:cNvSpPr>
          <p:nvPr>
            <p:ph type="body" sz="half" idx="2"/>
          </p:nvPr>
        </p:nvSpPr>
        <p:spPr>
          <a:xfrm>
            <a:off x="1792290" y="5367338"/>
            <a:ext cx="5486400" cy="804862"/>
          </a:xfrm>
        </p:spPr>
        <p:txBody>
          <a:bodyPr/>
          <a:lstStyle>
            <a:lvl1pPr marL="0" indent="0">
              <a:buNone/>
              <a:defRPr sz="1200"/>
            </a:lvl1pPr>
            <a:lvl2pPr marL="390769" indent="0">
              <a:buNone/>
              <a:defRPr sz="1000"/>
            </a:lvl2pPr>
            <a:lvl3pPr marL="781538" indent="0">
              <a:buNone/>
              <a:defRPr sz="900"/>
            </a:lvl3pPr>
            <a:lvl4pPr marL="1172307" indent="0">
              <a:buNone/>
              <a:defRPr sz="800"/>
            </a:lvl4pPr>
            <a:lvl5pPr marL="1563075" indent="0">
              <a:buNone/>
              <a:defRPr sz="800"/>
            </a:lvl5pPr>
            <a:lvl6pPr marL="1953844" indent="0">
              <a:buNone/>
              <a:defRPr sz="800"/>
            </a:lvl6pPr>
            <a:lvl7pPr marL="2344613" indent="0">
              <a:buNone/>
              <a:defRPr sz="800"/>
            </a:lvl7pPr>
            <a:lvl8pPr marL="2735382" indent="0">
              <a:buNone/>
              <a:defRPr sz="800"/>
            </a:lvl8pPr>
            <a:lvl9pPr marL="3126151" indent="0">
              <a:buNone/>
              <a:defRPr sz="8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endParaRPr lang="en-US">
              <a:solidFill>
                <a:srgbClr val="000000"/>
              </a:solidFill>
            </a:endParaRPr>
          </a:p>
        </p:txBody>
      </p:sp>
      <p:sp>
        <p:nvSpPr>
          <p:cNvPr id="6" name="Rectangle 3"/>
          <p:cNvSpPr>
            <a:spLocks noGrp="1" noChangeArrowheads="1"/>
          </p:cNvSpPr>
          <p:nvPr>
            <p:ph type="sldNum" sz="quarter" idx="11"/>
          </p:nvPr>
        </p:nvSpPr>
        <p:spPr>
          <a:ln/>
        </p:spPr>
        <p:txBody>
          <a:bodyPr/>
          <a:lstStyle>
            <a:lvl1pPr>
              <a:defRPr/>
            </a:lvl1pPr>
          </a:lstStyle>
          <a:p>
            <a:fld id="{5DC1386C-591F-40FE-8A87-484F4176F0B6}" type="slidenum">
              <a:rPr lang="en-US" smtClean="0">
                <a:solidFill>
                  <a:srgbClr val="000000"/>
                </a:solidFill>
              </a:rPr>
              <a:pPr/>
              <a:t>‹#›</a:t>
            </a:fld>
            <a:endParaRPr lang="en-US">
              <a:solidFill>
                <a:srgbClr val="000000"/>
              </a:solidFill>
            </a:endParaRPr>
          </a:p>
        </p:txBody>
      </p:sp>
      <p:sp>
        <p:nvSpPr>
          <p:cNvPr id="7" name="Rectangle 16"/>
          <p:cNvSpPr>
            <a:spLocks noGrp="1" noChangeArrowheads="1"/>
          </p:cNvSpPr>
          <p:nvPr>
            <p:ph type="dt" sz="half" idx="12"/>
          </p:nvPr>
        </p:nvSpPr>
        <p:spPr>
          <a:ln/>
        </p:spPr>
        <p:txBody>
          <a:bodyPr/>
          <a:lstStyle>
            <a:lvl1pPr>
              <a:defRPr/>
            </a:lvl1pPr>
          </a:lstStyle>
          <a:p>
            <a:fld id="{14C0B2F9-1808-407B-8CB0-5874ACC184B4}" type="datetimeFigureOut">
              <a:rPr lang="en-US" smtClean="0">
                <a:solidFill>
                  <a:srgbClr val="000000"/>
                </a:solidFill>
              </a:rPr>
              <a:pPr/>
              <a:t>6/23/2011</a:t>
            </a:fld>
            <a:endParaRPr lang="en-US">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endParaRPr lang="en-US">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fld id="{5DC1386C-591F-40FE-8A87-484F4176F0B6}" type="slidenum">
              <a:rPr lang="en-US" smtClean="0">
                <a:solidFill>
                  <a:srgbClr val="000000"/>
                </a:solidFill>
              </a:rPr>
              <a:pPr/>
              <a:t>‹#›</a:t>
            </a:fld>
            <a:endParaRPr lang="en-US">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fld id="{14C0B2F9-1808-407B-8CB0-5874ACC184B4}" type="datetimeFigureOut">
              <a:rPr lang="en-US" smtClean="0">
                <a:solidFill>
                  <a:srgbClr val="000000"/>
                </a:solidFill>
              </a:rPr>
              <a:pPr/>
              <a:t>6/23/2011</a:t>
            </a:fld>
            <a:endParaRPr lang="en-US">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endParaRPr lang="en-US">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fld id="{5DC1386C-591F-40FE-8A87-484F4176F0B6}" type="slidenum">
              <a:rPr lang="en-US" smtClean="0">
                <a:solidFill>
                  <a:srgbClr val="000000"/>
                </a:solidFill>
              </a:rPr>
              <a:pPr/>
              <a:t>‹#›</a:t>
            </a:fld>
            <a:endParaRPr lang="en-US">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fld id="{14C0B2F9-1808-407B-8CB0-5874ACC184B4}" type="datetimeFigureOut">
              <a:rPr lang="en-US" smtClean="0">
                <a:solidFill>
                  <a:srgbClr val="000000"/>
                </a:solidFill>
              </a:rPr>
              <a:pPr/>
              <a:t>6/23/2011</a:t>
            </a:fld>
            <a:endParaRPr lang="en-US">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2"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endParaRPr lang="en-US">
              <a:solidFill>
                <a:srgbClr val="000000"/>
              </a:solidFill>
            </a:endParaRPr>
          </a:p>
        </p:txBody>
      </p:sp>
      <p:sp>
        <p:nvSpPr>
          <p:cNvPr id="6" name="Rectangle 3"/>
          <p:cNvSpPr>
            <a:spLocks noGrp="1" noChangeArrowheads="1"/>
          </p:cNvSpPr>
          <p:nvPr>
            <p:ph type="sldNum" sz="quarter" idx="11"/>
          </p:nvPr>
        </p:nvSpPr>
        <p:spPr>
          <a:ln/>
        </p:spPr>
        <p:txBody>
          <a:bodyPr/>
          <a:lstStyle>
            <a:lvl1pPr>
              <a:defRPr/>
            </a:lvl1pPr>
          </a:lstStyle>
          <a:p>
            <a:fld id="{5DC1386C-591F-40FE-8A87-484F4176F0B6}" type="slidenum">
              <a:rPr lang="en-US" smtClean="0">
                <a:solidFill>
                  <a:srgbClr val="000000"/>
                </a:solidFill>
              </a:rPr>
              <a:pPr/>
              <a:t>‹#›</a:t>
            </a:fld>
            <a:endParaRPr lang="en-US">
              <a:solidFill>
                <a:srgbClr val="000000"/>
              </a:solidFill>
            </a:endParaRPr>
          </a:p>
        </p:txBody>
      </p:sp>
      <p:sp>
        <p:nvSpPr>
          <p:cNvPr id="7" name="Rectangle 16"/>
          <p:cNvSpPr>
            <a:spLocks noGrp="1" noChangeArrowheads="1"/>
          </p:cNvSpPr>
          <p:nvPr>
            <p:ph type="dt" sz="half" idx="12"/>
          </p:nvPr>
        </p:nvSpPr>
        <p:spPr>
          <a:ln/>
        </p:spPr>
        <p:txBody>
          <a:bodyPr/>
          <a:lstStyle>
            <a:lvl1pPr>
              <a:defRPr/>
            </a:lvl1pPr>
          </a:lstStyle>
          <a:p>
            <a:fld id="{14C0B2F9-1808-407B-8CB0-5874ACC184B4}" type="datetimeFigureOut">
              <a:rPr lang="en-US" smtClean="0">
                <a:solidFill>
                  <a:srgbClr val="000000"/>
                </a:solidFill>
              </a:rPr>
              <a:pPr/>
              <a:t>6/23/2011</a:t>
            </a:fld>
            <a:endParaRPr lang="en-US">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E494958-959D-40CE-BF24-049C94EE996C}" type="slidenum">
              <a:rPr lang="en-US"/>
              <a:pPr>
                <a:defRPr/>
              </a:pPr>
              <a:t>‹#›</a:t>
            </a:fld>
            <a:endParaRPr lang="en-US"/>
          </a:p>
        </p:txBody>
      </p:sp>
    </p:spTree>
  </p:cSld>
  <p:clrMapOvr>
    <a:masterClrMapping/>
  </p:clrMapOvr>
  <p:transition spd="slow">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6C57AD8-AC2E-4188-BE0E-1CC8D17BC416}" type="slidenum">
              <a:rPr lang="en-US"/>
              <a:pPr>
                <a:defRPr/>
              </a:pPr>
              <a:t>‹#›</a:t>
            </a:fld>
            <a:endParaRPr lang="en-US"/>
          </a:p>
        </p:txBody>
      </p:sp>
    </p:spTree>
  </p:cSld>
  <p:clrMapOvr>
    <a:masterClrMapping/>
  </p:clrMapOvr>
  <p:transition spd="slow">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2F80CF4-923B-4768-B310-A524F63026B4}" type="slidenum">
              <a:rPr lang="en-US"/>
              <a:pPr>
                <a:defRPr/>
              </a:pPr>
              <a:t>‹#›</a:t>
            </a:fld>
            <a:endParaRPr lang="en-US"/>
          </a:p>
        </p:txBody>
      </p:sp>
    </p:spTree>
  </p:cSld>
  <p:clrMapOvr>
    <a:masterClrMapping/>
  </p:clrMapOvr>
  <p:transition spd="slow">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715A449-3B69-4544-BC0C-2232C9E6FD2A}" type="slidenum">
              <a:rPr lang="en-US"/>
              <a:pPr>
                <a:defRPr/>
              </a:pPr>
              <a:t>‹#›</a:t>
            </a:fld>
            <a:endParaRPr lang="en-US"/>
          </a:p>
        </p:txBody>
      </p:sp>
    </p:spTree>
  </p:cSld>
  <p:clrMapOvr>
    <a:masterClrMapping/>
  </p:clrMapOvr>
  <p:transition spd="slow">
    <p:rand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7390D66-046A-472B-8605-1ED42DB2906A}" type="slidenum">
              <a:rPr lang="en-US"/>
              <a:pPr>
                <a:defRPr/>
              </a:pPr>
              <a:t>‹#›</a:t>
            </a:fld>
            <a:endParaRPr lang="en-US"/>
          </a:p>
        </p:txBody>
      </p:sp>
    </p:spTree>
  </p:cSld>
  <p:clrMapOvr>
    <a:masterClrMapping/>
  </p:clrMapOvr>
  <p:transition spd="slow">
    <p:rand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9333A48-CA3C-4C11-A40F-75D4BB913478}" type="slidenum">
              <a:rPr lang="en-US"/>
              <a:pPr>
                <a:defRPr/>
              </a:pPr>
              <a:t>‹#›</a:t>
            </a:fld>
            <a:endParaRPr lang="en-US"/>
          </a:p>
        </p:txBody>
      </p:sp>
    </p:spTree>
  </p:cSld>
  <p:clrMapOvr>
    <a:masterClrMapping/>
  </p:clrMapOvr>
  <p:transition spd="slow">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fr-FR">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fr-FR">
              <a:solidFill>
                <a:srgbClr val="FFFFF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DF16B596-9F30-43D4-8626-6A4E4D057222}" type="slidenum">
              <a:rPr lang="fr-FR">
                <a:solidFill>
                  <a:srgbClr val="FFFFFF"/>
                </a:solidFill>
              </a:rPr>
              <a:pPr>
                <a:defRPr/>
              </a:pPr>
              <a:t>‹#›</a:t>
            </a:fld>
            <a:endParaRPr lang="fr-FR">
              <a:solidFill>
                <a:srgbClr val="FFFFFF"/>
              </a:solidFill>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2CC1C2B-7455-452F-83DC-E230C7AFB19D}" type="slidenum">
              <a:rPr lang="en-US"/>
              <a:pPr>
                <a:defRPr/>
              </a:pPr>
              <a:t>‹#›</a:t>
            </a:fld>
            <a:endParaRPr lang="en-US"/>
          </a:p>
        </p:txBody>
      </p:sp>
    </p:spTree>
  </p:cSld>
  <p:clrMapOvr>
    <a:masterClrMapping/>
  </p:clrMapOvr>
  <p:transition spd="slow">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94316C2-BFCD-4135-971B-C955ECE58FEB}" type="slidenum">
              <a:rPr lang="en-US"/>
              <a:pPr>
                <a:defRPr/>
              </a:pPr>
              <a:t>‹#›</a:t>
            </a:fld>
            <a:endParaRPr lang="en-US"/>
          </a:p>
        </p:txBody>
      </p:sp>
    </p:spTree>
  </p:cSld>
  <p:clrMapOvr>
    <a:masterClrMapping/>
  </p:clrMapOvr>
  <p:transition spd="slow">
    <p:rand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1F15C10-6855-4775-AB5D-7F6E5DF4A154}" type="slidenum">
              <a:rPr lang="en-US"/>
              <a:pPr>
                <a:defRPr/>
              </a:pPr>
              <a:t>‹#›</a:t>
            </a:fld>
            <a:endParaRPr lang="en-US"/>
          </a:p>
        </p:txBody>
      </p:sp>
    </p:spTree>
  </p:cSld>
  <p:clrMapOvr>
    <a:masterClrMapping/>
  </p:clrMapOvr>
  <p:transition spd="slow">
    <p:rand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1A3A248-D168-4579-ADB3-5353CA6F58E6}" type="slidenum">
              <a:rPr lang="en-US"/>
              <a:pPr>
                <a:defRPr/>
              </a:pPr>
              <a:t>‹#›</a:t>
            </a:fld>
            <a:endParaRPr lang="en-US"/>
          </a:p>
        </p:txBody>
      </p:sp>
    </p:spTree>
  </p:cSld>
  <p:clrMapOvr>
    <a:masterClrMapping/>
  </p:clrMapOvr>
  <p:transition spd="slow">
    <p:rand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E041368-46CE-474C-911E-AC3F5B8426E5}" type="slidenum">
              <a:rPr lang="en-US"/>
              <a:pPr>
                <a:defRPr/>
              </a:pPr>
              <a:t>‹#›</a:t>
            </a:fld>
            <a:endParaRPr lang="en-US"/>
          </a:p>
        </p:txBody>
      </p:sp>
    </p:spTree>
  </p:cSld>
  <p:clrMapOvr>
    <a:masterClrMapping/>
  </p:clrMapOvr>
  <p:transition spd="slow">
    <p:rand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38100" cap="flat" cmpd="sng">
            <a:solidFill>
              <a:srgbClr val="FF0000"/>
            </a:solidFill>
            <a:prstDash val="solid"/>
            <a:miter lim="800000"/>
            <a:headEnd/>
            <a:tailEnd/>
          </a:ln>
        </p:spPr>
        <p:txBody>
          <a:bodyPr/>
          <a:lstStyle/>
          <a:p>
            <a:pPr>
              <a:defRPr/>
            </a:pPr>
            <a:endParaRPr lang="en-US">
              <a:solidFill>
                <a:srgbClr val="000000"/>
              </a:solidFill>
            </a:endParaRPr>
          </a:p>
        </p:txBody>
      </p:sp>
      <p:sp>
        <p:nvSpPr>
          <p:cNvPr id="5" name="Line 8"/>
          <p:cNvSpPr>
            <a:spLocks noChangeShapeType="1"/>
          </p:cNvSpPr>
          <p:nvPr/>
        </p:nvSpPr>
        <p:spPr bwMode="auto">
          <a:xfrm>
            <a:off x="1981200" y="3962400"/>
            <a:ext cx="6511925" cy="0"/>
          </a:xfrm>
          <a:prstGeom prst="line">
            <a:avLst/>
          </a:prstGeom>
          <a:noFill/>
          <a:ln w="38100">
            <a:solidFill>
              <a:srgbClr val="FF0000"/>
            </a:solidFill>
            <a:round/>
            <a:headEnd/>
            <a:tailEnd/>
          </a:ln>
          <a:effectLst/>
        </p:spPr>
        <p:txBody>
          <a:bodyPr/>
          <a:lstStyle/>
          <a:p>
            <a:pPr>
              <a:defRPr/>
            </a:pPr>
            <a:endParaRPr lang="en-US">
              <a:solidFill>
                <a:srgbClr val="000000"/>
              </a:solidFill>
            </a:endParaRPr>
          </a:p>
        </p:txBody>
      </p:sp>
      <p:sp>
        <p:nvSpPr>
          <p:cNvPr id="54274" name="Rectangle 2"/>
          <p:cNvSpPr>
            <a:spLocks noGrp="1" noChangeArrowheads="1"/>
          </p:cNvSpPr>
          <p:nvPr>
            <p:ph type="ctrTitle"/>
          </p:nvPr>
        </p:nvSpPr>
        <p:spPr>
          <a:xfrm>
            <a:off x="914400" y="1524000"/>
            <a:ext cx="7623175" cy="1752600"/>
          </a:xfrm>
        </p:spPr>
        <p:txBody>
          <a:bodyPr/>
          <a:lstStyle>
            <a:lvl1pPr>
              <a:defRPr sz="5000"/>
            </a:lvl1pPr>
          </a:lstStyle>
          <a:p>
            <a:r>
              <a:rPr lang="en-US" altLang="en-US"/>
              <a:t>Click to edit Master title style</a:t>
            </a:r>
          </a:p>
        </p:txBody>
      </p:sp>
      <p:sp>
        <p:nvSpPr>
          <p:cNvPr id="54275"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400"/>
            </a:lvl1pPr>
          </a:lstStyle>
          <a:p>
            <a:r>
              <a:rPr lang="en-US" altLang="en-US"/>
              <a:t>Click to edit Master subtitle style</a:t>
            </a:r>
          </a:p>
        </p:txBody>
      </p:sp>
      <p:sp>
        <p:nvSpPr>
          <p:cNvPr id="6" name="Rectangle 4"/>
          <p:cNvSpPr>
            <a:spLocks noGrp="1" noChangeArrowheads="1"/>
          </p:cNvSpPr>
          <p:nvPr>
            <p:ph type="dt" sz="half" idx="10"/>
          </p:nvPr>
        </p:nvSpPr>
        <p:spPr/>
        <p:txBody>
          <a:bodyPr/>
          <a:lstStyle>
            <a:lvl1pPr>
              <a:defRPr/>
            </a:lvl1pPr>
          </a:lstStyle>
          <a:p>
            <a:pPr>
              <a:defRPr/>
            </a:pPr>
            <a:endParaRPr lang="en-US" altLang="en-US"/>
          </a:p>
        </p:txBody>
      </p:sp>
      <p:sp>
        <p:nvSpPr>
          <p:cNvPr id="7"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p>
        </p:txBody>
      </p:sp>
      <p:sp>
        <p:nvSpPr>
          <p:cNvPr id="8" name="Rectangle 6"/>
          <p:cNvSpPr>
            <a:spLocks noGrp="1" noChangeArrowheads="1"/>
          </p:cNvSpPr>
          <p:nvPr>
            <p:ph type="sldNum" sz="quarter" idx="12"/>
          </p:nvPr>
        </p:nvSpPr>
        <p:spPr/>
        <p:txBody>
          <a:bodyPr/>
          <a:lstStyle>
            <a:lvl1pPr>
              <a:defRPr/>
            </a:lvl1pPr>
          </a:lstStyle>
          <a:p>
            <a:pPr>
              <a:defRPr/>
            </a:pPr>
            <a:fld id="{EF6E1FE6-5C23-4F3B-BD57-C404CB3EACFB}" type="slidenum">
              <a:rPr lang="en-US" altLang="en-US"/>
              <a:pPr>
                <a:defRPr/>
              </a:pPr>
              <a:t>‹#›</a:t>
            </a:fld>
            <a:endParaRPr lang="en-US" altLang="en-US"/>
          </a:p>
        </p:txBody>
      </p:sp>
    </p:spTree>
  </p:cSld>
  <p:clrMapOvr>
    <a:masterClrMapping/>
  </p:clrMapOvr>
  <p:transition advTm="8000">
    <p:cover dir="d"/>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861BB83-E1AF-4DF4-976A-E3BD8AB4724E}" type="slidenum">
              <a:rPr lang="en-US" altLang="en-US"/>
              <a:pPr>
                <a:defRPr/>
              </a:pPr>
              <a:t>‹#›</a:t>
            </a:fld>
            <a:endParaRPr lang="en-US" altLang="en-US"/>
          </a:p>
        </p:txBody>
      </p:sp>
    </p:spTree>
  </p:cSld>
  <p:clrMapOvr>
    <a:masterClrMapping/>
  </p:clrMapOvr>
  <p:transition spd="slow">
    <p:rand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E590C2A-5ED1-4F83-BCD1-1304C5C7E000}" type="slidenum">
              <a:rPr lang="en-US" altLang="en-US"/>
              <a:pPr>
                <a:defRPr/>
              </a:pPr>
              <a:t>‹#›</a:t>
            </a:fld>
            <a:endParaRPr lang="en-US" altLang="en-US"/>
          </a:p>
        </p:txBody>
      </p:sp>
    </p:spTree>
  </p:cSld>
  <p:clrMapOvr>
    <a:masterClrMapping/>
  </p:clrMapOvr>
  <p:transition spd="slow">
    <p:rand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BBD188E8-CC68-4998-B201-79FAC7312C92}" type="slidenum">
              <a:rPr lang="en-US" altLang="en-US"/>
              <a:pPr>
                <a:defRPr/>
              </a:pPr>
              <a:t>‹#›</a:t>
            </a:fld>
            <a:endParaRPr lang="en-US" altLang="en-US"/>
          </a:p>
        </p:txBody>
      </p:sp>
    </p:spTree>
  </p:cSld>
  <p:clrMapOvr>
    <a:masterClrMapping/>
  </p:clrMapOvr>
  <p:transition spd="slow">
    <p:rand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34DA6BD4-B07A-420A-B3A6-A5C21D30CFC3}" type="slidenum">
              <a:rPr lang="en-US" altLang="en-US"/>
              <a:pPr>
                <a:defRPr/>
              </a:pPr>
              <a:t>‹#›</a:t>
            </a:fld>
            <a:endParaRPr lang="en-US" altLang="en-US"/>
          </a:p>
        </p:txBody>
      </p:sp>
    </p:spTree>
  </p:cSld>
  <p:clrMapOvr>
    <a:masterClrMapping/>
  </p:clrMapOvr>
  <p:transition spd="slow">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01800"/>
            <a:ext cx="4038600" cy="9985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01800"/>
            <a:ext cx="4038600" cy="9985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fr-FR">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fr-FR">
              <a:solidFill>
                <a:srgbClr val="FFFFFF"/>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CC17C171-EBEA-48C3-8FBF-2A4751186EB7}" type="slidenum">
              <a:rPr lang="fr-FR">
                <a:solidFill>
                  <a:srgbClr val="FFFFFF"/>
                </a:solidFill>
              </a:rPr>
              <a:pPr>
                <a:defRPr/>
              </a:pPr>
              <a:t>‹#›</a:t>
            </a:fld>
            <a:endParaRPr lang="fr-FR">
              <a:solidFill>
                <a:srgbClr val="FFFFFF"/>
              </a:solidFill>
            </a:endParaRP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6D82E751-4469-4C64-B087-BA434750A996}" type="slidenum">
              <a:rPr lang="en-US" altLang="en-US"/>
              <a:pPr>
                <a:defRPr/>
              </a:pPr>
              <a:t>‹#›</a:t>
            </a:fld>
            <a:endParaRPr lang="en-US" altLang="en-US"/>
          </a:p>
        </p:txBody>
      </p:sp>
    </p:spTree>
  </p:cSld>
  <p:clrMapOvr>
    <a:masterClrMapping/>
  </p:clrMapOvr>
  <p:transition spd="slow">
    <p:rand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4D0C1E24-349E-4FD4-816A-069D6C35E469}" type="slidenum">
              <a:rPr lang="en-US" altLang="en-US"/>
              <a:pPr>
                <a:defRPr/>
              </a:pPr>
              <a:t>‹#›</a:t>
            </a:fld>
            <a:endParaRPr lang="en-US" altLang="en-US"/>
          </a:p>
        </p:txBody>
      </p:sp>
    </p:spTree>
  </p:cSld>
  <p:clrMapOvr>
    <a:masterClrMapping/>
  </p:clrMapOvr>
  <p:transition spd="slow">
    <p:rand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2DA21C41-2F1C-436F-A136-12B9BBE03981}" type="slidenum">
              <a:rPr lang="en-US" altLang="en-US"/>
              <a:pPr>
                <a:defRPr/>
              </a:pPr>
              <a:t>‹#›</a:t>
            </a:fld>
            <a:endParaRPr lang="en-US" altLang="en-US"/>
          </a:p>
        </p:txBody>
      </p:sp>
    </p:spTree>
  </p:cSld>
  <p:clrMapOvr>
    <a:masterClrMapping/>
  </p:clrMapOvr>
  <p:transition spd="slow">
    <p:rand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838D7B3D-513A-40A3-9AA3-A7A7F5D567C1}" type="slidenum">
              <a:rPr lang="en-US" altLang="en-US"/>
              <a:pPr>
                <a:defRPr/>
              </a:pPr>
              <a:t>‹#›</a:t>
            </a:fld>
            <a:endParaRPr lang="en-US" altLang="en-US"/>
          </a:p>
        </p:txBody>
      </p:sp>
    </p:spTree>
  </p:cSld>
  <p:clrMapOvr>
    <a:masterClrMapping/>
  </p:clrMapOvr>
  <p:transition spd="slow">
    <p:rand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FA05ED0-782A-464E-BCBA-95D6A898B066}" type="slidenum">
              <a:rPr lang="en-US" altLang="en-US"/>
              <a:pPr>
                <a:defRPr/>
              </a:pPr>
              <a:t>‹#›</a:t>
            </a:fld>
            <a:endParaRPr lang="en-US" altLang="en-US"/>
          </a:p>
        </p:txBody>
      </p:sp>
    </p:spTree>
  </p:cSld>
  <p:clrMapOvr>
    <a:masterClrMapping/>
  </p:clrMapOvr>
  <p:transition spd="slow">
    <p:rand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A3500BA-3EFA-4ACE-AE89-34CA4C51BDF2}" type="slidenum">
              <a:rPr lang="en-US" altLang="en-US"/>
              <a:pPr>
                <a:defRPr/>
              </a:pPr>
              <a:t>‹#›</a:t>
            </a:fld>
            <a:endParaRPr lang="en-US" altLang="en-US"/>
          </a:p>
        </p:txBody>
      </p:sp>
    </p:spTree>
  </p:cSld>
  <p:clrMapOvr>
    <a:masterClrMapping/>
  </p:clrMapOvr>
  <p:transition spd="slow">
    <p:rand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D74AF86-DC4B-4833-9F0F-305F607AE8DD}" type="datetime1">
              <a:rPr lang="en-US">
                <a:solidFill>
                  <a:prstClr val="white">
                    <a:tint val="75000"/>
                  </a:prstClr>
                </a:solidFill>
              </a:rPr>
              <a:pPr>
                <a:defRPr/>
              </a:pPr>
              <a:t>6/23/2011</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sz="1600">
                <a:solidFill>
                  <a:schemeClr val="tx1"/>
                </a:solidFill>
              </a:defRPr>
            </a:lvl1pPr>
          </a:lstStyle>
          <a:p>
            <a:pPr>
              <a:defRPr/>
            </a:pPr>
            <a:fld id="{D5C99660-A02C-4902-A09C-8C5C0F99726D}" type="slidenum">
              <a:rPr lang="en-US">
                <a:solidFill>
                  <a:prstClr val="white"/>
                </a:solidFill>
              </a:rPr>
              <a:pPr>
                <a:defRPr/>
              </a:pPr>
              <a:t>‹#›</a:t>
            </a:fld>
            <a:endParaRPr lang="en-US" dirty="0">
              <a:solidFill>
                <a:prstClr val="white"/>
              </a:solidFill>
            </a:endParaRPr>
          </a:p>
        </p:txBody>
      </p:sp>
    </p:spTree>
  </p:cSld>
  <p:clrMapOvr>
    <a:masterClrMapping/>
  </p:clrMapOvr>
  <p:transition>
    <p:rand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2FFF336-2664-46F8-B1DA-414369F84B2C}" type="datetime1">
              <a:rPr lang="en-US">
                <a:solidFill>
                  <a:prstClr val="white">
                    <a:tint val="75000"/>
                  </a:prstClr>
                </a:solidFill>
              </a:rPr>
              <a:pPr>
                <a:defRPr/>
              </a:pPr>
              <a:t>6/23/2011</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C0E1B77-2261-4FA0-8FEC-99AE289E3DF0}" type="slidenum">
              <a:rPr lang="en-US"/>
              <a:pPr>
                <a:defRPr/>
              </a:pPr>
              <a:t>‹#›</a:t>
            </a:fld>
            <a:endParaRPr lang="en-US"/>
          </a:p>
        </p:txBody>
      </p:sp>
    </p:spTree>
  </p:cSld>
  <p:clrMapOvr>
    <a:masterClrMapping/>
  </p:clrMapOvr>
  <p:transition>
    <p:rand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E0755FD-CA48-482E-9AC8-EC8AD0EEFACC}" type="datetime1">
              <a:rPr lang="en-US">
                <a:solidFill>
                  <a:prstClr val="white">
                    <a:tint val="75000"/>
                  </a:prstClr>
                </a:solidFill>
              </a:rPr>
              <a:pPr>
                <a:defRPr/>
              </a:pPr>
              <a:t>6/23/2011</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EF3F3EB-E347-4966-B25E-FD7625A40790}" type="slidenum">
              <a:rPr lang="en-US"/>
              <a:pPr>
                <a:defRPr/>
              </a:pPr>
              <a:t>‹#›</a:t>
            </a:fld>
            <a:endParaRPr lang="en-US"/>
          </a:p>
        </p:txBody>
      </p:sp>
    </p:spTree>
  </p:cSld>
  <p:clrMapOvr>
    <a:masterClrMapping/>
  </p:clrMapOvr>
  <p:transition>
    <p:random/>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2989EA0-3C9D-4FAF-9529-571C1EBD30D7}" type="datetime1">
              <a:rPr lang="en-US">
                <a:solidFill>
                  <a:prstClr val="white">
                    <a:tint val="75000"/>
                  </a:prstClr>
                </a:solidFill>
              </a:rPr>
              <a:pPr>
                <a:defRPr/>
              </a:pPr>
              <a:t>6/23/2011</a:t>
            </a:fld>
            <a:endParaRPr lang="en-US">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551851D-E734-42A8-80E1-39DA7E651100}" type="slidenum">
              <a:rPr lang="en-US"/>
              <a:pPr>
                <a:defRPr/>
              </a:pPr>
              <a:t>‹#›</a:t>
            </a:fld>
            <a:endParaRPr lang="en-US"/>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fr-FR">
              <a:solidFill>
                <a:srgbClr val="FFFFFF"/>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fr-FR">
              <a:solidFill>
                <a:srgbClr val="FFFFFF"/>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9703F3ED-AFDD-47C5-90BA-E0DE2B9FBE20}" type="slidenum">
              <a:rPr lang="fr-FR">
                <a:solidFill>
                  <a:srgbClr val="FFFFFF"/>
                </a:solidFill>
              </a:rPr>
              <a:pPr>
                <a:defRPr/>
              </a:pPr>
              <a:t>‹#›</a:t>
            </a:fld>
            <a:endParaRPr lang="fr-FR">
              <a:solidFill>
                <a:srgbClr val="FFFFFF"/>
              </a:solidFill>
            </a:endParaRPr>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FC5E979-F8E8-4B57-AE76-0292CB49C1D4}" type="datetime1">
              <a:rPr lang="en-US">
                <a:solidFill>
                  <a:prstClr val="white">
                    <a:tint val="75000"/>
                  </a:prstClr>
                </a:solidFill>
              </a:rPr>
              <a:pPr>
                <a:defRPr/>
              </a:pPr>
              <a:t>6/23/2011</a:t>
            </a:fld>
            <a:endParaRPr lang="en-US">
              <a:solidFill>
                <a:prstClr val="white">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A1DFBB8F-52D5-41BD-ABC6-F9909069DA0D}" type="slidenum">
              <a:rPr lang="en-US"/>
              <a:pPr>
                <a:defRPr/>
              </a:pPr>
              <a:t>‹#›</a:t>
            </a:fld>
            <a:endParaRPr lang="en-US"/>
          </a:p>
        </p:txBody>
      </p:sp>
    </p:spTree>
  </p:cSld>
  <p:clrMapOvr>
    <a:masterClrMapping/>
  </p:clrMapOvr>
  <p:transition>
    <p:random/>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373BFBF-948D-47B8-B90E-5080E0552807}" type="datetime1">
              <a:rPr lang="en-US">
                <a:solidFill>
                  <a:prstClr val="white">
                    <a:tint val="75000"/>
                  </a:prstClr>
                </a:solidFill>
              </a:rPr>
              <a:pPr>
                <a:defRPr/>
              </a:pPr>
              <a:t>6/23/2011</a:t>
            </a:fld>
            <a:endParaRPr lang="en-US">
              <a:solidFill>
                <a:prstClr val="white">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9E1DC4AA-C8A2-4B70-A958-B61803FA497A}" type="slidenum">
              <a:rPr lang="en-US"/>
              <a:pPr>
                <a:defRPr/>
              </a:pPr>
              <a:t>‹#›</a:t>
            </a:fld>
            <a:endParaRPr lang="en-US"/>
          </a:p>
        </p:txBody>
      </p:sp>
    </p:spTree>
  </p:cSld>
  <p:clrMapOvr>
    <a:masterClrMapping/>
  </p:clrMapOvr>
  <p:transition>
    <p:random/>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70BFB81-EEA7-4A2B-94C1-DDBB18F20CC9}" type="datetime1">
              <a:rPr lang="en-US">
                <a:solidFill>
                  <a:prstClr val="white">
                    <a:tint val="75000"/>
                  </a:prstClr>
                </a:solidFill>
              </a:rPr>
              <a:pPr>
                <a:defRPr/>
              </a:pPr>
              <a:t>6/23/2011</a:t>
            </a:fld>
            <a:endParaRPr lang="en-US">
              <a:solidFill>
                <a:prstClr val="white">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0395ED27-2CCB-4F49-9DE4-5546B7AA7E6A}" type="slidenum">
              <a:rPr lang="en-US"/>
              <a:pPr>
                <a:defRPr/>
              </a:pPr>
              <a:t>‹#›</a:t>
            </a:fld>
            <a:endParaRPr lang="en-US"/>
          </a:p>
        </p:txBody>
      </p:sp>
    </p:spTree>
  </p:cSld>
  <p:clrMapOvr>
    <a:masterClrMapping/>
  </p:clrMapOvr>
  <p:transition>
    <p:random/>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03A6D66-D7E9-4314-B52C-AC7C93D825FC}" type="datetime1">
              <a:rPr lang="en-US">
                <a:solidFill>
                  <a:prstClr val="white">
                    <a:tint val="75000"/>
                  </a:prstClr>
                </a:solidFill>
              </a:rPr>
              <a:pPr>
                <a:defRPr/>
              </a:pPr>
              <a:t>6/23/2011</a:t>
            </a:fld>
            <a:endParaRPr lang="en-US">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DF8FC34-D9AD-45A5-B678-8959892163DB}" type="slidenum">
              <a:rPr lang="en-US"/>
              <a:pPr>
                <a:defRPr/>
              </a:pPr>
              <a:t>‹#›</a:t>
            </a:fld>
            <a:endParaRPr lang="en-US"/>
          </a:p>
        </p:txBody>
      </p:sp>
    </p:spTree>
  </p:cSld>
  <p:clrMapOvr>
    <a:masterClrMapping/>
  </p:clrMapOvr>
  <p:transition>
    <p:random/>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CA0604B-0327-4AD9-95F9-9DA7D6F958F5}" type="datetime1">
              <a:rPr lang="en-US">
                <a:solidFill>
                  <a:prstClr val="white">
                    <a:tint val="75000"/>
                  </a:prstClr>
                </a:solidFill>
              </a:rPr>
              <a:pPr>
                <a:defRPr/>
              </a:pPr>
              <a:t>6/23/2011</a:t>
            </a:fld>
            <a:endParaRPr lang="en-US">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4FAD612-2D94-46EA-8B3F-72521F7A891F}" type="slidenum">
              <a:rPr lang="en-US"/>
              <a:pPr>
                <a:defRPr/>
              </a:pPr>
              <a:t>‹#›</a:t>
            </a:fld>
            <a:endParaRPr lang="en-US"/>
          </a:p>
        </p:txBody>
      </p:sp>
    </p:spTree>
  </p:cSld>
  <p:clrMapOvr>
    <a:masterClrMapping/>
  </p:clrMapOvr>
  <p:transition>
    <p:random/>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CC6E427-5779-4FA1-BEBC-3D85B04F5DA5}" type="datetime1">
              <a:rPr lang="en-US">
                <a:solidFill>
                  <a:prstClr val="white">
                    <a:tint val="75000"/>
                  </a:prstClr>
                </a:solidFill>
              </a:rPr>
              <a:pPr>
                <a:defRPr/>
              </a:pPr>
              <a:t>6/23/2011</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49D743B-B2F0-4FC1-90B1-6B0EC4AC565B}" type="slidenum">
              <a:rPr lang="en-US"/>
              <a:pPr>
                <a:defRPr/>
              </a:pPr>
              <a:t>‹#›</a:t>
            </a:fld>
            <a:endParaRPr lang="en-US"/>
          </a:p>
        </p:txBody>
      </p:sp>
    </p:spTree>
  </p:cSld>
  <p:clrMapOvr>
    <a:masterClrMapping/>
  </p:clrMapOvr>
  <p:transition>
    <p:random/>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BA72C1C-ECB3-4009-8EC7-91EE9DFFDBA4}" type="datetime1">
              <a:rPr lang="en-US">
                <a:solidFill>
                  <a:prstClr val="white">
                    <a:tint val="75000"/>
                  </a:prstClr>
                </a:solidFill>
              </a:rPr>
              <a:pPr>
                <a:defRPr/>
              </a:pPr>
              <a:t>6/23/2011</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D861C09-AE6A-4820-98EE-A5C81DDF9A94}" type="slidenum">
              <a:rPr lang="en-US"/>
              <a:pPr>
                <a:defRPr/>
              </a:pPr>
              <a:t>‹#›</a:t>
            </a:fld>
            <a:endParaRPr lang="en-US"/>
          </a:p>
        </p:txBody>
      </p:sp>
    </p:spTree>
  </p:cSld>
  <p:clrMapOvr>
    <a:masterClrMapping/>
  </p:clrMapOvr>
  <p:transition>
    <p:random/>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9075" y="227013"/>
            <a:ext cx="7477125"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63525" y="1598613"/>
            <a:ext cx="3616325" cy="4497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032250" y="1598613"/>
            <a:ext cx="3617913" cy="4497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301625" y="6242050"/>
            <a:ext cx="1782763" cy="474663"/>
          </a:xfrm>
        </p:spPr>
        <p:txBody>
          <a:bodyPr/>
          <a:lstStyle>
            <a:lvl1pPr>
              <a:defRPr/>
            </a:lvl1pPr>
          </a:lstStyle>
          <a:p>
            <a:pPr>
              <a:defRPr/>
            </a:pPr>
            <a:endParaRPr lang="en-US">
              <a:solidFill>
                <a:prstClr val="white">
                  <a:tint val="75000"/>
                </a:prstClr>
              </a:solidFill>
            </a:endParaRPr>
          </a:p>
        </p:txBody>
      </p:sp>
      <p:sp>
        <p:nvSpPr>
          <p:cNvPr id="6" name="Footer Placeholder 5"/>
          <p:cNvSpPr>
            <a:spLocks noGrp="1"/>
          </p:cNvSpPr>
          <p:nvPr>
            <p:ph type="ftr" sz="quarter" idx="11"/>
          </p:nvPr>
        </p:nvSpPr>
        <p:spPr>
          <a:xfrm>
            <a:off x="2257425" y="6400800"/>
            <a:ext cx="3455988" cy="322263"/>
          </a:xfrm>
        </p:spPr>
        <p:txBody>
          <a:bodyPr/>
          <a:lstStyle>
            <a:lvl1pPr>
              <a:defRPr/>
            </a:lvl1pPr>
          </a:lstStyle>
          <a:p>
            <a:pPr>
              <a:defRPr/>
            </a:pPr>
            <a:r>
              <a:rPr lang="en-US">
                <a:solidFill>
                  <a:prstClr val="white">
                    <a:tint val="75000"/>
                  </a:prstClr>
                </a:solidFill>
              </a:rPr>
              <a:t>© 2004, John Walsh, P.A., C.D.E.</a:t>
            </a:r>
          </a:p>
        </p:txBody>
      </p:sp>
      <p:sp>
        <p:nvSpPr>
          <p:cNvPr id="7" name="Slide Number Placeholder 6"/>
          <p:cNvSpPr>
            <a:spLocks noGrp="1"/>
          </p:cNvSpPr>
          <p:nvPr>
            <p:ph type="sldNum" sz="quarter" idx="12"/>
          </p:nvPr>
        </p:nvSpPr>
        <p:spPr>
          <a:xfrm>
            <a:off x="5867400" y="6248400"/>
            <a:ext cx="1755775" cy="474663"/>
          </a:xfrm>
        </p:spPr>
        <p:txBody>
          <a:bodyPr/>
          <a:lstStyle>
            <a:lvl1pPr>
              <a:defRPr/>
            </a:lvl1pPr>
          </a:lstStyle>
          <a:p>
            <a:pPr>
              <a:defRPr/>
            </a:pPr>
            <a:fld id="{8BA629F3-BF3C-4FF4-B04C-35880E73766D}" type="slidenum">
              <a:rPr lang="en-US"/>
              <a:pPr>
                <a:defRPr/>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219075" y="227013"/>
            <a:ext cx="7477125"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263525" y="1598613"/>
            <a:ext cx="7386638"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63525" y="3922713"/>
            <a:ext cx="7386638" cy="2173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301625" y="6242050"/>
            <a:ext cx="1782763" cy="474663"/>
          </a:xfrm>
        </p:spPr>
        <p:txBody>
          <a:bodyPr/>
          <a:lstStyle>
            <a:lvl1pPr>
              <a:defRPr/>
            </a:lvl1pPr>
          </a:lstStyle>
          <a:p>
            <a:pPr>
              <a:defRPr/>
            </a:pPr>
            <a:endParaRPr lang="en-US">
              <a:solidFill>
                <a:prstClr val="white">
                  <a:tint val="75000"/>
                </a:prstClr>
              </a:solidFill>
            </a:endParaRPr>
          </a:p>
        </p:txBody>
      </p:sp>
      <p:sp>
        <p:nvSpPr>
          <p:cNvPr id="6" name="Footer Placeholder 5"/>
          <p:cNvSpPr>
            <a:spLocks noGrp="1"/>
          </p:cNvSpPr>
          <p:nvPr>
            <p:ph type="ftr" sz="quarter" idx="11"/>
          </p:nvPr>
        </p:nvSpPr>
        <p:spPr>
          <a:xfrm>
            <a:off x="2257425" y="6400800"/>
            <a:ext cx="3455988" cy="322263"/>
          </a:xfrm>
        </p:spPr>
        <p:txBody>
          <a:bodyPr/>
          <a:lstStyle>
            <a:lvl1pPr>
              <a:defRPr/>
            </a:lvl1pPr>
          </a:lstStyle>
          <a:p>
            <a:pPr>
              <a:defRPr/>
            </a:pPr>
            <a:r>
              <a:rPr lang="en-US">
                <a:solidFill>
                  <a:prstClr val="white">
                    <a:tint val="75000"/>
                  </a:prstClr>
                </a:solidFill>
              </a:rPr>
              <a:t>© 2004, John Walsh, P.A., C.D.E.</a:t>
            </a:r>
          </a:p>
        </p:txBody>
      </p:sp>
      <p:sp>
        <p:nvSpPr>
          <p:cNvPr id="7" name="Slide Number Placeholder 6"/>
          <p:cNvSpPr>
            <a:spLocks noGrp="1"/>
          </p:cNvSpPr>
          <p:nvPr>
            <p:ph type="sldNum" sz="quarter" idx="12"/>
          </p:nvPr>
        </p:nvSpPr>
        <p:spPr>
          <a:xfrm>
            <a:off x="5867400" y="6248400"/>
            <a:ext cx="1755775" cy="474663"/>
          </a:xfrm>
        </p:spPr>
        <p:txBody>
          <a:bodyPr/>
          <a:lstStyle>
            <a:lvl1pPr>
              <a:defRPr/>
            </a:lvl1pPr>
          </a:lstStyle>
          <a:p>
            <a:pPr>
              <a:defRPr/>
            </a:pPr>
            <a:fld id="{9FF9F7FC-E601-4F18-A8D6-386556B70EC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fr-FR">
              <a:solidFill>
                <a:srgbClr val="FFFFFF"/>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fr-FR">
              <a:solidFill>
                <a:srgbClr val="FFFFFF"/>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915B870A-869F-4AE7-B6F4-E385336D6EFB}" type="slidenum">
              <a:rPr lang="fr-FR">
                <a:solidFill>
                  <a:srgbClr val="FFFFFF"/>
                </a:solidFill>
              </a:rPr>
              <a:pPr>
                <a:defRPr/>
              </a:pPr>
              <a:t>‹#›</a:t>
            </a:fld>
            <a:endParaRPr lang="fr-FR">
              <a:solidFill>
                <a:srgbClr val="FFFFFF"/>
              </a:solidFill>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fr-FR">
              <a:solidFill>
                <a:srgbClr val="FFFFFF"/>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fr-FR">
              <a:solidFill>
                <a:srgbClr val="FFFFFF"/>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34C9C4D3-7229-416E-B2DE-B64B0E7A6A64}" type="slidenum">
              <a:rPr lang="fr-FR">
                <a:solidFill>
                  <a:srgbClr val="FFFFFF"/>
                </a:solidFill>
              </a:rPr>
              <a:pPr>
                <a:defRPr/>
              </a:pPr>
              <a:t>‹#›</a:t>
            </a:fld>
            <a:endParaRPr lang="fr-FR">
              <a:solidFill>
                <a:srgbClr val="FFFFFF"/>
              </a:solidFill>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fr-FR">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fr-FR">
              <a:solidFill>
                <a:srgbClr val="FFFFFF"/>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97F1E38E-B4EA-4D8C-8C34-DE95EA2E0C7D}" type="slidenum">
              <a:rPr lang="fr-FR">
                <a:solidFill>
                  <a:srgbClr val="FFFFFF"/>
                </a:solidFill>
              </a:rPr>
              <a:pPr>
                <a:defRPr/>
              </a:pPr>
              <a:t>‹#›</a:t>
            </a:fld>
            <a:endParaRPr lang="fr-FR">
              <a:solidFill>
                <a:srgbClr val="FFFFFF"/>
              </a:solidFill>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fr-FR">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fr-FR">
              <a:solidFill>
                <a:srgbClr val="FFFFFF"/>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C9C716B7-DC52-4890-A674-49CD89469A9F}" type="slidenum">
              <a:rPr lang="fr-FR">
                <a:solidFill>
                  <a:srgbClr val="FFFFFF"/>
                </a:solidFill>
              </a:rPr>
              <a:pPr>
                <a:defRPr/>
              </a:pPr>
              <a:t>‹#›</a:t>
            </a:fld>
            <a:endParaRPr lang="fr-FR">
              <a:solidFill>
                <a:srgbClr val="FFFFFF"/>
              </a:solidFill>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6" Type="http://schemas.openxmlformats.org/officeDocument/2006/relationships/image" Target="../media/image3.jpeg"/><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image" Target="../media/image2.png"/><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0054"/>
        </a:solid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a:blip r:embed="rId13" cstate="print"/>
          <a:srcRect/>
          <a:stretch>
            <a:fillRect/>
          </a:stretch>
        </p:blipFill>
        <p:spPr bwMode="auto">
          <a:xfrm>
            <a:off x="3979863" y="1201738"/>
            <a:ext cx="5191125" cy="66675"/>
          </a:xfrm>
          <a:prstGeom prst="rect">
            <a:avLst/>
          </a:prstGeom>
          <a:noFill/>
          <a:ln w="19050" cap="rnd" algn="ctr">
            <a:noFill/>
            <a:miter lim="800000"/>
            <a:headEnd/>
            <a:tailEnd type="none" w="med" len="lg"/>
          </a:ln>
        </p:spPr>
      </p:pic>
      <p:sp>
        <p:nvSpPr>
          <p:cNvPr id="4099" name="Rectangle 3"/>
          <p:cNvSpPr>
            <a:spLocks noGrp="1" noChangeArrowheads="1"/>
          </p:cNvSpPr>
          <p:nvPr>
            <p:ph type="title"/>
          </p:nvPr>
        </p:nvSpPr>
        <p:spPr bwMode="auto">
          <a:xfrm>
            <a:off x="457200" y="385763"/>
            <a:ext cx="8229600" cy="4810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fr-FR" smtClean="0"/>
              <a:t>Cliquez pour modifier le style du titre</a:t>
            </a:r>
          </a:p>
        </p:txBody>
      </p:sp>
      <p:sp>
        <p:nvSpPr>
          <p:cNvPr id="4100" name="Rectangle 4"/>
          <p:cNvSpPr>
            <a:spLocks noGrp="1" noChangeArrowheads="1"/>
          </p:cNvSpPr>
          <p:nvPr>
            <p:ph type="body" idx="1"/>
          </p:nvPr>
        </p:nvSpPr>
        <p:spPr bwMode="auto">
          <a:xfrm>
            <a:off x="457200" y="1701800"/>
            <a:ext cx="8229600" cy="9985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fr-FR" smtClean="0"/>
              <a:t>Cliquez pour modifier les styles du texte du masque</a:t>
            </a:r>
          </a:p>
          <a:p>
            <a:pPr lvl="1"/>
            <a:r>
              <a:rPr lang="fr-FR" smtClean="0"/>
              <a:t>Deuxième niveau</a:t>
            </a:r>
          </a:p>
          <a:p>
            <a:pPr lvl="2"/>
            <a:r>
              <a:rPr lang="fr-FR" smtClean="0"/>
              <a:t>Troisième niveau</a:t>
            </a:r>
          </a:p>
        </p:txBody>
      </p:sp>
      <p:sp>
        <p:nvSpPr>
          <p:cNvPr id="340997"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mn-ea"/>
              </a:defRPr>
            </a:lvl1pPr>
          </a:lstStyle>
          <a:p>
            <a:pPr fontAlgn="base">
              <a:spcBef>
                <a:spcPct val="0"/>
              </a:spcBef>
              <a:spcAft>
                <a:spcPct val="0"/>
              </a:spcAft>
              <a:defRPr/>
            </a:pPr>
            <a:endParaRPr lang="fr-FR">
              <a:solidFill>
                <a:srgbClr val="FFFFFF"/>
              </a:solidFill>
            </a:endParaRPr>
          </a:p>
        </p:txBody>
      </p:sp>
      <p:sp>
        <p:nvSpPr>
          <p:cNvPr id="340998"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mn-ea"/>
              </a:defRPr>
            </a:lvl1pPr>
          </a:lstStyle>
          <a:p>
            <a:pPr fontAlgn="base">
              <a:spcBef>
                <a:spcPct val="0"/>
              </a:spcBef>
              <a:spcAft>
                <a:spcPct val="0"/>
              </a:spcAft>
              <a:defRPr/>
            </a:pPr>
            <a:endParaRPr lang="fr-FR">
              <a:solidFill>
                <a:srgbClr val="FFFFFF"/>
              </a:solidFill>
            </a:endParaRPr>
          </a:p>
        </p:txBody>
      </p:sp>
      <p:sp>
        <p:nvSpPr>
          <p:cNvPr id="340999" name="Rectangle 7"/>
          <p:cNvSpPr>
            <a:spLocks noGrp="1" noChangeArrowheads="1"/>
          </p:cNvSpPr>
          <p:nvPr>
            <p:ph type="sldNum" sz="quarter" idx="4"/>
          </p:nvPr>
        </p:nvSpPr>
        <p:spPr bwMode="auto">
          <a:xfrm>
            <a:off x="6816725" y="6473825"/>
            <a:ext cx="2133600" cy="212725"/>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lvl1pPr algn="r">
              <a:defRPr sz="1400" b="1">
                <a:latin typeface="Arial" charset="0"/>
                <a:ea typeface="+mn-ea"/>
              </a:defRPr>
            </a:lvl1pPr>
          </a:lstStyle>
          <a:p>
            <a:pPr fontAlgn="base">
              <a:spcBef>
                <a:spcPct val="0"/>
              </a:spcBef>
              <a:spcAft>
                <a:spcPct val="0"/>
              </a:spcAft>
              <a:defRPr/>
            </a:pPr>
            <a:fld id="{0FF8ADE9-0D75-4911-B1F3-558ADDC0E006}" type="slidenum">
              <a:rPr lang="fr-FR">
                <a:solidFill>
                  <a:srgbClr val="FFFFFF"/>
                </a:solidFill>
              </a:rPr>
              <a:pPr fontAlgn="base">
                <a:spcBef>
                  <a:spcPct val="0"/>
                </a:spcBef>
                <a:spcAft>
                  <a:spcPct val="0"/>
                </a:spcAft>
                <a:defRPr/>
              </a:pPr>
              <a:t>‹#›</a:t>
            </a:fld>
            <a:endParaRPr lang="fr-FR">
              <a:solidFill>
                <a:srgbClr val="FFFFFF"/>
              </a:solidFill>
            </a:endParaRPr>
          </a:p>
        </p:txBody>
      </p:sp>
    </p:spTree>
  </p:cSld>
  <p:clrMap bg1="dk1" tx1="lt1" bg2="dk2"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ransition spd="med"/>
  <p:txStyles>
    <p:titleStyle>
      <a:lvl1pPr algn="l" rtl="0" eaLnBrk="0" fontAlgn="base" hangingPunct="0">
        <a:lnSpc>
          <a:spcPct val="85000"/>
        </a:lnSpc>
        <a:spcBef>
          <a:spcPct val="0"/>
        </a:spcBef>
        <a:spcAft>
          <a:spcPct val="0"/>
        </a:spcAft>
        <a:defRPr sz="3000" b="1">
          <a:solidFill>
            <a:srgbClr val="CCFFFF"/>
          </a:solidFill>
          <a:latin typeface="+mj-lt"/>
          <a:ea typeface="+mj-ea"/>
          <a:cs typeface="+mj-cs"/>
        </a:defRPr>
      </a:lvl1pPr>
      <a:lvl2pPr algn="l" rtl="0" eaLnBrk="0" fontAlgn="base" hangingPunct="0">
        <a:lnSpc>
          <a:spcPct val="85000"/>
        </a:lnSpc>
        <a:spcBef>
          <a:spcPct val="0"/>
        </a:spcBef>
        <a:spcAft>
          <a:spcPct val="0"/>
        </a:spcAft>
        <a:defRPr sz="3000" b="1">
          <a:solidFill>
            <a:srgbClr val="CCFFFF"/>
          </a:solidFill>
          <a:latin typeface="Arial" charset="0"/>
          <a:cs typeface="Arial" charset="0"/>
        </a:defRPr>
      </a:lvl2pPr>
      <a:lvl3pPr algn="l" rtl="0" eaLnBrk="0" fontAlgn="base" hangingPunct="0">
        <a:lnSpc>
          <a:spcPct val="85000"/>
        </a:lnSpc>
        <a:spcBef>
          <a:spcPct val="0"/>
        </a:spcBef>
        <a:spcAft>
          <a:spcPct val="0"/>
        </a:spcAft>
        <a:defRPr sz="3000" b="1">
          <a:solidFill>
            <a:srgbClr val="CCFFFF"/>
          </a:solidFill>
          <a:latin typeface="Arial" charset="0"/>
          <a:cs typeface="Arial" charset="0"/>
        </a:defRPr>
      </a:lvl3pPr>
      <a:lvl4pPr algn="l" rtl="0" eaLnBrk="0" fontAlgn="base" hangingPunct="0">
        <a:lnSpc>
          <a:spcPct val="85000"/>
        </a:lnSpc>
        <a:spcBef>
          <a:spcPct val="0"/>
        </a:spcBef>
        <a:spcAft>
          <a:spcPct val="0"/>
        </a:spcAft>
        <a:defRPr sz="3000" b="1">
          <a:solidFill>
            <a:srgbClr val="CCFFFF"/>
          </a:solidFill>
          <a:latin typeface="Arial" charset="0"/>
          <a:cs typeface="Arial" charset="0"/>
        </a:defRPr>
      </a:lvl4pPr>
      <a:lvl5pPr algn="l" rtl="0" eaLnBrk="0" fontAlgn="base" hangingPunct="0">
        <a:lnSpc>
          <a:spcPct val="85000"/>
        </a:lnSpc>
        <a:spcBef>
          <a:spcPct val="0"/>
        </a:spcBef>
        <a:spcAft>
          <a:spcPct val="0"/>
        </a:spcAft>
        <a:defRPr sz="3000" b="1">
          <a:solidFill>
            <a:srgbClr val="CCFFFF"/>
          </a:solidFill>
          <a:latin typeface="Arial" charset="0"/>
          <a:cs typeface="Arial" charset="0"/>
        </a:defRPr>
      </a:lvl5pPr>
      <a:lvl6pPr marL="457200" algn="l" rtl="0" fontAlgn="base">
        <a:lnSpc>
          <a:spcPct val="85000"/>
        </a:lnSpc>
        <a:spcBef>
          <a:spcPct val="0"/>
        </a:spcBef>
        <a:spcAft>
          <a:spcPct val="0"/>
        </a:spcAft>
        <a:defRPr sz="3000" b="1">
          <a:solidFill>
            <a:srgbClr val="CCFFFF"/>
          </a:solidFill>
          <a:latin typeface="Arial" charset="0"/>
          <a:cs typeface="Arial" charset="0"/>
        </a:defRPr>
      </a:lvl6pPr>
      <a:lvl7pPr marL="914400" algn="l" rtl="0" fontAlgn="base">
        <a:lnSpc>
          <a:spcPct val="85000"/>
        </a:lnSpc>
        <a:spcBef>
          <a:spcPct val="0"/>
        </a:spcBef>
        <a:spcAft>
          <a:spcPct val="0"/>
        </a:spcAft>
        <a:defRPr sz="3000" b="1">
          <a:solidFill>
            <a:srgbClr val="CCFFFF"/>
          </a:solidFill>
          <a:latin typeface="Arial" charset="0"/>
          <a:cs typeface="Arial" charset="0"/>
        </a:defRPr>
      </a:lvl7pPr>
      <a:lvl8pPr marL="1371600" algn="l" rtl="0" fontAlgn="base">
        <a:lnSpc>
          <a:spcPct val="85000"/>
        </a:lnSpc>
        <a:spcBef>
          <a:spcPct val="0"/>
        </a:spcBef>
        <a:spcAft>
          <a:spcPct val="0"/>
        </a:spcAft>
        <a:defRPr sz="3000" b="1">
          <a:solidFill>
            <a:srgbClr val="CCFFFF"/>
          </a:solidFill>
          <a:latin typeface="Arial" charset="0"/>
          <a:cs typeface="Arial" charset="0"/>
        </a:defRPr>
      </a:lvl8pPr>
      <a:lvl9pPr marL="1828800" algn="l" rtl="0" fontAlgn="base">
        <a:lnSpc>
          <a:spcPct val="85000"/>
        </a:lnSpc>
        <a:spcBef>
          <a:spcPct val="0"/>
        </a:spcBef>
        <a:spcAft>
          <a:spcPct val="0"/>
        </a:spcAft>
        <a:defRPr sz="3000" b="1">
          <a:solidFill>
            <a:srgbClr val="CCFFFF"/>
          </a:solidFill>
          <a:latin typeface="Arial" charset="0"/>
          <a:cs typeface="Arial" charset="0"/>
        </a:defRPr>
      </a:lvl9pPr>
    </p:titleStyle>
    <p:bodyStyle>
      <a:lvl1pPr marL="265113" indent="-265113" algn="l" rtl="0" eaLnBrk="0" fontAlgn="base" hangingPunct="0">
        <a:lnSpc>
          <a:spcPct val="85000"/>
        </a:lnSpc>
        <a:spcBef>
          <a:spcPct val="55000"/>
        </a:spcBef>
        <a:spcAft>
          <a:spcPct val="0"/>
        </a:spcAft>
        <a:buClr>
          <a:srgbClr val="FFCC00"/>
        </a:buClr>
        <a:buSzPct val="70000"/>
        <a:buFont typeface="Wingdings" pitchFamily="2" charset="2"/>
        <a:buChar char="l"/>
        <a:defRPr sz="2400">
          <a:solidFill>
            <a:schemeClr val="tx1"/>
          </a:solidFill>
          <a:latin typeface="+mn-lt"/>
          <a:ea typeface="+mn-ea"/>
          <a:cs typeface="+mn-cs"/>
        </a:defRPr>
      </a:lvl1pPr>
      <a:lvl2pPr marL="808038" indent="-163513" algn="l" rtl="0" eaLnBrk="0" fontAlgn="base" hangingPunct="0">
        <a:lnSpc>
          <a:spcPct val="85000"/>
        </a:lnSpc>
        <a:spcBef>
          <a:spcPct val="25000"/>
        </a:spcBef>
        <a:spcAft>
          <a:spcPct val="0"/>
        </a:spcAft>
        <a:buClr>
          <a:srgbClr val="FF00FF"/>
        </a:buClr>
        <a:buFont typeface="Wingdings" pitchFamily="2" charset="2"/>
        <a:buChar char="§"/>
        <a:defRPr sz="2000">
          <a:solidFill>
            <a:schemeClr val="tx1"/>
          </a:solidFill>
          <a:latin typeface="+mn-lt"/>
          <a:cs typeface="+mn-cs"/>
        </a:defRPr>
      </a:lvl2pPr>
      <a:lvl3pPr marL="1389063" indent="-228600" algn="l" rtl="0" eaLnBrk="0" fontAlgn="base" hangingPunct="0">
        <a:lnSpc>
          <a:spcPct val="85000"/>
        </a:lnSpc>
        <a:spcBef>
          <a:spcPct val="10000"/>
        </a:spcBef>
        <a:spcAft>
          <a:spcPct val="0"/>
        </a:spcAft>
        <a:buClr>
          <a:schemeClr val="folHlink"/>
        </a:buClr>
        <a:buSzPct val="135000"/>
        <a:buFont typeface="Arial" pitchFamily="34" charset="0"/>
        <a:buChar char="-"/>
        <a:defRPr sz="2400">
          <a:solidFill>
            <a:schemeClr val="tx1"/>
          </a:solidFill>
          <a:latin typeface="+mn-lt"/>
          <a:cs typeface="+mn-cs"/>
        </a:defRPr>
      </a:lvl3pPr>
      <a:lvl4pPr marL="1797050" indent="-228600" algn="l" rtl="0" eaLnBrk="0" fontAlgn="base" hangingPunct="0">
        <a:lnSpc>
          <a:spcPct val="85000"/>
        </a:lnSpc>
        <a:spcBef>
          <a:spcPct val="20000"/>
        </a:spcBef>
        <a:spcAft>
          <a:spcPct val="0"/>
        </a:spcAft>
        <a:buChar char="–"/>
        <a:defRPr sz="1600">
          <a:solidFill>
            <a:schemeClr val="bg1"/>
          </a:solidFill>
          <a:latin typeface="+mn-lt"/>
          <a:cs typeface="+mn-cs"/>
        </a:defRPr>
      </a:lvl4pPr>
      <a:lvl5pPr marL="2205038" indent="-228600" algn="l" rtl="0" eaLnBrk="0" fontAlgn="base" hangingPunct="0">
        <a:lnSpc>
          <a:spcPct val="85000"/>
        </a:lnSpc>
        <a:spcBef>
          <a:spcPct val="20000"/>
        </a:spcBef>
        <a:spcAft>
          <a:spcPct val="0"/>
        </a:spcAft>
        <a:buChar char="»"/>
        <a:defRPr sz="1600">
          <a:solidFill>
            <a:schemeClr val="bg1"/>
          </a:solidFill>
          <a:latin typeface="+mn-lt"/>
          <a:cs typeface="+mn-cs"/>
        </a:defRPr>
      </a:lvl5pPr>
      <a:lvl6pPr marL="2662238" indent="-228600" algn="l" rtl="0" fontAlgn="base">
        <a:lnSpc>
          <a:spcPct val="85000"/>
        </a:lnSpc>
        <a:spcBef>
          <a:spcPct val="20000"/>
        </a:spcBef>
        <a:spcAft>
          <a:spcPct val="0"/>
        </a:spcAft>
        <a:buChar char="»"/>
        <a:defRPr sz="1600">
          <a:solidFill>
            <a:schemeClr val="bg1"/>
          </a:solidFill>
          <a:latin typeface="+mn-lt"/>
          <a:cs typeface="+mn-cs"/>
        </a:defRPr>
      </a:lvl6pPr>
      <a:lvl7pPr marL="3119438" indent="-228600" algn="l" rtl="0" fontAlgn="base">
        <a:lnSpc>
          <a:spcPct val="85000"/>
        </a:lnSpc>
        <a:spcBef>
          <a:spcPct val="20000"/>
        </a:spcBef>
        <a:spcAft>
          <a:spcPct val="0"/>
        </a:spcAft>
        <a:buChar char="»"/>
        <a:defRPr sz="1600">
          <a:solidFill>
            <a:schemeClr val="bg1"/>
          </a:solidFill>
          <a:latin typeface="+mn-lt"/>
          <a:cs typeface="+mn-cs"/>
        </a:defRPr>
      </a:lvl7pPr>
      <a:lvl8pPr marL="3576638" indent="-228600" algn="l" rtl="0" fontAlgn="base">
        <a:lnSpc>
          <a:spcPct val="85000"/>
        </a:lnSpc>
        <a:spcBef>
          <a:spcPct val="20000"/>
        </a:spcBef>
        <a:spcAft>
          <a:spcPct val="0"/>
        </a:spcAft>
        <a:buChar char="»"/>
        <a:defRPr sz="1600">
          <a:solidFill>
            <a:schemeClr val="bg1"/>
          </a:solidFill>
          <a:latin typeface="+mn-lt"/>
          <a:cs typeface="+mn-cs"/>
        </a:defRPr>
      </a:lvl8pPr>
      <a:lvl9pPr marL="4033838" indent="-228600" algn="l" rtl="0" fontAlgn="base">
        <a:lnSpc>
          <a:spcPct val="85000"/>
        </a:lnSpc>
        <a:spcBef>
          <a:spcPct val="20000"/>
        </a:spcBef>
        <a:spcAft>
          <a:spcPct val="0"/>
        </a:spcAft>
        <a:buChar char="»"/>
        <a:defRPr sz="1600">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02" name="Rectangle 2"/>
          <p:cNvSpPr>
            <a:spLocks noGrp="1" noChangeArrowheads="1"/>
          </p:cNvSpPr>
          <p:nvPr>
            <p:ph type="ftr" sz="quarter" idx="3"/>
          </p:nvPr>
        </p:nvSpPr>
        <p:spPr bwMode="auto">
          <a:xfrm>
            <a:off x="3124202" y="6248400"/>
            <a:ext cx="2895600" cy="457200"/>
          </a:xfrm>
          <a:prstGeom prst="rect">
            <a:avLst/>
          </a:prstGeom>
          <a:noFill/>
          <a:ln w="9525">
            <a:noFill/>
            <a:miter lim="800000"/>
            <a:headEnd/>
            <a:tailEnd/>
          </a:ln>
          <a:effectLst/>
        </p:spPr>
        <p:txBody>
          <a:bodyPr vert="horz" wrap="square" lIns="78154" tIns="39077" rIns="78154" bIns="39077" numCol="1" anchor="b" anchorCtr="0" compatLnSpc="1">
            <a:prstTxWarp prst="textNoShape">
              <a:avLst/>
            </a:prstTxWarp>
          </a:bodyPr>
          <a:lstStyle>
            <a:lvl1pPr algn="ctr" rtl="0">
              <a:defRPr sz="1000">
                <a:latin typeface="Arial" charset="0"/>
                <a:cs typeface="Arial" charset="0"/>
              </a:defRPr>
            </a:lvl1pPr>
          </a:lstStyle>
          <a:p>
            <a:pPr defTabSz="781538"/>
            <a:endParaRPr lang="en-US">
              <a:solidFill>
                <a:srgbClr val="000000"/>
              </a:solidFill>
            </a:endParaRPr>
          </a:p>
        </p:txBody>
      </p:sp>
      <p:sp>
        <p:nvSpPr>
          <p:cNvPr id="512003" name="Rectangle 3"/>
          <p:cNvSpPr>
            <a:spLocks noGrp="1" noChangeArrowheads="1"/>
          </p:cNvSpPr>
          <p:nvPr>
            <p:ph type="sldNum" sz="quarter" idx="4"/>
          </p:nvPr>
        </p:nvSpPr>
        <p:spPr bwMode="auto">
          <a:xfrm>
            <a:off x="6553201" y="6248400"/>
            <a:ext cx="2133600" cy="457200"/>
          </a:xfrm>
          <a:prstGeom prst="rect">
            <a:avLst/>
          </a:prstGeom>
          <a:noFill/>
          <a:ln w="9525">
            <a:noFill/>
            <a:miter lim="800000"/>
            <a:headEnd/>
            <a:tailEnd/>
          </a:ln>
          <a:effectLst/>
        </p:spPr>
        <p:txBody>
          <a:bodyPr vert="horz" wrap="square" lIns="78154" tIns="39077" rIns="78154" bIns="39077" numCol="1" anchor="b" anchorCtr="0" compatLnSpc="1">
            <a:prstTxWarp prst="textNoShape">
              <a:avLst/>
            </a:prstTxWarp>
          </a:bodyPr>
          <a:lstStyle>
            <a:lvl1pPr rtl="0">
              <a:defRPr sz="1000">
                <a:latin typeface="Arial Black" pitchFamily="34" charset="0"/>
                <a:cs typeface="Arial" charset="0"/>
              </a:defRPr>
            </a:lvl1pPr>
          </a:lstStyle>
          <a:p>
            <a:pPr defTabSz="781538"/>
            <a:fld id="{5DC1386C-591F-40FE-8A87-484F4176F0B6}" type="slidenum">
              <a:rPr lang="en-US" smtClean="0">
                <a:solidFill>
                  <a:srgbClr val="000000"/>
                </a:solidFill>
              </a:rPr>
              <a:pPr defTabSz="781538"/>
              <a:t>‹#›</a:t>
            </a:fld>
            <a:endParaRPr lang="en-US">
              <a:solidFill>
                <a:srgbClr val="000000"/>
              </a:solidFill>
            </a:endParaRPr>
          </a:p>
        </p:txBody>
      </p:sp>
      <p:grpSp>
        <p:nvGrpSpPr>
          <p:cNvPr id="2" name="Group 4"/>
          <p:cNvGrpSpPr>
            <a:grpSpLocks/>
          </p:cNvGrpSpPr>
          <p:nvPr/>
        </p:nvGrpSpPr>
        <p:grpSpPr bwMode="auto">
          <a:xfrm>
            <a:off x="0" y="0"/>
            <a:ext cx="9144000" cy="546100"/>
            <a:chOff x="0" y="0"/>
            <a:chExt cx="5760" cy="344"/>
          </a:xfrm>
        </p:grpSpPr>
        <p:sp>
          <p:nvSpPr>
            <p:cNvPr id="512005"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defTabSz="781538">
                <a:defRPr/>
              </a:pPr>
              <a:endParaRPr lang="en-US" sz="1500">
                <a:solidFill>
                  <a:srgbClr val="000000"/>
                </a:solidFill>
                <a:latin typeface="Times New Roman" pitchFamily="18" charset="0"/>
              </a:endParaRPr>
            </a:p>
          </p:txBody>
        </p:sp>
        <p:sp>
          <p:nvSpPr>
            <p:cNvPr id="512006"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defTabSz="781538">
                <a:defRPr/>
              </a:pPr>
              <a:endParaRPr lang="en-US" sz="1500">
                <a:solidFill>
                  <a:srgbClr val="000000"/>
                </a:solidFill>
                <a:latin typeface="Times New Roman" pitchFamily="18" charset="0"/>
              </a:endParaRPr>
            </a:p>
          </p:txBody>
        </p:sp>
        <p:sp>
          <p:nvSpPr>
            <p:cNvPr id="512007"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defTabSz="781538">
                <a:defRPr/>
              </a:pPr>
              <a:endParaRPr lang="en-US" sz="1500">
                <a:solidFill>
                  <a:srgbClr val="666699"/>
                </a:solidFill>
              </a:endParaRPr>
            </a:p>
          </p:txBody>
        </p:sp>
        <p:sp>
          <p:nvSpPr>
            <p:cNvPr id="512008"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defTabSz="781538">
                <a:defRPr/>
              </a:pPr>
              <a:endParaRPr lang="en-US" sz="1500">
                <a:solidFill>
                  <a:srgbClr val="666699"/>
                </a:solidFill>
              </a:endParaRPr>
            </a:p>
          </p:txBody>
        </p:sp>
        <p:sp>
          <p:nvSpPr>
            <p:cNvPr id="512009"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defTabSz="781538">
                <a:defRPr/>
              </a:pPr>
              <a:endParaRPr lang="en-US" sz="1500">
                <a:solidFill>
                  <a:srgbClr val="9999CC"/>
                </a:solidFill>
              </a:endParaRPr>
            </a:p>
          </p:txBody>
        </p:sp>
        <p:sp>
          <p:nvSpPr>
            <p:cNvPr id="512010"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defTabSz="781538">
                <a:defRPr/>
              </a:pPr>
              <a:endParaRPr lang="en-US" sz="1500">
                <a:solidFill>
                  <a:srgbClr val="666699"/>
                </a:solidFill>
              </a:endParaRPr>
            </a:p>
          </p:txBody>
        </p:sp>
        <p:sp>
          <p:nvSpPr>
            <p:cNvPr id="512011"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defTabSz="781538">
                <a:defRPr/>
              </a:pPr>
              <a:endParaRPr lang="en-US" sz="1500">
                <a:solidFill>
                  <a:srgbClr val="000000"/>
                </a:solidFill>
                <a:latin typeface="Times New Roman" pitchFamily="18" charset="0"/>
              </a:endParaRPr>
            </a:p>
          </p:txBody>
        </p:sp>
        <p:sp>
          <p:nvSpPr>
            <p:cNvPr id="512012"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defTabSz="781538">
                <a:defRPr/>
              </a:pPr>
              <a:endParaRPr lang="en-US" sz="1500">
                <a:solidFill>
                  <a:srgbClr val="9999CC"/>
                </a:solidFill>
              </a:endParaRPr>
            </a:p>
          </p:txBody>
        </p:sp>
        <p:sp>
          <p:nvSpPr>
            <p:cNvPr id="512013"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defTabSz="781538">
                <a:defRPr/>
              </a:pPr>
              <a:endParaRPr lang="en-US" sz="1500">
                <a:solidFill>
                  <a:srgbClr val="9999CC"/>
                </a:solidFill>
              </a:endParaRPr>
            </a:p>
          </p:txBody>
        </p:sp>
      </p:grpSp>
      <p:sp>
        <p:nvSpPr>
          <p:cNvPr id="1029" name="Rectangle 14"/>
          <p:cNvSpPr>
            <a:spLocks noGrp="1" noChangeArrowheads="1"/>
          </p:cNvSpPr>
          <p:nvPr>
            <p:ph type="title"/>
          </p:nvPr>
        </p:nvSpPr>
        <p:spPr bwMode="auto">
          <a:xfrm>
            <a:off x="457202" y="457200"/>
            <a:ext cx="8229600" cy="1371600"/>
          </a:xfrm>
          <a:prstGeom prst="rect">
            <a:avLst/>
          </a:prstGeom>
          <a:noFill/>
          <a:ln w="9525">
            <a:noFill/>
            <a:miter lim="800000"/>
            <a:headEnd/>
            <a:tailEnd/>
          </a:ln>
        </p:spPr>
        <p:txBody>
          <a:bodyPr vert="horz" wrap="square" lIns="78154" tIns="39077" rIns="78154" bIns="39077" numCol="1" anchor="ctr" anchorCtr="0" compatLnSpc="1">
            <a:prstTxWarp prst="textNoShape">
              <a:avLst/>
            </a:prstTxWarp>
          </a:bodyPr>
          <a:lstStyle/>
          <a:p>
            <a:pPr lvl="0"/>
            <a:r>
              <a:rPr lang="en-US" smtClean="0"/>
              <a:t>Click to edit Master title style</a:t>
            </a:r>
          </a:p>
        </p:txBody>
      </p:sp>
      <p:sp>
        <p:nvSpPr>
          <p:cNvPr id="1030" name="Rectangle 15"/>
          <p:cNvSpPr>
            <a:spLocks noGrp="1" noChangeArrowheads="1"/>
          </p:cNvSpPr>
          <p:nvPr>
            <p:ph type="body" idx="1"/>
          </p:nvPr>
        </p:nvSpPr>
        <p:spPr bwMode="auto">
          <a:xfrm>
            <a:off x="457202" y="1981200"/>
            <a:ext cx="8229600" cy="3886200"/>
          </a:xfrm>
          <a:prstGeom prst="rect">
            <a:avLst/>
          </a:prstGeom>
          <a:noFill/>
          <a:ln w="9525">
            <a:noFill/>
            <a:miter lim="800000"/>
            <a:headEnd/>
            <a:tailEnd/>
          </a:ln>
        </p:spPr>
        <p:txBody>
          <a:bodyPr vert="horz" wrap="square" lIns="78154" tIns="39077" rIns="78154" bIns="3907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016" name="Rectangle 16"/>
          <p:cNvSpPr>
            <a:spLocks noGrp="1" noChangeArrowheads="1"/>
          </p:cNvSpPr>
          <p:nvPr>
            <p:ph type="dt" sz="half" idx="2"/>
          </p:nvPr>
        </p:nvSpPr>
        <p:spPr bwMode="auto">
          <a:xfrm>
            <a:off x="457201" y="6245225"/>
            <a:ext cx="2133600" cy="476250"/>
          </a:xfrm>
          <a:prstGeom prst="rect">
            <a:avLst/>
          </a:prstGeom>
          <a:noFill/>
          <a:ln w="9525">
            <a:noFill/>
            <a:miter lim="800000"/>
            <a:headEnd/>
            <a:tailEnd/>
          </a:ln>
          <a:effectLst/>
        </p:spPr>
        <p:txBody>
          <a:bodyPr vert="horz" wrap="square" lIns="78154" tIns="39077" rIns="78154" bIns="39077" numCol="1" anchor="b" anchorCtr="0" compatLnSpc="1">
            <a:prstTxWarp prst="textNoShape">
              <a:avLst/>
            </a:prstTxWarp>
          </a:bodyPr>
          <a:lstStyle>
            <a:lvl1pPr algn="l" rtl="0">
              <a:defRPr sz="1000">
                <a:latin typeface="Arial" charset="0"/>
                <a:cs typeface="Arial" charset="0"/>
              </a:defRPr>
            </a:lvl1pPr>
          </a:lstStyle>
          <a:p>
            <a:pPr defTabSz="781538"/>
            <a:fld id="{14C0B2F9-1808-407B-8CB0-5874ACC184B4}" type="datetimeFigureOut">
              <a:rPr lang="en-US" smtClean="0">
                <a:solidFill>
                  <a:srgbClr val="000000"/>
                </a:solidFill>
              </a:rPr>
              <a:pPr defTabSz="781538"/>
              <a:t>6/23/2011</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Lst>
  <p:txStyles>
    <p:titleStyle>
      <a:lvl1pPr algn="l" rtl="1" eaLnBrk="1" fontAlgn="base" hangingPunct="1">
        <a:spcBef>
          <a:spcPct val="0"/>
        </a:spcBef>
        <a:spcAft>
          <a:spcPct val="0"/>
        </a:spcAft>
        <a:defRPr sz="3800">
          <a:solidFill>
            <a:schemeClr val="tx1"/>
          </a:solidFill>
          <a:latin typeface="+mj-lt"/>
          <a:ea typeface="+mj-ea"/>
          <a:cs typeface="+mj-cs"/>
        </a:defRPr>
      </a:lvl1pPr>
      <a:lvl2pPr algn="l" rtl="1" eaLnBrk="1" fontAlgn="base" hangingPunct="1">
        <a:spcBef>
          <a:spcPct val="0"/>
        </a:spcBef>
        <a:spcAft>
          <a:spcPct val="0"/>
        </a:spcAft>
        <a:defRPr sz="3800">
          <a:solidFill>
            <a:schemeClr val="tx1"/>
          </a:solidFill>
          <a:latin typeface="Arial" charset="0"/>
          <a:cs typeface="Arial" charset="0"/>
        </a:defRPr>
      </a:lvl2pPr>
      <a:lvl3pPr algn="l" rtl="1" eaLnBrk="1" fontAlgn="base" hangingPunct="1">
        <a:spcBef>
          <a:spcPct val="0"/>
        </a:spcBef>
        <a:spcAft>
          <a:spcPct val="0"/>
        </a:spcAft>
        <a:defRPr sz="3800">
          <a:solidFill>
            <a:schemeClr val="tx1"/>
          </a:solidFill>
          <a:latin typeface="Arial" charset="0"/>
          <a:cs typeface="Arial" charset="0"/>
        </a:defRPr>
      </a:lvl3pPr>
      <a:lvl4pPr algn="l" rtl="1" eaLnBrk="1" fontAlgn="base" hangingPunct="1">
        <a:spcBef>
          <a:spcPct val="0"/>
        </a:spcBef>
        <a:spcAft>
          <a:spcPct val="0"/>
        </a:spcAft>
        <a:defRPr sz="3800">
          <a:solidFill>
            <a:schemeClr val="tx1"/>
          </a:solidFill>
          <a:latin typeface="Arial" charset="0"/>
          <a:cs typeface="Arial" charset="0"/>
        </a:defRPr>
      </a:lvl4pPr>
      <a:lvl5pPr algn="l" rtl="1" eaLnBrk="1" fontAlgn="base" hangingPunct="1">
        <a:spcBef>
          <a:spcPct val="0"/>
        </a:spcBef>
        <a:spcAft>
          <a:spcPct val="0"/>
        </a:spcAft>
        <a:defRPr sz="3800">
          <a:solidFill>
            <a:schemeClr val="tx1"/>
          </a:solidFill>
          <a:latin typeface="Arial" charset="0"/>
          <a:cs typeface="Arial" charset="0"/>
        </a:defRPr>
      </a:lvl5pPr>
      <a:lvl6pPr marL="390769" algn="l" rtl="1" eaLnBrk="1" fontAlgn="base" hangingPunct="1">
        <a:spcBef>
          <a:spcPct val="0"/>
        </a:spcBef>
        <a:spcAft>
          <a:spcPct val="0"/>
        </a:spcAft>
        <a:defRPr sz="3800">
          <a:solidFill>
            <a:schemeClr val="tx1"/>
          </a:solidFill>
          <a:latin typeface="Arial" charset="0"/>
          <a:cs typeface="Arial" charset="0"/>
        </a:defRPr>
      </a:lvl6pPr>
      <a:lvl7pPr marL="781538" algn="l" rtl="1" eaLnBrk="1" fontAlgn="base" hangingPunct="1">
        <a:spcBef>
          <a:spcPct val="0"/>
        </a:spcBef>
        <a:spcAft>
          <a:spcPct val="0"/>
        </a:spcAft>
        <a:defRPr sz="3800">
          <a:solidFill>
            <a:schemeClr val="tx1"/>
          </a:solidFill>
          <a:latin typeface="Arial" charset="0"/>
          <a:cs typeface="Arial" charset="0"/>
        </a:defRPr>
      </a:lvl7pPr>
      <a:lvl8pPr marL="1172307" algn="l" rtl="1" eaLnBrk="1" fontAlgn="base" hangingPunct="1">
        <a:spcBef>
          <a:spcPct val="0"/>
        </a:spcBef>
        <a:spcAft>
          <a:spcPct val="0"/>
        </a:spcAft>
        <a:defRPr sz="3800">
          <a:solidFill>
            <a:schemeClr val="tx1"/>
          </a:solidFill>
          <a:latin typeface="Arial" charset="0"/>
          <a:cs typeface="Arial" charset="0"/>
        </a:defRPr>
      </a:lvl8pPr>
      <a:lvl9pPr marL="1563075" algn="l" rtl="1" eaLnBrk="1" fontAlgn="base" hangingPunct="1">
        <a:spcBef>
          <a:spcPct val="0"/>
        </a:spcBef>
        <a:spcAft>
          <a:spcPct val="0"/>
        </a:spcAft>
        <a:defRPr sz="3800">
          <a:solidFill>
            <a:schemeClr val="tx1"/>
          </a:solidFill>
          <a:latin typeface="Arial" charset="0"/>
          <a:cs typeface="Arial" charset="0"/>
        </a:defRPr>
      </a:lvl9pPr>
    </p:titleStyle>
    <p:bodyStyle>
      <a:lvl1pPr marL="293077" indent="-293077" algn="r" rtl="1" eaLnBrk="1" fontAlgn="base" hangingPunct="1">
        <a:spcBef>
          <a:spcPct val="20000"/>
        </a:spcBef>
        <a:spcAft>
          <a:spcPct val="0"/>
        </a:spcAft>
        <a:buClr>
          <a:schemeClr val="bg2"/>
        </a:buClr>
        <a:buSzPct val="75000"/>
        <a:buFont typeface="Wingdings" pitchFamily="2" charset="2"/>
        <a:buChar char="n"/>
        <a:defRPr sz="2700">
          <a:solidFill>
            <a:schemeClr val="tx1"/>
          </a:solidFill>
          <a:latin typeface="+mn-lt"/>
          <a:ea typeface="+mn-ea"/>
          <a:cs typeface="+mn-cs"/>
        </a:defRPr>
      </a:lvl1pPr>
      <a:lvl2pPr marL="634999" indent="-244231" algn="r" rtl="1" eaLnBrk="1" fontAlgn="base" hangingPunct="1">
        <a:spcBef>
          <a:spcPct val="20000"/>
        </a:spcBef>
        <a:spcAft>
          <a:spcPct val="0"/>
        </a:spcAft>
        <a:buClr>
          <a:schemeClr val="accent2"/>
        </a:buClr>
        <a:buSzPct val="80000"/>
        <a:buFont typeface="Wingdings" pitchFamily="2" charset="2"/>
        <a:buChar char="¨"/>
        <a:defRPr sz="2400">
          <a:solidFill>
            <a:schemeClr val="tx1"/>
          </a:solidFill>
          <a:latin typeface="+mn-lt"/>
          <a:cs typeface="+mn-cs"/>
        </a:defRPr>
      </a:lvl2pPr>
      <a:lvl3pPr marL="976922" indent="-195384" algn="r" rtl="1" eaLnBrk="1" fontAlgn="base" hangingPunct="1">
        <a:spcBef>
          <a:spcPct val="20000"/>
        </a:spcBef>
        <a:spcAft>
          <a:spcPct val="0"/>
        </a:spcAft>
        <a:buClr>
          <a:schemeClr val="bg2"/>
        </a:buClr>
        <a:buSzPct val="65000"/>
        <a:buFont typeface="Wingdings" pitchFamily="2" charset="2"/>
        <a:buChar char="n"/>
        <a:defRPr sz="2100">
          <a:solidFill>
            <a:schemeClr val="tx1"/>
          </a:solidFill>
          <a:latin typeface="+mn-lt"/>
          <a:cs typeface="+mn-cs"/>
        </a:defRPr>
      </a:lvl3pPr>
      <a:lvl4pPr marL="1367691" indent="-195384" algn="r" rtl="1" eaLnBrk="1" fontAlgn="base" hangingPunct="1">
        <a:spcBef>
          <a:spcPct val="20000"/>
        </a:spcBef>
        <a:spcAft>
          <a:spcPct val="0"/>
        </a:spcAft>
        <a:buClr>
          <a:schemeClr val="accent2"/>
        </a:buClr>
        <a:buSzPct val="70000"/>
        <a:buFont typeface="Wingdings" pitchFamily="2" charset="2"/>
        <a:buChar char="¨"/>
        <a:defRPr sz="1700">
          <a:solidFill>
            <a:schemeClr val="tx1"/>
          </a:solidFill>
          <a:latin typeface="+mn-lt"/>
          <a:cs typeface="+mn-cs"/>
        </a:defRPr>
      </a:lvl4pPr>
      <a:lvl5pPr marL="1758460" indent="-195384" algn="r" rtl="1" eaLnBrk="1" fontAlgn="base" hangingPunct="1">
        <a:spcBef>
          <a:spcPct val="20000"/>
        </a:spcBef>
        <a:spcAft>
          <a:spcPct val="0"/>
        </a:spcAft>
        <a:buClr>
          <a:schemeClr val="bg2"/>
        </a:buClr>
        <a:buFont typeface="Wingdings" pitchFamily="2" charset="2"/>
        <a:buChar char="§"/>
        <a:defRPr sz="1700">
          <a:solidFill>
            <a:schemeClr val="tx1"/>
          </a:solidFill>
          <a:latin typeface="+mn-lt"/>
          <a:cs typeface="+mn-cs"/>
        </a:defRPr>
      </a:lvl5pPr>
      <a:lvl6pPr marL="2149229" indent="-195384" algn="r" rtl="1" eaLnBrk="1" fontAlgn="base" hangingPunct="1">
        <a:spcBef>
          <a:spcPct val="20000"/>
        </a:spcBef>
        <a:spcAft>
          <a:spcPct val="0"/>
        </a:spcAft>
        <a:buClr>
          <a:schemeClr val="bg2"/>
        </a:buClr>
        <a:buFont typeface="Wingdings" pitchFamily="2" charset="2"/>
        <a:buChar char="§"/>
        <a:defRPr sz="1700">
          <a:solidFill>
            <a:schemeClr val="tx1"/>
          </a:solidFill>
          <a:latin typeface="+mn-lt"/>
          <a:cs typeface="+mn-cs"/>
        </a:defRPr>
      </a:lvl6pPr>
      <a:lvl7pPr marL="2539997" indent="-195384" algn="r" rtl="1" eaLnBrk="1" fontAlgn="base" hangingPunct="1">
        <a:spcBef>
          <a:spcPct val="20000"/>
        </a:spcBef>
        <a:spcAft>
          <a:spcPct val="0"/>
        </a:spcAft>
        <a:buClr>
          <a:schemeClr val="bg2"/>
        </a:buClr>
        <a:buFont typeface="Wingdings" pitchFamily="2" charset="2"/>
        <a:buChar char="§"/>
        <a:defRPr sz="1700">
          <a:solidFill>
            <a:schemeClr val="tx1"/>
          </a:solidFill>
          <a:latin typeface="+mn-lt"/>
          <a:cs typeface="+mn-cs"/>
        </a:defRPr>
      </a:lvl7pPr>
      <a:lvl8pPr marL="2930766" indent="-195384" algn="r" rtl="1" eaLnBrk="1" fontAlgn="base" hangingPunct="1">
        <a:spcBef>
          <a:spcPct val="20000"/>
        </a:spcBef>
        <a:spcAft>
          <a:spcPct val="0"/>
        </a:spcAft>
        <a:buClr>
          <a:schemeClr val="bg2"/>
        </a:buClr>
        <a:buFont typeface="Wingdings" pitchFamily="2" charset="2"/>
        <a:buChar char="§"/>
        <a:defRPr sz="1700">
          <a:solidFill>
            <a:schemeClr val="tx1"/>
          </a:solidFill>
          <a:latin typeface="+mn-lt"/>
          <a:cs typeface="+mn-cs"/>
        </a:defRPr>
      </a:lvl8pPr>
      <a:lvl9pPr marL="3321535" indent="-195384" algn="r" rtl="1" eaLnBrk="1" fontAlgn="base" hangingPunct="1">
        <a:spcBef>
          <a:spcPct val="20000"/>
        </a:spcBef>
        <a:spcAft>
          <a:spcPct val="0"/>
        </a:spcAft>
        <a:buClr>
          <a:schemeClr val="bg2"/>
        </a:buClr>
        <a:buFont typeface="Wingdings" pitchFamily="2" charset="2"/>
        <a:buChar char="§"/>
        <a:defRPr sz="1700">
          <a:solidFill>
            <a:schemeClr val="tx1"/>
          </a:solidFill>
          <a:latin typeface="+mn-lt"/>
          <a:cs typeface="+mn-cs"/>
        </a:defRPr>
      </a:lvl9pPr>
    </p:bodyStyle>
    <p:otherStyle>
      <a:defPPr>
        <a:defRPr lang="en-US"/>
      </a:defPPr>
      <a:lvl1pPr marL="0" algn="r" defTabSz="781538" rtl="1" eaLnBrk="1" latinLnBrk="0" hangingPunct="1">
        <a:defRPr sz="1500" kern="1200">
          <a:solidFill>
            <a:schemeClr val="tx1"/>
          </a:solidFill>
          <a:latin typeface="+mn-lt"/>
          <a:ea typeface="+mn-ea"/>
          <a:cs typeface="+mn-cs"/>
        </a:defRPr>
      </a:lvl1pPr>
      <a:lvl2pPr marL="390769" algn="r" defTabSz="781538" rtl="1" eaLnBrk="1" latinLnBrk="0" hangingPunct="1">
        <a:defRPr sz="1500" kern="1200">
          <a:solidFill>
            <a:schemeClr val="tx1"/>
          </a:solidFill>
          <a:latin typeface="+mn-lt"/>
          <a:ea typeface="+mn-ea"/>
          <a:cs typeface="+mn-cs"/>
        </a:defRPr>
      </a:lvl2pPr>
      <a:lvl3pPr marL="781538" algn="r" defTabSz="781538" rtl="1" eaLnBrk="1" latinLnBrk="0" hangingPunct="1">
        <a:defRPr sz="1500" kern="1200">
          <a:solidFill>
            <a:schemeClr val="tx1"/>
          </a:solidFill>
          <a:latin typeface="+mn-lt"/>
          <a:ea typeface="+mn-ea"/>
          <a:cs typeface="+mn-cs"/>
        </a:defRPr>
      </a:lvl3pPr>
      <a:lvl4pPr marL="1172307" algn="r" defTabSz="781538" rtl="1" eaLnBrk="1" latinLnBrk="0" hangingPunct="1">
        <a:defRPr sz="1500" kern="1200">
          <a:solidFill>
            <a:schemeClr val="tx1"/>
          </a:solidFill>
          <a:latin typeface="+mn-lt"/>
          <a:ea typeface="+mn-ea"/>
          <a:cs typeface="+mn-cs"/>
        </a:defRPr>
      </a:lvl4pPr>
      <a:lvl5pPr marL="1563075" algn="r" defTabSz="781538" rtl="1" eaLnBrk="1" latinLnBrk="0" hangingPunct="1">
        <a:defRPr sz="1500" kern="1200">
          <a:solidFill>
            <a:schemeClr val="tx1"/>
          </a:solidFill>
          <a:latin typeface="+mn-lt"/>
          <a:ea typeface="+mn-ea"/>
          <a:cs typeface="+mn-cs"/>
        </a:defRPr>
      </a:lvl5pPr>
      <a:lvl6pPr marL="1953844" algn="r" defTabSz="781538" rtl="1" eaLnBrk="1" latinLnBrk="0" hangingPunct="1">
        <a:defRPr sz="1500" kern="1200">
          <a:solidFill>
            <a:schemeClr val="tx1"/>
          </a:solidFill>
          <a:latin typeface="+mn-lt"/>
          <a:ea typeface="+mn-ea"/>
          <a:cs typeface="+mn-cs"/>
        </a:defRPr>
      </a:lvl6pPr>
      <a:lvl7pPr marL="2344613" algn="r" defTabSz="781538" rtl="1" eaLnBrk="1" latinLnBrk="0" hangingPunct="1">
        <a:defRPr sz="1500" kern="1200">
          <a:solidFill>
            <a:schemeClr val="tx1"/>
          </a:solidFill>
          <a:latin typeface="+mn-lt"/>
          <a:ea typeface="+mn-ea"/>
          <a:cs typeface="+mn-cs"/>
        </a:defRPr>
      </a:lvl7pPr>
      <a:lvl8pPr marL="2735382" algn="r" defTabSz="781538" rtl="1" eaLnBrk="1" latinLnBrk="0" hangingPunct="1">
        <a:defRPr sz="1500" kern="1200">
          <a:solidFill>
            <a:schemeClr val="tx1"/>
          </a:solidFill>
          <a:latin typeface="+mn-lt"/>
          <a:ea typeface="+mn-ea"/>
          <a:cs typeface="+mn-cs"/>
        </a:defRPr>
      </a:lvl8pPr>
      <a:lvl9pPr marL="3126151" algn="r" defTabSz="781538" rtl="1" eaLnBrk="1" latinLnBrk="0" hangingPunct="1">
        <a:defRPr sz="15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24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24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cs typeface="Arial" pitchFamily="34" charset="0"/>
              </a:defRPr>
            </a:lvl1pPr>
          </a:lstStyle>
          <a:p>
            <a:pPr eaLnBrk="0" fontAlgn="base" hangingPunct="0">
              <a:spcBef>
                <a:spcPct val="0"/>
              </a:spcBef>
              <a:spcAft>
                <a:spcPct val="0"/>
              </a:spcAft>
              <a:defRPr/>
            </a:pPr>
            <a:endParaRPr lang="en-US" b="1" baseline="-25000">
              <a:solidFill>
                <a:srgbClr val="000000"/>
              </a:solidFill>
            </a:endParaRPr>
          </a:p>
        </p:txBody>
      </p:sp>
      <p:sp>
        <p:nvSpPr>
          <p:cNvPr id="624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cs typeface="Arial" pitchFamily="34" charset="0"/>
              </a:defRPr>
            </a:lvl1pPr>
          </a:lstStyle>
          <a:p>
            <a:pPr eaLnBrk="0" fontAlgn="base" hangingPunct="0">
              <a:spcBef>
                <a:spcPct val="0"/>
              </a:spcBef>
              <a:spcAft>
                <a:spcPct val="0"/>
              </a:spcAft>
              <a:defRPr/>
            </a:pPr>
            <a:endParaRPr lang="en-US" b="1" baseline="-25000">
              <a:solidFill>
                <a:srgbClr val="000000"/>
              </a:solidFill>
            </a:endParaRPr>
          </a:p>
        </p:txBody>
      </p:sp>
      <p:sp>
        <p:nvSpPr>
          <p:cNvPr id="624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i="1">
                <a:solidFill>
                  <a:srgbClr val="00E600"/>
                </a:solidFill>
                <a:latin typeface="+mj-lt"/>
                <a:cs typeface="Arial" pitchFamily="34" charset="0"/>
              </a:defRPr>
            </a:lvl1pPr>
          </a:lstStyle>
          <a:p>
            <a:pPr eaLnBrk="0" fontAlgn="base" hangingPunct="0">
              <a:spcBef>
                <a:spcPct val="0"/>
              </a:spcBef>
              <a:spcAft>
                <a:spcPct val="0"/>
              </a:spcAft>
              <a:defRPr/>
            </a:pPr>
            <a:fld id="{DDFF7255-6035-4662-A437-D0ABAC21DC78}" type="slidenum">
              <a:rPr lang="en-US" sz="1600" b="1" baseline="-25000"/>
              <a:pPr eaLnBrk="0" fontAlgn="base" hangingPunct="0">
                <a:spcBef>
                  <a:spcPct val="0"/>
                </a:spcBef>
                <a:spcAft>
                  <a:spcPct val="0"/>
                </a:spcAft>
                <a:defRPr/>
              </a:pPr>
              <a:t>‹#›</a:t>
            </a:fld>
            <a:endParaRPr lang="en-US" sz="1600" b="1" baseline="-25000"/>
          </a:p>
        </p:txBody>
      </p:sp>
    </p:spTree>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ransition spd="slow">
    <p:random/>
  </p:transition>
  <p:timing>
    <p:tnLst>
      <p:par>
        <p:cTn id="1" dur="indefinite" restart="never" nodeType="tmRoot"/>
      </p:par>
    </p:tnLst>
  </p:timing>
  <p:txStyles>
    <p:titleStyle>
      <a:lvl1pPr algn="ctr" rtl="0" eaLnBrk="0" fontAlgn="base" hangingPunct="0">
        <a:spcBef>
          <a:spcPct val="0"/>
        </a:spcBef>
        <a:spcAft>
          <a:spcPct val="0"/>
        </a:spcAft>
        <a:defRPr sz="3600" b="1">
          <a:solidFill>
            <a:schemeClr val="tx1"/>
          </a:solidFill>
          <a:latin typeface="+mj-lt"/>
          <a:ea typeface="+mj-ea"/>
          <a:cs typeface="+mj-cs"/>
        </a:defRPr>
      </a:lvl1pPr>
      <a:lvl2pPr algn="ctr" rtl="0" eaLnBrk="0" fontAlgn="base" hangingPunct="0">
        <a:spcBef>
          <a:spcPct val="0"/>
        </a:spcBef>
        <a:spcAft>
          <a:spcPct val="0"/>
        </a:spcAft>
        <a:defRPr sz="3600" b="1">
          <a:solidFill>
            <a:schemeClr val="tx1"/>
          </a:solidFill>
          <a:latin typeface="Garamond" pitchFamily="18" charset="0"/>
          <a:cs typeface="Arial" pitchFamily="34" charset="0"/>
        </a:defRPr>
      </a:lvl2pPr>
      <a:lvl3pPr algn="ctr" rtl="0" eaLnBrk="0" fontAlgn="base" hangingPunct="0">
        <a:spcBef>
          <a:spcPct val="0"/>
        </a:spcBef>
        <a:spcAft>
          <a:spcPct val="0"/>
        </a:spcAft>
        <a:defRPr sz="3600" b="1">
          <a:solidFill>
            <a:schemeClr val="tx1"/>
          </a:solidFill>
          <a:latin typeface="Garamond" pitchFamily="18" charset="0"/>
          <a:cs typeface="Arial" pitchFamily="34" charset="0"/>
        </a:defRPr>
      </a:lvl3pPr>
      <a:lvl4pPr algn="ctr" rtl="0" eaLnBrk="0" fontAlgn="base" hangingPunct="0">
        <a:spcBef>
          <a:spcPct val="0"/>
        </a:spcBef>
        <a:spcAft>
          <a:spcPct val="0"/>
        </a:spcAft>
        <a:defRPr sz="3600" b="1">
          <a:solidFill>
            <a:schemeClr val="tx1"/>
          </a:solidFill>
          <a:latin typeface="Garamond" pitchFamily="18" charset="0"/>
          <a:cs typeface="Arial" pitchFamily="34" charset="0"/>
        </a:defRPr>
      </a:lvl4pPr>
      <a:lvl5pPr algn="ctr" rtl="0" eaLnBrk="0" fontAlgn="base" hangingPunct="0">
        <a:spcBef>
          <a:spcPct val="0"/>
        </a:spcBef>
        <a:spcAft>
          <a:spcPct val="0"/>
        </a:spcAft>
        <a:defRPr sz="3600" b="1">
          <a:solidFill>
            <a:schemeClr val="tx1"/>
          </a:solidFill>
          <a:latin typeface="Garamond" pitchFamily="18" charset="0"/>
          <a:cs typeface="Arial" pitchFamily="34" charset="0"/>
        </a:defRPr>
      </a:lvl5pPr>
      <a:lvl6pPr marL="457200" algn="ctr" rtl="0" fontAlgn="base">
        <a:spcBef>
          <a:spcPct val="0"/>
        </a:spcBef>
        <a:spcAft>
          <a:spcPct val="0"/>
        </a:spcAft>
        <a:defRPr sz="3600" b="1">
          <a:solidFill>
            <a:schemeClr val="tx1"/>
          </a:solidFill>
          <a:latin typeface="Garamond" pitchFamily="18" charset="0"/>
          <a:cs typeface="Arial" pitchFamily="34" charset="0"/>
        </a:defRPr>
      </a:lvl6pPr>
      <a:lvl7pPr marL="914400" algn="ctr" rtl="0" fontAlgn="base">
        <a:spcBef>
          <a:spcPct val="0"/>
        </a:spcBef>
        <a:spcAft>
          <a:spcPct val="0"/>
        </a:spcAft>
        <a:defRPr sz="3600" b="1">
          <a:solidFill>
            <a:schemeClr val="tx1"/>
          </a:solidFill>
          <a:latin typeface="Garamond" pitchFamily="18" charset="0"/>
          <a:cs typeface="Arial" pitchFamily="34" charset="0"/>
        </a:defRPr>
      </a:lvl7pPr>
      <a:lvl8pPr marL="1371600" algn="ctr" rtl="0" fontAlgn="base">
        <a:spcBef>
          <a:spcPct val="0"/>
        </a:spcBef>
        <a:spcAft>
          <a:spcPct val="0"/>
        </a:spcAft>
        <a:defRPr sz="3600" b="1">
          <a:solidFill>
            <a:schemeClr val="tx1"/>
          </a:solidFill>
          <a:latin typeface="Garamond" pitchFamily="18" charset="0"/>
          <a:cs typeface="Arial" pitchFamily="34" charset="0"/>
        </a:defRPr>
      </a:lvl8pPr>
      <a:lvl9pPr marL="1828800" algn="ctr" rtl="0" fontAlgn="base">
        <a:spcBef>
          <a:spcPct val="0"/>
        </a:spcBef>
        <a:spcAft>
          <a:spcPct val="0"/>
        </a:spcAft>
        <a:defRPr sz="3600" b="1">
          <a:solidFill>
            <a:schemeClr val="tx1"/>
          </a:solidFill>
          <a:latin typeface="Garamond" pitchFamily="18" charset="0"/>
          <a:cs typeface="Arial" pitchFamily="34" charset="0"/>
        </a:defRPr>
      </a:lvl9pPr>
    </p:titleStyle>
    <p:bodyStyle>
      <a:lvl1pPr marL="342900" indent="-342900" algn="l" rtl="0" eaLnBrk="0" fontAlgn="base" hangingPunct="0">
        <a:spcBef>
          <a:spcPct val="20000"/>
        </a:spcBef>
        <a:spcAft>
          <a:spcPct val="0"/>
        </a:spcAft>
        <a:buClr>
          <a:srgbClr val="FC1C21"/>
        </a:buClr>
        <a:buFont typeface="Wingdings" pitchFamily="2" charset="2"/>
        <a:buChar char="q"/>
        <a:defRPr sz="2400">
          <a:solidFill>
            <a:srgbClr val="2929FF"/>
          </a:solidFill>
          <a:latin typeface="+mn-lt"/>
          <a:ea typeface="+mn-ea"/>
          <a:cs typeface="+mn-cs"/>
        </a:defRPr>
      </a:lvl1pPr>
      <a:lvl2pPr marL="742950" indent="-285750" algn="l" rtl="0" eaLnBrk="0" fontAlgn="base" hangingPunct="0">
        <a:spcBef>
          <a:spcPct val="20000"/>
        </a:spcBef>
        <a:spcAft>
          <a:spcPct val="0"/>
        </a:spcAft>
        <a:buClr>
          <a:srgbClr val="00E600"/>
        </a:buClr>
        <a:buFont typeface="Wingdings" pitchFamily="2" charset="2"/>
        <a:buChar char="Ø"/>
        <a:defRPr sz="2000">
          <a:solidFill>
            <a:srgbClr val="3B3BFF"/>
          </a:solidFill>
          <a:effectLst>
            <a:outerShdw blurRad="38100" dist="38100" dir="2700000" algn="tl">
              <a:srgbClr val="C0C0C0"/>
            </a:outerShdw>
          </a:effectLst>
          <a:latin typeface="+mn-lt"/>
          <a:cs typeface="+mn-cs"/>
        </a:defRPr>
      </a:lvl2pPr>
      <a:lvl3pPr marL="1143000" indent="-228600" algn="l" rtl="0" eaLnBrk="0" fontAlgn="base" hangingPunct="0">
        <a:spcBef>
          <a:spcPct val="20000"/>
        </a:spcBef>
        <a:spcAft>
          <a:spcPct val="0"/>
        </a:spcAft>
        <a:buClr>
          <a:srgbClr val="FF00FF"/>
        </a:buClr>
        <a:buFont typeface="Wingdings" pitchFamily="2" charset="2"/>
        <a:buChar char="ü"/>
        <a:defRPr sz="2400">
          <a:solidFill>
            <a:srgbClr val="0099FF"/>
          </a:solidFill>
          <a:latin typeface="+mn-lt"/>
          <a:cs typeface="+mn-cs"/>
        </a:defRPr>
      </a:lvl3pPr>
      <a:lvl4pPr marL="1600200" indent="-228600" algn="l" rtl="0" eaLnBrk="0" fontAlgn="base" hangingPunct="0">
        <a:spcBef>
          <a:spcPct val="20000"/>
        </a:spcBef>
        <a:spcAft>
          <a:spcPct val="0"/>
        </a:spcAft>
        <a:buChar char="–"/>
        <a:defRPr sz="1600">
          <a:solidFill>
            <a:srgbClr val="00CCFF"/>
          </a:solidFill>
          <a:latin typeface="+mn-lt"/>
          <a:cs typeface="+mn-cs"/>
        </a:defRPr>
      </a:lvl4pPr>
      <a:lvl5pPr marL="2057400" indent="-228600" algn="l" rtl="0" eaLnBrk="0" fontAlgn="base" hangingPunct="0">
        <a:spcBef>
          <a:spcPct val="20000"/>
        </a:spcBef>
        <a:spcAft>
          <a:spcPct val="0"/>
        </a:spcAft>
        <a:buChar char="»"/>
        <a:defRPr sz="1400">
          <a:solidFill>
            <a:schemeClr val="tx1"/>
          </a:solidFill>
          <a:latin typeface="+mn-lt"/>
          <a:cs typeface="+mn-cs"/>
        </a:defRPr>
      </a:lvl5pPr>
      <a:lvl6pPr marL="2514600" indent="-228600" algn="l" rtl="0" fontAlgn="base">
        <a:spcBef>
          <a:spcPct val="20000"/>
        </a:spcBef>
        <a:spcAft>
          <a:spcPct val="0"/>
        </a:spcAft>
        <a:buChar char="»"/>
        <a:defRPr sz="1400">
          <a:solidFill>
            <a:schemeClr val="tx1"/>
          </a:solidFill>
          <a:latin typeface="+mn-lt"/>
          <a:cs typeface="+mn-cs"/>
        </a:defRPr>
      </a:lvl6pPr>
      <a:lvl7pPr marL="2971800" indent="-228600" algn="l" rtl="0" fontAlgn="base">
        <a:spcBef>
          <a:spcPct val="20000"/>
        </a:spcBef>
        <a:spcAft>
          <a:spcPct val="0"/>
        </a:spcAft>
        <a:buChar char="»"/>
        <a:defRPr sz="1400">
          <a:solidFill>
            <a:schemeClr val="tx1"/>
          </a:solidFill>
          <a:latin typeface="+mn-lt"/>
          <a:cs typeface="+mn-cs"/>
        </a:defRPr>
      </a:lvl7pPr>
      <a:lvl8pPr marL="3429000" indent="-228600" algn="l" rtl="0" fontAlgn="base">
        <a:spcBef>
          <a:spcPct val="20000"/>
        </a:spcBef>
        <a:spcAft>
          <a:spcPct val="0"/>
        </a:spcAft>
        <a:buChar char="»"/>
        <a:defRPr sz="1400">
          <a:solidFill>
            <a:schemeClr val="tx1"/>
          </a:solidFill>
          <a:latin typeface="+mn-lt"/>
          <a:cs typeface="+mn-cs"/>
        </a:defRPr>
      </a:lvl8pPr>
      <a:lvl9pPr marL="3886200" indent="-228600" algn="l" rtl="0" fontAlgn="base">
        <a:spcBef>
          <a:spcPct val="20000"/>
        </a:spcBef>
        <a:spcAft>
          <a:spcPct val="0"/>
        </a:spcAft>
        <a:buChar char="»"/>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8195"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3252"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fontAlgn="auto">
              <a:spcBef>
                <a:spcPts val="0"/>
              </a:spcBef>
              <a:spcAft>
                <a:spcPts val="0"/>
              </a:spcAft>
              <a:defRPr sz="1200">
                <a:solidFill>
                  <a:srgbClr val="000000"/>
                </a:solidFill>
                <a:latin typeface="+mj-lt"/>
                <a:cs typeface="Arial" pitchFamily="34" charset="0"/>
              </a:defRPr>
            </a:lvl1pPr>
          </a:lstStyle>
          <a:p>
            <a:pPr>
              <a:defRPr/>
            </a:pPr>
            <a:endParaRPr lang="en-US" altLang="en-US"/>
          </a:p>
        </p:txBody>
      </p:sp>
      <p:sp>
        <p:nvSpPr>
          <p:cNvPr id="5325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rtl="0" fontAlgn="auto">
              <a:spcBef>
                <a:spcPts val="0"/>
              </a:spcBef>
              <a:spcAft>
                <a:spcPts val="0"/>
              </a:spcAft>
              <a:defRPr sz="1200">
                <a:solidFill>
                  <a:srgbClr val="000000"/>
                </a:solidFill>
                <a:latin typeface="+mj-lt"/>
                <a:cs typeface="Arial" pitchFamily="34" charset="0"/>
              </a:defRPr>
            </a:lvl1pPr>
          </a:lstStyle>
          <a:p>
            <a:pPr>
              <a:defRPr/>
            </a:pPr>
            <a:endParaRPr lang="en-US" altLang="en-US"/>
          </a:p>
        </p:txBody>
      </p:sp>
      <p:sp>
        <p:nvSpPr>
          <p:cNvPr id="53254"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rtl="0" fontAlgn="auto">
              <a:spcBef>
                <a:spcPts val="0"/>
              </a:spcBef>
              <a:spcAft>
                <a:spcPts val="0"/>
              </a:spcAft>
              <a:defRPr sz="1200">
                <a:solidFill>
                  <a:srgbClr val="000000"/>
                </a:solidFill>
                <a:latin typeface="+mj-lt"/>
                <a:cs typeface="Arial" pitchFamily="34" charset="0"/>
              </a:defRPr>
            </a:lvl1pPr>
          </a:lstStyle>
          <a:p>
            <a:pPr>
              <a:defRPr/>
            </a:pPr>
            <a:fld id="{B5ADD1EB-26AE-427D-A3F9-BC5526767BE6}" type="slidenum">
              <a:rPr lang="en-US" altLang="en-US"/>
              <a:pPr>
                <a:defRPr/>
              </a:pPr>
              <a:t>‹#›</a:t>
            </a:fld>
            <a:endParaRPr lang="en-US" altLang="en-US"/>
          </a:p>
        </p:txBody>
      </p:sp>
      <p:sp>
        <p:nvSpPr>
          <p:cNvPr id="53255"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pPr>
              <a:defRPr/>
            </a:pPr>
            <a:endParaRPr lang="en-US">
              <a:solidFill>
                <a:srgbClr val="000000"/>
              </a:solidFill>
            </a:endParaRPr>
          </a:p>
        </p:txBody>
      </p:sp>
      <p:sp>
        <p:nvSpPr>
          <p:cNvPr id="53256"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ransition spd="slow">
    <p:random/>
  </p:transition>
  <p:timing>
    <p:tnLst>
      <p:par>
        <p:cTn id="1" dur="indefinite" restart="never" nodeType="tmRoot"/>
      </p:par>
    </p:tnLst>
  </p:timing>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cs typeface="Arial" pitchFamily="34" charset="0"/>
        </a:defRPr>
      </a:lvl2pPr>
      <a:lvl3pPr algn="l" rtl="0" eaLnBrk="0" fontAlgn="base" hangingPunct="0">
        <a:spcBef>
          <a:spcPct val="0"/>
        </a:spcBef>
        <a:spcAft>
          <a:spcPct val="0"/>
        </a:spcAft>
        <a:defRPr sz="4200">
          <a:solidFill>
            <a:schemeClr val="tx2"/>
          </a:solidFill>
          <a:latin typeface="Garamond" pitchFamily="18" charset="0"/>
          <a:cs typeface="Arial" pitchFamily="34" charset="0"/>
        </a:defRPr>
      </a:lvl3pPr>
      <a:lvl4pPr algn="l" rtl="0" eaLnBrk="0" fontAlgn="base" hangingPunct="0">
        <a:spcBef>
          <a:spcPct val="0"/>
        </a:spcBef>
        <a:spcAft>
          <a:spcPct val="0"/>
        </a:spcAft>
        <a:defRPr sz="4200">
          <a:solidFill>
            <a:schemeClr val="tx2"/>
          </a:solidFill>
          <a:latin typeface="Garamond" pitchFamily="18" charset="0"/>
          <a:cs typeface="Arial" pitchFamily="34" charset="0"/>
        </a:defRPr>
      </a:lvl4pPr>
      <a:lvl5pPr algn="l" rtl="0" eaLnBrk="0" fontAlgn="base" hangingPunct="0">
        <a:spcBef>
          <a:spcPct val="0"/>
        </a:spcBef>
        <a:spcAft>
          <a:spcPct val="0"/>
        </a:spcAft>
        <a:defRPr sz="4200">
          <a:solidFill>
            <a:schemeClr val="tx2"/>
          </a:solidFill>
          <a:latin typeface="Garamond" pitchFamily="18" charset="0"/>
          <a:cs typeface="Arial" pitchFamily="34" charset="0"/>
        </a:defRPr>
      </a:lvl5pPr>
      <a:lvl6pPr marL="457200" algn="l" rtl="0" fontAlgn="base">
        <a:spcBef>
          <a:spcPct val="0"/>
        </a:spcBef>
        <a:spcAft>
          <a:spcPct val="0"/>
        </a:spcAft>
        <a:defRPr sz="4200">
          <a:solidFill>
            <a:schemeClr val="tx2"/>
          </a:solidFill>
          <a:latin typeface="Garamond" pitchFamily="18" charset="0"/>
          <a:cs typeface="Arial" pitchFamily="34" charset="0"/>
        </a:defRPr>
      </a:lvl6pPr>
      <a:lvl7pPr marL="914400" algn="l" rtl="0" fontAlgn="base">
        <a:spcBef>
          <a:spcPct val="0"/>
        </a:spcBef>
        <a:spcAft>
          <a:spcPct val="0"/>
        </a:spcAft>
        <a:defRPr sz="4200">
          <a:solidFill>
            <a:schemeClr val="tx2"/>
          </a:solidFill>
          <a:latin typeface="Garamond" pitchFamily="18" charset="0"/>
          <a:cs typeface="Arial" pitchFamily="34" charset="0"/>
        </a:defRPr>
      </a:lvl7pPr>
      <a:lvl8pPr marL="1371600" algn="l" rtl="0" fontAlgn="base">
        <a:spcBef>
          <a:spcPct val="0"/>
        </a:spcBef>
        <a:spcAft>
          <a:spcPct val="0"/>
        </a:spcAft>
        <a:defRPr sz="4200">
          <a:solidFill>
            <a:schemeClr val="tx2"/>
          </a:solidFill>
          <a:latin typeface="Garamond" pitchFamily="18" charset="0"/>
          <a:cs typeface="Arial" pitchFamily="34" charset="0"/>
        </a:defRPr>
      </a:lvl8pPr>
      <a:lvl9pPr marL="1828800" algn="l" rtl="0" fontAlgn="base">
        <a:spcBef>
          <a:spcPct val="0"/>
        </a:spcBef>
        <a:spcAft>
          <a:spcPct val="0"/>
        </a:spcAft>
        <a:defRPr sz="4200">
          <a:solidFill>
            <a:schemeClr val="tx2"/>
          </a:solidFill>
          <a:latin typeface="Garamond" pitchFamily="18" charset="0"/>
          <a:cs typeface="Arial" pitchFamily="34"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cs typeface="+mn-cs"/>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cs typeface="+mn-cs"/>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cs typeface="+mn-cs"/>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00D2"/>
            </a:gs>
            <a:gs pos="100000">
              <a:schemeClr val="bg2">
                <a:shade val="30000"/>
                <a:satMod val="200000"/>
              </a:schemeClr>
            </a:gs>
            <a:gs pos="100000">
              <a:schemeClr val="bg2">
                <a:shade val="30000"/>
                <a:satMod val="200000"/>
              </a:schemeClr>
            </a:gs>
            <a:gs pos="100000">
              <a:schemeClr val="bg2">
                <a:shade val="30000"/>
                <a:satMod val="200000"/>
              </a:schemeClr>
            </a:gs>
            <a:gs pos="100000">
              <a:schemeClr val="bg2">
                <a:shade val="30000"/>
                <a:satMod val="20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F2D8ED9-1062-4760-8415-B08ED00BB4F3}" type="datetime1">
              <a:rPr lang="en-US">
                <a:solidFill>
                  <a:prstClr val="white">
                    <a:tint val="75000"/>
                  </a:prstClr>
                </a:solidFill>
              </a:rPr>
              <a:pPr>
                <a:defRPr/>
              </a:pPr>
              <a:t>6/23/2011</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fontAlgn="auto">
              <a:spcBef>
                <a:spcPts val="0"/>
              </a:spcBef>
              <a:spcAft>
                <a:spcPts val="0"/>
              </a:spcAft>
              <a:defRPr sz="1600" b="1">
                <a:solidFill>
                  <a:srgbClr val="FFCCFF"/>
                </a:solidFill>
                <a:latin typeface="Calibri" pitchFamily="34" charset="0"/>
                <a:cs typeface="+mn-cs"/>
              </a:defRPr>
            </a:lvl1pPr>
          </a:lstStyle>
          <a:p>
            <a:pPr>
              <a:defRPr/>
            </a:pPr>
            <a:fld id="{BDC32A96-E6EA-4F1D-B297-DE1C16FF9DAC}" type="slidenum">
              <a:rPr lang="en-US"/>
              <a:pPr>
                <a:defRPr/>
              </a:pPr>
              <a:t>‹#›</a:t>
            </a:fld>
            <a:endParaRPr lang="en-US"/>
          </a:p>
        </p:txBody>
      </p:sp>
      <p:pic>
        <p:nvPicPr>
          <p:cNvPr id="1031" name="Picture 8" descr="127"/>
          <p:cNvPicPr>
            <a:picLocks noChangeAspect="1" noChangeArrowheads="1"/>
          </p:cNvPicPr>
          <p:nvPr userDrawn="1"/>
        </p:nvPicPr>
        <p:blipFill>
          <a:blip r:embed="rId15" cstate="print">
            <a:clrChange>
              <a:clrFrom>
                <a:srgbClr val="FFFFFF"/>
              </a:clrFrom>
              <a:clrTo>
                <a:srgbClr val="FFFFFF">
                  <a:alpha val="0"/>
                </a:srgbClr>
              </a:clrTo>
            </a:clrChange>
            <a:grayscl/>
            <a:biLevel thresh="50000"/>
          </a:blip>
          <a:srcRect/>
          <a:stretch>
            <a:fillRect/>
          </a:stretch>
        </p:blipFill>
        <p:spPr bwMode="auto">
          <a:xfrm>
            <a:off x="30163" y="30163"/>
            <a:ext cx="533400" cy="585787"/>
          </a:xfrm>
          <a:prstGeom prst="rect">
            <a:avLst/>
          </a:prstGeom>
          <a:noFill/>
          <a:ln w="9525">
            <a:noFill/>
            <a:miter lim="800000"/>
            <a:headEnd/>
            <a:tailEnd/>
          </a:ln>
        </p:spPr>
      </p:pic>
      <p:pic>
        <p:nvPicPr>
          <p:cNvPr id="1032" name="Picture 9" descr="C:\Documents and Settings\aghaei.h\Desktop\EMRI.jpg"/>
          <p:cNvPicPr>
            <a:picLocks noChangeAspect="1" noChangeArrowheads="1"/>
          </p:cNvPicPr>
          <p:nvPr userDrawn="1"/>
        </p:nvPicPr>
        <p:blipFill>
          <a:blip r:embed="rId16" cstate="print">
            <a:clrChange>
              <a:clrFrom>
                <a:srgbClr val="FDFDFD"/>
              </a:clrFrom>
              <a:clrTo>
                <a:srgbClr val="FDFDFD">
                  <a:alpha val="0"/>
                </a:srgbClr>
              </a:clrTo>
            </a:clrChange>
            <a:lum bright="100000" contrast="-100000"/>
          </a:blip>
          <a:srcRect/>
          <a:stretch>
            <a:fillRect/>
          </a:stretch>
        </p:blipFill>
        <p:spPr bwMode="auto">
          <a:xfrm>
            <a:off x="8610600" y="39688"/>
            <a:ext cx="503238" cy="549275"/>
          </a:xfrm>
          <a:prstGeom prst="rect">
            <a:avLst/>
          </a:prstGeom>
          <a:noFill/>
          <a:ln w="9525">
            <a:noFill/>
            <a:miter lim="800000"/>
            <a:headEnd/>
            <a:tailEnd/>
          </a:ln>
        </p:spPr>
      </p:pic>
    </p:spTree>
  </p:cSld>
  <p:clrMap bg1="dk1" tx1="lt1" bg2="dk2" tx2="lt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1" r:id="rId13"/>
  </p:sldLayoutIdLst>
  <p:transition>
    <p:random/>
  </p:transition>
  <p:hf hdr="0" ftr="0" dt="0"/>
  <p:txStyles>
    <p:titleStyle>
      <a:lvl1pPr algn="ctr" rtl="0" eaLnBrk="0" fontAlgn="base" hangingPunct="0">
        <a:spcBef>
          <a:spcPct val="0"/>
        </a:spcBef>
        <a:spcAft>
          <a:spcPct val="0"/>
        </a:spcAft>
        <a:defRPr sz="4400" b="1" i="1" kern="1200">
          <a:solidFill>
            <a:srgbClr val="FFFF00"/>
          </a:solidFill>
          <a:latin typeface="Calibri" pitchFamily="34" charset="0"/>
          <a:ea typeface="+mj-ea"/>
          <a:cs typeface="+mj-cs"/>
        </a:defRPr>
      </a:lvl1pPr>
      <a:lvl2pPr algn="ctr" rtl="0" eaLnBrk="0" fontAlgn="base" hangingPunct="0">
        <a:spcBef>
          <a:spcPct val="0"/>
        </a:spcBef>
        <a:spcAft>
          <a:spcPct val="0"/>
        </a:spcAft>
        <a:defRPr sz="4400" b="1" i="1">
          <a:solidFill>
            <a:srgbClr val="FFFF00"/>
          </a:solidFill>
          <a:latin typeface="Calibri" pitchFamily="34" charset="0"/>
        </a:defRPr>
      </a:lvl2pPr>
      <a:lvl3pPr algn="ctr" rtl="0" eaLnBrk="0" fontAlgn="base" hangingPunct="0">
        <a:spcBef>
          <a:spcPct val="0"/>
        </a:spcBef>
        <a:spcAft>
          <a:spcPct val="0"/>
        </a:spcAft>
        <a:defRPr sz="4400" b="1" i="1">
          <a:solidFill>
            <a:srgbClr val="FFFF00"/>
          </a:solidFill>
          <a:latin typeface="Calibri" pitchFamily="34" charset="0"/>
        </a:defRPr>
      </a:lvl3pPr>
      <a:lvl4pPr algn="ctr" rtl="0" eaLnBrk="0" fontAlgn="base" hangingPunct="0">
        <a:spcBef>
          <a:spcPct val="0"/>
        </a:spcBef>
        <a:spcAft>
          <a:spcPct val="0"/>
        </a:spcAft>
        <a:defRPr sz="4400" b="1" i="1">
          <a:solidFill>
            <a:srgbClr val="FFFF00"/>
          </a:solidFill>
          <a:latin typeface="Calibri" pitchFamily="34" charset="0"/>
        </a:defRPr>
      </a:lvl4pPr>
      <a:lvl5pPr algn="ctr" rtl="0" eaLnBrk="0" fontAlgn="base" hangingPunct="0">
        <a:spcBef>
          <a:spcPct val="0"/>
        </a:spcBef>
        <a:spcAft>
          <a:spcPct val="0"/>
        </a:spcAft>
        <a:defRPr sz="4400" b="1" i="1">
          <a:solidFill>
            <a:srgbClr val="FFFF00"/>
          </a:solidFill>
          <a:latin typeface="Calibri" pitchFamily="34"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rgbClr val="FFFF00"/>
        </a:buClr>
        <a:buFont typeface="Arial" pitchFamily="34" charset="0"/>
        <a:buChar char="•"/>
        <a:defRPr sz="3200" b="1" kern="12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Font typeface="Arial" pitchFamily="34" charset="0"/>
        <a:buChar char="–"/>
        <a:defRPr sz="2800" b="1" kern="1200">
          <a:solidFill>
            <a:schemeClr val="tx1"/>
          </a:solidFill>
          <a:latin typeface="Calibri" pitchFamily="34" charset="0"/>
          <a:ea typeface="+mn-ea"/>
          <a:cs typeface="+mn-cs"/>
        </a:defRPr>
      </a:lvl2pPr>
      <a:lvl3pPr marL="1143000" indent="-228600" algn="l" rtl="0" eaLnBrk="0" fontAlgn="base" hangingPunct="0">
        <a:spcBef>
          <a:spcPct val="20000"/>
        </a:spcBef>
        <a:spcAft>
          <a:spcPct val="0"/>
        </a:spcAft>
        <a:buFont typeface="Arial" pitchFamily="34" charset="0"/>
        <a:buChar char="•"/>
        <a:defRPr sz="2400" b="1" kern="1200">
          <a:solidFill>
            <a:schemeClr val="tx1"/>
          </a:solidFill>
          <a:latin typeface="Calibri" pitchFamily="34" charset="0"/>
          <a:ea typeface="+mn-ea"/>
          <a:cs typeface="+mn-cs"/>
        </a:defRPr>
      </a:lvl3pPr>
      <a:lvl4pPr marL="1600200" indent="-228600" algn="l" rtl="0" eaLnBrk="0" fontAlgn="base" hangingPunct="0">
        <a:spcBef>
          <a:spcPct val="20000"/>
        </a:spcBef>
        <a:spcAft>
          <a:spcPct val="0"/>
        </a:spcAft>
        <a:buFont typeface="Arial" pitchFamily="34" charset="0"/>
        <a:buChar char="–"/>
        <a:defRPr sz="2000" b="1" kern="1200">
          <a:solidFill>
            <a:schemeClr val="tx1"/>
          </a:solidFill>
          <a:latin typeface="Calibri" pitchFamily="34" charset="0"/>
          <a:ea typeface="+mn-ea"/>
          <a:cs typeface="+mn-cs"/>
        </a:defRPr>
      </a:lvl4pPr>
      <a:lvl5pPr marL="2057400" indent="-228600" algn="l" rtl="0" eaLnBrk="0" fontAlgn="base" hangingPunct="0">
        <a:spcBef>
          <a:spcPct val="20000"/>
        </a:spcBef>
        <a:spcAft>
          <a:spcPct val="0"/>
        </a:spcAft>
        <a:buFont typeface="Arial" pitchFamily="34" charset="0"/>
        <a:buChar char="»"/>
        <a:defRPr sz="2000" b="1"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http://www.fda.gov/Drugs/DrugSafety/ucm239376.htm"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www.fda.gov/Drugs/DrugSafety/ucm239376.htm"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8.xml"/><Relationship Id="rId1" Type="http://schemas.openxmlformats.org/officeDocument/2006/relationships/tags" Target="../tags/tag1.xml"/><Relationship Id="rId4" Type="http://schemas.openxmlformats.org/officeDocument/2006/relationships/image" Target="../media/image33.pn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8.xml"/><Relationship Id="rId1" Type="http://schemas.openxmlformats.org/officeDocument/2006/relationships/tags" Target="../tags/tag2.xml"/><Relationship Id="rId5" Type="http://schemas.openxmlformats.org/officeDocument/2006/relationships/image" Target="../media/image35.jpeg"/><Relationship Id="rId4" Type="http://schemas.openxmlformats.org/officeDocument/2006/relationships/image" Target="../media/image34.jpe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8.xml"/><Relationship Id="rId1" Type="http://schemas.openxmlformats.org/officeDocument/2006/relationships/tags" Target="../tags/tag3.xml"/><Relationship Id="rId5" Type="http://schemas.openxmlformats.org/officeDocument/2006/relationships/image" Target="../media/image37.jpeg"/><Relationship Id="rId4" Type="http://schemas.openxmlformats.org/officeDocument/2006/relationships/image" Target="../media/image36.pn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8.xml"/><Relationship Id="rId1" Type="http://schemas.openxmlformats.org/officeDocument/2006/relationships/tags" Target="../tags/tag4.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6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D2">
            <a:alpha val="0"/>
          </a:srgbClr>
        </a:solidFill>
        <a:effectLst/>
      </p:bgPr>
    </p:bg>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2" cstate="print"/>
          <a:srcRect/>
          <a:stretch>
            <a:fillRect/>
          </a:stretch>
        </p:blipFill>
        <p:spPr bwMode="auto">
          <a:xfrm>
            <a:off x="1658938" y="152400"/>
            <a:ext cx="5791200" cy="654685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0"/>
            <a:ext cx="9144000" cy="1295400"/>
          </a:xfrm>
          <a:solidFill>
            <a:srgbClr val="C00000"/>
          </a:solidFill>
          <a:ln>
            <a:solidFill>
              <a:schemeClr val="tx1"/>
            </a:solidFill>
          </a:ln>
        </p:spPr>
        <p:txBody>
          <a:bodyPr lIns="90488" tIns="44450" rIns="90488" bIns="44450"/>
          <a:lstStyle/>
          <a:p>
            <a:pPr algn="ctr" eaLnBrk="1" hangingPunct="1"/>
            <a:r>
              <a:rPr lang="en-US" sz="4400" dirty="0" smtClean="0">
                <a:solidFill>
                  <a:schemeClr val="tx1"/>
                </a:solidFill>
                <a:effectLst>
                  <a:outerShdw blurRad="38100" dist="38100" dir="2700000" algn="tl">
                    <a:srgbClr val="000000">
                      <a:alpha val="43137"/>
                    </a:srgbClr>
                  </a:outerShdw>
                </a:effectLst>
                <a:latin typeface="Garamond" pitchFamily="18" charset="0"/>
              </a:rPr>
              <a:t>GLARGINE: </a:t>
            </a:r>
            <a:r>
              <a:rPr lang="en-GB" sz="4400" dirty="0" smtClean="0">
                <a:solidFill>
                  <a:schemeClr val="tx1"/>
                </a:solidFill>
                <a:effectLst>
                  <a:outerShdw blurRad="38100" dist="38100" dir="2700000" algn="tl">
                    <a:srgbClr val="000000">
                      <a:alpha val="43137"/>
                    </a:srgbClr>
                  </a:outerShdw>
                </a:effectLst>
                <a:latin typeface="Garamond" pitchFamily="18" charset="0"/>
              </a:rPr>
              <a:t>Mechanism of Action</a:t>
            </a:r>
          </a:p>
        </p:txBody>
      </p:sp>
      <p:grpSp>
        <p:nvGrpSpPr>
          <p:cNvPr id="2" name="Group 3"/>
          <p:cNvGrpSpPr>
            <a:grpSpLocks/>
          </p:cNvGrpSpPr>
          <p:nvPr/>
        </p:nvGrpSpPr>
        <p:grpSpPr bwMode="auto">
          <a:xfrm>
            <a:off x="304800" y="1600200"/>
            <a:ext cx="4495800" cy="4953000"/>
            <a:chOff x="606" y="1196"/>
            <a:chExt cx="2916" cy="2906"/>
          </a:xfrm>
        </p:grpSpPr>
        <p:pic>
          <p:nvPicPr>
            <p:cNvPr id="17413" name="Picture 4"/>
            <p:cNvPicPr>
              <a:picLocks noChangeArrowheads="1"/>
            </p:cNvPicPr>
            <p:nvPr/>
          </p:nvPicPr>
          <p:blipFill>
            <a:blip r:embed="rId2" cstate="print"/>
            <a:srcRect/>
            <a:stretch>
              <a:fillRect/>
            </a:stretch>
          </p:blipFill>
          <p:spPr bwMode="auto">
            <a:xfrm>
              <a:off x="606" y="1196"/>
              <a:ext cx="2916" cy="2906"/>
            </a:xfrm>
            <a:prstGeom prst="rect">
              <a:avLst/>
            </a:prstGeom>
            <a:noFill/>
            <a:ln w="12700">
              <a:solidFill>
                <a:schemeClr val="tx1"/>
              </a:solidFill>
              <a:miter lim="800000"/>
              <a:headEnd/>
              <a:tailEnd/>
            </a:ln>
          </p:spPr>
        </p:pic>
        <p:sp>
          <p:nvSpPr>
            <p:cNvPr id="17414" name="Rectangle 5"/>
            <p:cNvSpPr>
              <a:spLocks noChangeArrowheads="1"/>
            </p:cNvSpPr>
            <p:nvPr/>
          </p:nvSpPr>
          <p:spPr bwMode="auto">
            <a:xfrm>
              <a:off x="1244" y="1244"/>
              <a:ext cx="902" cy="342"/>
            </a:xfrm>
            <a:prstGeom prst="rect">
              <a:avLst/>
            </a:prstGeom>
            <a:noFill/>
            <a:ln w="9525">
              <a:solidFill>
                <a:schemeClr val="tx1"/>
              </a:solidFill>
              <a:miter lim="800000"/>
              <a:headEnd/>
              <a:tailEnd/>
            </a:ln>
          </p:spPr>
          <p:txBody>
            <a:bodyPr lIns="90488" tIns="44450" rIns="90488" bIns="44450">
              <a:spAutoFit/>
            </a:bodyPr>
            <a:lstStyle/>
            <a:p>
              <a:pPr eaLnBrk="0" fontAlgn="base" hangingPunct="0">
                <a:spcBef>
                  <a:spcPct val="0"/>
                </a:spcBef>
                <a:spcAft>
                  <a:spcPct val="0"/>
                </a:spcAft>
              </a:pPr>
              <a:r>
                <a:rPr lang="en-GB" sz="1600" b="1" dirty="0">
                  <a:effectLst>
                    <a:outerShdw blurRad="38100" dist="38100" dir="2700000" algn="tl">
                      <a:srgbClr val="000000">
                        <a:alpha val="43137"/>
                      </a:srgbClr>
                    </a:outerShdw>
                  </a:effectLst>
                  <a:latin typeface="Arial Narrow" pitchFamily="34" charset="0"/>
                  <a:ea typeface="MS PGothic" pitchFamily="34" charset="-128"/>
                </a:rPr>
                <a:t>Clear Solution pH4</a:t>
              </a:r>
            </a:p>
          </p:txBody>
        </p:sp>
        <p:sp>
          <p:nvSpPr>
            <p:cNvPr id="17415" name="Rectangle 6"/>
            <p:cNvSpPr>
              <a:spLocks noChangeArrowheads="1"/>
            </p:cNvSpPr>
            <p:nvPr/>
          </p:nvSpPr>
          <p:spPr bwMode="auto">
            <a:xfrm>
              <a:off x="2486" y="1580"/>
              <a:ext cx="381" cy="342"/>
            </a:xfrm>
            <a:prstGeom prst="rect">
              <a:avLst/>
            </a:prstGeom>
            <a:noFill/>
            <a:ln w="9525">
              <a:solidFill>
                <a:schemeClr val="tx1"/>
              </a:solidFill>
              <a:miter lim="800000"/>
              <a:headEnd/>
              <a:tailEnd/>
            </a:ln>
          </p:spPr>
          <p:txBody>
            <a:bodyPr lIns="90488" tIns="44450" rIns="90488" bIns="44450">
              <a:spAutoFit/>
            </a:bodyPr>
            <a:lstStyle/>
            <a:p>
              <a:pPr eaLnBrk="0" fontAlgn="base" hangingPunct="0">
                <a:spcBef>
                  <a:spcPct val="0"/>
                </a:spcBef>
                <a:spcAft>
                  <a:spcPct val="0"/>
                </a:spcAft>
              </a:pPr>
              <a:r>
                <a:rPr lang="en-GB" sz="1600" b="1" dirty="0">
                  <a:effectLst>
                    <a:outerShdw blurRad="38100" dist="38100" dir="2700000" algn="tl">
                      <a:srgbClr val="000000">
                        <a:alpha val="43137"/>
                      </a:srgbClr>
                    </a:outerShdw>
                  </a:effectLst>
                  <a:latin typeface="Arial Narrow" pitchFamily="34" charset="0"/>
                  <a:ea typeface="MS PGothic" pitchFamily="34" charset="-128"/>
                </a:rPr>
                <a:t>pH 7.4</a:t>
              </a:r>
            </a:p>
          </p:txBody>
        </p:sp>
        <p:sp>
          <p:nvSpPr>
            <p:cNvPr id="17416" name="Rectangle 7"/>
            <p:cNvSpPr>
              <a:spLocks noChangeArrowheads="1"/>
            </p:cNvSpPr>
            <p:nvPr/>
          </p:nvSpPr>
          <p:spPr bwMode="auto">
            <a:xfrm>
              <a:off x="2446" y="2300"/>
              <a:ext cx="829" cy="197"/>
            </a:xfrm>
            <a:prstGeom prst="rect">
              <a:avLst/>
            </a:prstGeom>
            <a:noFill/>
            <a:ln w="9525">
              <a:solidFill>
                <a:schemeClr val="tx1"/>
              </a:solidFill>
              <a:miter lim="800000"/>
              <a:headEnd/>
              <a:tailEnd/>
            </a:ln>
          </p:spPr>
          <p:txBody>
            <a:bodyPr lIns="90488" tIns="44450" rIns="90488" bIns="44450">
              <a:spAutoFit/>
            </a:bodyPr>
            <a:lstStyle/>
            <a:p>
              <a:pPr eaLnBrk="0" fontAlgn="base" hangingPunct="0">
                <a:spcBef>
                  <a:spcPct val="0"/>
                </a:spcBef>
                <a:spcAft>
                  <a:spcPct val="0"/>
                </a:spcAft>
              </a:pPr>
              <a:r>
                <a:rPr lang="en-GB" sz="1600" b="1">
                  <a:solidFill>
                    <a:srgbClr val="66CCFF"/>
                  </a:solidFill>
                  <a:latin typeface="Arial Narrow" pitchFamily="34" charset="0"/>
                  <a:ea typeface="MS PGothic" pitchFamily="34" charset="-128"/>
                </a:rPr>
                <a:t>Precipitation</a:t>
              </a:r>
            </a:p>
          </p:txBody>
        </p:sp>
        <p:sp>
          <p:nvSpPr>
            <p:cNvPr id="17417" name="Rectangle 8"/>
            <p:cNvSpPr>
              <a:spLocks noChangeArrowheads="1"/>
            </p:cNvSpPr>
            <p:nvPr/>
          </p:nvSpPr>
          <p:spPr bwMode="auto">
            <a:xfrm>
              <a:off x="1097" y="2588"/>
              <a:ext cx="684" cy="210"/>
            </a:xfrm>
            <a:prstGeom prst="rect">
              <a:avLst/>
            </a:prstGeom>
            <a:noFill/>
            <a:ln w="9525">
              <a:solidFill>
                <a:schemeClr val="tx1"/>
              </a:solidFill>
              <a:miter lim="800000"/>
              <a:headEnd/>
              <a:tailEnd/>
            </a:ln>
          </p:spPr>
          <p:txBody>
            <a:bodyPr wrap="none" lIns="90488" tIns="44450" rIns="90488" bIns="44450">
              <a:spAutoFit/>
            </a:bodyPr>
            <a:lstStyle/>
            <a:p>
              <a:pPr eaLnBrk="0" fontAlgn="base" hangingPunct="0">
                <a:spcBef>
                  <a:spcPct val="0"/>
                </a:spcBef>
                <a:spcAft>
                  <a:spcPct val="0"/>
                </a:spcAft>
              </a:pPr>
              <a:r>
                <a:rPr lang="en-GB" sz="1600" b="1">
                  <a:solidFill>
                    <a:srgbClr val="66CCFF"/>
                  </a:solidFill>
                  <a:latin typeface="Arial Narrow" pitchFamily="34" charset="0"/>
                  <a:ea typeface="MS PGothic" pitchFamily="34" charset="-128"/>
                </a:rPr>
                <a:t>Dissolution</a:t>
              </a:r>
            </a:p>
          </p:txBody>
        </p:sp>
        <p:sp>
          <p:nvSpPr>
            <p:cNvPr id="17418" name="Rectangle 9"/>
            <p:cNvSpPr>
              <a:spLocks noChangeArrowheads="1"/>
            </p:cNvSpPr>
            <p:nvPr/>
          </p:nvSpPr>
          <p:spPr bwMode="auto">
            <a:xfrm>
              <a:off x="1053" y="3596"/>
              <a:ext cx="1108" cy="210"/>
            </a:xfrm>
            <a:prstGeom prst="rect">
              <a:avLst/>
            </a:prstGeom>
            <a:noFill/>
            <a:ln w="9525">
              <a:solidFill>
                <a:schemeClr val="tx1"/>
              </a:solidFill>
              <a:miter lim="800000"/>
              <a:headEnd/>
              <a:tailEnd/>
            </a:ln>
          </p:spPr>
          <p:txBody>
            <a:bodyPr wrap="none" lIns="90488" tIns="44450" rIns="90488" bIns="44450">
              <a:spAutoFit/>
            </a:bodyPr>
            <a:lstStyle/>
            <a:p>
              <a:pPr eaLnBrk="0" fontAlgn="base" hangingPunct="0">
                <a:spcBef>
                  <a:spcPct val="0"/>
                </a:spcBef>
                <a:spcAft>
                  <a:spcPct val="0"/>
                </a:spcAft>
              </a:pPr>
              <a:r>
                <a:rPr lang="en-GB" sz="1600" b="1">
                  <a:solidFill>
                    <a:srgbClr val="66CCFF"/>
                  </a:solidFill>
                  <a:latin typeface="Arial Narrow" pitchFamily="34" charset="0"/>
                  <a:ea typeface="MS PGothic" pitchFamily="34" charset="-128"/>
                </a:rPr>
                <a:t>Capillary Membrane</a:t>
              </a:r>
            </a:p>
          </p:txBody>
        </p:sp>
        <p:sp>
          <p:nvSpPr>
            <p:cNvPr id="17419" name="Rectangle 10"/>
            <p:cNvSpPr>
              <a:spLocks noChangeArrowheads="1"/>
            </p:cNvSpPr>
            <p:nvPr/>
          </p:nvSpPr>
          <p:spPr bwMode="auto">
            <a:xfrm>
              <a:off x="1053" y="3884"/>
              <a:ext cx="899" cy="210"/>
            </a:xfrm>
            <a:prstGeom prst="rect">
              <a:avLst/>
            </a:prstGeom>
            <a:noFill/>
            <a:ln w="9525">
              <a:solidFill>
                <a:schemeClr val="tx1"/>
              </a:solidFill>
              <a:miter lim="800000"/>
              <a:headEnd/>
              <a:tailEnd/>
            </a:ln>
          </p:spPr>
          <p:txBody>
            <a:bodyPr wrap="none" lIns="90488" tIns="44450" rIns="90488" bIns="44450">
              <a:spAutoFit/>
            </a:bodyPr>
            <a:lstStyle/>
            <a:p>
              <a:pPr eaLnBrk="0" fontAlgn="base" hangingPunct="0">
                <a:spcBef>
                  <a:spcPct val="0"/>
                </a:spcBef>
                <a:spcAft>
                  <a:spcPct val="0"/>
                </a:spcAft>
              </a:pPr>
              <a:r>
                <a:rPr lang="en-GB" sz="1600" b="1">
                  <a:solidFill>
                    <a:srgbClr val="66CCFF"/>
                  </a:solidFill>
                  <a:latin typeface="Arial Narrow" pitchFamily="34" charset="0"/>
                  <a:ea typeface="MS PGothic" pitchFamily="34" charset="-128"/>
                </a:rPr>
                <a:t>Insulin in Blood</a:t>
              </a:r>
            </a:p>
          </p:txBody>
        </p:sp>
        <p:sp>
          <p:nvSpPr>
            <p:cNvPr id="17420" name="Rectangle 11"/>
            <p:cNvSpPr>
              <a:spLocks noChangeArrowheads="1"/>
            </p:cNvSpPr>
            <p:nvPr/>
          </p:nvSpPr>
          <p:spPr bwMode="auto">
            <a:xfrm>
              <a:off x="743" y="2828"/>
              <a:ext cx="614" cy="210"/>
            </a:xfrm>
            <a:prstGeom prst="rect">
              <a:avLst/>
            </a:prstGeom>
            <a:noFill/>
            <a:ln w="9525">
              <a:solidFill>
                <a:schemeClr val="tx1"/>
              </a:solidFill>
              <a:miter lim="800000"/>
              <a:headEnd/>
              <a:tailEnd/>
            </a:ln>
          </p:spPr>
          <p:txBody>
            <a:bodyPr wrap="none" lIns="90488" tIns="44450" rIns="90488" bIns="44450">
              <a:spAutoFit/>
            </a:bodyPr>
            <a:lstStyle/>
            <a:p>
              <a:pPr eaLnBrk="0" fontAlgn="base" hangingPunct="0">
                <a:spcBef>
                  <a:spcPct val="0"/>
                </a:spcBef>
                <a:spcAft>
                  <a:spcPct val="0"/>
                </a:spcAft>
              </a:pPr>
              <a:r>
                <a:rPr lang="en-GB" sz="1600" b="1">
                  <a:solidFill>
                    <a:srgbClr val="66CCFF"/>
                  </a:solidFill>
                  <a:latin typeface="Arial Narrow" pitchFamily="34" charset="0"/>
                  <a:ea typeface="MS PGothic" pitchFamily="34" charset="-128"/>
                </a:rPr>
                <a:t>Hexamers</a:t>
              </a:r>
            </a:p>
          </p:txBody>
        </p:sp>
        <p:sp>
          <p:nvSpPr>
            <p:cNvPr id="17421" name="Rectangle 12"/>
            <p:cNvSpPr>
              <a:spLocks noChangeArrowheads="1"/>
            </p:cNvSpPr>
            <p:nvPr/>
          </p:nvSpPr>
          <p:spPr bwMode="auto">
            <a:xfrm>
              <a:off x="1762" y="2828"/>
              <a:ext cx="469" cy="210"/>
            </a:xfrm>
            <a:prstGeom prst="rect">
              <a:avLst/>
            </a:prstGeom>
            <a:noFill/>
            <a:ln w="9525">
              <a:solidFill>
                <a:schemeClr val="tx1"/>
              </a:solidFill>
              <a:miter lim="800000"/>
              <a:headEnd/>
              <a:tailEnd/>
            </a:ln>
          </p:spPr>
          <p:txBody>
            <a:bodyPr wrap="none" lIns="90488" tIns="44450" rIns="90488" bIns="44450">
              <a:spAutoFit/>
            </a:bodyPr>
            <a:lstStyle/>
            <a:p>
              <a:pPr eaLnBrk="0" fontAlgn="base" hangingPunct="0">
                <a:spcBef>
                  <a:spcPct val="0"/>
                </a:spcBef>
                <a:spcAft>
                  <a:spcPct val="0"/>
                </a:spcAft>
              </a:pPr>
              <a:r>
                <a:rPr lang="en-GB" sz="1600" b="1">
                  <a:solidFill>
                    <a:srgbClr val="66CCFF"/>
                  </a:solidFill>
                  <a:latin typeface="Arial Narrow" pitchFamily="34" charset="0"/>
                  <a:ea typeface="MS PGothic" pitchFamily="34" charset="-128"/>
                </a:rPr>
                <a:t>Dimers</a:t>
              </a:r>
            </a:p>
          </p:txBody>
        </p:sp>
        <p:sp>
          <p:nvSpPr>
            <p:cNvPr id="17422" name="Rectangle 13"/>
            <p:cNvSpPr>
              <a:spLocks noChangeArrowheads="1"/>
            </p:cNvSpPr>
            <p:nvPr/>
          </p:nvSpPr>
          <p:spPr bwMode="auto">
            <a:xfrm>
              <a:off x="2781" y="2828"/>
              <a:ext cx="643" cy="210"/>
            </a:xfrm>
            <a:prstGeom prst="rect">
              <a:avLst/>
            </a:prstGeom>
            <a:noFill/>
            <a:ln w="9525">
              <a:solidFill>
                <a:schemeClr val="tx1"/>
              </a:solidFill>
              <a:miter lim="800000"/>
              <a:headEnd/>
              <a:tailEnd/>
            </a:ln>
          </p:spPr>
          <p:txBody>
            <a:bodyPr wrap="none" lIns="90488" tIns="44450" rIns="90488" bIns="44450">
              <a:spAutoFit/>
            </a:bodyPr>
            <a:lstStyle/>
            <a:p>
              <a:pPr eaLnBrk="0" fontAlgn="base" hangingPunct="0">
                <a:spcBef>
                  <a:spcPct val="0"/>
                </a:spcBef>
                <a:spcAft>
                  <a:spcPct val="0"/>
                </a:spcAft>
              </a:pPr>
              <a:r>
                <a:rPr lang="en-GB" sz="1600" b="1">
                  <a:solidFill>
                    <a:srgbClr val="66CCFF"/>
                  </a:solidFill>
                  <a:latin typeface="Arial Narrow" pitchFamily="34" charset="0"/>
                  <a:ea typeface="MS PGothic" pitchFamily="34" charset="-128"/>
                </a:rPr>
                <a:t>Monomers</a:t>
              </a:r>
            </a:p>
          </p:txBody>
        </p:sp>
        <p:sp>
          <p:nvSpPr>
            <p:cNvPr id="17423" name="Rectangle 14"/>
            <p:cNvSpPr>
              <a:spLocks noChangeArrowheads="1"/>
            </p:cNvSpPr>
            <p:nvPr/>
          </p:nvSpPr>
          <p:spPr bwMode="auto">
            <a:xfrm>
              <a:off x="1097" y="3020"/>
              <a:ext cx="401" cy="210"/>
            </a:xfrm>
            <a:prstGeom prst="rect">
              <a:avLst/>
            </a:prstGeom>
            <a:noFill/>
            <a:ln w="9525">
              <a:solidFill>
                <a:schemeClr val="tx1"/>
              </a:solidFill>
              <a:miter lim="800000"/>
              <a:headEnd/>
              <a:tailEnd/>
            </a:ln>
          </p:spPr>
          <p:txBody>
            <a:bodyPr wrap="none" lIns="90488" tIns="44450" rIns="90488" bIns="44450">
              <a:spAutoFit/>
            </a:bodyPr>
            <a:lstStyle/>
            <a:p>
              <a:pPr eaLnBrk="0" fontAlgn="base" hangingPunct="0">
                <a:spcBef>
                  <a:spcPct val="0"/>
                </a:spcBef>
                <a:spcAft>
                  <a:spcPct val="0"/>
                </a:spcAft>
              </a:pPr>
              <a:r>
                <a:rPr lang="en-GB" sz="1600" b="1">
                  <a:solidFill>
                    <a:srgbClr val="66CCFF"/>
                  </a:solidFill>
                  <a:latin typeface="Arial Narrow" pitchFamily="34" charset="0"/>
                  <a:ea typeface="MS PGothic" pitchFamily="34" charset="-128"/>
                </a:rPr>
                <a:t>10</a:t>
              </a:r>
              <a:r>
                <a:rPr lang="en-GB" sz="1600" b="1" baseline="30000">
                  <a:solidFill>
                    <a:srgbClr val="66CCFF"/>
                  </a:solidFill>
                  <a:latin typeface="Arial Narrow" pitchFamily="34" charset="0"/>
                  <a:ea typeface="MS PGothic" pitchFamily="34" charset="-128"/>
                </a:rPr>
                <a:t>-3 </a:t>
              </a:r>
              <a:r>
                <a:rPr lang="en-GB" sz="1600" b="1">
                  <a:solidFill>
                    <a:srgbClr val="66CCFF"/>
                  </a:solidFill>
                  <a:latin typeface="Arial Narrow" pitchFamily="34" charset="0"/>
                  <a:ea typeface="MS PGothic" pitchFamily="34" charset="-128"/>
                </a:rPr>
                <a:t>M</a:t>
              </a:r>
            </a:p>
          </p:txBody>
        </p:sp>
        <p:sp>
          <p:nvSpPr>
            <p:cNvPr id="17424" name="Rectangle 15"/>
            <p:cNvSpPr>
              <a:spLocks noChangeArrowheads="1"/>
            </p:cNvSpPr>
            <p:nvPr/>
          </p:nvSpPr>
          <p:spPr bwMode="auto">
            <a:xfrm>
              <a:off x="2161" y="3020"/>
              <a:ext cx="381" cy="210"/>
            </a:xfrm>
            <a:prstGeom prst="rect">
              <a:avLst/>
            </a:prstGeom>
            <a:noFill/>
            <a:ln w="9525">
              <a:solidFill>
                <a:schemeClr val="tx1"/>
              </a:solidFill>
              <a:miter lim="800000"/>
              <a:headEnd/>
              <a:tailEnd/>
            </a:ln>
          </p:spPr>
          <p:txBody>
            <a:bodyPr wrap="none" lIns="90488" tIns="44450" rIns="90488" bIns="44450">
              <a:spAutoFit/>
            </a:bodyPr>
            <a:lstStyle/>
            <a:p>
              <a:pPr eaLnBrk="0" fontAlgn="base" hangingPunct="0">
                <a:spcBef>
                  <a:spcPct val="0"/>
                </a:spcBef>
                <a:spcAft>
                  <a:spcPct val="0"/>
                </a:spcAft>
              </a:pPr>
              <a:r>
                <a:rPr lang="en-GB" sz="1600" b="1">
                  <a:solidFill>
                    <a:srgbClr val="66CCFF"/>
                  </a:solidFill>
                  <a:latin typeface="Arial Narrow" pitchFamily="34" charset="0"/>
                  <a:ea typeface="MS PGothic" pitchFamily="34" charset="-128"/>
                </a:rPr>
                <a:t>10</a:t>
              </a:r>
              <a:r>
                <a:rPr lang="en-GB" sz="1600" b="1" baseline="30000">
                  <a:solidFill>
                    <a:srgbClr val="66CCFF"/>
                  </a:solidFill>
                  <a:latin typeface="Arial Narrow" pitchFamily="34" charset="0"/>
                  <a:ea typeface="MS PGothic" pitchFamily="34" charset="-128"/>
                </a:rPr>
                <a:t>-5</a:t>
              </a:r>
              <a:r>
                <a:rPr lang="en-GB" sz="1600" b="1">
                  <a:solidFill>
                    <a:srgbClr val="66CCFF"/>
                  </a:solidFill>
                  <a:latin typeface="Arial Narrow" pitchFamily="34" charset="0"/>
                  <a:ea typeface="MS PGothic" pitchFamily="34" charset="-128"/>
                </a:rPr>
                <a:t>M</a:t>
              </a:r>
            </a:p>
          </p:txBody>
        </p:sp>
        <p:sp>
          <p:nvSpPr>
            <p:cNvPr id="17425" name="Rectangle 16"/>
            <p:cNvSpPr>
              <a:spLocks noChangeArrowheads="1"/>
            </p:cNvSpPr>
            <p:nvPr/>
          </p:nvSpPr>
          <p:spPr bwMode="auto">
            <a:xfrm>
              <a:off x="3091" y="3020"/>
              <a:ext cx="401" cy="210"/>
            </a:xfrm>
            <a:prstGeom prst="rect">
              <a:avLst/>
            </a:prstGeom>
            <a:noFill/>
            <a:ln w="9525">
              <a:solidFill>
                <a:schemeClr val="tx1"/>
              </a:solidFill>
              <a:miter lim="800000"/>
              <a:headEnd/>
              <a:tailEnd/>
            </a:ln>
          </p:spPr>
          <p:txBody>
            <a:bodyPr wrap="none" lIns="90488" tIns="44450" rIns="90488" bIns="44450">
              <a:spAutoFit/>
            </a:bodyPr>
            <a:lstStyle/>
            <a:p>
              <a:pPr eaLnBrk="0" fontAlgn="base" hangingPunct="0">
                <a:spcBef>
                  <a:spcPct val="0"/>
                </a:spcBef>
                <a:spcAft>
                  <a:spcPct val="0"/>
                </a:spcAft>
              </a:pPr>
              <a:r>
                <a:rPr lang="en-GB" sz="1600" b="1">
                  <a:solidFill>
                    <a:srgbClr val="66CCFF"/>
                  </a:solidFill>
                  <a:latin typeface="Arial Narrow" pitchFamily="34" charset="0"/>
                  <a:ea typeface="MS PGothic" pitchFamily="34" charset="-128"/>
                </a:rPr>
                <a:t>10</a:t>
              </a:r>
              <a:r>
                <a:rPr lang="en-GB" sz="1600" b="1" baseline="30000">
                  <a:solidFill>
                    <a:srgbClr val="66CCFF"/>
                  </a:solidFill>
                  <a:latin typeface="Arial Narrow" pitchFamily="34" charset="0"/>
                  <a:ea typeface="MS PGothic" pitchFamily="34" charset="-128"/>
                </a:rPr>
                <a:t>-8 </a:t>
              </a:r>
              <a:r>
                <a:rPr lang="en-GB" sz="1600" b="1">
                  <a:solidFill>
                    <a:srgbClr val="66CCFF"/>
                  </a:solidFill>
                  <a:latin typeface="Arial Narrow" pitchFamily="34" charset="0"/>
                  <a:ea typeface="MS PGothic" pitchFamily="34" charset="-128"/>
                </a:rPr>
                <a:t>M</a:t>
              </a:r>
            </a:p>
          </p:txBody>
        </p:sp>
        <p:sp>
          <p:nvSpPr>
            <p:cNvPr id="17426" name="Line 17"/>
            <p:cNvSpPr>
              <a:spLocks noChangeShapeType="1"/>
            </p:cNvSpPr>
            <p:nvPr/>
          </p:nvSpPr>
          <p:spPr bwMode="auto">
            <a:xfrm flipV="1">
              <a:off x="1662" y="3369"/>
              <a:ext cx="240" cy="72"/>
            </a:xfrm>
            <a:prstGeom prst="line">
              <a:avLst/>
            </a:prstGeom>
            <a:noFill/>
            <a:ln w="12700">
              <a:solidFill>
                <a:schemeClr val="tx1"/>
              </a:solidFill>
              <a:round/>
              <a:headEnd type="none" w="sm" len="sm"/>
              <a:tailEnd type="none" w="sm" len="sm"/>
            </a:ln>
          </p:spPr>
          <p:txBody>
            <a:bodyPr/>
            <a:lstStyle/>
            <a:p>
              <a:pPr fontAlgn="base">
                <a:spcBef>
                  <a:spcPct val="0"/>
                </a:spcBef>
                <a:spcAft>
                  <a:spcPct val="0"/>
                </a:spcAft>
              </a:pPr>
              <a:endParaRPr lang="en-US">
                <a:solidFill>
                  <a:srgbClr val="FFFFFF"/>
                </a:solidFill>
                <a:ea typeface="MS PGothic" pitchFamily="34" charset="-128"/>
              </a:endParaRPr>
            </a:p>
          </p:txBody>
        </p:sp>
      </p:grpSp>
      <p:sp>
        <p:nvSpPr>
          <p:cNvPr id="17412" name="Rectangle 18"/>
          <p:cNvSpPr>
            <a:spLocks noChangeArrowheads="1"/>
          </p:cNvSpPr>
          <p:nvPr/>
        </p:nvSpPr>
        <p:spPr bwMode="auto">
          <a:xfrm>
            <a:off x="5029200" y="2133600"/>
            <a:ext cx="3886200" cy="4011547"/>
          </a:xfrm>
          <a:prstGeom prst="rect">
            <a:avLst/>
          </a:prstGeom>
          <a:noFill/>
          <a:ln w="9525">
            <a:noFill/>
            <a:miter lim="800000"/>
            <a:headEnd/>
            <a:tailEnd/>
          </a:ln>
        </p:spPr>
        <p:txBody>
          <a:bodyPr wrap="square" lIns="90488" tIns="44450" rIns="90488" bIns="44450">
            <a:spAutoFit/>
          </a:bodyPr>
          <a:lstStyle/>
          <a:p>
            <a:pPr algn="just" eaLnBrk="0" fontAlgn="base" hangingPunct="0">
              <a:lnSpc>
                <a:spcPct val="80000"/>
              </a:lnSpc>
              <a:spcBef>
                <a:spcPct val="50000"/>
              </a:spcBef>
              <a:spcAft>
                <a:spcPct val="0"/>
              </a:spcAft>
              <a:buClr>
                <a:srgbClr val="FFFF00"/>
              </a:buClr>
              <a:buFont typeface="Wingdings" pitchFamily="2" charset="2"/>
              <a:buChar char="§"/>
            </a:pPr>
            <a:r>
              <a:rPr lang="en-GB" sz="2200" dirty="0" smtClean="0">
                <a:solidFill>
                  <a:srgbClr val="FFFFFF"/>
                </a:solidFill>
                <a:latin typeface="Garamond" pitchFamily="18" charset="0"/>
                <a:ea typeface="MS PGothic" pitchFamily="34" charset="-128"/>
              </a:rPr>
              <a:t>Injection </a:t>
            </a:r>
            <a:r>
              <a:rPr lang="en-GB" sz="2200" dirty="0">
                <a:solidFill>
                  <a:srgbClr val="FFFFFF"/>
                </a:solidFill>
                <a:latin typeface="Garamond" pitchFamily="18" charset="0"/>
                <a:ea typeface="MS PGothic" pitchFamily="34" charset="-128"/>
              </a:rPr>
              <a:t>of an acidic  solution</a:t>
            </a:r>
            <a:br>
              <a:rPr lang="en-GB" sz="2200" dirty="0">
                <a:solidFill>
                  <a:srgbClr val="FFFFFF"/>
                </a:solidFill>
                <a:latin typeface="Garamond" pitchFamily="18" charset="0"/>
                <a:ea typeface="MS PGothic" pitchFamily="34" charset="-128"/>
              </a:rPr>
            </a:br>
            <a:r>
              <a:rPr lang="en-GB" sz="2200" dirty="0">
                <a:solidFill>
                  <a:srgbClr val="FFFFFF"/>
                </a:solidFill>
                <a:latin typeface="Garamond" pitchFamily="18" charset="0"/>
                <a:ea typeface="MS PGothic" pitchFamily="34" charset="-128"/>
              </a:rPr>
              <a:t> (pH 4.0)</a:t>
            </a:r>
          </a:p>
          <a:p>
            <a:pPr algn="just" eaLnBrk="0" fontAlgn="base" hangingPunct="0">
              <a:lnSpc>
                <a:spcPct val="80000"/>
              </a:lnSpc>
              <a:spcBef>
                <a:spcPct val="50000"/>
              </a:spcBef>
              <a:spcAft>
                <a:spcPct val="0"/>
              </a:spcAft>
              <a:buClr>
                <a:srgbClr val="FFFF00"/>
              </a:buClr>
              <a:buFont typeface="Wingdings" pitchFamily="2" charset="2"/>
              <a:buChar char="§"/>
            </a:pPr>
            <a:endParaRPr lang="en-GB" sz="2200" dirty="0">
              <a:solidFill>
                <a:srgbClr val="FFFFFF"/>
              </a:solidFill>
              <a:latin typeface="Garamond" pitchFamily="18" charset="0"/>
              <a:ea typeface="MS PGothic" pitchFamily="34" charset="-128"/>
            </a:endParaRPr>
          </a:p>
          <a:p>
            <a:pPr algn="just" eaLnBrk="0" fontAlgn="base" hangingPunct="0">
              <a:lnSpc>
                <a:spcPct val="80000"/>
              </a:lnSpc>
              <a:spcBef>
                <a:spcPct val="50000"/>
              </a:spcBef>
              <a:spcAft>
                <a:spcPct val="0"/>
              </a:spcAft>
              <a:buClr>
                <a:srgbClr val="FFFF00"/>
              </a:buClr>
              <a:buFont typeface="Wingdings" pitchFamily="2" charset="2"/>
              <a:buChar char="§"/>
            </a:pPr>
            <a:r>
              <a:rPr lang="en-GB" sz="2200" dirty="0" smtClean="0">
                <a:solidFill>
                  <a:srgbClr val="FFFFFF"/>
                </a:solidFill>
                <a:latin typeface="Garamond" pitchFamily="18" charset="0"/>
                <a:ea typeface="MS PGothic" pitchFamily="34" charset="-128"/>
              </a:rPr>
              <a:t>Precipitation </a:t>
            </a:r>
            <a:r>
              <a:rPr lang="en-GB" sz="2200" dirty="0">
                <a:solidFill>
                  <a:srgbClr val="FFFFFF"/>
                </a:solidFill>
                <a:latin typeface="Garamond" pitchFamily="18" charset="0"/>
                <a:ea typeface="MS PGothic" pitchFamily="34" charset="-128"/>
              </a:rPr>
              <a:t>of insulin glargine in subcutaneous tissue (pH 7.4)</a:t>
            </a:r>
          </a:p>
          <a:p>
            <a:pPr algn="just" eaLnBrk="0" fontAlgn="base" hangingPunct="0">
              <a:lnSpc>
                <a:spcPct val="80000"/>
              </a:lnSpc>
              <a:spcBef>
                <a:spcPct val="50000"/>
              </a:spcBef>
              <a:spcAft>
                <a:spcPct val="0"/>
              </a:spcAft>
              <a:buClr>
                <a:srgbClr val="FFFF00"/>
              </a:buClr>
            </a:pPr>
            <a:r>
              <a:rPr lang="en-GB" sz="2200" dirty="0">
                <a:solidFill>
                  <a:srgbClr val="FFFFFF"/>
                </a:solidFill>
                <a:latin typeface="Garamond" pitchFamily="18" charset="0"/>
                <a:ea typeface="MS PGothic" pitchFamily="34" charset="-128"/>
              </a:rPr>
              <a:t>	 </a:t>
            </a:r>
          </a:p>
          <a:p>
            <a:pPr algn="just" eaLnBrk="0" fontAlgn="base" hangingPunct="0">
              <a:lnSpc>
                <a:spcPct val="80000"/>
              </a:lnSpc>
              <a:spcBef>
                <a:spcPct val="25000"/>
              </a:spcBef>
              <a:spcAft>
                <a:spcPct val="0"/>
              </a:spcAft>
              <a:buClr>
                <a:srgbClr val="FFFF00"/>
              </a:buClr>
              <a:buFont typeface="Wingdings" pitchFamily="2" charset="2"/>
              <a:buChar char="§"/>
            </a:pPr>
            <a:r>
              <a:rPr lang="en-GB" sz="2200" dirty="0" smtClean="0">
                <a:solidFill>
                  <a:srgbClr val="FFFFFF"/>
                </a:solidFill>
                <a:latin typeface="Garamond" pitchFamily="18" charset="0"/>
                <a:ea typeface="MS PGothic" pitchFamily="34" charset="-128"/>
              </a:rPr>
              <a:t>Slow </a:t>
            </a:r>
            <a:r>
              <a:rPr lang="en-GB" sz="2200" dirty="0">
                <a:solidFill>
                  <a:srgbClr val="FFFFFF"/>
                </a:solidFill>
                <a:latin typeface="Garamond" pitchFamily="18" charset="0"/>
                <a:ea typeface="MS PGothic" pitchFamily="34" charset="-128"/>
              </a:rPr>
              <a:t>dissolution of free </a:t>
            </a:r>
            <a:r>
              <a:rPr lang="en-GB" sz="2200" dirty="0" smtClean="0">
                <a:solidFill>
                  <a:srgbClr val="FFFFFF"/>
                </a:solidFill>
                <a:latin typeface="Garamond" pitchFamily="18" charset="0"/>
                <a:ea typeface="MS PGothic" pitchFamily="34" charset="-128"/>
              </a:rPr>
              <a:t>insulin glargine </a:t>
            </a:r>
            <a:r>
              <a:rPr lang="en-GB" sz="2200" dirty="0" err="1">
                <a:solidFill>
                  <a:srgbClr val="FFFFFF"/>
                </a:solidFill>
                <a:latin typeface="Garamond" pitchFamily="18" charset="0"/>
                <a:ea typeface="MS PGothic" pitchFamily="34" charset="-128"/>
              </a:rPr>
              <a:t>hexamers</a:t>
            </a:r>
            <a:r>
              <a:rPr lang="en-GB" sz="2200" dirty="0">
                <a:solidFill>
                  <a:srgbClr val="FFFFFF"/>
                </a:solidFill>
                <a:latin typeface="Garamond" pitchFamily="18" charset="0"/>
                <a:ea typeface="MS PGothic" pitchFamily="34" charset="-128"/>
              </a:rPr>
              <a:t> from micro precipitates </a:t>
            </a:r>
            <a:r>
              <a:rPr lang="en-GB" sz="2200" dirty="0" smtClean="0">
                <a:solidFill>
                  <a:srgbClr val="FFFFFF"/>
                </a:solidFill>
                <a:latin typeface="Garamond" pitchFamily="18" charset="0"/>
                <a:ea typeface="MS PGothic" pitchFamily="34" charset="-128"/>
              </a:rPr>
              <a:t>(</a:t>
            </a:r>
            <a:r>
              <a:rPr lang="en-GB" sz="2200" dirty="0">
                <a:solidFill>
                  <a:srgbClr val="FFFFFF"/>
                </a:solidFill>
                <a:latin typeface="Garamond" pitchFamily="18" charset="0"/>
                <a:ea typeface="MS PGothic" pitchFamily="34" charset="-128"/>
              </a:rPr>
              <a:t>stabilized aggregates)  </a:t>
            </a:r>
          </a:p>
          <a:p>
            <a:pPr algn="just" eaLnBrk="0" fontAlgn="base" hangingPunct="0">
              <a:lnSpc>
                <a:spcPct val="80000"/>
              </a:lnSpc>
              <a:spcBef>
                <a:spcPct val="50000"/>
              </a:spcBef>
              <a:spcAft>
                <a:spcPct val="0"/>
              </a:spcAft>
              <a:buClr>
                <a:srgbClr val="FFFF00"/>
              </a:buClr>
              <a:buFont typeface="Wingdings" pitchFamily="2" charset="2"/>
              <a:buChar char="§"/>
            </a:pPr>
            <a:endParaRPr lang="en-GB" sz="2200" dirty="0">
              <a:solidFill>
                <a:srgbClr val="FFFFFF"/>
              </a:solidFill>
              <a:latin typeface="Garamond" pitchFamily="18" charset="0"/>
              <a:ea typeface="MS PGothic" pitchFamily="34" charset="-128"/>
            </a:endParaRPr>
          </a:p>
          <a:p>
            <a:pPr algn="just" eaLnBrk="0" fontAlgn="base" hangingPunct="0">
              <a:lnSpc>
                <a:spcPct val="80000"/>
              </a:lnSpc>
              <a:spcBef>
                <a:spcPct val="50000"/>
              </a:spcBef>
              <a:spcAft>
                <a:spcPct val="0"/>
              </a:spcAft>
              <a:buClr>
                <a:srgbClr val="FFFF00"/>
              </a:buClr>
              <a:buFont typeface="Wingdings" pitchFamily="2" charset="2"/>
              <a:buChar char="§"/>
            </a:pPr>
            <a:r>
              <a:rPr lang="en-GB" sz="2200" dirty="0" smtClean="0">
                <a:solidFill>
                  <a:srgbClr val="FFFFFF"/>
                </a:solidFill>
                <a:latin typeface="Garamond" pitchFamily="18" charset="0"/>
                <a:ea typeface="MS PGothic" pitchFamily="34" charset="-128"/>
              </a:rPr>
              <a:t>Protracted </a:t>
            </a:r>
            <a:r>
              <a:rPr lang="en-GB" sz="2200" dirty="0">
                <a:solidFill>
                  <a:srgbClr val="FFFFFF"/>
                </a:solidFill>
                <a:latin typeface="Garamond" pitchFamily="18" charset="0"/>
                <a:ea typeface="MS PGothic" pitchFamily="34" charset="-128"/>
              </a:rPr>
              <a:t>action </a:t>
            </a:r>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434" name="Picture 4" descr="4.3f.iii.glargine_rev1.jpg"/>
          <p:cNvPicPr>
            <a:picLocks noChangeAspect="1"/>
          </p:cNvPicPr>
          <p:nvPr/>
        </p:nvPicPr>
        <p:blipFill>
          <a:blip r:embed="rId2" cstate="print"/>
          <a:srcRect/>
          <a:stretch>
            <a:fillRect/>
          </a:stretch>
        </p:blipFill>
        <p:spPr bwMode="auto">
          <a:xfrm>
            <a:off x="5562600" y="1600200"/>
            <a:ext cx="3159124" cy="46791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8435" name="TextBox 4"/>
          <p:cNvSpPr txBox="1">
            <a:spLocks noChangeArrowheads="1"/>
          </p:cNvSpPr>
          <p:nvPr/>
        </p:nvSpPr>
        <p:spPr bwMode="auto">
          <a:xfrm>
            <a:off x="304800" y="1828800"/>
            <a:ext cx="4800600" cy="4247317"/>
          </a:xfrm>
          <a:prstGeom prst="rect">
            <a:avLst/>
          </a:prstGeom>
          <a:noFill/>
          <a:ln w="9525">
            <a:solidFill>
              <a:schemeClr val="tx1"/>
            </a:solidFill>
            <a:miter lim="800000"/>
            <a:headEnd/>
            <a:tailEnd/>
          </a:ln>
        </p:spPr>
        <p:txBody>
          <a:bodyPr wrap="square">
            <a:spAutoFit/>
          </a:bodyPr>
          <a:lstStyle/>
          <a:p>
            <a:pPr algn="just" fontAlgn="base">
              <a:spcBef>
                <a:spcPct val="0"/>
              </a:spcBef>
              <a:spcAft>
                <a:spcPct val="0"/>
              </a:spcAft>
            </a:pPr>
            <a:r>
              <a:rPr lang="en-US" sz="2800" dirty="0" smtClean="0">
                <a:solidFill>
                  <a:srgbClr val="FFFFFF"/>
                </a:solidFill>
                <a:latin typeface="Garamond" pitchFamily="18" charset="0"/>
                <a:ea typeface="MS PGothic" pitchFamily="34" charset="-128"/>
              </a:rPr>
              <a:t>Slow </a:t>
            </a:r>
            <a:r>
              <a:rPr lang="en-US" sz="2800" dirty="0">
                <a:solidFill>
                  <a:srgbClr val="FFFFFF"/>
                </a:solidFill>
                <a:latin typeface="Garamond" pitchFamily="18" charset="0"/>
                <a:ea typeface="MS PGothic" pitchFamily="34" charset="-128"/>
              </a:rPr>
              <a:t>dissolution </a:t>
            </a:r>
            <a:r>
              <a:rPr lang="en-US" sz="2800" dirty="0" smtClean="0">
                <a:solidFill>
                  <a:srgbClr val="FFFFFF"/>
                </a:solidFill>
                <a:latin typeface="Garamond" pitchFamily="18" charset="0"/>
                <a:ea typeface="MS PGothic" pitchFamily="34" charset="-128"/>
              </a:rPr>
              <a:t>of </a:t>
            </a:r>
            <a:r>
              <a:rPr lang="en-US" sz="2800" dirty="0">
                <a:solidFill>
                  <a:srgbClr val="FFFFFF"/>
                </a:solidFill>
                <a:latin typeface="Garamond" pitchFamily="18" charset="0"/>
                <a:ea typeface="MS PGothic" pitchFamily="34" charset="-128"/>
              </a:rPr>
              <a:t>the  Glargine </a:t>
            </a:r>
            <a:r>
              <a:rPr lang="en-US" sz="2800" dirty="0" err="1" smtClean="0">
                <a:solidFill>
                  <a:srgbClr val="FFFFFF"/>
                </a:solidFill>
                <a:latin typeface="Garamond" pitchFamily="18" charset="0"/>
                <a:ea typeface="MS PGothic" pitchFamily="34" charset="-128"/>
              </a:rPr>
              <a:t>hexamers</a:t>
            </a:r>
            <a:r>
              <a:rPr lang="en-US" sz="2800" dirty="0" smtClean="0">
                <a:solidFill>
                  <a:srgbClr val="FFFFFF"/>
                </a:solidFill>
                <a:latin typeface="Garamond" pitchFamily="18" charset="0"/>
                <a:ea typeface="MS PGothic" pitchFamily="34" charset="-128"/>
              </a:rPr>
              <a:t> </a:t>
            </a:r>
            <a:r>
              <a:rPr lang="en-US" sz="2800" dirty="0">
                <a:solidFill>
                  <a:srgbClr val="FFFFFF"/>
                </a:solidFill>
                <a:latin typeface="Garamond" pitchFamily="18" charset="0"/>
                <a:ea typeface="MS PGothic" pitchFamily="34" charset="-128"/>
              </a:rPr>
              <a:t>at the injection </a:t>
            </a:r>
            <a:r>
              <a:rPr lang="en-US" sz="2800" dirty="0" smtClean="0">
                <a:solidFill>
                  <a:srgbClr val="FFFFFF"/>
                </a:solidFill>
                <a:latin typeface="Garamond" pitchFamily="18" charset="0"/>
                <a:ea typeface="MS PGothic" pitchFamily="34" charset="-128"/>
              </a:rPr>
              <a:t>site results </a:t>
            </a:r>
            <a:r>
              <a:rPr lang="en-US" sz="2800" dirty="0">
                <a:solidFill>
                  <a:srgbClr val="FFFFFF"/>
                </a:solidFill>
                <a:latin typeface="Garamond" pitchFamily="18" charset="0"/>
                <a:ea typeface="MS PGothic" pitchFamily="34" charset="-128"/>
              </a:rPr>
              <a:t>in a relatively </a:t>
            </a:r>
            <a:r>
              <a:rPr lang="en-US" sz="2800" dirty="0" smtClean="0">
                <a:solidFill>
                  <a:srgbClr val="FFFFFF"/>
                </a:solidFill>
                <a:latin typeface="Garamond" pitchFamily="18" charset="0"/>
                <a:ea typeface="MS PGothic" pitchFamily="34" charset="-128"/>
              </a:rPr>
              <a:t>constant release with no </a:t>
            </a:r>
            <a:r>
              <a:rPr lang="en-US" sz="2800" dirty="0">
                <a:solidFill>
                  <a:srgbClr val="FFFFFF"/>
                </a:solidFill>
                <a:latin typeface="Garamond" pitchFamily="18" charset="0"/>
                <a:ea typeface="MS PGothic" pitchFamily="34" charset="-128"/>
              </a:rPr>
              <a:t>pronounced </a:t>
            </a:r>
            <a:r>
              <a:rPr lang="en-US" sz="2800" dirty="0" smtClean="0">
                <a:solidFill>
                  <a:srgbClr val="FFFFFF"/>
                </a:solidFill>
                <a:latin typeface="Garamond" pitchFamily="18" charset="0"/>
                <a:ea typeface="MS PGothic" pitchFamily="34" charset="-128"/>
              </a:rPr>
              <a:t>peak </a:t>
            </a:r>
            <a:r>
              <a:rPr lang="en-US" sz="2800" dirty="0">
                <a:solidFill>
                  <a:srgbClr val="FFFFFF"/>
                </a:solidFill>
                <a:latin typeface="Garamond" pitchFamily="18" charset="0"/>
                <a:ea typeface="MS PGothic" pitchFamily="34" charset="-128"/>
              </a:rPr>
              <a:t>over a  period of up to </a:t>
            </a:r>
            <a:r>
              <a:rPr lang="en-US" sz="2800" dirty="0" smtClean="0">
                <a:solidFill>
                  <a:srgbClr val="FFFFFF"/>
                </a:solidFill>
                <a:latin typeface="Garamond" pitchFamily="18" charset="0"/>
                <a:ea typeface="MS PGothic" pitchFamily="34" charset="-128"/>
              </a:rPr>
              <a:t>24 </a:t>
            </a:r>
            <a:r>
              <a:rPr lang="en-US" sz="2800" dirty="0">
                <a:solidFill>
                  <a:srgbClr val="FFFFFF"/>
                </a:solidFill>
                <a:latin typeface="Garamond" pitchFamily="18" charset="0"/>
                <a:ea typeface="MS PGothic" pitchFamily="34" charset="-128"/>
              </a:rPr>
              <a:t>hours</a:t>
            </a:r>
            <a:r>
              <a:rPr lang="en-US" sz="2400" dirty="0">
                <a:solidFill>
                  <a:srgbClr val="FFFFFF"/>
                </a:solidFill>
                <a:latin typeface="Garamond" pitchFamily="18" charset="0"/>
                <a:ea typeface="MS PGothic" pitchFamily="34" charset="-128"/>
              </a:rPr>
              <a:t>.</a:t>
            </a:r>
          </a:p>
          <a:p>
            <a:pPr fontAlgn="base">
              <a:spcBef>
                <a:spcPct val="0"/>
              </a:spcBef>
              <a:spcAft>
                <a:spcPct val="0"/>
              </a:spcAft>
            </a:pPr>
            <a:endParaRPr lang="en-US" sz="2800" dirty="0" smtClean="0">
              <a:solidFill>
                <a:srgbClr val="FFFF00"/>
              </a:solidFill>
              <a:latin typeface="Garamond" pitchFamily="18" charset="0"/>
              <a:ea typeface="MS PGothic" pitchFamily="34" charset="-128"/>
            </a:endParaRPr>
          </a:p>
          <a:p>
            <a:pPr lvl="1" fontAlgn="base">
              <a:spcBef>
                <a:spcPct val="0"/>
              </a:spcBef>
              <a:spcAft>
                <a:spcPct val="0"/>
              </a:spcAft>
            </a:pPr>
            <a:r>
              <a:rPr lang="en-US" sz="2800" dirty="0" smtClean="0">
                <a:solidFill>
                  <a:srgbClr val="FFFF00"/>
                </a:solidFill>
                <a:effectLst>
                  <a:outerShdw blurRad="38100" dist="38100" dir="2700000" algn="tl">
                    <a:srgbClr val="000000">
                      <a:alpha val="43137"/>
                    </a:srgbClr>
                  </a:outerShdw>
                </a:effectLst>
                <a:latin typeface="Garamond" pitchFamily="18" charset="0"/>
                <a:ea typeface="MS PGothic" pitchFamily="34" charset="-128"/>
              </a:rPr>
              <a:t>Onset </a:t>
            </a:r>
            <a:r>
              <a:rPr lang="en-US" sz="2800" dirty="0">
                <a:solidFill>
                  <a:srgbClr val="FFFF00"/>
                </a:solidFill>
                <a:effectLst>
                  <a:outerShdw blurRad="38100" dist="38100" dir="2700000" algn="tl">
                    <a:srgbClr val="000000">
                      <a:alpha val="43137"/>
                    </a:srgbClr>
                  </a:outerShdw>
                </a:effectLst>
                <a:latin typeface="Garamond" pitchFamily="18" charset="0"/>
                <a:ea typeface="MS PGothic" pitchFamily="34" charset="-128"/>
              </a:rPr>
              <a:t>of  </a:t>
            </a:r>
            <a:r>
              <a:rPr lang="en-US" sz="2800" dirty="0" smtClean="0">
                <a:solidFill>
                  <a:srgbClr val="FFFF00"/>
                </a:solidFill>
                <a:effectLst>
                  <a:outerShdw blurRad="38100" dist="38100" dir="2700000" algn="tl">
                    <a:srgbClr val="000000">
                      <a:alpha val="43137"/>
                    </a:srgbClr>
                  </a:outerShdw>
                </a:effectLst>
                <a:latin typeface="Garamond" pitchFamily="18" charset="0"/>
                <a:ea typeface="MS PGothic" pitchFamily="34" charset="-128"/>
              </a:rPr>
              <a:t>action=  </a:t>
            </a:r>
            <a:r>
              <a:rPr lang="en-US" sz="2800" dirty="0">
                <a:solidFill>
                  <a:srgbClr val="FFFF00"/>
                </a:solidFill>
                <a:effectLst>
                  <a:outerShdw blurRad="38100" dist="38100" dir="2700000" algn="tl">
                    <a:srgbClr val="000000">
                      <a:alpha val="43137"/>
                    </a:srgbClr>
                  </a:outerShdw>
                </a:effectLst>
                <a:latin typeface="Garamond" pitchFamily="18" charset="0"/>
                <a:ea typeface="MS PGothic" pitchFamily="34" charset="-128"/>
              </a:rPr>
              <a:t>2 hours</a:t>
            </a:r>
          </a:p>
          <a:p>
            <a:pPr lvl="1" fontAlgn="base">
              <a:spcBef>
                <a:spcPct val="0"/>
              </a:spcBef>
              <a:spcAft>
                <a:spcPct val="0"/>
              </a:spcAft>
            </a:pPr>
            <a:r>
              <a:rPr lang="en-US" sz="2800" dirty="0" smtClean="0">
                <a:solidFill>
                  <a:srgbClr val="FFFF00"/>
                </a:solidFill>
                <a:effectLst>
                  <a:outerShdw blurRad="38100" dist="38100" dir="2700000" algn="tl">
                    <a:srgbClr val="000000">
                      <a:alpha val="43137"/>
                    </a:srgbClr>
                  </a:outerShdw>
                </a:effectLst>
                <a:latin typeface="Garamond" pitchFamily="18" charset="0"/>
                <a:ea typeface="MS PGothic" pitchFamily="34" charset="-128"/>
              </a:rPr>
              <a:t>Peak= </a:t>
            </a:r>
            <a:r>
              <a:rPr lang="en-US" sz="2800" dirty="0">
                <a:solidFill>
                  <a:srgbClr val="FFFF00"/>
                </a:solidFill>
                <a:effectLst>
                  <a:outerShdw blurRad="38100" dist="38100" dir="2700000" algn="tl">
                    <a:srgbClr val="000000">
                      <a:alpha val="43137"/>
                    </a:srgbClr>
                  </a:outerShdw>
                </a:effectLst>
                <a:latin typeface="Garamond" pitchFamily="18" charset="0"/>
                <a:ea typeface="MS PGothic" pitchFamily="34" charset="-128"/>
              </a:rPr>
              <a:t>flat</a:t>
            </a:r>
          </a:p>
          <a:p>
            <a:pPr lvl="1" fontAlgn="base">
              <a:spcBef>
                <a:spcPct val="0"/>
              </a:spcBef>
              <a:spcAft>
                <a:spcPct val="0"/>
              </a:spcAft>
            </a:pPr>
            <a:r>
              <a:rPr lang="en-US" sz="2800" dirty="0" smtClean="0">
                <a:solidFill>
                  <a:srgbClr val="FFFF00"/>
                </a:solidFill>
                <a:effectLst>
                  <a:outerShdw blurRad="38100" dist="38100" dir="2700000" algn="tl">
                    <a:srgbClr val="000000">
                      <a:alpha val="43137"/>
                    </a:srgbClr>
                  </a:outerShdw>
                </a:effectLst>
                <a:latin typeface="Garamond" pitchFamily="18" charset="0"/>
                <a:ea typeface="MS PGothic" pitchFamily="34" charset="-128"/>
              </a:rPr>
              <a:t>Duration= </a:t>
            </a:r>
            <a:r>
              <a:rPr lang="en-US" sz="2800" dirty="0">
                <a:solidFill>
                  <a:srgbClr val="FFFF00"/>
                </a:solidFill>
                <a:effectLst>
                  <a:outerShdw blurRad="38100" dist="38100" dir="2700000" algn="tl">
                    <a:srgbClr val="000000">
                      <a:alpha val="43137"/>
                    </a:srgbClr>
                  </a:outerShdw>
                </a:effectLst>
                <a:latin typeface="Garamond" pitchFamily="18" charset="0"/>
                <a:ea typeface="MS PGothic" pitchFamily="34" charset="-128"/>
              </a:rPr>
              <a:t>24 hours</a:t>
            </a:r>
          </a:p>
          <a:p>
            <a:pPr fontAlgn="base">
              <a:spcBef>
                <a:spcPct val="0"/>
              </a:spcBef>
              <a:spcAft>
                <a:spcPct val="0"/>
              </a:spcAft>
            </a:pPr>
            <a:endParaRPr lang="en-US" dirty="0">
              <a:solidFill>
                <a:srgbClr val="FFFFFF"/>
              </a:solidFill>
              <a:ea typeface="MS PGothic" pitchFamily="34" charset="-128"/>
            </a:endParaRPr>
          </a:p>
        </p:txBody>
      </p:sp>
      <p:sp>
        <p:nvSpPr>
          <p:cNvPr id="5" name="Rectangle 2"/>
          <p:cNvSpPr>
            <a:spLocks noGrp="1" noChangeArrowheads="1"/>
          </p:cNvSpPr>
          <p:nvPr>
            <p:ph type="title"/>
          </p:nvPr>
        </p:nvSpPr>
        <p:spPr>
          <a:xfrm>
            <a:off x="0" y="0"/>
            <a:ext cx="9144000" cy="1240853"/>
          </a:xfrm>
          <a:solidFill>
            <a:srgbClr val="C00000"/>
          </a:solidFill>
          <a:ln>
            <a:solidFill>
              <a:schemeClr val="tx1"/>
            </a:solidFill>
          </a:ln>
        </p:spPr>
        <p:txBody>
          <a:bodyPr lIns="90488" tIns="44450" rIns="90488" bIns="44450"/>
          <a:lstStyle/>
          <a:p>
            <a:pPr algn="ctr" eaLnBrk="1" hangingPunct="1"/>
            <a:r>
              <a:rPr lang="en-US" sz="4400" dirty="0" smtClean="0">
                <a:solidFill>
                  <a:schemeClr val="tx1"/>
                </a:solidFill>
                <a:effectLst>
                  <a:outerShdw blurRad="38100" dist="38100" dir="2700000" algn="tl">
                    <a:srgbClr val="000000">
                      <a:alpha val="43137"/>
                    </a:srgbClr>
                  </a:outerShdw>
                </a:effectLst>
                <a:latin typeface="Garamond" pitchFamily="18" charset="0"/>
              </a:rPr>
              <a:t>GLARGINE: </a:t>
            </a:r>
            <a:r>
              <a:rPr lang="en-GB" sz="4400" dirty="0" smtClean="0">
                <a:solidFill>
                  <a:schemeClr val="tx1"/>
                </a:solidFill>
                <a:effectLst>
                  <a:outerShdw blurRad="38100" dist="38100" dir="2700000" algn="tl">
                    <a:srgbClr val="000000">
                      <a:alpha val="43137"/>
                    </a:srgbClr>
                  </a:outerShdw>
                </a:effectLst>
                <a:latin typeface="Garamond" pitchFamily="18" charset="0"/>
              </a:rPr>
              <a:t>PHARMACOKINETICS </a:t>
            </a:r>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0"/>
            <a:ext cx="9144000" cy="1079600"/>
          </a:xfrm>
          <a:solidFill>
            <a:srgbClr val="C00000"/>
          </a:solidFill>
          <a:ln>
            <a:solidFill>
              <a:schemeClr val="tx1"/>
            </a:solidFill>
          </a:ln>
        </p:spPr>
        <p:txBody>
          <a:bodyPr/>
          <a:lstStyle/>
          <a:p>
            <a:pPr algn="ctr" eaLnBrk="1" hangingPunct="1"/>
            <a:r>
              <a:rPr lang="en-US" sz="3200" dirty="0" smtClean="0">
                <a:solidFill>
                  <a:schemeClr val="tx1"/>
                </a:solidFill>
                <a:effectLst>
                  <a:outerShdw blurRad="38100" dist="38100" dir="2700000" algn="tl">
                    <a:srgbClr val="000000">
                      <a:alpha val="43137"/>
                    </a:srgbClr>
                  </a:outerShdw>
                </a:effectLst>
                <a:latin typeface="Garamond" pitchFamily="18" charset="0"/>
              </a:rPr>
              <a:t>Administration of </a:t>
            </a:r>
            <a:br>
              <a:rPr lang="en-US" sz="3200" dirty="0" smtClean="0">
                <a:solidFill>
                  <a:schemeClr val="tx1"/>
                </a:solidFill>
                <a:effectLst>
                  <a:outerShdw blurRad="38100" dist="38100" dir="2700000" algn="tl">
                    <a:srgbClr val="000000">
                      <a:alpha val="43137"/>
                    </a:srgbClr>
                  </a:outerShdw>
                </a:effectLst>
                <a:latin typeface="Garamond" pitchFamily="18" charset="0"/>
              </a:rPr>
            </a:br>
            <a:r>
              <a:rPr lang="en-US" sz="3200" dirty="0" smtClean="0">
                <a:solidFill>
                  <a:schemeClr val="tx1"/>
                </a:solidFill>
                <a:effectLst>
                  <a:outerShdw blurRad="38100" dist="38100" dir="2700000" algn="tl">
                    <a:srgbClr val="000000">
                      <a:alpha val="43137"/>
                    </a:srgbClr>
                  </a:outerShdw>
                </a:effectLst>
                <a:latin typeface="Garamond" pitchFamily="18" charset="0"/>
              </a:rPr>
              <a:t>Insulin Glargine Injection</a:t>
            </a:r>
          </a:p>
        </p:txBody>
      </p:sp>
      <p:sp>
        <p:nvSpPr>
          <p:cNvPr id="19459" name="Rectangle 3"/>
          <p:cNvSpPr>
            <a:spLocks noGrp="1" noChangeArrowheads="1"/>
          </p:cNvSpPr>
          <p:nvPr>
            <p:ph idx="1"/>
          </p:nvPr>
        </p:nvSpPr>
        <p:spPr>
          <a:xfrm>
            <a:off x="533400" y="1219200"/>
            <a:ext cx="8278813" cy="2792413"/>
          </a:xfrm>
        </p:spPr>
        <p:txBody>
          <a:bodyPr/>
          <a:lstStyle/>
          <a:p>
            <a:pPr eaLnBrk="1" hangingPunct="1"/>
            <a:r>
              <a:rPr lang="en-US" sz="2600" dirty="0" smtClean="0">
                <a:latin typeface="Garamond" pitchFamily="18" charset="0"/>
              </a:rPr>
              <a:t>SC once a day</a:t>
            </a:r>
          </a:p>
          <a:p>
            <a:pPr eaLnBrk="1" hangingPunct="1"/>
            <a:r>
              <a:rPr lang="en-US" sz="2600" dirty="0" smtClean="0">
                <a:latin typeface="Garamond" pitchFamily="18" charset="0"/>
              </a:rPr>
              <a:t>Not intended for intravenous administration</a:t>
            </a:r>
          </a:p>
          <a:p>
            <a:pPr eaLnBrk="1" hangingPunct="1"/>
            <a:r>
              <a:rPr lang="en-US" sz="2600" dirty="0" smtClean="0">
                <a:latin typeface="Garamond" pitchFamily="18" charset="0"/>
              </a:rPr>
              <a:t>Must not be diluted or mixed with any other insulin or solution</a:t>
            </a:r>
          </a:p>
          <a:p>
            <a:pPr eaLnBrk="1" hangingPunct="1"/>
            <a:r>
              <a:rPr lang="en-US" sz="2600" dirty="0" smtClean="0">
                <a:latin typeface="Garamond" pitchFamily="18" charset="0"/>
              </a:rPr>
              <a:t>Available in 10-mL vials and 3-mL Pens and cartridges for injection ( 100 IU/ml)</a:t>
            </a:r>
          </a:p>
        </p:txBody>
      </p:sp>
      <p:pic>
        <p:nvPicPr>
          <p:cNvPr id="19460" name="Picture 4"/>
          <p:cNvPicPr>
            <a:picLocks noChangeAspect="1" noChangeArrowheads="1"/>
          </p:cNvPicPr>
          <p:nvPr/>
        </p:nvPicPr>
        <p:blipFill>
          <a:blip r:embed="rId3" cstate="print"/>
          <a:srcRect/>
          <a:stretch>
            <a:fillRect/>
          </a:stretch>
        </p:blipFill>
        <p:spPr bwMode="auto">
          <a:xfrm>
            <a:off x="609600" y="4419600"/>
            <a:ext cx="2209800" cy="2133600"/>
          </a:xfrm>
          <a:prstGeom prst="rect">
            <a:avLst/>
          </a:prstGeom>
          <a:noFill/>
          <a:ln w="9525">
            <a:solidFill>
              <a:srgbClr val="FF0000"/>
            </a:solidFill>
            <a:miter lim="800000"/>
            <a:headEnd/>
            <a:tailEnd/>
          </a:ln>
        </p:spPr>
      </p:pic>
      <p:pic>
        <p:nvPicPr>
          <p:cNvPr id="19461" name="Picture 3" descr="OptiCover"/>
          <p:cNvPicPr>
            <a:picLocks noChangeAspect="1" noChangeArrowheads="1"/>
          </p:cNvPicPr>
          <p:nvPr/>
        </p:nvPicPr>
        <p:blipFill>
          <a:blip r:embed="rId4" cstate="print">
            <a:lum bright="-12000" contrast="30000"/>
          </a:blip>
          <a:srcRect/>
          <a:stretch>
            <a:fillRect/>
          </a:stretch>
        </p:blipFill>
        <p:spPr bwMode="auto">
          <a:xfrm>
            <a:off x="3200400" y="4419600"/>
            <a:ext cx="2438400" cy="2149123"/>
          </a:xfrm>
          <a:prstGeom prst="rect">
            <a:avLst/>
          </a:prstGeom>
          <a:noFill/>
          <a:ln w="9525">
            <a:solidFill>
              <a:srgbClr val="FF0000"/>
            </a:solidFill>
            <a:miter lim="800000"/>
            <a:headEnd/>
            <a:tailEnd/>
          </a:ln>
        </p:spPr>
      </p:pic>
      <p:pic>
        <p:nvPicPr>
          <p:cNvPr id="6" name="Picture 2" descr="http://t2.gstatic.com/images?q=tbn:ANd9GcTov15N4FhystLn3zVHc_PtyXPPUPSeJbpVIDtSICntJTxB6KQJ"/>
          <p:cNvPicPr>
            <a:picLocks noChangeAspect="1" noChangeArrowheads="1"/>
          </p:cNvPicPr>
          <p:nvPr/>
        </p:nvPicPr>
        <p:blipFill>
          <a:blip r:embed="rId5" cstate="print"/>
          <a:srcRect/>
          <a:stretch>
            <a:fillRect/>
          </a:stretch>
        </p:blipFill>
        <p:spPr bwMode="auto">
          <a:xfrm>
            <a:off x="6110287" y="4419601"/>
            <a:ext cx="2347913" cy="2133599"/>
          </a:xfrm>
          <a:prstGeom prst="rect">
            <a:avLst/>
          </a:prstGeom>
          <a:noFill/>
          <a:ln>
            <a:solidFill>
              <a:srgbClr val="FF0000"/>
            </a:solidFill>
          </a:ln>
        </p:spPr>
      </p:pic>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7698" name="Rectangle 2"/>
          <p:cNvSpPr>
            <a:spLocks noChangeArrowheads="1"/>
          </p:cNvSpPr>
          <p:nvPr/>
        </p:nvSpPr>
        <p:spPr bwMode="auto">
          <a:xfrm>
            <a:off x="457200" y="1676400"/>
            <a:ext cx="3825875" cy="219075"/>
          </a:xfrm>
          <a:prstGeom prst="rect">
            <a:avLst/>
          </a:prstGeom>
          <a:noFill/>
          <a:ln w="9525">
            <a:noFill/>
            <a:miter lim="800000"/>
            <a:headEnd/>
            <a:tailEnd/>
          </a:ln>
          <a:effectLst/>
        </p:spPr>
        <p:txBody>
          <a:bodyPr lIns="0" tIns="0" rIns="0" bIns="0"/>
          <a:lstStyle/>
          <a:p>
            <a:pPr eaLnBrk="0" hangingPunct="0">
              <a:lnSpc>
                <a:spcPct val="90000"/>
              </a:lnSpc>
              <a:buClr>
                <a:srgbClr val="A4A3CB"/>
              </a:buClr>
              <a:defRPr/>
            </a:pPr>
            <a:r>
              <a:rPr lang="en-US" sz="2000" b="1" dirty="0">
                <a:solidFill>
                  <a:srgbClr val="66FF99"/>
                </a:solidFill>
                <a:effectLst>
                  <a:outerShdw blurRad="38100" dist="38100" dir="2700000" algn="tl">
                    <a:srgbClr val="000000"/>
                  </a:outerShdw>
                </a:effectLst>
                <a:latin typeface="Arial" charset="0"/>
              </a:rPr>
              <a:t>Type 2 Patient</a:t>
            </a:r>
          </a:p>
        </p:txBody>
      </p:sp>
      <p:sp>
        <p:nvSpPr>
          <p:cNvPr id="157699" name="Rectangle 3"/>
          <p:cNvSpPr>
            <a:spLocks noChangeArrowheads="1"/>
          </p:cNvSpPr>
          <p:nvPr/>
        </p:nvSpPr>
        <p:spPr bwMode="auto">
          <a:xfrm>
            <a:off x="4343400" y="1676400"/>
            <a:ext cx="4030663" cy="274638"/>
          </a:xfrm>
          <a:prstGeom prst="rect">
            <a:avLst/>
          </a:prstGeom>
          <a:noFill/>
          <a:ln w="9525">
            <a:noFill/>
            <a:miter lim="800000"/>
            <a:headEnd/>
            <a:tailEnd/>
          </a:ln>
          <a:effectLst/>
        </p:spPr>
        <p:txBody>
          <a:bodyPr lIns="0" tIns="0" rIns="0" bIns="0">
            <a:spAutoFit/>
          </a:bodyPr>
          <a:lstStyle/>
          <a:p>
            <a:pPr eaLnBrk="0" hangingPunct="0">
              <a:lnSpc>
                <a:spcPct val="90000"/>
              </a:lnSpc>
              <a:buClr>
                <a:srgbClr val="A4A3CB"/>
              </a:buClr>
              <a:defRPr/>
            </a:pPr>
            <a:r>
              <a:rPr lang="en-US" sz="2000" b="1" dirty="0">
                <a:solidFill>
                  <a:srgbClr val="66FF99"/>
                </a:solidFill>
                <a:effectLst>
                  <a:outerShdw blurRad="38100" dist="38100" dir="2700000" algn="tl">
                    <a:srgbClr val="000000"/>
                  </a:outerShdw>
                </a:effectLst>
                <a:latin typeface="Arial" charset="0"/>
              </a:rPr>
              <a:t>Appropriate  Glargine  Dosage</a:t>
            </a:r>
          </a:p>
        </p:txBody>
      </p:sp>
      <p:sp>
        <p:nvSpPr>
          <p:cNvPr id="157700" name="Rectangle 4"/>
          <p:cNvSpPr>
            <a:spLocks noChangeArrowheads="1"/>
          </p:cNvSpPr>
          <p:nvPr/>
        </p:nvSpPr>
        <p:spPr bwMode="auto">
          <a:xfrm>
            <a:off x="746125" y="2660650"/>
            <a:ext cx="2771775" cy="3435350"/>
          </a:xfrm>
          <a:prstGeom prst="rect">
            <a:avLst/>
          </a:prstGeom>
          <a:noFill/>
          <a:ln w="9525">
            <a:noFill/>
            <a:miter lim="800000"/>
            <a:headEnd/>
            <a:tailEnd/>
          </a:ln>
          <a:effectLst/>
        </p:spPr>
        <p:txBody>
          <a:bodyPr wrap="none" lIns="0" tIns="0" rIns="0" bIns="0">
            <a:spAutoFit/>
          </a:bodyPr>
          <a:lstStyle/>
          <a:p>
            <a:pPr eaLnBrk="0" hangingPunct="0">
              <a:lnSpc>
                <a:spcPct val="90000"/>
              </a:lnSpc>
              <a:spcBef>
                <a:spcPct val="50000"/>
              </a:spcBef>
              <a:buClr>
                <a:srgbClr val="A4A3CB"/>
              </a:buClr>
              <a:defRPr/>
            </a:pPr>
            <a:r>
              <a:rPr lang="en-US" sz="2400" dirty="0">
                <a:solidFill>
                  <a:srgbClr val="FFFFFF"/>
                </a:solidFill>
                <a:effectLst>
                  <a:outerShdw blurRad="38100" dist="38100" dir="2700000" algn="tl">
                    <a:srgbClr val="000000"/>
                  </a:outerShdw>
                </a:effectLst>
                <a:latin typeface="Arial" charset="0"/>
              </a:rPr>
              <a:t>Insulin-naïve </a:t>
            </a:r>
          </a:p>
          <a:p>
            <a:pPr eaLnBrk="0" hangingPunct="0">
              <a:lnSpc>
                <a:spcPct val="90000"/>
              </a:lnSpc>
              <a:spcBef>
                <a:spcPct val="50000"/>
              </a:spcBef>
              <a:buClr>
                <a:srgbClr val="A4A3CB"/>
              </a:buClr>
              <a:defRPr/>
            </a:pPr>
            <a:endParaRPr lang="en-US" sz="2400" dirty="0">
              <a:solidFill>
                <a:srgbClr val="FFFFFF"/>
              </a:solidFill>
              <a:effectLst>
                <a:outerShdw blurRad="38100" dist="38100" dir="2700000" algn="tl">
                  <a:srgbClr val="000000"/>
                </a:outerShdw>
              </a:effectLst>
              <a:latin typeface="Arial" charset="0"/>
            </a:endParaRPr>
          </a:p>
          <a:p>
            <a:pPr eaLnBrk="0" hangingPunct="0">
              <a:lnSpc>
                <a:spcPct val="90000"/>
              </a:lnSpc>
              <a:spcBef>
                <a:spcPct val="50000"/>
              </a:spcBef>
              <a:buClr>
                <a:srgbClr val="A4A3CB"/>
              </a:buClr>
              <a:defRPr/>
            </a:pPr>
            <a:r>
              <a:rPr lang="en-US" sz="2400" dirty="0">
                <a:solidFill>
                  <a:srgbClr val="FFFFFF"/>
                </a:solidFill>
                <a:effectLst>
                  <a:outerShdw blurRad="38100" dist="38100" dir="2700000" algn="tl">
                    <a:srgbClr val="000000"/>
                  </a:outerShdw>
                </a:effectLst>
                <a:latin typeface="Arial" charset="0"/>
              </a:rPr>
              <a:t>Switched from NPH </a:t>
            </a:r>
          </a:p>
          <a:p>
            <a:pPr eaLnBrk="0" hangingPunct="0">
              <a:lnSpc>
                <a:spcPct val="90000"/>
              </a:lnSpc>
              <a:spcBef>
                <a:spcPct val="50000"/>
              </a:spcBef>
              <a:buClr>
                <a:srgbClr val="A4A3CB"/>
              </a:buClr>
              <a:defRPr/>
            </a:pPr>
            <a:r>
              <a:rPr lang="en-US" sz="2400" dirty="0">
                <a:solidFill>
                  <a:srgbClr val="FFFFFF"/>
                </a:solidFill>
                <a:effectLst>
                  <a:outerShdw blurRad="38100" dist="38100" dir="2700000" algn="tl">
                    <a:srgbClr val="000000"/>
                  </a:outerShdw>
                </a:effectLst>
                <a:latin typeface="Arial" charset="0"/>
              </a:rPr>
              <a:t>once daily</a:t>
            </a:r>
          </a:p>
          <a:p>
            <a:pPr eaLnBrk="0" hangingPunct="0">
              <a:lnSpc>
                <a:spcPct val="90000"/>
              </a:lnSpc>
              <a:spcBef>
                <a:spcPct val="50000"/>
              </a:spcBef>
              <a:buClr>
                <a:srgbClr val="A4A3CB"/>
              </a:buClr>
              <a:defRPr/>
            </a:pPr>
            <a:endParaRPr lang="en-US" sz="2400" dirty="0">
              <a:solidFill>
                <a:srgbClr val="FFFFFF"/>
              </a:solidFill>
              <a:effectLst>
                <a:outerShdw blurRad="38100" dist="38100" dir="2700000" algn="tl">
                  <a:srgbClr val="000000"/>
                </a:outerShdw>
              </a:effectLst>
              <a:latin typeface="Arial" charset="0"/>
            </a:endParaRPr>
          </a:p>
          <a:p>
            <a:pPr eaLnBrk="0" hangingPunct="0">
              <a:lnSpc>
                <a:spcPct val="90000"/>
              </a:lnSpc>
              <a:spcBef>
                <a:spcPct val="50000"/>
              </a:spcBef>
              <a:buClr>
                <a:srgbClr val="A4A3CB"/>
              </a:buClr>
              <a:defRPr/>
            </a:pPr>
            <a:r>
              <a:rPr lang="en-US" sz="2400" dirty="0">
                <a:solidFill>
                  <a:srgbClr val="FFFFFF"/>
                </a:solidFill>
                <a:effectLst>
                  <a:outerShdw blurRad="38100" dist="38100" dir="2700000" algn="tl">
                    <a:srgbClr val="000000"/>
                  </a:outerShdw>
                </a:effectLst>
                <a:latin typeface="Arial" charset="0"/>
              </a:rPr>
              <a:t>Switched from NPH</a:t>
            </a:r>
          </a:p>
          <a:p>
            <a:pPr eaLnBrk="0" hangingPunct="0">
              <a:lnSpc>
                <a:spcPct val="90000"/>
              </a:lnSpc>
              <a:spcBef>
                <a:spcPct val="50000"/>
              </a:spcBef>
              <a:buClr>
                <a:srgbClr val="A4A3CB"/>
              </a:buClr>
              <a:defRPr/>
            </a:pPr>
            <a:r>
              <a:rPr lang="en-US" sz="2400" dirty="0">
                <a:solidFill>
                  <a:srgbClr val="FFFFFF"/>
                </a:solidFill>
                <a:effectLst>
                  <a:outerShdw blurRad="38100" dist="38100" dir="2700000" algn="tl">
                    <a:srgbClr val="000000"/>
                  </a:outerShdw>
                </a:effectLst>
                <a:latin typeface="Arial" charset="0"/>
              </a:rPr>
              <a:t> twice d</a:t>
            </a:r>
            <a:r>
              <a:rPr lang="en-US" sz="2000" dirty="0">
                <a:solidFill>
                  <a:srgbClr val="FFFFFF"/>
                </a:solidFill>
                <a:effectLst>
                  <a:outerShdw blurRad="38100" dist="38100" dir="2700000" algn="tl">
                    <a:srgbClr val="000000"/>
                  </a:outerShdw>
                </a:effectLst>
                <a:latin typeface="Arial" charset="0"/>
              </a:rPr>
              <a:t>aily</a:t>
            </a:r>
          </a:p>
        </p:txBody>
      </p:sp>
      <p:grpSp>
        <p:nvGrpSpPr>
          <p:cNvPr id="2" name="Group 5"/>
          <p:cNvGrpSpPr>
            <a:grpSpLocks/>
          </p:cNvGrpSpPr>
          <p:nvPr/>
        </p:nvGrpSpPr>
        <p:grpSpPr bwMode="auto">
          <a:xfrm>
            <a:off x="457200" y="2133600"/>
            <a:ext cx="8237538" cy="4191000"/>
            <a:chOff x="572" y="2090"/>
            <a:chExt cx="5194" cy="2278"/>
          </a:xfrm>
        </p:grpSpPr>
        <p:sp>
          <p:nvSpPr>
            <p:cNvPr id="157702" name="Line 6"/>
            <p:cNvSpPr>
              <a:spLocks noChangeShapeType="1"/>
            </p:cNvSpPr>
            <p:nvPr/>
          </p:nvSpPr>
          <p:spPr bwMode="invGray">
            <a:xfrm>
              <a:off x="572" y="2090"/>
              <a:ext cx="5146" cy="0"/>
            </a:xfrm>
            <a:prstGeom prst="line">
              <a:avLst/>
            </a:prstGeom>
            <a:noFill/>
            <a:ln w="19050">
              <a:solidFill>
                <a:srgbClr val="FFFF00"/>
              </a:solidFill>
              <a:round/>
              <a:headEnd/>
              <a:tailEnd/>
            </a:ln>
            <a:effectLst>
              <a:outerShdw dist="35921" dir="2700000" algn="ctr" rotWithShape="0">
                <a:schemeClr val="bg2"/>
              </a:outerShdw>
            </a:effectLst>
          </p:spPr>
          <p:txBody>
            <a:bodyPr wrap="none" anchor="ctr"/>
            <a:lstStyle/>
            <a:p>
              <a:pPr>
                <a:defRPr/>
              </a:pPr>
              <a:endParaRPr lang="en-US">
                <a:latin typeface="Arial" charset="0"/>
                <a:ea typeface="+mn-ea"/>
              </a:endParaRPr>
            </a:p>
          </p:txBody>
        </p:sp>
        <p:sp>
          <p:nvSpPr>
            <p:cNvPr id="157703" name="Line 7"/>
            <p:cNvSpPr>
              <a:spLocks noChangeShapeType="1"/>
            </p:cNvSpPr>
            <p:nvPr/>
          </p:nvSpPr>
          <p:spPr bwMode="invGray">
            <a:xfrm>
              <a:off x="620" y="4368"/>
              <a:ext cx="5146" cy="0"/>
            </a:xfrm>
            <a:prstGeom prst="line">
              <a:avLst/>
            </a:prstGeom>
            <a:noFill/>
            <a:ln w="19050">
              <a:solidFill>
                <a:srgbClr val="FFFF00"/>
              </a:solidFill>
              <a:round/>
              <a:headEnd/>
              <a:tailEnd/>
            </a:ln>
            <a:effectLst>
              <a:outerShdw dist="35921" dir="2700000" algn="ctr" rotWithShape="0">
                <a:schemeClr val="bg2"/>
              </a:outerShdw>
            </a:effectLst>
          </p:spPr>
          <p:txBody>
            <a:bodyPr wrap="none" anchor="ctr"/>
            <a:lstStyle/>
            <a:p>
              <a:pPr>
                <a:defRPr/>
              </a:pPr>
              <a:endParaRPr lang="en-US">
                <a:latin typeface="Arial" charset="0"/>
                <a:ea typeface="+mn-ea"/>
              </a:endParaRPr>
            </a:p>
          </p:txBody>
        </p:sp>
      </p:grpSp>
      <p:sp>
        <p:nvSpPr>
          <p:cNvPr id="157704" name="Rectangle 8"/>
          <p:cNvSpPr>
            <a:spLocks noChangeArrowheads="1"/>
          </p:cNvSpPr>
          <p:nvPr/>
        </p:nvSpPr>
        <p:spPr bwMode="auto">
          <a:xfrm>
            <a:off x="4495800" y="2438400"/>
            <a:ext cx="4191000" cy="3101975"/>
          </a:xfrm>
          <a:prstGeom prst="rect">
            <a:avLst/>
          </a:prstGeom>
          <a:noFill/>
          <a:ln w="9525">
            <a:noFill/>
            <a:miter lim="800000"/>
            <a:headEnd/>
            <a:tailEnd/>
          </a:ln>
          <a:effectLst/>
        </p:spPr>
        <p:txBody>
          <a:bodyPr lIns="0" tIns="0" rIns="0" bIns="0">
            <a:spAutoFit/>
          </a:bodyPr>
          <a:lstStyle/>
          <a:p>
            <a:pPr eaLnBrk="0" hangingPunct="0">
              <a:lnSpc>
                <a:spcPct val="90000"/>
              </a:lnSpc>
              <a:spcBef>
                <a:spcPct val="100000"/>
              </a:spcBef>
              <a:buClr>
                <a:srgbClr val="A4A3CB"/>
              </a:buClr>
              <a:defRPr/>
            </a:pPr>
            <a:r>
              <a:rPr lang="en-US" dirty="0">
                <a:solidFill>
                  <a:srgbClr val="FFFFFF"/>
                </a:solidFill>
                <a:effectLst>
                  <a:outerShdw blurRad="38100" dist="38100" dir="2700000" algn="tl">
                    <a:srgbClr val="000000"/>
                  </a:outerShdw>
                </a:effectLst>
                <a:latin typeface="Arial" charset="0"/>
              </a:rPr>
              <a:t>Initiate at 10 IU once daily , </a:t>
            </a:r>
            <a:br>
              <a:rPr lang="en-US" dirty="0">
                <a:solidFill>
                  <a:srgbClr val="FFFFFF"/>
                </a:solidFill>
                <a:effectLst>
                  <a:outerShdw blurRad="38100" dist="38100" dir="2700000" algn="tl">
                    <a:srgbClr val="000000"/>
                  </a:outerShdw>
                </a:effectLst>
                <a:latin typeface="Arial" charset="0"/>
              </a:rPr>
            </a:br>
            <a:r>
              <a:rPr lang="en-US" dirty="0">
                <a:solidFill>
                  <a:srgbClr val="FFFFFF"/>
                </a:solidFill>
                <a:effectLst>
                  <a:outerShdw blurRad="38100" dist="38100" dir="2700000" algn="tl">
                    <a:srgbClr val="000000"/>
                  </a:outerShdw>
                </a:effectLst>
                <a:latin typeface="Arial" charset="0"/>
              </a:rPr>
              <a:t>titrate appropriately</a:t>
            </a:r>
          </a:p>
          <a:p>
            <a:pPr eaLnBrk="0" hangingPunct="0">
              <a:lnSpc>
                <a:spcPct val="90000"/>
              </a:lnSpc>
              <a:spcBef>
                <a:spcPct val="100000"/>
              </a:spcBef>
              <a:buClr>
                <a:srgbClr val="A4A3CB"/>
              </a:buClr>
              <a:defRPr/>
            </a:pPr>
            <a:endParaRPr lang="en-US" dirty="0">
              <a:solidFill>
                <a:srgbClr val="FFFFFF"/>
              </a:solidFill>
              <a:effectLst>
                <a:outerShdw blurRad="38100" dist="38100" dir="2700000" algn="tl">
                  <a:srgbClr val="000000"/>
                </a:outerShdw>
              </a:effectLst>
              <a:latin typeface="Arial" charset="0"/>
            </a:endParaRPr>
          </a:p>
          <a:p>
            <a:pPr eaLnBrk="0" hangingPunct="0">
              <a:lnSpc>
                <a:spcPct val="90000"/>
              </a:lnSpc>
              <a:spcBef>
                <a:spcPct val="100000"/>
              </a:spcBef>
              <a:buClr>
                <a:srgbClr val="A4A3CB"/>
              </a:buClr>
              <a:defRPr/>
            </a:pPr>
            <a:r>
              <a:rPr lang="en-US" dirty="0">
                <a:solidFill>
                  <a:srgbClr val="FFFFFF"/>
                </a:solidFill>
                <a:effectLst>
                  <a:outerShdw blurRad="38100" dist="38100" dir="2700000" algn="tl">
                    <a:srgbClr val="000000"/>
                  </a:outerShdw>
                </a:effectLst>
                <a:latin typeface="Arial" charset="0"/>
              </a:rPr>
              <a:t>Initiate at same dosage;</a:t>
            </a:r>
            <a:br>
              <a:rPr lang="en-US" dirty="0">
                <a:solidFill>
                  <a:srgbClr val="FFFFFF"/>
                </a:solidFill>
                <a:effectLst>
                  <a:outerShdw blurRad="38100" dist="38100" dir="2700000" algn="tl">
                    <a:srgbClr val="000000"/>
                  </a:outerShdw>
                </a:effectLst>
                <a:latin typeface="Arial" charset="0"/>
              </a:rPr>
            </a:br>
            <a:r>
              <a:rPr lang="en-US" dirty="0">
                <a:solidFill>
                  <a:srgbClr val="FFFFFF"/>
                </a:solidFill>
                <a:effectLst>
                  <a:outerShdw blurRad="38100" dist="38100" dir="2700000" algn="tl">
                    <a:srgbClr val="000000"/>
                  </a:outerShdw>
                </a:effectLst>
                <a:latin typeface="Arial" charset="0"/>
              </a:rPr>
              <a:t>titrate appropriately</a:t>
            </a:r>
          </a:p>
          <a:p>
            <a:pPr eaLnBrk="0" hangingPunct="0">
              <a:lnSpc>
                <a:spcPct val="90000"/>
              </a:lnSpc>
              <a:spcBef>
                <a:spcPct val="100000"/>
              </a:spcBef>
              <a:buClr>
                <a:srgbClr val="A4A3CB"/>
              </a:buClr>
              <a:defRPr/>
            </a:pPr>
            <a:endParaRPr lang="en-US" dirty="0">
              <a:solidFill>
                <a:srgbClr val="FFFFFF"/>
              </a:solidFill>
              <a:effectLst>
                <a:outerShdw blurRad="38100" dist="38100" dir="2700000" algn="tl">
                  <a:srgbClr val="000000"/>
                </a:outerShdw>
              </a:effectLst>
              <a:latin typeface="Arial" charset="0"/>
            </a:endParaRPr>
          </a:p>
          <a:p>
            <a:pPr eaLnBrk="0" hangingPunct="0">
              <a:lnSpc>
                <a:spcPct val="90000"/>
              </a:lnSpc>
              <a:spcBef>
                <a:spcPct val="100000"/>
              </a:spcBef>
              <a:buClr>
                <a:srgbClr val="A4A3CB"/>
              </a:buClr>
              <a:defRPr/>
            </a:pPr>
            <a:r>
              <a:rPr lang="en-US" dirty="0">
                <a:solidFill>
                  <a:srgbClr val="FFFFFF"/>
                </a:solidFill>
                <a:effectLst>
                  <a:outerShdw blurRad="38100" dist="38100" dir="2700000" algn="tl">
                    <a:srgbClr val="000000"/>
                  </a:outerShdw>
                </a:effectLst>
                <a:latin typeface="Arial" charset="0"/>
              </a:rPr>
              <a:t>Reduced total daily dose by  20%-30% compared to NPH;  titrate appropri</a:t>
            </a:r>
            <a:r>
              <a:rPr lang="en-US" sz="1400" dirty="0">
                <a:solidFill>
                  <a:srgbClr val="FFFFFF"/>
                </a:solidFill>
                <a:effectLst>
                  <a:outerShdw blurRad="38100" dist="38100" dir="2700000" algn="tl">
                    <a:srgbClr val="000000"/>
                  </a:outerShdw>
                </a:effectLst>
                <a:latin typeface="Arial" charset="0"/>
              </a:rPr>
              <a:t>ately</a:t>
            </a:r>
          </a:p>
        </p:txBody>
      </p:sp>
      <p:sp>
        <p:nvSpPr>
          <p:cNvPr id="20487" name="Rectangle 11"/>
          <p:cNvSpPr>
            <a:spLocks noGrp="1" noChangeArrowheads="1"/>
          </p:cNvSpPr>
          <p:nvPr>
            <p:ph type="title"/>
          </p:nvPr>
        </p:nvSpPr>
        <p:spPr>
          <a:xfrm>
            <a:off x="0" y="0"/>
            <a:ext cx="9144000" cy="1066799"/>
          </a:xfrm>
          <a:solidFill>
            <a:srgbClr val="C00000"/>
          </a:solidFill>
          <a:ln>
            <a:solidFill>
              <a:schemeClr val="tx1"/>
            </a:solidFill>
          </a:ln>
        </p:spPr>
        <p:txBody>
          <a:bodyPr/>
          <a:lstStyle/>
          <a:p>
            <a:pPr algn="ctr" eaLnBrk="1" hangingPunct="1"/>
            <a:r>
              <a:rPr lang="en-US" dirty="0" smtClean="0">
                <a:solidFill>
                  <a:schemeClr val="tx1"/>
                </a:solidFill>
                <a:effectLst>
                  <a:outerShdw blurRad="38100" dist="38100" dir="2700000" algn="tl">
                    <a:srgbClr val="000000">
                      <a:alpha val="43137"/>
                    </a:srgbClr>
                  </a:outerShdw>
                </a:effectLst>
                <a:latin typeface="Garamond" pitchFamily="18" charset="0"/>
              </a:rPr>
              <a:t>Initial Dosing Guidelines for Insulin Glargine</a:t>
            </a:r>
          </a:p>
        </p:txBody>
      </p:sp>
      <p:sp>
        <p:nvSpPr>
          <p:cNvPr id="10" name="Rectangle 9"/>
          <p:cNvSpPr/>
          <p:nvPr/>
        </p:nvSpPr>
        <p:spPr>
          <a:xfrm>
            <a:off x="685800" y="6411913"/>
            <a:ext cx="7543800" cy="369887"/>
          </a:xfrm>
          <a:prstGeom prst="rect">
            <a:avLst/>
          </a:prstGeom>
        </p:spPr>
        <p:txBody>
          <a:bodyPr>
            <a:spAutoFit/>
          </a:bodyPr>
          <a:lstStyle/>
          <a:p>
            <a:pPr algn="ctr">
              <a:defRPr/>
            </a:pPr>
            <a:r>
              <a:rPr lang="en-US" dirty="0">
                <a:solidFill>
                  <a:srgbClr val="FFFF00"/>
                </a:solidFill>
              </a:rPr>
              <a:t>Titration of Glargine  to a final dose range of 2 to 100 IU is suggested</a:t>
            </a:r>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4"/>
          <p:cNvGrpSpPr>
            <a:grpSpLocks/>
          </p:cNvGrpSpPr>
          <p:nvPr/>
        </p:nvGrpSpPr>
        <p:grpSpPr bwMode="auto">
          <a:xfrm>
            <a:off x="2840038" y="2598738"/>
            <a:ext cx="1177925" cy="727075"/>
            <a:chOff x="1789" y="1841"/>
            <a:chExt cx="742" cy="334"/>
          </a:xfrm>
        </p:grpSpPr>
        <p:sp>
          <p:nvSpPr>
            <p:cNvPr id="21529" name="AutoShape 5"/>
            <p:cNvSpPr>
              <a:spLocks noChangeArrowheads="1"/>
            </p:cNvSpPr>
            <p:nvPr/>
          </p:nvSpPr>
          <p:spPr bwMode="auto">
            <a:xfrm rot="5400000">
              <a:off x="1996" y="1640"/>
              <a:ext cx="333" cy="735"/>
            </a:xfrm>
            <a:prstGeom prst="rightArrow">
              <a:avLst>
                <a:gd name="adj1" fmla="val 75981"/>
                <a:gd name="adj2" fmla="val 42134"/>
              </a:avLst>
            </a:prstGeom>
            <a:gradFill rotWithShape="0">
              <a:gsLst>
                <a:gs pos="0">
                  <a:schemeClr val="tx1"/>
                </a:gs>
                <a:gs pos="100000">
                  <a:srgbClr val="FF9999"/>
                </a:gs>
              </a:gsLst>
              <a:lin ang="5400000" scaled="1"/>
            </a:gradFill>
            <a:ln w="28575" cap="rnd" algn="ctr">
              <a:noFill/>
              <a:miter lim="800000"/>
              <a:headEnd/>
              <a:tailEnd type="none" w="med" len="lg"/>
            </a:ln>
          </p:spPr>
          <p:txBody>
            <a:bodyPr wrap="none" anchor="ctr"/>
            <a:lstStyle/>
            <a:p>
              <a:pPr fontAlgn="base">
                <a:spcBef>
                  <a:spcPct val="0"/>
                </a:spcBef>
                <a:spcAft>
                  <a:spcPct val="0"/>
                </a:spcAft>
              </a:pPr>
              <a:endParaRPr lang="en-US">
                <a:solidFill>
                  <a:srgbClr val="FFFFFF"/>
                </a:solidFill>
                <a:ea typeface="MS PGothic" pitchFamily="34" charset="-128"/>
              </a:endParaRPr>
            </a:p>
          </p:txBody>
        </p:sp>
        <p:sp>
          <p:nvSpPr>
            <p:cNvPr id="21530" name="Freeform 6"/>
            <p:cNvSpPr>
              <a:spLocks/>
            </p:cNvSpPr>
            <p:nvPr/>
          </p:nvSpPr>
          <p:spPr bwMode="auto">
            <a:xfrm rot="5400000">
              <a:off x="2088" y="1732"/>
              <a:ext cx="144" cy="742"/>
            </a:xfrm>
            <a:custGeom>
              <a:avLst/>
              <a:gdLst>
                <a:gd name="T0" fmla="*/ 1 w 222"/>
                <a:gd name="T1" fmla="*/ 9 h 798"/>
                <a:gd name="T2" fmla="*/ 1 w 222"/>
                <a:gd name="T3" fmla="*/ 0 h 798"/>
                <a:gd name="T4" fmla="*/ 1 w 222"/>
                <a:gd name="T5" fmla="*/ 39 h 798"/>
                <a:gd name="T6" fmla="*/ 0 w 222"/>
                <a:gd name="T7" fmla="*/ 79 h 798"/>
                <a:gd name="T8" fmla="*/ 0 w 222"/>
                <a:gd name="T9" fmla="*/ 68 h 798"/>
                <a:gd name="T10" fmla="*/ 0 60000 65536"/>
                <a:gd name="T11" fmla="*/ 0 60000 65536"/>
                <a:gd name="T12" fmla="*/ 0 60000 65536"/>
                <a:gd name="T13" fmla="*/ 0 60000 65536"/>
                <a:gd name="T14" fmla="*/ 0 60000 65536"/>
                <a:gd name="T15" fmla="*/ 0 w 222"/>
                <a:gd name="T16" fmla="*/ 0 h 798"/>
                <a:gd name="T17" fmla="*/ 222 w 222"/>
                <a:gd name="T18" fmla="*/ 798 h 798"/>
              </a:gdLst>
              <a:ahLst/>
              <a:cxnLst>
                <a:cxn ang="T10">
                  <a:pos x="T0" y="T1"/>
                </a:cxn>
                <a:cxn ang="T11">
                  <a:pos x="T2" y="T3"/>
                </a:cxn>
                <a:cxn ang="T12">
                  <a:pos x="T4" y="T5"/>
                </a:cxn>
                <a:cxn ang="T13">
                  <a:pos x="T6" y="T7"/>
                </a:cxn>
                <a:cxn ang="T14">
                  <a:pos x="T8" y="T9"/>
                </a:cxn>
              </a:cxnLst>
              <a:rect l="T15" t="T16" r="T17" b="T18"/>
              <a:pathLst>
                <a:path w="222" h="798">
                  <a:moveTo>
                    <a:pt x="4" y="96"/>
                  </a:moveTo>
                  <a:lnTo>
                    <a:pt x="4" y="0"/>
                  </a:lnTo>
                  <a:lnTo>
                    <a:pt x="222" y="398"/>
                  </a:lnTo>
                  <a:lnTo>
                    <a:pt x="0" y="798"/>
                  </a:lnTo>
                  <a:lnTo>
                    <a:pt x="0" y="694"/>
                  </a:lnTo>
                </a:path>
              </a:pathLst>
            </a:custGeom>
            <a:noFill/>
            <a:ln w="12700" cap="rnd">
              <a:solidFill>
                <a:srgbClr val="FF5050"/>
              </a:solidFill>
              <a:round/>
              <a:headEnd/>
              <a:tailEnd type="none" w="med" len="lg"/>
            </a:ln>
          </p:spPr>
          <p:txBody>
            <a:bodyPr/>
            <a:lstStyle/>
            <a:p>
              <a:pPr fontAlgn="base">
                <a:spcBef>
                  <a:spcPct val="0"/>
                </a:spcBef>
                <a:spcAft>
                  <a:spcPct val="0"/>
                </a:spcAft>
              </a:pPr>
              <a:endParaRPr lang="en-US">
                <a:solidFill>
                  <a:srgbClr val="FFFFFF"/>
                </a:solidFill>
                <a:ea typeface="MS PGothic" pitchFamily="34" charset="-128"/>
              </a:endParaRPr>
            </a:p>
          </p:txBody>
        </p:sp>
      </p:grpSp>
      <p:sp>
        <p:nvSpPr>
          <p:cNvPr id="21507" name="Rectangle 7"/>
          <p:cNvSpPr>
            <a:spLocks noChangeArrowheads="1"/>
          </p:cNvSpPr>
          <p:nvPr/>
        </p:nvSpPr>
        <p:spPr bwMode="auto">
          <a:xfrm>
            <a:off x="3065463" y="2582863"/>
            <a:ext cx="719137" cy="644525"/>
          </a:xfrm>
          <a:prstGeom prst="rect">
            <a:avLst/>
          </a:prstGeom>
          <a:noFill/>
          <a:ln w="9525" algn="ctr">
            <a:noFill/>
            <a:miter lim="800000"/>
            <a:headEnd/>
            <a:tailEnd/>
          </a:ln>
        </p:spPr>
        <p:txBody>
          <a:bodyPr wrap="none" lIns="90000" tIns="46800" rIns="90000" bIns="46800">
            <a:spAutoFit/>
          </a:bodyPr>
          <a:lstStyle/>
          <a:p>
            <a:pPr fontAlgn="base">
              <a:lnSpc>
                <a:spcPct val="85000"/>
              </a:lnSpc>
              <a:spcBef>
                <a:spcPct val="0"/>
              </a:spcBef>
              <a:spcAft>
                <a:spcPct val="0"/>
              </a:spcAft>
            </a:pPr>
            <a:r>
              <a:rPr lang="en-GB" sz="1400" b="1">
                <a:solidFill>
                  <a:srgbClr val="000066"/>
                </a:solidFill>
                <a:ea typeface="Arial Unicode MS" pitchFamily="34" charset="-128"/>
                <a:cs typeface="Arial Unicode MS" pitchFamily="34" charset="-128"/>
              </a:rPr>
              <a:t>Check</a:t>
            </a:r>
            <a:br>
              <a:rPr lang="en-GB" sz="1400" b="1">
                <a:solidFill>
                  <a:srgbClr val="000066"/>
                </a:solidFill>
                <a:ea typeface="Arial Unicode MS" pitchFamily="34" charset="-128"/>
                <a:cs typeface="Arial Unicode MS" pitchFamily="34" charset="-128"/>
              </a:rPr>
            </a:br>
            <a:r>
              <a:rPr lang="en-GB" sz="1400" b="1">
                <a:solidFill>
                  <a:srgbClr val="000066"/>
                </a:solidFill>
                <a:ea typeface="Arial Unicode MS" pitchFamily="34" charset="-128"/>
                <a:cs typeface="Arial Unicode MS" pitchFamily="34" charset="-128"/>
              </a:rPr>
              <a:t>  FPG</a:t>
            </a:r>
            <a:br>
              <a:rPr lang="en-GB" sz="1400" b="1">
                <a:solidFill>
                  <a:srgbClr val="000066"/>
                </a:solidFill>
                <a:ea typeface="Arial Unicode MS" pitchFamily="34" charset="-128"/>
                <a:cs typeface="Arial Unicode MS" pitchFamily="34" charset="-128"/>
              </a:rPr>
            </a:br>
            <a:r>
              <a:rPr lang="en-GB" sz="1400" b="1">
                <a:solidFill>
                  <a:srgbClr val="000066"/>
                </a:solidFill>
                <a:ea typeface="Arial Unicode MS" pitchFamily="34" charset="-128"/>
                <a:cs typeface="Arial Unicode MS" pitchFamily="34" charset="-128"/>
              </a:rPr>
              <a:t>  daily</a:t>
            </a:r>
          </a:p>
        </p:txBody>
      </p:sp>
      <p:sp>
        <p:nvSpPr>
          <p:cNvPr id="76807" name="Text Box 8"/>
          <p:cNvSpPr txBox="1">
            <a:spLocks noChangeArrowheads="1"/>
          </p:cNvSpPr>
          <p:nvPr/>
        </p:nvSpPr>
        <p:spPr bwMode="auto">
          <a:xfrm>
            <a:off x="6486525" y="3429000"/>
            <a:ext cx="2657475" cy="1411288"/>
          </a:xfrm>
          <a:prstGeom prst="rect">
            <a:avLst/>
          </a:prstGeom>
          <a:noFill/>
          <a:ln w="9525" algn="ctr">
            <a:noFill/>
            <a:miter lim="800000"/>
            <a:headEnd/>
            <a:tailEnd/>
          </a:ln>
        </p:spPr>
        <p:txBody>
          <a:bodyPr lIns="90000" tIns="46800" rIns="90000" bIns="46800">
            <a:spAutoFit/>
          </a:bodyPr>
          <a:lstStyle/>
          <a:p>
            <a:pPr fontAlgn="base">
              <a:lnSpc>
                <a:spcPct val="85000"/>
              </a:lnSpc>
              <a:spcBef>
                <a:spcPct val="25000"/>
              </a:spcBef>
              <a:spcAft>
                <a:spcPct val="0"/>
              </a:spcAft>
              <a:defRPr/>
            </a:pPr>
            <a:r>
              <a:rPr lang="en-US" sz="1600" b="1" dirty="0">
                <a:solidFill>
                  <a:srgbClr val="CCFFFF">
                    <a:lumMod val="90000"/>
                  </a:srgbClr>
                </a:solidFill>
                <a:ea typeface="Arial Unicode MS" pitchFamily="34" charset="-128"/>
                <a:cs typeface="Arial Unicode MS" pitchFamily="34" charset="-128"/>
              </a:rPr>
              <a:t>In the event of hypoglycemia or FPG level &lt; 70 mg/</a:t>
            </a:r>
            <a:r>
              <a:rPr lang="en-US" sz="1600" b="1" dirty="0" err="1">
                <a:solidFill>
                  <a:srgbClr val="CCFFFF">
                    <a:lumMod val="90000"/>
                  </a:srgbClr>
                </a:solidFill>
                <a:ea typeface="Arial Unicode MS" pitchFamily="34" charset="-128"/>
                <a:cs typeface="Arial Unicode MS" pitchFamily="34" charset="-128"/>
              </a:rPr>
              <a:t>dL</a:t>
            </a:r>
            <a:endParaRPr lang="en-US" b="1" dirty="0">
              <a:solidFill>
                <a:srgbClr val="CCFFFF">
                  <a:lumMod val="90000"/>
                </a:srgbClr>
              </a:solidFill>
              <a:ea typeface="Arial Unicode MS" pitchFamily="34" charset="-128"/>
              <a:cs typeface="Arial Unicode MS" pitchFamily="34" charset="-128"/>
            </a:endParaRPr>
          </a:p>
          <a:p>
            <a:pPr marL="360363" lvl="1" indent="-180975" fontAlgn="base">
              <a:lnSpc>
                <a:spcPct val="85000"/>
              </a:lnSpc>
              <a:spcBef>
                <a:spcPct val="25000"/>
              </a:spcBef>
              <a:spcAft>
                <a:spcPct val="0"/>
              </a:spcAft>
              <a:buClr>
                <a:srgbClr val="5476BA"/>
              </a:buClr>
              <a:buFontTx/>
              <a:buChar char="•"/>
              <a:defRPr/>
            </a:pPr>
            <a:r>
              <a:rPr lang="en-US" sz="1600" dirty="0">
                <a:solidFill>
                  <a:srgbClr val="CCFFFF">
                    <a:lumMod val="90000"/>
                  </a:srgbClr>
                </a:solidFill>
                <a:ea typeface="Arial Unicode MS" pitchFamily="34" charset="-128"/>
                <a:cs typeface="Arial Unicode MS" pitchFamily="34" charset="-128"/>
              </a:rPr>
              <a:t>Reduce bedtime insulin dose by </a:t>
            </a:r>
            <a:r>
              <a:rPr lang="en-US" sz="1600" dirty="0">
                <a:solidFill>
                  <a:srgbClr val="CCFFFF">
                    <a:lumMod val="90000"/>
                  </a:srgbClr>
                </a:solidFill>
                <a:ea typeface="Arial Unicode MS" pitchFamily="34" charset="-128"/>
                <a:cs typeface="Arial Unicode MS" pitchFamily="34" charset="-128"/>
                <a:sym typeface="Symbol" pitchFamily="18" charset="2"/>
              </a:rPr>
              <a:t></a:t>
            </a:r>
            <a:r>
              <a:rPr lang="en-US" sz="1600" dirty="0">
                <a:solidFill>
                  <a:srgbClr val="CCFFFF">
                    <a:lumMod val="90000"/>
                  </a:srgbClr>
                </a:solidFill>
                <a:ea typeface="Arial Unicode MS" pitchFamily="34" charset="-128"/>
                <a:cs typeface="Arial Unicode MS" pitchFamily="34" charset="-128"/>
              </a:rPr>
              <a:t>4 units, or by 10% if &gt;60 units</a:t>
            </a:r>
          </a:p>
        </p:txBody>
      </p:sp>
      <p:grpSp>
        <p:nvGrpSpPr>
          <p:cNvPr id="3" name="Group 9"/>
          <p:cNvGrpSpPr>
            <a:grpSpLocks/>
          </p:cNvGrpSpPr>
          <p:nvPr/>
        </p:nvGrpSpPr>
        <p:grpSpPr bwMode="auto">
          <a:xfrm>
            <a:off x="600075" y="1671638"/>
            <a:ext cx="4970463" cy="863600"/>
            <a:chOff x="754" y="3139"/>
            <a:chExt cx="3131" cy="673"/>
          </a:xfrm>
        </p:grpSpPr>
        <p:sp>
          <p:nvSpPr>
            <p:cNvPr id="21527" name="Freeform 10"/>
            <p:cNvSpPr>
              <a:spLocks/>
            </p:cNvSpPr>
            <p:nvPr/>
          </p:nvSpPr>
          <p:spPr bwMode="auto">
            <a:xfrm>
              <a:off x="754" y="3139"/>
              <a:ext cx="3131" cy="673"/>
            </a:xfrm>
            <a:custGeom>
              <a:avLst/>
              <a:gdLst>
                <a:gd name="T0" fmla="*/ 3131 w 3131"/>
                <a:gd name="T1" fmla="*/ 0 h 753"/>
                <a:gd name="T2" fmla="*/ 0 w 3131"/>
                <a:gd name="T3" fmla="*/ 0 h 753"/>
                <a:gd name="T4" fmla="*/ 0 w 3131"/>
                <a:gd name="T5" fmla="*/ 21 h 753"/>
                <a:gd name="T6" fmla="*/ 3131 w 3131"/>
                <a:gd name="T7" fmla="*/ 21 h 753"/>
                <a:gd name="T8" fmla="*/ 0 60000 65536"/>
                <a:gd name="T9" fmla="*/ 0 60000 65536"/>
                <a:gd name="T10" fmla="*/ 0 60000 65536"/>
                <a:gd name="T11" fmla="*/ 0 60000 65536"/>
                <a:gd name="T12" fmla="*/ 0 w 3131"/>
                <a:gd name="T13" fmla="*/ 0 h 753"/>
                <a:gd name="T14" fmla="*/ 3131 w 3131"/>
                <a:gd name="T15" fmla="*/ 753 h 753"/>
              </a:gdLst>
              <a:ahLst/>
              <a:cxnLst>
                <a:cxn ang="T8">
                  <a:pos x="T0" y="T1"/>
                </a:cxn>
                <a:cxn ang="T9">
                  <a:pos x="T2" y="T3"/>
                </a:cxn>
                <a:cxn ang="T10">
                  <a:pos x="T4" y="T5"/>
                </a:cxn>
                <a:cxn ang="T11">
                  <a:pos x="T6" y="T7"/>
                </a:cxn>
              </a:cxnLst>
              <a:rect l="T12" t="T13" r="T14" b="T15"/>
              <a:pathLst>
                <a:path w="3131" h="753">
                  <a:moveTo>
                    <a:pt x="3131" y="0"/>
                  </a:moveTo>
                  <a:lnTo>
                    <a:pt x="0" y="0"/>
                  </a:lnTo>
                  <a:lnTo>
                    <a:pt x="0" y="753"/>
                  </a:lnTo>
                  <a:lnTo>
                    <a:pt x="3131" y="753"/>
                  </a:lnTo>
                </a:path>
              </a:pathLst>
            </a:custGeom>
            <a:noFill/>
            <a:ln w="28575" cap="rnd">
              <a:solidFill>
                <a:srgbClr val="CC99FF"/>
              </a:solidFill>
              <a:round/>
              <a:headEnd/>
              <a:tailEnd type="none" w="med" len="lg"/>
            </a:ln>
          </p:spPr>
          <p:txBody>
            <a:bodyPr/>
            <a:lstStyle/>
            <a:p>
              <a:pPr fontAlgn="base">
                <a:spcBef>
                  <a:spcPct val="0"/>
                </a:spcBef>
                <a:spcAft>
                  <a:spcPct val="0"/>
                </a:spcAft>
              </a:pPr>
              <a:endParaRPr lang="en-US">
                <a:solidFill>
                  <a:srgbClr val="FFFFFF"/>
                </a:solidFill>
                <a:ea typeface="MS PGothic" pitchFamily="34" charset="-128"/>
              </a:endParaRPr>
            </a:p>
          </p:txBody>
        </p:sp>
        <p:sp>
          <p:nvSpPr>
            <p:cNvPr id="21528" name="Rectangle 11"/>
            <p:cNvSpPr>
              <a:spLocks noChangeArrowheads="1"/>
            </p:cNvSpPr>
            <p:nvPr/>
          </p:nvSpPr>
          <p:spPr bwMode="auto">
            <a:xfrm>
              <a:off x="797" y="3169"/>
              <a:ext cx="1311" cy="614"/>
            </a:xfrm>
            <a:prstGeom prst="rect">
              <a:avLst/>
            </a:prstGeom>
            <a:gradFill rotWithShape="1">
              <a:gsLst>
                <a:gs pos="0">
                  <a:schemeClr val="tx1"/>
                </a:gs>
                <a:gs pos="100000">
                  <a:schemeClr val="tx1">
                    <a:alpha val="0"/>
                  </a:schemeClr>
                </a:gs>
              </a:gsLst>
              <a:lin ang="0" scaled="1"/>
            </a:gradFill>
            <a:ln w="28575" cap="rnd" algn="ctr">
              <a:noFill/>
              <a:miter lim="800000"/>
              <a:headEnd/>
              <a:tailEnd type="none" w="med" len="lg"/>
            </a:ln>
          </p:spPr>
          <p:txBody>
            <a:bodyPr wrap="none" anchor="ctr"/>
            <a:lstStyle/>
            <a:p>
              <a:pPr fontAlgn="base">
                <a:spcBef>
                  <a:spcPct val="0"/>
                </a:spcBef>
                <a:spcAft>
                  <a:spcPct val="0"/>
                </a:spcAft>
              </a:pPr>
              <a:endParaRPr lang="en-US">
                <a:solidFill>
                  <a:srgbClr val="FFFFFF"/>
                </a:solidFill>
                <a:ea typeface="MS PGothic" pitchFamily="34" charset="-128"/>
              </a:endParaRPr>
            </a:p>
          </p:txBody>
        </p:sp>
      </p:grpSp>
      <p:sp>
        <p:nvSpPr>
          <p:cNvPr id="21510" name="Text Box 12"/>
          <p:cNvSpPr txBox="1">
            <a:spLocks noChangeArrowheads="1"/>
          </p:cNvSpPr>
          <p:nvPr/>
        </p:nvSpPr>
        <p:spPr bwMode="auto">
          <a:xfrm>
            <a:off x="2316163" y="1847850"/>
            <a:ext cx="4006850" cy="514350"/>
          </a:xfrm>
          <a:prstGeom prst="rect">
            <a:avLst/>
          </a:prstGeom>
          <a:noFill/>
          <a:ln w="9525" algn="ctr">
            <a:noFill/>
            <a:miter lim="800000"/>
            <a:headEnd/>
            <a:tailEnd/>
          </a:ln>
        </p:spPr>
        <p:txBody>
          <a:bodyPr lIns="90000" tIns="46800" rIns="90000" bIns="46800">
            <a:spAutoFit/>
          </a:bodyPr>
          <a:lstStyle/>
          <a:p>
            <a:pPr marL="177800" indent="-177800" fontAlgn="base">
              <a:lnSpc>
                <a:spcPct val="85000"/>
              </a:lnSpc>
              <a:spcBef>
                <a:spcPct val="25000"/>
              </a:spcBef>
              <a:spcAft>
                <a:spcPct val="0"/>
              </a:spcAft>
              <a:buClr>
                <a:srgbClr val="FFCC00"/>
              </a:buClr>
              <a:buFontTx/>
              <a:buChar char="•"/>
            </a:pPr>
            <a:r>
              <a:rPr lang="en-US" sz="1400">
                <a:solidFill>
                  <a:srgbClr val="FFFFFF"/>
                </a:solidFill>
                <a:ea typeface="Arial Unicode MS" pitchFamily="34" charset="-128"/>
                <a:cs typeface="Arial Unicode MS" pitchFamily="34" charset="-128"/>
              </a:rPr>
              <a:t>Bedtime or morning long-acting insulin </a:t>
            </a:r>
          </a:p>
          <a:p>
            <a:pPr marL="538163" lvl="1" indent="-180975" fontAlgn="base">
              <a:lnSpc>
                <a:spcPct val="85000"/>
              </a:lnSpc>
              <a:spcBef>
                <a:spcPct val="25000"/>
              </a:spcBef>
              <a:spcAft>
                <a:spcPct val="0"/>
              </a:spcAft>
              <a:buClr>
                <a:srgbClr val="FFCC00"/>
              </a:buClr>
            </a:pPr>
            <a:r>
              <a:rPr lang="en-US" sz="1400">
                <a:solidFill>
                  <a:srgbClr val="FFFFFF"/>
                </a:solidFill>
                <a:ea typeface="Arial Unicode MS" pitchFamily="34" charset="-128"/>
                <a:cs typeface="Arial Unicode MS" pitchFamily="34" charset="-128"/>
              </a:rPr>
              <a:t>Daily dose: 10 units or 0.2 units/kg </a:t>
            </a:r>
          </a:p>
        </p:txBody>
      </p:sp>
      <p:sp>
        <p:nvSpPr>
          <p:cNvPr id="21511" name="Rectangle 13"/>
          <p:cNvSpPr>
            <a:spLocks noChangeArrowheads="1"/>
          </p:cNvSpPr>
          <p:nvPr/>
        </p:nvSpPr>
        <p:spPr bwMode="auto">
          <a:xfrm>
            <a:off x="742950" y="1879600"/>
            <a:ext cx="1235075" cy="400050"/>
          </a:xfrm>
          <a:prstGeom prst="rect">
            <a:avLst/>
          </a:prstGeom>
          <a:noFill/>
          <a:ln w="28575" cap="rnd" algn="ctr">
            <a:noFill/>
            <a:miter lim="800000"/>
            <a:headEnd/>
            <a:tailEnd type="none" w="med" len="lg"/>
          </a:ln>
        </p:spPr>
        <p:txBody>
          <a:bodyPr wrap="none">
            <a:spAutoFit/>
          </a:bodyPr>
          <a:lstStyle/>
          <a:p>
            <a:pPr fontAlgn="base">
              <a:spcBef>
                <a:spcPct val="0"/>
              </a:spcBef>
              <a:spcAft>
                <a:spcPct val="0"/>
              </a:spcAft>
            </a:pPr>
            <a:r>
              <a:rPr lang="fr-FR" sz="2000" b="1">
                <a:solidFill>
                  <a:srgbClr val="FF0000"/>
                </a:solidFill>
                <a:ea typeface="MS PGothic" pitchFamily="34" charset="-128"/>
              </a:rPr>
              <a:t>INITIATE</a:t>
            </a:r>
          </a:p>
        </p:txBody>
      </p:sp>
      <p:sp>
        <p:nvSpPr>
          <p:cNvPr id="21512" name="Freeform 14"/>
          <p:cNvSpPr>
            <a:spLocks/>
          </p:cNvSpPr>
          <p:nvPr/>
        </p:nvSpPr>
        <p:spPr bwMode="auto">
          <a:xfrm>
            <a:off x="600075" y="3387725"/>
            <a:ext cx="4970463" cy="1273175"/>
          </a:xfrm>
          <a:custGeom>
            <a:avLst/>
            <a:gdLst>
              <a:gd name="T0" fmla="*/ 2147483647 w 3131"/>
              <a:gd name="T1" fmla="*/ 0 h 753"/>
              <a:gd name="T2" fmla="*/ 0 w 3131"/>
              <a:gd name="T3" fmla="*/ 0 h 753"/>
              <a:gd name="T4" fmla="*/ 0 w 3131"/>
              <a:gd name="T5" fmla="*/ 2147483647 h 753"/>
              <a:gd name="T6" fmla="*/ 2147483647 w 3131"/>
              <a:gd name="T7" fmla="*/ 2147483647 h 753"/>
              <a:gd name="T8" fmla="*/ 0 60000 65536"/>
              <a:gd name="T9" fmla="*/ 0 60000 65536"/>
              <a:gd name="T10" fmla="*/ 0 60000 65536"/>
              <a:gd name="T11" fmla="*/ 0 60000 65536"/>
              <a:gd name="T12" fmla="*/ 0 w 3131"/>
              <a:gd name="T13" fmla="*/ 0 h 753"/>
              <a:gd name="T14" fmla="*/ 3131 w 3131"/>
              <a:gd name="T15" fmla="*/ 753 h 753"/>
            </a:gdLst>
            <a:ahLst/>
            <a:cxnLst>
              <a:cxn ang="T8">
                <a:pos x="T0" y="T1"/>
              </a:cxn>
              <a:cxn ang="T9">
                <a:pos x="T2" y="T3"/>
              </a:cxn>
              <a:cxn ang="T10">
                <a:pos x="T4" y="T5"/>
              </a:cxn>
              <a:cxn ang="T11">
                <a:pos x="T6" y="T7"/>
              </a:cxn>
            </a:cxnLst>
            <a:rect l="T12" t="T13" r="T14" b="T15"/>
            <a:pathLst>
              <a:path w="3131" h="753">
                <a:moveTo>
                  <a:pt x="3131" y="0"/>
                </a:moveTo>
                <a:lnTo>
                  <a:pt x="0" y="0"/>
                </a:lnTo>
                <a:lnTo>
                  <a:pt x="0" y="753"/>
                </a:lnTo>
                <a:lnTo>
                  <a:pt x="3131" y="753"/>
                </a:lnTo>
              </a:path>
            </a:pathLst>
          </a:custGeom>
          <a:noFill/>
          <a:ln w="28575" cap="rnd">
            <a:solidFill>
              <a:srgbClr val="CC99FF"/>
            </a:solidFill>
            <a:round/>
            <a:headEnd/>
            <a:tailEnd type="none" w="med" len="lg"/>
          </a:ln>
        </p:spPr>
        <p:txBody>
          <a:bodyPr/>
          <a:lstStyle/>
          <a:p>
            <a:pPr fontAlgn="base">
              <a:spcBef>
                <a:spcPct val="0"/>
              </a:spcBef>
              <a:spcAft>
                <a:spcPct val="0"/>
              </a:spcAft>
            </a:pPr>
            <a:endParaRPr lang="en-US">
              <a:solidFill>
                <a:srgbClr val="FFFFFF"/>
              </a:solidFill>
              <a:ea typeface="MS PGothic" pitchFamily="34" charset="-128"/>
            </a:endParaRPr>
          </a:p>
        </p:txBody>
      </p:sp>
      <p:sp>
        <p:nvSpPr>
          <p:cNvPr id="21513" name="Rectangle 15"/>
          <p:cNvSpPr>
            <a:spLocks noChangeArrowheads="1"/>
          </p:cNvSpPr>
          <p:nvPr/>
        </p:nvSpPr>
        <p:spPr bwMode="auto">
          <a:xfrm>
            <a:off x="668338" y="3443288"/>
            <a:ext cx="2081212" cy="1162050"/>
          </a:xfrm>
          <a:prstGeom prst="rect">
            <a:avLst/>
          </a:prstGeom>
          <a:gradFill rotWithShape="1">
            <a:gsLst>
              <a:gs pos="0">
                <a:schemeClr val="tx1"/>
              </a:gs>
              <a:gs pos="100000">
                <a:schemeClr val="tx1">
                  <a:alpha val="0"/>
                </a:schemeClr>
              </a:gs>
            </a:gsLst>
            <a:lin ang="0" scaled="1"/>
          </a:gradFill>
          <a:ln w="28575" cap="rnd" algn="ctr">
            <a:noFill/>
            <a:miter lim="800000"/>
            <a:headEnd/>
            <a:tailEnd type="none" w="med" len="lg"/>
          </a:ln>
        </p:spPr>
        <p:txBody>
          <a:bodyPr wrap="none" anchor="ctr"/>
          <a:lstStyle/>
          <a:p>
            <a:pPr fontAlgn="base">
              <a:spcBef>
                <a:spcPct val="0"/>
              </a:spcBef>
              <a:spcAft>
                <a:spcPct val="0"/>
              </a:spcAft>
            </a:pPr>
            <a:endParaRPr lang="en-US">
              <a:solidFill>
                <a:srgbClr val="FFFFFF"/>
              </a:solidFill>
              <a:ea typeface="MS PGothic" pitchFamily="34" charset="-128"/>
            </a:endParaRPr>
          </a:p>
        </p:txBody>
      </p:sp>
      <p:sp>
        <p:nvSpPr>
          <p:cNvPr id="21514" name="Text Box 16"/>
          <p:cNvSpPr txBox="1">
            <a:spLocks noChangeArrowheads="1"/>
          </p:cNvSpPr>
          <p:nvPr/>
        </p:nvSpPr>
        <p:spPr bwMode="auto">
          <a:xfrm>
            <a:off x="2143125" y="3571875"/>
            <a:ext cx="3255963" cy="914400"/>
          </a:xfrm>
          <a:prstGeom prst="rect">
            <a:avLst/>
          </a:prstGeom>
          <a:noFill/>
          <a:ln w="9525" algn="ctr">
            <a:noFill/>
            <a:miter lim="800000"/>
            <a:headEnd/>
            <a:tailEnd/>
          </a:ln>
        </p:spPr>
        <p:txBody>
          <a:bodyPr lIns="90000" tIns="46800" rIns="90000" bIns="46800">
            <a:spAutoFit/>
          </a:bodyPr>
          <a:lstStyle/>
          <a:p>
            <a:pPr marL="177800" indent="-177800" fontAlgn="base">
              <a:lnSpc>
                <a:spcPct val="85000"/>
              </a:lnSpc>
              <a:spcBef>
                <a:spcPct val="40000"/>
              </a:spcBef>
              <a:spcAft>
                <a:spcPct val="0"/>
              </a:spcAft>
              <a:buClr>
                <a:srgbClr val="FFCC00"/>
              </a:buClr>
              <a:buSzPct val="110000"/>
              <a:buFontTx/>
              <a:buChar char="•"/>
            </a:pPr>
            <a:r>
              <a:rPr lang="en-US" sz="1400">
                <a:solidFill>
                  <a:srgbClr val="FFFFFF"/>
                </a:solidFill>
                <a:ea typeface="Arial Unicode MS" pitchFamily="34" charset="-128"/>
                <a:cs typeface="Arial Unicode MS" pitchFamily="34" charset="-128"/>
              </a:rPr>
              <a:t>Increase dose by 2 units every 3 days until FPG is  (70–130 mg/dL)</a:t>
            </a:r>
          </a:p>
          <a:p>
            <a:pPr marL="177800" indent="-177800" fontAlgn="base">
              <a:lnSpc>
                <a:spcPct val="85000"/>
              </a:lnSpc>
              <a:spcBef>
                <a:spcPct val="40000"/>
              </a:spcBef>
              <a:spcAft>
                <a:spcPct val="0"/>
              </a:spcAft>
              <a:buClr>
                <a:srgbClr val="FFCC00"/>
              </a:buClr>
              <a:buSzPct val="110000"/>
              <a:buFontTx/>
              <a:buChar char="•"/>
            </a:pPr>
            <a:r>
              <a:rPr lang="en-US" sz="1400">
                <a:solidFill>
                  <a:srgbClr val="FFFFFF"/>
                </a:solidFill>
                <a:ea typeface="Arial Unicode MS" pitchFamily="34" charset="-128"/>
                <a:cs typeface="Arial Unicode MS" pitchFamily="34" charset="-128"/>
              </a:rPr>
              <a:t>If FPG is &gt;180 mg/dL), increase dose by 4 units every 3 days</a:t>
            </a:r>
          </a:p>
        </p:txBody>
      </p:sp>
      <p:sp>
        <p:nvSpPr>
          <p:cNvPr id="21515" name="Rectangle 17"/>
          <p:cNvSpPr>
            <a:spLocks noChangeArrowheads="1"/>
          </p:cNvSpPr>
          <p:nvPr/>
        </p:nvSpPr>
        <p:spPr bwMode="auto">
          <a:xfrm>
            <a:off x="742950" y="3840163"/>
            <a:ext cx="1250950" cy="400050"/>
          </a:xfrm>
          <a:prstGeom prst="rect">
            <a:avLst/>
          </a:prstGeom>
          <a:noFill/>
          <a:ln w="28575" cap="rnd" algn="ctr">
            <a:noFill/>
            <a:miter lim="800000"/>
            <a:headEnd/>
            <a:tailEnd type="none" w="med" len="lg"/>
          </a:ln>
        </p:spPr>
        <p:txBody>
          <a:bodyPr wrap="none">
            <a:spAutoFit/>
          </a:bodyPr>
          <a:lstStyle/>
          <a:p>
            <a:pPr fontAlgn="base">
              <a:spcBef>
                <a:spcPct val="0"/>
              </a:spcBef>
              <a:spcAft>
                <a:spcPct val="0"/>
              </a:spcAft>
            </a:pPr>
            <a:r>
              <a:rPr lang="fr-FR" sz="2000" b="1">
                <a:solidFill>
                  <a:srgbClr val="FF0000"/>
                </a:solidFill>
                <a:ea typeface="MS PGothic" pitchFamily="34" charset="-128"/>
              </a:rPr>
              <a:t>TITRATE</a:t>
            </a:r>
          </a:p>
        </p:txBody>
      </p:sp>
      <p:sp>
        <p:nvSpPr>
          <p:cNvPr id="76815" name="Text Box 18"/>
          <p:cNvSpPr txBox="1">
            <a:spLocks noChangeArrowheads="1"/>
          </p:cNvSpPr>
          <p:nvPr/>
        </p:nvSpPr>
        <p:spPr bwMode="auto">
          <a:xfrm>
            <a:off x="2316163" y="5468938"/>
            <a:ext cx="3248025" cy="514350"/>
          </a:xfrm>
          <a:prstGeom prst="rect">
            <a:avLst/>
          </a:prstGeom>
          <a:noFill/>
          <a:ln w="9525" algn="ctr">
            <a:noFill/>
            <a:miter lim="800000"/>
            <a:headEnd/>
            <a:tailEnd/>
          </a:ln>
        </p:spPr>
        <p:txBody>
          <a:bodyPr lIns="90000" tIns="46800" rIns="90000" bIns="46800">
            <a:spAutoFit/>
          </a:bodyPr>
          <a:lstStyle/>
          <a:p>
            <a:pPr fontAlgn="base">
              <a:lnSpc>
                <a:spcPct val="85000"/>
              </a:lnSpc>
              <a:spcBef>
                <a:spcPct val="25000"/>
              </a:spcBef>
              <a:spcAft>
                <a:spcPct val="0"/>
              </a:spcAft>
              <a:defRPr/>
            </a:pPr>
            <a:r>
              <a:rPr lang="en-US" sz="1600" b="1" dirty="0">
                <a:solidFill>
                  <a:srgbClr val="CCFFFF">
                    <a:lumMod val="90000"/>
                  </a:srgbClr>
                </a:solidFill>
                <a:ea typeface="Arial Unicode MS" pitchFamily="34" charset="-128"/>
                <a:cs typeface="Arial Unicode MS" pitchFamily="34" charset="-128"/>
              </a:rPr>
              <a:t>Continue regimen and </a:t>
            </a:r>
            <a:br>
              <a:rPr lang="en-US" sz="1600" b="1" dirty="0">
                <a:solidFill>
                  <a:srgbClr val="CCFFFF">
                    <a:lumMod val="90000"/>
                  </a:srgbClr>
                </a:solidFill>
                <a:ea typeface="Arial Unicode MS" pitchFamily="34" charset="-128"/>
                <a:cs typeface="Arial Unicode MS" pitchFamily="34" charset="-128"/>
              </a:rPr>
            </a:br>
            <a:r>
              <a:rPr lang="en-US" sz="1600" b="1" dirty="0">
                <a:solidFill>
                  <a:srgbClr val="CCFFFF">
                    <a:lumMod val="90000"/>
                  </a:srgbClr>
                </a:solidFill>
                <a:ea typeface="Arial Unicode MS" pitchFamily="34" charset="-128"/>
                <a:cs typeface="Arial Unicode MS" pitchFamily="34" charset="-128"/>
              </a:rPr>
              <a:t>check HbA</a:t>
            </a:r>
            <a:r>
              <a:rPr lang="en-US" sz="1600" b="1" baseline="-25000" dirty="0">
                <a:solidFill>
                  <a:srgbClr val="CCFFFF">
                    <a:lumMod val="90000"/>
                  </a:srgbClr>
                </a:solidFill>
                <a:ea typeface="Arial Unicode MS" pitchFamily="34" charset="-128"/>
                <a:cs typeface="Arial Unicode MS" pitchFamily="34" charset="-128"/>
              </a:rPr>
              <a:t>1c</a:t>
            </a:r>
            <a:r>
              <a:rPr lang="en-US" sz="1600" b="1" dirty="0">
                <a:solidFill>
                  <a:srgbClr val="CCFFFF">
                    <a:lumMod val="90000"/>
                  </a:srgbClr>
                </a:solidFill>
                <a:ea typeface="Arial Unicode MS" pitchFamily="34" charset="-128"/>
                <a:cs typeface="Arial Unicode MS" pitchFamily="34" charset="-128"/>
              </a:rPr>
              <a:t> every 3 months</a:t>
            </a:r>
            <a:endParaRPr lang="fr-FR" sz="1400" dirty="0">
              <a:solidFill>
                <a:srgbClr val="CCFFFF">
                  <a:lumMod val="90000"/>
                </a:srgbClr>
              </a:solidFill>
              <a:ea typeface="Arial Unicode MS" pitchFamily="34" charset="-128"/>
              <a:cs typeface="Arial Unicode MS" pitchFamily="34" charset="-128"/>
            </a:endParaRPr>
          </a:p>
        </p:txBody>
      </p:sp>
      <p:sp>
        <p:nvSpPr>
          <p:cNvPr id="21526" name="Rectangle 21"/>
          <p:cNvSpPr>
            <a:spLocks noChangeArrowheads="1"/>
          </p:cNvSpPr>
          <p:nvPr/>
        </p:nvSpPr>
        <p:spPr bwMode="auto">
          <a:xfrm>
            <a:off x="711200" y="5319210"/>
            <a:ext cx="4851400" cy="672024"/>
          </a:xfrm>
          <a:prstGeom prst="rect">
            <a:avLst/>
          </a:prstGeom>
          <a:gradFill rotWithShape="1">
            <a:gsLst>
              <a:gs pos="0">
                <a:srgbClr val="283C6A"/>
              </a:gs>
              <a:gs pos="100000">
                <a:srgbClr val="283C6A">
                  <a:alpha val="0"/>
                </a:srgbClr>
              </a:gs>
            </a:gsLst>
            <a:lin ang="0" scaled="1"/>
          </a:gradFill>
          <a:ln w="28575" cap="rnd" cmpd="thickThin" algn="ctr">
            <a:solidFill>
              <a:srgbClr val="FF99FF"/>
            </a:solidFill>
            <a:miter lim="800000"/>
            <a:headEnd/>
            <a:tailEnd type="none" w="med" len="lg"/>
          </a:ln>
        </p:spPr>
        <p:txBody>
          <a:bodyPr wrap="none" anchor="ctr"/>
          <a:lstStyle/>
          <a:p>
            <a:pPr fontAlgn="base">
              <a:spcBef>
                <a:spcPct val="0"/>
              </a:spcBef>
              <a:spcAft>
                <a:spcPct val="0"/>
              </a:spcAft>
            </a:pPr>
            <a:endParaRPr lang="en-US">
              <a:solidFill>
                <a:srgbClr val="FFFFFF"/>
              </a:solidFill>
              <a:ea typeface="MS PGothic" pitchFamily="34" charset="-128"/>
            </a:endParaRPr>
          </a:p>
        </p:txBody>
      </p:sp>
      <p:sp>
        <p:nvSpPr>
          <p:cNvPr id="21518" name="Rectangle 22"/>
          <p:cNvSpPr>
            <a:spLocks noChangeArrowheads="1"/>
          </p:cNvSpPr>
          <p:nvPr/>
        </p:nvSpPr>
        <p:spPr bwMode="auto">
          <a:xfrm>
            <a:off x="742950" y="5511800"/>
            <a:ext cx="1270000" cy="369888"/>
          </a:xfrm>
          <a:prstGeom prst="rect">
            <a:avLst/>
          </a:prstGeom>
          <a:noFill/>
          <a:ln w="28575" cap="rnd" algn="ctr">
            <a:noFill/>
            <a:miter lim="800000"/>
            <a:headEnd/>
            <a:tailEnd type="none" w="med" len="lg"/>
          </a:ln>
        </p:spPr>
        <p:txBody>
          <a:bodyPr wrap="none">
            <a:spAutoFit/>
          </a:bodyPr>
          <a:lstStyle/>
          <a:p>
            <a:pPr fontAlgn="base">
              <a:spcBef>
                <a:spcPct val="0"/>
              </a:spcBef>
              <a:spcAft>
                <a:spcPct val="0"/>
              </a:spcAft>
            </a:pPr>
            <a:r>
              <a:rPr lang="fr-FR" b="1" dirty="0">
                <a:solidFill>
                  <a:srgbClr val="FF0000"/>
                </a:solidFill>
                <a:ea typeface="MS PGothic" pitchFamily="34" charset="-128"/>
              </a:rPr>
              <a:t>MONITOR</a:t>
            </a:r>
          </a:p>
        </p:txBody>
      </p:sp>
      <p:grpSp>
        <p:nvGrpSpPr>
          <p:cNvPr id="5" name="Group 23"/>
          <p:cNvGrpSpPr>
            <a:grpSpLocks/>
          </p:cNvGrpSpPr>
          <p:nvPr/>
        </p:nvGrpSpPr>
        <p:grpSpPr bwMode="auto">
          <a:xfrm>
            <a:off x="5681663" y="3286125"/>
            <a:ext cx="819150" cy="1471613"/>
            <a:chOff x="3418" y="2154"/>
            <a:chExt cx="516" cy="798"/>
          </a:xfrm>
        </p:grpSpPr>
        <p:sp>
          <p:nvSpPr>
            <p:cNvPr id="21523" name="AutoShape 24"/>
            <p:cNvSpPr>
              <a:spLocks noChangeArrowheads="1"/>
            </p:cNvSpPr>
            <p:nvPr/>
          </p:nvSpPr>
          <p:spPr bwMode="auto">
            <a:xfrm>
              <a:off x="3418" y="2154"/>
              <a:ext cx="515" cy="791"/>
            </a:xfrm>
            <a:prstGeom prst="rightArrow">
              <a:avLst>
                <a:gd name="adj1" fmla="val 75981"/>
                <a:gd name="adj2" fmla="val 42134"/>
              </a:avLst>
            </a:prstGeom>
            <a:solidFill>
              <a:srgbClr val="FFFF00"/>
            </a:solidFill>
            <a:ln w="28575" cap="rnd" algn="ctr">
              <a:noFill/>
              <a:miter lim="800000"/>
              <a:headEnd/>
              <a:tailEnd type="none" w="med" len="lg"/>
            </a:ln>
          </p:spPr>
          <p:txBody>
            <a:bodyPr wrap="none" anchor="ctr"/>
            <a:lstStyle/>
            <a:p>
              <a:pPr fontAlgn="base">
                <a:spcBef>
                  <a:spcPct val="0"/>
                </a:spcBef>
                <a:spcAft>
                  <a:spcPct val="0"/>
                </a:spcAft>
              </a:pPr>
              <a:endParaRPr lang="en-US">
                <a:solidFill>
                  <a:srgbClr val="FFFFFF"/>
                </a:solidFill>
                <a:ea typeface="MS PGothic" pitchFamily="34" charset="-128"/>
              </a:endParaRPr>
            </a:p>
          </p:txBody>
        </p:sp>
        <p:sp>
          <p:nvSpPr>
            <p:cNvPr id="21524" name="Freeform 25"/>
            <p:cNvSpPr>
              <a:spLocks/>
            </p:cNvSpPr>
            <p:nvPr/>
          </p:nvSpPr>
          <p:spPr bwMode="auto">
            <a:xfrm>
              <a:off x="3712" y="2154"/>
              <a:ext cx="222" cy="798"/>
            </a:xfrm>
            <a:custGeom>
              <a:avLst/>
              <a:gdLst>
                <a:gd name="T0" fmla="*/ 4 w 222"/>
                <a:gd name="T1" fmla="*/ 96 h 798"/>
                <a:gd name="T2" fmla="*/ 4 w 222"/>
                <a:gd name="T3" fmla="*/ 0 h 798"/>
                <a:gd name="T4" fmla="*/ 222 w 222"/>
                <a:gd name="T5" fmla="*/ 398 h 798"/>
                <a:gd name="T6" fmla="*/ 0 w 222"/>
                <a:gd name="T7" fmla="*/ 798 h 798"/>
                <a:gd name="T8" fmla="*/ 0 w 222"/>
                <a:gd name="T9" fmla="*/ 694 h 798"/>
                <a:gd name="T10" fmla="*/ 0 60000 65536"/>
                <a:gd name="T11" fmla="*/ 0 60000 65536"/>
                <a:gd name="T12" fmla="*/ 0 60000 65536"/>
                <a:gd name="T13" fmla="*/ 0 60000 65536"/>
                <a:gd name="T14" fmla="*/ 0 60000 65536"/>
                <a:gd name="T15" fmla="*/ 0 w 222"/>
                <a:gd name="T16" fmla="*/ 0 h 798"/>
                <a:gd name="T17" fmla="*/ 222 w 222"/>
                <a:gd name="T18" fmla="*/ 798 h 798"/>
              </a:gdLst>
              <a:ahLst/>
              <a:cxnLst>
                <a:cxn ang="T10">
                  <a:pos x="T0" y="T1"/>
                </a:cxn>
                <a:cxn ang="T11">
                  <a:pos x="T2" y="T3"/>
                </a:cxn>
                <a:cxn ang="T12">
                  <a:pos x="T4" y="T5"/>
                </a:cxn>
                <a:cxn ang="T13">
                  <a:pos x="T6" y="T7"/>
                </a:cxn>
                <a:cxn ang="T14">
                  <a:pos x="T8" y="T9"/>
                </a:cxn>
              </a:cxnLst>
              <a:rect l="T15" t="T16" r="T17" b="T18"/>
              <a:pathLst>
                <a:path w="222" h="798">
                  <a:moveTo>
                    <a:pt x="4" y="96"/>
                  </a:moveTo>
                  <a:lnTo>
                    <a:pt x="4" y="0"/>
                  </a:lnTo>
                  <a:lnTo>
                    <a:pt x="222" y="398"/>
                  </a:lnTo>
                  <a:lnTo>
                    <a:pt x="0" y="798"/>
                  </a:lnTo>
                  <a:lnTo>
                    <a:pt x="0" y="694"/>
                  </a:lnTo>
                </a:path>
              </a:pathLst>
            </a:custGeom>
            <a:solidFill>
              <a:srgbClr val="FFFF00"/>
            </a:solidFill>
            <a:ln w="12700" cap="rnd">
              <a:solidFill>
                <a:srgbClr val="16276C"/>
              </a:solidFill>
              <a:round/>
              <a:headEnd/>
              <a:tailEnd type="none" w="med" len="lg"/>
            </a:ln>
          </p:spPr>
          <p:txBody>
            <a:bodyPr/>
            <a:lstStyle/>
            <a:p>
              <a:pPr fontAlgn="base">
                <a:spcBef>
                  <a:spcPct val="0"/>
                </a:spcBef>
                <a:spcAft>
                  <a:spcPct val="0"/>
                </a:spcAft>
              </a:pPr>
              <a:endParaRPr lang="en-US">
                <a:solidFill>
                  <a:srgbClr val="FFFFFF"/>
                </a:solidFill>
                <a:ea typeface="MS PGothic" pitchFamily="34" charset="-128"/>
              </a:endParaRPr>
            </a:p>
          </p:txBody>
        </p:sp>
      </p:grpSp>
      <p:sp>
        <p:nvSpPr>
          <p:cNvPr id="21520" name="AutoShape 26"/>
          <p:cNvSpPr>
            <a:spLocks noChangeArrowheads="1"/>
          </p:cNvSpPr>
          <p:nvPr/>
        </p:nvSpPr>
        <p:spPr bwMode="auto">
          <a:xfrm rot="5400000">
            <a:off x="3168650" y="4394201"/>
            <a:ext cx="528637" cy="1166812"/>
          </a:xfrm>
          <a:prstGeom prst="rightArrow">
            <a:avLst>
              <a:gd name="adj1" fmla="val 75981"/>
              <a:gd name="adj2" fmla="val 42134"/>
            </a:avLst>
          </a:prstGeom>
          <a:solidFill>
            <a:srgbClr val="FFFF00"/>
          </a:solidFill>
          <a:ln w="28575" cap="rnd" algn="ctr">
            <a:noFill/>
            <a:miter lim="800000"/>
            <a:headEnd/>
            <a:tailEnd type="none" w="med" len="lg"/>
          </a:ln>
        </p:spPr>
        <p:txBody>
          <a:bodyPr wrap="none" anchor="ctr"/>
          <a:lstStyle/>
          <a:p>
            <a:pPr fontAlgn="base">
              <a:spcBef>
                <a:spcPct val="0"/>
              </a:spcBef>
              <a:spcAft>
                <a:spcPct val="0"/>
              </a:spcAft>
            </a:pPr>
            <a:endParaRPr lang="en-US">
              <a:solidFill>
                <a:srgbClr val="FFFFFF"/>
              </a:solidFill>
              <a:ea typeface="MS PGothic" pitchFamily="34" charset="-128"/>
            </a:endParaRPr>
          </a:p>
        </p:txBody>
      </p:sp>
      <p:sp>
        <p:nvSpPr>
          <p:cNvPr id="21521" name="Freeform 27"/>
          <p:cNvSpPr>
            <a:spLocks/>
          </p:cNvSpPr>
          <p:nvPr/>
        </p:nvSpPr>
        <p:spPr bwMode="auto">
          <a:xfrm rot="5400000">
            <a:off x="3314701" y="4540250"/>
            <a:ext cx="228600" cy="1177925"/>
          </a:xfrm>
          <a:custGeom>
            <a:avLst/>
            <a:gdLst>
              <a:gd name="T0" fmla="*/ 2147483647 w 222"/>
              <a:gd name="T1" fmla="*/ 2147483647 h 798"/>
              <a:gd name="T2" fmla="*/ 2147483647 w 222"/>
              <a:gd name="T3" fmla="*/ 0 h 798"/>
              <a:gd name="T4" fmla="*/ 2147483647 w 222"/>
              <a:gd name="T5" fmla="*/ 2147483647 h 798"/>
              <a:gd name="T6" fmla="*/ 0 w 222"/>
              <a:gd name="T7" fmla="*/ 2147483647 h 798"/>
              <a:gd name="T8" fmla="*/ 0 w 222"/>
              <a:gd name="T9" fmla="*/ 2147483647 h 798"/>
              <a:gd name="T10" fmla="*/ 0 60000 65536"/>
              <a:gd name="T11" fmla="*/ 0 60000 65536"/>
              <a:gd name="T12" fmla="*/ 0 60000 65536"/>
              <a:gd name="T13" fmla="*/ 0 60000 65536"/>
              <a:gd name="T14" fmla="*/ 0 60000 65536"/>
              <a:gd name="T15" fmla="*/ 0 w 222"/>
              <a:gd name="T16" fmla="*/ 0 h 798"/>
              <a:gd name="T17" fmla="*/ 222 w 222"/>
              <a:gd name="T18" fmla="*/ 798 h 798"/>
            </a:gdLst>
            <a:ahLst/>
            <a:cxnLst>
              <a:cxn ang="T10">
                <a:pos x="T0" y="T1"/>
              </a:cxn>
              <a:cxn ang="T11">
                <a:pos x="T2" y="T3"/>
              </a:cxn>
              <a:cxn ang="T12">
                <a:pos x="T4" y="T5"/>
              </a:cxn>
              <a:cxn ang="T13">
                <a:pos x="T6" y="T7"/>
              </a:cxn>
              <a:cxn ang="T14">
                <a:pos x="T8" y="T9"/>
              </a:cxn>
            </a:cxnLst>
            <a:rect l="T15" t="T16" r="T17" b="T18"/>
            <a:pathLst>
              <a:path w="222" h="798">
                <a:moveTo>
                  <a:pt x="4" y="96"/>
                </a:moveTo>
                <a:lnTo>
                  <a:pt x="4" y="0"/>
                </a:lnTo>
                <a:lnTo>
                  <a:pt x="222" y="398"/>
                </a:lnTo>
                <a:lnTo>
                  <a:pt x="0" y="798"/>
                </a:lnTo>
                <a:lnTo>
                  <a:pt x="0" y="694"/>
                </a:lnTo>
              </a:path>
            </a:pathLst>
          </a:custGeom>
          <a:noFill/>
          <a:ln w="12700" cap="rnd">
            <a:solidFill>
              <a:srgbClr val="16276C"/>
            </a:solidFill>
            <a:round/>
            <a:headEnd/>
            <a:tailEnd type="none" w="med" len="lg"/>
          </a:ln>
        </p:spPr>
        <p:txBody>
          <a:bodyPr/>
          <a:lstStyle/>
          <a:p>
            <a:pPr fontAlgn="base">
              <a:spcBef>
                <a:spcPct val="0"/>
              </a:spcBef>
              <a:spcAft>
                <a:spcPct val="0"/>
              </a:spcAft>
            </a:pPr>
            <a:endParaRPr lang="en-US">
              <a:solidFill>
                <a:srgbClr val="FFFFFF"/>
              </a:solidFill>
              <a:ea typeface="MS PGothic" pitchFamily="34" charset="-128"/>
            </a:endParaRPr>
          </a:p>
        </p:txBody>
      </p:sp>
      <p:sp>
        <p:nvSpPr>
          <p:cNvPr id="21522" name="Rectangle 26"/>
          <p:cNvSpPr>
            <a:spLocks noChangeArrowheads="1"/>
          </p:cNvSpPr>
          <p:nvPr/>
        </p:nvSpPr>
        <p:spPr bwMode="auto">
          <a:xfrm>
            <a:off x="0" y="0"/>
            <a:ext cx="9144000" cy="923330"/>
          </a:xfrm>
          <a:prstGeom prst="rect">
            <a:avLst/>
          </a:prstGeom>
          <a:solidFill>
            <a:srgbClr val="C00000"/>
          </a:solidFill>
          <a:ln w="9525">
            <a:solidFill>
              <a:schemeClr val="tx1"/>
            </a:solidFill>
            <a:miter lim="800000"/>
            <a:headEnd/>
            <a:tailEnd/>
          </a:ln>
        </p:spPr>
        <p:txBody>
          <a:bodyPr wrap="square">
            <a:spAutoFit/>
          </a:bodyPr>
          <a:lstStyle/>
          <a:p>
            <a:pPr algn="ctr" fontAlgn="base">
              <a:lnSpc>
                <a:spcPct val="150000"/>
              </a:lnSpc>
              <a:spcBef>
                <a:spcPct val="0"/>
              </a:spcBef>
              <a:spcAft>
                <a:spcPct val="0"/>
              </a:spcAft>
            </a:pPr>
            <a:r>
              <a:rPr lang="en-GB" sz="3600" b="1" dirty="0">
                <a:effectLst>
                  <a:outerShdw blurRad="38100" dist="38100" dir="2700000" algn="tl">
                    <a:srgbClr val="000000">
                      <a:alpha val="43137"/>
                    </a:srgbClr>
                  </a:outerShdw>
                </a:effectLst>
                <a:latin typeface="Garamond" pitchFamily="18" charset="0"/>
                <a:ea typeface="MS PGothic" pitchFamily="34" charset="-128"/>
              </a:rPr>
              <a:t>Titrate basal insulin as long as FPG &gt; target</a:t>
            </a:r>
            <a:endParaRPr lang="en-US" sz="3600" b="1" dirty="0">
              <a:effectLst>
                <a:outerShdw blurRad="38100" dist="38100" dir="2700000" algn="tl">
                  <a:srgbClr val="000000">
                    <a:alpha val="43137"/>
                  </a:srgbClr>
                </a:outerShdw>
              </a:effectLst>
              <a:latin typeface="Garamond" pitchFamily="18" charset="0"/>
              <a:ea typeface="MS PGothic" pitchFamily="34" charset="-128"/>
            </a:endParaRPr>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530" name="Picture 4" descr="E3-12.gif"/>
          <p:cNvPicPr>
            <a:picLocks noChangeAspect="1"/>
          </p:cNvPicPr>
          <p:nvPr/>
        </p:nvPicPr>
        <p:blipFill>
          <a:blip r:embed="rId3" cstate="print"/>
          <a:srcRect/>
          <a:stretch>
            <a:fillRect/>
          </a:stretch>
        </p:blipFill>
        <p:spPr bwMode="auto">
          <a:xfrm>
            <a:off x="3581400" y="1828800"/>
            <a:ext cx="5118833" cy="2590800"/>
          </a:xfrm>
          <a:prstGeom prst="rect">
            <a:avLst/>
          </a:prstGeom>
          <a:noFill/>
          <a:ln w="9525">
            <a:solidFill>
              <a:schemeClr val="tx1"/>
            </a:solidFill>
            <a:miter lim="800000"/>
            <a:headEnd/>
            <a:tailEnd/>
          </a:ln>
        </p:spPr>
      </p:pic>
      <p:pic>
        <p:nvPicPr>
          <p:cNvPr id="22531" name="Picture 4" descr="novo.jpg"/>
          <p:cNvPicPr>
            <a:picLocks noChangeAspect="1"/>
          </p:cNvPicPr>
          <p:nvPr/>
        </p:nvPicPr>
        <p:blipFill>
          <a:blip r:embed="rId4" cstate="print"/>
          <a:srcRect/>
          <a:stretch>
            <a:fillRect/>
          </a:stretch>
        </p:blipFill>
        <p:spPr bwMode="auto">
          <a:xfrm>
            <a:off x="304800" y="1524000"/>
            <a:ext cx="2133600" cy="3124200"/>
          </a:xfrm>
          <a:prstGeom prst="rect">
            <a:avLst/>
          </a:prstGeom>
          <a:noFill/>
          <a:ln w="9525">
            <a:solidFill>
              <a:srgbClr val="FF0000"/>
            </a:solidFill>
            <a:miter lim="800000"/>
            <a:headEnd/>
            <a:tailEnd/>
          </a:ln>
        </p:spPr>
      </p:pic>
      <p:sp>
        <p:nvSpPr>
          <p:cNvPr id="22532" name="TextBox 4"/>
          <p:cNvSpPr txBox="1">
            <a:spLocks noChangeArrowheads="1"/>
          </p:cNvSpPr>
          <p:nvPr/>
        </p:nvSpPr>
        <p:spPr bwMode="auto">
          <a:xfrm>
            <a:off x="304800" y="4921250"/>
            <a:ext cx="8459788" cy="1631950"/>
          </a:xfrm>
          <a:prstGeom prst="rect">
            <a:avLst/>
          </a:prstGeom>
          <a:solidFill>
            <a:srgbClr val="00003A"/>
          </a:solidFill>
          <a:ln w="9525">
            <a:solidFill>
              <a:schemeClr val="tx1"/>
            </a:solidFill>
            <a:miter lim="800000"/>
            <a:headEnd/>
            <a:tailEnd/>
          </a:ln>
        </p:spPr>
        <p:txBody>
          <a:bodyPr wrap="none">
            <a:spAutoFit/>
          </a:bodyPr>
          <a:lstStyle/>
          <a:p>
            <a:pPr>
              <a:buFont typeface="Wingdings" pitchFamily="2" charset="2"/>
              <a:buChar char="Ø"/>
            </a:pPr>
            <a:r>
              <a:rPr lang="en-US" sz="2000" dirty="0"/>
              <a:t>  A soluble derivative of human insulin</a:t>
            </a:r>
          </a:p>
          <a:p>
            <a:endParaRPr lang="en-US" sz="2000" dirty="0"/>
          </a:p>
          <a:p>
            <a:pPr>
              <a:buFont typeface="Wingdings" pitchFamily="2" charset="2"/>
              <a:buChar char="Ø"/>
            </a:pPr>
            <a:r>
              <a:rPr lang="en-US" sz="2000" dirty="0"/>
              <a:t>  </a:t>
            </a:r>
            <a:r>
              <a:rPr lang="en-US" sz="2000" dirty="0" err="1"/>
              <a:t>Threonine</a:t>
            </a:r>
            <a:r>
              <a:rPr lang="en-US" sz="2000" dirty="0"/>
              <a:t> has been removed at position </a:t>
            </a:r>
            <a:r>
              <a:rPr lang="en-US" sz="2000" dirty="0" smtClean="0"/>
              <a:t>B30</a:t>
            </a:r>
            <a:endParaRPr lang="en-US" sz="2000" dirty="0"/>
          </a:p>
          <a:p>
            <a:endParaRPr lang="en-US" sz="2000" dirty="0"/>
          </a:p>
          <a:p>
            <a:pPr>
              <a:buFont typeface="Wingdings" pitchFamily="2" charset="2"/>
              <a:buChar char="Ø"/>
            </a:pPr>
            <a:r>
              <a:rPr lang="en-US" sz="2000" dirty="0"/>
              <a:t>  A </a:t>
            </a:r>
            <a:r>
              <a:rPr lang="en-US" sz="2000" dirty="0" smtClean="0"/>
              <a:t> 14-carbon </a:t>
            </a:r>
            <a:r>
              <a:rPr lang="en-US" sz="2000" dirty="0"/>
              <a:t>fatty acid side-chain </a:t>
            </a:r>
            <a:r>
              <a:rPr lang="en-US" sz="2000" dirty="0" smtClean="0"/>
              <a:t>has </a:t>
            </a:r>
            <a:r>
              <a:rPr lang="en-US" sz="2000" dirty="0"/>
              <a:t>been attached to position  B29</a:t>
            </a:r>
          </a:p>
        </p:txBody>
      </p:sp>
      <p:sp>
        <p:nvSpPr>
          <p:cNvPr id="22533" name="TextBox 5"/>
          <p:cNvSpPr txBox="1">
            <a:spLocks noChangeArrowheads="1"/>
          </p:cNvSpPr>
          <p:nvPr/>
        </p:nvSpPr>
        <p:spPr bwMode="auto">
          <a:xfrm>
            <a:off x="1" y="0"/>
            <a:ext cx="9144000" cy="1200329"/>
          </a:xfrm>
          <a:prstGeom prst="rect">
            <a:avLst/>
          </a:prstGeom>
          <a:solidFill>
            <a:srgbClr val="C00000"/>
          </a:solidFill>
          <a:ln w="9525">
            <a:solidFill>
              <a:schemeClr val="tx1"/>
            </a:solidFill>
            <a:miter lim="800000"/>
            <a:headEnd/>
            <a:tailEnd/>
          </a:ln>
        </p:spPr>
        <p:txBody>
          <a:bodyPr wrap="square">
            <a:spAutoFit/>
          </a:bodyPr>
          <a:lstStyle/>
          <a:p>
            <a:pPr algn="ctr">
              <a:lnSpc>
                <a:spcPct val="150000"/>
              </a:lnSpc>
            </a:pPr>
            <a:r>
              <a:rPr lang="en-US" sz="4800" b="1" dirty="0" smtClean="0">
                <a:effectLst>
                  <a:outerShdw blurRad="38100" dist="38100" dir="2700000" algn="tl">
                    <a:srgbClr val="000000">
                      <a:alpha val="43137"/>
                    </a:srgbClr>
                  </a:outerShdw>
                </a:effectLst>
                <a:latin typeface="Garamond" pitchFamily="18" charset="0"/>
              </a:rPr>
              <a:t>INSULIN DETEMIR</a:t>
            </a:r>
            <a:endParaRPr lang="en-US" sz="4800" b="1" dirty="0">
              <a:effectLst>
                <a:outerShdw blurRad="38100" dist="38100" dir="2700000" algn="tl">
                  <a:srgbClr val="000000">
                    <a:alpha val="43137"/>
                  </a:srgbClr>
                </a:outerShdw>
              </a:effectLst>
              <a:latin typeface="Garamond" pitchFamily="18" charset="0"/>
            </a:endParaRPr>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554" name="Content Placeholder 3" descr="4.3f.iii.detemir_rev1.jpg"/>
          <p:cNvPicPr>
            <a:picLocks noGrp="1" noChangeAspect="1"/>
          </p:cNvPicPr>
          <p:nvPr>
            <p:ph idx="1"/>
          </p:nvPr>
        </p:nvPicPr>
        <p:blipFill>
          <a:blip r:embed="rId2" cstate="print"/>
          <a:srcRect/>
          <a:stretch>
            <a:fillRect/>
          </a:stretch>
        </p:blipFill>
        <p:spPr>
          <a:xfrm>
            <a:off x="6096000" y="2209800"/>
            <a:ext cx="2895600" cy="4191000"/>
          </a:xfrm>
          <a:ln>
            <a:solidFill>
              <a:srgbClr val="FF0000"/>
            </a:solidFill>
          </a:ln>
        </p:spPr>
      </p:pic>
      <p:sp>
        <p:nvSpPr>
          <p:cNvPr id="23555" name="TextBox 4"/>
          <p:cNvSpPr txBox="1">
            <a:spLocks noChangeArrowheads="1"/>
          </p:cNvSpPr>
          <p:nvPr/>
        </p:nvSpPr>
        <p:spPr bwMode="auto">
          <a:xfrm>
            <a:off x="228600" y="1602462"/>
            <a:ext cx="8610600" cy="5139869"/>
          </a:xfrm>
          <a:prstGeom prst="rect">
            <a:avLst/>
          </a:prstGeom>
          <a:noFill/>
          <a:ln w="9525">
            <a:noFill/>
            <a:miter lim="800000"/>
            <a:headEnd/>
            <a:tailEnd/>
          </a:ln>
        </p:spPr>
        <p:txBody>
          <a:bodyPr wrap="square">
            <a:spAutoFit/>
          </a:bodyPr>
          <a:lstStyle/>
          <a:p>
            <a:pPr>
              <a:buClr>
                <a:srgbClr val="FFFF00"/>
              </a:buClr>
              <a:buFont typeface="Wingdings" pitchFamily="2" charset="2"/>
              <a:buChar char="§"/>
            </a:pPr>
            <a:r>
              <a:rPr lang="en-US" dirty="0"/>
              <a:t>The  fatty  </a:t>
            </a:r>
            <a:r>
              <a:rPr lang="en-US" dirty="0" smtClean="0"/>
              <a:t>acid, </a:t>
            </a:r>
            <a:r>
              <a:rPr lang="en-US" dirty="0"/>
              <a:t>enable Detemir to bind </a:t>
            </a:r>
            <a:r>
              <a:rPr lang="en-US" dirty="0" smtClean="0"/>
              <a:t>albumin in </a:t>
            </a:r>
            <a:r>
              <a:rPr lang="en-US" dirty="0"/>
              <a:t>subcutaneous tissue and circulation.</a:t>
            </a:r>
          </a:p>
          <a:p>
            <a:pPr>
              <a:buClr>
                <a:srgbClr val="FFFF00"/>
              </a:buClr>
              <a:buFont typeface="Wingdings" pitchFamily="2" charset="2"/>
              <a:buChar char="§"/>
            </a:pPr>
            <a:endParaRPr lang="en-US" dirty="0"/>
          </a:p>
          <a:p>
            <a:pPr>
              <a:buClr>
                <a:srgbClr val="FFFF00"/>
              </a:buClr>
              <a:buFont typeface="Wingdings" pitchFamily="2" charset="2"/>
              <a:buChar char="§"/>
            </a:pPr>
            <a:r>
              <a:rPr lang="en-US" dirty="0"/>
              <a:t>98% of Detemir in the blood stream is albumin bound.</a:t>
            </a:r>
          </a:p>
          <a:p>
            <a:pPr>
              <a:buClr>
                <a:srgbClr val="FFFF00"/>
              </a:buClr>
              <a:buFont typeface="Wingdings" pitchFamily="2" charset="2"/>
              <a:buChar char="§"/>
            </a:pPr>
            <a:endParaRPr lang="en-US" dirty="0"/>
          </a:p>
          <a:p>
            <a:pPr>
              <a:buClr>
                <a:srgbClr val="FFFF00"/>
              </a:buClr>
              <a:buFont typeface="Wingdings" pitchFamily="2" charset="2"/>
              <a:buChar char="§"/>
            </a:pPr>
            <a:r>
              <a:rPr lang="en-US" dirty="0" smtClean="0"/>
              <a:t>Distribute  </a:t>
            </a:r>
            <a:r>
              <a:rPr lang="en-US" dirty="0"/>
              <a:t>more slowly to peripheral </a:t>
            </a:r>
            <a:r>
              <a:rPr lang="en-US" dirty="0" smtClean="0"/>
              <a:t>target tissues.</a:t>
            </a:r>
            <a:endParaRPr lang="en-US" dirty="0"/>
          </a:p>
          <a:p>
            <a:pPr>
              <a:buClr>
                <a:srgbClr val="FFFF00"/>
              </a:buClr>
              <a:buFont typeface="Wingdings" pitchFamily="2" charset="2"/>
              <a:buChar char="§"/>
            </a:pPr>
            <a:endParaRPr lang="en-US" dirty="0"/>
          </a:p>
          <a:p>
            <a:pPr>
              <a:buClr>
                <a:srgbClr val="FFFF00"/>
              </a:buClr>
              <a:buFont typeface="Wingdings" pitchFamily="2" charset="2"/>
              <a:buChar char="§"/>
            </a:pPr>
            <a:r>
              <a:rPr lang="en-US" dirty="0"/>
              <a:t>It  </a:t>
            </a:r>
            <a:r>
              <a:rPr lang="en-US" dirty="0" smtClean="0"/>
              <a:t>doesn’t </a:t>
            </a:r>
            <a:r>
              <a:rPr lang="en-US" dirty="0"/>
              <a:t>precipitate during administration or </a:t>
            </a:r>
            <a:r>
              <a:rPr lang="en-US" dirty="0" smtClean="0"/>
              <a:t>absorption.</a:t>
            </a:r>
            <a:endParaRPr lang="en-US" dirty="0"/>
          </a:p>
          <a:p>
            <a:pPr>
              <a:buClr>
                <a:srgbClr val="FFFF00"/>
              </a:buClr>
              <a:buFont typeface="Wingdings" pitchFamily="2" charset="2"/>
              <a:buChar char="§"/>
            </a:pPr>
            <a:endParaRPr lang="en-US" dirty="0"/>
          </a:p>
          <a:p>
            <a:pPr>
              <a:buClr>
                <a:srgbClr val="FFFF00"/>
              </a:buClr>
              <a:buFont typeface="Wingdings" pitchFamily="2" charset="2"/>
              <a:buChar char="§"/>
            </a:pPr>
            <a:r>
              <a:rPr lang="en-US" dirty="0"/>
              <a:t>Protracted absorption may contribute to reduced </a:t>
            </a:r>
            <a:endParaRPr lang="en-US" dirty="0" smtClean="0"/>
          </a:p>
          <a:p>
            <a:pPr>
              <a:buClr>
                <a:srgbClr val="FFFF00"/>
              </a:buClr>
            </a:pPr>
            <a:r>
              <a:rPr lang="en-US" dirty="0" smtClean="0"/>
              <a:t>variability  </a:t>
            </a:r>
            <a:r>
              <a:rPr lang="en-US" dirty="0"/>
              <a:t>in </a:t>
            </a:r>
            <a:r>
              <a:rPr lang="en-US" dirty="0" smtClean="0"/>
              <a:t>Detemir </a:t>
            </a:r>
            <a:r>
              <a:rPr lang="en-US" dirty="0"/>
              <a:t>action.</a:t>
            </a:r>
          </a:p>
          <a:p>
            <a:endParaRPr lang="en-US" dirty="0"/>
          </a:p>
          <a:p>
            <a:r>
              <a:rPr lang="en-US" dirty="0" smtClean="0"/>
              <a:t>         </a:t>
            </a:r>
            <a:r>
              <a:rPr lang="en-US" sz="2400" dirty="0">
                <a:solidFill>
                  <a:srgbClr val="FFFF00"/>
                </a:solidFill>
                <a:effectLst>
                  <a:outerShdw blurRad="38100" dist="38100" dir="2700000" algn="tl">
                    <a:srgbClr val="000000">
                      <a:alpha val="43137"/>
                    </a:srgbClr>
                  </a:outerShdw>
                </a:effectLst>
              </a:rPr>
              <a:t>Onset of </a:t>
            </a:r>
            <a:r>
              <a:rPr lang="en-US" sz="2400" dirty="0" smtClean="0">
                <a:solidFill>
                  <a:srgbClr val="FFFF00"/>
                </a:solidFill>
                <a:effectLst>
                  <a:outerShdw blurRad="38100" dist="38100" dir="2700000" algn="tl">
                    <a:srgbClr val="000000">
                      <a:alpha val="43137"/>
                    </a:srgbClr>
                  </a:outerShdw>
                </a:effectLst>
              </a:rPr>
              <a:t>action= </a:t>
            </a:r>
            <a:r>
              <a:rPr lang="en-US" sz="2400" dirty="0">
                <a:solidFill>
                  <a:srgbClr val="FFFF00"/>
                </a:solidFill>
                <a:effectLst>
                  <a:outerShdw blurRad="38100" dist="38100" dir="2700000" algn="tl">
                    <a:srgbClr val="000000">
                      <a:alpha val="43137"/>
                    </a:srgbClr>
                  </a:outerShdw>
                </a:effectLst>
              </a:rPr>
              <a:t>2 </a:t>
            </a:r>
            <a:r>
              <a:rPr lang="en-US" sz="2400" dirty="0" smtClean="0">
                <a:solidFill>
                  <a:srgbClr val="FFFF00"/>
                </a:solidFill>
                <a:effectLst>
                  <a:outerShdw blurRad="38100" dist="38100" dir="2700000" algn="tl">
                    <a:srgbClr val="000000">
                      <a:alpha val="43137"/>
                    </a:srgbClr>
                  </a:outerShdw>
                </a:effectLst>
              </a:rPr>
              <a:t>hrs</a:t>
            </a:r>
          </a:p>
          <a:p>
            <a:r>
              <a:rPr lang="en-US" sz="1600" dirty="0" smtClean="0">
                <a:effectLst>
                  <a:outerShdw blurRad="38100" dist="38100" dir="2700000" algn="tl">
                    <a:srgbClr val="000000">
                      <a:alpha val="43137"/>
                    </a:srgbClr>
                  </a:outerShdw>
                </a:effectLst>
              </a:rPr>
              <a:t>(dose dependent decrease in time to action)</a:t>
            </a:r>
            <a:endParaRPr lang="en-US" sz="1600" dirty="0">
              <a:effectLst>
                <a:outerShdw blurRad="38100" dist="38100" dir="2700000" algn="tl">
                  <a:srgbClr val="000000">
                    <a:alpha val="43137"/>
                  </a:srgbClr>
                </a:outerShdw>
              </a:effectLst>
            </a:endParaRPr>
          </a:p>
          <a:p>
            <a:r>
              <a:rPr lang="en-US" sz="2400" dirty="0">
                <a:solidFill>
                  <a:srgbClr val="FFFF00"/>
                </a:solidFill>
                <a:effectLst>
                  <a:outerShdw blurRad="38100" dist="38100" dir="2700000" algn="tl">
                    <a:srgbClr val="000000">
                      <a:alpha val="43137"/>
                    </a:srgbClr>
                  </a:outerShdw>
                </a:effectLst>
              </a:rPr>
              <a:t>       </a:t>
            </a:r>
            <a:r>
              <a:rPr lang="en-US" sz="2400" dirty="0" smtClean="0">
                <a:solidFill>
                  <a:srgbClr val="FFFF00"/>
                </a:solidFill>
                <a:effectLst>
                  <a:outerShdw blurRad="38100" dist="38100" dir="2700000" algn="tl">
                    <a:srgbClr val="000000">
                      <a:alpha val="43137"/>
                    </a:srgbClr>
                  </a:outerShdw>
                </a:effectLst>
              </a:rPr>
              <a:t>Peak= </a:t>
            </a:r>
            <a:r>
              <a:rPr lang="en-US" sz="2400" dirty="0">
                <a:solidFill>
                  <a:srgbClr val="FFFF00"/>
                </a:solidFill>
                <a:effectLst>
                  <a:outerShdw blurRad="38100" dist="38100" dir="2700000" algn="tl">
                    <a:srgbClr val="000000">
                      <a:alpha val="43137"/>
                    </a:srgbClr>
                  </a:outerShdw>
                </a:effectLst>
              </a:rPr>
              <a:t>flat</a:t>
            </a:r>
          </a:p>
          <a:p>
            <a:r>
              <a:rPr lang="en-US" sz="2400" dirty="0">
                <a:solidFill>
                  <a:srgbClr val="FFFF00"/>
                </a:solidFill>
                <a:effectLst>
                  <a:outerShdw blurRad="38100" dist="38100" dir="2700000" algn="tl">
                    <a:srgbClr val="000000">
                      <a:alpha val="43137"/>
                    </a:srgbClr>
                  </a:outerShdw>
                </a:effectLst>
              </a:rPr>
              <a:t>       </a:t>
            </a:r>
            <a:r>
              <a:rPr lang="en-US" sz="2400" dirty="0" smtClean="0">
                <a:solidFill>
                  <a:srgbClr val="FFFF00"/>
                </a:solidFill>
                <a:effectLst>
                  <a:outerShdw blurRad="38100" dist="38100" dir="2700000" algn="tl">
                    <a:srgbClr val="000000">
                      <a:alpha val="43137"/>
                    </a:srgbClr>
                  </a:outerShdw>
                </a:effectLst>
              </a:rPr>
              <a:t>Duration= </a:t>
            </a:r>
            <a:r>
              <a:rPr lang="en-US" sz="2400" dirty="0" smtClean="0">
                <a:solidFill>
                  <a:srgbClr val="FFFF00"/>
                </a:solidFill>
                <a:effectLst>
                  <a:outerShdw blurRad="38100" dist="38100" dir="2700000" algn="tl">
                    <a:srgbClr val="000000">
                      <a:alpha val="43137"/>
                    </a:srgbClr>
                  </a:outerShdw>
                </a:effectLst>
              </a:rPr>
              <a:t>14–16 hrs </a:t>
            </a:r>
            <a:endParaRPr lang="en-US" sz="2400" dirty="0">
              <a:solidFill>
                <a:srgbClr val="FFFF00"/>
              </a:solidFill>
              <a:effectLst>
                <a:outerShdw blurRad="38100" dist="38100" dir="2700000" algn="tl">
                  <a:srgbClr val="000000">
                    <a:alpha val="43137"/>
                  </a:srgbClr>
                </a:outerShdw>
              </a:effectLst>
            </a:endParaRPr>
          </a:p>
          <a:p>
            <a:r>
              <a:rPr lang="en-US" sz="1600" dirty="0"/>
              <a:t> (dose dependent : 0.4 IU/Kg </a:t>
            </a:r>
            <a:r>
              <a:rPr lang="en-US" sz="1600" dirty="0" smtClean="0"/>
              <a:t>, </a:t>
            </a:r>
            <a:r>
              <a:rPr lang="en-US" sz="1600" dirty="0"/>
              <a:t>average  20 </a:t>
            </a:r>
            <a:r>
              <a:rPr lang="en-US" sz="1600" dirty="0" smtClean="0"/>
              <a:t>hours)  </a:t>
            </a:r>
            <a:endParaRPr lang="en-US" sz="1600" dirty="0"/>
          </a:p>
        </p:txBody>
      </p:sp>
      <p:sp>
        <p:nvSpPr>
          <p:cNvPr id="5" name="Rectangle 4"/>
          <p:cNvSpPr/>
          <p:nvPr/>
        </p:nvSpPr>
        <p:spPr>
          <a:xfrm>
            <a:off x="0" y="0"/>
            <a:ext cx="9144000" cy="1323439"/>
          </a:xfrm>
          <a:prstGeom prst="rect">
            <a:avLst/>
          </a:prstGeom>
          <a:solidFill>
            <a:srgbClr val="C00000"/>
          </a:solidFill>
          <a:ln>
            <a:solidFill>
              <a:schemeClr val="tx1"/>
            </a:solidFill>
          </a:ln>
        </p:spPr>
        <p:txBody>
          <a:bodyPr wrap="square">
            <a:spAutoFit/>
          </a:bodyPr>
          <a:lstStyle/>
          <a:p>
            <a:pPr lvl="0" algn="ctr">
              <a:lnSpc>
                <a:spcPct val="150000"/>
              </a:lnSpc>
            </a:pPr>
            <a:r>
              <a:rPr lang="en-US" sz="3200" b="1" dirty="0" smtClean="0">
                <a:solidFill>
                  <a:srgbClr val="FFFFFF"/>
                </a:solidFill>
                <a:effectLst>
                  <a:outerShdw blurRad="38100" dist="38100" dir="2700000" algn="tl">
                    <a:srgbClr val="000000">
                      <a:alpha val="43137"/>
                    </a:srgbClr>
                  </a:outerShdw>
                </a:effectLst>
                <a:latin typeface="Garamond" pitchFamily="18" charset="0"/>
              </a:rPr>
              <a:t>INSULIN DETEMIR: PHARMACOKINETICS</a:t>
            </a:r>
          </a:p>
          <a:p>
            <a:pPr lvl="0" algn="ctr"/>
            <a:r>
              <a:rPr lang="en-US" sz="3200" b="1" dirty="0" smtClean="0">
                <a:solidFill>
                  <a:srgbClr val="FFFFFF"/>
                </a:solidFill>
                <a:effectLst>
                  <a:outerShdw blurRad="38100" dist="38100" dir="2700000" algn="tl">
                    <a:srgbClr val="000000">
                      <a:alpha val="43137"/>
                    </a:srgbClr>
                  </a:outerShdw>
                </a:effectLst>
                <a:latin typeface="Garamond" pitchFamily="18" charset="0"/>
              </a:rPr>
              <a:t> </a:t>
            </a:r>
            <a:endParaRPr lang="en-US" sz="3200" b="1" dirty="0">
              <a:solidFill>
                <a:srgbClr val="FFFFFF"/>
              </a:solidFill>
              <a:effectLst>
                <a:outerShdw blurRad="38100" dist="38100" dir="2700000" algn="tl">
                  <a:srgbClr val="000000">
                    <a:alpha val="43137"/>
                  </a:srgbClr>
                </a:outerShdw>
              </a:effectLst>
              <a:latin typeface="Garamond" pitchFamily="18" charset="0"/>
            </a:endParaRPr>
          </a:p>
        </p:txBody>
      </p:sp>
      <p:sp>
        <p:nvSpPr>
          <p:cNvPr id="6" name="TextBox 5"/>
          <p:cNvSpPr txBox="1"/>
          <p:nvPr/>
        </p:nvSpPr>
        <p:spPr>
          <a:xfrm>
            <a:off x="0" y="6443246"/>
            <a:ext cx="9144000" cy="338554"/>
          </a:xfrm>
          <a:prstGeom prst="rect">
            <a:avLst/>
          </a:prstGeom>
          <a:noFill/>
        </p:spPr>
        <p:txBody>
          <a:bodyPr wrap="square" rtlCol="0">
            <a:spAutoFit/>
          </a:bodyPr>
          <a:lstStyle/>
          <a:p>
            <a:pPr algn="ctr"/>
            <a:r>
              <a:rPr lang="en-US" sz="1600" dirty="0" err="1" smtClean="0">
                <a:solidFill>
                  <a:srgbClr val="FFFF00"/>
                </a:solidFill>
                <a:latin typeface="Garamond" pitchFamily="18" charset="0"/>
              </a:rPr>
              <a:t>Meneghini</a:t>
            </a:r>
            <a:r>
              <a:rPr lang="en-US" sz="1600" dirty="0" smtClean="0">
                <a:solidFill>
                  <a:srgbClr val="FFFF00"/>
                </a:solidFill>
                <a:latin typeface="Garamond" pitchFamily="18" charset="0"/>
              </a:rPr>
              <a:t> L. Insulin Detemir. Therapy. 2008; 5:513-529.</a:t>
            </a:r>
            <a:endParaRPr lang="en-US" sz="1600" dirty="0">
              <a:solidFill>
                <a:srgbClr val="FFFF00"/>
              </a:solidFill>
              <a:latin typeface="Garamond" pitchFamily="18" charset="0"/>
            </a:endParaRPr>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3186" name="Rectangle 2"/>
          <p:cNvSpPr>
            <a:spLocks noChangeArrowheads="1"/>
          </p:cNvSpPr>
          <p:nvPr/>
        </p:nvSpPr>
        <p:spPr bwMode="auto">
          <a:xfrm>
            <a:off x="5553075" y="5765800"/>
            <a:ext cx="184150" cy="457200"/>
          </a:xfrm>
          <a:prstGeom prst="rect">
            <a:avLst/>
          </a:prstGeom>
          <a:noFill/>
          <a:ln w="9525">
            <a:noFill/>
            <a:miter lim="800000"/>
            <a:headEnd/>
            <a:tailEnd/>
          </a:ln>
          <a:effectLst>
            <a:outerShdw dist="35921" dir="2700000" algn="ctr" rotWithShape="0">
              <a:schemeClr val="tx1"/>
            </a:outerShdw>
          </a:effectLst>
        </p:spPr>
        <p:txBody>
          <a:bodyPr wrap="none">
            <a:spAutoFit/>
          </a:bodyPr>
          <a:lstStyle/>
          <a:p>
            <a:pPr>
              <a:spcBef>
                <a:spcPct val="50000"/>
              </a:spcBef>
              <a:buClr>
                <a:schemeClr val="tx1"/>
              </a:buClr>
              <a:buSzPct val="70000"/>
              <a:buFont typeface="Wingdings" pitchFamily="2" charset="2"/>
              <a:buNone/>
              <a:defRPr/>
            </a:pPr>
            <a:endParaRPr lang="en-CA" sz="2400">
              <a:latin typeface="Arial" charset="0"/>
            </a:endParaRPr>
          </a:p>
        </p:txBody>
      </p:sp>
      <p:graphicFrame>
        <p:nvGraphicFramePr>
          <p:cNvPr id="721924" name="Group 4"/>
          <p:cNvGraphicFramePr>
            <a:graphicFrameLocks noGrp="1"/>
          </p:cNvGraphicFramePr>
          <p:nvPr>
            <p:ph idx="4294967295"/>
          </p:nvPr>
        </p:nvGraphicFramePr>
        <p:xfrm>
          <a:off x="484157" y="2209800"/>
          <a:ext cx="8202643" cy="3736992"/>
        </p:xfrm>
        <a:graphic>
          <a:graphicData uri="http://schemas.openxmlformats.org/drawingml/2006/table">
            <a:tbl>
              <a:tblPr/>
              <a:tblGrid>
                <a:gridCol w="1282637"/>
                <a:gridCol w="2130620"/>
                <a:gridCol w="2235594"/>
                <a:gridCol w="2553792"/>
              </a:tblGrid>
              <a:tr h="997834">
                <a:tc>
                  <a:txBody>
                    <a:bodyPr/>
                    <a:lstStyle/>
                    <a:p>
                      <a:pPr marL="0" marR="0" lvl="0" indent="0" algn="l" defTabSz="914400" rtl="0" eaLnBrk="1" fontAlgn="base" latinLnBrk="0" hangingPunct="1">
                        <a:lnSpc>
                          <a:spcPct val="85000"/>
                        </a:lnSpc>
                        <a:spcBef>
                          <a:spcPct val="0"/>
                        </a:spcBef>
                        <a:spcAft>
                          <a:spcPct val="0"/>
                        </a:spcAft>
                        <a:buClr>
                          <a:srgbClr val="FFCC00"/>
                        </a:buClr>
                        <a:buSzPct val="70000"/>
                        <a:buFont typeface="Wingdings" pitchFamily="2" charset="2"/>
                        <a:buNone/>
                        <a:tabLst/>
                      </a:pPr>
                      <a:endParaRPr kumimoji="0" lang="en-US" sz="1800" b="0" i="0" u="none" strike="noStrike" cap="none" normalizeH="0" baseline="0" dirty="0" smtClean="0">
                        <a:ln>
                          <a:noFill/>
                        </a:ln>
                        <a:solidFill>
                          <a:schemeClr val="tx1"/>
                        </a:solidFill>
                        <a:effectLst/>
                        <a:latin typeface="Arial" charset="0"/>
                        <a:ea typeface="ＭＳ Ｐゴシック" pitchFamily="34" charset="-128"/>
                        <a:cs typeface="Arial" charset="0"/>
                      </a:endParaRPr>
                    </a:p>
                  </a:txBody>
                  <a:tcPr anchor="ctr" horzOverflow="overflow">
                    <a:lnL>
                      <a:noFill/>
                    </a:lnL>
                    <a:lnR w="28575" cap="flat" cmpd="sng" algn="ctr">
                      <a:solidFill>
                        <a:srgbClr val="FFCC00"/>
                      </a:solidFill>
                      <a:prstDash val="solid"/>
                      <a:round/>
                      <a:headEnd type="none" w="med" len="med"/>
                      <a:tailEnd type="none" w="med" len="lg"/>
                    </a:lnR>
                    <a:lnT>
                      <a:noFill/>
                    </a:lnT>
                    <a:lnB w="28575" cap="flat" cmpd="sng" algn="ctr">
                      <a:solidFill>
                        <a:srgbClr val="FFCC00"/>
                      </a:solidFill>
                      <a:prstDash val="solid"/>
                      <a:round/>
                      <a:headEnd type="none" w="med" len="med"/>
                      <a:tailEnd type="none" w="med" len="lg"/>
                    </a:lnB>
                    <a:lnTlToBr>
                      <a:noFill/>
                    </a:lnTlToBr>
                    <a:lnBlToTr>
                      <a:noFill/>
                    </a:lnBlToTr>
                    <a:noFill/>
                  </a:tcPr>
                </a:tc>
                <a:tc>
                  <a:txBody>
                    <a:bodyPr/>
                    <a:lstStyle/>
                    <a:p>
                      <a:pPr marL="0" marR="0" lvl="0" indent="0" algn="ctr" defTabSz="914400" rtl="0" eaLnBrk="1" fontAlgn="base" latinLnBrk="0" hangingPunct="1">
                        <a:lnSpc>
                          <a:spcPct val="85000"/>
                        </a:lnSpc>
                        <a:spcBef>
                          <a:spcPct val="0"/>
                        </a:spcBef>
                        <a:spcAft>
                          <a:spcPct val="0"/>
                        </a:spcAft>
                        <a:buClr>
                          <a:srgbClr val="FFCC00"/>
                        </a:buClr>
                        <a:buSzPct val="70000"/>
                        <a:buFont typeface="Wingdings" pitchFamily="2" charset="2"/>
                        <a:buNone/>
                        <a:tabLst/>
                      </a:pPr>
                      <a:r>
                        <a:rPr kumimoji="0" lang="en-US" sz="1800" b="0" i="0" u="none" strike="noStrike" cap="none" normalizeH="0" baseline="0" dirty="0" smtClean="0">
                          <a:ln>
                            <a:noFill/>
                          </a:ln>
                          <a:solidFill>
                            <a:schemeClr val="bg2"/>
                          </a:solidFill>
                          <a:effectLst/>
                          <a:latin typeface="Arial" charset="0"/>
                          <a:ea typeface="ＭＳ Ｐゴシック" pitchFamily="34" charset="-128"/>
                          <a:cs typeface="Arial" charset="0"/>
                        </a:rPr>
                        <a:t>Intermediate-Acting                    (NPH, </a:t>
                      </a:r>
                      <a:r>
                        <a:rPr kumimoji="0" lang="en-US" sz="1800" b="0" i="0" u="none" strike="noStrike" cap="none" normalizeH="0" baseline="0" dirty="0" err="1" smtClean="0">
                          <a:ln>
                            <a:noFill/>
                          </a:ln>
                          <a:solidFill>
                            <a:schemeClr val="bg2"/>
                          </a:solidFill>
                          <a:effectLst/>
                          <a:latin typeface="Arial" charset="0"/>
                          <a:ea typeface="ＭＳ Ｐゴシック" pitchFamily="34" charset="-128"/>
                          <a:cs typeface="Arial" charset="0"/>
                        </a:rPr>
                        <a:t>lente</a:t>
                      </a:r>
                      <a:r>
                        <a:rPr kumimoji="0" lang="en-US" sz="1800" b="0" i="0" u="none" strike="noStrike" cap="none" normalizeH="0" baseline="0" dirty="0" smtClean="0">
                          <a:ln>
                            <a:noFill/>
                          </a:ln>
                          <a:solidFill>
                            <a:schemeClr val="bg2"/>
                          </a:solidFill>
                          <a:effectLst/>
                          <a:latin typeface="Arial" charset="0"/>
                          <a:ea typeface="ＭＳ Ｐゴシック" pitchFamily="34" charset="-128"/>
                          <a:cs typeface="Arial" charset="0"/>
                        </a:rPr>
                        <a:t>)</a:t>
                      </a:r>
                    </a:p>
                  </a:txBody>
                  <a:tcPr anchor="ctr" horzOverflow="overflow">
                    <a:lnL w="28575" cap="flat" cmpd="sng" algn="ctr">
                      <a:solidFill>
                        <a:srgbClr val="FFCC00"/>
                      </a:solidFill>
                      <a:prstDash val="solid"/>
                      <a:round/>
                      <a:headEnd type="none" w="med" len="med"/>
                      <a:tailEnd type="none" w="med" len="lg"/>
                    </a:lnL>
                    <a:lnR w="9525" cap="flat" cmpd="sng" algn="ctr">
                      <a:solidFill>
                        <a:schemeClr val="bg1"/>
                      </a:solidFill>
                      <a:prstDash val="solid"/>
                      <a:round/>
                      <a:headEnd type="none" w="med" len="med"/>
                      <a:tailEnd type="none" w="med" len="lg"/>
                    </a:lnR>
                    <a:lnT cap="flat">
                      <a:noFill/>
                    </a:lnT>
                    <a:lnB w="28575" cap="flat" cmpd="sng" algn="ctr">
                      <a:solidFill>
                        <a:srgbClr val="FFCC00"/>
                      </a:solidFill>
                      <a:prstDash val="solid"/>
                      <a:round/>
                      <a:headEnd type="none" w="med" len="med"/>
                      <a:tailEnd type="none" w="med" len="lg"/>
                    </a:lnB>
                    <a:lnTlToBr>
                      <a:noFill/>
                    </a:lnTlToBr>
                    <a:lnBlToTr>
                      <a:noFill/>
                    </a:lnBlToTr>
                    <a:solidFill>
                      <a:srgbClr val="CCFFFF"/>
                    </a:solidFill>
                  </a:tcPr>
                </a:tc>
                <a:tc>
                  <a:txBody>
                    <a:bodyPr/>
                    <a:lstStyle/>
                    <a:p>
                      <a:pPr marL="0" marR="0" lvl="0" indent="0" algn="ctr" defTabSz="914400" rtl="0" eaLnBrk="1" fontAlgn="base" latinLnBrk="0" hangingPunct="1">
                        <a:lnSpc>
                          <a:spcPct val="85000"/>
                        </a:lnSpc>
                        <a:spcBef>
                          <a:spcPct val="0"/>
                        </a:spcBef>
                        <a:spcAft>
                          <a:spcPct val="0"/>
                        </a:spcAft>
                        <a:buClr>
                          <a:srgbClr val="FFCC00"/>
                        </a:buClr>
                        <a:buSzPct val="70000"/>
                        <a:buFont typeface="Wingdings" pitchFamily="2" charset="2"/>
                        <a:buNone/>
                        <a:tabLst/>
                      </a:pPr>
                      <a:r>
                        <a:rPr kumimoji="0" lang="en-US" sz="1800" b="0" i="0" u="none" strike="noStrike" cap="none" normalizeH="0" baseline="0" dirty="0" smtClean="0">
                          <a:ln>
                            <a:noFill/>
                          </a:ln>
                          <a:solidFill>
                            <a:srgbClr val="FFFF00"/>
                          </a:solidFill>
                          <a:effectLst/>
                          <a:latin typeface="Arial" charset="0"/>
                          <a:ea typeface="ＭＳ Ｐゴシック" pitchFamily="34" charset="-128"/>
                          <a:cs typeface="Arial" charset="0"/>
                        </a:rPr>
                        <a:t>Long-Acting. </a:t>
                      </a:r>
                      <a:r>
                        <a:rPr kumimoji="0" lang="en-US" sz="1800" b="0" i="0" u="none" strike="noStrike" cap="none" normalizeH="0" baseline="0" dirty="0" err="1" smtClean="0">
                          <a:ln>
                            <a:noFill/>
                          </a:ln>
                          <a:solidFill>
                            <a:srgbClr val="FFFF00"/>
                          </a:solidFill>
                          <a:effectLst/>
                          <a:latin typeface="Arial" charset="0"/>
                          <a:ea typeface="ＭＳ Ｐゴシック" pitchFamily="34" charset="-128"/>
                          <a:cs typeface="Arial" charset="0"/>
                        </a:rPr>
                        <a:t>ultralente</a:t>
                      </a:r>
                      <a:endParaRPr kumimoji="0" lang="en-US" sz="1800" b="0" i="0" u="none" strike="noStrike" cap="none" normalizeH="0" baseline="0" dirty="0" smtClean="0">
                        <a:ln>
                          <a:noFill/>
                        </a:ln>
                        <a:solidFill>
                          <a:srgbClr val="FFFF00"/>
                        </a:solidFill>
                        <a:effectLst/>
                        <a:latin typeface="Arial" charset="0"/>
                        <a:ea typeface="ＭＳ Ｐゴシック" pitchFamily="34" charset="-128"/>
                        <a:cs typeface="Arial" charset="0"/>
                      </a:endParaRPr>
                    </a:p>
                  </a:txBody>
                  <a:tcPr anchor="ctr" horzOverflow="overflow">
                    <a:lnL w="9525" cap="flat" cmpd="sng" algn="ctr">
                      <a:solidFill>
                        <a:schemeClr val="bg1"/>
                      </a:solidFill>
                      <a:prstDash val="solid"/>
                      <a:round/>
                      <a:headEnd type="none" w="med" len="med"/>
                      <a:tailEnd type="none" w="med" len="lg"/>
                    </a:lnL>
                    <a:lnR w="9525" cap="flat" cmpd="sng" algn="ctr">
                      <a:solidFill>
                        <a:schemeClr val="bg1"/>
                      </a:solidFill>
                      <a:prstDash val="solid"/>
                      <a:round/>
                      <a:headEnd type="none" w="med" len="med"/>
                      <a:tailEnd type="none" w="med" len="lg"/>
                    </a:lnR>
                    <a:lnT cap="flat">
                      <a:noFill/>
                    </a:lnT>
                    <a:lnB w="28575" cap="flat" cmpd="sng" algn="ctr">
                      <a:solidFill>
                        <a:srgbClr val="FFCC00"/>
                      </a:solidFill>
                      <a:prstDash val="solid"/>
                      <a:round/>
                      <a:headEnd type="none" w="med" len="med"/>
                      <a:tailEnd type="none" w="med" len="lg"/>
                    </a:lnB>
                    <a:lnTlToBr>
                      <a:noFill/>
                    </a:lnTlToBr>
                    <a:lnBlToTr>
                      <a:noFill/>
                    </a:lnBlToTr>
                    <a:solidFill>
                      <a:srgbClr val="283C6A"/>
                    </a:solidFill>
                  </a:tcPr>
                </a:tc>
                <a:tc>
                  <a:txBody>
                    <a:bodyPr/>
                    <a:lstStyle/>
                    <a:p>
                      <a:pPr marL="0" marR="0" lvl="0" indent="0" algn="ctr" defTabSz="914400" rtl="0" eaLnBrk="1" fontAlgn="base" latinLnBrk="0" hangingPunct="1">
                        <a:lnSpc>
                          <a:spcPct val="85000"/>
                        </a:lnSpc>
                        <a:spcBef>
                          <a:spcPct val="0"/>
                        </a:spcBef>
                        <a:spcAft>
                          <a:spcPct val="0"/>
                        </a:spcAft>
                        <a:buClr>
                          <a:srgbClr val="FFCC00"/>
                        </a:buClr>
                        <a:buSzPct val="70000"/>
                        <a:buFont typeface="Wingdings" pitchFamily="2" charset="2"/>
                        <a:buNone/>
                        <a:tabLst/>
                      </a:pPr>
                      <a:r>
                        <a:rPr kumimoji="0" lang="en-US" sz="1800" b="0" i="0" u="none" strike="noStrike" cap="none" normalizeH="0" baseline="0" dirty="0" smtClean="0">
                          <a:ln>
                            <a:noFill/>
                          </a:ln>
                          <a:solidFill>
                            <a:schemeClr val="bg2"/>
                          </a:solidFill>
                          <a:effectLst/>
                          <a:latin typeface="Arial" charset="0"/>
                          <a:ea typeface="ＭＳ Ｐゴシック" pitchFamily="34" charset="-128"/>
                          <a:cs typeface="Arial" charset="0"/>
                        </a:rPr>
                        <a:t>Long-Acting Analogues </a:t>
                      </a:r>
                    </a:p>
                    <a:p>
                      <a:pPr marL="0" marR="0" lvl="0" indent="0" algn="ctr" defTabSz="914400" rtl="0" eaLnBrk="1" fontAlgn="base" latinLnBrk="0" hangingPunct="1">
                        <a:lnSpc>
                          <a:spcPct val="85000"/>
                        </a:lnSpc>
                        <a:spcBef>
                          <a:spcPct val="0"/>
                        </a:spcBef>
                        <a:spcAft>
                          <a:spcPct val="0"/>
                        </a:spcAft>
                        <a:buClr>
                          <a:srgbClr val="FFCC00"/>
                        </a:buClr>
                        <a:buSzPct val="70000"/>
                        <a:buFont typeface="Wingdings" pitchFamily="2" charset="2"/>
                        <a:buNone/>
                        <a:tabLst/>
                      </a:pPr>
                      <a:r>
                        <a:rPr kumimoji="0" lang="en-US" sz="1800" b="0" i="0" u="none" strike="noStrike" cap="none" normalizeH="0" baseline="0" dirty="0" smtClean="0">
                          <a:ln>
                            <a:noFill/>
                          </a:ln>
                          <a:solidFill>
                            <a:schemeClr val="bg2"/>
                          </a:solidFill>
                          <a:effectLst/>
                          <a:latin typeface="Arial" charset="0"/>
                          <a:ea typeface="ＭＳ Ｐゴシック" pitchFamily="34" charset="-128"/>
                          <a:cs typeface="Arial" charset="0"/>
                        </a:rPr>
                        <a:t>(glargine, </a:t>
                      </a:r>
                      <a:r>
                        <a:rPr kumimoji="0" lang="en-US" sz="1800" b="0" i="0" u="none" strike="noStrike" cap="none" normalizeH="0" baseline="0" dirty="0" err="1" smtClean="0">
                          <a:ln>
                            <a:noFill/>
                          </a:ln>
                          <a:solidFill>
                            <a:schemeClr val="bg2"/>
                          </a:solidFill>
                          <a:effectLst/>
                          <a:latin typeface="Arial" charset="0"/>
                          <a:ea typeface="ＭＳ Ｐゴシック" pitchFamily="34" charset="-128"/>
                          <a:cs typeface="Arial" charset="0"/>
                        </a:rPr>
                        <a:t>detemir</a:t>
                      </a:r>
                      <a:r>
                        <a:rPr kumimoji="0" lang="en-US" sz="1800" b="0" i="0" u="none" strike="noStrike" cap="none" normalizeH="0" baseline="0" dirty="0" smtClean="0">
                          <a:ln>
                            <a:noFill/>
                          </a:ln>
                          <a:solidFill>
                            <a:schemeClr val="bg2"/>
                          </a:solidFill>
                          <a:effectLst/>
                          <a:latin typeface="Arial" charset="0"/>
                          <a:ea typeface="ＭＳ Ｐゴシック" pitchFamily="34" charset="-128"/>
                          <a:cs typeface="Arial" charset="0"/>
                        </a:rPr>
                        <a:t>)</a:t>
                      </a:r>
                    </a:p>
                  </a:txBody>
                  <a:tcPr anchor="ctr" horzOverflow="overflow">
                    <a:lnL w="9525" cap="flat" cmpd="sng" algn="ctr">
                      <a:solidFill>
                        <a:schemeClr val="bg1"/>
                      </a:solidFill>
                      <a:prstDash val="solid"/>
                      <a:round/>
                      <a:headEnd type="none" w="med" len="med"/>
                      <a:tailEnd type="none" w="med" len="lg"/>
                    </a:lnL>
                    <a:lnR cap="flat">
                      <a:noFill/>
                    </a:lnR>
                    <a:lnT cap="flat">
                      <a:noFill/>
                    </a:lnT>
                    <a:lnB w="28575" cap="flat" cmpd="sng" algn="ctr">
                      <a:solidFill>
                        <a:srgbClr val="FFCC00"/>
                      </a:solidFill>
                      <a:prstDash val="solid"/>
                      <a:round/>
                      <a:headEnd type="none" w="med" len="med"/>
                      <a:tailEnd type="none" w="med" len="lg"/>
                    </a:lnB>
                    <a:lnTlToBr>
                      <a:noFill/>
                    </a:lnTlToBr>
                    <a:lnBlToTr>
                      <a:noFill/>
                    </a:lnBlToTr>
                    <a:solidFill>
                      <a:srgbClr val="CCFFFF"/>
                    </a:solidFill>
                  </a:tcPr>
                </a:tc>
              </a:tr>
              <a:tr h="855841">
                <a:tc>
                  <a:txBody>
                    <a:bodyPr/>
                    <a:lstStyle/>
                    <a:p>
                      <a:pPr marL="93663" marR="0" lvl="0" indent="0" algn="l" defTabSz="914400" rtl="0" eaLnBrk="1" fontAlgn="base" latinLnBrk="0" hangingPunct="1">
                        <a:lnSpc>
                          <a:spcPct val="85000"/>
                        </a:lnSpc>
                        <a:spcBef>
                          <a:spcPct val="0"/>
                        </a:spcBef>
                        <a:spcAft>
                          <a:spcPct val="0"/>
                        </a:spcAft>
                        <a:buClr>
                          <a:srgbClr val="FFCC00"/>
                        </a:buClr>
                        <a:buSzPct val="70000"/>
                        <a:buFont typeface="Wingdings" pitchFamily="2" charset="2"/>
                        <a:buNone/>
                        <a:tabLst/>
                      </a:pPr>
                      <a:r>
                        <a:rPr kumimoji="0" lang="en-US" sz="2400" b="0" i="0" u="none" strike="noStrike" cap="none" normalizeH="0" baseline="0" dirty="0" smtClean="0">
                          <a:ln>
                            <a:noFill/>
                          </a:ln>
                          <a:solidFill>
                            <a:srgbClr val="C00000"/>
                          </a:solidFill>
                          <a:effectLst/>
                          <a:latin typeface="Arial" charset="0"/>
                          <a:ea typeface="ＭＳ Ｐゴシック" pitchFamily="34" charset="-128"/>
                          <a:cs typeface="Arial" charset="0"/>
                        </a:rPr>
                        <a:t>Onset</a:t>
                      </a:r>
                    </a:p>
                  </a:txBody>
                  <a:tcPr anchor="ctr" horzOverflow="overflow">
                    <a:lnL cap="flat">
                      <a:noFill/>
                    </a:lnL>
                    <a:lnR w="28575" cap="flat" cmpd="sng" algn="ctr">
                      <a:solidFill>
                        <a:srgbClr val="FFCC00"/>
                      </a:solidFill>
                      <a:prstDash val="solid"/>
                      <a:round/>
                      <a:headEnd type="none" w="med" len="med"/>
                      <a:tailEnd type="none" w="med" len="lg"/>
                    </a:lnR>
                    <a:lnT w="28575" cap="flat" cmpd="sng" algn="ctr">
                      <a:solidFill>
                        <a:srgbClr val="FFCC00"/>
                      </a:solidFill>
                      <a:prstDash val="solid"/>
                      <a:round/>
                      <a:headEnd type="none" w="med" len="med"/>
                      <a:tailEnd type="none" w="med" len="lg"/>
                    </a:lnT>
                    <a:lnB w="9525" cap="flat" cmpd="sng" algn="ctr">
                      <a:solidFill>
                        <a:schemeClr val="bg1"/>
                      </a:solidFill>
                      <a:prstDash val="solid"/>
                      <a:round/>
                      <a:headEnd type="none" w="med" len="med"/>
                      <a:tailEnd type="none" w="med" len="lg"/>
                    </a:lnB>
                    <a:lnTlToBr>
                      <a:noFill/>
                    </a:lnTlToBr>
                    <a:lnBlToTr>
                      <a:noFill/>
                    </a:lnBlToTr>
                    <a:gradFill rotWithShape="1">
                      <a:gsLst>
                        <a:gs pos="0">
                          <a:srgbClr val="EAEAEA"/>
                        </a:gs>
                        <a:gs pos="100000">
                          <a:srgbClr val="B2B2B2"/>
                        </a:gs>
                      </a:gsLst>
                      <a:lin ang="0" scaled="1"/>
                    </a:gradFill>
                  </a:tcPr>
                </a:tc>
                <a:tc>
                  <a:txBody>
                    <a:bodyPr/>
                    <a:lstStyle/>
                    <a:p>
                      <a:pPr marL="0" marR="0" lvl="0" indent="0" algn="ctr" defTabSz="914400" rtl="0" eaLnBrk="1" fontAlgn="base" latinLnBrk="0" hangingPunct="1">
                        <a:lnSpc>
                          <a:spcPct val="85000"/>
                        </a:lnSpc>
                        <a:spcBef>
                          <a:spcPct val="0"/>
                        </a:spcBef>
                        <a:spcAft>
                          <a:spcPct val="0"/>
                        </a:spcAft>
                        <a:buClr>
                          <a:srgbClr val="FFCC00"/>
                        </a:buClr>
                        <a:buSzPct val="7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ea typeface="ＭＳ Ｐゴシック" pitchFamily="34" charset="-128"/>
                          <a:cs typeface="Arial" charset="0"/>
                        </a:rPr>
                        <a:t>1-3 hr(s)</a:t>
                      </a:r>
                    </a:p>
                  </a:txBody>
                  <a:tcPr anchor="ctr" horzOverflow="overflow">
                    <a:lnL w="28575" cap="flat" cmpd="sng" algn="ctr">
                      <a:solidFill>
                        <a:srgbClr val="FFCC00"/>
                      </a:solidFill>
                      <a:prstDash val="solid"/>
                      <a:round/>
                      <a:headEnd type="none" w="med" len="med"/>
                      <a:tailEnd type="none" w="med" len="lg"/>
                    </a:lnL>
                    <a:lnR w="9525" cap="flat" cmpd="sng" algn="ctr">
                      <a:solidFill>
                        <a:schemeClr val="tx1"/>
                      </a:solidFill>
                      <a:prstDash val="solid"/>
                      <a:round/>
                      <a:headEnd type="none" w="med" len="med"/>
                      <a:tailEnd type="none" w="med" len="lg"/>
                    </a:lnR>
                    <a:lnT w="28575" cap="flat" cmpd="sng" algn="ctr">
                      <a:solidFill>
                        <a:srgbClr val="FFCC00"/>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ctr" defTabSz="914400" rtl="0" eaLnBrk="1" fontAlgn="base" latinLnBrk="0" hangingPunct="1">
                        <a:lnSpc>
                          <a:spcPct val="85000"/>
                        </a:lnSpc>
                        <a:spcBef>
                          <a:spcPct val="0"/>
                        </a:spcBef>
                        <a:spcAft>
                          <a:spcPct val="0"/>
                        </a:spcAft>
                        <a:buClr>
                          <a:srgbClr val="FFCC00"/>
                        </a:buClr>
                        <a:buSzPct val="70000"/>
                        <a:buFont typeface="Wingdings" pitchFamily="2" charset="2"/>
                        <a:buNone/>
                        <a:tabLst/>
                      </a:pPr>
                      <a:r>
                        <a:rPr kumimoji="0" lang="en-US" sz="2400" b="0" i="0" u="none" strike="noStrike" cap="none" normalizeH="0" baseline="0" dirty="0" smtClean="0">
                          <a:ln>
                            <a:noFill/>
                          </a:ln>
                          <a:solidFill>
                            <a:srgbClr val="FFFF00"/>
                          </a:solidFill>
                          <a:effectLst/>
                          <a:latin typeface="Arial" charset="0"/>
                          <a:ea typeface="ＭＳ Ｐゴシック" pitchFamily="34" charset="-128"/>
                          <a:cs typeface="Arial" charset="0"/>
                        </a:rPr>
                        <a:t>3-4 hrs</a:t>
                      </a:r>
                    </a:p>
                  </a:txBody>
                  <a:tcPr anchor="ctr" horzOverflow="overflow">
                    <a:lnL w="9525" cap="flat" cmpd="sng" algn="ctr">
                      <a:solidFill>
                        <a:schemeClr val="tx1"/>
                      </a:solidFill>
                      <a:prstDash val="solid"/>
                      <a:round/>
                      <a:headEnd type="none" w="med" len="med"/>
                      <a:tailEnd type="none" w="med" len="lg"/>
                    </a:lnL>
                    <a:lnR w="9525" cap="flat" cmpd="sng" algn="ctr">
                      <a:solidFill>
                        <a:schemeClr val="tx1"/>
                      </a:solidFill>
                      <a:prstDash val="solid"/>
                      <a:round/>
                      <a:headEnd type="none" w="med" len="med"/>
                      <a:tailEnd type="none" w="med" len="lg"/>
                    </a:lnR>
                    <a:lnT w="28575" cap="flat" cmpd="sng" algn="ctr">
                      <a:solidFill>
                        <a:srgbClr val="FFCC00"/>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solidFill>
                      <a:srgbClr val="283C6A"/>
                    </a:solidFill>
                  </a:tcPr>
                </a:tc>
                <a:tc>
                  <a:txBody>
                    <a:bodyPr/>
                    <a:lstStyle/>
                    <a:p>
                      <a:pPr marL="0" marR="0" lvl="0" indent="0" algn="ctr" defTabSz="914400" rtl="0" eaLnBrk="1" fontAlgn="base" latinLnBrk="0" hangingPunct="1">
                        <a:lnSpc>
                          <a:spcPct val="85000"/>
                        </a:lnSpc>
                        <a:spcBef>
                          <a:spcPct val="0"/>
                        </a:spcBef>
                        <a:spcAft>
                          <a:spcPct val="0"/>
                        </a:spcAft>
                        <a:buClr>
                          <a:srgbClr val="FFCC00"/>
                        </a:buClr>
                        <a:buSzPct val="70000"/>
                        <a:buFont typeface="Wingdings" pitchFamily="2" charset="2"/>
                        <a:buNone/>
                        <a:tabLst/>
                      </a:pPr>
                      <a:r>
                        <a:rPr kumimoji="0" lang="en-US" sz="1800" b="0" i="0" u="none" strike="noStrike" cap="none" normalizeH="0" baseline="0" dirty="0" smtClean="0">
                          <a:ln>
                            <a:noFill/>
                          </a:ln>
                          <a:solidFill>
                            <a:schemeClr val="tx1"/>
                          </a:solidFill>
                          <a:effectLst/>
                          <a:latin typeface="Arial" charset="0"/>
                          <a:ea typeface="ＭＳ Ｐゴシック" pitchFamily="34" charset="-128"/>
                          <a:cs typeface="Arial" charset="0"/>
                        </a:rPr>
                        <a:t>1.5 - 3 hrs</a:t>
                      </a:r>
                    </a:p>
                  </a:txBody>
                  <a:tcPr anchor="ctr" horzOverflow="overflow">
                    <a:lnL w="9525" cap="flat" cmpd="sng" algn="ctr">
                      <a:solidFill>
                        <a:schemeClr val="tx1"/>
                      </a:solidFill>
                      <a:prstDash val="solid"/>
                      <a:round/>
                      <a:headEnd type="none" w="med" len="med"/>
                      <a:tailEnd type="none" w="med" len="lg"/>
                    </a:lnL>
                    <a:lnR cap="flat">
                      <a:noFill/>
                    </a:lnR>
                    <a:lnT w="28575" cap="flat" cmpd="sng" algn="ctr">
                      <a:solidFill>
                        <a:srgbClr val="FFCC00"/>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r>
              <a:tr h="969123">
                <a:tc>
                  <a:txBody>
                    <a:bodyPr/>
                    <a:lstStyle/>
                    <a:p>
                      <a:pPr marL="93663" marR="0" lvl="0" indent="0" algn="l" defTabSz="914400" rtl="0" eaLnBrk="1" fontAlgn="base" latinLnBrk="0" hangingPunct="1">
                        <a:lnSpc>
                          <a:spcPct val="85000"/>
                        </a:lnSpc>
                        <a:spcBef>
                          <a:spcPct val="0"/>
                        </a:spcBef>
                        <a:spcAft>
                          <a:spcPct val="0"/>
                        </a:spcAft>
                        <a:buClr>
                          <a:srgbClr val="FFCC00"/>
                        </a:buClr>
                        <a:buSzPct val="70000"/>
                        <a:buFont typeface="Wingdings" pitchFamily="2" charset="2"/>
                        <a:buNone/>
                        <a:tabLst/>
                      </a:pPr>
                      <a:r>
                        <a:rPr kumimoji="0" lang="en-US" sz="2800" b="0" i="0" u="none" strike="noStrike" cap="none" normalizeH="0" baseline="0" dirty="0" smtClean="0">
                          <a:ln>
                            <a:noFill/>
                          </a:ln>
                          <a:solidFill>
                            <a:srgbClr val="C00000"/>
                          </a:solidFill>
                          <a:effectLst/>
                          <a:latin typeface="Arial" charset="0"/>
                          <a:ea typeface="ＭＳ Ｐゴシック" pitchFamily="34" charset="-128"/>
                          <a:cs typeface="Arial" charset="0"/>
                        </a:rPr>
                        <a:t>Peak</a:t>
                      </a:r>
                    </a:p>
                  </a:txBody>
                  <a:tcPr anchor="ctr" horzOverflow="overflow">
                    <a:lnL cap="flat">
                      <a:noFill/>
                    </a:lnL>
                    <a:lnR w="28575" cap="flat" cmpd="sng" algn="ctr">
                      <a:solidFill>
                        <a:srgbClr val="FFCC00"/>
                      </a:solidFill>
                      <a:prstDash val="solid"/>
                      <a:round/>
                      <a:headEnd type="none" w="med" len="med"/>
                      <a:tailEnd type="none" w="med" len="lg"/>
                    </a:lnR>
                    <a:lnT w="9525" cap="flat" cmpd="sng" algn="ctr">
                      <a:solidFill>
                        <a:schemeClr val="bg1"/>
                      </a:solidFill>
                      <a:prstDash val="solid"/>
                      <a:round/>
                      <a:headEnd type="none" w="med" len="med"/>
                      <a:tailEnd type="none" w="med" len="lg"/>
                    </a:lnT>
                    <a:lnB w="9525" cap="flat" cmpd="sng" algn="ctr">
                      <a:solidFill>
                        <a:schemeClr val="bg1"/>
                      </a:solidFill>
                      <a:prstDash val="solid"/>
                      <a:round/>
                      <a:headEnd type="none" w="med" len="med"/>
                      <a:tailEnd type="none" w="med" len="lg"/>
                    </a:lnB>
                    <a:lnTlToBr>
                      <a:noFill/>
                    </a:lnTlToBr>
                    <a:lnBlToTr>
                      <a:noFill/>
                    </a:lnBlToTr>
                    <a:gradFill rotWithShape="1">
                      <a:gsLst>
                        <a:gs pos="0">
                          <a:srgbClr val="EAEAEA"/>
                        </a:gs>
                        <a:gs pos="100000">
                          <a:srgbClr val="B2B2B2"/>
                        </a:gs>
                      </a:gsLst>
                      <a:lin ang="0" scaled="1"/>
                    </a:gradFill>
                  </a:tcPr>
                </a:tc>
                <a:tc>
                  <a:txBody>
                    <a:bodyPr/>
                    <a:lstStyle/>
                    <a:p>
                      <a:pPr marL="0" marR="0" lvl="0" indent="0" algn="ctr" defTabSz="914400" rtl="0" eaLnBrk="1" fontAlgn="base" latinLnBrk="0" hangingPunct="1">
                        <a:lnSpc>
                          <a:spcPct val="85000"/>
                        </a:lnSpc>
                        <a:spcBef>
                          <a:spcPct val="0"/>
                        </a:spcBef>
                        <a:spcAft>
                          <a:spcPct val="0"/>
                        </a:spcAft>
                        <a:buClr>
                          <a:srgbClr val="FFCC00"/>
                        </a:buClr>
                        <a:buSzTx/>
                        <a:buFontTx/>
                        <a:buNone/>
                        <a:tabLst/>
                      </a:pPr>
                      <a:r>
                        <a:rPr kumimoji="0" lang="en-US" sz="2000" b="0" i="0" u="none" strike="noStrike" cap="none" normalizeH="0" baseline="0" dirty="0" smtClean="0">
                          <a:ln>
                            <a:noFill/>
                          </a:ln>
                          <a:solidFill>
                            <a:schemeClr val="tx1"/>
                          </a:solidFill>
                          <a:effectLst/>
                          <a:latin typeface="Arial" charset="0"/>
                          <a:ea typeface="ＭＳ Ｐゴシック" pitchFamily="34" charset="-128"/>
                          <a:cs typeface="Arial" charset="0"/>
                        </a:rPr>
                        <a:t>5-8 hrs</a:t>
                      </a:r>
                    </a:p>
                  </a:txBody>
                  <a:tcPr anchor="ctr" horzOverflow="overflow">
                    <a:lnL w="28575" cap="flat" cmpd="sng" algn="ctr">
                      <a:solidFill>
                        <a:srgbClr val="FFCC00"/>
                      </a:solidFill>
                      <a:prstDash val="solid"/>
                      <a:round/>
                      <a:headEnd type="none" w="med" len="med"/>
                      <a:tailEnd type="none" w="med" len="lg"/>
                    </a:lnL>
                    <a:lnR w="9525" cap="flat" cmpd="sng" algn="ctr">
                      <a:solidFill>
                        <a:schemeClr val="tx1"/>
                      </a:solidFill>
                      <a:prstDash val="solid"/>
                      <a:round/>
                      <a:headEnd type="none" w="med" len="med"/>
                      <a:tailEnd type="none" w="med" len="lg"/>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ctr" defTabSz="914400" rtl="0" eaLnBrk="1" fontAlgn="base" latinLnBrk="0" hangingPunct="1">
                        <a:lnSpc>
                          <a:spcPct val="85000"/>
                        </a:lnSpc>
                        <a:spcBef>
                          <a:spcPct val="0"/>
                        </a:spcBef>
                        <a:spcAft>
                          <a:spcPct val="0"/>
                        </a:spcAft>
                        <a:buClr>
                          <a:srgbClr val="FFCC00"/>
                        </a:buClr>
                        <a:buSzTx/>
                        <a:buFontTx/>
                        <a:buNone/>
                        <a:tabLst/>
                      </a:pPr>
                      <a:r>
                        <a:rPr kumimoji="0" lang="en-US" sz="2400" b="0" i="0" u="none" strike="noStrike" cap="none" normalizeH="0" baseline="0" dirty="0" smtClean="0">
                          <a:ln>
                            <a:noFill/>
                          </a:ln>
                          <a:solidFill>
                            <a:srgbClr val="FFFF00"/>
                          </a:solidFill>
                          <a:effectLst/>
                          <a:latin typeface="Arial" charset="0"/>
                          <a:ea typeface="ＭＳ Ｐゴシック" pitchFamily="34" charset="-128"/>
                          <a:cs typeface="Arial" charset="0"/>
                        </a:rPr>
                        <a:t>8-15 hrs</a:t>
                      </a:r>
                    </a:p>
                  </a:txBody>
                  <a:tcPr anchor="ctr" horzOverflow="overflow">
                    <a:lnL w="9525" cap="flat" cmpd="sng" algn="ctr">
                      <a:solidFill>
                        <a:schemeClr val="tx1"/>
                      </a:solidFill>
                      <a:prstDash val="solid"/>
                      <a:round/>
                      <a:headEnd type="none" w="med" len="med"/>
                      <a:tailEnd type="none" w="med" len="lg"/>
                    </a:lnL>
                    <a:lnR w="9525" cap="flat" cmpd="sng" algn="ctr">
                      <a:solidFill>
                        <a:schemeClr val="tx1"/>
                      </a:solidFill>
                      <a:prstDash val="solid"/>
                      <a:round/>
                      <a:headEnd type="none" w="med" len="med"/>
                      <a:tailEnd type="none" w="med" len="lg"/>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solidFill>
                      <a:srgbClr val="283C6A"/>
                    </a:solidFill>
                  </a:tcPr>
                </a:tc>
                <a:tc>
                  <a:txBody>
                    <a:bodyPr/>
                    <a:lstStyle/>
                    <a:p>
                      <a:pPr marL="0" marR="0" lvl="0" indent="0" algn="ctr" defTabSz="914400" rtl="0" eaLnBrk="1" fontAlgn="base" latinLnBrk="0" hangingPunct="1">
                        <a:lnSpc>
                          <a:spcPct val="85000"/>
                        </a:lnSpc>
                        <a:spcBef>
                          <a:spcPct val="0"/>
                        </a:spcBef>
                        <a:spcAft>
                          <a:spcPct val="0"/>
                        </a:spcAft>
                        <a:buClr>
                          <a:srgbClr val="FFCC00"/>
                        </a:buClr>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pitchFamily="34" charset="-128"/>
                          <a:cs typeface="Arial" charset="0"/>
                        </a:rPr>
                        <a:t>No peak with glargine, dose-dependent peak with </a:t>
                      </a:r>
                      <a:r>
                        <a:rPr kumimoji="0" lang="en-US" sz="1800" b="0" i="0" u="none" strike="noStrike" cap="none" normalizeH="0" baseline="0" dirty="0" err="1" smtClean="0">
                          <a:ln>
                            <a:noFill/>
                          </a:ln>
                          <a:solidFill>
                            <a:schemeClr val="tx1"/>
                          </a:solidFill>
                          <a:effectLst/>
                          <a:latin typeface="Arial" charset="0"/>
                          <a:ea typeface="ＭＳ Ｐゴシック" pitchFamily="34" charset="-128"/>
                          <a:cs typeface="Arial" charset="0"/>
                        </a:rPr>
                        <a:t>detemir</a:t>
                      </a:r>
                      <a:endParaRPr kumimoji="0" lang="en-US" sz="1800" b="0" i="0" u="none" strike="noStrike" cap="none" normalizeH="0" baseline="0" dirty="0" smtClean="0">
                        <a:ln>
                          <a:noFill/>
                        </a:ln>
                        <a:solidFill>
                          <a:schemeClr val="tx1"/>
                        </a:solidFill>
                        <a:effectLst/>
                        <a:latin typeface="Arial" charset="0"/>
                        <a:ea typeface="ＭＳ Ｐゴシック" pitchFamily="34" charset="-128"/>
                        <a:cs typeface="Arial" charset="0"/>
                      </a:endParaRPr>
                    </a:p>
                  </a:txBody>
                  <a:tcPr anchor="ctr" horzOverflow="overflow">
                    <a:lnL w="9525" cap="flat" cmpd="sng" algn="ctr">
                      <a:solidFill>
                        <a:schemeClr val="tx1"/>
                      </a:solidFill>
                      <a:prstDash val="solid"/>
                      <a:round/>
                      <a:headEnd type="none" w="med" len="med"/>
                      <a:tailEnd type="none" w="med" len="lg"/>
                    </a:lnL>
                    <a:lnR cap="flat">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r>
              <a:tr h="914194">
                <a:tc>
                  <a:txBody>
                    <a:bodyPr/>
                    <a:lstStyle/>
                    <a:p>
                      <a:pPr marL="93663" marR="0" lvl="0" indent="0" algn="l" defTabSz="914400" rtl="0" eaLnBrk="1" fontAlgn="base" latinLnBrk="0" hangingPunct="1">
                        <a:lnSpc>
                          <a:spcPct val="85000"/>
                        </a:lnSpc>
                        <a:spcBef>
                          <a:spcPct val="0"/>
                        </a:spcBef>
                        <a:spcAft>
                          <a:spcPct val="0"/>
                        </a:spcAft>
                        <a:buClr>
                          <a:srgbClr val="FFCC00"/>
                        </a:buClr>
                        <a:buSzPct val="70000"/>
                        <a:buFont typeface="Wingdings" pitchFamily="2" charset="2"/>
                        <a:buNone/>
                        <a:tabLst/>
                      </a:pPr>
                      <a:r>
                        <a:rPr kumimoji="0" lang="en-US" sz="2000" b="0" i="0" u="none" strike="noStrike" cap="none" normalizeH="0" baseline="0" dirty="0" smtClean="0">
                          <a:ln>
                            <a:noFill/>
                          </a:ln>
                          <a:solidFill>
                            <a:srgbClr val="C00000"/>
                          </a:solidFill>
                          <a:effectLst/>
                          <a:latin typeface="Arial" charset="0"/>
                          <a:ea typeface="ＭＳ Ｐゴシック" pitchFamily="34" charset="-128"/>
                          <a:cs typeface="Arial" charset="0"/>
                        </a:rPr>
                        <a:t>Duration</a:t>
                      </a:r>
                    </a:p>
                  </a:txBody>
                  <a:tcPr anchor="ctr" horzOverflow="overflow">
                    <a:lnL cap="flat">
                      <a:noFill/>
                    </a:lnL>
                    <a:lnR w="28575" cap="flat" cmpd="sng" algn="ctr">
                      <a:solidFill>
                        <a:srgbClr val="FFCC00"/>
                      </a:solidFill>
                      <a:prstDash val="solid"/>
                      <a:round/>
                      <a:headEnd type="none" w="med" len="med"/>
                      <a:tailEnd type="none" w="med" len="lg"/>
                    </a:lnR>
                    <a:lnT w="9525" cap="flat" cmpd="sng" algn="ctr">
                      <a:solidFill>
                        <a:schemeClr val="bg1"/>
                      </a:solidFill>
                      <a:prstDash val="solid"/>
                      <a:round/>
                      <a:headEnd type="none" w="med" len="med"/>
                      <a:tailEnd type="none" w="med" len="lg"/>
                    </a:lnT>
                    <a:lnB cap="flat">
                      <a:noFill/>
                    </a:lnB>
                    <a:lnTlToBr>
                      <a:noFill/>
                    </a:lnTlToBr>
                    <a:lnBlToTr>
                      <a:noFill/>
                    </a:lnBlToTr>
                    <a:gradFill rotWithShape="1">
                      <a:gsLst>
                        <a:gs pos="0">
                          <a:srgbClr val="EAEAEA"/>
                        </a:gs>
                        <a:gs pos="100000">
                          <a:srgbClr val="B2B2B2"/>
                        </a:gs>
                      </a:gsLst>
                      <a:lin ang="0" scaled="1"/>
                    </a:gradFill>
                  </a:tcPr>
                </a:tc>
                <a:tc>
                  <a:txBody>
                    <a:bodyPr/>
                    <a:lstStyle/>
                    <a:p>
                      <a:pPr marL="0" marR="0" lvl="0" indent="0" algn="ctr" defTabSz="914400" rtl="0" eaLnBrk="1" fontAlgn="base" latinLnBrk="0" hangingPunct="1">
                        <a:lnSpc>
                          <a:spcPct val="85000"/>
                        </a:lnSpc>
                        <a:spcBef>
                          <a:spcPct val="0"/>
                        </a:spcBef>
                        <a:spcAft>
                          <a:spcPct val="0"/>
                        </a:spcAft>
                        <a:buClr>
                          <a:srgbClr val="FFCC00"/>
                        </a:buClr>
                        <a:buSzTx/>
                        <a:buFontTx/>
                        <a:buNone/>
                        <a:tabLst/>
                      </a:pPr>
                      <a:r>
                        <a:rPr kumimoji="0" lang="en-US" sz="2000" b="0" i="0" u="none" strike="noStrike" cap="none" normalizeH="0" baseline="0" dirty="0" smtClean="0">
                          <a:ln>
                            <a:noFill/>
                          </a:ln>
                          <a:solidFill>
                            <a:schemeClr val="tx1"/>
                          </a:solidFill>
                          <a:effectLst/>
                          <a:latin typeface="Arial" charset="0"/>
                          <a:ea typeface="ＭＳ Ｐゴシック" pitchFamily="34" charset="-128"/>
                          <a:cs typeface="Arial" charset="0"/>
                        </a:rPr>
                        <a:t>Up to 18 hrs</a:t>
                      </a:r>
                    </a:p>
                  </a:txBody>
                  <a:tcPr anchor="ctr" horzOverflow="overflow">
                    <a:lnL w="28575" cap="flat" cmpd="sng" algn="ctr">
                      <a:solidFill>
                        <a:srgbClr val="FFCC00"/>
                      </a:solidFill>
                      <a:prstDash val="solid"/>
                      <a:round/>
                      <a:headEnd type="none" w="med" len="med"/>
                      <a:tailEnd type="none" w="med" len="lg"/>
                    </a:lnL>
                    <a:lnR w="9525" cap="flat" cmpd="sng" algn="ctr">
                      <a:solidFill>
                        <a:schemeClr val="tx1"/>
                      </a:solidFill>
                      <a:prstDash val="solid"/>
                      <a:round/>
                      <a:headEnd type="none" w="med" len="med"/>
                      <a:tailEnd type="none" w="med" len="lg"/>
                    </a:lnR>
                    <a:lnT w="9525" cap="flat" cmpd="sng" algn="ctr">
                      <a:solidFill>
                        <a:schemeClr val="tx1"/>
                      </a:solidFill>
                      <a:prstDash val="solid"/>
                      <a:round/>
                      <a:headEnd type="none" w="med" len="med"/>
                      <a:tailEnd type="none" w="med" len="lg"/>
                    </a:lnT>
                    <a:lnB cap="flat">
                      <a:noFill/>
                    </a:lnB>
                    <a:lnTlToBr>
                      <a:noFill/>
                    </a:lnTlToBr>
                    <a:lnBlToTr>
                      <a:noFill/>
                    </a:lnBlToTr>
                    <a:noFill/>
                  </a:tcPr>
                </a:tc>
                <a:tc>
                  <a:txBody>
                    <a:bodyPr/>
                    <a:lstStyle/>
                    <a:p>
                      <a:pPr marL="0" marR="0" lvl="0" indent="0" algn="ctr" defTabSz="914400" rtl="0" eaLnBrk="1" fontAlgn="base" latinLnBrk="0" hangingPunct="1">
                        <a:lnSpc>
                          <a:spcPct val="85000"/>
                        </a:lnSpc>
                        <a:spcBef>
                          <a:spcPct val="0"/>
                        </a:spcBef>
                        <a:spcAft>
                          <a:spcPct val="0"/>
                        </a:spcAft>
                        <a:buClr>
                          <a:srgbClr val="FFCC00"/>
                        </a:buClr>
                        <a:buSzPct val="70000"/>
                        <a:buFont typeface="Wingdings" pitchFamily="2" charset="2"/>
                        <a:buNone/>
                        <a:tabLst/>
                      </a:pPr>
                      <a:r>
                        <a:rPr kumimoji="0" lang="en-US" sz="2400" b="0" i="0" u="none" strike="noStrike" cap="none" normalizeH="0" baseline="0" dirty="0" smtClean="0">
                          <a:ln>
                            <a:noFill/>
                          </a:ln>
                          <a:solidFill>
                            <a:srgbClr val="FFFF00"/>
                          </a:solidFill>
                          <a:effectLst/>
                          <a:latin typeface="Arial" charset="0"/>
                          <a:ea typeface="ＭＳ Ｐゴシック" pitchFamily="34" charset="-128"/>
                          <a:cs typeface="Arial" charset="0"/>
                        </a:rPr>
                        <a:t>22-26 hrs</a:t>
                      </a:r>
                    </a:p>
                  </a:txBody>
                  <a:tcPr anchor="ctr" horzOverflow="overflow">
                    <a:lnL w="9525" cap="flat" cmpd="sng" algn="ctr">
                      <a:solidFill>
                        <a:schemeClr val="tx1"/>
                      </a:solidFill>
                      <a:prstDash val="solid"/>
                      <a:round/>
                      <a:headEnd type="none" w="med" len="med"/>
                      <a:tailEnd type="none" w="med" len="lg"/>
                    </a:lnL>
                    <a:lnR w="9525" cap="flat" cmpd="sng" algn="ctr">
                      <a:solidFill>
                        <a:schemeClr val="tx1"/>
                      </a:solidFill>
                      <a:prstDash val="solid"/>
                      <a:round/>
                      <a:headEnd type="none" w="med" len="med"/>
                      <a:tailEnd type="none" w="med" len="lg"/>
                    </a:lnR>
                    <a:lnT w="9525" cap="flat" cmpd="sng" algn="ctr">
                      <a:solidFill>
                        <a:schemeClr val="tx1"/>
                      </a:solidFill>
                      <a:prstDash val="solid"/>
                      <a:round/>
                      <a:headEnd type="none" w="med" len="med"/>
                      <a:tailEnd type="none" w="med" len="lg"/>
                    </a:lnT>
                    <a:lnB cap="flat">
                      <a:noFill/>
                    </a:lnB>
                    <a:lnTlToBr>
                      <a:noFill/>
                    </a:lnTlToBr>
                    <a:lnBlToTr>
                      <a:noFill/>
                    </a:lnBlToTr>
                    <a:solidFill>
                      <a:srgbClr val="283C6A"/>
                    </a:solidFill>
                  </a:tcPr>
                </a:tc>
                <a:tc>
                  <a:txBody>
                    <a:bodyPr/>
                    <a:lstStyle/>
                    <a:p>
                      <a:pPr marL="0" marR="0" lvl="0" indent="0" algn="ctr" defTabSz="914400" rtl="0" eaLnBrk="1" fontAlgn="base" latinLnBrk="0" hangingPunct="1">
                        <a:lnSpc>
                          <a:spcPct val="85000"/>
                        </a:lnSpc>
                        <a:spcBef>
                          <a:spcPct val="0"/>
                        </a:spcBef>
                        <a:spcAft>
                          <a:spcPct val="0"/>
                        </a:spcAft>
                        <a:buClr>
                          <a:srgbClr val="FFCC00"/>
                        </a:buClr>
                        <a:buSzPct val="70000"/>
                        <a:buFont typeface="Wingdings" pitchFamily="2" charset="2"/>
                        <a:buNone/>
                        <a:tabLst/>
                      </a:pPr>
                      <a:r>
                        <a:rPr kumimoji="0" lang="en-US" sz="1800" b="0" i="0" u="none" strike="noStrike" cap="none" normalizeH="0" baseline="0" dirty="0" smtClean="0">
                          <a:ln>
                            <a:noFill/>
                          </a:ln>
                          <a:solidFill>
                            <a:schemeClr val="tx1"/>
                          </a:solidFill>
                          <a:effectLst/>
                          <a:latin typeface="Arial" charset="0"/>
                          <a:ea typeface="ＭＳ Ｐゴシック" pitchFamily="34" charset="-128"/>
                          <a:cs typeface="Arial" charset="0"/>
                        </a:rPr>
                        <a:t>9-24 hrs   (</a:t>
                      </a:r>
                      <a:r>
                        <a:rPr kumimoji="0" lang="en-US" sz="1800" b="0" i="0" u="none" strike="noStrike" cap="none" normalizeH="0" baseline="0" dirty="0" err="1" smtClean="0">
                          <a:ln>
                            <a:noFill/>
                          </a:ln>
                          <a:solidFill>
                            <a:schemeClr val="tx1"/>
                          </a:solidFill>
                          <a:effectLst/>
                          <a:latin typeface="Arial" charset="0"/>
                          <a:ea typeface="ＭＳ Ｐゴシック" pitchFamily="34" charset="-128"/>
                          <a:cs typeface="Arial" charset="0"/>
                        </a:rPr>
                        <a:t>detemir</a:t>
                      </a:r>
                      <a:r>
                        <a:rPr kumimoji="0" lang="en-US" sz="1800" b="0" i="0" u="none" strike="noStrike" cap="none" normalizeH="0" baseline="0" dirty="0" smtClean="0">
                          <a:ln>
                            <a:noFill/>
                          </a:ln>
                          <a:solidFill>
                            <a:schemeClr val="tx1"/>
                          </a:solidFill>
                          <a:effectLst/>
                          <a:latin typeface="Arial" charset="0"/>
                          <a:ea typeface="ＭＳ Ｐゴシック" pitchFamily="34" charset="-128"/>
                          <a:cs typeface="Arial" charset="0"/>
                        </a:rPr>
                        <a:t>)</a:t>
                      </a:r>
                    </a:p>
                    <a:p>
                      <a:pPr marL="0" marR="0" lvl="0" indent="0" algn="ctr" defTabSz="914400" rtl="0" eaLnBrk="1" fontAlgn="base" latinLnBrk="0" hangingPunct="1">
                        <a:lnSpc>
                          <a:spcPct val="85000"/>
                        </a:lnSpc>
                        <a:spcBef>
                          <a:spcPct val="0"/>
                        </a:spcBef>
                        <a:spcAft>
                          <a:spcPct val="0"/>
                        </a:spcAft>
                        <a:buClr>
                          <a:srgbClr val="FFCC00"/>
                        </a:buClr>
                        <a:buSzPct val="70000"/>
                        <a:buFont typeface="Wingdings" pitchFamily="2" charset="2"/>
                        <a:buNone/>
                        <a:tabLst/>
                      </a:pPr>
                      <a:r>
                        <a:rPr kumimoji="0" lang="en-US" sz="1800" b="0" i="0" u="none" strike="noStrike" cap="none" normalizeH="0" baseline="0" dirty="0" smtClean="0">
                          <a:ln>
                            <a:noFill/>
                          </a:ln>
                          <a:solidFill>
                            <a:schemeClr val="tx1"/>
                          </a:solidFill>
                          <a:effectLst/>
                          <a:latin typeface="Arial" charset="0"/>
                          <a:ea typeface="ＭＳ Ｐゴシック" pitchFamily="34" charset="-128"/>
                          <a:cs typeface="Arial" charset="0"/>
                        </a:rPr>
                        <a:t>20-24 hrs (glargine)</a:t>
                      </a:r>
                    </a:p>
                  </a:txBody>
                  <a:tcPr anchor="ctr" horzOverflow="overflow">
                    <a:lnL w="9525" cap="flat" cmpd="sng" algn="ctr">
                      <a:solidFill>
                        <a:schemeClr val="tx1"/>
                      </a:solidFill>
                      <a:prstDash val="solid"/>
                      <a:round/>
                      <a:headEnd type="none" w="med" len="med"/>
                      <a:tailEnd type="none" w="med" len="lg"/>
                    </a:lnL>
                    <a:lnR cap="flat">
                      <a:noFill/>
                    </a:lnR>
                    <a:lnT w="9525" cap="flat" cmpd="sng" algn="ctr">
                      <a:solidFill>
                        <a:schemeClr val="tx1"/>
                      </a:solidFill>
                      <a:prstDash val="solid"/>
                      <a:round/>
                      <a:headEnd type="none" w="med" len="med"/>
                      <a:tailEnd type="none" w="med" len="lg"/>
                    </a:lnT>
                    <a:lnB cap="flat">
                      <a:noFill/>
                    </a:lnB>
                    <a:lnTlToBr>
                      <a:noFill/>
                    </a:lnTlToBr>
                    <a:lnBlToTr>
                      <a:noFill/>
                    </a:lnBlToTr>
                    <a:noFill/>
                  </a:tcPr>
                </a:tc>
              </a:tr>
            </a:tbl>
          </a:graphicData>
        </a:graphic>
      </p:graphicFrame>
      <p:sp>
        <p:nvSpPr>
          <p:cNvPr id="24606" name="Rectangle 4"/>
          <p:cNvSpPr>
            <a:spLocks noChangeArrowheads="1"/>
          </p:cNvSpPr>
          <p:nvPr/>
        </p:nvSpPr>
        <p:spPr bwMode="auto">
          <a:xfrm>
            <a:off x="0" y="0"/>
            <a:ext cx="9144000" cy="1012457"/>
          </a:xfrm>
          <a:prstGeom prst="rect">
            <a:avLst/>
          </a:prstGeom>
          <a:solidFill>
            <a:srgbClr val="C00000"/>
          </a:solidFill>
          <a:ln w="9525">
            <a:solidFill>
              <a:schemeClr val="tx1"/>
            </a:solidFill>
            <a:miter lim="800000"/>
            <a:headEnd/>
            <a:tailEnd/>
          </a:ln>
        </p:spPr>
        <p:txBody>
          <a:bodyPr wrap="square">
            <a:spAutoFit/>
          </a:bodyPr>
          <a:lstStyle/>
          <a:p>
            <a:pPr algn="ctr">
              <a:lnSpc>
                <a:spcPct val="150000"/>
              </a:lnSpc>
            </a:pPr>
            <a:r>
              <a:rPr lang="fr-FR" sz="4400" dirty="0" smtClean="0">
                <a:effectLst>
                  <a:outerShdw blurRad="38100" dist="38100" dir="2700000" algn="tl">
                    <a:srgbClr val="000000">
                      <a:alpha val="43137"/>
                    </a:srgbClr>
                  </a:outerShdw>
                </a:effectLst>
                <a:latin typeface="Garamond" pitchFamily="18" charset="0"/>
              </a:rPr>
              <a:t>Types Of Basal </a:t>
            </a:r>
            <a:r>
              <a:rPr lang="fr-FR" sz="4400" dirty="0" err="1" smtClean="0">
                <a:effectLst>
                  <a:outerShdw blurRad="38100" dist="38100" dir="2700000" algn="tl">
                    <a:srgbClr val="000000">
                      <a:alpha val="43137"/>
                    </a:srgbClr>
                  </a:outerShdw>
                </a:effectLst>
                <a:latin typeface="Garamond" pitchFamily="18" charset="0"/>
              </a:rPr>
              <a:t>Insulin</a:t>
            </a:r>
            <a:endParaRPr lang="en-US" sz="4400" dirty="0">
              <a:effectLst>
                <a:outerShdw blurRad="38100" dist="38100" dir="2700000" algn="tl">
                  <a:srgbClr val="000000">
                    <a:alpha val="43137"/>
                  </a:srgbClr>
                </a:outerShdw>
              </a:effectLst>
              <a:latin typeface="Garamond" pitchFamily="18" charset="0"/>
            </a:endParaRPr>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17"/>
          <p:cNvSpPr>
            <a:spLocks noGrp="1" noChangeArrowheads="1"/>
          </p:cNvSpPr>
          <p:nvPr>
            <p:ph type="title"/>
          </p:nvPr>
        </p:nvSpPr>
        <p:spPr>
          <a:xfrm>
            <a:off x="0" y="0"/>
            <a:ext cx="9144000" cy="1000721"/>
          </a:xfrm>
          <a:solidFill>
            <a:srgbClr val="C00000"/>
          </a:solidFill>
          <a:ln>
            <a:solidFill>
              <a:schemeClr val="tx1"/>
            </a:solidFill>
          </a:ln>
        </p:spPr>
        <p:txBody>
          <a:bodyPr/>
          <a:lstStyle/>
          <a:p>
            <a:pPr algn="ctr" eaLnBrk="1" hangingPunct="1">
              <a:defRPr/>
            </a:pPr>
            <a:r>
              <a:rPr lang="en-US" sz="3200" dirty="0" smtClean="0">
                <a:solidFill>
                  <a:schemeClr val="tx1"/>
                </a:solidFill>
                <a:latin typeface="Garamond" pitchFamily="18" charset="0"/>
              </a:rPr>
              <a:t>  </a:t>
            </a:r>
            <a:r>
              <a:rPr lang="en-US" sz="4000" dirty="0" smtClean="0">
                <a:solidFill>
                  <a:schemeClr val="tx1"/>
                </a:solidFill>
                <a:latin typeface="Garamond" pitchFamily="18" charset="0"/>
              </a:rPr>
              <a:t>Ideal Basal Insulin</a:t>
            </a:r>
            <a:endParaRPr lang="en-US" sz="3200" b="0" dirty="0" smtClean="0">
              <a:solidFill>
                <a:schemeClr val="tx1"/>
              </a:solidFill>
              <a:latin typeface="Garamond" pitchFamily="18" charset="0"/>
            </a:endParaRPr>
          </a:p>
        </p:txBody>
      </p:sp>
      <p:grpSp>
        <p:nvGrpSpPr>
          <p:cNvPr id="2" name="Group 19"/>
          <p:cNvGrpSpPr>
            <a:grpSpLocks/>
          </p:cNvGrpSpPr>
          <p:nvPr/>
        </p:nvGrpSpPr>
        <p:grpSpPr bwMode="auto">
          <a:xfrm>
            <a:off x="1143739" y="2810999"/>
            <a:ext cx="6563550" cy="3680288"/>
            <a:chOff x="1171" y="1844"/>
            <a:chExt cx="3323" cy="1863"/>
          </a:xfrm>
        </p:grpSpPr>
        <p:sp>
          <p:nvSpPr>
            <p:cNvPr id="26628" name="Text Box 4"/>
            <p:cNvSpPr txBox="1">
              <a:spLocks noChangeArrowheads="1"/>
            </p:cNvSpPr>
            <p:nvPr/>
          </p:nvSpPr>
          <p:spPr bwMode="invGray">
            <a:xfrm>
              <a:off x="1171" y="1844"/>
              <a:ext cx="1157" cy="467"/>
            </a:xfrm>
            <a:prstGeom prst="rect">
              <a:avLst/>
            </a:prstGeom>
            <a:noFill/>
            <a:ln w="9525" algn="ctr">
              <a:noFill/>
              <a:miter lim="800000"/>
              <a:headEnd/>
              <a:tailEnd/>
            </a:ln>
          </p:spPr>
          <p:txBody>
            <a:bodyPr wrap="square">
              <a:spAutoFit/>
            </a:bodyPr>
            <a:lstStyle/>
            <a:p>
              <a:pPr marL="342900" indent="-342900" algn="ctr" fontAlgn="base">
                <a:spcBef>
                  <a:spcPct val="0"/>
                </a:spcBef>
                <a:spcAft>
                  <a:spcPct val="0"/>
                </a:spcAft>
              </a:pPr>
              <a:r>
                <a:rPr lang="en-US" dirty="0" smtClean="0">
                  <a:solidFill>
                    <a:srgbClr val="FFFFFF"/>
                  </a:solidFill>
                  <a:ea typeface="MS PGothic" pitchFamily="34" charset="-128"/>
                </a:rPr>
                <a:t>Problems:</a:t>
              </a:r>
            </a:p>
            <a:p>
              <a:pPr marL="342900" indent="-342900" algn="ctr" fontAlgn="base">
                <a:spcBef>
                  <a:spcPct val="0"/>
                </a:spcBef>
                <a:spcAft>
                  <a:spcPct val="0"/>
                </a:spcAft>
              </a:pPr>
              <a:r>
                <a:rPr lang="en-US" dirty="0" err="1" smtClean="0">
                  <a:solidFill>
                    <a:srgbClr val="FFFFFF"/>
                  </a:solidFill>
                  <a:ea typeface="MS PGothic" pitchFamily="34" charset="-128"/>
                </a:rPr>
                <a:t>Hypoglycaemia</a:t>
              </a:r>
              <a:r>
                <a:rPr lang="en-US" dirty="0" smtClean="0">
                  <a:solidFill>
                    <a:srgbClr val="FFFFFF"/>
                  </a:solidFill>
                  <a:ea typeface="MS PGothic" pitchFamily="34" charset="-128"/>
                </a:rPr>
                <a:t>,</a:t>
              </a:r>
            </a:p>
            <a:p>
              <a:pPr marL="342900" indent="-342900" algn="ctr" fontAlgn="base">
                <a:spcBef>
                  <a:spcPct val="0"/>
                </a:spcBef>
                <a:spcAft>
                  <a:spcPct val="0"/>
                </a:spcAft>
              </a:pPr>
              <a:r>
                <a:rPr lang="en-US" dirty="0" smtClean="0">
                  <a:solidFill>
                    <a:srgbClr val="FFFFFF"/>
                  </a:solidFill>
                  <a:ea typeface="MS PGothic" pitchFamily="34" charset="-128"/>
                </a:rPr>
                <a:t>weight gain</a:t>
              </a:r>
              <a:endParaRPr lang="en-US" dirty="0">
                <a:solidFill>
                  <a:srgbClr val="FFFFFF"/>
                </a:solidFill>
                <a:ea typeface="MS PGothic" pitchFamily="34" charset="-128"/>
              </a:endParaRPr>
            </a:p>
          </p:txBody>
        </p:sp>
        <p:sp>
          <p:nvSpPr>
            <p:cNvPr id="26629" name="Text Box 5"/>
            <p:cNvSpPr txBox="1">
              <a:spLocks noChangeArrowheads="1"/>
            </p:cNvSpPr>
            <p:nvPr/>
          </p:nvSpPr>
          <p:spPr bwMode="invGray">
            <a:xfrm>
              <a:off x="3292" y="1887"/>
              <a:ext cx="1202" cy="187"/>
            </a:xfrm>
            <a:prstGeom prst="rect">
              <a:avLst/>
            </a:prstGeom>
            <a:noFill/>
            <a:ln w="9525" algn="ctr">
              <a:noFill/>
              <a:miter lim="800000"/>
              <a:headEnd/>
              <a:tailEnd/>
            </a:ln>
          </p:spPr>
          <p:txBody>
            <a:bodyPr wrap="square">
              <a:spAutoFit/>
            </a:bodyPr>
            <a:lstStyle/>
            <a:p>
              <a:pPr fontAlgn="base">
                <a:spcBef>
                  <a:spcPct val="0"/>
                </a:spcBef>
                <a:spcAft>
                  <a:spcPct val="0"/>
                </a:spcAft>
              </a:pPr>
              <a:r>
                <a:rPr lang="en-US" dirty="0" smtClean="0">
                  <a:solidFill>
                    <a:srgbClr val="FFFFFF"/>
                  </a:solidFill>
                  <a:ea typeface="MS PGothic" pitchFamily="34" charset="-128"/>
                </a:rPr>
                <a:t>Glycaemic control</a:t>
              </a:r>
              <a:endParaRPr lang="en-US" dirty="0">
                <a:solidFill>
                  <a:srgbClr val="FFFFFF"/>
                </a:solidFill>
                <a:ea typeface="MS PGothic" pitchFamily="34" charset="-128"/>
              </a:endParaRPr>
            </a:p>
          </p:txBody>
        </p:sp>
        <p:sp>
          <p:nvSpPr>
            <p:cNvPr id="26630" name="AutoShape 6"/>
            <p:cNvSpPr>
              <a:spLocks noChangeArrowheads="1"/>
            </p:cNvSpPr>
            <p:nvPr/>
          </p:nvSpPr>
          <p:spPr bwMode="invGray">
            <a:xfrm>
              <a:off x="1599" y="2977"/>
              <a:ext cx="528" cy="730"/>
            </a:xfrm>
            <a:prstGeom prst="upArrow">
              <a:avLst>
                <a:gd name="adj1" fmla="val 50000"/>
                <a:gd name="adj2" fmla="val 34564"/>
              </a:avLst>
            </a:prstGeom>
            <a:gradFill rotWithShape="1">
              <a:gsLst>
                <a:gs pos="0">
                  <a:srgbClr val="FFCC99"/>
                </a:gs>
                <a:gs pos="100000">
                  <a:srgbClr val="FF9900"/>
                </a:gs>
              </a:gsLst>
              <a:lin ang="5400000" scaled="1"/>
            </a:gradFill>
            <a:ln w="9525" algn="ctr">
              <a:noFill/>
              <a:miter lim="800000"/>
              <a:headEnd/>
              <a:tailEnd/>
            </a:ln>
          </p:spPr>
          <p:txBody>
            <a:bodyPr wrap="none" anchor="ctr"/>
            <a:lstStyle/>
            <a:p>
              <a:pPr fontAlgn="base">
                <a:spcBef>
                  <a:spcPct val="0"/>
                </a:spcBef>
                <a:spcAft>
                  <a:spcPct val="0"/>
                </a:spcAft>
              </a:pPr>
              <a:endParaRPr lang="en-US" sz="2800">
                <a:solidFill>
                  <a:srgbClr val="1F62AB"/>
                </a:solidFill>
                <a:ea typeface="MS PGothic" pitchFamily="34" charset="-128"/>
              </a:endParaRPr>
            </a:p>
          </p:txBody>
        </p:sp>
        <p:sp>
          <p:nvSpPr>
            <p:cNvPr id="26631" name="AutoShape 7"/>
            <p:cNvSpPr>
              <a:spLocks noChangeArrowheads="1"/>
            </p:cNvSpPr>
            <p:nvPr/>
          </p:nvSpPr>
          <p:spPr bwMode="invGray">
            <a:xfrm rot="10800000">
              <a:off x="3519" y="2147"/>
              <a:ext cx="528" cy="758"/>
            </a:xfrm>
            <a:prstGeom prst="upArrow">
              <a:avLst>
                <a:gd name="adj1" fmla="val 50000"/>
                <a:gd name="adj2" fmla="val 35890"/>
              </a:avLst>
            </a:prstGeom>
            <a:gradFill rotWithShape="1">
              <a:gsLst>
                <a:gs pos="0">
                  <a:srgbClr val="CCFFCC"/>
                </a:gs>
                <a:gs pos="100000">
                  <a:srgbClr val="00CC99"/>
                </a:gs>
              </a:gsLst>
              <a:lin ang="5400000" scaled="1"/>
            </a:gradFill>
            <a:ln w="9525" algn="ctr">
              <a:noFill/>
              <a:miter lim="800000"/>
              <a:headEnd/>
              <a:tailEnd/>
            </a:ln>
          </p:spPr>
          <p:txBody>
            <a:bodyPr wrap="none" anchor="ctr"/>
            <a:lstStyle/>
            <a:p>
              <a:pPr fontAlgn="base">
                <a:spcBef>
                  <a:spcPct val="0"/>
                </a:spcBef>
                <a:spcAft>
                  <a:spcPct val="0"/>
                </a:spcAft>
              </a:pPr>
              <a:endParaRPr lang="en-US">
                <a:solidFill>
                  <a:srgbClr val="FFFFFF"/>
                </a:solidFill>
                <a:ea typeface="MS PGothic" pitchFamily="34" charset="-128"/>
              </a:endParaRPr>
            </a:p>
          </p:txBody>
        </p:sp>
        <p:sp>
          <p:nvSpPr>
            <p:cNvPr id="26632" name="AutoShape 8"/>
            <p:cNvSpPr>
              <a:spLocks noChangeArrowheads="1"/>
            </p:cNvSpPr>
            <p:nvPr/>
          </p:nvSpPr>
          <p:spPr bwMode="invGray">
            <a:xfrm>
              <a:off x="2607" y="3001"/>
              <a:ext cx="546" cy="587"/>
            </a:xfrm>
            <a:prstGeom prst="triangle">
              <a:avLst>
                <a:gd name="adj" fmla="val 50000"/>
              </a:avLst>
            </a:prstGeom>
            <a:solidFill>
              <a:srgbClr val="CCFFFF"/>
            </a:solidFill>
            <a:ln w="9525" algn="ctr">
              <a:noFill/>
              <a:miter lim="800000"/>
              <a:headEnd/>
              <a:tailEnd/>
            </a:ln>
          </p:spPr>
          <p:txBody>
            <a:bodyPr wrap="none" anchor="ctr"/>
            <a:lstStyle/>
            <a:p>
              <a:pPr fontAlgn="base">
                <a:spcBef>
                  <a:spcPct val="0"/>
                </a:spcBef>
                <a:spcAft>
                  <a:spcPct val="0"/>
                </a:spcAft>
              </a:pPr>
              <a:endParaRPr lang="en-US">
                <a:solidFill>
                  <a:srgbClr val="FFFFFF"/>
                </a:solidFill>
                <a:ea typeface="MS PGothic" pitchFamily="34" charset="-128"/>
              </a:endParaRPr>
            </a:p>
          </p:txBody>
        </p:sp>
        <p:sp>
          <p:nvSpPr>
            <p:cNvPr id="26633" name="Line 9"/>
            <p:cNvSpPr>
              <a:spLocks noChangeShapeType="1"/>
            </p:cNvSpPr>
            <p:nvPr/>
          </p:nvSpPr>
          <p:spPr bwMode="invGray">
            <a:xfrm>
              <a:off x="1503" y="2953"/>
              <a:ext cx="2784" cy="0"/>
            </a:xfrm>
            <a:prstGeom prst="line">
              <a:avLst/>
            </a:prstGeom>
            <a:noFill/>
            <a:ln w="88900">
              <a:solidFill>
                <a:srgbClr val="CCFFFF"/>
              </a:solidFill>
              <a:round/>
              <a:headEnd/>
              <a:tailEnd/>
            </a:ln>
          </p:spPr>
          <p:txBody>
            <a:bodyPr wrap="none" anchor="ctr"/>
            <a:lstStyle/>
            <a:p>
              <a:pPr fontAlgn="base">
                <a:spcBef>
                  <a:spcPct val="0"/>
                </a:spcBef>
                <a:spcAft>
                  <a:spcPct val="0"/>
                </a:spcAft>
              </a:pPr>
              <a:endParaRPr lang="en-US">
                <a:solidFill>
                  <a:srgbClr val="FFFFFF"/>
                </a:solidFill>
                <a:ea typeface="MS PGothic" pitchFamily="34" charset="-128"/>
              </a:endParaRPr>
            </a:p>
          </p:txBody>
        </p:sp>
      </p:grpSp>
      <p:sp>
        <p:nvSpPr>
          <p:cNvPr id="10" name="Rectangle 9"/>
          <p:cNvSpPr/>
          <p:nvPr/>
        </p:nvSpPr>
        <p:spPr>
          <a:xfrm>
            <a:off x="228600" y="1295400"/>
            <a:ext cx="8686800" cy="954107"/>
          </a:xfrm>
          <a:prstGeom prst="rect">
            <a:avLst/>
          </a:prstGeom>
        </p:spPr>
        <p:txBody>
          <a:bodyPr wrap="square">
            <a:spAutoFit/>
          </a:bodyPr>
          <a:lstStyle/>
          <a:p>
            <a:pPr>
              <a:buClr>
                <a:srgbClr val="FFFF00"/>
              </a:buClr>
              <a:buFont typeface="Wingdings" pitchFamily="2" charset="2"/>
              <a:buChar char="§"/>
            </a:pPr>
            <a:r>
              <a:rPr lang="en-US" sz="2800" dirty="0" smtClean="0">
                <a:latin typeface="Garamond" pitchFamily="18" charset="0"/>
              </a:rPr>
              <a:t> Balance between good glycaemic control and low incidence of hypoglycemia</a:t>
            </a:r>
            <a:endParaRPr lang="en-US" sz="2800" dirty="0">
              <a:latin typeface="Garamond" pitchFamily="18" charset="0"/>
            </a:endParaRPr>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816442"/>
          </a:xfrm>
        </p:spPr>
        <p:txBody>
          <a:bodyPr/>
          <a:lstStyle/>
          <a:p>
            <a:pPr algn="ctr">
              <a:defRPr/>
            </a:pPr>
            <a:r>
              <a:rPr lang="en-US" sz="5400" dirty="0" smtClean="0">
                <a:solidFill>
                  <a:srgbClr val="00FF00"/>
                </a:solidFill>
                <a:effectLst>
                  <a:outerShdw blurRad="38100" dist="38100" dir="2700000" algn="tl">
                    <a:srgbClr val="000000">
                      <a:alpha val="43137"/>
                    </a:srgbClr>
                  </a:outerShdw>
                </a:effectLst>
                <a:latin typeface="Garamond" pitchFamily="18" charset="0"/>
              </a:rPr>
              <a:t>INSULIN  ANALOGUES</a:t>
            </a:r>
            <a:endParaRPr lang="en-US" sz="5400" dirty="0">
              <a:solidFill>
                <a:srgbClr val="00FF00"/>
              </a:solidFill>
              <a:effectLst>
                <a:outerShdw blurRad="38100" dist="38100" dir="2700000" algn="tl">
                  <a:srgbClr val="000000">
                    <a:alpha val="43137"/>
                  </a:srgbClr>
                </a:outerShdw>
              </a:effectLst>
              <a:latin typeface="Garamond" pitchFamily="18" charset="0"/>
            </a:endParaRPr>
          </a:p>
        </p:txBody>
      </p:sp>
      <p:sp>
        <p:nvSpPr>
          <p:cNvPr id="3" name="Rectangle 2"/>
          <p:cNvSpPr/>
          <p:nvPr/>
        </p:nvSpPr>
        <p:spPr>
          <a:xfrm>
            <a:off x="0" y="2667000"/>
            <a:ext cx="8915400" cy="1015663"/>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base">
              <a:spcBef>
                <a:spcPct val="0"/>
              </a:spcBef>
              <a:spcAft>
                <a:spcPct val="0"/>
              </a:spcAft>
              <a:defRPr/>
            </a:pPr>
            <a:r>
              <a:rPr lang="en-US" sz="6000" b="1" dirty="0" smtClean="0">
                <a:ln w="11430"/>
                <a:effectLst>
                  <a:outerShdw blurRad="50800" dist="39000" dir="5460000" algn="tl">
                    <a:srgbClr val="000000">
                      <a:alpha val="38000"/>
                    </a:srgbClr>
                  </a:outerShdw>
                </a:effectLst>
                <a:latin typeface="Garamond" pitchFamily="18" charset="0"/>
                <a:ea typeface="MS PGothic" pitchFamily="34" charset="-128"/>
              </a:rPr>
              <a:t>EFFICACY &amp; SAFETY</a:t>
            </a:r>
            <a:endParaRPr lang="en-US" sz="3200" b="1" dirty="0">
              <a:ln w="11430"/>
              <a:effectLst>
                <a:outerShdw blurRad="50800" dist="39000" dir="5460000" algn="tl">
                  <a:srgbClr val="000000">
                    <a:alpha val="38000"/>
                  </a:srgbClr>
                </a:outerShdw>
              </a:effectLst>
              <a:latin typeface="Garamond" pitchFamily="18" charset="0"/>
              <a:ea typeface="MS PGothic" pitchFamily="34" charset="-128"/>
            </a:endParaRPr>
          </a:p>
        </p:txBody>
      </p:sp>
      <p:sp>
        <p:nvSpPr>
          <p:cNvPr id="27652" name="TextBox 3"/>
          <p:cNvSpPr txBox="1">
            <a:spLocks noChangeArrowheads="1"/>
          </p:cNvSpPr>
          <p:nvPr/>
        </p:nvSpPr>
        <p:spPr bwMode="auto">
          <a:xfrm>
            <a:off x="0" y="4191000"/>
            <a:ext cx="9144000" cy="1815882"/>
          </a:xfrm>
          <a:prstGeom prst="rect">
            <a:avLst/>
          </a:prstGeom>
          <a:noFill/>
          <a:ln w="9525">
            <a:noFill/>
            <a:miter lim="800000"/>
            <a:headEnd/>
            <a:tailEnd/>
          </a:ln>
        </p:spPr>
        <p:txBody>
          <a:bodyPr wrap="square">
            <a:spAutoFit/>
          </a:bodyPr>
          <a:lstStyle/>
          <a:p>
            <a:pPr algn="ctr" fontAlgn="base">
              <a:spcBef>
                <a:spcPct val="0"/>
              </a:spcBef>
              <a:spcAft>
                <a:spcPct val="0"/>
              </a:spcAft>
              <a:defRPr/>
            </a:pPr>
            <a:r>
              <a:rPr lang="en-US" sz="3200" b="1" dirty="0" smtClean="0">
                <a:solidFill>
                  <a:srgbClr val="FF0000"/>
                </a:solidFill>
                <a:effectLst>
                  <a:outerShdw blurRad="38100" dist="38100" dir="2700000" algn="tl">
                    <a:srgbClr val="000000">
                      <a:alpha val="43137"/>
                    </a:srgbClr>
                  </a:outerShdw>
                </a:effectLst>
                <a:latin typeface="Garamond" pitchFamily="18" charset="0"/>
                <a:ea typeface="MS PGothic" pitchFamily="34" charset="-128"/>
              </a:rPr>
              <a:t>♣ </a:t>
            </a:r>
            <a:r>
              <a:rPr lang="en-US" sz="4000" b="1" dirty="0" smtClean="0">
                <a:solidFill>
                  <a:srgbClr val="FF0000"/>
                </a:solidFill>
                <a:effectLst>
                  <a:outerShdw blurRad="38100" dist="38100" dir="2700000" algn="tl">
                    <a:srgbClr val="000000">
                      <a:alpha val="43137"/>
                    </a:srgbClr>
                  </a:outerShdw>
                </a:effectLst>
                <a:latin typeface="Garamond" pitchFamily="18" charset="0"/>
                <a:ea typeface="MS PGothic" pitchFamily="34" charset="-128"/>
              </a:rPr>
              <a:t>GLYCAEMIC  CONTROL</a:t>
            </a:r>
          </a:p>
          <a:p>
            <a:pPr algn="ctr" fontAlgn="base">
              <a:spcBef>
                <a:spcPct val="0"/>
              </a:spcBef>
              <a:spcAft>
                <a:spcPct val="0"/>
              </a:spcAft>
              <a:defRPr/>
            </a:pPr>
            <a:r>
              <a:rPr lang="en-US" sz="4000" dirty="0" smtClean="0">
                <a:solidFill>
                  <a:srgbClr val="FF0000"/>
                </a:solidFill>
                <a:effectLst>
                  <a:outerShdw blurRad="38100" dist="38100" dir="2700000" algn="tl">
                    <a:srgbClr val="000000">
                      <a:alpha val="43137"/>
                    </a:srgbClr>
                  </a:outerShdw>
                </a:effectLst>
                <a:latin typeface="Garamond" pitchFamily="18" charset="0"/>
                <a:ea typeface="MS PGothic" pitchFamily="34" charset="-128"/>
              </a:rPr>
              <a:t>♣ </a:t>
            </a:r>
            <a:r>
              <a:rPr lang="en-US" sz="4000" b="1" dirty="0" smtClean="0">
                <a:solidFill>
                  <a:srgbClr val="FF0000"/>
                </a:solidFill>
                <a:effectLst>
                  <a:outerShdw blurRad="38100" dist="38100" dir="2700000" algn="tl">
                    <a:srgbClr val="000000">
                      <a:alpha val="43137"/>
                    </a:srgbClr>
                  </a:outerShdw>
                </a:effectLst>
                <a:latin typeface="Garamond" pitchFamily="18" charset="0"/>
                <a:ea typeface="MS PGothic" pitchFamily="34" charset="-128"/>
              </a:rPr>
              <a:t>HYPOGLYCAEMIA</a:t>
            </a:r>
          </a:p>
          <a:p>
            <a:pPr fontAlgn="base">
              <a:spcBef>
                <a:spcPct val="0"/>
              </a:spcBef>
              <a:spcAft>
                <a:spcPct val="0"/>
              </a:spcAft>
              <a:defRPr/>
            </a:pPr>
            <a:endParaRPr lang="en-US" sz="2800" dirty="0">
              <a:solidFill>
                <a:srgbClr val="FFFFFF"/>
              </a:solidFill>
              <a:ea typeface="MS PGothic" pitchFamily="34" charset="-128"/>
            </a:endParaRP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5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704975"/>
            <a:ext cx="9144000" cy="2714625"/>
          </a:xfrm>
        </p:spPr>
        <p:txBody>
          <a:bodyPr/>
          <a:lstStyle/>
          <a:p>
            <a:pPr algn="ctr">
              <a:defRPr/>
            </a:pPr>
            <a:r>
              <a:rPr lang="en-US" sz="5400" b="1" dirty="0" smtClean="0">
                <a:solidFill>
                  <a:schemeClr val="bg1"/>
                </a:solidFill>
                <a:effectLst>
                  <a:outerShdw blurRad="38100" dist="38100" dir="2700000" algn="tl">
                    <a:srgbClr val="000000">
                      <a:alpha val="43137"/>
                    </a:srgbClr>
                  </a:outerShdw>
                </a:effectLst>
              </a:rPr>
              <a:t>Long-acting Insulin Analogues</a:t>
            </a:r>
            <a:endParaRPr lang="en-US" sz="5400" dirty="0">
              <a:solidFill>
                <a:schemeClr val="bg1"/>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0" y="4191000"/>
            <a:ext cx="9144000" cy="2819400"/>
          </a:xfrm>
        </p:spPr>
        <p:txBody>
          <a:bodyPr/>
          <a:lstStyle/>
          <a:p>
            <a:pPr algn="ctr" eaLnBrk="1" hangingPunct="1">
              <a:defRPr/>
            </a:pPr>
            <a:r>
              <a:rPr lang="en-US" b="1" dirty="0" smtClean="0">
                <a:solidFill>
                  <a:schemeClr val="bg1"/>
                </a:solidFill>
                <a:effectLst>
                  <a:outerShdw blurRad="38100" dist="38100" dir="2700000" algn="tl">
                    <a:srgbClr val="000000">
                      <a:alpha val="43137"/>
                    </a:srgbClr>
                  </a:outerShdw>
                </a:effectLst>
                <a:latin typeface="Garamond" pitchFamily="18" charset="0"/>
              </a:rPr>
              <a:t>Seyed Adel Jahed, MD</a:t>
            </a:r>
          </a:p>
          <a:p>
            <a:pPr algn="ctr" eaLnBrk="1" hangingPunct="1">
              <a:spcBef>
                <a:spcPct val="0"/>
              </a:spcBef>
              <a:buClrTx/>
              <a:defRPr/>
            </a:pPr>
            <a:r>
              <a:rPr lang="en-US" b="1" dirty="0" smtClean="0">
                <a:solidFill>
                  <a:schemeClr val="bg1"/>
                </a:solidFill>
                <a:effectLst>
                  <a:outerShdw blurRad="38100" dist="38100" dir="2700000" algn="tl">
                    <a:srgbClr val="000000">
                      <a:alpha val="43137"/>
                    </a:srgbClr>
                  </a:outerShdw>
                </a:effectLst>
                <a:latin typeface="Garamond" pitchFamily="18" charset="0"/>
              </a:rPr>
              <a:t>Islamic Azad University, Tehran Medical Branch</a:t>
            </a:r>
          </a:p>
          <a:p>
            <a:pPr algn="ctr" eaLnBrk="1" hangingPunct="1">
              <a:spcBef>
                <a:spcPct val="0"/>
              </a:spcBef>
              <a:buClrTx/>
              <a:defRPr/>
            </a:pPr>
            <a:endParaRPr lang="en-US" b="1" i="1" dirty="0" smtClean="0">
              <a:solidFill>
                <a:srgbClr val="FFFF00"/>
              </a:solidFill>
              <a:effectLst>
                <a:outerShdw blurRad="38100" dist="38100" dir="2700000" algn="tl">
                  <a:srgbClr val="000000">
                    <a:alpha val="43137"/>
                  </a:srgbClr>
                </a:outerShdw>
              </a:effectLst>
              <a:latin typeface="Garamond" pitchFamily="18" charset="0"/>
            </a:endParaRPr>
          </a:p>
          <a:p>
            <a:pPr algn="ctr" eaLnBrk="1" hangingPunct="1">
              <a:spcBef>
                <a:spcPct val="0"/>
              </a:spcBef>
              <a:buClrTx/>
              <a:defRPr/>
            </a:pPr>
            <a:endParaRPr lang="en-US" b="1" i="1" dirty="0" smtClean="0">
              <a:solidFill>
                <a:srgbClr val="FFFF00"/>
              </a:solidFill>
              <a:effectLst>
                <a:outerShdw blurRad="38100" dist="38100" dir="2700000" algn="tl">
                  <a:srgbClr val="000000">
                    <a:alpha val="43137"/>
                  </a:srgbClr>
                </a:outerShdw>
              </a:effectLst>
              <a:latin typeface="Garamond" pitchFamily="18" charset="0"/>
            </a:endParaRPr>
          </a:p>
          <a:p>
            <a:pPr algn="ctr" eaLnBrk="1" hangingPunct="1">
              <a:spcBef>
                <a:spcPct val="0"/>
              </a:spcBef>
              <a:buClrTx/>
              <a:defRPr/>
            </a:pPr>
            <a:r>
              <a:rPr lang="en-US" sz="2000" b="1" i="1" dirty="0" smtClean="0">
                <a:solidFill>
                  <a:schemeClr val="bg1"/>
                </a:solidFill>
                <a:effectLst>
                  <a:outerShdw blurRad="38100" dist="38100" dir="2700000" algn="tl">
                    <a:srgbClr val="000000">
                      <a:alpha val="43137"/>
                    </a:srgbClr>
                  </a:outerShdw>
                </a:effectLst>
                <a:latin typeface="Garamond" pitchFamily="18" charset="0"/>
              </a:rPr>
              <a:t>23</a:t>
            </a:r>
            <a:r>
              <a:rPr lang="en-US" sz="2000" b="1" i="1" baseline="30000" dirty="0" smtClean="0">
                <a:solidFill>
                  <a:schemeClr val="bg1"/>
                </a:solidFill>
                <a:effectLst>
                  <a:outerShdw blurRad="38100" dist="38100" dir="2700000" algn="tl">
                    <a:srgbClr val="000000">
                      <a:alpha val="43137"/>
                    </a:srgbClr>
                  </a:outerShdw>
                </a:effectLst>
                <a:latin typeface="Garamond" pitchFamily="18" charset="0"/>
              </a:rPr>
              <a:t>rd</a:t>
            </a:r>
            <a:r>
              <a:rPr lang="en-US" sz="2000" b="1" i="1" dirty="0" smtClean="0">
                <a:solidFill>
                  <a:schemeClr val="bg1"/>
                </a:solidFill>
                <a:effectLst>
                  <a:outerShdw blurRad="38100" dist="38100" dir="2700000" algn="tl">
                    <a:srgbClr val="000000">
                      <a:alpha val="43137"/>
                    </a:srgbClr>
                  </a:outerShdw>
                </a:effectLst>
                <a:latin typeface="Garamond" pitchFamily="18" charset="0"/>
              </a:rPr>
              <a:t>  June 2011</a:t>
            </a:r>
          </a:p>
          <a:p>
            <a:pPr algn="ctr" eaLnBrk="1" hangingPunct="1">
              <a:spcBef>
                <a:spcPct val="0"/>
              </a:spcBef>
              <a:buClrTx/>
              <a:defRPr/>
            </a:pPr>
            <a:r>
              <a:rPr lang="en-US" sz="2000" b="1" i="1" dirty="0" smtClean="0">
                <a:solidFill>
                  <a:schemeClr val="bg1"/>
                </a:solidFill>
                <a:effectLst>
                  <a:outerShdw blurRad="38100" dist="38100" dir="2700000" algn="tl">
                    <a:srgbClr val="000000">
                      <a:alpha val="43137"/>
                    </a:srgbClr>
                  </a:outerShdw>
                </a:effectLst>
                <a:latin typeface="Garamond" pitchFamily="18" charset="0"/>
              </a:rPr>
              <a:t>RIES, Tehran, Iran</a:t>
            </a:r>
            <a:endParaRPr lang="en-US" b="1" i="1" dirty="0" smtClean="0">
              <a:solidFill>
                <a:schemeClr val="bg1"/>
              </a:solidFill>
              <a:effectLst>
                <a:outerShdw blurRad="38100" dist="38100" dir="2700000" algn="tl">
                  <a:srgbClr val="000000">
                    <a:alpha val="43137"/>
                  </a:srgbClr>
                </a:outerShdw>
              </a:effectLst>
              <a:latin typeface="Garamond" pitchFamily="18" charset="0"/>
            </a:endParaRPr>
          </a:p>
          <a:p>
            <a:pPr eaLnBrk="1" hangingPunct="1">
              <a:defRPr/>
            </a:pPr>
            <a:endParaRPr lang="en-US" b="1" i="1" dirty="0" smtClean="0">
              <a:solidFill>
                <a:srgbClr val="FFFF00"/>
              </a:solidFill>
              <a:effectLst>
                <a:outerShdw blurRad="38100" dist="38100" dir="2700000" algn="tl">
                  <a:srgbClr val="000000">
                    <a:alpha val="43137"/>
                  </a:srgbClr>
                </a:outerShdw>
              </a:effectLst>
              <a:latin typeface="Garamond" pitchFamily="18" charset="0"/>
            </a:endParaRPr>
          </a:p>
          <a:p>
            <a:pPr>
              <a:defRPr/>
            </a:pPr>
            <a:endParaRPr lang="en-US" dirty="0"/>
          </a:p>
        </p:txBody>
      </p:sp>
    </p:spTree>
  </p:cSld>
  <p:clrMapOvr>
    <a:overrideClrMapping bg1="lt1" tx1="dk1" bg2="lt2" tx2="dk2" accent1="accent1" accent2="accent2" accent3="accent3" accent4="accent4" accent5="accent5" accent6="accent6" hlink="hlink" folHlink="folHlink"/>
  </p:clrMapOvr>
  <p:transition advTm="8000">
    <p:cover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cstate="print"/>
          <a:srcRect/>
          <a:stretch>
            <a:fillRect/>
          </a:stretch>
        </p:blipFill>
        <p:spPr bwMode="auto">
          <a:xfrm>
            <a:off x="228600" y="228600"/>
            <a:ext cx="8686800" cy="3019425"/>
          </a:xfrm>
          <a:prstGeom prst="rect">
            <a:avLst/>
          </a:prstGeom>
          <a:ln w="127000" cap="sq" cmpd="thickThin">
            <a:solidFill>
              <a:srgbClr val="C00000"/>
            </a:solidFill>
            <a:prstDash val="solid"/>
            <a:miter lim="800000"/>
          </a:ln>
          <a:effectLst>
            <a:outerShdw blurRad="50800" dist="38100" dir="2700000" algn="tl" rotWithShape="0">
              <a:srgbClr val="000000">
                <a:alpha val="43000"/>
              </a:srgbClr>
            </a:outerShdw>
          </a:effectLst>
        </p:spPr>
      </p:pic>
      <p:sp>
        <p:nvSpPr>
          <p:cNvPr id="32771" name="Rectangle 4"/>
          <p:cNvSpPr>
            <a:spLocks noChangeArrowheads="1"/>
          </p:cNvSpPr>
          <p:nvPr/>
        </p:nvSpPr>
        <p:spPr bwMode="auto">
          <a:xfrm>
            <a:off x="0" y="3319046"/>
            <a:ext cx="9144000" cy="338554"/>
          </a:xfrm>
          <a:prstGeom prst="rect">
            <a:avLst/>
          </a:prstGeom>
          <a:noFill/>
          <a:ln w="9525">
            <a:noFill/>
            <a:miter lim="800000"/>
            <a:headEnd/>
            <a:tailEnd/>
          </a:ln>
        </p:spPr>
        <p:txBody>
          <a:bodyPr wrap="square">
            <a:spAutoFit/>
          </a:bodyPr>
          <a:lstStyle/>
          <a:p>
            <a:pPr algn="ctr" fontAlgn="base">
              <a:spcBef>
                <a:spcPct val="0"/>
              </a:spcBef>
              <a:spcAft>
                <a:spcPct val="0"/>
              </a:spcAft>
            </a:pPr>
            <a:r>
              <a:rPr lang="en-US" sz="1600" i="1" dirty="0">
                <a:solidFill>
                  <a:srgbClr val="FFFFFF"/>
                </a:solidFill>
                <a:ea typeface="MS PGothic" pitchFamily="34" charset="-128"/>
              </a:rPr>
              <a:t>From the Canadian Agency for Drugs and Technologies in Health,, </a:t>
            </a:r>
          </a:p>
        </p:txBody>
      </p:sp>
      <p:sp>
        <p:nvSpPr>
          <p:cNvPr id="32772" name="Rectangle 5"/>
          <p:cNvSpPr>
            <a:spLocks noChangeArrowheads="1"/>
          </p:cNvSpPr>
          <p:nvPr/>
        </p:nvSpPr>
        <p:spPr bwMode="auto">
          <a:xfrm>
            <a:off x="0" y="4191000"/>
            <a:ext cx="9144000" cy="1015663"/>
          </a:xfrm>
          <a:prstGeom prst="rect">
            <a:avLst/>
          </a:prstGeom>
          <a:noFill/>
          <a:ln w="9525">
            <a:noFill/>
            <a:miter lim="800000"/>
            <a:headEnd/>
            <a:tailEnd/>
          </a:ln>
        </p:spPr>
        <p:txBody>
          <a:bodyPr wrap="square">
            <a:spAutoFit/>
          </a:bodyPr>
          <a:lstStyle/>
          <a:p>
            <a:pPr algn="ctr" fontAlgn="base">
              <a:spcBef>
                <a:spcPct val="0"/>
              </a:spcBef>
              <a:spcAft>
                <a:spcPct val="0"/>
              </a:spcAft>
            </a:pPr>
            <a:r>
              <a:rPr lang="en-US" sz="3200" b="1" dirty="0" smtClean="0">
                <a:solidFill>
                  <a:srgbClr val="FFFF00"/>
                </a:solidFill>
                <a:latin typeface="Garamond" pitchFamily="18" charset="0"/>
                <a:ea typeface="MS PGothic" pitchFamily="34" charset="-128"/>
              </a:rPr>
              <a:t>Aim: </a:t>
            </a:r>
            <a:r>
              <a:rPr lang="en-US" sz="2800" dirty="0" smtClean="0">
                <a:latin typeface="Garamond" pitchFamily="18" charset="0"/>
                <a:ea typeface="MS PGothic" pitchFamily="34" charset="-128"/>
              </a:rPr>
              <a:t>To </a:t>
            </a:r>
            <a:r>
              <a:rPr lang="en-US" sz="2800" dirty="0">
                <a:latin typeface="Garamond" pitchFamily="18" charset="0"/>
                <a:ea typeface="MS PGothic" pitchFamily="34" charset="-128"/>
              </a:rPr>
              <a:t>compare the outcomes of insulin </a:t>
            </a:r>
            <a:r>
              <a:rPr lang="en-US" sz="2800" dirty="0" smtClean="0">
                <a:latin typeface="Garamond" pitchFamily="18" charset="0"/>
                <a:ea typeface="MS PGothic" pitchFamily="34" charset="-128"/>
              </a:rPr>
              <a:t>analogues with </a:t>
            </a:r>
            <a:r>
              <a:rPr lang="en-US" sz="2800" dirty="0">
                <a:latin typeface="Garamond" pitchFamily="18" charset="0"/>
                <a:ea typeface="MS PGothic" pitchFamily="34" charset="-128"/>
              </a:rPr>
              <a:t>conventional </a:t>
            </a:r>
            <a:r>
              <a:rPr lang="en-US" sz="2800" dirty="0" err="1" smtClean="0">
                <a:latin typeface="Garamond" pitchFamily="18" charset="0"/>
                <a:ea typeface="MS PGothic" pitchFamily="34" charset="-128"/>
              </a:rPr>
              <a:t>insulins</a:t>
            </a:r>
            <a:r>
              <a:rPr lang="en-US" sz="2800" dirty="0" smtClean="0">
                <a:latin typeface="Garamond" pitchFamily="18" charset="0"/>
                <a:ea typeface="MS PGothic" pitchFamily="34" charset="-128"/>
              </a:rPr>
              <a:t> </a:t>
            </a:r>
            <a:r>
              <a:rPr lang="en-US" sz="2800" dirty="0">
                <a:latin typeface="Garamond" pitchFamily="18" charset="0"/>
                <a:ea typeface="MS PGothic" pitchFamily="34" charset="-128"/>
              </a:rPr>
              <a:t>in the treatment of </a:t>
            </a:r>
            <a:r>
              <a:rPr lang="en-US" sz="2800" dirty="0" smtClean="0">
                <a:latin typeface="Garamond" pitchFamily="18" charset="0"/>
                <a:ea typeface="MS PGothic" pitchFamily="34" charset="-128"/>
              </a:rPr>
              <a:t>DM</a:t>
            </a:r>
            <a:r>
              <a:rPr lang="en-US" sz="2800" baseline="-25000" dirty="0" smtClean="0">
                <a:latin typeface="Garamond" pitchFamily="18" charset="0"/>
                <a:ea typeface="MS PGothic" pitchFamily="34" charset="-128"/>
              </a:rPr>
              <a:t>1</a:t>
            </a:r>
            <a:r>
              <a:rPr lang="en-US" sz="2800" dirty="0" smtClean="0">
                <a:latin typeface="Garamond" pitchFamily="18" charset="0"/>
                <a:ea typeface="MS PGothic" pitchFamily="34" charset="-128"/>
              </a:rPr>
              <a:t>, DM</a:t>
            </a:r>
            <a:r>
              <a:rPr lang="en-US" sz="2800" baseline="-25000" dirty="0" smtClean="0">
                <a:latin typeface="Garamond" pitchFamily="18" charset="0"/>
                <a:ea typeface="MS PGothic" pitchFamily="34" charset="-128"/>
              </a:rPr>
              <a:t>2</a:t>
            </a:r>
            <a:r>
              <a:rPr lang="en-US" sz="2800" dirty="0" smtClean="0">
                <a:latin typeface="Garamond" pitchFamily="18" charset="0"/>
                <a:ea typeface="MS PGothic" pitchFamily="34" charset="-128"/>
              </a:rPr>
              <a:t> </a:t>
            </a:r>
            <a:r>
              <a:rPr lang="en-US" sz="2800" dirty="0">
                <a:latin typeface="Garamond" pitchFamily="18" charset="0"/>
                <a:ea typeface="MS PGothic" pitchFamily="34" charset="-128"/>
              </a:rPr>
              <a:t>and </a:t>
            </a:r>
            <a:r>
              <a:rPr lang="en-US" sz="2800" dirty="0" smtClean="0">
                <a:latin typeface="Garamond" pitchFamily="18" charset="0"/>
                <a:ea typeface="MS PGothic" pitchFamily="34" charset="-128"/>
              </a:rPr>
              <a:t>GDM</a:t>
            </a:r>
            <a:endParaRPr lang="en-US" sz="2400" dirty="0">
              <a:latin typeface="Garamond" pitchFamily="18" charset="0"/>
              <a:ea typeface="MS PGothic" pitchFamily="34" charset="-128"/>
            </a:endParaRPr>
          </a:p>
        </p:txBody>
      </p:sp>
      <p:sp>
        <p:nvSpPr>
          <p:cNvPr id="5" name="TextBox 4"/>
          <p:cNvSpPr txBox="1"/>
          <p:nvPr/>
        </p:nvSpPr>
        <p:spPr>
          <a:xfrm>
            <a:off x="3200400" y="6172200"/>
            <a:ext cx="2608406" cy="369332"/>
          </a:xfrm>
          <a:prstGeom prst="rect">
            <a:avLst/>
          </a:prstGeom>
          <a:noFill/>
        </p:spPr>
        <p:txBody>
          <a:bodyPr wrap="none">
            <a:spAutoFit/>
          </a:bodyPr>
          <a:lstStyle/>
          <a:p>
            <a:pPr fontAlgn="base">
              <a:spcBef>
                <a:spcPct val="0"/>
              </a:spcBef>
              <a:spcAft>
                <a:spcPct val="0"/>
              </a:spcAft>
              <a:defRPr/>
            </a:pPr>
            <a:r>
              <a:rPr lang="en-US" dirty="0" smtClean="0">
                <a:solidFill>
                  <a:srgbClr val="FFFF00"/>
                </a:solidFill>
                <a:latin typeface="Garamond" pitchFamily="18" charset="0"/>
              </a:rPr>
              <a:t>CMAJ 2009;180(4):385-97</a:t>
            </a:r>
            <a:endParaRPr lang="en-US" dirty="0">
              <a:solidFill>
                <a:srgbClr val="FFFF00"/>
              </a:solidFill>
              <a:effectLst>
                <a:outerShdw blurRad="38100" dist="38100" dir="2700000" algn="tl">
                  <a:srgbClr val="000000">
                    <a:alpha val="43137"/>
                  </a:srgbClr>
                </a:outerShdw>
              </a:effectLst>
              <a:latin typeface="Garamond" pitchFamily="18" charset="0"/>
              <a:ea typeface="MS PGothic" pitchFamily="34" charset="-128"/>
            </a:endParaRPr>
          </a:p>
        </p:txBody>
      </p:sp>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ounded Rectangle 3"/>
          <p:cNvSpPr/>
          <p:nvPr/>
        </p:nvSpPr>
        <p:spPr>
          <a:xfrm>
            <a:off x="685800" y="2438400"/>
            <a:ext cx="3429000" cy="1219200"/>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sp>
        <p:nvSpPr>
          <p:cNvPr id="5" name="Rounded Rectangle 4"/>
          <p:cNvSpPr/>
          <p:nvPr/>
        </p:nvSpPr>
        <p:spPr>
          <a:xfrm>
            <a:off x="4876800" y="2438400"/>
            <a:ext cx="3581400" cy="1219200"/>
          </a:xfrm>
          <a:prstGeom prst="round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6" name="Rounded Rectangle 5"/>
          <p:cNvSpPr/>
          <p:nvPr/>
        </p:nvSpPr>
        <p:spPr>
          <a:xfrm>
            <a:off x="914400" y="4876800"/>
            <a:ext cx="3048000" cy="1219200"/>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7" name="Rounded Rectangle 6"/>
          <p:cNvSpPr/>
          <p:nvPr/>
        </p:nvSpPr>
        <p:spPr>
          <a:xfrm>
            <a:off x="5181600" y="4800600"/>
            <a:ext cx="2971800" cy="1219200"/>
          </a:xfrm>
          <a:prstGeom prst="round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33799" name="Rectangle 7"/>
          <p:cNvSpPr>
            <a:spLocks noChangeArrowheads="1"/>
          </p:cNvSpPr>
          <p:nvPr/>
        </p:nvSpPr>
        <p:spPr bwMode="auto">
          <a:xfrm>
            <a:off x="762000" y="2678112"/>
            <a:ext cx="3325813" cy="369888"/>
          </a:xfrm>
          <a:prstGeom prst="rect">
            <a:avLst/>
          </a:prstGeom>
          <a:noFill/>
          <a:ln w="9525">
            <a:noFill/>
            <a:miter lim="800000"/>
            <a:headEnd/>
            <a:tailEnd/>
          </a:ln>
        </p:spPr>
        <p:txBody>
          <a:bodyPr wrap="none">
            <a:spAutoFit/>
          </a:bodyPr>
          <a:lstStyle/>
          <a:p>
            <a:pPr fontAlgn="base">
              <a:spcBef>
                <a:spcPct val="0"/>
              </a:spcBef>
              <a:spcAft>
                <a:spcPct val="0"/>
              </a:spcAft>
            </a:pPr>
            <a:r>
              <a:rPr lang="en-US" dirty="0">
                <a:solidFill>
                  <a:srgbClr val="000066"/>
                </a:solidFill>
                <a:effectLst>
                  <a:outerShdw blurRad="38100" dist="38100" dir="2700000" algn="tl">
                    <a:srgbClr val="000000">
                      <a:alpha val="43137"/>
                    </a:srgbClr>
                  </a:outerShdw>
                </a:effectLst>
                <a:ea typeface="MS PGothic" pitchFamily="34" charset="-128"/>
              </a:rPr>
              <a:t>Rapid-acting insulin analogues</a:t>
            </a:r>
          </a:p>
        </p:txBody>
      </p:sp>
      <p:sp>
        <p:nvSpPr>
          <p:cNvPr id="33800" name="Rectangle 8"/>
          <p:cNvSpPr>
            <a:spLocks noChangeArrowheads="1"/>
          </p:cNvSpPr>
          <p:nvPr/>
        </p:nvSpPr>
        <p:spPr bwMode="auto">
          <a:xfrm>
            <a:off x="1600200" y="3119437"/>
            <a:ext cx="1999265" cy="461665"/>
          </a:xfrm>
          <a:prstGeom prst="rect">
            <a:avLst/>
          </a:prstGeom>
          <a:noFill/>
          <a:ln w="9525">
            <a:noFill/>
            <a:miter lim="800000"/>
            <a:headEnd/>
            <a:tailEnd/>
          </a:ln>
        </p:spPr>
        <p:txBody>
          <a:bodyPr wrap="none">
            <a:spAutoFit/>
          </a:bodyPr>
          <a:lstStyle/>
          <a:p>
            <a:pPr fontAlgn="base">
              <a:spcBef>
                <a:spcPct val="0"/>
              </a:spcBef>
              <a:spcAft>
                <a:spcPct val="0"/>
              </a:spcAft>
            </a:pPr>
            <a:r>
              <a:rPr lang="en-US" sz="2400" dirty="0">
                <a:solidFill>
                  <a:srgbClr val="FF0000"/>
                </a:solidFill>
                <a:effectLst>
                  <a:outerShdw blurRad="38100" dist="38100" dir="2700000" algn="tl">
                    <a:srgbClr val="000000">
                      <a:alpha val="43137"/>
                    </a:srgbClr>
                  </a:outerShdw>
                </a:effectLst>
                <a:ea typeface="MS PGothic" pitchFamily="34" charset="-128"/>
              </a:rPr>
              <a:t>765 citations </a:t>
            </a:r>
            <a:endParaRPr lang="en-US" sz="2400" dirty="0">
              <a:solidFill>
                <a:srgbClr val="FFFFFF"/>
              </a:solidFill>
              <a:effectLst>
                <a:outerShdw blurRad="38100" dist="38100" dir="2700000" algn="tl">
                  <a:srgbClr val="000000">
                    <a:alpha val="43137"/>
                  </a:srgbClr>
                </a:outerShdw>
              </a:effectLst>
              <a:ea typeface="MS PGothic" pitchFamily="34" charset="-128"/>
            </a:endParaRPr>
          </a:p>
        </p:txBody>
      </p:sp>
      <p:sp>
        <p:nvSpPr>
          <p:cNvPr id="33801" name="Rectangle 9"/>
          <p:cNvSpPr>
            <a:spLocks noChangeArrowheads="1"/>
          </p:cNvSpPr>
          <p:nvPr/>
        </p:nvSpPr>
        <p:spPr bwMode="auto">
          <a:xfrm>
            <a:off x="4953000" y="2667000"/>
            <a:ext cx="3518912" cy="369332"/>
          </a:xfrm>
          <a:prstGeom prst="rect">
            <a:avLst/>
          </a:prstGeom>
          <a:noFill/>
          <a:ln w="9525">
            <a:noFill/>
            <a:miter lim="800000"/>
            <a:headEnd/>
            <a:tailEnd/>
          </a:ln>
        </p:spPr>
        <p:txBody>
          <a:bodyPr wrap="none">
            <a:spAutoFit/>
          </a:bodyPr>
          <a:lstStyle/>
          <a:p>
            <a:pPr fontAlgn="base">
              <a:spcBef>
                <a:spcPct val="0"/>
              </a:spcBef>
              <a:spcAft>
                <a:spcPct val="0"/>
              </a:spcAft>
            </a:pPr>
            <a:r>
              <a:rPr lang="en-US" b="1" dirty="0">
                <a:effectLst>
                  <a:outerShdw blurRad="38100" dist="38100" dir="2700000" algn="tl">
                    <a:srgbClr val="000000">
                      <a:alpha val="43137"/>
                    </a:srgbClr>
                  </a:outerShdw>
                </a:effectLst>
                <a:ea typeface="MS PGothic" pitchFamily="34" charset="-128"/>
              </a:rPr>
              <a:t>Long-acting insulin analogues</a:t>
            </a:r>
          </a:p>
        </p:txBody>
      </p:sp>
      <p:sp>
        <p:nvSpPr>
          <p:cNvPr id="33802" name="Rectangle 10"/>
          <p:cNvSpPr>
            <a:spLocks noChangeArrowheads="1"/>
          </p:cNvSpPr>
          <p:nvPr/>
        </p:nvSpPr>
        <p:spPr bwMode="auto">
          <a:xfrm>
            <a:off x="5715000" y="3119437"/>
            <a:ext cx="1998663" cy="461963"/>
          </a:xfrm>
          <a:prstGeom prst="rect">
            <a:avLst/>
          </a:prstGeom>
          <a:noFill/>
          <a:ln w="9525">
            <a:noFill/>
            <a:miter lim="800000"/>
            <a:headEnd/>
            <a:tailEnd/>
          </a:ln>
        </p:spPr>
        <p:txBody>
          <a:bodyPr wrap="none">
            <a:spAutoFit/>
          </a:bodyPr>
          <a:lstStyle/>
          <a:p>
            <a:pPr fontAlgn="base">
              <a:spcBef>
                <a:spcPct val="0"/>
              </a:spcBef>
              <a:spcAft>
                <a:spcPct val="0"/>
              </a:spcAft>
            </a:pPr>
            <a:r>
              <a:rPr lang="en-US" sz="2400" dirty="0">
                <a:effectLst>
                  <a:outerShdw blurRad="38100" dist="38100" dir="2700000" algn="tl">
                    <a:srgbClr val="000000">
                      <a:alpha val="43137"/>
                    </a:srgbClr>
                  </a:outerShdw>
                </a:effectLst>
                <a:ea typeface="MS PGothic" pitchFamily="34" charset="-128"/>
              </a:rPr>
              <a:t>940 citations </a:t>
            </a:r>
          </a:p>
        </p:txBody>
      </p:sp>
      <p:sp>
        <p:nvSpPr>
          <p:cNvPr id="33803" name="Rectangle 11"/>
          <p:cNvSpPr>
            <a:spLocks noChangeArrowheads="1"/>
          </p:cNvSpPr>
          <p:nvPr/>
        </p:nvSpPr>
        <p:spPr bwMode="auto">
          <a:xfrm>
            <a:off x="1676400" y="5029200"/>
            <a:ext cx="1433513" cy="461963"/>
          </a:xfrm>
          <a:prstGeom prst="rect">
            <a:avLst/>
          </a:prstGeom>
          <a:noFill/>
          <a:ln w="9525">
            <a:noFill/>
            <a:miter lim="800000"/>
            <a:headEnd/>
            <a:tailEnd/>
          </a:ln>
        </p:spPr>
        <p:txBody>
          <a:bodyPr wrap="none">
            <a:spAutoFit/>
          </a:bodyPr>
          <a:lstStyle/>
          <a:p>
            <a:pPr fontAlgn="base">
              <a:spcBef>
                <a:spcPct val="0"/>
              </a:spcBef>
              <a:spcAft>
                <a:spcPct val="0"/>
              </a:spcAft>
            </a:pPr>
            <a:r>
              <a:rPr lang="en-US" sz="2400" dirty="0">
                <a:solidFill>
                  <a:srgbClr val="FF0000"/>
                </a:solidFill>
                <a:effectLst>
                  <a:outerShdw blurRad="38100" dist="38100" dir="2700000" algn="tl">
                    <a:srgbClr val="000000">
                      <a:alpha val="43137"/>
                    </a:srgbClr>
                  </a:outerShdw>
                </a:effectLst>
                <a:ea typeface="MS PGothic" pitchFamily="34" charset="-128"/>
              </a:rPr>
              <a:t>68  trials </a:t>
            </a:r>
            <a:endParaRPr lang="en-US" sz="2400" dirty="0">
              <a:solidFill>
                <a:srgbClr val="FFFFFF"/>
              </a:solidFill>
              <a:effectLst>
                <a:outerShdw blurRad="38100" dist="38100" dir="2700000" algn="tl">
                  <a:srgbClr val="000000">
                    <a:alpha val="43137"/>
                  </a:srgbClr>
                </a:outerShdw>
              </a:effectLst>
              <a:ea typeface="MS PGothic" pitchFamily="34" charset="-128"/>
            </a:endParaRPr>
          </a:p>
        </p:txBody>
      </p:sp>
      <p:sp>
        <p:nvSpPr>
          <p:cNvPr id="33804" name="Rectangle 12"/>
          <p:cNvSpPr>
            <a:spLocks noChangeArrowheads="1"/>
          </p:cNvSpPr>
          <p:nvPr/>
        </p:nvSpPr>
        <p:spPr bwMode="auto">
          <a:xfrm>
            <a:off x="990600" y="5562600"/>
            <a:ext cx="2903538" cy="369888"/>
          </a:xfrm>
          <a:prstGeom prst="rect">
            <a:avLst/>
          </a:prstGeom>
          <a:noFill/>
          <a:ln w="9525">
            <a:noFill/>
            <a:miter lim="800000"/>
            <a:headEnd/>
            <a:tailEnd/>
          </a:ln>
        </p:spPr>
        <p:txBody>
          <a:bodyPr wrap="none">
            <a:spAutoFit/>
          </a:bodyPr>
          <a:lstStyle/>
          <a:p>
            <a:pPr algn="ctr" fontAlgn="base">
              <a:spcBef>
                <a:spcPct val="0"/>
              </a:spcBef>
              <a:spcAft>
                <a:spcPct val="0"/>
              </a:spcAft>
            </a:pPr>
            <a:r>
              <a:rPr lang="en-US" dirty="0">
                <a:solidFill>
                  <a:srgbClr val="000066"/>
                </a:solidFill>
                <a:effectLst>
                  <a:outerShdw blurRad="38100" dist="38100" dir="2700000" algn="tl">
                    <a:srgbClr val="000000">
                      <a:alpha val="43137"/>
                    </a:srgbClr>
                  </a:outerShdw>
                </a:effectLst>
                <a:ea typeface="MS PGothic" pitchFamily="34" charset="-128"/>
              </a:rPr>
              <a:t>were selected for analysis</a:t>
            </a:r>
            <a:r>
              <a:rPr lang="en-US" dirty="0">
                <a:solidFill>
                  <a:srgbClr val="FFFFFF"/>
                </a:solidFill>
                <a:effectLst>
                  <a:outerShdw blurRad="38100" dist="38100" dir="2700000" algn="tl">
                    <a:srgbClr val="000000">
                      <a:alpha val="43137"/>
                    </a:srgbClr>
                  </a:outerShdw>
                </a:effectLst>
                <a:ea typeface="MS PGothic" pitchFamily="34" charset="-128"/>
              </a:rPr>
              <a:t>.</a:t>
            </a:r>
          </a:p>
        </p:txBody>
      </p:sp>
      <p:sp>
        <p:nvSpPr>
          <p:cNvPr id="33805" name="Rectangle 13"/>
          <p:cNvSpPr>
            <a:spLocks noChangeArrowheads="1"/>
          </p:cNvSpPr>
          <p:nvPr/>
        </p:nvSpPr>
        <p:spPr bwMode="auto">
          <a:xfrm>
            <a:off x="6019800" y="4953000"/>
            <a:ext cx="1347788" cy="461963"/>
          </a:xfrm>
          <a:prstGeom prst="rect">
            <a:avLst/>
          </a:prstGeom>
          <a:noFill/>
          <a:ln w="9525">
            <a:noFill/>
            <a:miter lim="800000"/>
            <a:headEnd/>
            <a:tailEnd/>
          </a:ln>
        </p:spPr>
        <p:txBody>
          <a:bodyPr wrap="none">
            <a:spAutoFit/>
          </a:bodyPr>
          <a:lstStyle/>
          <a:p>
            <a:pPr fontAlgn="base">
              <a:spcBef>
                <a:spcPct val="0"/>
              </a:spcBef>
              <a:spcAft>
                <a:spcPct val="0"/>
              </a:spcAft>
            </a:pPr>
            <a:r>
              <a:rPr lang="en-US" sz="2400" dirty="0">
                <a:effectLst>
                  <a:outerShdw blurRad="38100" dist="38100" dir="2700000" algn="tl">
                    <a:srgbClr val="000000">
                      <a:alpha val="43137"/>
                    </a:srgbClr>
                  </a:outerShdw>
                </a:effectLst>
                <a:ea typeface="MS PGothic" pitchFamily="34" charset="-128"/>
              </a:rPr>
              <a:t>49 trials </a:t>
            </a:r>
          </a:p>
        </p:txBody>
      </p:sp>
      <p:sp>
        <p:nvSpPr>
          <p:cNvPr id="33806" name="Rectangle 14"/>
          <p:cNvSpPr>
            <a:spLocks noChangeArrowheads="1"/>
          </p:cNvSpPr>
          <p:nvPr/>
        </p:nvSpPr>
        <p:spPr bwMode="auto">
          <a:xfrm>
            <a:off x="5257800" y="5410200"/>
            <a:ext cx="2838450" cy="369888"/>
          </a:xfrm>
          <a:prstGeom prst="rect">
            <a:avLst/>
          </a:prstGeom>
          <a:noFill/>
          <a:ln w="9525">
            <a:noFill/>
            <a:miter lim="800000"/>
            <a:headEnd/>
            <a:tailEnd/>
          </a:ln>
        </p:spPr>
        <p:txBody>
          <a:bodyPr wrap="none">
            <a:spAutoFit/>
          </a:bodyPr>
          <a:lstStyle/>
          <a:p>
            <a:pPr fontAlgn="base">
              <a:spcBef>
                <a:spcPct val="0"/>
              </a:spcBef>
              <a:spcAft>
                <a:spcPct val="0"/>
              </a:spcAft>
            </a:pPr>
            <a:r>
              <a:rPr lang="en-US" dirty="0">
                <a:ea typeface="MS PGothic" pitchFamily="34" charset="-128"/>
              </a:rPr>
              <a:t>were selected for analysis</a:t>
            </a:r>
          </a:p>
        </p:txBody>
      </p:sp>
      <p:sp>
        <p:nvSpPr>
          <p:cNvPr id="16" name="Down Arrow 15"/>
          <p:cNvSpPr/>
          <p:nvPr/>
        </p:nvSpPr>
        <p:spPr>
          <a:xfrm>
            <a:off x="2133600" y="3962400"/>
            <a:ext cx="484188" cy="685800"/>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17" name="Down Arrow 16"/>
          <p:cNvSpPr/>
          <p:nvPr/>
        </p:nvSpPr>
        <p:spPr>
          <a:xfrm>
            <a:off x="6450012" y="3810000"/>
            <a:ext cx="484188" cy="762000"/>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33809" name="TextBox 17"/>
          <p:cNvSpPr txBox="1">
            <a:spLocks noChangeArrowheads="1"/>
          </p:cNvSpPr>
          <p:nvPr/>
        </p:nvSpPr>
        <p:spPr bwMode="auto">
          <a:xfrm>
            <a:off x="2895600" y="1916668"/>
            <a:ext cx="2920992" cy="400110"/>
          </a:xfrm>
          <a:prstGeom prst="rect">
            <a:avLst/>
          </a:prstGeom>
          <a:solidFill>
            <a:srgbClr val="C00000"/>
          </a:solidFill>
          <a:ln w="9525">
            <a:solidFill>
              <a:schemeClr val="tx1"/>
            </a:solidFill>
            <a:miter lim="800000"/>
            <a:headEnd/>
            <a:tailEnd/>
          </a:ln>
        </p:spPr>
        <p:txBody>
          <a:bodyPr wrap="none">
            <a:spAutoFit/>
          </a:bodyPr>
          <a:lstStyle/>
          <a:p>
            <a:pPr fontAlgn="base">
              <a:spcBef>
                <a:spcPct val="0"/>
              </a:spcBef>
              <a:spcAft>
                <a:spcPct val="0"/>
              </a:spcAft>
            </a:pPr>
            <a:r>
              <a:rPr lang="en-US" sz="2000" b="1" dirty="0">
                <a:solidFill>
                  <a:srgbClr val="FFFFFF"/>
                </a:solidFill>
                <a:effectLst>
                  <a:outerShdw blurRad="38100" dist="38100" dir="2700000" algn="tl">
                    <a:srgbClr val="000000">
                      <a:alpha val="43137"/>
                    </a:srgbClr>
                  </a:outerShdw>
                </a:effectLst>
                <a:ea typeface="MS PGothic" pitchFamily="34" charset="-128"/>
              </a:rPr>
              <a:t>Databases : </a:t>
            </a:r>
            <a:r>
              <a:rPr lang="en-US" sz="2000" b="1" dirty="0" smtClean="0">
                <a:solidFill>
                  <a:srgbClr val="FFFFFF"/>
                </a:solidFill>
                <a:effectLst>
                  <a:outerShdw blurRad="38100" dist="38100" dir="2700000" algn="tl">
                    <a:srgbClr val="000000">
                      <a:alpha val="43137"/>
                    </a:srgbClr>
                  </a:outerShdw>
                </a:effectLst>
                <a:ea typeface="MS PGothic" pitchFamily="34" charset="-128"/>
              </a:rPr>
              <a:t>1966-2007</a:t>
            </a:r>
            <a:endParaRPr lang="en-US" sz="2000" b="1" dirty="0">
              <a:solidFill>
                <a:srgbClr val="FFFFFF"/>
              </a:solidFill>
              <a:effectLst>
                <a:outerShdw blurRad="38100" dist="38100" dir="2700000" algn="tl">
                  <a:srgbClr val="000000">
                    <a:alpha val="43137"/>
                  </a:srgbClr>
                </a:outerShdw>
              </a:effectLst>
              <a:ea typeface="MS PGothic" pitchFamily="34" charset="-128"/>
            </a:endParaRPr>
          </a:p>
        </p:txBody>
      </p:sp>
      <p:sp>
        <p:nvSpPr>
          <p:cNvPr id="18" name="Rectangle 17"/>
          <p:cNvSpPr/>
          <p:nvPr/>
        </p:nvSpPr>
        <p:spPr>
          <a:xfrm>
            <a:off x="0" y="1"/>
            <a:ext cx="9144000" cy="1754326"/>
          </a:xfrm>
          <a:prstGeom prst="rect">
            <a:avLst/>
          </a:prstGeom>
          <a:solidFill>
            <a:srgbClr val="C00000"/>
          </a:solidFill>
          <a:ln>
            <a:solidFill>
              <a:schemeClr val="tx1"/>
            </a:solidFill>
          </a:ln>
        </p:spPr>
        <p:txBody>
          <a:bodyPr wrap="square">
            <a:spAutoFit/>
          </a:bodyPr>
          <a:lstStyle/>
          <a:p>
            <a:pPr algn="ctr"/>
            <a:r>
              <a:rPr lang="en-US" sz="2800" b="1" dirty="0" smtClean="0">
                <a:effectLst>
                  <a:outerShdw blurRad="38100" dist="38100" dir="2700000" algn="tl">
                    <a:srgbClr val="000000">
                      <a:alpha val="43137"/>
                    </a:srgbClr>
                  </a:outerShdw>
                </a:effectLst>
                <a:latin typeface="Garamond" pitchFamily="18" charset="0"/>
              </a:rPr>
              <a:t>Efficacy and safety of insulin analogues for the management of diabetes mellitus: a meta-analysis</a:t>
            </a:r>
          </a:p>
          <a:p>
            <a:pPr algn="ctr"/>
            <a:endParaRPr lang="en-US" sz="2800" b="1" dirty="0" smtClean="0">
              <a:effectLst>
                <a:outerShdw blurRad="38100" dist="38100" dir="2700000" algn="tl">
                  <a:srgbClr val="000000">
                    <a:alpha val="43137"/>
                  </a:srgbClr>
                </a:outerShdw>
              </a:effectLst>
              <a:latin typeface="Garamond" pitchFamily="18" charset="0"/>
            </a:endParaRPr>
          </a:p>
          <a:p>
            <a:pPr algn="ctr"/>
            <a:endParaRPr lang="en-US" sz="2400" b="1" dirty="0" smtClean="0">
              <a:effectLst>
                <a:outerShdw blurRad="38100" dist="38100" dir="2700000" algn="tl">
                  <a:srgbClr val="000000">
                    <a:alpha val="43137"/>
                  </a:srgbClr>
                </a:outerShdw>
              </a:effectLst>
              <a:latin typeface="Garamond" pitchFamily="18" charset="0"/>
            </a:endParaRPr>
          </a:p>
        </p:txBody>
      </p:sp>
      <p:sp>
        <p:nvSpPr>
          <p:cNvPr id="19" name="Rectangle 18"/>
          <p:cNvSpPr/>
          <p:nvPr/>
        </p:nvSpPr>
        <p:spPr>
          <a:xfrm>
            <a:off x="2514600" y="1062335"/>
            <a:ext cx="3657600" cy="523220"/>
          </a:xfrm>
          <a:prstGeom prst="rect">
            <a:avLst/>
          </a:prstGeom>
          <a:solidFill>
            <a:schemeClr val="bg2"/>
          </a:solidFill>
          <a:ln>
            <a:solidFill>
              <a:schemeClr val="tx1"/>
            </a:solidFill>
          </a:ln>
        </p:spPr>
        <p:txBody>
          <a:bodyPr wrap="square">
            <a:spAutoFit/>
          </a:bodyPr>
          <a:lstStyle/>
          <a:p>
            <a:pPr algn="ctr"/>
            <a:r>
              <a:rPr lang="en-US" sz="2800" b="1" dirty="0" smtClean="0">
                <a:effectLst>
                  <a:outerShdw blurRad="38100" dist="38100" dir="2700000" algn="tl">
                    <a:srgbClr val="000000">
                      <a:alpha val="43137"/>
                    </a:srgbClr>
                  </a:outerShdw>
                </a:effectLst>
                <a:latin typeface="Garamond" pitchFamily="18" charset="0"/>
              </a:rPr>
              <a:t>Study Selection</a:t>
            </a:r>
            <a:endParaRPr lang="en-US" sz="2800" b="1" dirty="0">
              <a:effectLst>
                <a:outerShdw blurRad="38100" dist="38100" dir="2700000" algn="tl">
                  <a:srgbClr val="000000">
                    <a:alpha val="43137"/>
                  </a:srgbClr>
                </a:outerShdw>
              </a:effectLst>
              <a:latin typeface="Garamond" pitchFamily="18" charset="0"/>
            </a:endParaRPr>
          </a:p>
        </p:txBody>
      </p:sp>
      <p:sp>
        <p:nvSpPr>
          <p:cNvPr id="20" name="TextBox 19"/>
          <p:cNvSpPr txBox="1"/>
          <p:nvPr/>
        </p:nvSpPr>
        <p:spPr>
          <a:xfrm>
            <a:off x="0" y="6477000"/>
            <a:ext cx="8839200" cy="307777"/>
          </a:xfrm>
          <a:prstGeom prst="rect">
            <a:avLst/>
          </a:prstGeom>
          <a:noFill/>
        </p:spPr>
        <p:txBody>
          <a:bodyPr wrap="square">
            <a:spAutoFit/>
          </a:bodyPr>
          <a:lstStyle/>
          <a:p>
            <a:pPr algn="ctr" fontAlgn="base">
              <a:spcBef>
                <a:spcPct val="0"/>
              </a:spcBef>
              <a:spcAft>
                <a:spcPct val="0"/>
              </a:spcAft>
              <a:defRPr/>
            </a:pPr>
            <a:r>
              <a:rPr lang="en-US" sz="1400" dirty="0" smtClean="0">
                <a:solidFill>
                  <a:srgbClr val="FFFF00"/>
                </a:solidFill>
                <a:latin typeface="Garamond" pitchFamily="18" charset="0"/>
              </a:rPr>
              <a:t>Singh SR, Ahmad F, </a:t>
            </a:r>
            <a:r>
              <a:rPr lang="en-US" sz="1400" dirty="0" err="1" smtClean="0">
                <a:solidFill>
                  <a:srgbClr val="FFFF00"/>
                </a:solidFill>
                <a:latin typeface="Garamond" pitchFamily="18" charset="0"/>
              </a:rPr>
              <a:t>LaI</a:t>
            </a:r>
            <a:r>
              <a:rPr lang="en-US" sz="1400" dirty="0" smtClean="0">
                <a:solidFill>
                  <a:srgbClr val="FFFF00"/>
                </a:solidFill>
                <a:latin typeface="Garamond" pitchFamily="18" charset="0"/>
              </a:rPr>
              <a:t> A, et al. CMAJ 2009; 180:385-397</a:t>
            </a:r>
            <a:endParaRPr lang="en-US" sz="1400" dirty="0">
              <a:solidFill>
                <a:srgbClr val="FFFF00"/>
              </a:solidFill>
              <a:effectLst>
                <a:outerShdw blurRad="38100" dist="38100" dir="2700000" algn="tl">
                  <a:srgbClr val="000000">
                    <a:alpha val="43137"/>
                  </a:srgbClr>
                </a:outerShdw>
              </a:effectLst>
              <a:latin typeface="Garamond" pitchFamily="18" charset="0"/>
              <a:ea typeface="MS PGothic" pitchFamily="34" charset="-128"/>
            </a:endParaRPr>
          </a:p>
        </p:txBody>
      </p:sp>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0" y="0"/>
            <a:ext cx="9144000" cy="1508105"/>
          </a:xfrm>
          <a:prstGeom prst="rect">
            <a:avLst/>
          </a:prstGeom>
          <a:solidFill>
            <a:srgbClr val="C00000"/>
          </a:solidFill>
          <a:ln>
            <a:solidFill>
              <a:schemeClr val="tx1"/>
            </a:solidFill>
          </a:ln>
        </p:spPr>
        <p:txBody>
          <a:bodyPr wrap="square">
            <a:spAutoFit/>
          </a:bodyPr>
          <a:lstStyle/>
          <a:p>
            <a:pPr algn="ctr" fontAlgn="base">
              <a:spcBef>
                <a:spcPct val="0"/>
              </a:spcBef>
              <a:spcAft>
                <a:spcPct val="0"/>
              </a:spcAft>
              <a:defRPr/>
            </a:pPr>
            <a:r>
              <a:rPr lang="en-US" sz="2300" b="1" dirty="0" smtClean="0">
                <a:solidFill>
                  <a:srgbClr val="FFFFFF"/>
                </a:solidFill>
                <a:effectLst>
                  <a:outerShdw blurRad="38100" dist="38100" dir="2700000" algn="tl">
                    <a:srgbClr val="000000">
                      <a:alpha val="43137"/>
                    </a:srgbClr>
                  </a:outerShdw>
                </a:effectLst>
                <a:latin typeface="Garamond" pitchFamily="18" charset="0"/>
                <a:ea typeface="MS PGothic" pitchFamily="34" charset="-128"/>
              </a:rPr>
              <a:t>Differences in </a:t>
            </a:r>
            <a:r>
              <a:rPr lang="en-US" sz="2300" b="1" dirty="0" err="1" smtClean="0">
                <a:solidFill>
                  <a:srgbClr val="FFFF00"/>
                </a:solidFill>
                <a:effectLst>
                  <a:outerShdw blurRad="38100" dist="38100" dir="2700000" algn="tl">
                    <a:srgbClr val="000000">
                      <a:alpha val="43137"/>
                    </a:srgbClr>
                  </a:outerShdw>
                </a:effectLst>
                <a:latin typeface="Garamond" pitchFamily="18" charset="0"/>
                <a:ea typeface="MS PGothic" pitchFamily="34" charset="-128"/>
              </a:rPr>
              <a:t>glycemic</a:t>
            </a:r>
            <a:r>
              <a:rPr lang="en-US" sz="2300" b="1" dirty="0" smtClean="0">
                <a:solidFill>
                  <a:srgbClr val="FFFF00"/>
                </a:solidFill>
                <a:effectLst>
                  <a:outerShdw blurRad="38100" dist="38100" dir="2700000" algn="tl">
                    <a:srgbClr val="000000">
                      <a:alpha val="43137"/>
                    </a:srgbClr>
                  </a:outerShdw>
                </a:effectLst>
                <a:latin typeface="Garamond" pitchFamily="18" charset="0"/>
                <a:ea typeface="MS PGothic" pitchFamily="34" charset="-128"/>
              </a:rPr>
              <a:t> control</a:t>
            </a:r>
            <a:r>
              <a:rPr lang="en-US" sz="2300" b="1" dirty="0" smtClean="0">
                <a:solidFill>
                  <a:srgbClr val="FFFFFF"/>
                </a:solidFill>
                <a:effectLst>
                  <a:outerShdw blurRad="38100" dist="38100" dir="2700000" algn="tl">
                    <a:srgbClr val="000000">
                      <a:alpha val="43137"/>
                    </a:srgbClr>
                  </a:outerShdw>
                </a:effectLst>
                <a:latin typeface="Garamond" pitchFamily="18" charset="0"/>
                <a:ea typeface="MS PGothic" pitchFamily="34" charset="-128"/>
              </a:rPr>
              <a:t>, as measured by hemoglobin A1c , between insulin analogues and other treatments in  patients with </a:t>
            </a:r>
            <a:r>
              <a:rPr lang="en-US" sz="2300" b="1" dirty="0" smtClean="0">
                <a:solidFill>
                  <a:srgbClr val="FFFF00"/>
                </a:solidFill>
                <a:effectLst>
                  <a:outerShdw blurRad="38100" dist="38100" dir="2700000" algn="tl">
                    <a:srgbClr val="000000">
                      <a:alpha val="43137"/>
                    </a:srgbClr>
                  </a:outerShdw>
                </a:effectLst>
                <a:latin typeface="Garamond" pitchFamily="18" charset="0"/>
                <a:ea typeface="MS PGothic" pitchFamily="34" charset="-128"/>
              </a:rPr>
              <a:t>DM</a:t>
            </a:r>
            <a:r>
              <a:rPr lang="en-US" sz="2300" b="1" baseline="-25000" dirty="0" smtClean="0">
                <a:solidFill>
                  <a:srgbClr val="FFFF00"/>
                </a:solidFill>
                <a:effectLst>
                  <a:outerShdw blurRad="38100" dist="38100" dir="2700000" algn="tl">
                    <a:srgbClr val="000000">
                      <a:alpha val="43137"/>
                    </a:srgbClr>
                  </a:outerShdw>
                </a:effectLst>
                <a:latin typeface="Garamond" pitchFamily="18" charset="0"/>
                <a:ea typeface="MS PGothic" pitchFamily="34" charset="-128"/>
              </a:rPr>
              <a:t>1</a:t>
            </a:r>
          </a:p>
          <a:p>
            <a:pPr algn="ctr" fontAlgn="base">
              <a:lnSpc>
                <a:spcPct val="150000"/>
              </a:lnSpc>
              <a:spcBef>
                <a:spcPct val="0"/>
              </a:spcBef>
              <a:spcAft>
                <a:spcPct val="0"/>
              </a:spcAft>
              <a:defRPr/>
            </a:pPr>
            <a:endParaRPr lang="en-US" sz="2300" b="1" baseline="-25000" dirty="0" smtClean="0">
              <a:solidFill>
                <a:srgbClr val="FFFF00"/>
              </a:solidFill>
              <a:effectLst>
                <a:outerShdw blurRad="38100" dist="38100" dir="2700000" algn="tl">
                  <a:srgbClr val="000000">
                    <a:alpha val="43137"/>
                  </a:srgbClr>
                </a:outerShdw>
              </a:effectLst>
              <a:latin typeface="Garamond" pitchFamily="18" charset="0"/>
              <a:ea typeface="MS PGothic" pitchFamily="34" charset="-128"/>
            </a:endParaRPr>
          </a:p>
          <a:p>
            <a:pPr algn="ctr" fontAlgn="base">
              <a:lnSpc>
                <a:spcPct val="150000"/>
              </a:lnSpc>
              <a:spcBef>
                <a:spcPct val="0"/>
              </a:spcBef>
              <a:spcAft>
                <a:spcPct val="0"/>
              </a:spcAft>
              <a:defRPr/>
            </a:pPr>
            <a:endParaRPr lang="en-US" sz="2300" b="1" baseline="-25000" dirty="0">
              <a:solidFill>
                <a:srgbClr val="FFFFFF"/>
              </a:solidFill>
              <a:effectLst>
                <a:outerShdw blurRad="38100" dist="38100" dir="2700000" algn="tl">
                  <a:srgbClr val="000000">
                    <a:alpha val="43137"/>
                  </a:srgbClr>
                </a:outerShdw>
              </a:effectLst>
              <a:latin typeface="Garamond" pitchFamily="18" charset="0"/>
              <a:ea typeface="MS PGothic" pitchFamily="34" charset="-128"/>
            </a:endParaRPr>
          </a:p>
        </p:txBody>
      </p:sp>
      <p:sp>
        <p:nvSpPr>
          <p:cNvPr id="10" name="TextBox 9"/>
          <p:cNvSpPr txBox="1"/>
          <p:nvPr/>
        </p:nvSpPr>
        <p:spPr>
          <a:xfrm>
            <a:off x="0" y="6474023"/>
            <a:ext cx="9144000" cy="307777"/>
          </a:xfrm>
          <a:prstGeom prst="rect">
            <a:avLst/>
          </a:prstGeom>
          <a:noFill/>
        </p:spPr>
        <p:txBody>
          <a:bodyPr wrap="square">
            <a:spAutoFit/>
          </a:bodyPr>
          <a:lstStyle/>
          <a:p>
            <a:pPr algn="ctr" fontAlgn="base">
              <a:spcBef>
                <a:spcPct val="0"/>
              </a:spcBef>
              <a:spcAft>
                <a:spcPct val="0"/>
              </a:spcAft>
              <a:defRPr/>
            </a:pPr>
            <a:r>
              <a:rPr lang="en-US" sz="1400" dirty="0" smtClean="0">
                <a:solidFill>
                  <a:srgbClr val="FFFF00"/>
                </a:solidFill>
                <a:latin typeface="Garamond" pitchFamily="18" charset="0"/>
              </a:rPr>
              <a:t>Singh SR, Ahmad F, </a:t>
            </a:r>
            <a:r>
              <a:rPr lang="en-US" sz="1400" dirty="0" err="1" smtClean="0">
                <a:solidFill>
                  <a:srgbClr val="FFFF00"/>
                </a:solidFill>
                <a:latin typeface="Garamond" pitchFamily="18" charset="0"/>
              </a:rPr>
              <a:t>LaI</a:t>
            </a:r>
            <a:r>
              <a:rPr lang="en-US" sz="1400" dirty="0" smtClean="0">
                <a:solidFill>
                  <a:srgbClr val="FFFF00"/>
                </a:solidFill>
                <a:latin typeface="Garamond" pitchFamily="18" charset="0"/>
              </a:rPr>
              <a:t> A, et al. CMAJ 2009; 180:385-397</a:t>
            </a:r>
            <a:endParaRPr lang="en-US" sz="1400" dirty="0">
              <a:solidFill>
                <a:srgbClr val="FFFF00"/>
              </a:solidFill>
              <a:effectLst>
                <a:outerShdw blurRad="38100" dist="38100" dir="2700000" algn="tl">
                  <a:srgbClr val="000000">
                    <a:alpha val="43137"/>
                  </a:srgbClr>
                </a:outerShdw>
              </a:effectLst>
              <a:latin typeface="Garamond" pitchFamily="18" charset="0"/>
              <a:ea typeface="MS PGothic" pitchFamily="34" charset="-128"/>
            </a:endParaRPr>
          </a:p>
        </p:txBody>
      </p:sp>
      <p:sp>
        <p:nvSpPr>
          <p:cNvPr id="12" name="Rectangle 11"/>
          <p:cNvSpPr/>
          <p:nvPr/>
        </p:nvSpPr>
        <p:spPr>
          <a:xfrm>
            <a:off x="2721789" y="895290"/>
            <a:ext cx="3889206" cy="400110"/>
          </a:xfrm>
          <a:prstGeom prst="rect">
            <a:avLst/>
          </a:prstGeom>
          <a:solidFill>
            <a:schemeClr val="bg2"/>
          </a:solidFill>
          <a:ln>
            <a:solidFill>
              <a:schemeClr val="tx1"/>
            </a:solidFill>
          </a:ln>
        </p:spPr>
        <p:txBody>
          <a:bodyPr wrap="square">
            <a:spAutoFit/>
          </a:bodyPr>
          <a:lstStyle/>
          <a:p>
            <a:pPr algn="ctr" fontAlgn="base">
              <a:spcBef>
                <a:spcPct val="0"/>
              </a:spcBef>
              <a:spcAft>
                <a:spcPct val="0"/>
              </a:spcAft>
            </a:pPr>
            <a:r>
              <a:rPr lang="en-US" sz="2000" b="1" dirty="0" smtClean="0">
                <a:effectLst>
                  <a:outerShdw blurRad="38100" dist="38100" dir="2700000" algn="tl">
                    <a:srgbClr val="000000">
                      <a:alpha val="43137"/>
                    </a:srgbClr>
                  </a:outerShdw>
                </a:effectLst>
                <a:ea typeface="MS PGothic" pitchFamily="34" charset="-128"/>
              </a:rPr>
              <a:t>Long-acting insulin analogues</a:t>
            </a:r>
            <a:endParaRPr lang="en-US" sz="2000" b="1" dirty="0">
              <a:effectLst>
                <a:outerShdw blurRad="38100" dist="38100" dir="2700000" algn="tl">
                  <a:srgbClr val="000000">
                    <a:alpha val="43137"/>
                  </a:srgbClr>
                </a:outerShdw>
              </a:effectLst>
              <a:ea typeface="MS PGothic" pitchFamily="34" charset="-128"/>
            </a:endParaRPr>
          </a:p>
        </p:txBody>
      </p:sp>
      <p:pic>
        <p:nvPicPr>
          <p:cNvPr id="28676" name="Picture 4" descr="C:\Users\Sana\Pictures\Picture2.png"/>
          <p:cNvPicPr>
            <a:picLocks noChangeAspect="1" noChangeArrowheads="1"/>
          </p:cNvPicPr>
          <p:nvPr/>
        </p:nvPicPr>
        <p:blipFill>
          <a:blip r:embed="rId2" cstate="print"/>
          <a:srcRect/>
          <a:stretch>
            <a:fillRect/>
          </a:stretch>
        </p:blipFill>
        <p:spPr bwMode="auto">
          <a:xfrm>
            <a:off x="0" y="2362201"/>
            <a:ext cx="9144000" cy="2895599"/>
          </a:xfrm>
          <a:prstGeom prst="rect">
            <a:avLst/>
          </a:prstGeom>
          <a:noFill/>
        </p:spPr>
      </p:pic>
      <p:pic>
        <p:nvPicPr>
          <p:cNvPr id="28677" name="Picture 5" descr="C:\Users\Sana\Pictures\Picture3.png"/>
          <p:cNvPicPr>
            <a:picLocks noChangeAspect="1" noChangeArrowheads="1"/>
          </p:cNvPicPr>
          <p:nvPr/>
        </p:nvPicPr>
        <p:blipFill>
          <a:blip r:embed="rId3" cstate="print"/>
          <a:srcRect/>
          <a:stretch>
            <a:fillRect/>
          </a:stretch>
        </p:blipFill>
        <p:spPr bwMode="auto">
          <a:xfrm>
            <a:off x="0" y="5105400"/>
            <a:ext cx="9144000" cy="1219200"/>
          </a:xfrm>
          <a:prstGeom prst="rect">
            <a:avLst/>
          </a:prstGeom>
          <a:noFill/>
        </p:spPr>
      </p:pic>
      <p:pic>
        <p:nvPicPr>
          <p:cNvPr id="28678" name="Picture 6" descr="C:\Users\Sana\Pictures\Picture4.png"/>
          <p:cNvPicPr>
            <a:picLocks noChangeAspect="1" noChangeArrowheads="1"/>
          </p:cNvPicPr>
          <p:nvPr/>
        </p:nvPicPr>
        <p:blipFill>
          <a:blip r:embed="rId4" cstate="print"/>
          <a:srcRect/>
          <a:stretch>
            <a:fillRect/>
          </a:stretch>
        </p:blipFill>
        <p:spPr bwMode="auto">
          <a:xfrm>
            <a:off x="0" y="1524000"/>
            <a:ext cx="9144000" cy="914400"/>
          </a:xfrm>
          <a:prstGeom prst="rect">
            <a:avLst/>
          </a:prstGeom>
          <a:noFill/>
        </p:spPr>
      </p:pic>
      <p:sp>
        <p:nvSpPr>
          <p:cNvPr id="15" name="Rounded Rectangle 14"/>
          <p:cNvSpPr/>
          <p:nvPr/>
        </p:nvSpPr>
        <p:spPr>
          <a:xfrm>
            <a:off x="6324600" y="3581400"/>
            <a:ext cx="1752600" cy="5334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6324600" y="2438400"/>
            <a:ext cx="1752600" cy="533400"/>
          </a:xfrm>
          <a:prstGeom prst="roundRect">
            <a:avLst/>
          </a:prstGeom>
          <a:noFill/>
          <a:ln w="3810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76200" y="4648200"/>
            <a:ext cx="2590800" cy="457200"/>
          </a:xfrm>
          <a:prstGeom prst="roundRect">
            <a:avLst/>
          </a:prstGeom>
          <a:noFill/>
          <a:ln w="57150">
            <a:solidFill>
              <a:srgbClr val="FFC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0" y="0"/>
            <a:ext cx="9144000" cy="1287532"/>
          </a:xfrm>
          <a:prstGeom prst="rect">
            <a:avLst/>
          </a:prstGeom>
          <a:solidFill>
            <a:srgbClr val="C00000"/>
          </a:solidFill>
        </p:spPr>
        <p:txBody>
          <a:bodyPr wrap="square">
            <a:spAutoFit/>
          </a:bodyPr>
          <a:lstStyle/>
          <a:p>
            <a:pPr algn="ctr" fontAlgn="base">
              <a:spcBef>
                <a:spcPct val="0"/>
              </a:spcBef>
              <a:spcAft>
                <a:spcPct val="0"/>
              </a:spcAft>
              <a:defRPr/>
            </a:pPr>
            <a:r>
              <a:rPr lang="en-US" sz="2300" b="1" dirty="0">
                <a:solidFill>
                  <a:srgbClr val="FFFFFF"/>
                </a:solidFill>
                <a:effectLst>
                  <a:outerShdw blurRad="38100" dist="38100" dir="2700000" algn="tl">
                    <a:srgbClr val="000000">
                      <a:alpha val="43137"/>
                    </a:srgbClr>
                  </a:outerShdw>
                </a:effectLst>
                <a:latin typeface="Garamond" pitchFamily="18" charset="0"/>
                <a:ea typeface="MS PGothic" pitchFamily="34" charset="-128"/>
              </a:rPr>
              <a:t>Differences in </a:t>
            </a:r>
            <a:r>
              <a:rPr lang="en-US" sz="2300" b="1" dirty="0" err="1">
                <a:solidFill>
                  <a:srgbClr val="FFFF00"/>
                </a:solidFill>
                <a:effectLst>
                  <a:outerShdw blurRad="38100" dist="38100" dir="2700000" algn="tl">
                    <a:srgbClr val="000000">
                      <a:alpha val="43137"/>
                    </a:srgbClr>
                  </a:outerShdw>
                </a:effectLst>
                <a:latin typeface="Garamond" pitchFamily="18" charset="0"/>
                <a:ea typeface="MS PGothic" pitchFamily="34" charset="-128"/>
              </a:rPr>
              <a:t>glycemic</a:t>
            </a:r>
            <a:r>
              <a:rPr lang="en-US" sz="2300" b="1" dirty="0">
                <a:solidFill>
                  <a:srgbClr val="FFFF00"/>
                </a:solidFill>
                <a:effectLst>
                  <a:outerShdw blurRad="38100" dist="38100" dir="2700000" algn="tl">
                    <a:srgbClr val="000000">
                      <a:alpha val="43137"/>
                    </a:srgbClr>
                  </a:outerShdw>
                </a:effectLst>
                <a:latin typeface="Garamond" pitchFamily="18" charset="0"/>
                <a:ea typeface="MS PGothic" pitchFamily="34" charset="-128"/>
              </a:rPr>
              <a:t> control</a:t>
            </a:r>
            <a:r>
              <a:rPr lang="en-US" sz="2300" b="1" dirty="0">
                <a:solidFill>
                  <a:srgbClr val="FFFFFF"/>
                </a:solidFill>
                <a:effectLst>
                  <a:outerShdw blurRad="38100" dist="38100" dir="2700000" algn="tl">
                    <a:srgbClr val="000000">
                      <a:alpha val="43137"/>
                    </a:srgbClr>
                  </a:outerShdw>
                </a:effectLst>
                <a:latin typeface="Garamond" pitchFamily="18" charset="0"/>
                <a:ea typeface="MS PGothic" pitchFamily="34" charset="-128"/>
              </a:rPr>
              <a:t>, as measured by hemoglobin A1c , between insulin analogues and other treatments in  patients with </a:t>
            </a:r>
            <a:r>
              <a:rPr lang="en-US" sz="2400" b="1" u="sng" dirty="0" smtClean="0">
                <a:solidFill>
                  <a:srgbClr val="FFFF00"/>
                </a:solidFill>
                <a:effectLst>
                  <a:outerShdw blurRad="38100" dist="38100" dir="2700000" algn="tl">
                    <a:srgbClr val="000000">
                      <a:alpha val="43137"/>
                    </a:srgbClr>
                  </a:outerShdw>
                </a:effectLst>
                <a:latin typeface="Garamond" pitchFamily="18" charset="0"/>
                <a:ea typeface="MS PGothic" pitchFamily="34" charset="-128"/>
              </a:rPr>
              <a:t>DM</a:t>
            </a:r>
            <a:r>
              <a:rPr lang="en-US" sz="2400" b="1" u="sng" baseline="-25000" dirty="0" smtClean="0">
                <a:solidFill>
                  <a:srgbClr val="FFFF00"/>
                </a:solidFill>
                <a:effectLst>
                  <a:outerShdw blurRad="38100" dist="38100" dir="2700000" algn="tl">
                    <a:srgbClr val="000000">
                      <a:alpha val="43137"/>
                    </a:srgbClr>
                  </a:outerShdw>
                </a:effectLst>
                <a:latin typeface="Garamond" pitchFamily="18" charset="0"/>
                <a:ea typeface="MS PGothic" pitchFamily="34" charset="-128"/>
              </a:rPr>
              <a:t>2</a:t>
            </a:r>
            <a:endParaRPr lang="en-US" sz="2300" b="1" u="sng" baseline="-25000" dirty="0" smtClean="0">
              <a:solidFill>
                <a:srgbClr val="FFFF00"/>
              </a:solidFill>
              <a:effectLst>
                <a:outerShdw blurRad="38100" dist="38100" dir="2700000" algn="tl">
                  <a:srgbClr val="000000">
                    <a:alpha val="43137"/>
                  </a:srgbClr>
                </a:outerShdw>
              </a:effectLst>
              <a:latin typeface="Garamond" pitchFamily="18" charset="0"/>
              <a:ea typeface="MS PGothic" pitchFamily="34" charset="-128"/>
            </a:endParaRPr>
          </a:p>
          <a:p>
            <a:pPr algn="ctr" fontAlgn="base">
              <a:spcBef>
                <a:spcPct val="0"/>
              </a:spcBef>
              <a:spcAft>
                <a:spcPct val="0"/>
              </a:spcAft>
              <a:defRPr/>
            </a:pPr>
            <a:endParaRPr lang="en-US" sz="2300" b="1" baseline="-25000" dirty="0" smtClean="0">
              <a:solidFill>
                <a:srgbClr val="FFFF00"/>
              </a:solidFill>
              <a:effectLst>
                <a:outerShdw blurRad="38100" dist="38100" dir="2700000" algn="tl">
                  <a:srgbClr val="000000">
                    <a:alpha val="43137"/>
                  </a:srgbClr>
                </a:outerShdw>
              </a:effectLst>
              <a:latin typeface="Garamond" pitchFamily="18" charset="0"/>
              <a:ea typeface="MS PGothic" pitchFamily="34" charset="-128"/>
            </a:endParaRPr>
          </a:p>
          <a:p>
            <a:pPr algn="ctr" fontAlgn="base">
              <a:spcBef>
                <a:spcPct val="0"/>
              </a:spcBef>
              <a:spcAft>
                <a:spcPct val="0"/>
              </a:spcAft>
              <a:defRPr/>
            </a:pPr>
            <a:endParaRPr lang="en-US" sz="2300" b="1" baseline="-25000" dirty="0">
              <a:solidFill>
                <a:srgbClr val="FFFFFF"/>
              </a:solidFill>
              <a:effectLst>
                <a:outerShdw blurRad="38100" dist="38100" dir="2700000" algn="tl">
                  <a:srgbClr val="000000">
                    <a:alpha val="43137"/>
                  </a:srgbClr>
                </a:outerShdw>
              </a:effectLst>
              <a:latin typeface="Garamond" pitchFamily="18" charset="0"/>
              <a:ea typeface="MS PGothic" pitchFamily="34" charset="-128"/>
            </a:endParaRPr>
          </a:p>
        </p:txBody>
      </p:sp>
      <p:sp>
        <p:nvSpPr>
          <p:cNvPr id="10" name="Rectangle 9"/>
          <p:cNvSpPr/>
          <p:nvPr/>
        </p:nvSpPr>
        <p:spPr>
          <a:xfrm>
            <a:off x="2286000" y="762001"/>
            <a:ext cx="4831037" cy="457200"/>
          </a:xfrm>
          <a:prstGeom prst="rect">
            <a:avLst/>
          </a:prstGeom>
          <a:solidFill>
            <a:schemeClr val="bg2"/>
          </a:solidFill>
          <a:ln>
            <a:solidFill>
              <a:schemeClr val="tx1"/>
            </a:solidFill>
          </a:ln>
        </p:spPr>
        <p:txBody>
          <a:bodyPr wrap="square">
            <a:spAutoFit/>
          </a:bodyPr>
          <a:lstStyle/>
          <a:p>
            <a:pPr algn="ctr" fontAlgn="base">
              <a:spcBef>
                <a:spcPct val="0"/>
              </a:spcBef>
              <a:spcAft>
                <a:spcPct val="0"/>
              </a:spcAft>
            </a:pPr>
            <a:r>
              <a:rPr lang="en-US" sz="2400" b="1" dirty="0" smtClean="0">
                <a:effectLst>
                  <a:outerShdw blurRad="38100" dist="38100" dir="2700000" algn="tl">
                    <a:srgbClr val="000000">
                      <a:alpha val="43137"/>
                    </a:srgbClr>
                  </a:outerShdw>
                </a:effectLst>
                <a:latin typeface="Garamond" pitchFamily="18" charset="0"/>
                <a:ea typeface="MS PGothic" pitchFamily="34" charset="-128"/>
              </a:rPr>
              <a:t>Long-acting insulin analogues</a:t>
            </a:r>
            <a:endParaRPr lang="en-US" sz="2400" b="1" dirty="0">
              <a:effectLst>
                <a:outerShdw blurRad="38100" dist="38100" dir="2700000" algn="tl">
                  <a:srgbClr val="000000">
                    <a:alpha val="43137"/>
                  </a:srgbClr>
                </a:outerShdw>
              </a:effectLst>
              <a:latin typeface="Garamond" pitchFamily="18" charset="0"/>
              <a:ea typeface="MS PGothic" pitchFamily="34" charset="-128"/>
            </a:endParaRPr>
          </a:p>
        </p:txBody>
      </p:sp>
      <p:sp>
        <p:nvSpPr>
          <p:cNvPr id="13" name="TextBox 12"/>
          <p:cNvSpPr txBox="1"/>
          <p:nvPr/>
        </p:nvSpPr>
        <p:spPr>
          <a:xfrm>
            <a:off x="0" y="6477000"/>
            <a:ext cx="9144000" cy="307777"/>
          </a:xfrm>
          <a:prstGeom prst="rect">
            <a:avLst/>
          </a:prstGeom>
          <a:noFill/>
        </p:spPr>
        <p:txBody>
          <a:bodyPr wrap="square">
            <a:spAutoFit/>
          </a:bodyPr>
          <a:lstStyle/>
          <a:p>
            <a:pPr algn="ctr" fontAlgn="base">
              <a:spcBef>
                <a:spcPct val="0"/>
              </a:spcBef>
              <a:spcAft>
                <a:spcPct val="0"/>
              </a:spcAft>
              <a:defRPr/>
            </a:pPr>
            <a:r>
              <a:rPr lang="en-US" sz="1400" dirty="0" smtClean="0">
                <a:solidFill>
                  <a:srgbClr val="FFFF00"/>
                </a:solidFill>
                <a:latin typeface="Garamond" pitchFamily="18" charset="0"/>
              </a:rPr>
              <a:t>Singh SR, Ahmad F, </a:t>
            </a:r>
            <a:r>
              <a:rPr lang="en-US" sz="1400" dirty="0" err="1" smtClean="0">
                <a:solidFill>
                  <a:srgbClr val="FFFF00"/>
                </a:solidFill>
                <a:latin typeface="Garamond" pitchFamily="18" charset="0"/>
              </a:rPr>
              <a:t>LaI</a:t>
            </a:r>
            <a:r>
              <a:rPr lang="en-US" sz="1400" dirty="0" smtClean="0">
                <a:solidFill>
                  <a:srgbClr val="FFFF00"/>
                </a:solidFill>
                <a:latin typeface="Garamond" pitchFamily="18" charset="0"/>
              </a:rPr>
              <a:t> A, et al. CMAJ 2009; 180:385-397</a:t>
            </a:r>
            <a:endParaRPr lang="en-US" sz="1400" dirty="0">
              <a:solidFill>
                <a:srgbClr val="FFFF00"/>
              </a:solidFill>
              <a:effectLst>
                <a:outerShdw blurRad="38100" dist="38100" dir="2700000" algn="tl">
                  <a:srgbClr val="000000">
                    <a:alpha val="43137"/>
                  </a:srgbClr>
                </a:outerShdw>
              </a:effectLst>
              <a:latin typeface="Garamond" pitchFamily="18" charset="0"/>
              <a:ea typeface="MS PGothic" pitchFamily="34" charset="-128"/>
            </a:endParaRPr>
          </a:p>
        </p:txBody>
      </p:sp>
      <p:pic>
        <p:nvPicPr>
          <p:cNvPr id="27650" name="Picture 2"/>
          <p:cNvPicPr>
            <a:picLocks noChangeAspect="1" noChangeArrowheads="1"/>
          </p:cNvPicPr>
          <p:nvPr/>
        </p:nvPicPr>
        <p:blipFill>
          <a:blip r:embed="rId2" cstate="print"/>
          <a:srcRect/>
          <a:stretch>
            <a:fillRect/>
          </a:stretch>
        </p:blipFill>
        <p:spPr bwMode="auto">
          <a:xfrm>
            <a:off x="0" y="1295400"/>
            <a:ext cx="9144000" cy="447785"/>
          </a:xfrm>
          <a:prstGeom prst="rect">
            <a:avLst/>
          </a:prstGeom>
          <a:noFill/>
          <a:ln w="9525">
            <a:noFill/>
            <a:miter lim="800000"/>
            <a:headEnd/>
            <a:tailEnd/>
          </a:ln>
        </p:spPr>
      </p:pic>
      <p:pic>
        <p:nvPicPr>
          <p:cNvPr id="3" name="Picture 2" descr="C:\Users\Sana\Pictures\Picture1.png"/>
          <p:cNvPicPr>
            <a:picLocks noChangeAspect="1" noChangeArrowheads="1"/>
          </p:cNvPicPr>
          <p:nvPr/>
        </p:nvPicPr>
        <p:blipFill>
          <a:blip r:embed="rId3" cstate="print"/>
          <a:srcRect/>
          <a:stretch>
            <a:fillRect/>
          </a:stretch>
        </p:blipFill>
        <p:spPr bwMode="auto">
          <a:xfrm>
            <a:off x="-65089" y="1676400"/>
            <a:ext cx="9285289" cy="4800600"/>
          </a:xfrm>
          <a:prstGeom prst="rect">
            <a:avLst/>
          </a:prstGeom>
          <a:noFill/>
        </p:spPr>
      </p:pic>
      <p:sp>
        <p:nvSpPr>
          <p:cNvPr id="9" name="Rounded Rectangle 8"/>
          <p:cNvSpPr/>
          <p:nvPr/>
        </p:nvSpPr>
        <p:spPr>
          <a:xfrm>
            <a:off x="7391400" y="2209800"/>
            <a:ext cx="1524000" cy="381000"/>
          </a:xfrm>
          <a:prstGeom prst="round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7391400" y="2667000"/>
            <a:ext cx="1524000" cy="381000"/>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7315200" y="4876800"/>
            <a:ext cx="1676400" cy="381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3" name="Picture 5" descr="C:\Users\Sana\Pictures\Picture8.png"/>
          <p:cNvPicPr>
            <a:picLocks noChangeAspect="1" noChangeArrowheads="1"/>
          </p:cNvPicPr>
          <p:nvPr/>
        </p:nvPicPr>
        <p:blipFill>
          <a:blip r:embed="rId2" cstate="print"/>
          <a:srcRect/>
          <a:stretch>
            <a:fillRect/>
          </a:stretch>
        </p:blipFill>
        <p:spPr bwMode="auto">
          <a:xfrm>
            <a:off x="0" y="762000"/>
            <a:ext cx="9144000" cy="1219200"/>
          </a:xfrm>
          <a:prstGeom prst="rect">
            <a:avLst/>
          </a:prstGeom>
          <a:noFill/>
        </p:spPr>
      </p:pic>
      <p:pic>
        <p:nvPicPr>
          <p:cNvPr id="130055" name="Picture 7" descr="C:\Users\Sana\Pictures\Picture9.png"/>
          <p:cNvPicPr>
            <a:picLocks noChangeAspect="1" noChangeArrowheads="1"/>
          </p:cNvPicPr>
          <p:nvPr/>
        </p:nvPicPr>
        <p:blipFill>
          <a:blip r:embed="rId3" cstate="print"/>
          <a:srcRect/>
          <a:stretch>
            <a:fillRect/>
          </a:stretch>
        </p:blipFill>
        <p:spPr bwMode="auto">
          <a:xfrm>
            <a:off x="0" y="1981199"/>
            <a:ext cx="9144000" cy="3657601"/>
          </a:xfrm>
          <a:prstGeom prst="rect">
            <a:avLst/>
          </a:prstGeom>
          <a:noFill/>
        </p:spPr>
      </p:pic>
      <p:pic>
        <p:nvPicPr>
          <p:cNvPr id="130057" name="Picture 9" descr="C:\Users\Sana\Pictures\Picture10.png"/>
          <p:cNvPicPr>
            <a:picLocks noChangeAspect="1" noChangeArrowheads="1"/>
          </p:cNvPicPr>
          <p:nvPr/>
        </p:nvPicPr>
        <p:blipFill>
          <a:blip r:embed="rId4" cstate="print"/>
          <a:srcRect/>
          <a:stretch>
            <a:fillRect/>
          </a:stretch>
        </p:blipFill>
        <p:spPr bwMode="auto">
          <a:xfrm>
            <a:off x="0" y="5562600"/>
            <a:ext cx="9144000" cy="933450"/>
          </a:xfrm>
          <a:prstGeom prst="rect">
            <a:avLst/>
          </a:prstGeom>
          <a:noFill/>
        </p:spPr>
      </p:pic>
      <p:sp>
        <p:nvSpPr>
          <p:cNvPr id="12" name="TextBox 11"/>
          <p:cNvSpPr txBox="1"/>
          <p:nvPr/>
        </p:nvSpPr>
        <p:spPr>
          <a:xfrm>
            <a:off x="0" y="6550223"/>
            <a:ext cx="9144000" cy="307777"/>
          </a:xfrm>
          <a:prstGeom prst="rect">
            <a:avLst/>
          </a:prstGeom>
          <a:noFill/>
        </p:spPr>
        <p:txBody>
          <a:bodyPr wrap="square">
            <a:spAutoFit/>
          </a:bodyPr>
          <a:lstStyle/>
          <a:p>
            <a:pPr algn="ctr" fontAlgn="base">
              <a:spcBef>
                <a:spcPct val="0"/>
              </a:spcBef>
              <a:spcAft>
                <a:spcPct val="0"/>
              </a:spcAft>
              <a:defRPr/>
            </a:pPr>
            <a:r>
              <a:rPr lang="en-US" sz="1400" dirty="0" smtClean="0">
                <a:solidFill>
                  <a:srgbClr val="FFFF00"/>
                </a:solidFill>
                <a:latin typeface="Garamond" pitchFamily="18" charset="0"/>
              </a:rPr>
              <a:t>Singh SR, Ahmad F, </a:t>
            </a:r>
            <a:r>
              <a:rPr lang="en-US" sz="1400" dirty="0" err="1" smtClean="0">
                <a:solidFill>
                  <a:srgbClr val="FFFF00"/>
                </a:solidFill>
                <a:latin typeface="Garamond" pitchFamily="18" charset="0"/>
              </a:rPr>
              <a:t>LaI</a:t>
            </a:r>
            <a:r>
              <a:rPr lang="en-US" sz="1400" dirty="0" smtClean="0">
                <a:solidFill>
                  <a:srgbClr val="FFFF00"/>
                </a:solidFill>
                <a:latin typeface="Garamond" pitchFamily="18" charset="0"/>
              </a:rPr>
              <a:t> A, et al. CMAJ 2009; 180:385-397</a:t>
            </a:r>
            <a:endParaRPr lang="en-US" sz="1400" dirty="0">
              <a:solidFill>
                <a:srgbClr val="FFFF00"/>
              </a:solidFill>
              <a:effectLst>
                <a:outerShdw blurRad="38100" dist="38100" dir="2700000" algn="tl">
                  <a:srgbClr val="000000">
                    <a:alpha val="43137"/>
                  </a:srgbClr>
                </a:outerShdw>
              </a:effectLst>
              <a:latin typeface="Garamond" pitchFamily="18" charset="0"/>
              <a:ea typeface="MS PGothic" pitchFamily="34" charset="-128"/>
            </a:endParaRPr>
          </a:p>
        </p:txBody>
      </p:sp>
      <p:sp>
        <p:nvSpPr>
          <p:cNvPr id="13" name="Rectangle 12"/>
          <p:cNvSpPr/>
          <p:nvPr/>
        </p:nvSpPr>
        <p:spPr>
          <a:xfrm>
            <a:off x="0" y="0"/>
            <a:ext cx="9144000" cy="830997"/>
          </a:xfrm>
          <a:prstGeom prst="rect">
            <a:avLst/>
          </a:prstGeom>
          <a:solidFill>
            <a:srgbClr val="C00000"/>
          </a:solidFill>
        </p:spPr>
        <p:txBody>
          <a:bodyPr wrap="square">
            <a:spAutoFit/>
          </a:bodyPr>
          <a:lstStyle/>
          <a:p>
            <a:pPr algn="ctr"/>
            <a:r>
              <a:rPr lang="en-US" sz="2400" b="1" dirty="0" smtClean="0">
                <a:effectLst>
                  <a:outerShdw blurRad="38100" dist="38100" dir="2700000" algn="tl">
                    <a:srgbClr val="000000">
                      <a:alpha val="43137"/>
                    </a:srgbClr>
                  </a:outerShdw>
                </a:effectLst>
                <a:latin typeface="Garamond" pitchFamily="18" charset="0"/>
              </a:rPr>
              <a:t>Efficacy and safety of insulin analogues for the management of diabetes mellitus: a meta-analysis</a:t>
            </a:r>
            <a:endParaRPr lang="en-US" sz="2000" b="1" baseline="-25000" dirty="0">
              <a:solidFill>
                <a:srgbClr val="FFFFFF"/>
              </a:solidFill>
              <a:effectLst>
                <a:outerShdw blurRad="38100" dist="38100" dir="2700000" algn="tl">
                  <a:srgbClr val="000000">
                    <a:alpha val="43137"/>
                  </a:srgbClr>
                </a:outerShdw>
              </a:effectLst>
              <a:latin typeface="Garamond" pitchFamily="18" charset="0"/>
              <a:ea typeface="MS PGothic" pitchFamily="34" charset="-128"/>
            </a:endParaRPr>
          </a:p>
        </p:txBody>
      </p:sp>
      <p:sp>
        <p:nvSpPr>
          <p:cNvPr id="14" name="Rounded Rectangle 13"/>
          <p:cNvSpPr/>
          <p:nvPr/>
        </p:nvSpPr>
        <p:spPr>
          <a:xfrm>
            <a:off x="2667000" y="914400"/>
            <a:ext cx="2438400" cy="3048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990600" y="1066800"/>
            <a:ext cx="1143000" cy="2286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76200" y="1752600"/>
            <a:ext cx="2057400" cy="457200"/>
          </a:xfrm>
          <a:prstGeom prst="roundRect">
            <a:avLst/>
          </a:prstGeom>
          <a:noFill/>
          <a:ln w="3810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7010400" y="3810000"/>
            <a:ext cx="1524000" cy="533400"/>
          </a:xfrm>
          <a:prstGeom prst="roundRect">
            <a:avLst/>
          </a:prstGeom>
          <a:noFill/>
          <a:ln w="57150">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7010400" y="4724400"/>
            <a:ext cx="1524000" cy="685800"/>
          </a:xfrm>
          <a:prstGeom prst="roundRect">
            <a:avLst/>
          </a:prstGeom>
          <a:noFill/>
          <a:ln w="57150">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152400" y="5181600"/>
            <a:ext cx="20574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29027" name="Picture 3" descr="C:\Users\Sana\Pictures\Picture5.png"/>
          <p:cNvPicPr>
            <a:picLocks noChangeAspect="1" noChangeArrowheads="1"/>
          </p:cNvPicPr>
          <p:nvPr/>
        </p:nvPicPr>
        <p:blipFill>
          <a:blip r:embed="rId2" cstate="print"/>
          <a:srcRect/>
          <a:stretch>
            <a:fillRect/>
          </a:stretch>
        </p:blipFill>
        <p:spPr bwMode="auto">
          <a:xfrm>
            <a:off x="0" y="1828800"/>
            <a:ext cx="9144000" cy="4648200"/>
          </a:xfrm>
          <a:prstGeom prst="rect">
            <a:avLst/>
          </a:prstGeom>
          <a:noFill/>
        </p:spPr>
      </p:pic>
      <p:pic>
        <p:nvPicPr>
          <p:cNvPr id="129029" name="Picture 5" descr="C:\Users\Sana\Pictures\Picture6.png"/>
          <p:cNvPicPr>
            <a:picLocks noChangeAspect="1" noChangeArrowheads="1"/>
          </p:cNvPicPr>
          <p:nvPr/>
        </p:nvPicPr>
        <p:blipFill>
          <a:blip r:embed="rId3" cstate="print"/>
          <a:srcRect/>
          <a:stretch>
            <a:fillRect/>
          </a:stretch>
        </p:blipFill>
        <p:spPr bwMode="auto">
          <a:xfrm>
            <a:off x="0" y="838200"/>
            <a:ext cx="9144000" cy="1066800"/>
          </a:xfrm>
          <a:prstGeom prst="rect">
            <a:avLst/>
          </a:prstGeom>
          <a:noFill/>
        </p:spPr>
      </p:pic>
      <p:sp>
        <p:nvSpPr>
          <p:cNvPr id="8" name="Rectangle 7"/>
          <p:cNvSpPr/>
          <p:nvPr/>
        </p:nvSpPr>
        <p:spPr>
          <a:xfrm>
            <a:off x="0" y="0"/>
            <a:ext cx="9144000" cy="830997"/>
          </a:xfrm>
          <a:prstGeom prst="rect">
            <a:avLst/>
          </a:prstGeom>
          <a:solidFill>
            <a:srgbClr val="C00000"/>
          </a:solidFill>
        </p:spPr>
        <p:txBody>
          <a:bodyPr wrap="square">
            <a:spAutoFit/>
          </a:bodyPr>
          <a:lstStyle/>
          <a:p>
            <a:pPr algn="ctr"/>
            <a:r>
              <a:rPr lang="en-US" sz="2400" b="1" dirty="0" smtClean="0">
                <a:effectLst>
                  <a:outerShdw blurRad="38100" dist="38100" dir="2700000" algn="tl">
                    <a:srgbClr val="000000">
                      <a:alpha val="43137"/>
                    </a:srgbClr>
                  </a:outerShdw>
                </a:effectLst>
                <a:latin typeface="Garamond" pitchFamily="18" charset="0"/>
              </a:rPr>
              <a:t>Efficacy and safety of insulin analogues for the management of diabetes mellitus: a meta-analysis</a:t>
            </a:r>
            <a:endParaRPr lang="en-US" sz="2000" b="1" baseline="-25000" dirty="0">
              <a:solidFill>
                <a:srgbClr val="FFFFFF"/>
              </a:solidFill>
              <a:effectLst>
                <a:outerShdw blurRad="38100" dist="38100" dir="2700000" algn="tl">
                  <a:srgbClr val="000000">
                    <a:alpha val="43137"/>
                  </a:srgbClr>
                </a:outerShdw>
              </a:effectLst>
              <a:latin typeface="Garamond" pitchFamily="18" charset="0"/>
              <a:ea typeface="MS PGothic" pitchFamily="34" charset="-128"/>
            </a:endParaRPr>
          </a:p>
        </p:txBody>
      </p:sp>
      <p:sp>
        <p:nvSpPr>
          <p:cNvPr id="9" name="TextBox 8"/>
          <p:cNvSpPr txBox="1"/>
          <p:nvPr/>
        </p:nvSpPr>
        <p:spPr>
          <a:xfrm>
            <a:off x="0" y="6477000"/>
            <a:ext cx="9144000" cy="307777"/>
          </a:xfrm>
          <a:prstGeom prst="rect">
            <a:avLst/>
          </a:prstGeom>
          <a:noFill/>
        </p:spPr>
        <p:txBody>
          <a:bodyPr wrap="square">
            <a:spAutoFit/>
          </a:bodyPr>
          <a:lstStyle/>
          <a:p>
            <a:pPr algn="ctr" fontAlgn="base">
              <a:spcBef>
                <a:spcPct val="0"/>
              </a:spcBef>
              <a:spcAft>
                <a:spcPct val="0"/>
              </a:spcAft>
              <a:defRPr/>
            </a:pPr>
            <a:r>
              <a:rPr lang="en-US" sz="1400" dirty="0" smtClean="0">
                <a:solidFill>
                  <a:srgbClr val="FFFF00"/>
                </a:solidFill>
                <a:latin typeface="Garamond" pitchFamily="18" charset="0"/>
              </a:rPr>
              <a:t>Singh SR, Ahmad F, </a:t>
            </a:r>
            <a:r>
              <a:rPr lang="en-US" sz="1400" dirty="0" err="1" smtClean="0">
                <a:solidFill>
                  <a:srgbClr val="FFFF00"/>
                </a:solidFill>
                <a:latin typeface="Garamond" pitchFamily="18" charset="0"/>
              </a:rPr>
              <a:t>LaI</a:t>
            </a:r>
            <a:r>
              <a:rPr lang="en-US" sz="1400" dirty="0" smtClean="0">
                <a:solidFill>
                  <a:srgbClr val="FFFF00"/>
                </a:solidFill>
                <a:latin typeface="Garamond" pitchFamily="18" charset="0"/>
              </a:rPr>
              <a:t> A, et al. CMAJ 2009; 180:385-397</a:t>
            </a:r>
            <a:endParaRPr lang="en-US" sz="1400" dirty="0">
              <a:solidFill>
                <a:srgbClr val="FFFF00"/>
              </a:solidFill>
              <a:effectLst>
                <a:outerShdw blurRad="38100" dist="38100" dir="2700000" algn="tl">
                  <a:srgbClr val="000000">
                    <a:alpha val="43137"/>
                  </a:srgbClr>
                </a:outerShdw>
              </a:effectLst>
              <a:latin typeface="Garamond" pitchFamily="18" charset="0"/>
              <a:ea typeface="MS PGothic" pitchFamily="34" charset="-128"/>
            </a:endParaRPr>
          </a:p>
        </p:txBody>
      </p:sp>
      <p:sp>
        <p:nvSpPr>
          <p:cNvPr id="10" name="Rounded Rectangle 9"/>
          <p:cNvSpPr/>
          <p:nvPr/>
        </p:nvSpPr>
        <p:spPr>
          <a:xfrm>
            <a:off x="381000" y="1143000"/>
            <a:ext cx="1143000" cy="1524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2133600" y="914400"/>
            <a:ext cx="2438400" cy="3048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6858000" y="2438400"/>
            <a:ext cx="1371600" cy="685800"/>
          </a:xfrm>
          <a:prstGeom prst="roundRect">
            <a:avLst/>
          </a:prstGeom>
          <a:noFill/>
          <a:ln w="381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6858000" y="3657600"/>
            <a:ext cx="1371600" cy="457200"/>
          </a:xfrm>
          <a:prstGeom prst="roundRect">
            <a:avLst/>
          </a:prstGeom>
          <a:noFill/>
          <a:ln w="381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6858000" y="4800600"/>
            <a:ext cx="1371600" cy="304800"/>
          </a:xfrm>
          <a:prstGeom prst="roundRect">
            <a:avLst/>
          </a:prstGeom>
          <a:noFill/>
          <a:ln w="381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rot="10800000">
            <a:off x="152400" y="5257800"/>
            <a:ext cx="213360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304800" y="1938040"/>
            <a:ext cx="8458200" cy="4462760"/>
          </a:xfrm>
          <a:prstGeom prst="rect">
            <a:avLst/>
          </a:prstGeom>
          <a:noFill/>
          <a:ln w="9525">
            <a:solidFill>
              <a:schemeClr val="tx1"/>
            </a:solidFill>
            <a:miter lim="800000"/>
            <a:headEnd/>
            <a:tailEnd/>
          </a:ln>
        </p:spPr>
        <p:txBody>
          <a:bodyPr wrap="square">
            <a:spAutoFit/>
          </a:bodyPr>
          <a:lstStyle/>
          <a:p>
            <a:pPr algn="just" fontAlgn="base">
              <a:spcBef>
                <a:spcPct val="0"/>
              </a:spcBef>
              <a:spcAft>
                <a:spcPct val="0"/>
              </a:spcAft>
              <a:buClr>
                <a:srgbClr val="FF0000"/>
              </a:buClr>
              <a:buFont typeface="Wingdings" pitchFamily="2" charset="2"/>
              <a:buChar char="v"/>
            </a:pPr>
            <a:r>
              <a:rPr lang="en-US" sz="2300" dirty="0" smtClean="0">
                <a:solidFill>
                  <a:srgbClr val="FFFFFF"/>
                </a:solidFill>
                <a:ea typeface="MS PGothic" pitchFamily="34" charset="-128"/>
              </a:rPr>
              <a:t>   </a:t>
            </a:r>
            <a:r>
              <a:rPr lang="en-US" sz="2400" dirty="0">
                <a:solidFill>
                  <a:srgbClr val="FFFFFF"/>
                </a:solidFill>
                <a:latin typeface="Garamond" pitchFamily="18" charset="0"/>
                <a:ea typeface="MS PGothic" pitchFamily="34" charset="-128"/>
              </a:rPr>
              <a:t>Most estimates of </a:t>
            </a:r>
            <a:r>
              <a:rPr lang="en-US" sz="2400" dirty="0">
                <a:solidFill>
                  <a:srgbClr val="FFFF00"/>
                </a:solidFill>
                <a:latin typeface="Garamond" pitchFamily="18" charset="0"/>
                <a:ea typeface="MS PGothic" pitchFamily="34" charset="-128"/>
              </a:rPr>
              <a:t>differences in </a:t>
            </a:r>
            <a:r>
              <a:rPr lang="en-US" sz="2400" dirty="0" smtClean="0">
                <a:solidFill>
                  <a:srgbClr val="FFFF00"/>
                </a:solidFill>
                <a:latin typeface="Garamond" pitchFamily="18" charset="0"/>
                <a:ea typeface="MS PGothic" pitchFamily="34" charset="-128"/>
              </a:rPr>
              <a:t>HbA</a:t>
            </a:r>
            <a:r>
              <a:rPr lang="en-US" sz="2400" baseline="-25000" dirty="0" smtClean="0">
                <a:solidFill>
                  <a:srgbClr val="FFFF00"/>
                </a:solidFill>
                <a:latin typeface="Garamond" pitchFamily="18" charset="0"/>
                <a:ea typeface="MS PGothic" pitchFamily="34" charset="-128"/>
              </a:rPr>
              <a:t>1</a:t>
            </a:r>
            <a:r>
              <a:rPr lang="en-US" sz="2400" dirty="0" smtClean="0">
                <a:solidFill>
                  <a:srgbClr val="FFFF00"/>
                </a:solidFill>
                <a:latin typeface="Garamond" pitchFamily="18" charset="0"/>
                <a:ea typeface="MS PGothic" pitchFamily="34" charset="-128"/>
              </a:rPr>
              <a:t>c </a:t>
            </a:r>
            <a:r>
              <a:rPr lang="en-US" sz="2400" dirty="0" smtClean="0">
                <a:solidFill>
                  <a:srgbClr val="FFFFFF"/>
                </a:solidFill>
                <a:latin typeface="Garamond" pitchFamily="18" charset="0"/>
                <a:ea typeface="MS PGothic" pitchFamily="34" charset="-128"/>
              </a:rPr>
              <a:t>between </a:t>
            </a:r>
            <a:r>
              <a:rPr lang="en-US" sz="2400" dirty="0">
                <a:solidFill>
                  <a:srgbClr val="FFFFFF"/>
                </a:solidFill>
                <a:latin typeface="Garamond" pitchFamily="18" charset="0"/>
                <a:ea typeface="MS PGothic" pitchFamily="34" charset="-128"/>
              </a:rPr>
              <a:t>treatment groups  were not  statistically significant.</a:t>
            </a:r>
          </a:p>
          <a:p>
            <a:pPr algn="just" fontAlgn="base">
              <a:spcBef>
                <a:spcPct val="0"/>
              </a:spcBef>
              <a:spcAft>
                <a:spcPct val="0"/>
              </a:spcAft>
              <a:buClr>
                <a:srgbClr val="FF0000"/>
              </a:buClr>
            </a:pPr>
            <a:endParaRPr lang="en-US" sz="2400" dirty="0">
              <a:solidFill>
                <a:srgbClr val="FFFFFF"/>
              </a:solidFill>
              <a:latin typeface="Garamond" pitchFamily="18" charset="0"/>
              <a:ea typeface="MS PGothic" pitchFamily="34" charset="-128"/>
            </a:endParaRPr>
          </a:p>
          <a:p>
            <a:pPr algn="just" fontAlgn="base">
              <a:spcBef>
                <a:spcPct val="0"/>
              </a:spcBef>
              <a:spcAft>
                <a:spcPct val="0"/>
              </a:spcAft>
              <a:buClr>
                <a:srgbClr val="FF0000"/>
              </a:buClr>
              <a:buFont typeface="Wingdings" pitchFamily="2" charset="2"/>
              <a:buChar char="v"/>
            </a:pPr>
            <a:r>
              <a:rPr lang="en-US" sz="2400" dirty="0">
                <a:solidFill>
                  <a:srgbClr val="FFFFFF"/>
                </a:solidFill>
                <a:latin typeface="Garamond" pitchFamily="18" charset="0"/>
                <a:ea typeface="MS PGothic" pitchFamily="34" charset="-128"/>
              </a:rPr>
              <a:t>   Where they were statistically significant in favor of </a:t>
            </a:r>
            <a:r>
              <a:rPr lang="en-US" sz="2400" dirty="0" smtClean="0">
                <a:solidFill>
                  <a:srgbClr val="FFFFFF"/>
                </a:solidFill>
                <a:latin typeface="Garamond" pitchFamily="18" charset="0"/>
                <a:ea typeface="MS PGothic" pitchFamily="34" charset="-128"/>
              </a:rPr>
              <a:t>insulin analogues</a:t>
            </a:r>
            <a:r>
              <a:rPr lang="en-US" sz="2400" dirty="0">
                <a:solidFill>
                  <a:srgbClr val="FFFFFF"/>
                </a:solidFill>
                <a:latin typeface="Garamond" pitchFamily="18" charset="0"/>
                <a:ea typeface="MS PGothic" pitchFamily="34" charset="-128"/>
              </a:rPr>
              <a:t>, the differences were </a:t>
            </a:r>
            <a:r>
              <a:rPr lang="en-US" sz="2400" dirty="0">
                <a:solidFill>
                  <a:srgbClr val="FFFF00"/>
                </a:solidFill>
                <a:latin typeface="Garamond" pitchFamily="18" charset="0"/>
                <a:ea typeface="MS PGothic" pitchFamily="34" charset="-128"/>
              </a:rPr>
              <a:t>smaller than </a:t>
            </a:r>
            <a:r>
              <a:rPr lang="en-US" sz="2400" dirty="0" smtClean="0">
                <a:solidFill>
                  <a:srgbClr val="FFFF00"/>
                </a:solidFill>
                <a:latin typeface="Garamond" pitchFamily="18" charset="0"/>
                <a:ea typeface="MS PGothic" pitchFamily="34" charset="-128"/>
              </a:rPr>
              <a:t>minimal clinically </a:t>
            </a:r>
            <a:r>
              <a:rPr lang="en-US" sz="2400" dirty="0">
                <a:solidFill>
                  <a:srgbClr val="FFFF00"/>
                </a:solidFill>
                <a:latin typeface="Garamond" pitchFamily="18" charset="0"/>
                <a:ea typeface="MS PGothic" pitchFamily="34" charset="-128"/>
              </a:rPr>
              <a:t>important</a:t>
            </a:r>
            <a:r>
              <a:rPr lang="en-US" sz="2400" dirty="0">
                <a:solidFill>
                  <a:srgbClr val="FFFFFF"/>
                </a:solidFill>
                <a:latin typeface="Garamond" pitchFamily="18" charset="0"/>
                <a:ea typeface="MS PGothic" pitchFamily="34" charset="-128"/>
              </a:rPr>
              <a:t> differences described in the literature.</a:t>
            </a:r>
          </a:p>
          <a:p>
            <a:pPr algn="just" fontAlgn="base">
              <a:spcBef>
                <a:spcPct val="0"/>
              </a:spcBef>
              <a:spcAft>
                <a:spcPct val="0"/>
              </a:spcAft>
              <a:buClr>
                <a:srgbClr val="FF0000"/>
              </a:buClr>
            </a:pPr>
            <a:endParaRPr lang="en-US" sz="2400" dirty="0">
              <a:solidFill>
                <a:srgbClr val="FFFFFF"/>
              </a:solidFill>
              <a:latin typeface="Garamond" pitchFamily="18" charset="0"/>
              <a:ea typeface="MS PGothic" pitchFamily="34" charset="-128"/>
            </a:endParaRPr>
          </a:p>
          <a:p>
            <a:pPr algn="just" fontAlgn="base">
              <a:spcBef>
                <a:spcPct val="0"/>
              </a:spcBef>
              <a:spcAft>
                <a:spcPct val="0"/>
              </a:spcAft>
              <a:buClr>
                <a:srgbClr val="FF0000"/>
              </a:buClr>
              <a:buFont typeface="Wingdings" pitchFamily="2" charset="2"/>
              <a:buChar char="v"/>
            </a:pPr>
            <a:r>
              <a:rPr lang="en-US" sz="2400" dirty="0">
                <a:solidFill>
                  <a:srgbClr val="FFFFFF"/>
                </a:solidFill>
                <a:latin typeface="Garamond" pitchFamily="18" charset="0"/>
                <a:ea typeface="MS PGothic" pitchFamily="34" charset="-128"/>
              </a:rPr>
              <a:t>   We found statistically </a:t>
            </a:r>
            <a:r>
              <a:rPr lang="en-US" sz="2400" dirty="0">
                <a:latin typeface="Garamond" pitchFamily="18" charset="0"/>
                <a:ea typeface="MS PGothic" pitchFamily="34" charset="-128"/>
              </a:rPr>
              <a:t>significant</a:t>
            </a:r>
            <a:r>
              <a:rPr lang="en-US" sz="2400" dirty="0">
                <a:solidFill>
                  <a:srgbClr val="FFFF00"/>
                </a:solidFill>
                <a:latin typeface="Garamond" pitchFamily="18" charset="0"/>
                <a:ea typeface="MS PGothic" pitchFamily="34" charset="-128"/>
              </a:rPr>
              <a:t> </a:t>
            </a:r>
            <a:r>
              <a:rPr lang="en-US" sz="2400" u="sng" dirty="0">
                <a:solidFill>
                  <a:srgbClr val="FF99FF"/>
                </a:solidFill>
                <a:effectLst>
                  <a:outerShdw blurRad="38100" dist="38100" dir="2700000" algn="tl">
                    <a:srgbClr val="000000">
                      <a:alpha val="43137"/>
                    </a:srgbClr>
                  </a:outerShdw>
                </a:effectLst>
                <a:latin typeface="Garamond" pitchFamily="18" charset="0"/>
                <a:ea typeface="MS PGothic" pitchFamily="34" charset="-128"/>
              </a:rPr>
              <a:t>benefits</a:t>
            </a:r>
            <a:r>
              <a:rPr lang="en-US" sz="2400" dirty="0">
                <a:solidFill>
                  <a:srgbClr val="FFFF00"/>
                </a:solidFill>
                <a:effectLst>
                  <a:outerShdw blurRad="38100" dist="38100" dir="2700000" algn="tl">
                    <a:srgbClr val="000000">
                      <a:alpha val="43137"/>
                    </a:srgbClr>
                  </a:outerShdw>
                </a:effectLst>
                <a:latin typeface="Garamond" pitchFamily="18" charset="0"/>
                <a:ea typeface="MS PGothic" pitchFamily="34" charset="-128"/>
              </a:rPr>
              <a:t> </a:t>
            </a:r>
            <a:r>
              <a:rPr lang="en-US" sz="2400" dirty="0">
                <a:solidFill>
                  <a:srgbClr val="FFFFFF"/>
                </a:solidFill>
                <a:latin typeface="Garamond" pitchFamily="18" charset="0"/>
                <a:ea typeface="MS PGothic" pitchFamily="34" charset="-128"/>
              </a:rPr>
              <a:t>of insulin analogues   over conventional </a:t>
            </a:r>
            <a:r>
              <a:rPr lang="en-US" sz="2400" dirty="0" err="1">
                <a:solidFill>
                  <a:srgbClr val="FFFFFF"/>
                </a:solidFill>
                <a:latin typeface="Garamond" pitchFamily="18" charset="0"/>
                <a:ea typeface="MS PGothic" pitchFamily="34" charset="-128"/>
              </a:rPr>
              <a:t>insulins</a:t>
            </a:r>
            <a:r>
              <a:rPr lang="en-US" sz="2400" dirty="0">
                <a:solidFill>
                  <a:srgbClr val="FFFFFF"/>
                </a:solidFill>
                <a:latin typeface="Garamond" pitchFamily="18" charset="0"/>
                <a:ea typeface="MS PGothic" pitchFamily="34" charset="-128"/>
              </a:rPr>
              <a:t> in terms of </a:t>
            </a:r>
            <a:r>
              <a:rPr lang="en-US" sz="2400" u="sng" dirty="0" smtClean="0">
                <a:solidFill>
                  <a:srgbClr val="FF99FF"/>
                </a:solidFill>
                <a:effectLst>
                  <a:outerShdw blurRad="38100" dist="38100" dir="2700000" algn="tl">
                    <a:srgbClr val="000000">
                      <a:alpha val="43137"/>
                    </a:srgbClr>
                  </a:outerShdw>
                </a:effectLst>
                <a:latin typeface="Garamond" pitchFamily="18" charset="0"/>
                <a:ea typeface="MS PGothic" pitchFamily="34" charset="-128"/>
              </a:rPr>
              <a:t>hypoglycemia</a:t>
            </a:r>
          </a:p>
          <a:p>
            <a:pPr algn="just" fontAlgn="base">
              <a:spcBef>
                <a:spcPct val="0"/>
              </a:spcBef>
              <a:spcAft>
                <a:spcPct val="0"/>
              </a:spcAft>
              <a:buClr>
                <a:srgbClr val="FF0000"/>
              </a:buClr>
              <a:buFont typeface="Wingdings" pitchFamily="2" charset="2"/>
              <a:buChar char="v"/>
            </a:pPr>
            <a:endParaRPr lang="en-US" sz="2400" dirty="0">
              <a:solidFill>
                <a:srgbClr val="FFFF00"/>
              </a:solidFill>
              <a:latin typeface="Garamond" pitchFamily="18" charset="0"/>
              <a:ea typeface="MS PGothic" pitchFamily="34" charset="-128"/>
            </a:endParaRPr>
          </a:p>
          <a:p>
            <a:pPr algn="just" fontAlgn="base">
              <a:spcBef>
                <a:spcPct val="0"/>
              </a:spcBef>
              <a:spcAft>
                <a:spcPct val="0"/>
              </a:spcAft>
              <a:buClr>
                <a:srgbClr val="FFFF00"/>
              </a:buClr>
              <a:buFont typeface="Wingdings" pitchFamily="2" charset="2"/>
              <a:buChar char="Ø"/>
            </a:pPr>
            <a:r>
              <a:rPr lang="en-US" sz="2400" dirty="0">
                <a:solidFill>
                  <a:srgbClr val="FFFFFF"/>
                </a:solidFill>
                <a:effectLst>
                  <a:outerShdw blurRad="38100" dist="38100" dir="2700000" algn="tl">
                    <a:srgbClr val="000000">
                      <a:alpha val="43137"/>
                    </a:srgbClr>
                  </a:outerShdw>
                </a:effectLst>
                <a:latin typeface="Garamond" pitchFamily="18" charset="0"/>
                <a:ea typeface="MS PGothic" pitchFamily="34" charset="-128"/>
              </a:rPr>
              <a:t> </a:t>
            </a:r>
            <a:r>
              <a:rPr lang="en-US" sz="2400" dirty="0" smtClean="0">
                <a:solidFill>
                  <a:srgbClr val="FFFFFF"/>
                </a:solidFill>
                <a:effectLst>
                  <a:outerShdw blurRad="38100" dist="38100" dir="2700000" algn="tl">
                    <a:srgbClr val="000000">
                      <a:alpha val="43137"/>
                    </a:srgbClr>
                  </a:outerShdw>
                </a:effectLst>
                <a:latin typeface="Garamond" pitchFamily="18" charset="0"/>
                <a:ea typeface="MS PGothic" pitchFamily="34" charset="-128"/>
              </a:rPr>
              <a:t> </a:t>
            </a:r>
            <a:r>
              <a:rPr lang="en-US" sz="2000" i="1" dirty="0" smtClean="0">
                <a:solidFill>
                  <a:srgbClr val="FFFFFF"/>
                </a:solidFill>
                <a:effectLst>
                  <a:outerShdw blurRad="38100" dist="38100" dir="2700000" algn="tl">
                    <a:srgbClr val="000000">
                      <a:alpha val="43137"/>
                    </a:srgbClr>
                  </a:outerShdw>
                </a:effectLst>
                <a:ea typeface="MS PGothic" pitchFamily="34" charset="-128"/>
              </a:rPr>
              <a:t>These agents may </a:t>
            </a:r>
            <a:r>
              <a:rPr lang="en-US" sz="2000" i="1" dirty="0">
                <a:solidFill>
                  <a:srgbClr val="FFFFFF"/>
                </a:solidFill>
                <a:effectLst>
                  <a:outerShdw blurRad="38100" dist="38100" dir="2700000" algn="tl">
                    <a:srgbClr val="000000">
                      <a:alpha val="43137"/>
                    </a:srgbClr>
                  </a:outerShdw>
                </a:effectLst>
                <a:ea typeface="MS PGothic" pitchFamily="34" charset="-128"/>
              </a:rPr>
              <a:t>be an option for patients with </a:t>
            </a:r>
            <a:r>
              <a:rPr lang="en-US" sz="2000" i="1" dirty="0">
                <a:solidFill>
                  <a:srgbClr val="FF99FF"/>
                </a:solidFill>
                <a:effectLst>
                  <a:outerShdw blurRad="38100" dist="38100" dir="2700000" algn="tl">
                    <a:srgbClr val="000000">
                      <a:alpha val="43137"/>
                    </a:srgbClr>
                  </a:outerShdw>
                </a:effectLst>
                <a:ea typeface="MS PGothic" pitchFamily="34" charset="-128"/>
              </a:rPr>
              <a:t>problematic hypoglycemia </a:t>
            </a:r>
            <a:r>
              <a:rPr lang="en-US" sz="2000" i="1" dirty="0">
                <a:solidFill>
                  <a:srgbClr val="FFFFFF"/>
                </a:solidFill>
                <a:effectLst>
                  <a:outerShdw blurRad="38100" dist="38100" dir="2700000" algn="tl">
                    <a:srgbClr val="000000">
                      <a:alpha val="43137"/>
                    </a:srgbClr>
                  </a:outerShdw>
                </a:effectLst>
                <a:ea typeface="MS PGothic" pitchFamily="34" charset="-128"/>
              </a:rPr>
              <a:t> despite optimization of conventional insulin </a:t>
            </a:r>
            <a:r>
              <a:rPr lang="en-US" sz="2000" i="1" dirty="0" smtClean="0">
                <a:solidFill>
                  <a:srgbClr val="FFFFFF"/>
                </a:solidFill>
                <a:effectLst>
                  <a:outerShdw blurRad="38100" dist="38100" dir="2700000" algn="tl">
                    <a:srgbClr val="000000">
                      <a:alpha val="43137"/>
                    </a:srgbClr>
                  </a:outerShdw>
                </a:effectLst>
                <a:ea typeface="MS PGothic" pitchFamily="34" charset="-128"/>
              </a:rPr>
              <a:t>therapy.</a:t>
            </a:r>
            <a:endParaRPr lang="en-US" sz="2400" i="1" dirty="0">
              <a:solidFill>
                <a:srgbClr val="FFFF00"/>
              </a:solidFill>
              <a:effectLst>
                <a:outerShdw blurRad="38100" dist="38100" dir="2700000" algn="tl">
                  <a:srgbClr val="000000">
                    <a:alpha val="43137"/>
                  </a:srgbClr>
                </a:outerShdw>
              </a:effectLst>
              <a:ea typeface="MS PGothic" pitchFamily="34" charset="-128"/>
            </a:endParaRPr>
          </a:p>
        </p:txBody>
      </p:sp>
      <p:sp>
        <p:nvSpPr>
          <p:cNvPr id="5" name="TextBox 4"/>
          <p:cNvSpPr txBox="1"/>
          <p:nvPr/>
        </p:nvSpPr>
        <p:spPr>
          <a:xfrm>
            <a:off x="0" y="6477000"/>
            <a:ext cx="9144000" cy="338554"/>
          </a:xfrm>
          <a:prstGeom prst="rect">
            <a:avLst/>
          </a:prstGeom>
          <a:noFill/>
        </p:spPr>
        <p:txBody>
          <a:bodyPr wrap="square">
            <a:spAutoFit/>
          </a:bodyPr>
          <a:lstStyle/>
          <a:p>
            <a:pPr algn="ctr" fontAlgn="base">
              <a:spcBef>
                <a:spcPct val="0"/>
              </a:spcBef>
              <a:spcAft>
                <a:spcPct val="0"/>
              </a:spcAft>
              <a:defRPr/>
            </a:pPr>
            <a:r>
              <a:rPr lang="en-US" sz="1600" dirty="0" smtClean="0">
                <a:solidFill>
                  <a:srgbClr val="FFFF00"/>
                </a:solidFill>
                <a:latin typeface="Garamond" pitchFamily="18" charset="0"/>
              </a:rPr>
              <a:t>Singh SR, Ahmad F, </a:t>
            </a:r>
            <a:r>
              <a:rPr lang="en-US" sz="1600" dirty="0" err="1" smtClean="0">
                <a:solidFill>
                  <a:srgbClr val="FFFF00"/>
                </a:solidFill>
                <a:latin typeface="Garamond" pitchFamily="18" charset="0"/>
              </a:rPr>
              <a:t>LaI</a:t>
            </a:r>
            <a:r>
              <a:rPr lang="en-US" sz="1600" dirty="0" smtClean="0">
                <a:solidFill>
                  <a:srgbClr val="FFFF00"/>
                </a:solidFill>
                <a:latin typeface="Garamond" pitchFamily="18" charset="0"/>
              </a:rPr>
              <a:t> A, et al. CMAJ 2009; 180:385-397</a:t>
            </a:r>
            <a:endParaRPr lang="en-US" sz="1600" dirty="0">
              <a:solidFill>
                <a:srgbClr val="FFFF00"/>
              </a:solidFill>
              <a:effectLst>
                <a:outerShdw blurRad="38100" dist="38100" dir="2700000" algn="tl">
                  <a:srgbClr val="000000">
                    <a:alpha val="43137"/>
                  </a:srgbClr>
                </a:outerShdw>
              </a:effectLst>
              <a:latin typeface="Garamond" pitchFamily="18" charset="0"/>
              <a:ea typeface="MS PGothic" pitchFamily="34" charset="-128"/>
            </a:endParaRPr>
          </a:p>
        </p:txBody>
      </p:sp>
      <p:sp>
        <p:nvSpPr>
          <p:cNvPr id="7" name="Rectangle 6"/>
          <p:cNvSpPr/>
          <p:nvPr/>
        </p:nvSpPr>
        <p:spPr>
          <a:xfrm>
            <a:off x="0" y="0"/>
            <a:ext cx="9144000" cy="1600438"/>
          </a:xfrm>
          <a:prstGeom prst="rect">
            <a:avLst/>
          </a:prstGeom>
          <a:solidFill>
            <a:srgbClr val="C00000"/>
          </a:solidFill>
          <a:ln>
            <a:solidFill>
              <a:schemeClr val="tx1"/>
            </a:solidFill>
          </a:ln>
        </p:spPr>
        <p:txBody>
          <a:bodyPr wrap="square">
            <a:spAutoFit/>
          </a:bodyPr>
          <a:lstStyle/>
          <a:p>
            <a:pPr algn="ctr"/>
            <a:r>
              <a:rPr lang="en-US" sz="2600" b="1" dirty="0" smtClean="0">
                <a:effectLst>
                  <a:outerShdw blurRad="38100" dist="38100" dir="2700000" algn="tl">
                    <a:srgbClr val="000000">
                      <a:alpha val="43137"/>
                    </a:srgbClr>
                  </a:outerShdw>
                </a:effectLst>
                <a:latin typeface="Garamond" pitchFamily="18" charset="0"/>
              </a:rPr>
              <a:t>Efficacy and safety of insulin analogues for the management of diabetes mellitus: a meta-analysis</a:t>
            </a:r>
          </a:p>
          <a:p>
            <a:pPr algn="ctr" fontAlgn="base">
              <a:lnSpc>
                <a:spcPct val="150000"/>
              </a:lnSpc>
              <a:spcBef>
                <a:spcPct val="0"/>
              </a:spcBef>
              <a:spcAft>
                <a:spcPct val="0"/>
              </a:spcAft>
              <a:defRPr/>
            </a:pPr>
            <a:endParaRPr lang="en-US" sz="2300" b="1" baseline="-25000" dirty="0" smtClean="0">
              <a:solidFill>
                <a:srgbClr val="FFFF00"/>
              </a:solidFill>
              <a:effectLst>
                <a:outerShdw blurRad="38100" dist="38100" dir="2700000" algn="tl">
                  <a:srgbClr val="000000">
                    <a:alpha val="43137"/>
                  </a:srgbClr>
                </a:outerShdw>
              </a:effectLst>
              <a:latin typeface="Garamond" pitchFamily="18" charset="0"/>
              <a:ea typeface="MS PGothic" pitchFamily="34" charset="-128"/>
            </a:endParaRPr>
          </a:p>
          <a:p>
            <a:pPr algn="ctr" fontAlgn="base">
              <a:lnSpc>
                <a:spcPct val="150000"/>
              </a:lnSpc>
              <a:spcBef>
                <a:spcPct val="0"/>
              </a:spcBef>
              <a:spcAft>
                <a:spcPct val="0"/>
              </a:spcAft>
              <a:defRPr/>
            </a:pPr>
            <a:endParaRPr lang="en-US" sz="2300" b="1" baseline="-25000" dirty="0">
              <a:solidFill>
                <a:srgbClr val="FFFFFF"/>
              </a:solidFill>
              <a:effectLst>
                <a:outerShdw blurRad="38100" dist="38100" dir="2700000" algn="tl">
                  <a:srgbClr val="000000">
                    <a:alpha val="43137"/>
                  </a:srgbClr>
                </a:outerShdw>
              </a:effectLst>
              <a:latin typeface="Garamond" pitchFamily="18" charset="0"/>
              <a:ea typeface="MS PGothic" pitchFamily="34" charset="-128"/>
            </a:endParaRPr>
          </a:p>
        </p:txBody>
      </p:sp>
      <p:sp>
        <p:nvSpPr>
          <p:cNvPr id="8" name="TextBox 7"/>
          <p:cNvSpPr txBox="1"/>
          <p:nvPr/>
        </p:nvSpPr>
        <p:spPr>
          <a:xfrm>
            <a:off x="3124200" y="924580"/>
            <a:ext cx="3124200" cy="523220"/>
          </a:xfrm>
          <a:prstGeom prst="rect">
            <a:avLst/>
          </a:prstGeom>
          <a:solidFill>
            <a:srgbClr val="002060"/>
          </a:solidFill>
          <a:ln>
            <a:solidFill>
              <a:schemeClr val="tx1"/>
            </a:solidFill>
          </a:ln>
        </p:spPr>
        <p:txBody>
          <a:bodyPr wrap="square" rtlCol="0">
            <a:spAutoFit/>
          </a:bodyPr>
          <a:lstStyle/>
          <a:p>
            <a:pPr lvl="1"/>
            <a:r>
              <a:rPr lang="en-US" sz="2800" b="1" dirty="0" smtClean="0">
                <a:effectLst>
                  <a:outerShdw blurRad="38100" dist="38100" dir="2700000" algn="tl">
                    <a:srgbClr val="000000">
                      <a:alpha val="43137"/>
                    </a:srgbClr>
                  </a:outerShdw>
                </a:effectLst>
                <a:latin typeface="Garamond" pitchFamily="18" charset="0"/>
                <a:ea typeface="MS PGothic" pitchFamily="34" charset="-128"/>
              </a:rPr>
              <a:t>Interpretation</a:t>
            </a:r>
            <a:endParaRPr lang="en-US" sz="140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linds(horizont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blinds(horizontal)">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blinds(horizontal)">
                                      <p:cBhvr>
                                        <p:cTn id="2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0" y="1"/>
            <a:ext cx="9136063" cy="1295400"/>
          </a:xfrm>
          <a:solidFill>
            <a:srgbClr val="C00000"/>
          </a:solidFill>
          <a:ln>
            <a:solidFill>
              <a:schemeClr val="tx1"/>
            </a:solidFill>
          </a:ln>
        </p:spPr>
        <p:txBody>
          <a:bodyPr/>
          <a:lstStyle/>
          <a:p>
            <a:pPr algn="ctr" eaLnBrk="1" hangingPunct="1"/>
            <a:r>
              <a:rPr lang="en-GB" sz="3200" dirty="0" smtClean="0">
                <a:effectLst>
                  <a:outerShdw blurRad="38100" dist="38100" dir="2700000" algn="tl">
                    <a:srgbClr val="000000">
                      <a:alpha val="43137"/>
                    </a:srgbClr>
                  </a:outerShdw>
                </a:effectLst>
                <a:latin typeface="Garamond" pitchFamily="18" charset="0"/>
              </a:rPr>
              <a:t>Consistently low incidence of hypoglycaemia </a:t>
            </a:r>
            <a:br>
              <a:rPr lang="en-GB" sz="3200" dirty="0" smtClean="0">
                <a:effectLst>
                  <a:outerShdw blurRad="38100" dist="38100" dir="2700000" algn="tl">
                    <a:srgbClr val="000000">
                      <a:alpha val="43137"/>
                    </a:srgbClr>
                  </a:outerShdw>
                </a:effectLst>
                <a:latin typeface="Garamond" pitchFamily="18" charset="0"/>
              </a:rPr>
            </a:br>
            <a:r>
              <a:rPr lang="en-GB" sz="3200" dirty="0" smtClean="0">
                <a:effectLst>
                  <a:outerShdw blurRad="38100" dist="38100" dir="2700000" algn="tl">
                    <a:srgbClr val="000000">
                      <a:alpha val="43137"/>
                    </a:srgbClr>
                  </a:outerShdw>
                </a:effectLst>
                <a:latin typeface="Garamond" pitchFamily="18" charset="0"/>
              </a:rPr>
              <a:t>with insulin glargine</a:t>
            </a:r>
          </a:p>
        </p:txBody>
      </p:sp>
      <p:sp>
        <p:nvSpPr>
          <p:cNvPr id="38915" name="Text Box 3"/>
          <p:cNvSpPr txBox="1">
            <a:spLocks noChangeArrowheads="1"/>
          </p:cNvSpPr>
          <p:nvPr/>
        </p:nvSpPr>
        <p:spPr bwMode="black">
          <a:xfrm>
            <a:off x="152400" y="6122988"/>
            <a:ext cx="8991600" cy="618631"/>
          </a:xfrm>
          <a:prstGeom prst="rect">
            <a:avLst/>
          </a:prstGeom>
          <a:noFill/>
          <a:ln w="9525" algn="ctr">
            <a:noFill/>
            <a:miter lim="800000"/>
            <a:headEnd/>
            <a:tailEnd/>
          </a:ln>
        </p:spPr>
        <p:txBody>
          <a:bodyPr wrap="square">
            <a:spAutoFit/>
          </a:bodyPr>
          <a:lstStyle/>
          <a:p>
            <a:pPr marL="173038" indent="-173038" algn="ctr" fontAlgn="base">
              <a:lnSpc>
                <a:spcPct val="95000"/>
              </a:lnSpc>
              <a:spcBef>
                <a:spcPct val="0"/>
              </a:spcBef>
              <a:spcAft>
                <a:spcPct val="0"/>
              </a:spcAft>
              <a:buFontTx/>
              <a:buAutoNum type="arabicPeriod"/>
            </a:pPr>
            <a:r>
              <a:rPr lang="en-GB" sz="1200" dirty="0" err="1">
                <a:solidFill>
                  <a:srgbClr val="FFFF00"/>
                </a:solidFill>
                <a:latin typeface="Trebuchet MS" pitchFamily="34" charset="0"/>
                <a:ea typeface="MS PGothic" pitchFamily="34" charset="-128"/>
              </a:rPr>
              <a:t>Yki-Jarvinen</a:t>
            </a:r>
            <a:r>
              <a:rPr lang="en-GB" sz="1200" dirty="0">
                <a:solidFill>
                  <a:srgbClr val="FFFF00"/>
                </a:solidFill>
                <a:latin typeface="Trebuchet MS" pitchFamily="34" charset="0"/>
                <a:ea typeface="MS PGothic" pitchFamily="34" charset="-128"/>
              </a:rPr>
              <a:t> H, et al. Diabetes 2004;53(</a:t>
            </a:r>
            <a:r>
              <a:rPr lang="en-GB" sz="1200" dirty="0" err="1">
                <a:solidFill>
                  <a:srgbClr val="FFFF00"/>
                </a:solidFill>
                <a:latin typeface="Trebuchet MS" pitchFamily="34" charset="0"/>
                <a:ea typeface="MS PGothic" pitchFamily="34" charset="-128"/>
              </a:rPr>
              <a:t>suppl</a:t>
            </a:r>
            <a:r>
              <a:rPr lang="en-GB" sz="1200" dirty="0">
                <a:solidFill>
                  <a:srgbClr val="FFFF00"/>
                </a:solidFill>
                <a:latin typeface="Trebuchet MS" pitchFamily="34" charset="0"/>
                <a:ea typeface="MS PGothic" pitchFamily="34" charset="-128"/>
              </a:rPr>
              <a:t> 2). Abstract 2181-PO.</a:t>
            </a:r>
          </a:p>
          <a:p>
            <a:pPr marL="173038" indent="-173038" algn="ctr" fontAlgn="base">
              <a:lnSpc>
                <a:spcPct val="95000"/>
              </a:lnSpc>
              <a:spcBef>
                <a:spcPct val="0"/>
              </a:spcBef>
              <a:spcAft>
                <a:spcPct val="0"/>
              </a:spcAft>
              <a:buFontTx/>
              <a:buAutoNum type="arabicPeriod"/>
            </a:pPr>
            <a:r>
              <a:rPr lang="en-GB" sz="1200" dirty="0" smtClean="0">
                <a:solidFill>
                  <a:srgbClr val="FFFF00"/>
                </a:solidFill>
                <a:latin typeface="Trebuchet MS" pitchFamily="34" charset="0"/>
                <a:ea typeface="MS PGothic" pitchFamily="34" charset="-128"/>
              </a:rPr>
              <a:t>Jan</a:t>
            </a:r>
            <a:r>
              <a:rPr lang="da-DK" sz="1200" dirty="0" smtClean="0">
                <a:solidFill>
                  <a:srgbClr val="FFFF00"/>
                </a:solidFill>
                <a:latin typeface="Trebuchet MS" pitchFamily="34" charset="0"/>
                <a:ea typeface="MS PGothic" pitchFamily="34" charset="-128"/>
              </a:rPr>
              <a:t>Riddle M, et al. Diabetes Care 2003;26:3080</a:t>
            </a:r>
            <a:r>
              <a:rPr lang="da-DK" sz="1200" dirty="0" smtClean="0">
                <a:solidFill>
                  <a:srgbClr val="FFFF00"/>
                </a:solidFill>
                <a:latin typeface="Trebuchet MS" pitchFamily="34" charset="0"/>
                <a:ea typeface="MS PGothic" pitchFamily="34" charset="-128"/>
                <a:sym typeface="Symbol" pitchFamily="18" charset="2"/>
              </a:rPr>
              <a:t></a:t>
            </a:r>
            <a:r>
              <a:rPr lang="da-DK" sz="1200" dirty="0" smtClean="0">
                <a:solidFill>
                  <a:srgbClr val="FFFF00"/>
                </a:solidFill>
                <a:latin typeface="Trebuchet MS" pitchFamily="34" charset="0"/>
                <a:ea typeface="MS PGothic" pitchFamily="34" charset="-128"/>
              </a:rPr>
              <a:t>6.</a:t>
            </a:r>
            <a:endParaRPr lang="en-GB" sz="1200" dirty="0" smtClean="0">
              <a:solidFill>
                <a:srgbClr val="FFFF00"/>
              </a:solidFill>
              <a:latin typeface="Trebuchet MS" pitchFamily="34" charset="0"/>
              <a:ea typeface="MS PGothic" pitchFamily="34" charset="-128"/>
            </a:endParaRPr>
          </a:p>
          <a:p>
            <a:pPr marL="173038" indent="-173038" algn="ctr" fontAlgn="base">
              <a:lnSpc>
                <a:spcPct val="95000"/>
              </a:lnSpc>
              <a:spcBef>
                <a:spcPct val="0"/>
              </a:spcBef>
              <a:spcAft>
                <a:spcPct val="0"/>
              </a:spcAft>
              <a:buFontTx/>
              <a:buAutoNum type="arabicPeriod"/>
            </a:pPr>
            <a:r>
              <a:rPr lang="en-GB" sz="1200" dirty="0" smtClean="0">
                <a:solidFill>
                  <a:srgbClr val="FFFF00"/>
                </a:solidFill>
                <a:latin typeface="Trebuchet MS" pitchFamily="34" charset="0"/>
                <a:ea typeface="MS PGothic" pitchFamily="34" charset="-128"/>
              </a:rPr>
              <a:t>ka </a:t>
            </a:r>
            <a:r>
              <a:rPr lang="en-GB" sz="1200" dirty="0">
                <a:solidFill>
                  <a:srgbClr val="FFFF00"/>
                </a:solidFill>
                <a:latin typeface="Trebuchet MS" pitchFamily="34" charset="0"/>
                <a:ea typeface="MS PGothic" pitchFamily="34" charset="-128"/>
              </a:rPr>
              <a:t>H, et al. Diabetes Care 2005;28:254</a:t>
            </a:r>
            <a:r>
              <a:rPr lang="en-GB" sz="1200" dirty="0">
                <a:solidFill>
                  <a:srgbClr val="FFFF00"/>
                </a:solidFill>
                <a:latin typeface="Trebuchet MS" pitchFamily="34" charset="0"/>
                <a:ea typeface="MS PGothic" pitchFamily="34" charset="-128"/>
                <a:sym typeface="Symbol" pitchFamily="18" charset="2"/>
              </a:rPr>
              <a:t></a:t>
            </a:r>
            <a:r>
              <a:rPr lang="en-GB" sz="1200" dirty="0">
                <a:solidFill>
                  <a:srgbClr val="FFFF00"/>
                </a:solidFill>
                <a:latin typeface="Trebuchet MS" pitchFamily="34" charset="0"/>
                <a:ea typeface="MS PGothic" pitchFamily="34" charset="-128"/>
              </a:rPr>
              <a:t>9</a:t>
            </a:r>
            <a:r>
              <a:rPr lang="en-GB" sz="1200" dirty="0" smtClean="0">
                <a:solidFill>
                  <a:srgbClr val="FFFF00"/>
                </a:solidFill>
                <a:latin typeface="Trebuchet MS" pitchFamily="34" charset="0"/>
                <a:ea typeface="MS PGothic" pitchFamily="34" charset="-128"/>
              </a:rPr>
              <a:t>.</a:t>
            </a:r>
            <a:endParaRPr lang="en-GB" sz="1200" dirty="0">
              <a:solidFill>
                <a:srgbClr val="FFFF00"/>
              </a:solidFill>
              <a:latin typeface="Trebuchet MS" pitchFamily="34" charset="0"/>
              <a:ea typeface="MS PGothic" pitchFamily="34" charset="-128"/>
            </a:endParaRPr>
          </a:p>
        </p:txBody>
      </p:sp>
      <p:sp>
        <p:nvSpPr>
          <p:cNvPr id="38916" name="Rectangle 4"/>
          <p:cNvSpPr>
            <a:spLocks noChangeArrowheads="1"/>
          </p:cNvSpPr>
          <p:nvPr/>
        </p:nvSpPr>
        <p:spPr bwMode="auto">
          <a:xfrm>
            <a:off x="688975" y="5297488"/>
            <a:ext cx="112713" cy="244475"/>
          </a:xfrm>
          <a:prstGeom prst="rect">
            <a:avLst/>
          </a:prstGeom>
          <a:noFill/>
          <a:ln w="9525">
            <a:noFill/>
            <a:miter lim="800000"/>
            <a:headEnd/>
            <a:tailEnd/>
          </a:ln>
        </p:spPr>
        <p:txBody>
          <a:bodyPr wrap="none" lIns="0" tIns="0" rIns="0" bIns="0">
            <a:spAutoFit/>
          </a:bodyPr>
          <a:lstStyle/>
          <a:p>
            <a:pPr algn="ctr" eaLnBrk="0" fontAlgn="base" hangingPunct="0">
              <a:spcBef>
                <a:spcPct val="50000"/>
              </a:spcBef>
              <a:spcAft>
                <a:spcPct val="0"/>
              </a:spcAft>
            </a:pPr>
            <a:r>
              <a:rPr lang="en-GB" sz="1600" b="1">
                <a:solidFill>
                  <a:srgbClr val="FFFFFF"/>
                </a:solidFill>
                <a:ea typeface="MS PGothic" pitchFamily="34" charset="-128"/>
              </a:rPr>
              <a:t>0</a:t>
            </a:r>
            <a:endParaRPr lang="en-GB" sz="1600" b="1">
              <a:solidFill>
                <a:srgbClr val="FFFFFF"/>
              </a:solidFill>
              <a:latin typeface="Trebuchet MS" pitchFamily="34" charset="0"/>
              <a:ea typeface="MS PGothic" pitchFamily="34" charset="-128"/>
            </a:endParaRPr>
          </a:p>
        </p:txBody>
      </p:sp>
      <p:sp>
        <p:nvSpPr>
          <p:cNvPr id="38917" name="Rectangle 5"/>
          <p:cNvSpPr>
            <a:spLocks noChangeArrowheads="1"/>
          </p:cNvSpPr>
          <p:nvPr/>
        </p:nvSpPr>
        <p:spPr bwMode="auto">
          <a:xfrm>
            <a:off x="688975" y="4538663"/>
            <a:ext cx="112713" cy="244475"/>
          </a:xfrm>
          <a:prstGeom prst="rect">
            <a:avLst/>
          </a:prstGeom>
          <a:noFill/>
          <a:ln w="9525">
            <a:noFill/>
            <a:miter lim="800000"/>
            <a:headEnd/>
            <a:tailEnd/>
          </a:ln>
        </p:spPr>
        <p:txBody>
          <a:bodyPr wrap="none" lIns="0" tIns="0" rIns="0" bIns="0">
            <a:spAutoFit/>
          </a:bodyPr>
          <a:lstStyle/>
          <a:p>
            <a:pPr algn="ctr" eaLnBrk="0" fontAlgn="base" hangingPunct="0">
              <a:spcBef>
                <a:spcPct val="50000"/>
              </a:spcBef>
              <a:spcAft>
                <a:spcPct val="0"/>
              </a:spcAft>
            </a:pPr>
            <a:r>
              <a:rPr lang="en-GB" sz="1600" b="1">
                <a:solidFill>
                  <a:srgbClr val="FFFFFF"/>
                </a:solidFill>
                <a:ea typeface="MS PGothic" pitchFamily="34" charset="-128"/>
              </a:rPr>
              <a:t>5</a:t>
            </a:r>
            <a:endParaRPr lang="en-GB" sz="1600" b="1">
              <a:solidFill>
                <a:srgbClr val="FFFFFF"/>
              </a:solidFill>
              <a:latin typeface="Trebuchet MS" pitchFamily="34" charset="0"/>
              <a:ea typeface="MS PGothic" pitchFamily="34" charset="-128"/>
            </a:endParaRPr>
          </a:p>
        </p:txBody>
      </p:sp>
      <p:sp>
        <p:nvSpPr>
          <p:cNvPr id="38918" name="Rectangle 6"/>
          <p:cNvSpPr>
            <a:spLocks noChangeArrowheads="1"/>
          </p:cNvSpPr>
          <p:nvPr/>
        </p:nvSpPr>
        <p:spPr bwMode="auto">
          <a:xfrm>
            <a:off x="576263" y="3890963"/>
            <a:ext cx="225425" cy="244475"/>
          </a:xfrm>
          <a:prstGeom prst="rect">
            <a:avLst/>
          </a:prstGeom>
          <a:noFill/>
          <a:ln w="9525">
            <a:noFill/>
            <a:miter lim="800000"/>
            <a:headEnd/>
            <a:tailEnd/>
          </a:ln>
        </p:spPr>
        <p:txBody>
          <a:bodyPr wrap="none" lIns="0" tIns="0" rIns="0" bIns="0">
            <a:spAutoFit/>
          </a:bodyPr>
          <a:lstStyle/>
          <a:p>
            <a:pPr algn="ctr" eaLnBrk="0" fontAlgn="base" hangingPunct="0">
              <a:spcBef>
                <a:spcPct val="50000"/>
              </a:spcBef>
              <a:spcAft>
                <a:spcPct val="0"/>
              </a:spcAft>
            </a:pPr>
            <a:r>
              <a:rPr lang="en-GB" sz="1600" b="1">
                <a:solidFill>
                  <a:srgbClr val="FFFFFF"/>
                </a:solidFill>
                <a:ea typeface="MS PGothic" pitchFamily="34" charset="-128"/>
              </a:rPr>
              <a:t>10</a:t>
            </a:r>
            <a:endParaRPr lang="en-GB" sz="1600" b="1">
              <a:solidFill>
                <a:srgbClr val="FFFFFF"/>
              </a:solidFill>
              <a:latin typeface="Trebuchet MS" pitchFamily="34" charset="0"/>
              <a:ea typeface="MS PGothic" pitchFamily="34" charset="-128"/>
            </a:endParaRPr>
          </a:p>
        </p:txBody>
      </p:sp>
      <p:sp>
        <p:nvSpPr>
          <p:cNvPr id="38919" name="Rectangle 7"/>
          <p:cNvSpPr>
            <a:spLocks noChangeArrowheads="1"/>
          </p:cNvSpPr>
          <p:nvPr/>
        </p:nvSpPr>
        <p:spPr bwMode="auto">
          <a:xfrm>
            <a:off x="576263" y="3227388"/>
            <a:ext cx="225425" cy="244475"/>
          </a:xfrm>
          <a:prstGeom prst="rect">
            <a:avLst/>
          </a:prstGeom>
          <a:noFill/>
          <a:ln w="9525">
            <a:noFill/>
            <a:miter lim="800000"/>
            <a:headEnd/>
            <a:tailEnd/>
          </a:ln>
        </p:spPr>
        <p:txBody>
          <a:bodyPr wrap="none" lIns="0" tIns="0" rIns="0" bIns="0">
            <a:spAutoFit/>
          </a:bodyPr>
          <a:lstStyle/>
          <a:p>
            <a:pPr algn="ctr" eaLnBrk="0" fontAlgn="base" hangingPunct="0">
              <a:spcBef>
                <a:spcPct val="50000"/>
              </a:spcBef>
              <a:spcAft>
                <a:spcPct val="0"/>
              </a:spcAft>
            </a:pPr>
            <a:r>
              <a:rPr lang="en-GB" sz="1600" b="1">
                <a:solidFill>
                  <a:srgbClr val="FFFFFF"/>
                </a:solidFill>
                <a:ea typeface="MS PGothic" pitchFamily="34" charset="-128"/>
              </a:rPr>
              <a:t>15</a:t>
            </a:r>
            <a:endParaRPr lang="en-GB" sz="1600" b="1">
              <a:solidFill>
                <a:srgbClr val="FFFFFF"/>
              </a:solidFill>
              <a:latin typeface="Trebuchet MS" pitchFamily="34" charset="0"/>
              <a:ea typeface="MS PGothic" pitchFamily="34" charset="-128"/>
            </a:endParaRPr>
          </a:p>
        </p:txBody>
      </p:sp>
      <p:sp>
        <p:nvSpPr>
          <p:cNvPr id="38920" name="Rectangle 8"/>
          <p:cNvSpPr>
            <a:spLocks noChangeArrowheads="1"/>
          </p:cNvSpPr>
          <p:nvPr/>
        </p:nvSpPr>
        <p:spPr bwMode="auto">
          <a:xfrm>
            <a:off x="576263" y="2568575"/>
            <a:ext cx="225425" cy="244475"/>
          </a:xfrm>
          <a:prstGeom prst="rect">
            <a:avLst/>
          </a:prstGeom>
          <a:noFill/>
          <a:ln w="9525">
            <a:noFill/>
            <a:miter lim="800000"/>
            <a:headEnd/>
            <a:tailEnd/>
          </a:ln>
        </p:spPr>
        <p:txBody>
          <a:bodyPr wrap="none" lIns="0" tIns="0" rIns="0" bIns="0">
            <a:spAutoFit/>
          </a:bodyPr>
          <a:lstStyle/>
          <a:p>
            <a:pPr algn="ctr" eaLnBrk="0" fontAlgn="base" hangingPunct="0">
              <a:spcBef>
                <a:spcPct val="50000"/>
              </a:spcBef>
              <a:spcAft>
                <a:spcPct val="0"/>
              </a:spcAft>
            </a:pPr>
            <a:r>
              <a:rPr lang="en-GB" sz="1600" b="1">
                <a:solidFill>
                  <a:srgbClr val="FFFFFF"/>
                </a:solidFill>
                <a:ea typeface="MS PGothic" pitchFamily="34" charset="-128"/>
              </a:rPr>
              <a:t>20</a:t>
            </a:r>
            <a:endParaRPr lang="en-GB" sz="1600" b="1">
              <a:solidFill>
                <a:srgbClr val="FFFFFF"/>
              </a:solidFill>
              <a:latin typeface="Trebuchet MS" pitchFamily="34" charset="0"/>
              <a:ea typeface="MS PGothic" pitchFamily="34" charset="-128"/>
            </a:endParaRPr>
          </a:p>
        </p:txBody>
      </p:sp>
      <p:sp>
        <p:nvSpPr>
          <p:cNvPr id="38921" name="Line 9"/>
          <p:cNvSpPr>
            <a:spLocks noChangeShapeType="1"/>
          </p:cNvSpPr>
          <p:nvPr/>
        </p:nvSpPr>
        <p:spPr bwMode="auto">
          <a:xfrm flipH="1">
            <a:off x="846138" y="5421313"/>
            <a:ext cx="123825" cy="1587"/>
          </a:xfrm>
          <a:prstGeom prst="line">
            <a:avLst/>
          </a:prstGeom>
          <a:noFill/>
          <a:ln w="28575">
            <a:solidFill>
              <a:srgbClr val="FFFFFF"/>
            </a:solidFill>
            <a:round/>
            <a:headEnd/>
            <a:tailEnd/>
          </a:ln>
          <a:scene3d>
            <a:camera prst="legacyObliqueTopRight"/>
            <a:lightRig rig="legacyFlat3" dir="b"/>
          </a:scene3d>
          <a:sp3d extrusionH="430200" prstMaterial="legacyMatte">
            <a:bevelT w="13500" h="13500" prst="angle"/>
            <a:bevelB w="13500" h="13500" prst="angle"/>
            <a:extrusionClr>
              <a:srgbClr val="FFFFFF"/>
            </a:extrusionClr>
          </a:sp3d>
        </p:spPr>
        <p:txBody>
          <a:bodyPr>
            <a:flatTx/>
          </a:bodyPr>
          <a:lstStyle/>
          <a:p>
            <a:pPr fontAlgn="base">
              <a:spcBef>
                <a:spcPct val="0"/>
              </a:spcBef>
              <a:spcAft>
                <a:spcPct val="0"/>
              </a:spcAft>
            </a:pPr>
            <a:endParaRPr lang="en-US">
              <a:solidFill>
                <a:srgbClr val="FFFFFF"/>
              </a:solidFill>
              <a:ea typeface="MS PGothic" pitchFamily="34" charset="-128"/>
            </a:endParaRPr>
          </a:p>
        </p:txBody>
      </p:sp>
      <p:sp>
        <p:nvSpPr>
          <p:cNvPr id="38922" name="Line 10"/>
          <p:cNvSpPr>
            <a:spLocks noChangeShapeType="1"/>
          </p:cNvSpPr>
          <p:nvPr/>
        </p:nvSpPr>
        <p:spPr bwMode="auto">
          <a:xfrm flipH="1">
            <a:off x="846138" y="4662488"/>
            <a:ext cx="123825" cy="0"/>
          </a:xfrm>
          <a:prstGeom prst="line">
            <a:avLst/>
          </a:prstGeom>
          <a:noFill/>
          <a:ln w="28575">
            <a:solidFill>
              <a:srgbClr val="FFFFFF"/>
            </a:solidFill>
            <a:round/>
            <a:headEnd/>
            <a:tailEnd/>
          </a:ln>
          <a:scene3d>
            <a:camera prst="legacyObliqueTopRight"/>
            <a:lightRig rig="legacyFlat3" dir="b"/>
          </a:scene3d>
          <a:sp3d extrusionH="430200" prstMaterial="legacyMatte">
            <a:bevelT w="13500" h="13500" prst="angle"/>
            <a:bevelB w="13500" h="13500" prst="angle"/>
            <a:extrusionClr>
              <a:srgbClr val="FFFFFF"/>
            </a:extrusionClr>
          </a:sp3d>
        </p:spPr>
        <p:txBody>
          <a:bodyPr>
            <a:flatTx/>
          </a:bodyPr>
          <a:lstStyle/>
          <a:p>
            <a:pPr fontAlgn="base">
              <a:spcBef>
                <a:spcPct val="0"/>
              </a:spcBef>
              <a:spcAft>
                <a:spcPct val="0"/>
              </a:spcAft>
            </a:pPr>
            <a:endParaRPr lang="en-US">
              <a:solidFill>
                <a:srgbClr val="FFFFFF"/>
              </a:solidFill>
              <a:ea typeface="MS PGothic" pitchFamily="34" charset="-128"/>
            </a:endParaRPr>
          </a:p>
        </p:txBody>
      </p:sp>
      <p:sp>
        <p:nvSpPr>
          <p:cNvPr id="38923" name="Line 11"/>
          <p:cNvSpPr>
            <a:spLocks noChangeShapeType="1"/>
          </p:cNvSpPr>
          <p:nvPr/>
        </p:nvSpPr>
        <p:spPr bwMode="auto">
          <a:xfrm flipH="1">
            <a:off x="846138" y="3997325"/>
            <a:ext cx="123825" cy="1588"/>
          </a:xfrm>
          <a:prstGeom prst="line">
            <a:avLst/>
          </a:prstGeom>
          <a:noFill/>
          <a:ln w="28575">
            <a:solidFill>
              <a:srgbClr val="FFFFFF"/>
            </a:solidFill>
            <a:round/>
            <a:headEnd/>
            <a:tailEnd/>
          </a:ln>
          <a:scene3d>
            <a:camera prst="legacyObliqueTopRight"/>
            <a:lightRig rig="legacyFlat3" dir="b"/>
          </a:scene3d>
          <a:sp3d extrusionH="430200" prstMaterial="legacyMatte">
            <a:bevelT w="13500" h="13500" prst="angle"/>
            <a:bevelB w="13500" h="13500" prst="angle"/>
            <a:extrusionClr>
              <a:srgbClr val="FFFFFF"/>
            </a:extrusionClr>
          </a:sp3d>
        </p:spPr>
        <p:txBody>
          <a:bodyPr>
            <a:flatTx/>
          </a:bodyPr>
          <a:lstStyle/>
          <a:p>
            <a:pPr fontAlgn="base">
              <a:spcBef>
                <a:spcPct val="0"/>
              </a:spcBef>
              <a:spcAft>
                <a:spcPct val="0"/>
              </a:spcAft>
            </a:pPr>
            <a:endParaRPr lang="en-US">
              <a:solidFill>
                <a:srgbClr val="FFFFFF"/>
              </a:solidFill>
              <a:ea typeface="MS PGothic" pitchFamily="34" charset="-128"/>
            </a:endParaRPr>
          </a:p>
        </p:txBody>
      </p:sp>
      <p:sp>
        <p:nvSpPr>
          <p:cNvPr id="38924" name="Line 12"/>
          <p:cNvSpPr>
            <a:spLocks noChangeShapeType="1"/>
          </p:cNvSpPr>
          <p:nvPr/>
        </p:nvSpPr>
        <p:spPr bwMode="auto">
          <a:xfrm flipH="1">
            <a:off x="846138" y="3367088"/>
            <a:ext cx="123825" cy="1587"/>
          </a:xfrm>
          <a:prstGeom prst="line">
            <a:avLst/>
          </a:prstGeom>
          <a:noFill/>
          <a:ln w="28575">
            <a:solidFill>
              <a:srgbClr val="FFFFFF"/>
            </a:solidFill>
            <a:round/>
            <a:headEnd/>
            <a:tailEnd/>
          </a:ln>
          <a:scene3d>
            <a:camera prst="legacyObliqueTopRight"/>
            <a:lightRig rig="legacyFlat3" dir="b"/>
          </a:scene3d>
          <a:sp3d extrusionH="430200" prstMaterial="legacyMatte">
            <a:bevelT w="13500" h="13500" prst="angle"/>
            <a:bevelB w="13500" h="13500" prst="angle"/>
            <a:extrusionClr>
              <a:srgbClr val="FFFFFF"/>
            </a:extrusionClr>
          </a:sp3d>
        </p:spPr>
        <p:txBody>
          <a:bodyPr>
            <a:flatTx/>
          </a:bodyPr>
          <a:lstStyle/>
          <a:p>
            <a:pPr fontAlgn="base">
              <a:spcBef>
                <a:spcPct val="0"/>
              </a:spcBef>
              <a:spcAft>
                <a:spcPct val="0"/>
              </a:spcAft>
            </a:pPr>
            <a:endParaRPr lang="en-US">
              <a:solidFill>
                <a:srgbClr val="FFFFFF"/>
              </a:solidFill>
              <a:ea typeface="MS PGothic" pitchFamily="34" charset="-128"/>
            </a:endParaRPr>
          </a:p>
        </p:txBody>
      </p:sp>
      <p:sp>
        <p:nvSpPr>
          <p:cNvPr id="38925" name="Line 13"/>
          <p:cNvSpPr>
            <a:spLocks noChangeShapeType="1"/>
          </p:cNvSpPr>
          <p:nvPr/>
        </p:nvSpPr>
        <p:spPr bwMode="auto">
          <a:xfrm flipH="1">
            <a:off x="846138" y="2679700"/>
            <a:ext cx="123825" cy="1588"/>
          </a:xfrm>
          <a:prstGeom prst="line">
            <a:avLst/>
          </a:prstGeom>
          <a:noFill/>
          <a:ln w="28575">
            <a:solidFill>
              <a:srgbClr val="FFFFFF"/>
            </a:solidFill>
            <a:round/>
            <a:headEnd/>
            <a:tailEnd/>
          </a:ln>
          <a:scene3d>
            <a:camera prst="legacyObliqueTopRight"/>
            <a:lightRig rig="legacyFlat3" dir="b"/>
          </a:scene3d>
          <a:sp3d extrusionH="430200" prstMaterial="legacyMatte">
            <a:bevelT w="13500" h="13500" prst="angle"/>
            <a:bevelB w="13500" h="13500" prst="angle"/>
            <a:extrusionClr>
              <a:srgbClr val="FFFFFF"/>
            </a:extrusionClr>
          </a:sp3d>
        </p:spPr>
        <p:txBody>
          <a:bodyPr>
            <a:flatTx/>
          </a:bodyPr>
          <a:lstStyle/>
          <a:p>
            <a:pPr fontAlgn="base">
              <a:spcBef>
                <a:spcPct val="0"/>
              </a:spcBef>
              <a:spcAft>
                <a:spcPct val="0"/>
              </a:spcAft>
            </a:pPr>
            <a:endParaRPr lang="en-US">
              <a:solidFill>
                <a:srgbClr val="FFFFFF"/>
              </a:solidFill>
              <a:ea typeface="MS PGothic" pitchFamily="34" charset="-128"/>
            </a:endParaRPr>
          </a:p>
        </p:txBody>
      </p:sp>
      <p:sp>
        <p:nvSpPr>
          <p:cNvPr id="38926" name="Line 14"/>
          <p:cNvSpPr>
            <a:spLocks noChangeShapeType="1"/>
          </p:cNvSpPr>
          <p:nvPr/>
        </p:nvSpPr>
        <p:spPr bwMode="auto">
          <a:xfrm>
            <a:off x="969963" y="5421313"/>
            <a:ext cx="4762" cy="25400"/>
          </a:xfrm>
          <a:prstGeom prst="line">
            <a:avLst/>
          </a:prstGeom>
          <a:noFill/>
          <a:ln w="28575">
            <a:solidFill>
              <a:srgbClr val="FFFFFF"/>
            </a:solidFill>
            <a:round/>
            <a:headEnd/>
            <a:tailEnd/>
          </a:ln>
          <a:scene3d>
            <a:camera prst="legacyObliqueTopRight"/>
            <a:lightRig rig="legacyFlat3" dir="b"/>
          </a:scene3d>
          <a:sp3d extrusionH="430200" prstMaterial="legacyMatte">
            <a:bevelT w="13500" h="13500" prst="angle"/>
            <a:bevelB w="13500" h="13500" prst="angle"/>
            <a:extrusionClr>
              <a:srgbClr val="FFFFFF"/>
            </a:extrusionClr>
          </a:sp3d>
        </p:spPr>
        <p:txBody>
          <a:bodyPr>
            <a:flatTx/>
          </a:bodyPr>
          <a:lstStyle/>
          <a:p>
            <a:pPr fontAlgn="base">
              <a:spcBef>
                <a:spcPct val="0"/>
              </a:spcBef>
              <a:spcAft>
                <a:spcPct val="0"/>
              </a:spcAft>
            </a:pPr>
            <a:endParaRPr lang="en-US">
              <a:solidFill>
                <a:srgbClr val="FFFFFF"/>
              </a:solidFill>
              <a:ea typeface="MS PGothic" pitchFamily="34" charset="-128"/>
            </a:endParaRPr>
          </a:p>
        </p:txBody>
      </p:sp>
      <p:sp>
        <p:nvSpPr>
          <p:cNvPr id="38927" name="Line 15"/>
          <p:cNvSpPr>
            <a:spLocks noChangeShapeType="1"/>
          </p:cNvSpPr>
          <p:nvPr/>
        </p:nvSpPr>
        <p:spPr bwMode="auto">
          <a:xfrm flipV="1">
            <a:off x="966788" y="2687638"/>
            <a:ext cx="4762" cy="2720975"/>
          </a:xfrm>
          <a:prstGeom prst="line">
            <a:avLst/>
          </a:prstGeom>
          <a:noFill/>
          <a:ln w="28575">
            <a:solidFill>
              <a:srgbClr val="FFFFFF"/>
            </a:solidFill>
            <a:round/>
            <a:headEnd/>
            <a:tailEnd/>
          </a:ln>
          <a:scene3d>
            <a:camera prst="legacyObliqueTopRight"/>
            <a:lightRig rig="legacyFlat3" dir="b"/>
          </a:scene3d>
          <a:sp3d extrusionH="430200" prstMaterial="legacyMatte">
            <a:bevelT w="13500" h="13500" prst="angle"/>
            <a:bevelB w="13500" h="13500" prst="angle"/>
            <a:extrusionClr>
              <a:srgbClr val="FFFFFF"/>
            </a:extrusionClr>
          </a:sp3d>
        </p:spPr>
        <p:txBody>
          <a:bodyPr>
            <a:flatTx/>
          </a:bodyPr>
          <a:lstStyle/>
          <a:p>
            <a:pPr fontAlgn="base">
              <a:spcBef>
                <a:spcPct val="0"/>
              </a:spcBef>
              <a:spcAft>
                <a:spcPct val="0"/>
              </a:spcAft>
            </a:pPr>
            <a:endParaRPr lang="en-US">
              <a:solidFill>
                <a:srgbClr val="FFFFFF"/>
              </a:solidFill>
              <a:ea typeface="MS PGothic" pitchFamily="34" charset="-128"/>
            </a:endParaRPr>
          </a:p>
        </p:txBody>
      </p:sp>
      <p:sp>
        <p:nvSpPr>
          <p:cNvPr id="38928" name="Text Box 16"/>
          <p:cNvSpPr txBox="1">
            <a:spLocks noChangeArrowheads="1"/>
          </p:cNvSpPr>
          <p:nvPr/>
        </p:nvSpPr>
        <p:spPr bwMode="auto">
          <a:xfrm>
            <a:off x="319088" y="2268538"/>
            <a:ext cx="2930525" cy="639762"/>
          </a:xfrm>
          <a:prstGeom prst="rect">
            <a:avLst/>
          </a:prstGeom>
          <a:noFill/>
          <a:ln w="9525" algn="ctr">
            <a:noFill/>
            <a:miter lim="800000"/>
            <a:headEnd/>
            <a:tailEnd/>
          </a:ln>
        </p:spPr>
        <p:txBody>
          <a:bodyPr>
            <a:spAutoFit/>
          </a:bodyPr>
          <a:lstStyle/>
          <a:p>
            <a:pPr algn="ctr" eaLnBrk="0" fontAlgn="base" hangingPunct="0">
              <a:spcBef>
                <a:spcPct val="0"/>
              </a:spcBef>
              <a:spcAft>
                <a:spcPct val="0"/>
              </a:spcAft>
            </a:pPr>
            <a:r>
              <a:rPr lang="en-GB" sz="1200" b="1">
                <a:solidFill>
                  <a:srgbClr val="FFFFFF"/>
                </a:solidFill>
                <a:latin typeface="Trebuchet MS" pitchFamily="34" charset="0"/>
                <a:ea typeface="MS PGothic" pitchFamily="34" charset="-128"/>
              </a:rPr>
              <a:t>Symptomatic </a:t>
            </a:r>
            <a:br>
              <a:rPr lang="en-GB" sz="1200" b="1">
                <a:solidFill>
                  <a:srgbClr val="FFFFFF"/>
                </a:solidFill>
                <a:latin typeface="Trebuchet MS" pitchFamily="34" charset="0"/>
                <a:ea typeface="MS PGothic" pitchFamily="34" charset="-128"/>
              </a:rPr>
            </a:br>
            <a:r>
              <a:rPr lang="en-GB" sz="1200" b="1">
                <a:solidFill>
                  <a:srgbClr val="FFFFFF"/>
                </a:solidFill>
                <a:latin typeface="Trebuchet MS" pitchFamily="34" charset="0"/>
                <a:ea typeface="MS PGothic" pitchFamily="34" charset="-128"/>
              </a:rPr>
              <a:t>hypoglycaemia</a:t>
            </a:r>
          </a:p>
          <a:p>
            <a:pPr algn="ctr" eaLnBrk="0" fontAlgn="base" hangingPunct="0">
              <a:spcBef>
                <a:spcPct val="0"/>
              </a:spcBef>
              <a:spcAft>
                <a:spcPct val="0"/>
              </a:spcAft>
            </a:pPr>
            <a:r>
              <a:rPr lang="en-GB" sz="1200" b="1">
                <a:solidFill>
                  <a:srgbClr val="FFFFFF"/>
                </a:solidFill>
                <a:latin typeface="Trebuchet MS" pitchFamily="34" charset="0"/>
                <a:ea typeface="MS PGothic" pitchFamily="34" charset="-128"/>
              </a:rPr>
              <a:t>p&lt;0.05</a:t>
            </a:r>
          </a:p>
        </p:txBody>
      </p:sp>
      <p:sp>
        <p:nvSpPr>
          <p:cNvPr id="38929" name="Text Box 17"/>
          <p:cNvSpPr txBox="1">
            <a:spLocks noChangeArrowheads="1"/>
          </p:cNvSpPr>
          <p:nvPr/>
        </p:nvSpPr>
        <p:spPr bwMode="auto">
          <a:xfrm rot="-5400000">
            <a:off x="-987424" y="3868737"/>
            <a:ext cx="2728912" cy="366713"/>
          </a:xfrm>
          <a:prstGeom prst="rect">
            <a:avLst/>
          </a:prstGeom>
          <a:noFill/>
          <a:ln w="9525" algn="ctr">
            <a:noFill/>
            <a:miter lim="800000"/>
            <a:headEnd/>
            <a:tailEnd/>
          </a:ln>
        </p:spPr>
        <p:txBody>
          <a:bodyPr>
            <a:spAutoFit/>
          </a:bodyPr>
          <a:lstStyle/>
          <a:p>
            <a:pPr algn="ctr" eaLnBrk="0" fontAlgn="base" hangingPunct="0">
              <a:spcBef>
                <a:spcPct val="50000"/>
              </a:spcBef>
              <a:spcAft>
                <a:spcPct val="0"/>
              </a:spcAft>
            </a:pPr>
            <a:r>
              <a:rPr lang="en-GB" b="1">
                <a:solidFill>
                  <a:srgbClr val="FFFFFF"/>
                </a:solidFill>
                <a:latin typeface="Trebuchet MS" pitchFamily="34" charset="0"/>
                <a:ea typeface="MS PGothic" pitchFamily="34" charset="-128"/>
              </a:rPr>
              <a:t>Events per patient-year </a:t>
            </a:r>
          </a:p>
        </p:txBody>
      </p:sp>
      <p:sp>
        <p:nvSpPr>
          <p:cNvPr id="38930" name="Rectangle 18"/>
          <p:cNvSpPr>
            <a:spLocks noChangeArrowheads="1"/>
          </p:cNvSpPr>
          <p:nvPr/>
        </p:nvSpPr>
        <p:spPr bwMode="auto">
          <a:xfrm>
            <a:off x="6289675" y="5527675"/>
            <a:ext cx="1724025" cy="274638"/>
          </a:xfrm>
          <a:prstGeom prst="rect">
            <a:avLst/>
          </a:prstGeom>
          <a:noFill/>
          <a:ln w="9525">
            <a:noFill/>
            <a:miter lim="800000"/>
            <a:headEnd/>
            <a:tailEnd/>
          </a:ln>
        </p:spPr>
        <p:txBody>
          <a:bodyPr wrap="none" lIns="0" tIns="0" rIns="0" bIns="0">
            <a:spAutoFit/>
          </a:bodyPr>
          <a:lstStyle/>
          <a:p>
            <a:pPr algn="ctr" eaLnBrk="0" fontAlgn="base" hangingPunct="0">
              <a:spcBef>
                <a:spcPct val="50000"/>
              </a:spcBef>
              <a:spcAft>
                <a:spcPct val="0"/>
              </a:spcAft>
            </a:pPr>
            <a:r>
              <a:rPr lang="en-GB" b="1">
                <a:solidFill>
                  <a:srgbClr val="FFFFFF"/>
                </a:solidFill>
                <a:latin typeface="Trebuchet MS" pitchFamily="34" charset="0"/>
                <a:ea typeface="MS PGothic" pitchFamily="34" charset="-128"/>
              </a:rPr>
              <a:t>Treat to Target</a:t>
            </a:r>
            <a:r>
              <a:rPr lang="en-GB" b="1" baseline="30000">
                <a:solidFill>
                  <a:srgbClr val="FFFFFF"/>
                </a:solidFill>
                <a:latin typeface="Trebuchet MS" pitchFamily="34" charset="0"/>
                <a:ea typeface="MS PGothic" pitchFamily="34" charset="-128"/>
              </a:rPr>
              <a:t>3</a:t>
            </a:r>
            <a:endParaRPr lang="en-GB" b="1">
              <a:solidFill>
                <a:srgbClr val="FFFFFF"/>
              </a:solidFill>
              <a:latin typeface="Trebuchet MS" pitchFamily="34" charset="0"/>
              <a:ea typeface="MS PGothic" pitchFamily="34" charset="-128"/>
            </a:endParaRPr>
          </a:p>
        </p:txBody>
      </p:sp>
      <p:sp>
        <p:nvSpPr>
          <p:cNvPr id="38931" name="Rectangle 19"/>
          <p:cNvSpPr>
            <a:spLocks noChangeArrowheads="1"/>
          </p:cNvSpPr>
          <p:nvPr/>
        </p:nvSpPr>
        <p:spPr bwMode="auto">
          <a:xfrm>
            <a:off x="3633788" y="5532438"/>
            <a:ext cx="930275" cy="274637"/>
          </a:xfrm>
          <a:prstGeom prst="rect">
            <a:avLst/>
          </a:prstGeom>
          <a:noFill/>
          <a:ln w="9525">
            <a:noFill/>
            <a:miter lim="800000"/>
            <a:headEnd/>
            <a:tailEnd/>
          </a:ln>
        </p:spPr>
        <p:txBody>
          <a:bodyPr wrap="none" lIns="0" tIns="0" rIns="0" bIns="0">
            <a:spAutoFit/>
          </a:bodyPr>
          <a:lstStyle/>
          <a:p>
            <a:pPr algn="ctr" eaLnBrk="0" fontAlgn="base" hangingPunct="0">
              <a:spcBef>
                <a:spcPct val="50000"/>
              </a:spcBef>
              <a:spcAft>
                <a:spcPct val="0"/>
              </a:spcAft>
            </a:pPr>
            <a:r>
              <a:rPr lang="en-GB" b="1">
                <a:solidFill>
                  <a:srgbClr val="FFFFFF"/>
                </a:solidFill>
                <a:latin typeface="Trebuchet MS" pitchFamily="34" charset="0"/>
                <a:ea typeface="MS PGothic" pitchFamily="34" charset="-128"/>
              </a:rPr>
              <a:t>LAPTOP</a:t>
            </a:r>
            <a:r>
              <a:rPr lang="en-GB" b="1" baseline="30000">
                <a:solidFill>
                  <a:srgbClr val="FFFFFF"/>
                </a:solidFill>
                <a:latin typeface="Trebuchet MS" pitchFamily="34" charset="0"/>
                <a:ea typeface="MS PGothic" pitchFamily="34" charset="-128"/>
              </a:rPr>
              <a:t>2</a:t>
            </a:r>
            <a:endParaRPr lang="en-GB" b="1">
              <a:solidFill>
                <a:srgbClr val="FFFFFF"/>
              </a:solidFill>
              <a:latin typeface="Trebuchet MS" pitchFamily="34" charset="0"/>
              <a:ea typeface="MS PGothic" pitchFamily="34" charset="-128"/>
            </a:endParaRPr>
          </a:p>
        </p:txBody>
      </p:sp>
      <p:sp>
        <p:nvSpPr>
          <p:cNvPr id="38932" name="Rectangle 20"/>
          <p:cNvSpPr>
            <a:spLocks noChangeArrowheads="1"/>
          </p:cNvSpPr>
          <p:nvPr/>
        </p:nvSpPr>
        <p:spPr bwMode="auto">
          <a:xfrm>
            <a:off x="1327150" y="5526088"/>
            <a:ext cx="952500" cy="274637"/>
          </a:xfrm>
          <a:prstGeom prst="rect">
            <a:avLst/>
          </a:prstGeom>
          <a:noFill/>
          <a:ln w="9525">
            <a:noFill/>
            <a:miter lim="800000"/>
            <a:headEnd/>
            <a:tailEnd/>
          </a:ln>
        </p:spPr>
        <p:txBody>
          <a:bodyPr wrap="none" lIns="0" tIns="0" rIns="0" bIns="0">
            <a:spAutoFit/>
          </a:bodyPr>
          <a:lstStyle/>
          <a:p>
            <a:pPr algn="ctr" eaLnBrk="0" fontAlgn="base" hangingPunct="0">
              <a:spcBef>
                <a:spcPct val="50000"/>
              </a:spcBef>
              <a:spcAft>
                <a:spcPct val="0"/>
              </a:spcAft>
            </a:pPr>
            <a:r>
              <a:rPr lang="en-GB" b="1">
                <a:solidFill>
                  <a:srgbClr val="FFFFFF"/>
                </a:solidFill>
                <a:latin typeface="Trebuchet MS" pitchFamily="34" charset="0"/>
                <a:ea typeface="MS PGothic" pitchFamily="34" charset="-128"/>
              </a:rPr>
              <a:t>LANMET</a:t>
            </a:r>
            <a:r>
              <a:rPr lang="en-GB" b="1" baseline="30000">
                <a:solidFill>
                  <a:srgbClr val="FFFFFF"/>
                </a:solidFill>
                <a:latin typeface="Trebuchet MS" pitchFamily="34" charset="0"/>
                <a:ea typeface="MS PGothic" pitchFamily="34" charset="-128"/>
              </a:rPr>
              <a:t>1</a:t>
            </a:r>
            <a:endParaRPr lang="en-GB" b="1">
              <a:solidFill>
                <a:srgbClr val="FFFFFF"/>
              </a:solidFill>
              <a:latin typeface="Trebuchet MS" pitchFamily="34" charset="0"/>
              <a:ea typeface="MS PGothic" pitchFamily="34" charset="-128"/>
            </a:endParaRPr>
          </a:p>
        </p:txBody>
      </p:sp>
      <p:sp>
        <p:nvSpPr>
          <p:cNvPr id="38933" name="Line 21"/>
          <p:cNvSpPr>
            <a:spLocks noChangeShapeType="1"/>
          </p:cNvSpPr>
          <p:nvPr/>
        </p:nvSpPr>
        <p:spPr bwMode="auto">
          <a:xfrm>
            <a:off x="2576513" y="5421313"/>
            <a:ext cx="1587" cy="133350"/>
          </a:xfrm>
          <a:prstGeom prst="line">
            <a:avLst/>
          </a:prstGeom>
          <a:noFill/>
          <a:ln w="28575">
            <a:solidFill>
              <a:srgbClr val="FFFFFF"/>
            </a:solidFill>
            <a:round/>
            <a:headEnd/>
            <a:tailEnd/>
          </a:ln>
          <a:scene3d>
            <a:camera prst="legacyObliqueTopRight"/>
            <a:lightRig rig="legacyFlat3" dir="b"/>
          </a:scene3d>
          <a:sp3d extrusionH="430200" prstMaterial="legacyMatte">
            <a:bevelT w="13500" h="13500" prst="angle"/>
            <a:bevelB w="13500" h="13500" prst="angle"/>
            <a:extrusionClr>
              <a:srgbClr val="FFFFFF"/>
            </a:extrusionClr>
          </a:sp3d>
        </p:spPr>
        <p:txBody>
          <a:bodyPr>
            <a:flatTx/>
          </a:bodyPr>
          <a:lstStyle/>
          <a:p>
            <a:pPr fontAlgn="base">
              <a:spcBef>
                <a:spcPct val="0"/>
              </a:spcBef>
              <a:spcAft>
                <a:spcPct val="0"/>
              </a:spcAft>
            </a:pPr>
            <a:endParaRPr lang="en-US">
              <a:solidFill>
                <a:srgbClr val="FFFFFF"/>
              </a:solidFill>
              <a:ea typeface="MS PGothic" pitchFamily="34" charset="-128"/>
            </a:endParaRPr>
          </a:p>
        </p:txBody>
      </p:sp>
      <p:sp>
        <p:nvSpPr>
          <p:cNvPr id="38934" name="Line 22"/>
          <p:cNvSpPr>
            <a:spLocks noChangeShapeType="1"/>
          </p:cNvSpPr>
          <p:nvPr/>
        </p:nvSpPr>
        <p:spPr bwMode="auto">
          <a:xfrm>
            <a:off x="5400675" y="5421313"/>
            <a:ext cx="1588" cy="133350"/>
          </a:xfrm>
          <a:prstGeom prst="line">
            <a:avLst/>
          </a:prstGeom>
          <a:noFill/>
          <a:ln w="28575">
            <a:solidFill>
              <a:srgbClr val="FFFFFF"/>
            </a:solidFill>
            <a:round/>
            <a:headEnd/>
            <a:tailEnd/>
          </a:ln>
          <a:scene3d>
            <a:camera prst="legacyObliqueTopRight"/>
            <a:lightRig rig="legacyFlat3" dir="b"/>
          </a:scene3d>
          <a:sp3d extrusionH="430200" prstMaterial="legacyMatte">
            <a:bevelT w="13500" h="13500" prst="angle"/>
            <a:bevelB w="13500" h="13500" prst="angle"/>
            <a:extrusionClr>
              <a:srgbClr val="FFFFFF"/>
            </a:extrusionClr>
          </a:sp3d>
        </p:spPr>
        <p:txBody>
          <a:bodyPr>
            <a:flatTx/>
          </a:bodyPr>
          <a:lstStyle/>
          <a:p>
            <a:pPr fontAlgn="base">
              <a:spcBef>
                <a:spcPct val="0"/>
              </a:spcBef>
              <a:spcAft>
                <a:spcPct val="0"/>
              </a:spcAft>
            </a:pPr>
            <a:endParaRPr lang="en-US">
              <a:solidFill>
                <a:srgbClr val="FFFFFF"/>
              </a:solidFill>
              <a:ea typeface="MS PGothic" pitchFamily="34" charset="-128"/>
            </a:endParaRPr>
          </a:p>
        </p:txBody>
      </p:sp>
      <p:sp>
        <p:nvSpPr>
          <p:cNvPr id="38935" name="Line 23"/>
          <p:cNvSpPr>
            <a:spLocks noChangeShapeType="1"/>
          </p:cNvSpPr>
          <p:nvPr/>
        </p:nvSpPr>
        <p:spPr bwMode="auto">
          <a:xfrm>
            <a:off x="8569325" y="5421313"/>
            <a:ext cx="3175" cy="133350"/>
          </a:xfrm>
          <a:prstGeom prst="line">
            <a:avLst/>
          </a:prstGeom>
          <a:noFill/>
          <a:ln w="28575">
            <a:solidFill>
              <a:srgbClr val="FFFFFF"/>
            </a:solidFill>
            <a:round/>
            <a:headEnd/>
            <a:tailEnd/>
          </a:ln>
          <a:scene3d>
            <a:camera prst="legacyObliqueTopRight"/>
            <a:lightRig rig="legacyFlat3" dir="b"/>
          </a:scene3d>
          <a:sp3d extrusionH="430200" prstMaterial="legacyMatte">
            <a:bevelT w="13500" h="13500" prst="angle"/>
            <a:bevelB w="13500" h="13500" prst="angle"/>
            <a:extrusionClr>
              <a:srgbClr val="FFFFFF"/>
            </a:extrusionClr>
          </a:sp3d>
        </p:spPr>
        <p:txBody>
          <a:bodyPr>
            <a:flatTx/>
          </a:bodyPr>
          <a:lstStyle/>
          <a:p>
            <a:pPr fontAlgn="base">
              <a:spcBef>
                <a:spcPct val="0"/>
              </a:spcBef>
              <a:spcAft>
                <a:spcPct val="0"/>
              </a:spcAft>
            </a:pPr>
            <a:endParaRPr lang="en-US">
              <a:solidFill>
                <a:srgbClr val="FFFFFF"/>
              </a:solidFill>
              <a:ea typeface="MS PGothic" pitchFamily="34" charset="-128"/>
            </a:endParaRPr>
          </a:p>
        </p:txBody>
      </p:sp>
      <p:sp>
        <p:nvSpPr>
          <p:cNvPr id="38936" name="Line 24"/>
          <p:cNvSpPr>
            <a:spLocks noChangeShapeType="1"/>
          </p:cNvSpPr>
          <p:nvPr/>
        </p:nvSpPr>
        <p:spPr bwMode="auto">
          <a:xfrm>
            <a:off x="982663" y="5430838"/>
            <a:ext cx="1587" cy="133350"/>
          </a:xfrm>
          <a:prstGeom prst="line">
            <a:avLst/>
          </a:prstGeom>
          <a:noFill/>
          <a:ln w="28575">
            <a:solidFill>
              <a:srgbClr val="FFFFFF"/>
            </a:solidFill>
            <a:round/>
            <a:headEnd/>
            <a:tailEnd/>
          </a:ln>
          <a:scene3d>
            <a:camera prst="legacyObliqueTopRight"/>
            <a:lightRig rig="legacyFlat3" dir="b"/>
          </a:scene3d>
          <a:sp3d extrusionH="430200" prstMaterial="legacyMatte">
            <a:bevelT w="13500" h="13500" prst="angle"/>
            <a:bevelB w="13500" h="13500" prst="angle"/>
            <a:extrusionClr>
              <a:srgbClr val="FFFFFF"/>
            </a:extrusionClr>
          </a:sp3d>
        </p:spPr>
        <p:txBody>
          <a:bodyPr>
            <a:flatTx/>
          </a:bodyPr>
          <a:lstStyle/>
          <a:p>
            <a:pPr fontAlgn="base">
              <a:spcBef>
                <a:spcPct val="0"/>
              </a:spcBef>
              <a:spcAft>
                <a:spcPct val="0"/>
              </a:spcAft>
            </a:pPr>
            <a:endParaRPr lang="en-US">
              <a:solidFill>
                <a:srgbClr val="FFFFFF"/>
              </a:solidFill>
              <a:ea typeface="MS PGothic" pitchFamily="34" charset="-128"/>
            </a:endParaRPr>
          </a:p>
        </p:txBody>
      </p:sp>
      <p:sp>
        <p:nvSpPr>
          <p:cNvPr id="38937" name="Line 25"/>
          <p:cNvSpPr>
            <a:spLocks noChangeShapeType="1"/>
          </p:cNvSpPr>
          <p:nvPr/>
        </p:nvSpPr>
        <p:spPr bwMode="auto">
          <a:xfrm>
            <a:off x="957263" y="5419725"/>
            <a:ext cx="7745412" cy="3175"/>
          </a:xfrm>
          <a:prstGeom prst="line">
            <a:avLst/>
          </a:prstGeom>
          <a:noFill/>
          <a:ln w="28575">
            <a:solidFill>
              <a:srgbClr val="FFFFFF"/>
            </a:solidFill>
            <a:round/>
            <a:headEnd/>
            <a:tailEnd/>
          </a:ln>
          <a:scene3d>
            <a:camera prst="legacyObliqueTopRight"/>
            <a:lightRig rig="legacyFlat3" dir="b"/>
          </a:scene3d>
          <a:sp3d extrusionH="430200" prstMaterial="legacyMatte">
            <a:bevelT w="13500" h="13500" prst="angle"/>
            <a:bevelB w="13500" h="13500" prst="angle"/>
            <a:extrusionClr>
              <a:srgbClr val="FFFFFF"/>
            </a:extrusionClr>
          </a:sp3d>
        </p:spPr>
        <p:txBody>
          <a:bodyPr>
            <a:flatTx/>
          </a:bodyPr>
          <a:lstStyle/>
          <a:p>
            <a:pPr fontAlgn="base">
              <a:spcBef>
                <a:spcPct val="0"/>
              </a:spcBef>
              <a:spcAft>
                <a:spcPct val="0"/>
              </a:spcAft>
            </a:pPr>
            <a:endParaRPr lang="en-US">
              <a:solidFill>
                <a:srgbClr val="FFFFFF"/>
              </a:solidFill>
              <a:ea typeface="MS PGothic" pitchFamily="34" charset="-128"/>
            </a:endParaRPr>
          </a:p>
        </p:txBody>
      </p:sp>
      <p:sp>
        <p:nvSpPr>
          <p:cNvPr id="38938" name="Rectangle 26"/>
          <p:cNvSpPr>
            <a:spLocks noChangeArrowheads="1"/>
          </p:cNvSpPr>
          <p:nvPr/>
        </p:nvSpPr>
        <p:spPr bwMode="auto">
          <a:xfrm>
            <a:off x="7961313" y="3792538"/>
            <a:ext cx="341312" cy="1616075"/>
          </a:xfrm>
          <a:prstGeom prst="rect">
            <a:avLst/>
          </a:prstGeom>
          <a:solidFill>
            <a:srgbClr val="07CDD7"/>
          </a:solidFill>
          <a:ln w="9525">
            <a:miter lim="800000"/>
            <a:headEnd/>
            <a:tailEnd/>
          </a:ln>
          <a:scene3d>
            <a:camera prst="legacyObliqueTopRight"/>
            <a:lightRig rig="legacyFlat1" dir="t"/>
          </a:scene3d>
          <a:sp3d extrusionH="430200" prstMaterial="legacyMatte">
            <a:bevelT w="13500" h="13500" prst="angle"/>
            <a:bevelB w="13500" h="13500" prst="angle"/>
            <a:extrusionClr>
              <a:srgbClr val="07CDD7"/>
            </a:extrusionClr>
          </a:sp3d>
        </p:spPr>
        <p:txBody>
          <a:bodyPr wrap="none" anchor="ctr">
            <a:flatTx/>
          </a:bodyPr>
          <a:lstStyle/>
          <a:p>
            <a:pPr algn="ctr" eaLnBrk="0" fontAlgn="base" hangingPunct="0">
              <a:spcBef>
                <a:spcPct val="50000"/>
              </a:spcBef>
              <a:spcAft>
                <a:spcPct val="0"/>
              </a:spcAft>
            </a:pPr>
            <a:r>
              <a:rPr lang="en-GB" sz="1400" b="1">
                <a:solidFill>
                  <a:srgbClr val="FF9900"/>
                </a:solidFill>
                <a:latin typeface="Trebuchet MS" pitchFamily="34" charset="0"/>
                <a:ea typeface="MS PGothic" pitchFamily="34" charset="-128"/>
              </a:rPr>
              <a:t>12.9</a:t>
            </a:r>
          </a:p>
        </p:txBody>
      </p:sp>
      <p:sp>
        <p:nvSpPr>
          <p:cNvPr id="38939" name="Rectangle 27"/>
          <p:cNvSpPr>
            <a:spLocks noChangeArrowheads="1"/>
          </p:cNvSpPr>
          <p:nvPr/>
        </p:nvSpPr>
        <p:spPr bwMode="auto">
          <a:xfrm>
            <a:off x="6437313" y="3035300"/>
            <a:ext cx="341312" cy="2373313"/>
          </a:xfrm>
          <a:prstGeom prst="rect">
            <a:avLst/>
          </a:prstGeom>
          <a:solidFill>
            <a:srgbClr val="07CDD7"/>
          </a:solidFill>
          <a:ln w="9525">
            <a:miter lim="800000"/>
            <a:headEnd/>
            <a:tailEnd/>
          </a:ln>
          <a:scene3d>
            <a:camera prst="legacyObliqueTopRight"/>
            <a:lightRig rig="legacyFlat1" dir="t"/>
          </a:scene3d>
          <a:sp3d extrusionH="430200" prstMaterial="legacyMatte">
            <a:bevelT w="13500" h="13500" prst="angle"/>
            <a:bevelB w="13500" h="13500" prst="angle"/>
            <a:extrusionClr>
              <a:srgbClr val="07CDD7"/>
            </a:extrusionClr>
          </a:sp3d>
        </p:spPr>
        <p:txBody>
          <a:bodyPr wrap="none" anchor="ctr">
            <a:flatTx/>
          </a:bodyPr>
          <a:lstStyle/>
          <a:p>
            <a:pPr algn="ctr" eaLnBrk="0" fontAlgn="base" hangingPunct="0">
              <a:spcBef>
                <a:spcPct val="50000"/>
              </a:spcBef>
              <a:spcAft>
                <a:spcPct val="0"/>
              </a:spcAft>
            </a:pPr>
            <a:r>
              <a:rPr lang="en-GB" sz="1400" b="1">
                <a:solidFill>
                  <a:srgbClr val="FF9900"/>
                </a:solidFill>
                <a:latin typeface="Trebuchet MS" pitchFamily="34" charset="0"/>
                <a:ea typeface="MS PGothic" pitchFamily="34" charset="-128"/>
              </a:rPr>
              <a:t>17.7</a:t>
            </a:r>
          </a:p>
        </p:txBody>
      </p:sp>
      <p:sp>
        <p:nvSpPr>
          <p:cNvPr id="38940" name="Rectangle 28"/>
          <p:cNvSpPr>
            <a:spLocks noChangeArrowheads="1"/>
          </p:cNvSpPr>
          <p:nvPr/>
        </p:nvSpPr>
        <p:spPr bwMode="auto">
          <a:xfrm>
            <a:off x="1814513" y="4284663"/>
            <a:ext cx="341312" cy="1138237"/>
          </a:xfrm>
          <a:prstGeom prst="rect">
            <a:avLst/>
          </a:prstGeom>
          <a:solidFill>
            <a:srgbClr val="07CDD7"/>
          </a:solidFill>
          <a:ln w="9525">
            <a:miter lim="800000"/>
            <a:headEnd/>
            <a:tailEnd/>
          </a:ln>
          <a:scene3d>
            <a:camera prst="legacyObliqueTopRight"/>
            <a:lightRig rig="legacyFlat1" dir="t"/>
          </a:scene3d>
          <a:sp3d extrusionH="430200" prstMaterial="legacyMatte">
            <a:bevelT w="13500" h="13500" prst="angle"/>
            <a:bevelB w="13500" h="13500" prst="angle"/>
            <a:extrusionClr>
              <a:srgbClr val="07CDD7"/>
            </a:extrusionClr>
          </a:sp3d>
        </p:spPr>
        <p:txBody>
          <a:bodyPr wrap="none" anchor="ctr">
            <a:flatTx/>
          </a:bodyPr>
          <a:lstStyle/>
          <a:p>
            <a:pPr algn="ctr" eaLnBrk="0" fontAlgn="base" hangingPunct="0">
              <a:spcBef>
                <a:spcPct val="50000"/>
              </a:spcBef>
              <a:spcAft>
                <a:spcPct val="0"/>
              </a:spcAft>
            </a:pPr>
            <a:r>
              <a:rPr lang="en-GB" sz="1400" b="1">
                <a:solidFill>
                  <a:srgbClr val="FF9900"/>
                </a:solidFill>
                <a:latin typeface="Trebuchet MS" pitchFamily="34" charset="0"/>
                <a:ea typeface="MS PGothic" pitchFamily="34" charset="-128"/>
              </a:rPr>
              <a:t>8.0</a:t>
            </a:r>
          </a:p>
        </p:txBody>
      </p:sp>
      <p:sp>
        <p:nvSpPr>
          <p:cNvPr id="38941" name="Rectangle 29"/>
          <p:cNvSpPr>
            <a:spLocks noChangeArrowheads="1"/>
          </p:cNvSpPr>
          <p:nvPr/>
        </p:nvSpPr>
        <p:spPr bwMode="auto">
          <a:xfrm>
            <a:off x="1169988" y="4586288"/>
            <a:ext cx="339725" cy="822325"/>
          </a:xfrm>
          <a:prstGeom prst="rect">
            <a:avLst/>
          </a:prstGeom>
          <a:solidFill>
            <a:srgbClr val="FFEF19"/>
          </a:solidFill>
          <a:ln w="9525">
            <a:miter lim="800000"/>
            <a:headEnd/>
            <a:tailEnd/>
          </a:ln>
          <a:scene3d>
            <a:camera prst="legacyObliqueTopRight"/>
            <a:lightRig rig="legacyFlat1" dir="t"/>
          </a:scene3d>
          <a:sp3d extrusionH="430200" prstMaterial="legacyMatte">
            <a:bevelT w="13500" h="13500" prst="angle"/>
            <a:bevelB w="13500" h="13500" prst="angle"/>
            <a:extrusionClr>
              <a:srgbClr val="FFEF19"/>
            </a:extrusionClr>
          </a:sp3d>
        </p:spPr>
        <p:txBody>
          <a:bodyPr wrap="none" anchor="ctr">
            <a:flatTx/>
          </a:bodyPr>
          <a:lstStyle/>
          <a:p>
            <a:pPr algn="ctr" eaLnBrk="0" fontAlgn="base" hangingPunct="0">
              <a:spcBef>
                <a:spcPct val="50000"/>
              </a:spcBef>
              <a:spcAft>
                <a:spcPct val="0"/>
              </a:spcAft>
            </a:pPr>
            <a:r>
              <a:rPr lang="en-GB" sz="1400" b="1">
                <a:solidFill>
                  <a:srgbClr val="FF9900"/>
                </a:solidFill>
                <a:latin typeface="Trebuchet MS" pitchFamily="34" charset="0"/>
                <a:ea typeface="MS PGothic" pitchFamily="34" charset="-128"/>
              </a:rPr>
              <a:t>5.5</a:t>
            </a:r>
          </a:p>
        </p:txBody>
      </p:sp>
      <p:sp>
        <p:nvSpPr>
          <p:cNvPr id="38942" name="Text Box 30"/>
          <p:cNvSpPr txBox="1">
            <a:spLocks noChangeArrowheads="1"/>
          </p:cNvSpPr>
          <p:nvPr/>
        </p:nvSpPr>
        <p:spPr bwMode="auto">
          <a:xfrm>
            <a:off x="1639888" y="1600200"/>
            <a:ext cx="2044700" cy="366713"/>
          </a:xfrm>
          <a:prstGeom prst="rect">
            <a:avLst/>
          </a:prstGeom>
          <a:noFill/>
          <a:ln w="9525" algn="ctr">
            <a:noFill/>
            <a:miter lim="800000"/>
            <a:headEnd/>
            <a:tailEnd/>
          </a:ln>
        </p:spPr>
        <p:txBody>
          <a:bodyPr>
            <a:spAutoFit/>
          </a:bodyPr>
          <a:lstStyle/>
          <a:p>
            <a:pPr eaLnBrk="0" fontAlgn="base" hangingPunct="0">
              <a:spcBef>
                <a:spcPct val="60000"/>
              </a:spcBef>
              <a:spcAft>
                <a:spcPct val="0"/>
              </a:spcAft>
            </a:pPr>
            <a:r>
              <a:rPr lang="en-GB" b="1">
                <a:solidFill>
                  <a:srgbClr val="FFFFFF"/>
                </a:solidFill>
                <a:latin typeface="Trebuchet MS" pitchFamily="34" charset="0"/>
                <a:ea typeface="MS PGothic" pitchFamily="34" charset="-128"/>
              </a:rPr>
              <a:t>Insulin glargine</a:t>
            </a:r>
          </a:p>
        </p:txBody>
      </p:sp>
      <p:sp>
        <p:nvSpPr>
          <p:cNvPr id="38943" name="Rectangle 31"/>
          <p:cNvSpPr>
            <a:spLocks noChangeArrowheads="1"/>
          </p:cNvSpPr>
          <p:nvPr/>
        </p:nvSpPr>
        <p:spPr bwMode="auto">
          <a:xfrm>
            <a:off x="3433763" y="3998913"/>
            <a:ext cx="339725" cy="1409700"/>
          </a:xfrm>
          <a:prstGeom prst="rect">
            <a:avLst/>
          </a:prstGeom>
          <a:solidFill>
            <a:srgbClr val="DC5AB1"/>
          </a:solidFill>
          <a:ln w="9525">
            <a:miter lim="800000"/>
            <a:headEnd/>
            <a:tailEnd/>
          </a:ln>
          <a:scene3d>
            <a:camera prst="legacyObliqueTopRight"/>
            <a:lightRig rig="legacyFlat1" dir="t"/>
          </a:scene3d>
          <a:sp3d extrusionH="430200" prstMaterial="legacyMatte">
            <a:bevelT w="13500" h="13500" prst="angle"/>
            <a:bevelB w="13500" h="13500" prst="angle"/>
            <a:extrusionClr>
              <a:srgbClr val="DC5AB1"/>
            </a:extrusionClr>
          </a:sp3d>
        </p:spPr>
        <p:txBody>
          <a:bodyPr wrap="none" anchor="ctr">
            <a:flatTx/>
          </a:bodyPr>
          <a:lstStyle/>
          <a:p>
            <a:pPr algn="ctr" eaLnBrk="0" fontAlgn="base" hangingPunct="0">
              <a:spcBef>
                <a:spcPct val="50000"/>
              </a:spcBef>
              <a:spcAft>
                <a:spcPct val="0"/>
              </a:spcAft>
            </a:pPr>
            <a:r>
              <a:rPr lang="en-GB" sz="1400" b="1">
                <a:solidFill>
                  <a:srgbClr val="FF9900"/>
                </a:solidFill>
                <a:latin typeface="Trebuchet MS" pitchFamily="34" charset="0"/>
                <a:ea typeface="MS PGothic" pitchFamily="34" charset="-128"/>
              </a:rPr>
              <a:t>9.9</a:t>
            </a:r>
          </a:p>
        </p:txBody>
      </p:sp>
      <p:sp>
        <p:nvSpPr>
          <p:cNvPr id="38944" name="Rectangle 32"/>
          <p:cNvSpPr>
            <a:spLocks noChangeArrowheads="1"/>
          </p:cNvSpPr>
          <p:nvPr/>
        </p:nvSpPr>
        <p:spPr bwMode="auto">
          <a:xfrm>
            <a:off x="4870450" y="4729163"/>
            <a:ext cx="339725" cy="693737"/>
          </a:xfrm>
          <a:prstGeom prst="rect">
            <a:avLst/>
          </a:prstGeom>
          <a:solidFill>
            <a:srgbClr val="DC5AB1"/>
          </a:solidFill>
          <a:ln w="9525">
            <a:miter lim="800000"/>
            <a:headEnd/>
            <a:tailEnd/>
          </a:ln>
          <a:scene3d>
            <a:camera prst="legacyObliqueTopRight"/>
            <a:lightRig rig="legacyFlat1" dir="t"/>
          </a:scene3d>
          <a:sp3d extrusionH="430200" prstMaterial="legacyMatte">
            <a:bevelT w="13500" h="13500" prst="angle"/>
            <a:bevelB w="13500" h="13500" prst="angle"/>
            <a:extrusionClr>
              <a:srgbClr val="DC5AB1"/>
            </a:extrusionClr>
          </a:sp3d>
        </p:spPr>
        <p:txBody>
          <a:bodyPr wrap="none" anchor="ctr">
            <a:flatTx/>
          </a:bodyPr>
          <a:lstStyle/>
          <a:p>
            <a:pPr algn="ctr" eaLnBrk="0" fontAlgn="base" hangingPunct="0">
              <a:spcBef>
                <a:spcPct val="50000"/>
              </a:spcBef>
              <a:spcAft>
                <a:spcPct val="0"/>
              </a:spcAft>
            </a:pPr>
            <a:r>
              <a:rPr lang="en-GB" sz="1400" b="1">
                <a:solidFill>
                  <a:srgbClr val="FF9900"/>
                </a:solidFill>
                <a:latin typeface="Trebuchet MS" pitchFamily="34" charset="0"/>
                <a:ea typeface="MS PGothic" pitchFamily="34" charset="-128"/>
              </a:rPr>
              <a:t>5.7</a:t>
            </a:r>
          </a:p>
        </p:txBody>
      </p:sp>
      <p:sp>
        <p:nvSpPr>
          <p:cNvPr id="38945" name="Rectangle 33"/>
          <p:cNvSpPr>
            <a:spLocks noChangeArrowheads="1"/>
          </p:cNvSpPr>
          <p:nvPr/>
        </p:nvSpPr>
        <p:spPr bwMode="auto">
          <a:xfrm>
            <a:off x="2805113" y="4894263"/>
            <a:ext cx="339725" cy="514350"/>
          </a:xfrm>
          <a:prstGeom prst="rect">
            <a:avLst/>
          </a:prstGeom>
          <a:solidFill>
            <a:srgbClr val="FFEF19"/>
          </a:solidFill>
          <a:ln w="9525">
            <a:miter lim="800000"/>
            <a:headEnd/>
            <a:tailEnd/>
          </a:ln>
          <a:scene3d>
            <a:camera prst="legacyObliqueTopRight"/>
            <a:lightRig rig="legacyFlat1" dir="t"/>
          </a:scene3d>
          <a:sp3d extrusionH="430200" prstMaterial="legacyMatte">
            <a:bevelT w="13500" h="13500" prst="angle"/>
            <a:bevelB w="13500" h="13500" prst="angle"/>
            <a:extrusionClr>
              <a:srgbClr val="FFEF19"/>
            </a:extrusionClr>
          </a:sp3d>
        </p:spPr>
        <p:txBody>
          <a:bodyPr wrap="none" anchor="ctr">
            <a:flatTx/>
          </a:bodyPr>
          <a:lstStyle/>
          <a:p>
            <a:pPr algn="ctr" eaLnBrk="0" fontAlgn="base" hangingPunct="0">
              <a:spcBef>
                <a:spcPct val="50000"/>
              </a:spcBef>
              <a:spcAft>
                <a:spcPct val="0"/>
              </a:spcAft>
            </a:pPr>
            <a:r>
              <a:rPr lang="en-GB" sz="1400" b="1">
                <a:solidFill>
                  <a:srgbClr val="FF9900"/>
                </a:solidFill>
                <a:latin typeface="Trebuchet MS" pitchFamily="34" charset="0"/>
                <a:ea typeface="MS PGothic" pitchFamily="34" charset="-128"/>
              </a:rPr>
              <a:t>4.1</a:t>
            </a:r>
          </a:p>
        </p:txBody>
      </p:sp>
      <p:sp>
        <p:nvSpPr>
          <p:cNvPr id="38946" name="Rectangle 34"/>
          <p:cNvSpPr>
            <a:spLocks noChangeArrowheads="1"/>
          </p:cNvSpPr>
          <p:nvPr/>
        </p:nvSpPr>
        <p:spPr bwMode="auto">
          <a:xfrm>
            <a:off x="4238625" y="5080000"/>
            <a:ext cx="339725" cy="342900"/>
          </a:xfrm>
          <a:prstGeom prst="rect">
            <a:avLst/>
          </a:prstGeom>
          <a:solidFill>
            <a:srgbClr val="FFEF19"/>
          </a:solidFill>
          <a:ln w="9525">
            <a:miter lim="800000"/>
            <a:headEnd/>
            <a:tailEnd/>
          </a:ln>
          <a:scene3d>
            <a:camera prst="legacyObliqueTopRight"/>
            <a:lightRig rig="legacyFlat1" dir="t"/>
          </a:scene3d>
          <a:sp3d extrusionH="430200" prstMaterial="legacyMatte">
            <a:bevelT w="13500" h="13500" prst="angle"/>
            <a:bevelB w="13500" h="13500" prst="angle"/>
            <a:extrusionClr>
              <a:srgbClr val="FFEF19"/>
            </a:extrusionClr>
          </a:sp3d>
        </p:spPr>
        <p:txBody>
          <a:bodyPr wrap="none" anchor="ctr">
            <a:flatTx/>
          </a:bodyPr>
          <a:lstStyle/>
          <a:p>
            <a:pPr algn="ctr" eaLnBrk="0" fontAlgn="base" hangingPunct="0">
              <a:spcBef>
                <a:spcPct val="50000"/>
              </a:spcBef>
              <a:spcAft>
                <a:spcPct val="0"/>
              </a:spcAft>
            </a:pPr>
            <a:r>
              <a:rPr lang="en-GB" sz="1400" b="1">
                <a:solidFill>
                  <a:srgbClr val="FF9900"/>
                </a:solidFill>
                <a:latin typeface="Trebuchet MS" pitchFamily="34" charset="0"/>
                <a:ea typeface="MS PGothic" pitchFamily="34" charset="-128"/>
              </a:rPr>
              <a:t>2.6</a:t>
            </a:r>
          </a:p>
        </p:txBody>
      </p:sp>
      <p:sp>
        <p:nvSpPr>
          <p:cNvPr id="38947" name="Rectangle 35"/>
          <p:cNvSpPr>
            <a:spLocks noChangeArrowheads="1"/>
          </p:cNvSpPr>
          <p:nvPr/>
        </p:nvSpPr>
        <p:spPr bwMode="auto">
          <a:xfrm>
            <a:off x="5786438" y="3763963"/>
            <a:ext cx="339725" cy="1644650"/>
          </a:xfrm>
          <a:prstGeom prst="rect">
            <a:avLst/>
          </a:prstGeom>
          <a:solidFill>
            <a:srgbClr val="FFEF19"/>
          </a:solidFill>
          <a:ln w="9525">
            <a:miter lim="800000"/>
            <a:headEnd/>
            <a:tailEnd/>
          </a:ln>
          <a:scene3d>
            <a:camera prst="legacyObliqueTopRight"/>
            <a:lightRig rig="legacyFlat1" dir="t"/>
          </a:scene3d>
          <a:sp3d extrusionH="430200" prstMaterial="legacyMatte">
            <a:bevelT w="13500" h="13500" prst="angle"/>
            <a:bevelB w="13500" h="13500" prst="angle"/>
            <a:extrusionClr>
              <a:srgbClr val="FFEF19"/>
            </a:extrusionClr>
          </a:sp3d>
        </p:spPr>
        <p:txBody>
          <a:bodyPr wrap="none" anchor="ctr">
            <a:flatTx/>
          </a:bodyPr>
          <a:lstStyle/>
          <a:p>
            <a:pPr algn="ctr" eaLnBrk="0" fontAlgn="base" hangingPunct="0">
              <a:spcBef>
                <a:spcPct val="50000"/>
              </a:spcBef>
              <a:spcAft>
                <a:spcPct val="0"/>
              </a:spcAft>
            </a:pPr>
            <a:r>
              <a:rPr lang="en-GB" sz="1400" b="1">
                <a:solidFill>
                  <a:srgbClr val="FF9900"/>
                </a:solidFill>
                <a:latin typeface="Trebuchet MS" pitchFamily="34" charset="0"/>
                <a:ea typeface="MS PGothic" pitchFamily="34" charset="-128"/>
              </a:rPr>
              <a:t>13.9</a:t>
            </a:r>
          </a:p>
        </p:txBody>
      </p:sp>
      <p:sp>
        <p:nvSpPr>
          <p:cNvPr id="38948" name="Rectangle 36"/>
          <p:cNvSpPr>
            <a:spLocks noChangeArrowheads="1"/>
          </p:cNvSpPr>
          <p:nvPr/>
        </p:nvSpPr>
        <p:spPr bwMode="auto">
          <a:xfrm>
            <a:off x="7348538" y="4206875"/>
            <a:ext cx="339725" cy="1201738"/>
          </a:xfrm>
          <a:prstGeom prst="rect">
            <a:avLst/>
          </a:prstGeom>
          <a:solidFill>
            <a:srgbClr val="FFEF19"/>
          </a:solidFill>
          <a:ln w="9525">
            <a:miter lim="800000"/>
            <a:headEnd/>
            <a:tailEnd/>
          </a:ln>
          <a:scene3d>
            <a:camera prst="legacyObliqueTopRight"/>
            <a:lightRig rig="legacyFlat1" dir="t"/>
          </a:scene3d>
          <a:sp3d extrusionH="430200" prstMaterial="legacyMatte">
            <a:bevelT w="13500" h="13500" prst="angle"/>
            <a:bevelB w="13500" h="13500" prst="angle"/>
            <a:extrusionClr>
              <a:srgbClr val="FFEF19"/>
            </a:extrusionClr>
          </a:sp3d>
        </p:spPr>
        <p:txBody>
          <a:bodyPr wrap="none" anchor="ctr">
            <a:flatTx/>
          </a:bodyPr>
          <a:lstStyle/>
          <a:p>
            <a:pPr algn="ctr" eaLnBrk="0" fontAlgn="base" hangingPunct="0">
              <a:spcBef>
                <a:spcPct val="50000"/>
              </a:spcBef>
              <a:spcAft>
                <a:spcPct val="0"/>
              </a:spcAft>
            </a:pPr>
            <a:r>
              <a:rPr lang="en-GB" sz="1400" b="1">
                <a:solidFill>
                  <a:srgbClr val="FF9900"/>
                </a:solidFill>
                <a:latin typeface="Trebuchet MS" pitchFamily="34" charset="0"/>
                <a:ea typeface="MS PGothic" pitchFamily="34" charset="-128"/>
              </a:rPr>
              <a:t>9.2</a:t>
            </a:r>
          </a:p>
        </p:txBody>
      </p:sp>
      <p:sp>
        <p:nvSpPr>
          <p:cNvPr id="38949" name="Text Box 37"/>
          <p:cNvSpPr txBox="1">
            <a:spLocks noChangeArrowheads="1"/>
          </p:cNvSpPr>
          <p:nvPr/>
        </p:nvSpPr>
        <p:spPr bwMode="auto">
          <a:xfrm>
            <a:off x="1878013" y="2268538"/>
            <a:ext cx="2930525" cy="639762"/>
          </a:xfrm>
          <a:prstGeom prst="rect">
            <a:avLst/>
          </a:prstGeom>
          <a:noFill/>
          <a:ln w="9525" algn="ctr">
            <a:noFill/>
            <a:miter lim="800000"/>
            <a:headEnd/>
            <a:tailEnd/>
          </a:ln>
        </p:spPr>
        <p:txBody>
          <a:bodyPr>
            <a:spAutoFit/>
          </a:bodyPr>
          <a:lstStyle/>
          <a:p>
            <a:pPr algn="ctr" eaLnBrk="0" fontAlgn="base" hangingPunct="0">
              <a:spcBef>
                <a:spcPct val="0"/>
              </a:spcBef>
              <a:spcAft>
                <a:spcPct val="0"/>
              </a:spcAft>
            </a:pPr>
            <a:r>
              <a:rPr lang="en-GB" sz="1200" b="1">
                <a:solidFill>
                  <a:srgbClr val="FFFFFF"/>
                </a:solidFill>
                <a:latin typeface="Trebuchet MS" pitchFamily="34" charset="0"/>
                <a:ea typeface="MS PGothic" pitchFamily="34" charset="-128"/>
              </a:rPr>
              <a:t>All </a:t>
            </a:r>
            <a:br>
              <a:rPr lang="en-GB" sz="1200" b="1">
                <a:solidFill>
                  <a:srgbClr val="FFFFFF"/>
                </a:solidFill>
                <a:latin typeface="Trebuchet MS" pitchFamily="34" charset="0"/>
                <a:ea typeface="MS PGothic" pitchFamily="34" charset="-128"/>
              </a:rPr>
            </a:br>
            <a:r>
              <a:rPr lang="en-GB" sz="1200" b="1">
                <a:solidFill>
                  <a:srgbClr val="FFFFFF"/>
                </a:solidFill>
                <a:latin typeface="Trebuchet MS" pitchFamily="34" charset="0"/>
                <a:ea typeface="MS PGothic" pitchFamily="34" charset="-128"/>
              </a:rPr>
              <a:t>hypoglycaemia</a:t>
            </a:r>
          </a:p>
          <a:p>
            <a:pPr algn="ctr" eaLnBrk="0" fontAlgn="base" hangingPunct="0">
              <a:spcBef>
                <a:spcPct val="0"/>
              </a:spcBef>
              <a:spcAft>
                <a:spcPct val="0"/>
              </a:spcAft>
            </a:pPr>
            <a:r>
              <a:rPr lang="en-GB" sz="1200" b="1">
                <a:solidFill>
                  <a:srgbClr val="FFFFFF"/>
                </a:solidFill>
                <a:latin typeface="Trebuchet MS" pitchFamily="34" charset="0"/>
                <a:ea typeface="MS PGothic" pitchFamily="34" charset="-128"/>
              </a:rPr>
              <a:t>p&lt;0.0001</a:t>
            </a:r>
          </a:p>
        </p:txBody>
      </p:sp>
      <p:sp>
        <p:nvSpPr>
          <p:cNvPr id="38950" name="Text Box 38"/>
          <p:cNvSpPr txBox="1">
            <a:spLocks noChangeArrowheads="1"/>
          </p:cNvSpPr>
          <p:nvPr/>
        </p:nvSpPr>
        <p:spPr bwMode="auto">
          <a:xfrm>
            <a:off x="3348038" y="2268538"/>
            <a:ext cx="2930525" cy="639762"/>
          </a:xfrm>
          <a:prstGeom prst="rect">
            <a:avLst/>
          </a:prstGeom>
          <a:noFill/>
          <a:ln w="9525" algn="ctr">
            <a:noFill/>
            <a:miter lim="800000"/>
            <a:headEnd/>
            <a:tailEnd/>
          </a:ln>
        </p:spPr>
        <p:txBody>
          <a:bodyPr>
            <a:spAutoFit/>
          </a:bodyPr>
          <a:lstStyle/>
          <a:p>
            <a:pPr algn="ctr" eaLnBrk="0" fontAlgn="base" hangingPunct="0">
              <a:spcBef>
                <a:spcPct val="0"/>
              </a:spcBef>
              <a:spcAft>
                <a:spcPct val="0"/>
              </a:spcAft>
            </a:pPr>
            <a:r>
              <a:rPr lang="en-GB" sz="1200" b="1">
                <a:solidFill>
                  <a:srgbClr val="FFFFFF"/>
                </a:solidFill>
                <a:latin typeface="Trebuchet MS" pitchFamily="34" charset="0"/>
                <a:ea typeface="MS PGothic" pitchFamily="34" charset="-128"/>
              </a:rPr>
              <a:t>Symptomatic </a:t>
            </a:r>
            <a:br>
              <a:rPr lang="en-GB" sz="1200" b="1">
                <a:solidFill>
                  <a:srgbClr val="FFFFFF"/>
                </a:solidFill>
                <a:latin typeface="Trebuchet MS" pitchFamily="34" charset="0"/>
                <a:ea typeface="MS PGothic" pitchFamily="34" charset="-128"/>
              </a:rPr>
            </a:br>
            <a:r>
              <a:rPr lang="en-GB" sz="1200" b="1">
                <a:solidFill>
                  <a:srgbClr val="FFFFFF"/>
                </a:solidFill>
                <a:latin typeface="Trebuchet MS" pitchFamily="34" charset="0"/>
                <a:ea typeface="MS PGothic" pitchFamily="34" charset="-128"/>
              </a:rPr>
              <a:t>hypoglycaemia</a:t>
            </a:r>
          </a:p>
          <a:p>
            <a:pPr algn="ctr" eaLnBrk="0" fontAlgn="base" hangingPunct="0">
              <a:spcBef>
                <a:spcPct val="0"/>
              </a:spcBef>
              <a:spcAft>
                <a:spcPct val="0"/>
              </a:spcAft>
            </a:pPr>
            <a:r>
              <a:rPr lang="en-GB" sz="1200" b="1">
                <a:solidFill>
                  <a:srgbClr val="FFFFFF"/>
                </a:solidFill>
                <a:latin typeface="Trebuchet MS" pitchFamily="34" charset="0"/>
                <a:ea typeface="MS PGothic" pitchFamily="34" charset="-128"/>
              </a:rPr>
              <a:t>p=0.0009</a:t>
            </a:r>
          </a:p>
        </p:txBody>
      </p:sp>
      <p:sp>
        <p:nvSpPr>
          <p:cNvPr id="38951" name="Text Box 39"/>
          <p:cNvSpPr txBox="1">
            <a:spLocks noChangeArrowheads="1"/>
          </p:cNvSpPr>
          <p:nvPr/>
        </p:nvSpPr>
        <p:spPr bwMode="auto">
          <a:xfrm>
            <a:off x="4872038" y="2268538"/>
            <a:ext cx="2930525" cy="639762"/>
          </a:xfrm>
          <a:prstGeom prst="rect">
            <a:avLst/>
          </a:prstGeom>
          <a:noFill/>
          <a:ln w="9525" algn="ctr">
            <a:noFill/>
            <a:miter lim="800000"/>
            <a:headEnd/>
            <a:tailEnd/>
          </a:ln>
        </p:spPr>
        <p:txBody>
          <a:bodyPr>
            <a:spAutoFit/>
          </a:bodyPr>
          <a:lstStyle/>
          <a:p>
            <a:pPr algn="ctr" eaLnBrk="0" fontAlgn="base" hangingPunct="0">
              <a:spcBef>
                <a:spcPct val="0"/>
              </a:spcBef>
              <a:spcAft>
                <a:spcPct val="0"/>
              </a:spcAft>
            </a:pPr>
            <a:r>
              <a:rPr lang="en-GB" sz="1200" b="1">
                <a:solidFill>
                  <a:srgbClr val="FFFFFF"/>
                </a:solidFill>
                <a:latin typeface="Trebuchet MS" pitchFamily="34" charset="0"/>
                <a:ea typeface="MS PGothic" pitchFamily="34" charset="-128"/>
              </a:rPr>
              <a:t>Symptomatic </a:t>
            </a:r>
            <a:br>
              <a:rPr lang="en-GB" sz="1200" b="1">
                <a:solidFill>
                  <a:srgbClr val="FFFFFF"/>
                </a:solidFill>
                <a:latin typeface="Trebuchet MS" pitchFamily="34" charset="0"/>
                <a:ea typeface="MS PGothic" pitchFamily="34" charset="-128"/>
              </a:rPr>
            </a:br>
            <a:r>
              <a:rPr lang="en-GB" sz="1200" b="1">
                <a:solidFill>
                  <a:srgbClr val="FFFFFF"/>
                </a:solidFill>
                <a:latin typeface="Trebuchet MS" pitchFamily="34" charset="0"/>
                <a:ea typeface="MS PGothic" pitchFamily="34" charset="-128"/>
              </a:rPr>
              <a:t>hypoglycaemia</a:t>
            </a:r>
          </a:p>
          <a:p>
            <a:pPr algn="ctr" eaLnBrk="0" fontAlgn="base" hangingPunct="0">
              <a:spcBef>
                <a:spcPct val="0"/>
              </a:spcBef>
              <a:spcAft>
                <a:spcPct val="0"/>
              </a:spcAft>
            </a:pPr>
            <a:r>
              <a:rPr lang="en-GB" sz="1200" b="1">
                <a:solidFill>
                  <a:srgbClr val="FFFFFF"/>
                </a:solidFill>
                <a:latin typeface="Trebuchet MS" pitchFamily="34" charset="0"/>
                <a:ea typeface="MS PGothic" pitchFamily="34" charset="-128"/>
              </a:rPr>
              <a:t>p&lt;0.02</a:t>
            </a:r>
          </a:p>
        </p:txBody>
      </p:sp>
      <p:sp>
        <p:nvSpPr>
          <p:cNvPr id="38952" name="Text Box 40"/>
          <p:cNvSpPr txBox="1">
            <a:spLocks noChangeArrowheads="1"/>
          </p:cNvSpPr>
          <p:nvPr/>
        </p:nvSpPr>
        <p:spPr bwMode="auto">
          <a:xfrm>
            <a:off x="6557963" y="2268538"/>
            <a:ext cx="2930525" cy="461962"/>
          </a:xfrm>
          <a:prstGeom prst="rect">
            <a:avLst/>
          </a:prstGeom>
          <a:noFill/>
          <a:ln w="9525" algn="ctr">
            <a:noFill/>
            <a:miter lim="800000"/>
            <a:headEnd/>
            <a:tailEnd/>
          </a:ln>
        </p:spPr>
        <p:txBody>
          <a:bodyPr>
            <a:spAutoFit/>
          </a:bodyPr>
          <a:lstStyle/>
          <a:p>
            <a:pPr algn="ctr" eaLnBrk="0" fontAlgn="base" hangingPunct="0">
              <a:spcBef>
                <a:spcPct val="0"/>
              </a:spcBef>
              <a:spcAft>
                <a:spcPct val="0"/>
              </a:spcAft>
            </a:pPr>
            <a:r>
              <a:rPr lang="en-GB" sz="1200" b="1">
                <a:solidFill>
                  <a:srgbClr val="FFFFFF"/>
                </a:solidFill>
                <a:latin typeface="Trebuchet MS" pitchFamily="34" charset="0"/>
                <a:ea typeface="MS PGothic" pitchFamily="34" charset="-128"/>
              </a:rPr>
              <a:t>Confirmed hypoglycaemia </a:t>
            </a:r>
            <a:br>
              <a:rPr lang="en-GB" sz="1200" b="1">
                <a:solidFill>
                  <a:srgbClr val="FFFFFF"/>
                </a:solidFill>
                <a:latin typeface="Trebuchet MS" pitchFamily="34" charset="0"/>
                <a:ea typeface="MS PGothic" pitchFamily="34" charset="-128"/>
              </a:rPr>
            </a:br>
            <a:r>
              <a:rPr lang="en-GB" sz="1200" b="1">
                <a:solidFill>
                  <a:srgbClr val="FFFFFF"/>
                </a:solidFill>
                <a:latin typeface="Trebuchet MS" pitchFamily="34" charset="0"/>
                <a:ea typeface="MS PGothic" pitchFamily="34" charset="-128"/>
              </a:rPr>
              <a:t>≤72 mg/dl  (p&lt;0.005)</a:t>
            </a:r>
          </a:p>
        </p:txBody>
      </p:sp>
      <p:sp>
        <p:nvSpPr>
          <p:cNvPr id="38953" name="Text Box 41"/>
          <p:cNvSpPr txBox="1">
            <a:spLocks noChangeArrowheads="1"/>
          </p:cNvSpPr>
          <p:nvPr/>
        </p:nvSpPr>
        <p:spPr bwMode="auto">
          <a:xfrm>
            <a:off x="4395788" y="1600200"/>
            <a:ext cx="2044700" cy="366713"/>
          </a:xfrm>
          <a:prstGeom prst="rect">
            <a:avLst/>
          </a:prstGeom>
          <a:noFill/>
          <a:ln w="9525" algn="ctr">
            <a:noFill/>
            <a:miter lim="800000"/>
            <a:headEnd/>
            <a:tailEnd/>
          </a:ln>
        </p:spPr>
        <p:txBody>
          <a:bodyPr>
            <a:spAutoFit/>
          </a:bodyPr>
          <a:lstStyle/>
          <a:p>
            <a:pPr eaLnBrk="0" fontAlgn="base" hangingPunct="0">
              <a:spcBef>
                <a:spcPct val="60000"/>
              </a:spcBef>
              <a:spcAft>
                <a:spcPct val="0"/>
              </a:spcAft>
            </a:pPr>
            <a:r>
              <a:rPr lang="en-GB" b="1">
                <a:solidFill>
                  <a:srgbClr val="FFFFFF"/>
                </a:solidFill>
                <a:latin typeface="Trebuchet MS" pitchFamily="34" charset="0"/>
                <a:ea typeface="MS PGothic" pitchFamily="34" charset="-128"/>
              </a:rPr>
              <a:t>NPH</a:t>
            </a:r>
          </a:p>
        </p:txBody>
      </p:sp>
      <p:sp>
        <p:nvSpPr>
          <p:cNvPr id="38954" name="Rectangle 42"/>
          <p:cNvSpPr>
            <a:spLocks noChangeArrowheads="1"/>
          </p:cNvSpPr>
          <p:nvPr/>
        </p:nvSpPr>
        <p:spPr bwMode="auto">
          <a:xfrm>
            <a:off x="1319213" y="1727200"/>
            <a:ext cx="174625" cy="153988"/>
          </a:xfrm>
          <a:prstGeom prst="rect">
            <a:avLst/>
          </a:prstGeom>
          <a:solidFill>
            <a:srgbClr val="FFEF19"/>
          </a:solidFill>
          <a:ln w="9525">
            <a:miter lim="800000"/>
            <a:headEnd/>
            <a:tailEnd/>
          </a:ln>
          <a:scene3d>
            <a:camera prst="legacyObliqueTopRight"/>
            <a:lightRig rig="legacyFlat1" dir="t"/>
          </a:scene3d>
          <a:sp3d extrusionH="430200" prstMaterial="legacyMatte">
            <a:bevelT w="13500" h="13500" prst="angle"/>
            <a:bevelB w="13500" h="13500" prst="angle"/>
            <a:extrusionClr>
              <a:srgbClr val="FFEF19"/>
            </a:extrusionClr>
          </a:sp3d>
        </p:spPr>
        <p:txBody>
          <a:bodyPr wrap="none" anchor="ctr">
            <a:flatTx/>
          </a:bodyPr>
          <a:lstStyle/>
          <a:p>
            <a:pPr algn="ctr" eaLnBrk="0" fontAlgn="base" hangingPunct="0">
              <a:spcBef>
                <a:spcPct val="50000"/>
              </a:spcBef>
              <a:spcAft>
                <a:spcPct val="0"/>
              </a:spcAft>
            </a:pPr>
            <a:endParaRPr lang="en-GB" sz="2800" b="1">
              <a:solidFill>
                <a:srgbClr val="FFFFFF"/>
              </a:solidFill>
              <a:latin typeface="Trebuchet MS" pitchFamily="34" charset="0"/>
              <a:ea typeface="MS PGothic" pitchFamily="34" charset="-128"/>
            </a:endParaRPr>
          </a:p>
        </p:txBody>
      </p:sp>
      <p:sp>
        <p:nvSpPr>
          <p:cNvPr id="38955" name="Rectangle 43"/>
          <p:cNvSpPr>
            <a:spLocks noChangeArrowheads="1"/>
          </p:cNvSpPr>
          <p:nvPr/>
        </p:nvSpPr>
        <p:spPr bwMode="auto">
          <a:xfrm>
            <a:off x="4065588" y="1727200"/>
            <a:ext cx="174625" cy="153988"/>
          </a:xfrm>
          <a:prstGeom prst="rect">
            <a:avLst/>
          </a:prstGeom>
          <a:solidFill>
            <a:srgbClr val="07CDD7"/>
          </a:solidFill>
          <a:ln w="9525">
            <a:miter lim="800000"/>
            <a:headEnd/>
            <a:tailEnd/>
          </a:ln>
          <a:scene3d>
            <a:camera prst="legacyObliqueTopRight"/>
            <a:lightRig rig="legacyFlat1" dir="t"/>
          </a:scene3d>
          <a:sp3d extrusionH="430200" prstMaterial="legacyMatte">
            <a:bevelT w="13500" h="13500" prst="angle"/>
            <a:bevelB w="13500" h="13500" prst="angle"/>
            <a:extrusionClr>
              <a:srgbClr val="07CDD7"/>
            </a:extrusionClr>
          </a:sp3d>
        </p:spPr>
        <p:txBody>
          <a:bodyPr wrap="none" anchor="ctr">
            <a:flatTx/>
          </a:bodyPr>
          <a:lstStyle/>
          <a:p>
            <a:pPr algn="ctr" eaLnBrk="0" fontAlgn="base" hangingPunct="0">
              <a:spcBef>
                <a:spcPct val="50000"/>
              </a:spcBef>
              <a:spcAft>
                <a:spcPct val="0"/>
              </a:spcAft>
            </a:pPr>
            <a:endParaRPr lang="en-GB" sz="2800" b="1">
              <a:solidFill>
                <a:srgbClr val="FFFFFF"/>
              </a:solidFill>
              <a:latin typeface="Trebuchet MS" pitchFamily="34" charset="0"/>
              <a:ea typeface="MS PGothic" pitchFamily="34" charset="-128"/>
            </a:endParaRPr>
          </a:p>
        </p:txBody>
      </p:sp>
      <p:sp>
        <p:nvSpPr>
          <p:cNvPr id="38956" name="Text Box 44"/>
          <p:cNvSpPr txBox="1">
            <a:spLocks noChangeArrowheads="1"/>
          </p:cNvSpPr>
          <p:nvPr/>
        </p:nvSpPr>
        <p:spPr bwMode="auto">
          <a:xfrm>
            <a:off x="6310313" y="1600200"/>
            <a:ext cx="2044700" cy="366713"/>
          </a:xfrm>
          <a:prstGeom prst="rect">
            <a:avLst/>
          </a:prstGeom>
          <a:noFill/>
          <a:ln w="9525" algn="ctr">
            <a:noFill/>
            <a:miter lim="800000"/>
            <a:headEnd/>
            <a:tailEnd/>
          </a:ln>
        </p:spPr>
        <p:txBody>
          <a:bodyPr>
            <a:spAutoFit/>
          </a:bodyPr>
          <a:lstStyle/>
          <a:p>
            <a:pPr eaLnBrk="0" fontAlgn="base" hangingPunct="0">
              <a:spcBef>
                <a:spcPct val="60000"/>
              </a:spcBef>
              <a:spcAft>
                <a:spcPct val="0"/>
              </a:spcAft>
            </a:pPr>
            <a:r>
              <a:rPr lang="en-GB" b="1">
                <a:solidFill>
                  <a:srgbClr val="FFFFFF"/>
                </a:solidFill>
                <a:latin typeface="Trebuchet MS" pitchFamily="34" charset="0"/>
                <a:ea typeface="MS PGothic" pitchFamily="34" charset="-128"/>
              </a:rPr>
              <a:t>Premix</a:t>
            </a:r>
          </a:p>
        </p:txBody>
      </p:sp>
      <p:sp>
        <p:nvSpPr>
          <p:cNvPr id="38957" name="Rectangle 45"/>
          <p:cNvSpPr>
            <a:spLocks noChangeArrowheads="1"/>
          </p:cNvSpPr>
          <p:nvPr/>
        </p:nvSpPr>
        <p:spPr bwMode="auto">
          <a:xfrm>
            <a:off x="5970588" y="1727200"/>
            <a:ext cx="174625" cy="153988"/>
          </a:xfrm>
          <a:prstGeom prst="rect">
            <a:avLst/>
          </a:prstGeom>
          <a:solidFill>
            <a:srgbClr val="DC5AB1"/>
          </a:solidFill>
          <a:ln w="9525">
            <a:miter lim="800000"/>
            <a:headEnd/>
            <a:tailEnd/>
          </a:ln>
          <a:scene3d>
            <a:camera prst="legacyObliqueTopRight"/>
            <a:lightRig rig="legacyFlat1" dir="t"/>
          </a:scene3d>
          <a:sp3d extrusionH="430200" prstMaterial="legacyMatte">
            <a:bevelT w="13500" h="13500" prst="angle"/>
            <a:bevelB w="13500" h="13500" prst="angle"/>
            <a:extrusionClr>
              <a:srgbClr val="DC5AB1"/>
            </a:extrusionClr>
          </a:sp3d>
        </p:spPr>
        <p:txBody>
          <a:bodyPr wrap="none" anchor="ctr">
            <a:flatTx/>
          </a:bodyPr>
          <a:lstStyle/>
          <a:p>
            <a:pPr algn="ctr" eaLnBrk="0" fontAlgn="base" hangingPunct="0">
              <a:spcBef>
                <a:spcPct val="50000"/>
              </a:spcBef>
              <a:spcAft>
                <a:spcPct val="0"/>
              </a:spcAft>
            </a:pPr>
            <a:endParaRPr lang="en-GB" sz="1400" b="1">
              <a:solidFill>
                <a:srgbClr val="FF9900"/>
              </a:solidFill>
              <a:latin typeface="Trebuchet MS" pitchFamily="34" charset="0"/>
              <a:ea typeface="MS PGothic" pitchFamily="34" charset="-128"/>
            </a:endParaRPr>
          </a:p>
        </p:txBody>
      </p:sp>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3" name="Rectangle 4"/>
          <p:cNvSpPr>
            <a:spLocks noChangeArrowheads="1"/>
          </p:cNvSpPr>
          <p:nvPr/>
        </p:nvSpPr>
        <p:spPr bwMode="auto">
          <a:xfrm>
            <a:off x="0" y="0"/>
            <a:ext cx="9144000" cy="1384995"/>
          </a:xfrm>
          <a:prstGeom prst="rect">
            <a:avLst/>
          </a:prstGeom>
          <a:solidFill>
            <a:srgbClr val="C00000"/>
          </a:solidFill>
          <a:ln w="9525">
            <a:solidFill>
              <a:schemeClr val="tx1"/>
            </a:solidFill>
            <a:miter lim="800000"/>
            <a:headEnd/>
            <a:tailEnd/>
          </a:ln>
        </p:spPr>
        <p:txBody>
          <a:bodyPr wrap="square">
            <a:spAutoFit/>
          </a:bodyPr>
          <a:lstStyle/>
          <a:p>
            <a:pPr algn="ctr">
              <a:defRPr/>
            </a:pPr>
            <a:r>
              <a:rPr lang="en-US" sz="2800" b="1" dirty="0">
                <a:effectLst>
                  <a:outerShdw blurRad="38100" dist="38100" dir="2700000" algn="tl">
                    <a:srgbClr val="000000">
                      <a:alpha val="43137"/>
                    </a:srgbClr>
                  </a:outerShdw>
                </a:effectLst>
                <a:latin typeface="Garamond" pitchFamily="18" charset="0"/>
              </a:rPr>
              <a:t>Lower Risk of Hypoglycemia with </a:t>
            </a:r>
            <a:r>
              <a:rPr lang="en-US" sz="2800" b="1" dirty="0">
                <a:solidFill>
                  <a:srgbClr val="FFFF00"/>
                </a:solidFill>
                <a:effectLst>
                  <a:outerShdw blurRad="38100" dist="38100" dir="2700000" algn="tl">
                    <a:srgbClr val="000000">
                      <a:alpha val="43137"/>
                    </a:srgbClr>
                  </a:outerShdw>
                </a:effectLst>
                <a:latin typeface="Garamond" pitchFamily="18" charset="0"/>
              </a:rPr>
              <a:t>Detemir</a:t>
            </a:r>
            <a:r>
              <a:rPr lang="en-US" sz="2800" b="1" dirty="0">
                <a:effectLst>
                  <a:outerShdw blurRad="38100" dist="38100" dir="2700000" algn="tl">
                    <a:srgbClr val="000000">
                      <a:alpha val="43137"/>
                    </a:srgbClr>
                  </a:outerShdw>
                </a:effectLst>
                <a:latin typeface="Garamond" pitchFamily="18" charset="0"/>
              </a:rPr>
              <a:t> than with </a:t>
            </a:r>
            <a:r>
              <a:rPr lang="en-US" sz="2800" b="1" dirty="0">
                <a:solidFill>
                  <a:srgbClr val="FFFF00"/>
                </a:solidFill>
                <a:effectLst>
                  <a:outerShdw blurRad="38100" dist="38100" dir="2700000" algn="tl">
                    <a:srgbClr val="000000">
                      <a:alpha val="43137"/>
                    </a:srgbClr>
                  </a:outerShdw>
                </a:effectLst>
                <a:latin typeface="Garamond" pitchFamily="18" charset="0"/>
              </a:rPr>
              <a:t>NPH</a:t>
            </a:r>
            <a:r>
              <a:rPr lang="en-US" sz="2800" b="1" dirty="0">
                <a:effectLst>
                  <a:outerShdw blurRad="38100" dist="38100" dir="2700000" algn="tl">
                    <a:srgbClr val="000000">
                      <a:alpha val="43137"/>
                    </a:srgbClr>
                  </a:outerShdw>
                </a:effectLst>
                <a:latin typeface="Garamond" pitchFamily="18" charset="0"/>
              </a:rPr>
              <a:t> in </a:t>
            </a:r>
            <a:r>
              <a:rPr lang="en-US" sz="2800" b="1" dirty="0">
                <a:solidFill>
                  <a:srgbClr val="FFFF00"/>
                </a:solidFill>
                <a:effectLst>
                  <a:outerShdw blurRad="38100" dist="38100" dir="2700000" algn="tl">
                    <a:srgbClr val="000000">
                      <a:alpha val="43137"/>
                    </a:srgbClr>
                  </a:outerShdw>
                </a:effectLst>
                <a:latin typeface="Garamond" pitchFamily="18" charset="0"/>
              </a:rPr>
              <a:t>Older</a:t>
            </a:r>
            <a:r>
              <a:rPr lang="en-US" sz="2800" b="1" dirty="0">
                <a:effectLst>
                  <a:outerShdw blurRad="38100" dist="38100" dir="2700000" algn="tl">
                    <a:srgbClr val="000000">
                      <a:alpha val="43137"/>
                    </a:srgbClr>
                  </a:outerShdw>
                </a:effectLst>
                <a:latin typeface="Garamond" pitchFamily="18" charset="0"/>
              </a:rPr>
              <a:t> Persons with </a:t>
            </a:r>
            <a:r>
              <a:rPr lang="en-US" sz="2800" b="1" dirty="0" smtClean="0">
                <a:effectLst>
                  <a:outerShdw blurRad="38100" dist="38100" dir="2700000" algn="tl">
                    <a:srgbClr val="000000">
                      <a:alpha val="43137"/>
                    </a:srgbClr>
                  </a:outerShdw>
                </a:effectLst>
                <a:latin typeface="Garamond" pitchFamily="18" charset="0"/>
              </a:rPr>
              <a:t>DM</a:t>
            </a:r>
            <a:r>
              <a:rPr lang="en-US" sz="2800" b="1" baseline="-25000" dirty="0" smtClean="0">
                <a:effectLst>
                  <a:outerShdw blurRad="38100" dist="38100" dir="2700000" algn="tl">
                    <a:srgbClr val="000000">
                      <a:alpha val="43137"/>
                    </a:srgbClr>
                  </a:outerShdw>
                </a:effectLst>
                <a:latin typeface="Garamond" pitchFamily="18" charset="0"/>
              </a:rPr>
              <a:t>2</a:t>
            </a:r>
            <a:r>
              <a:rPr lang="en-US" sz="2800" b="1" dirty="0" smtClean="0">
                <a:effectLst>
                  <a:outerShdw blurRad="38100" dist="38100" dir="2700000" algn="tl">
                    <a:srgbClr val="000000">
                      <a:alpha val="43137"/>
                    </a:srgbClr>
                  </a:outerShdw>
                </a:effectLst>
                <a:latin typeface="Garamond" pitchFamily="18" charset="0"/>
              </a:rPr>
              <a:t>:</a:t>
            </a:r>
          </a:p>
          <a:p>
            <a:pPr algn="ctr">
              <a:defRPr/>
            </a:pPr>
            <a:r>
              <a:rPr lang="en-US" sz="2800" b="1" dirty="0" smtClean="0">
                <a:effectLst>
                  <a:outerShdw blurRad="38100" dist="38100" dir="2700000" algn="tl">
                    <a:srgbClr val="000000">
                      <a:alpha val="43137"/>
                    </a:srgbClr>
                  </a:outerShdw>
                </a:effectLst>
                <a:latin typeface="Garamond" pitchFamily="18" charset="0"/>
              </a:rPr>
              <a:t>A </a:t>
            </a:r>
            <a:r>
              <a:rPr lang="en-US" sz="2800" b="1" dirty="0">
                <a:effectLst>
                  <a:outerShdw blurRad="38100" dist="38100" dir="2700000" algn="tl">
                    <a:srgbClr val="000000">
                      <a:alpha val="43137"/>
                    </a:srgbClr>
                  </a:outerShdw>
                </a:effectLst>
                <a:latin typeface="Garamond" pitchFamily="18" charset="0"/>
              </a:rPr>
              <a:t>Pooled Analysis of Phase III </a:t>
            </a:r>
            <a:r>
              <a:rPr lang="en-US" sz="2800" b="1" dirty="0" smtClean="0">
                <a:effectLst>
                  <a:outerShdw blurRad="38100" dist="38100" dir="2700000" algn="tl">
                    <a:srgbClr val="000000">
                      <a:alpha val="43137"/>
                    </a:srgbClr>
                  </a:outerShdw>
                </a:effectLst>
                <a:latin typeface="Garamond" pitchFamily="18" charset="0"/>
              </a:rPr>
              <a:t>Trials</a:t>
            </a:r>
            <a:endParaRPr lang="en-US" sz="2800" b="1" dirty="0">
              <a:effectLst>
                <a:outerShdw blurRad="38100" dist="38100" dir="2700000" algn="tl">
                  <a:srgbClr val="000000">
                    <a:alpha val="43137"/>
                  </a:srgbClr>
                </a:outerShdw>
              </a:effectLst>
              <a:latin typeface="Garamond" pitchFamily="18" charset="0"/>
            </a:endParaRPr>
          </a:p>
        </p:txBody>
      </p:sp>
      <p:sp>
        <p:nvSpPr>
          <p:cNvPr id="6" name="Rectangle 5"/>
          <p:cNvSpPr/>
          <p:nvPr/>
        </p:nvSpPr>
        <p:spPr>
          <a:xfrm>
            <a:off x="0" y="6443246"/>
            <a:ext cx="9174542" cy="338554"/>
          </a:xfrm>
          <a:prstGeom prst="rect">
            <a:avLst/>
          </a:prstGeom>
        </p:spPr>
        <p:txBody>
          <a:bodyPr wrap="square">
            <a:spAutoFit/>
          </a:bodyPr>
          <a:lstStyle/>
          <a:p>
            <a:pPr algn="ctr">
              <a:defRPr/>
            </a:pPr>
            <a:r>
              <a:rPr lang="de-DE" sz="1600" dirty="0" smtClean="0">
                <a:solidFill>
                  <a:srgbClr val="FFFF00"/>
                </a:solidFill>
                <a:latin typeface="Garamond" pitchFamily="18" charset="0"/>
              </a:rPr>
              <a:t>Garber  AJ et al. J </a:t>
            </a:r>
            <a:r>
              <a:rPr lang="de-DE" sz="1600" dirty="0">
                <a:solidFill>
                  <a:srgbClr val="FFFF00"/>
                </a:solidFill>
                <a:latin typeface="Garamond" pitchFamily="18" charset="0"/>
              </a:rPr>
              <a:t>Am Geriatr Soc 55:1735–1740, 2007.</a:t>
            </a:r>
            <a:endParaRPr lang="en-US" sz="1600" dirty="0">
              <a:solidFill>
                <a:srgbClr val="FFFF00"/>
              </a:solidFill>
              <a:latin typeface="Garamond" pitchFamily="18" charset="0"/>
            </a:endParaRPr>
          </a:p>
        </p:txBody>
      </p:sp>
      <p:sp>
        <p:nvSpPr>
          <p:cNvPr id="97285" name="Rectangle 6"/>
          <p:cNvSpPr>
            <a:spLocks noChangeArrowheads="1"/>
          </p:cNvSpPr>
          <p:nvPr/>
        </p:nvSpPr>
        <p:spPr bwMode="auto">
          <a:xfrm>
            <a:off x="457200" y="1707952"/>
            <a:ext cx="8229600" cy="4616648"/>
          </a:xfrm>
          <a:prstGeom prst="rect">
            <a:avLst/>
          </a:prstGeom>
          <a:solidFill>
            <a:srgbClr val="00003A"/>
          </a:solidFill>
          <a:ln w="9525">
            <a:solidFill>
              <a:srgbClr val="C00000"/>
            </a:solidFill>
            <a:miter lim="800000"/>
            <a:headEnd/>
            <a:tailEnd/>
          </a:ln>
        </p:spPr>
        <p:txBody>
          <a:bodyPr wrap="square">
            <a:spAutoFit/>
          </a:bodyPr>
          <a:lstStyle/>
          <a:p>
            <a:pPr algn="just">
              <a:defRPr/>
            </a:pPr>
            <a:r>
              <a:rPr lang="en-US" sz="2800" b="1" dirty="0" smtClean="0">
                <a:solidFill>
                  <a:srgbClr val="FFFF00"/>
                </a:solidFill>
                <a:effectLst>
                  <a:outerShdw blurRad="38100" dist="38100" dir="2700000" algn="tl">
                    <a:srgbClr val="000000">
                      <a:alpha val="43137"/>
                    </a:srgbClr>
                  </a:outerShdw>
                </a:effectLst>
                <a:latin typeface="Garamond" pitchFamily="18" charset="0"/>
              </a:rPr>
              <a:t>Aim: </a:t>
            </a:r>
            <a:r>
              <a:rPr lang="en-US" sz="2000" dirty="0" smtClean="0"/>
              <a:t>To </a:t>
            </a:r>
            <a:r>
              <a:rPr lang="en-US" sz="2000" dirty="0"/>
              <a:t>compare the </a:t>
            </a:r>
            <a:r>
              <a:rPr lang="en-US" sz="2000" dirty="0">
                <a:solidFill>
                  <a:srgbClr val="FFFF00"/>
                </a:solidFill>
              </a:rPr>
              <a:t>safety and efficacy </a:t>
            </a:r>
            <a:r>
              <a:rPr lang="en-US" sz="2000" dirty="0"/>
              <a:t>of </a:t>
            </a:r>
            <a:r>
              <a:rPr lang="en-US" sz="2000" dirty="0" smtClean="0">
                <a:solidFill>
                  <a:srgbClr val="FFFF00"/>
                </a:solidFill>
              </a:rPr>
              <a:t>Detemir</a:t>
            </a:r>
            <a:r>
              <a:rPr lang="en-US" sz="2000" dirty="0" smtClean="0"/>
              <a:t> </a:t>
            </a:r>
            <a:r>
              <a:rPr lang="en-US" sz="2000" dirty="0"/>
              <a:t>with that of </a:t>
            </a:r>
            <a:r>
              <a:rPr lang="en-US" sz="2000" dirty="0">
                <a:solidFill>
                  <a:srgbClr val="FFFF00"/>
                </a:solidFill>
              </a:rPr>
              <a:t>NPH</a:t>
            </a:r>
            <a:r>
              <a:rPr lang="en-US" sz="2000" dirty="0"/>
              <a:t> in </a:t>
            </a:r>
            <a:r>
              <a:rPr lang="en-US" sz="2000" dirty="0" smtClean="0">
                <a:solidFill>
                  <a:srgbClr val="FFFF00"/>
                </a:solidFill>
              </a:rPr>
              <a:t>older</a:t>
            </a:r>
            <a:r>
              <a:rPr lang="en-US" sz="2000" dirty="0" smtClean="0"/>
              <a:t> </a:t>
            </a:r>
            <a:r>
              <a:rPr lang="en-US" sz="2000" dirty="0"/>
              <a:t>(aged 65) and </a:t>
            </a:r>
            <a:r>
              <a:rPr lang="en-US" sz="2000" dirty="0">
                <a:solidFill>
                  <a:srgbClr val="FFFF00"/>
                </a:solidFill>
              </a:rPr>
              <a:t>younger</a:t>
            </a:r>
            <a:r>
              <a:rPr lang="en-US" sz="2000" dirty="0"/>
              <a:t> (aged 18–64) persons </a:t>
            </a:r>
            <a:r>
              <a:rPr lang="da-DK" sz="2000" dirty="0"/>
              <a:t>with </a:t>
            </a:r>
            <a:r>
              <a:rPr lang="en-US" sz="2000" b="1" dirty="0" smtClean="0">
                <a:solidFill>
                  <a:srgbClr val="FFFF00"/>
                </a:solidFill>
                <a:effectLst>
                  <a:outerShdw blurRad="38100" dist="38100" dir="2700000" algn="tl">
                    <a:srgbClr val="000000">
                      <a:alpha val="43137"/>
                    </a:srgbClr>
                  </a:outerShdw>
                </a:effectLst>
                <a:latin typeface="Garamond" pitchFamily="18" charset="0"/>
              </a:rPr>
              <a:t>DM</a:t>
            </a:r>
            <a:r>
              <a:rPr lang="en-US" sz="2000" b="1" baseline="-25000" dirty="0" smtClean="0">
                <a:solidFill>
                  <a:srgbClr val="FFFF00"/>
                </a:solidFill>
                <a:effectLst>
                  <a:outerShdw blurRad="38100" dist="38100" dir="2700000" algn="tl">
                    <a:srgbClr val="000000">
                      <a:alpha val="43137"/>
                    </a:srgbClr>
                  </a:outerShdw>
                </a:effectLst>
                <a:latin typeface="Garamond" pitchFamily="18" charset="0"/>
              </a:rPr>
              <a:t>2</a:t>
            </a:r>
            <a:r>
              <a:rPr lang="da-DK" sz="2000" dirty="0" smtClean="0"/>
              <a:t>.</a:t>
            </a:r>
            <a:endParaRPr lang="da-DK" sz="2000" dirty="0"/>
          </a:p>
          <a:p>
            <a:pPr algn="just">
              <a:defRPr/>
            </a:pPr>
            <a:endParaRPr lang="da-DK" dirty="0" smtClean="0"/>
          </a:p>
          <a:p>
            <a:pPr algn="just">
              <a:buClr>
                <a:srgbClr val="FF0000"/>
              </a:buClr>
              <a:buSzPct val="150000"/>
              <a:buFont typeface="Wingdings" pitchFamily="2" charset="2"/>
              <a:buChar char="§"/>
              <a:defRPr/>
            </a:pPr>
            <a:r>
              <a:rPr lang="en-US" dirty="0" smtClean="0"/>
              <a:t>Analysis </a:t>
            </a:r>
            <a:r>
              <a:rPr lang="en-US" dirty="0"/>
              <a:t>of data from three open-label, randomized </a:t>
            </a:r>
            <a:r>
              <a:rPr lang="en-US" dirty="0" smtClean="0"/>
              <a:t>studies:</a:t>
            </a:r>
          </a:p>
          <a:p>
            <a:pPr algn="just">
              <a:defRPr/>
            </a:pPr>
            <a:endParaRPr lang="en-US" dirty="0" smtClean="0">
              <a:solidFill>
                <a:srgbClr val="FF99FF"/>
              </a:solidFill>
            </a:endParaRPr>
          </a:p>
          <a:p>
            <a:pPr lvl="1" algn="just">
              <a:buClr>
                <a:srgbClr val="FFFF00"/>
              </a:buClr>
              <a:buFont typeface="Wingdings" pitchFamily="2" charset="2"/>
              <a:buChar char="Ø"/>
              <a:defRPr/>
            </a:pPr>
            <a:r>
              <a:rPr lang="en-US" sz="1600" i="1" dirty="0" err="1" smtClean="0">
                <a:solidFill>
                  <a:srgbClr val="FF99FF"/>
                </a:solidFill>
              </a:rPr>
              <a:t>Haak</a:t>
            </a:r>
            <a:r>
              <a:rPr lang="en-US" sz="1600" i="1" dirty="0" smtClean="0">
                <a:solidFill>
                  <a:srgbClr val="FF99FF"/>
                </a:solidFill>
              </a:rPr>
              <a:t> T, et al. </a:t>
            </a:r>
            <a:r>
              <a:rPr lang="en-US" sz="1600" i="1" dirty="0" err="1" smtClean="0">
                <a:solidFill>
                  <a:srgbClr val="FF99FF"/>
                </a:solidFill>
              </a:rPr>
              <a:t>Diab</a:t>
            </a:r>
            <a:r>
              <a:rPr lang="en-US" sz="1600" i="1" dirty="0" smtClean="0">
                <a:solidFill>
                  <a:srgbClr val="FF99FF"/>
                </a:solidFill>
              </a:rPr>
              <a:t> </a:t>
            </a:r>
            <a:r>
              <a:rPr lang="en-US" sz="1600" i="1" dirty="0" err="1" smtClean="0">
                <a:solidFill>
                  <a:srgbClr val="FF99FF"/>
                </a:solidFill>
              </a:rPr>
              <a:t>Obes</a:t>
            </a:r>
            <a:r>
              <a:rPr lang="en-US" sz="1600" i="1" dirty="0" smtClean="0">
                <a:solidFill>
                  <a:srgbClr val="FF99FF"/>
                </a:solidFill>
              </a:rPr>
              <a:t> </a:t>
            </a:r>
            <a:r>
              <a:rPr lang="en-US" sz="1600" i="1" dirty="0" err="1" smtClean="0">
                <a:solidFill>
                  <a:srgbClr val="FF99FF"/>
                </a:solidFill>
              </a:rPr>
              <a:t>Metab</a:t>
            </a:r>
            <a:r>
              <a:rPr lang="en-US" sz="1600" i="1" dirty="0" smtClean="0">
                <a:solidFill>
                  <a:srgbClr val="FF99FF"/>
                </a:solidFill>
              </a:rPr>
              <a:t> 2005;7:56–64.</a:t>
            </a:r>
          </a:p>
          <a:p>
            <a:pPr lvl="2" algn="just">
              <a:buClr>
                <a:srgbClr val="FFFF00"/>
              </a:buClr>
              <a:defRPr/>
            </a:pPr>
            <a:r>
              <a:rPr lang="en-US" sz="1600" i="1" dirty="0" smtClean="0"/>
              <a:t>Lower within-subject variability of fasting blood glucose and reduced weight gain with insulin </a:t>
            </a:r>
            <a:r>
              <a:rPr lang="en-US" sz="1600" i="1" dirty="0" err="1" smtClean="0"/>
              <a:t>detemir</a:t>
            </a:r>
            <a:r>
              <a:rPr lang="en-US" sz="1600" i="1" dirty="0" smtClean="0"/>
              <a:t> compared to NPH insulin in patients with DM</a:t>
            </a:r>
            <a:r>
              <a:rPr lang="en-US" sz="1600" i="1" baseline="-25000" dirty="0" smtClean="0"/>
              <a:t>2</a:t>
            </a:r>
            <a:r>
              <a:rPr lang="en-US" sz="1600" i="1" dirty="0" smtClean="0">
                <a:solidFill>
                  <a:schemeClr val="tx2">
                    <a:lumMod val="75000"/>
                  </a:schemeClr>
                </a:solidFill>
              </a:rPr>
              <a:t>.</a:t>
            </a:r>
          </a:p>
          <a:p>
            <a:pPr lvl="1" algn="just">
              <a:buClr>
                <a:srgbClr val="FFFF00"/>
              </a:buClr>
              <a:buFont typeface="Courier New" pitchFamily="49" charset="0"/>
              <a:buChar char="o"/>
              <a:defRPr/>
            </a:pPr>
            <a:endParaRPr lang="en-US" sz="1600" i="1" dirty="0" smtClean="0">
              <a:solidFill>
                <a:schemeClr val="tx2">
                  <a:lumMod val="75000"/>
                </a:schemeClr>
              </a:solidFill>
            </a:endParaRPr>
          </a:p>
          <a:p>
            <a:pPr lvl="1" algn="just">
              <a:buClr>
                <a:srgbClr val="FFFF00"/>
              </a:buClr>
              <a:buFont typeface="Wingdings" pitchFamily="2" charset="2"/>
              <a:buChar char="Ø"/>
              <a:defRPr/>
            </a:pPr>
            <a:r>
              <a:rPr lang="en-US" sz="1600" i="1" dirty="0" err="1" smtClean="0">
                <a:solidFill>
                  <a:srgbClr val="FF99FF"/>
                </a:solidFill>
              </a:rPr>
              <a:t>Raslova</a:t>
            </a:r>
            <a:r>
              <a:rPr lang="en-US" sz="1600" i="1" dirty="0" smtClean="0">
                <a:solidFill>
                  <a:srgbClr val="FF99FF"/>
                </a:solidFill>
              </a:rPr>
              <a:t> K, et al. Diabetes Res </a:t>
            </a:r>
            <a:r>
              <a:rPr lang="en-US" sz="1600" i="1" dirty="0" err="1" smtClean="0">
                <a:solidFill>
                  <a:srgbClr val="FF99FF"/>
                </a:solidFill>
              </a:rPr>
              <a:t>Clin</a:t>
            </a:r>
            <a:r>
              <a:rPr lang="en-US" sz="1600" i="1" dirty="0" smtClean="0">
                <a:solidFill>
                  <a:srgbClr val="FF99FF"/>
                </a:solidFill>
              </a:rPr>
              <a:t> </a:t>
            </a:r>
            <a:r>
              <a:rPr lang="en-US" sz="1600" i="1" dirty="0" err="1" smtClean="0">
                <a:solidFill>
                  <a:srgbClr val="FF99FF"/>
                </a:solidFill>
              </a:rPr>
              <a:t>Pract</a:t>
            </a:r>
            <a:r>
              <a:rPr lang="en-US" sz="1600" i="1" dirty="0" smtClean="0">
                <a:solidFill>
                  <a:srgbClr val="FF99FF"/>
                </a:solidFill>
              </a:rPr>
              <a:t> 2004;66:193–201.</a:t>
            </a:r>
          </a:p>
          <a:p>
            <a:pPr lvl="1" algn="just">
              <a:buClr>
                <a:srgbClr val="FFFF00"/>
              </a:buClr>
              <a:defRPr/>
            </a:pPr>
            <a:r>
              <a:rPr lang="en-US" sz="1600" i="1" dirty="0" smtClean="0">
                <a:solidFill>
                  <a:srgbClr val="FF99FF"/>
                </a:solidFill>
              </a:rPr>
              <a:t>  Erratum in: </a:t>
            </a:r>
            <a:r>
              <a:rPr lang="en-US" sz="1600" i="1" dirty="0" err="1" smtClean="0">
                <a:solidFill>
                  <a:srgbClr val="FF99FF"/>
                </a:solidFill>
              </a:rPr>
              <a:t>Diab</a:t>
            </a:r>
            <a:r>
              <a:rPr lang="en-US" sz="1600" i="1" dirty="0" smtClean="0">
                <a:solidFill>
                  <a:srgbClr val="FF99FF"/>
                </a:solidFill>
              </a:rPr>
              <a:t> Res </a:t>
            </a:r>
            <a:r>
              <a:rPr lang="en-US" sz="1600" i="1" dirty="0" err="1" smtClean="0">
                <a:solidFill>
                  <a:srgbClr val="FF99FF"/>
                </a:solidFill>
              </a:rPr>
              <a:t>Clin</a:t>
            </a:r>
            <a:r>
              <a:rPr lang="en-US" sz="1600" i="1" dirty="0" smtClean="0">
                <a:solidFill>
                  <a:srgbClr val="FF99FF"/>
                </a:solidFill>
              </a:rPr>
              <a:t> </a:t>
            </a:r>
            <a:r>
              <a:rPr lang="en-US" sz="1600" i="1" dirty="0" err="1" smtClean="0">
                <a:solidFill>
                  <a:srgbClr val="FF99FF"/>
                </a:solidFill>
              </a:rPr>
              <a:t>Pract</a:t>
            </a:r>
            <a:r>
              <a:rPr lang="en-US" sz="1600" i="1" dirty="0" smtClean="0">
                <a:solidFill>
                  <a:srgbClr val="FF99FF"/>
                </a:solidFill>
              </a:rPr>
              <a:t> 2006;72:112.</a:t>
            </a:r>
          </a:p>
          <a:p>
            <a:pPr lvl="2" algn="just">
              <a:buClr>
                <a:srgbClr val="FFFF00"/>
              </a:buClr>
              <a:defRPr/>
            </a:pPr>
            <a:r>
              <a:rPr lang="en-US" sz="1600" i="1" dirty="0" smtClean="0"/>
              <a:t> Insulin </a:t>
            </a:r>
            <a:r>
              <a:rPr lang="en-US" sz="1600" i="1" dirty="0" err="1" smtClean="0"/>
              <a:t>detemir</a:t>
            </a:r>
            <a:r>
              <a:rPr lang="en-US" sz="1600" i="1" dirty="0" smtClean="0"/>
              <a:t> and insulin aspart: A promising basal-bolus regimen for DM</a:t>
            </a:r>
            <a:r>
              <a:rPr lang="en-US" sz="1600" i="1" baseline="-25000" dirty="0" smtClean="0"/>
              <a:t>2</a:t>
            </a:r>
            <a:r>
              <a:rPr lang="en-US" sz="1600" i="1" dirty="0" smtClean="0">
                <a:solidFill>
                  <a:schemeClr val="tx2">
                    <a:lumMod val="75000"/>
                  </a:schemeClr>
                </a:solidFill>
              </a:rPr>
              <a:t>.</a:t>
            </a:r>
          </a:p>
          <a:p>
            <a:pPr lvl="1" algn="just">
              <a:buClr>
                <a:srgbClr val="FFFF00"/>
              </a:buClr>
              <a:buFont typeface="Courier New" pitchFamily="49" charset="0"/>
              <a:buChar char="o"/>
              <a:defRPr/>
            </a:pPr>
            <a:endParaRPr lang="en-US" sz="1600" i="1" dirty="0" smtClean="0">
              <a:solidFill>
                <a:schemeClr val="tx2">
                  <a:lumMod val="75000"/>
                </a:schemeClr>
              </a:solidFill>
            </a:endParaRPr>
          </a:p>
          <a:p>
            <a:pPr lvl="1" algn="just">
              <a:buClr>
                <a:srgbClr val="FFFF00"/>
              </a:buClr>
              <a:buFont typeface="Wingdings" pitchFamily="2" charset="2"/>
              <a:buChar char="Ø"/>
              <a:defRPr/>
            </a:pPr>
            <a:r>
              <a:rPr lang="en-US" sz="1600" i="1" dirty="0" err="1" smtClean="0">
                <a:solidFill>
                  <a:srgbClr val="FF99FF"/>
                </a:solidFill>
              </a:rPr>
              <a:t>Hermansen</a:t>
            </a:r>
            <a:r>
              <a:rPr lang="en-US" sz="1600" i="1" dirty="0" smtClean="0">
                <a:solidFill>
                  <a:srgbClr val="FF99FF"/>
                </a:solidFill>
              </a:rPr>
              <a:t> K, al. Diabetes Care 2006;29:1269–1274.</a:t>
            </a:r>
            <a:endParaRPr lang="en-US" sz="1600" dirty="0" smtClean="0">
              <a:solidFill>
                <a:srgbClr val="FF99FF"/>
              </a:solidFill>
            </a:endParaRPr>
          </a:p>
          <a:p>
            <a:pPr lvl="2" algn="just">
              <a:buClr>
                <a:srgbClr val="FFFF00"/>
              </a:buClr>
              <a:defRPr/>
            </a:pPr>
            <a:r>
              <a:rPr lang="en-US" sz="1600" i="1" dirty="0" smtClean="0"/>
              <a:t> A 26-week, randomized, parallel, treat-to-target trial comparing insulin </a:t>
            </a:r>
            <a:r>
              <a:rPr lang="en-US" sz="1600" i="1" dirty="0" err="1" smtClean="0"/>
              <a:t>detemir</a:t>
            </a:r>
            <a:r>
              <a:rPr lang="en-US" sz="1600" i="1" dirty="0" smtClean="0"/>
              <a:t> with NPH insulin as add-on therapy to oral glucose-lowering drugs in insulin-naive people with DM</a:t>
            </a:r>
            <a:r>
              <a:rPr lang="en-US" sz="1600" i="1" baseline="-25000" dirty="0" smtClean="0"/>
              <a:t>2</a:t>
            </a:r>
            <a:r>
              <a:rPr lang="en-US" sz="1600" i="1" dirty="0" smtClean="0"/>
              <a:t>.</a:t>
            </a:r>
          </a:p>
        </p:txBody>
      </p:sp>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3"/>
          <p:cNvSpPr>
            <a:spLocks noChangeArrowheads="1"/>
          </p:cNvSpPr>
          <p:nvPr/>
        </p:nvSpPr>
        <p:spPr bwMode="auto">
          <a:xfrm>
            <a:off x="457200" y="1676400"/>
            <a:ext cx="8153400" cy="4462760"/>
          </a:xfrm>
          <a:prstGeom prst="rect">
            <a:avLst/>
          </a:prstGeom>
          <a:solidFill>
            <a:srgbClr val="00003A"/>
          </a:solidFill>
          <a:ln w="9525">
            <a:solidFill>
              <a:srgbClr val="C00000"/>
            </a:solidFill>
            <a:miter lim="800000"/>
            <a:headEnd/>
            <a:tailEnd/>
          </a:ln>
        </p:spPr>
        <p:txBody>
          <a:bodyPr wrap="square">
            <a:spAutoFit/>
          </a:bodyPr>
          <a:lstStyle/>
          <a:p>
            <a:r>
              <a:rPr lang="en-US" sz="2400" b="1" dirty="0" smtClean="0">
                <a:solidFill>
                  <a:srgbClr val="FFFF00"/>
                </a:solidFill>
                <a:effectLst>
                  <a:outerShdw blurRad="38100" dist="38100" dir="2700000" algn="tl">
                    <a:srgbClr val="000000">
                      <a:alpha val="43137"/>
                    </a:srgbClr>
                  </a:outerShdw>
                </a:effectLst>
                <a:latin typeface="Garamond" pitchFamily="18" charset="0"/>
              </a:rPr>
              <a:t>PARTICIPANTS</a:t>
            </a:r>
            <a:endParaRPr lang="en-US" b="1" dirty="0">
              <a:effectLst>
                <a:outerShdw blurRad="38100" dist="38100" dir="2700000" algn="tl">
                  <a:srgbClr val="000000">
                    <a:alpha val="43137"/>
                  </a:srgbClr>
                </a:outerShdw>
              </a:effectLst>
              <a:latin typeface="Garamond" pitchFamily="18" charset="0"/>
            </a:endParaRPr>
          </a:p>
          <a:p>
            <a:pPr lvl="1" algn="just"/>
            <a:r>
              <a:rPr lang="en-US" dirty="0">
                <a:latin typeface="Garamond" pitchFamily="18" charset="0"/>
              </a:rPr>
              <a:t> </a:t>
            </a:r>
            <a:r>
              <a:rPr lang="en-US" sz="2400" dirty="0">
                <a:latin typeface="Garamond" pitchFamily="18" charset="0"/>
              </a:rPr>
              <a:t>416 older and 880 younger persons with DM, treated for </a:t>
            </a:r>
            <a:r>
              <a:rPr lang="en-US" sz="2400" dirty="0" smtClean="0">
                <a:latin typeface="Garamond" pitchFamily="18" charset="0"/>
              </a:rPr>
              <a:t>22-26 </a:t>
            </a:r>
            <a:r>
              <a:rPr lang="en-US" sz="2400" dirty="0">
                <a:latin typeface="Garamond" pitchFamily="18" charset="0"/>
              </a:rPr>
              <a:t>weeks with basal insulin plus mealtime insulin or OHA</a:t>
            </a:r>
            <a:endParaRPr lang="en-US" sz="2000" dirty="0">
              <a:latin typeface="Garamond" pitchFamily="18" charset="0"/>
            </a:endParaRPr>
          </a:p>
          <a:p>
            <a:pPr algn="just"/>
            <a:endParaRPr lang="en-US" sz="2000" dirty="0">
              <a:latin typeface="Garamond" pitchFamily="18" charset="0"/>
            </a:endParaRPr>
          </a:p>
          <a:p>
            <a:pPr algn="just"/>
            <a:r>
              <a:rPr lang="en-US" sz="2400" b="1" dirty="0" smtClean="0">
                <a:solidFill>
                  <a:srgbClr val="FFFF00"/>
                </a:solidFill>
                <a:effectLst>
                  <a:outerShdw blurRad="38100" dist="38100" dir="2700000" algn="tl">
                    <a:srgbClr val="000000">
                      <a:alpha val="43137"/>
                    </a:srgbClr>
                  </a:outerShdw>
                </a:effectLst>
                <a:latin typeface="Garamond" pitchFamily="18" charset="0"/>
              </a:rPr>
              <a:t>RESULTS</a:t>
            </a:r>
            <a:endParaRPr lang="en-US" dirty="0">
              <a:latin typeface="Garamond" pitchFamily="18" charset="0"/>
            </a:endParaRPr>
          </a:p>
          <a:p>
            <a:pPr lvl="1" algn="just">
              <a:buClr>
                <a:srgbClr val="FF0000"/>
              </a:buClr>
              <a:buSzPct val="90000"/>
              <a:buFont typeface="Wingdings" pitchFamily="2" charset="2"/>
              <a:buChar char="q"/>
            </a:pPr>
            <a:r>
              <a:rPr lang="en-US" sz="2400" dirty="0">
                <a:latin typeface="Garamond" pitchFamily="18" charset="0"/>
              </a:rPr>
              <a:t>Mean treatment difference for HbA1c indicated that insulin Detemir was not inferior to NPH insulin for both age groups</a:t>
            </a:r>
          </a:p>
          <a:p>
            <a:pPr algn="just"/>
            <a:r>
              <a:rPr lang="en-US" sz="2400" dirty="0">
                <a:latin typeface="Garamond" pitchFamily="18" charset="0"/>
              </a:rPr>
              <a:t> </a:t>
            </a:r>
          </a:p>
          <a:p>
            <a:pPr lvl="1" algn="just">
              <a:buClr>
                <a:srgbClr val="FF0000"/>
              </a:buClr>
              <a:buSzPct val="90000"/>
              <a:buFont typeface="Wingdings" pitchFamily="2" charset="2"/>
              <a:buChar char="q"/>
            </a:pPr>
            <a:r>
              <a:rPr lang="en-US" sz="2400" dirty="0">
                <a:latin typeface="Garamond" pitchFamily="18" charset="0"/>
              </a:rPr>
              <a:t>Relative risk of all hypoglycemic episodes </a:t>
            </a:r>
            <a:r>
              <a:rPr lang="en-US" sz="2400" dirty="0" smtClean="0">
                <a:latin typeface="Garamond" pitchFamily="18" charset="0"/>
              </a:rPr>
              <a:t>(Detemir/NPH):</a:t>
            </a:r>
            <a:endParaRPr lang="en-US" sz="2400" dirty="0">
              <a:latin typeface="Garamond" pitchFamily="18" charset="0"/>
            </a:endParaRPr>
          </a:p>
          <a:p>
            <a:pPr lvl="2" algn="just"/>
            <a:r>
              <a:rPr lang="en-US" sz="2400" dirty="0">
                <a:latin typeface="Garamond" pitchFamily="18" charset="0"/>
              </a:rPr>
              <a:t>  </a:t>
            </a:r>
            <a:r>
              <a:rPr lang="en-US" sz="2400" dirty="0">
                <a:solidFill>
                  <a:srgbClr val="FFFF00"/>
                </a:solidFill>
                <a:latin typeface="Garamond" pitchFamily="18" charset="0"/>
              </a:rPr>
              <a:t>0.59 </a:t>
            </a:r>
            <a:r>
              <a:rPr lang="en-US" sz="2000" i="1" dirty="0">
                <a:latin typeface="Garamond" pitchFamily="18" charset="0"/>
              </a:rPr>
              <a:t>(95% CI- 0.42–0.83) </a:t>
            </a:r>
            <a:r>
              <a:rPr lang="en-US" sz="2400" dirty="0">
                <a:latin typeface="Garamond" pitchFamily="18" charset="0"/>
              </a:rPr>
              <a:t>for </a:t>
            </a:r>
            <a:r>
              <a:rPr lang="en-US" sz="2400" dirty="0">
                <a:solidFill>
                  <a:srgbClr val="FFFF00"/>
                </a:solidFill>
                <a:latin typeface="Garamond" pitchFamily="18" charset="0"/>
              </a:rPr>
              <a:t>older</a:t>
            </a:r>
            <a:r>
              <a:rPr lang="en-US" sz="2400" dirty="0">
                <a:latin typeface="Garamond" pitchFamily="18" charset="0"/>
              </a:rPr>
              <a:t> </a:t>
            </a:r>
            <a:r>
              <a:rPr lang="en-US" sz="2400" dirty="0" smtClean="0">
                <a:latin typeface="Garamond" pitchFamily="18" charset="0"/>
              </a:rPr>
              <a:t>persons</a:t>
            </a:r>
            <a:endParaRPr lang="en-US" sz="2400" dirty="0">
              <a:latin typeface="Garamond" pitchFamily="18" charset="0"/>
            </a:endParaRPr>
          </a:p>
          <a:p>
            <a:pPr lvl="2" algn="just"/>
            <a:r>
              <a:rPr lang="en-US" sz="2400" dirty="0">
                <a:solidFill>
                  <a:srgbClr val="FFFF00"/>
                </a:solidFill>
                <a:latin typeface="Garamond" pitchFamily="18" charset="0"/>
              </a:rPr>
              <a:t>  </a:t>
            </a:r>
            <a:r>
              <a:rPr lang="en-US" sz="2400" dirty="0">
                <a:solidFill>
                  <a:srgbClr val="FF99FF"/>
                </a:solidFill>
                <a:effectLst>
                  <a:outerShdw blurRad="38100" dist="38100" dir="2700000" algn="tl">
                    <a:srgbClr val="000000">
                      <a:alpha val="43137"/>
                    </a:srgbClr>
                  </a:outerShdw>
                </a:effectLst>
                <a:latin typeface="Garamond" pitchFamily="18" charset="0"/>
              </a:rPr>
              <a:t>0.75</a:t>
            </a:r>
            <a:r>
              <a:rPr lang="en-US" sz="2400" dirty="0">
                <a:solidFill>
                  <a:srgbClr val="FFFF00"/>
                </a:solidFill>
                <a:latin typeface="Garamond" pitchFamily="18" charset="0"/>
              </a:rPr>
              <a:t> </a:t>
            </a:r>
            <a:r>
              <a:rPr lang="en-US" sz="2000" i="1" dirty="0">
                <a:latin typeface="Garamond" pitchFamily="18" charset="0"/>
              </a:rPr>
              <a:t>(95% CI-0.59–0.96)</a:t>
            </a:r>
            <a:r>
              <a:rPr lang="en-US" sz="2400" dirty="0">
                <a:latin typeface="Garamond" pitchFamily="18" charset="0"/>
              </a:rPr>
              <a:t> for </a:t>
            </a:r>
            <a:r>
              <a:rPr lang="en-US" sz="2400" dirty="0">
                <a:solidFill>
                  <a:srgbClr val="FF99FF"/>
                </a:solidFill>
                <a:effectLst>
                  <a:outerShdw blurRad="38100" dist="38100" dir="2700000" algn="tl">
                    <a:srgbClr val="000000">
                      <a:alpha val="43137"/>
                    </a:srgbClr>
                  </a:outerShdw>
                </a:effectLst>
                <a:latin typeface="Garamond" pitchFamily="18" charset="0"/>
              </a:rPr>
              <a:t>younger</a:t>
            </a:r>
            <a:r>
              <a:rPr lang="en-US" sz="2400" dirty="0">
                <a:effectLst>
                  <a:outerShdw blurRad="38100" dist="38100" dir="2700000" algn="tl">
                    <a:srgbClr val="000000">
                      <a:alpha val="43137"/>
                    </a:srgbClr>
                  </a:outerShdw>
                </a:effectLst>
                <a:latin typeface="Garamond" pitchFamily="18" charset="0"/>
              </a:rPr>
              <a:t> </a:t>
            </a:r>
            <a:r>
              <a:rPr lang="en-US" sz="2400" dirty="0" smtClean="0">
                <a:latin typeface="Garamond" pitchFamily="18" charset="0"/>
              </a:rPr>
              <a:t>persons</a:t>
            </a:r>
            <a:endParaRPr lang="en-US" sz="2400" dirty="0">
              <a:latin typeface="Garamond" pitchFamily="18" charset="0"/>
            </a:endParaRPr>
          </a:p>
          <a:p>
            <a:r>
              <a:rPr lang="en-US" sz="2000" dirty="0">
                <a:latin typeface="Garamond" pitchFamily="18" charset="0"/>
              </a:rPr>
              <a:t> </a:t>
            </a:r>
          </a:p>
        </p:txBody>
      </p:sp>
      <p:sp>
        <p:nvSpPr>
          <p:cNvPr id="3" name="Rectangle 4"/>
          <p:cNvSpPr>
            <a:spLocks noChangeArrowheads="1"/>
          </p:cNvSpPr>
          <p:nvPr/>
        </p:nvSpPr>
        <p:spPr bwMode="auto">
          <a:xfrm>
            <a:off x="0" y="0"/>
            <a:ext cx="9144000" cy="1384995"/>
          </a:xfrm>
          <a:prstGeom prst="rect">
            <a:avLst/>
          </a:prstGeom>
          <a:solidFill>
            <a:srgbClr val="C00000"/>
          </a:solidFill>
          <a:ln w="9525">
            <a:solidFill>
              <a:schemeClr val="tx1"/>
            </a:solidFill>
            <a:miter lim="800000"/>
            <a:headEnd/>
            <a:tailEnd/>
          </a:ln>
        </p:spPr>
        <p:txBody>
          <a:bodyPr wrap="square">
            <a:spAutoFit/>
          </a:bodyPr>
          <a:lstStyle/>
          <a:p>
            <a:pPr algn="ctr">
              <a:defRPr/>
            </a:pPr>
            <a:r>
              <a:rPr lang="en-US" sz="2800" b="1" dirty="0">
                <a:effectLst>
                  <a:outerShdw blurRad="38100" dist="38100" dir="2700000" algn="tl">
                    <a:srgbClr val="000000">
                      <a:alpha val="43137"/>
                    </a:srgbClr>
                  </a:outerShdw>
                </a:effectLst>
                <a:latin typeface="Garamond" pitchFamily="18" charset="0"/>
              </a:rPr>
              <a:t>Lower Risk of Hypoglycemia with </a:t>
            </a:r>
            <a:r>
              <a:rPr lang="en-US" sz="2800" b="1" u="sng" dirty="0">
                <a:solidFill>
                  <a:srgbClr val="FFFF00"/>
                </a:solidFill>
                <a:effectLst>
                  <a:outerShdw blurRad="38100" dist="38100" dir="2700000" algn="tl">
                    <a:srgbClr val="000000">
                      <a:alpha val="43137"/>
                    </a:srgbClr>
                  </a:outerShdw>
                </a:effectLst>
                <a:latin typeface="Garamond" pitchFamily="18" charset="0"/>
              </a:rPr>
              <a:t>Detemir</a:t>
            </a:r>
            <a:r>
              <a:rPr lang="en-US" sz="2800" b="1" dirty="0">
                <a:effectLst>
                  <a:outerShdw blurRad="38100" dist="38100" dir="2700000" algn="tl">
                    <a:srgbClr val="000000">
                      <a:alpha val="43137"/>
                    </a:srgbClr>
                  </a:outerShdw>
                </a:effectLst>
                <a:latin typeface="Garamond" pitchFamily="18" charset="0"/>
              </a:rPr>
              <a:t> than with </a:t>
            </a:r>
            <a:r>
              <a:rPr lang="en-US" sz="2800" b="1" dirty="0">
                <a:solidFill>
                  <a:srgbClr val="FFFF00"/>
                </a:solidFill>
                <a:effectLst>
                  <a:outerShdw blurRad="38100" dist="38100" dir="2700000" algn="tl">
                    <a:srgbClr val="000000">
                      <a:alpha val="43137"/>
                    </a:srgbClr>
                  </a:outerShdw>
                </a:effectLst>
                <a:latin typeface="Garamond" pitchFamily="18" charset="0"/>
              </a:rPr>
              <a:t>NPH </a:t>
            </a:r>
            <a:r>
              <a:rPr lang="en-US" sz="2800" b="1" dirty="0">
                <a:effectLst>
                  <a:outerShdw blurRad="38100" dist="38100" dir="2700000" algn="tl">
                    <a:srgbClr val="000000">
                      <a:alpha val="43137"/>
                    </a:srgbClr>
                  </a:outerShdw>
                </a:effectLst>
                <a:latin typeface="Garamond" pitchFamily="18" charset="0"/>
              </a:rPr>
              <a:t>in </a:t>
            </a:r>
            <a:r>
              <a:rPr lang="en-US" sz="2800" b="1" dirty="0">
                <a:solidFill>
                  <a:srgbClr val="FFFF00"/>
                </a:solidFill>
                <a:effectLst>
                  <a:outerShdw blurRad="38100" dist="38100" dir="2700000" algn="tl">
                    <a:srgbClr val="000000">
                      <a:alpha val="43137"/>
                    </a:srgbClr>
                  </a:outerShdw>
                </a:effectLst>
                <a:latin typeface="Garamond" pitchFamily="18" charset="0"/>
              </a:rPr>
              <a:t>Older</a:t>
            </a:r>
            <a:r>
              <a:rPr lang="en-US" sz="2800" b="1" dirty="0">
                <a:effectLst>
                  <a:outerShdw blurRad="38100" dist="38100" dir="2700000" algn="tl">
                    <a:srgbClr val="000000">
                      <a:alpha val="43137"/>
                    </a:srgbClr>
                  </a:outerShdw>
                </a:effectLst>
                <a:latin typeface="Garamond" pitchFamily="18" charset="0"/>
              </a:rPr>
              <a:t> Persons with </a:t>
            </a:r>
            <a:r>
              <a:rPr lang="en-US" sz="2800" b="1" dirty="0" smtClean="0">
                <a:effectLst>
                  <a:outerShdw blurRad="38100" dist="38100" dir="2700000" algn="tl">
                    <a:srgbClr val="000000">
                      <a:alpha val="43137"/>
                    </a:srgbClr>
                  </a:outerShdw>
                </a:effectLst>
                <a:latin typeface="Garamond" pitchFamily="18" charset="0"/>
              </a:rPr>
              <a:t>DM</a:t>
            </a:r>
            <a:r>
              <a:rPr lang="en-US" sz="2800" b="1" baseline="-25000" dirty="0" smtClean="0">
                <a:effectLst>
                  <a:outerShdw blurRad="38100" dist="38100" dir="2700000" algn="tl">
                    <a:srgbClr val="000000">
                      <a:alpha val="43137"/>
                    </a:srgbClr>
                  </a:outerShdw>
                </a:effectLst>
                <a:latin typeface="Garamond" pitchFamily="18" charset="0"/>
              </a:rPr>
              <a:t>2</a:t>
            </a:r>
            <a:r>
              <a:rPr lang="en-US" sz="2800" b="1" dirty="0" smtClean="0">
                <a:effectLst>
                  <a:outerShdw blurRad="38100" dist="38100" dir="2700000" algn="tl">
                    <a:srgbClr val="000000">
                      <a:alpha val="43137"/>
                    </a:srgbClr>
                  </a:outerShdw>
                </a:effectLst>
                <a:latin typeface="Garamond" pitchFamily="18" charset="0"/>
              </a:rPr>
              <a:t>: </a:t>
            </a:r>
          </a:p>
          <a:p>
            <a:pPr algn="ctr">
              <a:defRPr/>
            </a:pPr>
            <a:r>
              <a:rPr lang="en-US" sz="2800" b="1" dirty="0" smtClean="0">
                <a:effectLst>
                  <a:outerShdw blurRad="38100" dist="38100" dir="2700000" algn="tl">
                    <a:srgbClr val="000000">
                      <a:alpha val="43137"/>
                    </a:srgbClr>
                  </a:outerShdw>
                </a:effectLst>
                <a:latin typeface="Garamond" pitchFamily="18" charset="0"/>
              </a:rPr>
              <a:t>A </a:t>
            </a:r>
            <a:r>
              <a:rPr lang="en-US" sz="2800" b="1" dirty="0">
                <a:effectLst>
                  <a:outerShdw blurRad="38100" dist="38100" dir="2700000" algn="tl">
                    <a:srgbClr val="000000">
                      <a:alpha val="43137"/>
                    </a:srgbClr>
                  </a:outerShdw>
                </a:effectLst>
                <a:latin typeface="Garamond" pitchFamily="18" charset="0"/>
              </a:rPr>
              <a:t>Pooled Analysis of Phase III </a:t>
            </a:r>
            <a:r>
              <a:rPr lang="en-US" sz="2800" b="1" dirty="0" smtClean="0">
                <a:effectLst>
                  <a:outerShdw blurRad="38100" dist="38100" dir="2700000" algn="tl">
                    <a:srgbClr val="000000">
                      <a:alpha val="43137"/>
                    </a:srgbClr>
                  </a:outerShdw>
                </a:effectLst>
                <a:latin typeface="Garamond" pitchFamily="18" charset="0"/>
              </a:rPr>
              <a:t>Trials</a:t>
            </a:r>
            <a:endParaRPr lang="en-US" sz="2800" b="1" dirty="0">
              <a:effectLst>
                <a:outerShdw blurRad="38100" dist="38100" dir="2700000" algn="tl">
                  <a:srgbClr val="000000">
                    <a:alpha val="43137"/>
                  </a:srgbClr>
                </a:outerShdw>
              </a:effectLst>
              <a:latin typeface="Garamond" pitchFamily="18" charset="0"/>
            </a:endParaRPr>
          </a:p>
        </p:txBody>
      </p:sp>
      <p:sp>
        <p:nvSpPr>
          <p:cNvPr id="4" name="Rectangle 3"/>
          <p:cNvSpPr/>
          <p:nvPr/>
        </p:nvSpPr>
        <p:spPr>
          <a:xfrm>
            <a:off x="0" y="6443246"/>
            <a:ext cx="9174542" cy="338554"/>
          </a:xfrm>
          <a:prstGeom prst="rect">
            <a:avLst/>
          </a:prstGeom>
        </p:spPr>
        <p:txBody>
          <a:bodyPr wrap="square">
            <a:spAutoFit/>
          </a:bodyPr>
          <a:lstStyle/>
          <a:p>
            <a:pPr algn="ctr">
              <a:defRPr/>
            </a:pPr>
            <a:r>
              <a:rPr lang="de-DE" sz="1600" dirty="0" smtClean="0">
                <a:solidFill>
                  <a:srgbClr val="FFFF00"/>
                </a:solidFill>
                <a:latin typeface="Garamond" pitchFamily="18" charset="0"/>
              </a:rPr>
              <a:t>Garber  AJ et al. J </a:t>
            </a:r>
            <a:r>
              <a:rPr lang="de-DE" sz="1600" dirty="0">
                <a:solidFill>
                  <a:srgbClr val="FFFF00"/>
                </a:solidFill>
                <a:latin typeface="Garamond" pitchFamily="18" charset="0"/>
              </a:rPr>
              <a:t>Am Geriatr Soc 55:1735–1740, 2007.</a:t>
            </a:r>
            <a:endParaRPr lang="en-US" sz="1600" dirty="0">
              <a:solidFill>
                <a:srgbClr val="FFFF00"/>
              </a:solidFill>
              <a:latin typeface="Garamond" pitchFamily="18" charset="0"/>
            </a:endParaRP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a:solidFill>
            <a:srgbClr val="C00000"/>
          </a:solidFill>
        </p:spPr>
        <p:txBody>
          <a:bodyPr/>
          <a:lstStyle/>
          <a:p>
            <a:pPr algn="ctr"/>
            <a:r>
              <a:rPr lang="en-US" sz="6000" dirty="0" smtClean="0">
                <a:solidFill>
                  <a:schemeClr val="tx1"/>
                </a:solidFill>
                <a:latin typeface="Garamond" pitchFamily="18" charset="0"/>
              </a:rPr>
              <a:t>   </a:t>
            </a:r>
            <a:r>
              <a:rPr lang="en-US" sz="6000" dirty="0" smtClean="0">
                <a:solidFill>
                  <a:schemeClr val="tx1"/>
                </a:solidFill>
                <a:effectLst>
                  <a:outerShdw blurRad="38100" dist="38100" dir="2700000" algn="tl">
                    <a:srgbClr val="000000">
                      <a:alpha val="43137"/>
                    </a:srgbClr>
                  </a:outerShdw>
                </a:effectLst>
                <a:latin typeface="Garamond" pitchFamily="18" charset="0"/>
              </a:rPr>
              <a:t>AGENDA</a:t>
            </a:r>
            <a:endParaRPr lang="en-US" sz="6000" dirty="0">
              <a:solidFill>
                <a:schemeClr val="tx1"/>
              </a:solidFill>
              <a:effectLst>
                <a:outerShdw blurRad="38100" dist="38100" dir="2700000" algn="tl">
                  <a:srgbClr val="000000">
                    <a:alpha val="43137"/>
                  </a:srgbClr>
                </a:outerShdw>
              </a:effectLst>
              <a:latin typeface="Garamond" pitchFamily="18" charset="0"/>
            </a:endParaRPr>
          </a:p>
        </p:txBody>
      </p:sp>
      <p:sp>
        <p:nvSpPr>
          <p:cNvPr id="3" name="Content Placeholder 2"/>
          <p:cNvSpPr>
            <a:spLocks noGrp="1"/>
          </p:cNvSpPr>
          <p:nvPr>
            <p:ph idx="1"/>
          </p:nvPr>
        </p:nvSpPr>
        <p:spPr>
          <a:xfrm>
            <a:off x="762000" y="2233845"/>
            <a:ext cx="6477000" cy="2871555"/>
          </a:xfrm>
        </p:spPr>
        <p:txBody>
          <a:bodyPr/>
          <a:lstStyle/>
          <a:p>
            <a:pPr>
              <a:buClr>
                <a:srgbClr val="FF0000"/>
              </a:buClr>
              <a:buSzPct val="200000"/>
              <a:buFont typeface="Wingdings" pitchFamily="2" charset="2"/>
              <a:buChar char="§"/>
            </a:pPr>
            <a:r>
              <a:rPr lang="en-US" sz="2800" dirty="0" smtClean="0">
                <a:latin typeface="Garamond" pitchFamily="18" charset="0"/>
              </a:rPr>
              <a:t>Overview On Insulin</a:t>
            </a:r>
          </a:p>
          <a:p>
            <a:pPr>
              <a:buClr>
                <a:srgbClr val="FF0000"/>
              </a:buClr>
              <a:buSzPct val="200000"/>
              <a:buFont typeface="Wingdings" pitchFamily="2" charset="2"/>
              <a:buChar char="§"/>
            </a:pPr>
            <a:r>
              <a:rPr lang="en-US" sz="2800" dirty="0" smtClean="0">
                <a:latin typeface="Garamond" pitchFamily="18" charset="0"/>
              </a:rPr>
              <a:t>Long-acting  Insulin Analogues</a:t>
            </a:r>
          </a:p>
          <a:p>
            <a:pPr>
              <a:buClr>
                <a:srgbClr val="FF0000"/>
              </a:buClr>
              <a:buSzPct val="200000"/>
              <a:buFont typeface="Wingdings" pitchFamily="2" charset="2"/>
              <a:buChar char="§"/>
            </a:pPr>
            <a:r>
              <a:rPr lang="en-US" sz="2800" dirty="0" smtClean="0">
                <a:latin typeface="Garamond" pitchFamily="18" charset="0"/>
              </a:rPr>
              <a:t>Clinical </a:t>
            </a:r>
            <a:r>
              <a:rPr lang="en-US" sz="2800" dirty="0" smtClean="0">
                <a:latin typeface="Garamond" pitchFamily="18" charset="0"/>
              </a:rPr>
              <a:t>Studies on Glargine and Detemir</a:t>
            </a:r>
          </a:p>
          <a:p>
            <a:pPr>
              <a:buClr>
                <a:srgbClr val="FF0000"/>
              </a:buClr>
              <a:buSzPct val="200000"/>
              <a:buFont typeface="Wingdings" pitchFamily="2" charset="2"/>
              <a:buChar char="§"/>
            </a:pPr>
            <a:r>
              <a:rPr lang="en-US" sz="2800" dirty="0" smtClean="0">
                <a:latin typeface="Garamond" pitchFamily="18" charset="0"/>
              </a:rPr>
              <a:t>Insulins </a:t>
            </a:r>
            <a:r>
              <a:rPr lang="en-US" sz="2800" dirty="0" smtClean="0">
                <a:latin typeface="Garamond" pitchFamily="18" charset="0"/>
              </a:rPr>
              <a:t>and Cancer</a:t>
            </a:r>
          </a:p>
          <a:p>
            <a:pPr>
              <a:buClr>
                <a:srgbClr val="FF0000"/>
              </a:buClr>
              <a:buSzPct val="200000"/>
              <a:buFont typeface="Wingdings" pitchFamily="2" charset="2"/>
              <a:buChar char="§"/>
            </a:pPr>
            <a:r>
              <a:rPr lang="en-US" sz="2800" dirty="0" smtClean="0">
                <a:latin typeface="Garamond" pitchFamily="18" charset="0"/>
              </a:rPr>
              <a:t>What’s </a:t>
            </a:r>
            <a:r>
              <a:rPr lang="en-US" sz="2800" dirty="0" smtClean="0">
                <a:latin typeface="Garamond" pitchFamily="18" charset="0"/>
              </a:rPr>
              <a:t>new?</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816442"/>
          </a:xfrm>
        </p:spPr>
        <p:txBody>
          <a:bodyPr/>
          <a:lstStyle/>
          <a:p>
            <a:pPr algn="ctr">
              <a:defRPr/>
            </a:pPr>
            <a:r>
              <a:rPr lang="en-US" sz="5400" dirty="0" smtClean="0">
                <a:solidFill>
                  <a:srgbClr val="00FF00"/>
                </a:solidFill>
                <a:effectLst>
                  <a:outerShdw blurRad="38100" dist="38100" dir="2700000" algn="tl">
                    <a:srgbClr val="000000">
                      <a:alpha val="43137"/>
                    </a:srgbClr>
                  </a:outerShdw>
                </a:effectLst>
                <a:latin typeface="Garamond" pitchFamily="18" charset="0"/>
              </a:rPr>
              <a:t>INSULIN  ANALOGUES</a:t>
            </a:r>
            <a:endParaRPr lang="en-US" sz="5400" dirty="0">
              <a:solidFill>
                <a:srgbClr val="00FF00"/>
              </a:solidFill>
              <a:effectLst>
                <a:outerShdw blurRad="38100" dist="38100" dir="2700000" algn="tl">
                  <a:srgbClr val="000000">
                    <a:alpha val="43137"/>
                  </a:srgbClr>
                </a:outerShdw>
              </a:effectLst>
              <a:latin typeface="Garamond" pitchFamily="18" charset="0"/>
            </a:endParaRPr>
          </a:p>
        </p:txBody>
      </p:sp>
      <p:sp>
        <p:nvSpPr>
          <p:cNvPr id="3" name="Rectangle 2"/>
          <p:cNvSpPr/>
          <p:nvPr/>
        </p:nvSpPr>
        <p:spPr>
          <a:xfrm>
            <a:off x="0" y="2667000"/>
            <a:ext cx="8915400" cy="1015663"/>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base">
              <a:spcBef>
                <a:spcPct val="0"/>
              </a:spcBef>
              <a:spcAft>
                <a:spcPct val="0"/>
              </a:spcAft>
              <a:defRPr/>
            </a:pPr>
            <a:r>
              <a:rPr lang="en-US" sz="6000" b="1" dirty="0" smtClean="0">
                <a:ln w="11430"/>
                <a:effectLst>
                  <a:outerShdw blurRad="50800" dist="39000" dir="5460000" algn="tl">
                    <a:srgbClr val="000000">
                      <a:alpha val="38000"/>
                    </a:srgbClr>
                  </a:outerShdw>
                </a:effectLst>
                <a:latin typeface="Garamond" pitchFamily="18" charset="0"/>
                <a:ea typeface="MS PGothic" pitchFamily="34" charset="-128"/>
              </a:rPr>
              <a:t>EFFICACY &amp; SAFETY</a:t>
            </a:r>
            <a:endParaRPr lang="en-US" sz="3200" b="1" dirty="0">
              <a:ln w="11430"/>
              <a:effectLst>
                <a:outerShdw blurRad="50800" dist="39000" dir="5460000" algn="tl">
                  <a:srgbClr val="000000">
                    <a:alpha val="38000"/>
                  </a:srgbClr>
                </a:outerShdw>
              </a:effectLst>
              <a:latin typeface="Garamond" pitchFamily="18" charset="0"/>
              <a:ea typeface="MS PGothic" pitchFamily="34" charset="-128"/>
            </a:endParaRPr>
          </a:p>
        </p:txBody>
      </p:sp>
      <p:sp>
        <p:nvSpPr>
          <p:cNvPr id="27652" name="TextBox 3"/>
          <p:cNvSpPr txBox="1">
            <a:spLocks noChangeArrowheads="1"/>
          </p:cNvSpPr>
          <p:nvPr/>
        </p:nvSpPr>
        <p:spPr bwMode="auto">
          <a:xfrm>
            <a:off x="-228600" y="4191000"/>
            <a:ext cx="9144000" cy="1354217"/>
          </a:xfrm>
          <a:prstGeom prst="rect">
            <a:avLst/>
          </a:prstGeom>
          <a:noFill/>
          <a:ln w="9525">
            <a:noFill/>
            <a:miter lim="800000"/>
            <a:headEnd/>
            <a:tailEnd/>
          </a:ln>
        </p:spPr>
        <p:txBody>
          <a:bodyPr wrap="square">
            <a:spAutoFit/>
          </a:bodyPr>
          <a:lstStyle/>
          <a:p>
            <a:pPr algn="ctr" fontAlgn="base">
              <a:spcBef>
                <a:spcPct val="0"/>
              </a:spcBef>
              <a:spcAft>
                <a:spcPct val="0"/>
              </a:spcAft>
              <a:defRPr/>
            </a:pPr>
            <a:r>
              <a:rPr lang="en-US" sz="5400" b="1" dirty="0" smtClean="0">
                <a:solidFill>
                  <a:srgbClr val="FF0000"/>
                </a:solidFill>
                <a:effectLst>
                  <a:outerShdw blurRad="38100" dist="38100" dir="2700000" algn="tl">
                    <a:srgbClr val="000000">
                      <a:alpha val="43137"/>
                    </a:srgbClr>
                  </a:outerShdw>
                </a:effectLst>
                <a:latin typeface="Garamond" pitchFamily="18" charset="0"/>
                <a:ea typeface="MS PGothic" pitchFamily="34" charset="-128"/>
              </a:rPr>
              <a:t>♣  Body Weight</a:t>
            </a:r>
          </a:p>
          <a:p>
            <a:pPr fontAlgn="base">
              <a:spcBef>
                <a:spcPct val="0"/>
              </a:spcBef>
              <a:spcAft>
                <a:spcPct val="0"/>
              </a:spcAft>
              <a:defRPr/>
            </a:pPr>
            <a:endParaRPr lang="en-US" sz="2800" dirty="0">
              <a:solidFill>
                <a:srgbClr val="FFFFFF"/>
              </a:solidFill>
              <a:ea typeface="MS PGothic" pitchFamily="34" charset="-128"/>
            </a:endParaRPr>
          </a:p>
        </p:txBody>
      </p:sp>
    </p:spTree>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0" y="0"/>
            <a:ext cx="9144000" cy="1132596"/>
          </a:xfrm>
          <a:solidFill>
            <a:srgbClr val="FF0000"/>
          </a:solidFill>
          <a:ln>
            <a:solidFill>
              <a:schemeClr val="tx1"/>
            </a:solidFill>
          </a:ln>
        </p:spPr>
        <p:txBody>
          <a:bodyPr/>
          <a:lstStyle/>
          <a:p>
            <a:pPr algn="ctr"/>
            <a:r>
              <a:rPr lang="en-US" sz="3600" dirty="0" smtClean="0">
                <a:effectLst>
                  <a:outerShdw blurRad="38100" dist="38100" dir="2700000" algn="tl">
                    <a:srgbClr val="000000">
                      <a:alpha val="43137"/>
                    </a:srgbClr>
                  </a:outerShdw>
                </a:effectLst>
                <a:latin typeface="Garamond" pitchFamily="18" charset="0"/>
              </a:rPr>
              <a:t>Detemir vs. </a:t>
            </a:r>
            <a:r>
              <a:rPr lang="en-US" sz="3600" dirty="0" smtClean="0">
                <a:effectLst>
                  <a:outerShdw blurRad="38100" dist="38100" dir="2700000" algn="tl">
                    <a:srgbClr val="000000">
                      <a:alpha val="43137"/>
                    </a:srgbClr>
                  </a:outerShdw>
                </a:effectLst>
                <a:latin typeface="Garamond" pitchFamily="18" charset="0"/>
              </a:rPr>
              <a:t>Glargine:</a:t>
            </a:r>
            <a:br>
              <a:rPr lang="en-US" sz="3600" dirty="0" smtClean="0">
                <a:effectLst>
                  <a:outerShdw blurRad="38100" dist="38100" dir="2700000" algn="tl">
                    <a:srgbClr val="000000">
                      <a:alpha val="43137"/>
                    </a:srgbClr>
                  </a:outerShdw>
                </a:effectLst>
                <a:latin typeface="Garamond" pitchFamily="18" charset="0"/>
              </a:rPr>
            </a:br>
            <a:r>
              <a:rPr lang="en-US" sz="3600" dirty="0" smtClean="0">
                <a:effectLst>
                  <a:outerShdw blurRad="38100" dist="38100" dir="2700000" algn="tl">
                    <a:srgbClr val="000000">
                      <a:alpha val="43137"/>
                    </a:srgbClr>
                  </a:outerShdw>
                </a:effectLst>
                <a:latin typeface="Garamond" pitchFamily="18" charset="0"/>
              </a:rPr>
              <a:t>Head-to-Head </a:t>
            </a:r>
            <a:r>
              <a:rPr lang="en-US" sz="3600" dirty="0" smtClean="0">
                <a:effectLst>
                  <a:outerShdw blurRad="38100" dist="38100" dir="2700000" algn="tl">
                    <a:srgbClr val="000000">
                      <a:alpha val="43137"/>
                    </a:srgbClr>
                  </a:outerShdw>
                </a:effectLst>
                <a:latin typeface="Garamond" pitchFamily="18" charset="0"/>
              </a:rPr>
              <a:t>Comparisons</a:t>
            </a:r>
            <a:endParaRPr lang="en-US" sz="3600" dirty="0" smtClean="0">
              <a:effectLst>
                <a:outerShdw blurRad="38100" dist="38100" dir="2700000" algn="tl">
                  <a:srgbClr val="000000">
                    <a:alpha val="43137"/>
                  </a:srgbClr>
                </a:outerShdw>
              </a:effectLst>
              <a:latin typeface="Garamond" pitchFamily="18" charset="0"/>
            </a:endParaRPr>
          </a:p>
        </p:txBody>
      </p:sp>
      <p:sp>
        <p:nvSpPr>
          <p:cNvPr id="3" name="Rectangle 2"/>
          <p:cNvSpPr/>
          <p:nvPr/>
        </p:nvSpPr>
        <p:spPr>
          <a:xfrm>
            <a:off x="457200" y="1521797"/>
            <a:ext cx="8229600" cy="4955203"/>
          </a:xfrm>
          <a:prstGeom prst="rect">
            <a:avLst/>
          </a:prstGeom>
          <a:solidFill>
            <a:srgbClr val="00003A"/>
          </a:solidFill>
          <a:ln>
            <a:solidFill>
              <a:schemeClr val="tx1"/>
            </a:solidFill>
          </a:ln>
        </p:spPr>
        <p:txBody>
          <a:bodyPr wrap="square">
            <a:spAutoFit/>
          </a:bodyPr>
          <a:lstStyle/>
          <a:p>
            <a:pPr algn="just">
              <a:buClr>
                <a:srgbClr val="FF0000"/>
              </a:buClr>
              <a:buSzPct val="160000"/>
              <a:buFont typeface="Wingdings" pitchFamily="2" charset="2"/>
              <a:buChar char="§"/>
              <a:defRPr/>
            </a:pPr>
            <a:r>
              <a:rPr lang="en-US" sz="2000" dirty="0" smtClean="0">
                <a:solidFill>
                  <a:srgbClr val="FF99FF"/>
                </a:solidFill>
                <a:effectLst>
                  <a:outerShdw blurRad="38100" dist="38100" dir="2700000" algn="tl">
                    <a:srgbClr val="000000">
                      <a:alpha val="43137"/>
                    </a:srgbClr>
                  </a:outerShdw>
                </a:effectLst>
                <a:latin typeface="Garamond" pitchFamily="18" charset="0"/>
              </a:rPr>
              <a:t>Hollander P, et al. </a:t>
            </a:r>
            <a:r>
              <a:rPr lang="en-US" sz="2000" dirty="0" err="1" smtClean="0">
                <a:solidFill>
                  <a:srgbClr val="FF99FF"/>
                </a:solidFill>
                <a:effectLst>
                  <a:outerShdw blurRad="38100" dist="38100" dir="2700000" algn="tl">
                    <a:srgbClr val="000000">
                      <a:alpha val="43137"/>
                    </a:srgbClr>
                  </a:outerShdw>
                </a:effectLst>
                <a:latin typeface="Garamond" pitchFamily="18" charset="0"/>
              </a:rPr>
              <a:t>Clin</a:t>
            </a:r>
            <a:r>
              <a:rPr lang="en-US" sz="2000" dirty="0" smtClean="0">
                <a:solidFill>
                  <a:srgbClr val="FF99FF"/>
                </a:solidFill>
                <a:effectLst>
                  <a:outerShdw blurRad="38100" dist="38100" dir="2700000" algn="tl">
                    <a:srgbClr val="000000">
                      <a:alpha val="43137"/>
                    </a:srgbClr>
                  </a:outerShdw>
                </a:effectLst>
                <a:latin typeface="Garamond" pitchFamily="18" charset="0"/>
              </a:rPr>
              <a:t> </a:t>
            </a:r>
            <a:r>
              <a:rPr lang="en-US" sz="2000" dirty="0" err="1" smtClean="0">
                <a:solidFill>
                  <a:srgbClr val="FF99FF"/>
                </a:solidFill>
                <a:effectLst>
                  <a:outerShdw blurRad="38100" dist="38100" dir="2700000" algn="tl">
                    <a:srgbClr val="000000">
                      <a:alpha val="43137"/>
                    </a:srgbClr>
                  </a:outerShdw>
                </a:effectLst>
                <a:latin typeface="Garamond" pitchFamily="18" charset="0"/>
              </a:rPr>
              <a:t>Ther</a:t>
            </a:r>
            <a:r>
              <a:rPr lang="en-US" sz="2000" dirty="0" smtClean="0">
                <a:solidFill>
                  <a:srgbClr val="FF99FF"/>
                </a:solidFill>
                <a:effectLst>
                  <a:outerShdw blurRad="38100" dist="38100" dir="2700000" algn="tl">
                    <a:srgbClr val="000000">
                      <a:alpha val="43137"/>
                    </a:srgbClr>
                  </a:outerShdw>
                </a:effectLst>
                <a:latin typeface="Garamond" pitchFamily="18" charset="0"/>
              </a:rPr>
              <a:t>.. </a:t>
            </a:r>
            <a:r>
              <a:rPr lang="en-US" sz="2000" dirty="0" smtClean="0">
                <a:solidFill>
                  <a:srgbClr val="FF99FF"/>
                </a:solidFill>
                <a:effectLst>
                  <a:outerShdw blurRad="38100" dist="38100" dir="2700000" algn="tl">
                    <a:srgbClr val="000000">
                      <a:alpha val="43137"/>
                    </a:srgbClr>
                  </a:outerShdw>
                </a:effectLst>
                <a:latin typeface="Garamond" pitchFamily="18" charset="0"/>
              </a:rPr>
              <a:t>2008; 30:1976–1987. </a:t>
            </a:r>
            <a:endParaRPr lang="en-US" dirty="0" smtClean="0">
              <a:solidFill>
                <a:srgbClr val="FF99FF"/>
              </a:solidFill>
              <a:effectLst>
                <a:outerShdw blurRad="38100" dist="38100" dir="2700000" algn="tl">
                  <a:srgbClr val="000000">
                    <a:alpha val="43137"/>
                  </a:srgbClr>
                </a:outerShdw>
              </a:effectLst>
              <a:latin typeface="Garamond" pitchFamily="18" charset="0"/>
            </a:endParaRPr>
          </a:p>
          <a:p>
            <a:pPr lvl="1" algn="just">
              <a:defRPr/>
            </a:pPr>
            <a:r>
              <a:rPr lang="en-US" sz="1600" dirty="0" smtClean="0"/>
              <a:t>A </a:t>
            </a:r>
            <a:r>
              <a:rPr lang="en-US" sz="1600" dirty="0"/>
              <a:t>52-week, multinational, open-label, </a:t>
            </a:r>
            <a:r>
              <a:rPr lang="en-US" sz="1600" dirty="0" smtClean="0"/>
              <a:t>parallel-group, </a:t>
            </a:r>
            <a:r>
              <a:rPr lang="en-US" sz="1600" dirty="0" smtClean="0"/>
              <a:t>non-inferiority</a:t>
            </a:r>
            <a:r>
              <a:rPr lang="en-US" sz="1600" dirty="0"/>
              <a:t>, </a:t>
            </a:r>
            <a:r>
              <a:rPr lang="en-US" sz="1600" dirty="0">
                <a:solidFill>
                  <a:srgbClr val="FFFF00"/>
                </a:solidFill>
              </a:rPr>
              <a:t>treat-to-target </a:t>
            </a:r>
            <a:r>
              <a:rPr lang="en-US" sz="1600" dirty="0"/>
              <a:t>trial comparing insulin </a:t>
            </a:r>
            <a:r>
              <a:rPr lang="en-US" sz="1600" dirty="0" err="1"/>
              <a:t>detemir</a:t>
            </a:r>
            <a:r>
              <a:rPr lang="en-US" sz="1600" dirty="0"/>
              <a:t> with insulin glargine in </a:t>
            </a:r>
            <a:r>
              <a:rPr lang="en-US" sz="1600" dirty="0">
                <a:solidFill>
                  <a:srgbClr val="FFFF00"/>
                </a:solidFill>
              </a:rPr>
              <a:t>a basal-bolus regimen </a:t>
            </a:r>
            <a:r>
              <a:rPr lang="en-US" sz="1600" dirty="0"/>
              <a:t>with mealtime insulin aspart in patients with type 2 </a:t>
            </a:r>
            <a:r>
              <a:rPr lang="en-US" sz="1600" dirty="0" smtClean="0"/>
              <a:t>diabetes.</a:t>
            </a:r>
          </a:p>
          <a:p>
            <a:pPr algn="just">
              <a:defRPr/>
            </a:pPr>
            <a:endParaRPr lang="en-US" sz="2000" dirty="0" smtClean="0">
              <a:solidFill>
                <a:srgbClr val="FF99FF"/>
              </a:solidFill>
              <a:effectLst>
                <a:outerShdw blurRad="38100" dist="38100" dir="2700000" algn="tl">
                  <a:srgbClr val="000000">
                    <a:alpha val="43137"/>
                  </a:srgbClr>
                </a:outerShdw>
              </a:effectLst>
              <a:latin typeface="Garamond" pitchFamily="18" charset="0"/>
            </a:endParaRPr>
          </a:p>
          <a:p>
            <a:pPr algn="just">
              <a:buClr>
                <a:srgbClr val="FF0000"/>
              </a:buClr>
              <a:buSzPct val="160000"/>
              <a:buFont typeface="Wingdings" pitchFamily="2" charset="2"/>
              <a:buChar char="§"/>
              <a:defRPr/>
            </a:pPr>
            <a:r>
              <a:rPr lang="en-US" sz="2000" dirty="0" err="1" smtClean="0">
                <a:solidFill>
                  <a:srgbClr val="FF99FF"/>
                </a:solidFill>
                <a:effectLst>
                  <a:outerShdw blurRad="38100" dist="38100" dir="2700000" algn="tl">
                    <a:srgbClr val="000000">
                      <a:alpha val="43137"/>
                    </a:srgbClr>
                  </a:outerShdw>
                </a:effectLst>
                <a:latin typeface="Garamond" pitchFamily="18" charset="0"/>
              </a:rPr>
              <a:t>Rosenstock</a:t>
            </a:r>
            <a:r>
              <a:rPr lang="en-US" sz="2000" dirty="0" smtClean="0">
                <a:solidFill>
                  <a:srgbClr val="FF99FF"/>
                </a:solidFill>
                <a:effectLst>
                  <a:outerShdw blurRad="38100" dist="38100" dir="2700000" algn="tl">
                    <a:srgbClr val="000000">
                      <a:alpha val="43137"/>
                    </a:srgbClr>
                  </a:outerShdw>
                </a:effectLst>
                <a:latin typeface="Garamond" pitchFamily="18" charset="0"/>
              </a:rPr>
              <a:t> </a:t>
            </a:r>
            <a:r>
              <a:rPr lang="en-US" sz="2000" dirty="0">
                <a:solidFill>
                  <a:srgbClr val="FF99FF"/>
                </a:solidFill>
                <a:effectLst>
                  <a:outerShdw blurRad="38100" dist="38100" dir="2700000" algn="tl">
                    <a:srgbClr val="000000">
                      <a:alpha val="43137"/>
                    </a:srgbClr>
                  </a:outerShdw>
                </a:effectLst>
                <a:latin typeface="Garamond" pitchFamily="18" charset="0"/>
              </a:rPr>
              <a:t>J</a:t>
            </a:r>
            <a:r>
              <a:rPr lang="en-US" sz="2000" dirty="0" smtClean="0">
                <a:solidFill>
                  <a:srgbClr val="FF99FF"/>
                </a:solidFill>
                <a:effectLst>
                  <a:outerShdw blurRad="38100" dist="38100" dir="2700000" algn="tl">
                    <a:srgbClr val="000000">
                      <a:alpha val="43137"/>
                    </a:srgbClr>
                  </a:outerShdw>
                </a:effectLst>
                <a:latin typeface="Garamond" pitchFamily="18" charset="0"/>
              </a:rPr>
              <a:t>, et al. </a:t>
            </a:r>
            <a:r>
              <a:rPr lang="en-US" sz="2000" dirty="0" err="1" smtClean="0">
                <a:solidFill>
                  <a:srgbClr val="FF99FF"/>
                </a:solidFill>
                <a:effectLst>
                  <a:outerShdw blurRad="38100" dist="38100" dir="2700000" algn="tl">
                    <a:srgbClr val="000000">
                      <a:alpha val="43137"/>
                    </a:srgbClr>
                  </a:outerShdw>
                </a:effectLst>
                <a:latin typeface="Garamond" pitchFamily="18" charset="0"/>
              </a:rPr>
              <a:t>Diabetologia</a:t>
            </a:r>
            <a:r>
              <a:rPr lang="en-US" sz="2000" dirty="0" smtClean="0">
                <a:solidFill>
                  <a:srgbClr val="FF99FF"/>
                </a:solidFill>
                <a:effectLst>
                  <a:outerShdw blurRad="38100" dist="38100" dir="2700000" algn="tl">
                    <a:srgbClr val="000000">
                      <a:alpha val="43137"/>
                    </a:srgbClr>
                  </a:outerShdw>
                </a:effectLst>
                <a:latin typeface="Garamond" pitchFamily="18" charset="0"/>
              </a:rPr>
              <a:t>. 2008; 51:408–416.</a:t>
            </a:r>
            <a:endParaRPr lang="en-US" sz="1600" dirty="0">
              <a:solidFill>
                <a:srgbClr val="FF99FF"/>
              </a:solidFill>
              <a:effectLst>
                <a:outerShdw blurRad="38100" dist="38100" dir="2700000" algn="tl">
                  <a:srgbClr val="000000">
                    <a:alpha val="43137"/>
                  </a:srgbClr>
                </a:outerShdw>
              </a:effectLst>
              <a:latin typeface="Garamond" pitchFamily="18" charset="0"/>
            </a:endParaRPr>
          </a:p>
          <a:p>
            <a:pPr lvl="1" algn="just">
              <a:defRPr/>
            </a:pPr>
            <a:r>
              <a:rPr lang="en-US" sz="1600" dirty="0" smtClean="0"/>
              <a:t>A </a:t>
            </a:r>
            <a:r>
              <a:rPr lang="en-US" sz="1600" dirty="0"/>
              <a:t>randomised, 52-week, </a:t>
            </a:r>
            <a:r>
              <a:rPr lang="en-US" sz="1600" dirty="0">
                <a:solidFill>
                  <a:srgbClr val="FFFF00"/>
                </a:solidFill>
              </a:rPr>
              <a:t>treat-to-target trial </a:t>
            </a:r>
            <a:r>
              <a:rPr lang="en-US" sz="1600" dirty="0"/>
              <a:t>comparing insulin </a:t>
            </a:r>
            <a:r>
              <a:rPr lang="en-US" sz="1600" dirty="0" err="1"/>
              <a:t>detemir</a:t>
            </a:r>
            <a:r>
              <a:rPr lang="en-US" sz="1600" dirty="0"/>
              <a:t> with insulin glargine when administered as add-on to glucose-lowering drugs in insulin-naive people with type 2 diabetes. </a:t>
            </a:r>
            <a:endParaRPr lang="en-US" sz="1600" dirty="0">
              <a:solidFill>
                <a:schemeClr val="tx2">
                  <a:lumMod val="50000"/>
                </a:schemeClr>
              </a:solidFill>
            </a:endParaRPr>
          </a:p>
          <a:p>
            <a:pPr algn="just">
              <a:defRPr/>
            </a:pPr>
            <a:endParaRPr lang="en-US" sz="2000" dirty="0" smtClean="0">
              <a:solidFill>
                <a:srgbClr val="FF99FF"/>
              </a:solidFill>
              <a:effectLst>
                <a:outerShdw blurRad="38100" dist="38100" dir="2700000" algn="tl">
                  <a:srgbClr val="000000">
                    <a:alpha val="43137"/>
                  </a:srgbClr>
                </a:outerShdw>
              </a:effectLst>
              <a:latin typeface="Garamond" pitchFamily="18" charset="0"/>
            </a:endParaRPr>
          </a:p>
          <a:p>
            <a:pPr algn="just">
              <a:buClr>
                <a:srgbClr val="FF0000"/>
              </a:buClr>
              <a:buSzPct val="160000"/>
              <a:buFont typeface="Wingdings" pitchFamily="2" charset="2"/>
              <a:buChar char="§"/>
              <a:defRPr/>
            </a:pPr>
            <a:r>
              <a:rPr lang="en-US" sz="2000" dirty="0" err="1" smtClean="0">
                <a:solidFill>
                  <a:srgbClr val="FF99FF"/>
                </a:solidFill>
                <a:effectLst>
                  <a:outerShdw blurRad="38100" dist="38100" dir="2700000" algn="tl">
                    <a:srgbClr val="000000">
                      <a:alpha val="43137"/>
                    </a:srgbClr>
                  </a:outerShdw>
                </a:effectLst>
                <a:latin typeface="Garamond" pitchFamily="18" charset="0"/>
              </a:rPr>
              <a:t>Raskin</a:t>
            </a:r>
            <a:r>
              <a:rPr lang="en-US" sz="2000" dirty="0" smtClean="0">
                <a:solidFill>
                  <a:srgbClr val="FF99FF"/>
                </a:solidFill>
                <a:effectLst>
                  <a:outerShdw blurRad="38100" dist="38100" dir="2700000" algn="tl">
                    <a:srgbClr val="000000">
                      <a:alpha val="43137"/>
                    </a:srgbClr>
                  </a:outerShdw>
                </a:effectLst>
                <a:latin typeface="Garamond" pitchFamily="18" charset="0"/>
              </a:rPr>
              <a:t> </a:t>
            </a:r>
            <a:r>
              <a:rPr lang="en-US" sz="2000" dirty="0">
                <a:solidFill>
                  <a:srgbClr val="FF99FF"/>
                </a:solidFill>
                <a:effectLst>
                  <a:outerShdw blurRad="38100" dist="38100" dir="2700000" algn="tl">
                    <a:srgbClr val="000000">
                      <a:alpha val="43137"/>
                    </a:srgbClr>
                  </a:outerShdw>
                </a:effectLst>
                <a:latin typeface="Garamond" pitchFamily="18" charset="0"/>
              </a:rPr>
              <a:t>P</a:t>
            </a:r>
            <a:r>
              <a:rPr lang="en-US" sz="2000" dirty="0" smtClean="0">
                <a:solidFill>
                  <a:srgbClr val="FF99FF"/>
                </a:solidFill>
                <a:effectLst>
                  <a:outerShdw blurRad="38100" dist="38100" dir="2700000" algn="tl">
                    <a:srgbClr val="000000">
                      <a:alpha val="43137"/>
                    </a:srgbClr>
                  </a:outerShdw>
                </a:effectLst>
                <a:latin typeface="Garamond" pitchFamily="18" charset="0"/>
              </a:rPr>
              <a:t>, et al. Diabetes </a:t>
            </a:r>
            <a:r>
              <a:rPr lang="en-US" sz="2000" dirty="0" err="1" smtClean="0">
                <a:solidFill>
                  <a:srgbClr val="FF99FF"/>
                </a:solidFill>
                <a:effectLst>
                  <a:outerShdw blurRad="38100" dist="38100" dir="2700000" algn="tl">
                    <a:srgbClr val="000000">
                      <a:alpha val="43137"/>
                    </a:srgbClr>
                  </a:outerShdw>
                </a:effectLst>
                <a:latin typeface="Garamond" pitchFamily="18" charset="0"/>
              </a:rPr>
              <a:t>Metab</a:t>
            </a:r>
            <a:r>
              <a:rPr lang="en-US" sz="2000" dirty="0" smtClean="0">
                <a:solidFill>
                  <a:srgbClr val="FF99FF"/>
                </a:solidFill>
                <a:effectLst>
                  <a:outerShdw blurRad="38100" dist="38100" dir="2700000" algn="tl">
                    <a:srgbClr val="000000">
                      <a:alpha val="43137"/>
                    </a:srgbClr>
                  </a:outerShdw>
                </a:effectLst>
                <a:latin typeface="Garamond" pitchFamily="18" charset="0"/>
              </a:rPr>
              <a:t> Res Rev. 2009; 25:542–548.</a:t>
            </a:r>
            <a:endParaRPr lang="en-US" sz="1600" dirty="0">
              <a:solidFill>
                <a:srgbClr val="FF99FF"/>
              </a:solidFill>
              <a:effectLst>
                <a:outerShdw blurRad="38100" dist="38100" dir="2700000" algn="tl">
                  <a:srgbClr val="000000">
                    <a:alpha val="43137"/>
                  </a:srgbClr>
                </a:outerShdw>
              </a:effectLst>
              <a:latin typeface="Garamond" pitchFamily="18" charset="0"/>
            </a:endParaRPr>
          </a:p>
          <a:p>
            <a:pPr lvl="1" algn="just">
              <a:defRPr/>
            </a:pPr>
            <a:r>
              <a:rPr lang="en-US" sz="1600" dirty="0" smtClean="0"/>
              <a:t>Comparison </a:t>
            </a:r>
            <a:r>
              <a:rPr lang="en-US" sz="1600" dirty="0"/>
              <a:t>of insulin </a:t>
            </a:r>
            <a:r>
              <a:rPr lang="en-US" sz="1600" dirty="0" err="1"/>
              <a:t>detemir</a:t>
            </a:r>
            <a:r>
              <a:rPr lang="en-US" sz="1600" dirty="0"/>
              <a:t> and insulin glargine using </a:t>
            </a:r>
            <a:r>
              <a:rPr lang="en-US" sz="1600" dirty="0">
                <a:solidFill>
                  <a:srgbClr val="FFFF00"/>
                </a:solidFill>
              </a:rPr>
              <a:t>a basal-bolus regimen </a:t>
            </a:r>
            <a:r>
              <a:rPr lang="en-US" sz="1600" dirty="0"/>
              <a:t>in a randomized, controlled clinical study in patients with type 2 diabetes. </a:t>
            </a:r>
            <a:endParaRPr lang="en-US" dirty="0">
              <a:solidFill>
                <a:schemeClr val="tx2">
                  <a:lumMod val="50000"/>
                </a:schemeClr>
              </a:solidFill>
            </a:endParaRPr>
          </a:p>
          <a:p>
            <a:pPr algn="just">
              <a:defRPr/>
            </a:pPr>
            <a:endParaRPr lang="en-US" sz="2000" dirty="0" smtClean="0">
              <a:solidFill>
                <a:srgbClr val="FF99FF"/>
              </a:solidFill>
              <a:effectLst>
                <a:outerShdw blurRad="38100" dist="38100" dir="2700000" algn="tl">
                  <a:srgbClr val="000000">
                    <a:alpha val="43137"/>
                  </a:srgbClr>
                </a:outerShdw>
              </a:effectLst>
              <a:latin typeface="Garamond" pitchFamily="18" charset="0"/>
            </a:endParaRPr>
          </a:p>
          <a:p>
            <a:pPr algn="just">
              <a:buClr>
                <a:srgbClr val="FF0000"/>
              </a:buClr>
              <a:buSzPct val="160000"/>
              <a:buFont typeface="Wingdings" pitchFamily="2" charset="2"/>
              <a:buChar char="§"/>
              <a:defRPr/>
            </a:pPr>
            <a:r>
              <a:rPr lang="en-US" sz="2000" dirty="0" err="1" smtClean="0">
                <a:solidFill>
                  <a:srgbClr val="FF99FF"/>
                </a:solidFill>
                <a:effectLst>
                  <a:outerShdw blurRad="38100" dist="38100" dir="2700000" algn="tl">
                    <a:srgbClr val="000000">
                      <a:alpha val="43137"/>
                    </a:srgbClr>
                  </a:outerShdw>
                </a:effectLst>
                <a:latin typeface="Garamond" pitchFamily="18" charset="0"/>
              </a:rPr>
              <a:t>Swinnen</a:t>
            </a:r>
            <a:r>
              <a:rPr lang="en-US" sz="2000" dirty="0" smtClean="0">
                <a:solidFill>
                  <a:srgbClr val="FF99FF"/>
                </a:solidFill>
                <a:effectLst>
                  <a:outerShdw blurRad="38100" dist="38100" dir="2700000" algn="tl">
                    <a:srgbClr val="000000">
                      <a:alpha val="43137"/>
                    </a:srgbClr>
                  </a:outerShdw>
                </a:effectLst>
                <a:latin typeface="Garamond" pitchFamily="18" charset="0"/>
              </a:rPr>
              <a:t> </a:t>
            </a:r>
            <a:r>
              <a:rPr lang="en-US" sz="2000" dirty="0">
                <a:solidFill>
                  <a:srgbClr val="FF99FF"/>
                </a:solidFill>
                <a:effectLst>
                  <a:outerShdw blurRad="38100" dist="38100" dir="2700000" algn="tl">
                    <a:srgbClr val="000000">
                      <a:alpha val="43137"/>
                    </a:srgbClr>
                  </a:outerShdw>
                </a:effectLst>
                <a:latin typeface="Garamond" pitchFamily="18" charset="0"/>
              </a:rPr>
              <a:t>SG</a:t>
            </a:r>
            <a:r>
              <a:rPr lang="en-US" sz="2000" dirty="0" smtClean="0">
                <a:solidFill>
                  <a:srgbClr val="FF99FF"/>
                </a:solidFill>
                <a:effectLst>
                  <a:outerShdw blurRad="38100" dist="38100" dir="2700000" algn="tl">
                    <a:srgbClr val="000000">
                      <a:alpha val="43137"/>
                    </a:srgbClr>
                  </a:outerShdw>
                </a:effectLst>
                <a:latin typeface="Garamond" pitchFamily="18" charset="0"/>
              </a:rPr>
              <a:t>, et al. </a:t>
            </a:r>
            <a:r>
              <a:rPr lang="en-US" sz="2000" dirty="0" smtClean="0">
                <a:solidFill>
                  <a:srgbClr val="FF99FF"/>
                </a:solidFill>
                <a:effectLst>
                  <a:outerShdw blurRad="38100" dist="38100" dir="2700000" algn="tl">
                    <a:srgbClr val="000000">
                      <a:alpha val="43137"/>
                    </a:srgbClr>
                  </a:outerShdw>
                </a:effectLst>
                <a:latin typeface="Garamond" pitchFamily="18" charset="0"/>
              </a:rPr>
              <a:t>Diabetes Care. </a:t>
            </a:r>
            <a:r>
              <a:rPr lang="en-US" sz="2000" dirty="0" smtClean="0">
                <a:solidFill>
                  <a:srgbClr val="FF99FF"/>
                </a:solidFill>
                <a:effectLst>
                  <a:outerShdw blurRad="38100" dist="38100" dir="2700000" algn="tl">
                    <a:srgbClr val="000000">
                      <a:alpha val="43137"/>
                    </a:srgbClr>
                  </a:outerShdw>
                </a:effectLst>
                <a:latin typeface="Garamond" pitchFamily="18" charset="0"/>
              </a:rPr>
              <a:t>2010</a:t>
            </a:r>
            <a:r>
              <a:rPr lang="en-US" sz="2000" dirty="0" smtClean="0">
                <a:solidFill>
                  <a:srgbClr val="FF99FF"/>
                </a:solidFill>
                <a:effectLst>
                  <a:outerShdw blurRad="38100" dist="38100" dir="2700000" algn="tl">
                    <a:srgbClr val="000000">
                      <a:alpha val="43137"/>
                    </a:srgbClr>
                  </a:outerShdw>
                </a:effectLst>
                <a:latin typeface="Garamond" pitchFamily="18" charset="0"/>
              </a:rPr>
              <a:t>; 33:1176-8</a:t>
            </a:r>
            <a:r>
              <a:rPr lang="en-US" sz="2000" dirty="0" smtClean="0">
                <a:solidFill>
                  <a:srgbClr val="FF99FF"/>
                </a:solidFill>
                <a:effectLst>
                  <a:outerShdw blurRad="38100" dist="38100" dir="2700000" algn="tl">
                    <a:srgbClr val="000000">
                      <a:alpha val="43137"/>
                    </a:srgbClr>
                  </a:outerShdw>
                </a:effectLst>
                <a:latin typeface="Garamond" pitchFamily="18" charset="0"/>
              </a:rPr>
              <a:t>.</a:t>
            </a:r>
            <a:endParaRPr lang="en-US" sz="2000" dirty="0">
              <a:solidFill>
                <a:srgbClr val="FF99FF"/>
              </a:solidFill>
              <a:effectLst>
                <a:outerShdw blurRad="38100" dist="38100" dir="2700000" algn="tl">
                  <a:srgbClr val="000000">
                    <a:alpha val="43137"/>
                  </a:srgbClr>
                </a:outerShdw>
              </a:effectLst>
              <a:latin typeface="Garamond" pitchFamily="18" charset="0"/>
            </a:endParaRPr>
          </a:p>
          <a:p>
            <a:pPr lvl="1" algn="just">
              <a:defRPr/>
            </a:pPr>
            <a:r>
              <a:rPr lang="en-US" sz="1600" dirty="0" smtClean="0"/>
              <a:t> </a:t>
            </a:r>
            <a:r>
              <a:rPr lang="en-US" sz="1600" dirty="0"/>
              <a:t>A 24-week, randomized, </a:t>
            </a:r>
            <a:r>
              <a:rPr lang="en-US" sz="1600" dirty="0">
                <a:solidFill>
                  <a:srgbClr val="FFFF00"/>
                </a:solidFill>
              </a:rPr>
              <a:t>treat-to-target trial </a:t>
            </a:r>
            <a:r>
              <a:rPr lang="en-US" sz="1600" dirty="0"/>
              <a:t>comparing initiation of insulin glargine once-daily with insulin </a:t>
            </a:r>
            <a:r>
              <a:rPr lang="en-US" sz="1600" dirty="0" err="1">
                <a:solidFill>
                  <a:srgbClr val="FFFF00"/>
                </a:solidFill>
              </a:rPr>
              <a:t>detemir</a:t>
            </a:r>
            <a:r>
              <a:rPr lang="en-US" sz="1600" dirty="0">
                <a:solidFill>
                  <a:srgbClr val="FFFF00"/>
                </a:solidFill>
              </a:rPr>
              <a:t> twice-daily </a:t>
            </a:r>
            <a:r>
              <a:rPr lang="en-US" sz="1600" dirty="0"/>
              <a:t>in patients with type 2 diabetes inadequately controlled on oral glucose-lowering </a:t>
            </a:r>
            <a:r>
              <a:rPr lang="en-US" sz="1600" dirty="0" smtClean="0"/>
              <a:t>drugs</a:t>
            </a:r>
            <a:endParaRPr lang="en-US" sz="1600" dirty="0"/>
          </a:p>
        </p:txBody>
      </p:sp>
    </p:spTree>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200025" y="1447800"/>
            <a:ext cx="8486775" cy="830997"/>
          </a:xfrm>
          <a:prstGeom prst="rect">
            <a:avLst/>
          </a:prstGeom>
          <a:noFill/>
          <a:ln w="9525">
            <a:noFill/>
            <a:miter lim="800000"/>
            <a:headEnd/>
            <a:tailEnd/>
          </a:ln>
        </p:spPr>
        <p:txBody>
          <a:bodyPr wrap="square">
            <a:spAutoFit/>
          </a:bodyPr>
          <a:lstStyle/>
          <a:p>
            <a:pPr algn="just">
              <a:buClr>
                <a:srgbClr val="FF0000"/>
              </a:buClr>
              <a:buSzPct val="160000"/>
              <a:buFont typeface="Wingdings" pitchFamily="2" charset="2"/>
              <a:buChar char="§"/>
            </a:pPr>
            <a:r>
              <a:rPr lang="en-US" sz="2400" dirty="0" smtClean="0"/>
              <a:t> At </a:t>
            </a:r>
            <a:r>
              <a:rPr lang="en-US" sz="2400" dirty="0"/>
              <a:t>the end of these </a:t>
            </a:r>
            <a:r>
              <a:rPr lang="en-US" sz="2400" dirty="0" smtClean="0"/>
              <a:t>studies, </a:t>
            </a:r>
            <a:r>
              <a:rPr lang="en-US" sz="2400" dirty="0"/>
              <a:t>decreases of </a:t>
            </a:r>
            <a:r>
              <a:rPr lang="en-US" sz="2400" dirty="0">
                <a:solidFill>
                  <a:srgbClr val="FFFF00"/>
                </a:solidFill>
              </a:rPr>
              <a:t>HbA1c</a:t>
            </a:r>
            <a:r>
              <a:rPr lang="en-US" sz="2400" dirty="0"/>
              <a:t> from </a:t>
            </a:r>
            <a:r>
              <a:rPr lang="en-US" sz="2400" dirty="0" smtClean="0"/>
              <a:t>baseline </a:t>
            </a:r>
            <a:r>
              <a:rPr lang="en-US" sz="2400" dirty="0"/>
              <a:t>for  Detemir  and  Glargine  were </a:t>
            </a:r>
            <a:r>
              <a:rPr lang="en-US" sz="2400" dirty="0" smtClean="0">
                <a:solidFill>
                  <a:srgbClr val="FFFF00"/>
                </a:solidFill>
              </a:rPr>
              <a:t>similar</a:t>
            </a:r>
            <a:r>
              <a:rPr lang="en-US" sz="2400" dirty="0" smtClean="0"/>
              <a:t>.</a:t>
            </a:r>
            <a:endParaRPr lang="en-US" sz="2400" dirty="0"/>
          </a:p>
        </p:txBody>
      </p:sp>
      <p:sp>
        <p:nvSpPr>
          <p:cNvPr id="4" name="TextBox 3"/>
          <p:cNvSpPr txBox="1">
            <a:spLocks noChangeArrowheads="1"/>
          </p:cNvSpPr>
          <p:nvPr/>
        </p:nvSpPr>
        <p:spPr bwMode="auto">
          <a:xfrm>
            <a:off x="228600" y="2514600"/>
            <a:ext cx="8610600" cy="830997"/>
          </a:xfrm>
          <a:prstGeom prst="rect">
            <a:avLst/>
          </a:prstGeom>
          <a:noFill/>
          <a:ln w="9525">
            <a:noFill/>
            <a:miter lim="800000"/>
            <a:headEnd/>
            <a:tailEnd/>
          </a:ln>
        </p:spPr>
        <p:txBody>
          <a:bodyPr wrap="square">
            <a:spAutoFit/>
          </a:bodyPr>
          <a:lstStyle/>
          <a:p>
            <a:pPr algn="just">
              <a:buClr>
                <a:srgbClr val="FF0000"/>
              </a:buClr>
              <a:buSzPct val="160000"/>
              <a:buFont typeface="Wingdings" pitchFamily="2" charset="2"/>
              <a:buChar char="§"/>
            </a:pPr>
            <a:r>
              <a:rPr lang="en-US" sz="2400" dirty="0" smtClean="0">
                <a:solidFill>
                  <a:srgbClr val="FF0000"/>
                </a:solidFill>
              </a:rPr>
              <a:t> </a:t>
            </a:r>
            <a:r>
              <a:rPr lang="en-US" sz="2400" dirty="0" smtClean="0"/>
              <a:t>Both </a:t>
            </a:r>
            <a:r>
              <a:rPr lang="en-US" sz="2400" dirty="0"/>
              <a:t>insulin analogs were well tolerated with </a:t>
            </a:r>
            <a:r>
              <a:rPr lang="en-US" sz="2400" dirty="0">
                <a:solidFill>
                  <a:srgbClr val="FFFF00"/>
                </a:solidFill>
              </a:rPr>
              <a:t>no</a:t>
            </a:r>
            <a:r>
              <a:rPr lang="en-US" sz="2400" dirty="0"/>
              <a:t> </a:t>
            </a:r>
            <a:r>
              <a:rPr lang="en-US" sz="2400" dirty="0" smtClean="0"/>
              <a:t>significant </a:t>
            </a:r>
            <a:r>
              <a:rPr lang="en-US" sz="2400" dirty="0" smtClean="0">
                <a:solidFill>
                  <a:srgbClr val="FFFF00"/>
                </a:solidFill>
              </a:rPr>
              <a:t>differences</a:t>
            </a:r>
            <a:r>
              <a:rPr lang="en-US" sz="2400" dirty="0" smtClean="0"/>
              <a:t>  </a:t>
            </a:r>
            <a:r>
              <a:rPr lang="en-US" sz="2400" dirty="0"/>
              <a:t>in the frequency of </a:t>
            </a:r>
            <a:r>
              <a:rPr lang="en-US" sz="2400" dirty="0" smtClean="0">
                <a:solidFill>
                  <a:srgbClr val="FFFF00"/>
                </a:solidFill>
              </a:rPr>
              <a:t>Hypoglycemia</a:t>
            </a:r>
            <a:r>
              <a:rPr lang="en-US" sz="2400" dirty="0" smtClean="0"/>
              <a:t>.</a:t>
            </a:r>
            <a:endParaRPr lang="en-US" sz="2400" dirty="0"/>
          </a:p>
        </p:txBody>
      </p:sp>
      <p:sp>
        <p:nvSpPr>
          <p:cNvPr id="5" name="TextBox 4"/>
          <p:cNvSpPr txBox="1"/>
          <p:nvPr/>
        </p:nvSpPr>
        <p:spPr>
          <a:xfrm>
            <a:off x="685800" y="3886200"/>
            <a:ext cx="8000999" cy="2308324"/>
          </a:xfrm>
          <a:prstGeom prst="rect">
            <a:avLst/>
          </a:prstGeom>
          <a:solidFill>
            <a:srgbClr val="00003A"/>
          </a:solidFill>
          <a:ln>
            <a:solidFill>
              <a:schemeClr val="accent1"/>
            </a:solidFill>
          </a:ln>
        </p:spPr>
        <p:txBody>
          <a:bodyPr wrap="square">
            <a:spAutoFit/>
          </a:bodyPr>
          <a:lstStyle/>
          <a:p>
            <a:pPr algn="just">
              <a:buClr>
                <a:srgbClr val="FF0000"/>
              </a:buClr>
              <a:buSzPct val="160000"/>
              <a:buFont typeface="Wingdings" pitchFamily="2" charset="2"/>
              <a:buChar char="§"/>
              <a:defRPr/>
            </a:pPr>
            <a:r>
              <a:rPr lang="en-US" sz="2000" dirty="0" smtClean="0"/>
              <a:t> </a:t>
            </a:r>
            <a:r>
              <a:rPr lang="en-US" sz="2400" dirty="0" smtClean="0"/>
              <a:t>Mean </a:t>
            </a:r>
            <a:r>
              <a:rPr lang="en-US" sz="2400" i="1" dirty="0">
                <a:solidFill>
                  <a:srgbClr val="FF99FF"/>
                </a:solidFill>
                <a:effectLst>
                  <a:outerShdw blurRad="38100" dist="38100" dir="2700000" algn="tl">
                    <a:srgbClr val="000000">
                      <a:alpha val="43137"/>
                    </a:srgbClr>
                  </a:outerShdw>
                </a:effectLst>
              </a:rPr>
              <a:t>weight gain </a:t>
            </a:r>
            <a:r>
              <a:rPr lang="en-US" sz="2400" dirty="0"/>
              <a:t>was significantly </a:t>
            </a:r>
            <a:r>
              <a:rPr lang="en-US" sz="2400" dirty="0">
                <a:solidFill>
                  <a:srgbClr val="FF99FF"/>
                </a:solidFill>
                <a:effectLst>
                  <a:outerShdw blurRad="38100" dist="38100" dir="2700000" algn="tl">
                    <a:srgbClr val="000000">
                      <a:alpha val="43137"/>
                    </a:srgbClr>
                  </a:outerShdw>
                </a:effectLst>
              </a:rPr>
              <a:t>lower with </a:t>
            </a:r>
            <a:r>
              <a:rPr lang="en-US" sz="2400" dirty="0" smtClean="0">
                <a:solidFill>
                  <a:srgbClr val="FF99FF"/>
                </a:solidFill>
                <a:effectLst>
                  <a:outerShdw blurRad="38100" dist="38100" dir="2700000" algn="tl">
                    <a:srgbClr val="000000">
                      <a:alpha val="43137"/>
                    </a:srgbClr>
                  </a:outerShdw>
                </a:effectLst>
              </a:rPr>
              <a:t>Detemir </a:t>
            </a:r>
            <a:r>
              <a:rPr lang="en-US" sz="2400" dirty="0"/>
              <a:t>than  </a:t>
            </a:r>
            <a:r>
              <a:rPr lang="en-US" sz="2400" dirty="0" smtClean="0"/>
              <a:t>Glargine:</a:t>
            </a:r>
            <a:endParaRPr lang="en-US" sz="2000" dirty="0"/>
          </a:p>
          <a:p>
            <a:pPr lvl="1">
              <a:defRPr/>
            </a:pPr>
            <a:r>
              <a:rPr lang="en-US" sz="2400" dirty="0" smtClean="0"/>
              <a:t>  </a:t>
            </a:r>
            <a:r>
              <a:rPr lang="en-US" sz="2400" i="1" dirty="0"/>
              <a:t>1-  </a:t>
            </a:r>
            <a:r>
              <a:rPr lang="en-US" sz="2400" i="1" dirty="0">
                <a:solidFill>
                  <a:srgbClr val="FFFF00"/>
                </a:solidFill>
              </a:rPr>
              <a:t>2.8   </a:t>
            </a:r>
            <a:r>
              <a:rPr lang="en-US" sz="2400" i="1" dirty="0" err="1">
                <a:solidFill>
                  <a:srgbClr val="FFFF00"/>
                </a:solidFill>
              </a:rPr>
              <a:t>vs</a:t>
            </a:r>
            <a:r>
              <a:rPr lang="en-US" sz="2400" i="1" dirty="0">
                <a:solidFill>
                  <a:srgbClr val="FFFF00"/>
                </a:solidFill>
              </a:rPr>
              <a:t>   3.8 kg    </a:t>
            </a:r>
            <a:r>
              <a:rPr lang="en-US" i="1" dirty="0">
                <a:solidFill>
                  <a:srgbClr val="FFFF00"/>
                </a:solidFill>
              </a:rPr>
              <a:t>(p&lt; </a:t>
            </a:r>
            <a:r>
              <a:rPr lang="en-US" i="1" dirty="0" smtClean="0">
                <a:solidFill>
                  <a:srgbClr val="FFFF00"/>
                </a:solidFill>
              </a:rPr>
              <a:t>0.05)</a:t>
            </a:r>
            <a:endParaRPr lang="en-US" sz="2400" i="1" dirty="0">
              <a:solidFill>
                <a:srgbClr val="FFFF00"/>
              </a:solidFill>
            </a:endParaRPr>
          </a:p>
          <a:p>
            <a:pPr lvl="1">
              <a:defRPr/>
            </a:pPr>
            <a:r>
              <a:rPr lang="en-US" sz="2400" i="1" dirty="0"/>
              <a:t>  2-  </a:t>
            </a:r>
            <a:r>
              <a:rPr lang="en-US" sz="2400" i="1" dirty="0">
                <a:solidFill>
                  <a:srgbClr val="FFFF00"/>
                </a:solidFill>
              </a:rPr>
              <a:t>3.0   </a:t>
            </a:r>
            <a:r>
              <a:rPr lang="en-US" sz="2400" i="1" dirty="0" err="1">
                <a:solidFill>
                  <a:srgbClr val="FFFF00"/>
                </a:solidFill>
              </a:rPr>
              <a:t>vs</a:t>
            </a:r>
            <a:r>
              <a:rPr lang="en-US" sz="2400" i="1" dirty="0">
                <a:solidFill>
                  <a:srgbClr val="FFFF00"/>
                </a:solidFill>
              </a:rPr>
              <a:t>   3.9 kg    </a:t>
            </a:r>
            <a:r>
              <a:rPr lang="en-US" i="1" dirty="0">
                <a:solidFill>
                  <a:srgbClr val="FFFF00"/>
                </a:solidFill>
              </a:rPr>
              <a:t>(p&lt; </a:t>
            </a:r>
            <a:r>
              <a:rPr lang="en-US" i="1" dirty="0" smtClean="0">
                <a:solidFill>
                  <a:srgbClr val="FFFF00"/>
                </a:solidFill>
              </a:rPr>
              <a:t>0.01)</a:t>
            </a:r>
            <a:endParaRPr lang="en-US" sz="2400" i="1" dirty="0">
              <a:solidFill>
                <a:srgbClr val="FFFF00"/>
              </a:solidFill>
            </a:endParaRPr>
          </a:p>
          <a:p>
            <a:pPr lvl="1">
              <a:defRPr/>
            </a:pPr>
            <a:r>
              <a:rPr lang="en-US" sz="2400" i="1" dirty="0"/>
              <a:t>  3-  </a:t>
            </a:r>
            <a:r>
              <a:rPr lang="en-US" sz="2400" i="1" dirty="0">
                <a:solidFill>
                  <a:srgbClr val="FFFF00"/>
                </a:solidFill>
              </a:rPr>
              <a:t>1.2   </a:t>
            </a:r>
            <a:r>
              <a:rPr lang="en-US" sz="2400" i="1" dirty="0" err="1">
                <a:solidFill>
                  <a:srgbClr val="FFFF00"/>
                </a:solidFill>
              </a:rPr>
              <a:t>vs</a:t>
            </a:r>
            <a:r>
              <a:rPr lang="en-US" sz="2400" i="1" dirty="0">
                <a:solidFill>
                  <a:srgbClr val="FFFF00"/>
                </a:solidFill>
              </a:rPr>
              <a:t>   2.7 kg    </a:t>
            </a:r>
            <a:r>
              <a:rPr lang="en-US" i="1" dirty="0">
                <a:solidFill>
                  <a:srgbClr val="FFFF00"/>
                </a:solidFill>
              </a:rPr>
              <a:t>(p&lt; </a:t>
            </a:r>
            <a:r>
              <a:rPr lang="en-US" i="1" dirty="0" smtClean="0">
                <a:solidFill>
                  <a:srgbClr val="FFFF00"/>
                </a:solidFill>
              </a:rPr>
              <a:t>0.001)</a:t>
            </a:r>
            <a:endParaRPr lang="en-US" sz="2400" i="1" dirty="0">
              <a:solidFill>
                <a:srgbClr val="FFFF00"/>
              </a:solidFill>
            </a:endParaRPr>
          </a:p>
          <a:p>
            <a:pPr lvl="1">
              <a:defRPr/>
            </a:pPr>
            <a:r>
              <a:rPr lang="en-US" sz="2400" i="1" dirty="0"/>
              <a:t>  4-  </a:t>
            </a:r>
            <a:r>
              <a:rPr lang="en-US" sz="2400" i="1" dirty="0">
                <a:solidFill>
                  <a:srgbClr val="FFFF00"/>
                </a:solidFill>
              </a:rPr>
              <a:t>0.6   </a:t>
            </a:r>
            <a:r>
              <a:rPr lang="en-US" sz="2400" i="1" dirty="0" err="1">
                <a:solidFill>
                  <a:srgbClr val="FFFF00"/>
                </a:solidFill>
              </a:rPr>
              <a:t>vs</a:t>
            </a:r>
            <a:r>
              <a:rPr lang="en-US" sz="2400" i="1" dirty="0">
                <a:solidFill>
                  <a:srgbClr val="FFFF00"/>
                </a:solidFill>
              </a:rPr>
              <a:t>   1.44 kg  </a:t>
            </a:r>
            <a:r>
              <a:rPr lang="en-US" i="1" dirty="0" smtClean="0">
                <a:solidFill>
                  <a:srgbClr val="FFFF00"/>
                </a:solidFill>
              </a:rPr>
              <a:t>(p</a:t>
            </a:r>
            <a:r>
              <a:rPr lang="en-US" i="1" dirty="0">
                <a:solidFill>
                  <a:srgbClr val="FFFF00"/>
                </a:solidFill>
              </a:rPr>
              <a:t>&lt; 0.001)</a:t>
            </a:r>
            <a:endParaRPr lang="en-US" sz="2400" i="1" dirty="0">
              <a:solidFill>
                <a:srgbClr val="FFFF00"/>
              </a:solidFill>
            </a:endParaRPr>
          </a:p>
        </p:txBody>
      </p:sp>
      <p:sp>
        <p:nvSpPr>
          <p:cNvPr id="6" name="Title 1"/>
          <p:cNvSpPr txBox="1">
            <a:spLocks/>
          </p:cNvSpPr>
          <p:nvPr/>
        </p:nvSpPr>
        <p:spPr bwMode="auto">
          <a:xfrm>
            <a:off x="0" y="0"/>
            <a:ext cx="9144000" cy="1034129"/>
          </a:xfrm>
          <a:prstGeom prst="rect">
            <a:avLst/>
          </a:prstGeom>
          <a:solidFill>
            <a:srgbClr val="FF0000"/>
          </a:solidFill>
          <a:ln w="9525">
            <a:solidFill>
              <a:schemeClr val="tx1"/>
            </a:solidFill>
            <a:miter lim="800000"/>
            <a:headEnd/>
            <a:tailEnd/>
          </a:ln>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85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CCFFFF"/>
                </a:solidFill>
                <a:effectLst>
                  <a:outerShdw blurRad="38100" dist="38100" dir="2700000" algn="tl">
                    <a:srgbClr val="000000">
                      <a:alpha val="43137"/>
                    </a:srgbClr>
                  </a:outerShdw>
                </a:effectLst>
                <a:uLnTx/>
                <a:uFillTx/>
                <a:latin typeface="Garamond" pitchFamily="18" charset="0"/>
                <a:ea typeface="+mj-ea"/>
                <a:cs typeface="+mj-cs"/>
              </a:rPr>
              <a:t>Detemir vs. Glargine:</a:t>
            </a:r>
            <a:br>
              <a:rPr kumimoji="0" lang="en-US" sz="3600" b="1" i="0" u="none" strike="noStrike" kern="0" cap="none" spc="0" normalizeH="0" baseline="0" noProof="0" dirty="0" smtClean="0">
                <a:ln>
                  <a:noFill/>
                </a:ln>
                <a:solidFill>
                  <a:srgbClr val="CCFFFF"/>
                </a:solidFill>
                <a:effectLst>
                  <a:outerShdw blurRad="38100" dist="38100" dir="2700000" algn="tl">
                    <a:srgbClr val="000000">
                      <a:alpha val="43137"/>
                    </a:srgbClr>
                  </a:outerShdw>
                </a:effectLst>
                <a:uLnTx/>
                <a:uFillTx/>
                <a:latin typeface="Garamond" pitchFamily="18" charset="0"/>
                <a:ea typeface="+mj-ea"/>
                <a:cs typeface="+mj-cs"/>
              </a:rPr>
            </a:br>
            <a:r>
              <a:rPr kumimoji="0" lang="en-US" sz="3600" b="1" i="0" u="none" strike="noStrike" kern="0" cap="none" spc="0" normalizeH="0" baseline="0" noProof="0" dirty="0" smtClean="0">
                <a:ln>
                  <a:noFill/>
                </a:ln>
                <a:solidFill>
                  <a:srgbClr val="CCFFFF"/>
                </a:solidFill>
                <a:effectLst>
                  <a:outerShdw blurRad="38100" dist="38100" dir="2700000" algn="tl">
                    <a:srgbClr val="000000">
                      <a:alpha val="43137"/>
                    </a:srgbClr>
                  </a:outerShdw>
                </a:effectLst>
                <a:uLnTx/>
                <a:uFillTx/>
                <a:latin typeface="Garamond" pitchFamily="18" charset="0"/>
                <a:ea typeface="+mj-ea"/>
                <a:cs typeface="+mj-cs"/>
              </a:rPr>
              <a:t>Comparison of </a:t>
            </a:r>
            <a:r>
              <a:rPr kumimoji="0" lang="en-US" sz="3600" b="1" i="0" u="none" strike="noStrike" kern="0" cap="none" spc="0" normalizeH="0" baseline="0" noProof="0" dirty="0" smtClean="0">
                <a:ln>
                  <a:noFill/>
                </a:ln>
                <a:solidFill>
                  <a:srgbClr val="CCFFFF"/>
                </a:solidFill>
                <a:effectLst>
                  <a:outerShdw blurRad="38100" dist="38100" dir="2700000" algn="tl">
                    <a:srgbClr val="000000">
                      <a:alpha val="43137"/>
                    </a:srgbClr>
                  </a:outerShdw>
                </a:effectLst>
                <a:uLnTx/>
                <a:uFillTx/>
                <a:latin typeface="Garamond" pitchFamily="18" charset="0"/>
                <a:ea typeface="+mj-ea"/>
                <a:cs typeface="+mj-cs"/>
              </a:rPr>
              <a:t>Weight </a:t>
            </a:r>
            <a:r>
              <a:rPr kumimoji="0" lang="en-US" sz="3600" b="1" i="0" u="none" strike="noStrike" kern="0" cap="none" spc="0" normalizeH="0" baseline="0" noProof="0" dirty="0" smtClean="0">
                <a:ln>
                  <a:noFill/>
                </a:ln>
                <a:solidFill>
                  <a:srgbClr val="CCFFFF"/>
                </a:solidFill>
                <a:effectLst>
                  <a:outerShdw blurRad="38100" dist="38100" dir="2700000" algn="tl">
                    <a:srgbClr val="000000">
                      <a:alpha val="43137"/>
                    </a:srgbClr>
                  </a:outerShdw>
                </a:effectLst>
                <a:uLnTx/>
                <a:uFillTx/>
                <a:latin typeface="Garamond" pitchFamily="18" charset="0"/>
                <a:ea typeface="+mj-ea"/>
                <a:cs typeface="+mj-cs"/>
              </a:rPr>
              <a:t>Gain in 4 Trails</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685800" y="1676400"/>
            <a:ext cx="5867400" cy="4319587"/>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
        <p:nvSpPr>
          <p:cNvPr id="4" name="Rectangle 3"/>
          <p:cNvSpPr/>
          <p:nvPr/>
        </p:nvSpPr>
        <p:spPr>
          <a:xfrm>
            <a:off x="0" y="6412468"/>
            <a:ext cx="9144000" cy="369332"/>
          </a:xfrm>
          <a:prstGeom prst="rect">
            <a:avLst/>
          </a:prstGeom>
        </p:spPr>
        <p:txBody>
          <a:bodyPr wrap="square">
            <a:spAutoFit/>
          </a:bodyPr>
          <a:lstStyle/>
          <a:p>
            <a:pPr algn="ctr">
              <a:buClr>
                <a:srgbClr val="FF0000"/>
              </a:buClr>
              <a:buSzPct val="160000"/>
              <a:defRPr/>
            </a:pPr>
            <a:r>
              <a:rPr lang="en-US" dirty="0" err="1" smtClean="0">
                <a:solidFill>
                  <a:srgbClr val="FFFF00"/>
                </a:solidFill>
                <a:latin typeface="Garamond" pitchFamily="18" charset="0"/>
              </a:rPr>
              <a:t>Rosenstock</a:t>
            </a:r>
            <a:r>
              <a:rPr lang="en-US" dirty="0" smtClean="0">
                <a:solidFill>
                  <a:srgbClr val="FFFF00"/>
                </a:solidFill>
                <a:latin typeface="Garamond" pitchFamily="18" charset="0"/>
              </a:rPr>
              <a:t> J, et al. </a:t>
            </a:r>
            <a:r>
              <a:rPr lang="en-US" dirty="0" err="1" smtClean="0">
                <a:solidFill>
                  <a:srgbClr val="FFFF00"/>
                </a:solidFill>
                <a:latin typeface="Garamond" pitchFamily="18" charset="0"/>
              </a:rPr>
              <a:t>Diabetologia</a:t>
            </a:r>
            <a:r>
              <a:rPr lang="en-US" dirty="0" smtClean="0">
                <a:solidFill>
                  <a:srgbClr val="FFFF00"/>
                </a:solidFill>
                <a:latin typeface="Garamond" pitchFamily="18" charset="0"/>
              </a:rPr>
              <a:t>. 2008</a:t>
            </a:r>
            <a:r>
              <a:rPr lang="en-US" dirty="0" smtClean="0">
                <a:solidFill>
                  <a:srgbClr val="FFFF00"/>
                </a:solidFill>
                <a:latin typeface="Garamond" pitchFamily="18" charset="0"/>
              </a:rPr>
              <a:t>; 51:408–416.</a:t>
            </a:r>
            <a:endParaRPr lang="en-US" sz="1400" dirty="0">
              <a:solidFill>
                <a:srgbClr val="FFFF00"/>
              </a:solidFill>
              <a:latin typeface="Garamond" pitchFamily="18" charset="0"/>
            </a:endParaRPr>
          </a:p>
        </p:txBody>
      </p:sp>
      <p:sp>
        <p:nvSpPr>
          <p:cNvPr id="5" name="Title 1"/>
          <p:cNvSpPr>
            <a:spLocks noGrp="1"/>
          </p:cNvSpPr>
          <p:nvPr>
            <p:ph type="title"/>
          </p:nvPr>
        </p:nvSpPr>
        <p:spPr>
          <a:xfrm>
            <a:off x="0" y="10404"/>
            <a:ext cx="9144000" cy="1045992"/>
          </a:xfrm>
          <a:solidFill>
            <a:srgbClr val="FF0000"/>
          </a:solidFill>
          <a:ln>
            <a:solidFill>
              <a:schemeClr val="tx1"/>
            </a:solidFill>
          </a:ln>
        </p:spPr>
        <p:txBody>
          <a:bodyPr/>
          <a:lstStyle/>
          <a:p>
            <a:pPr algn="ctr"/>
            <a:r>
              <a:rPr lang="en-US" sz="3600" dirty="0" smtClean="0">
                <a:effectLst>
                  <a:outerShdw blurRad="38100" dist="38100" dir="2700000" algn="tl">
                    <a:srgbClr val="000000">
                      <a:alpha val="43137"/>
                    </a:srgbClr>
                  </a:outerShdw>
                </a:effectLst>
                <a:latin typeface="Garamond" pitchFamily="18" charset="0"/>
              </a:rPr>
              <a:t>Detemir vs. Glargine:</a:t>
            </a:r>
            <a:br>
              <a:rPr lang="en-US" sz="3600" dirty="0" smtClean="0">
                <a:effectLst>
                  <a:outerShdw blurRad="38100" dist="38100" dir="2700000" algn="tl">
                    <a:srgbClr val="000000">
                      <a:alpha val="43137"/>
                    </a:srgbClr>
                  </a:outerShdw>
                </a:effectLst>
                <a:latin typeface="Garamond" pitchFamily="18" charset="0"/>
              </a:rPr>
            </a:br>
            <a:r>
              <a:rPr lang="en-US" sz="3600" dirty="0" smtClean="0">
                <a:effectLst>
                  <a:outerShdw blurRad="38100" dist="38100" dir="2700000" algn="tl">
                    <a:srgbClr val="000000">
                      <a:alpha val="43137"/>
                    </a:srgbClr>
                  </a:outerShdw>
                </a:effectLst>
                <a:latin typeface="Garamond" pitchFamily="18" charset="0"/>
              </a:rPr>
              <a:t>Comparison of </a:t>
            </a:r>
            <a:r>
              <a:rPr lang="en-US" sz="3600" dirty="0" smtClean="0">
                <a:effectLst>
                  <a:outerShdw blurRad="38100" dist="38100" dir="2700000" algn="tl">
                    <a:srgbClr val="000000">
                      <a:alpha val="43137"/>
                    </a:srgbClr>
                  </a:outerShdw>
                </a:effectLst>
                <a:latin typeface="Garamond" pitchFamily="18" charset="0"/>
              </a:rPr>
              <a:t>Weight </a:t>
            </a:r>
            <a:r>
              <a:rPr lang="en-US" sz="3600" dirty="0" smtClean="0">
                <a:effectLst>
                  <a:outerShdw blurRad="38100" dist="38100" dir="2700000" algn="tl">
                    <a:srgbClr val="000000">
                      <a:alpha val="43137"/>
                    </a:srgbClr>
                  </a:outerShdw>
                </a:effectLst>
                <a:latin typeface="Garamond" pitchFamily="18" charset="0"/>
              </a:rPr>
              <a:t>Gain</a:t>
            </a:r>
          </a:p>
        </p:txBody>
      </p:sp>
      <p:sp>
        <p:nvSpPr>
          <p:cNvPr id="6" name="TextBox 5"/>
          <p:cNvSpPr txBox="1"/>
          <p:nvPr/>
        </p:nvSpPr>
        <p:spPr>
          <a:xfrm>
            <a:off x="6858000" y="2819400"/>
            <a:ext cx="2047355" cy="923330"/>
          </a:xfrm>
          <a:prstGeom prst="rect">
            <a:avLst/>
          </a:prstGeom>
          <a:solidFill>
            <a:srgbClr val="00003A"/>
          </a:solidFill>
          <a:ln>
            <a:solidFill>
              <a:srgbClr val="FF0000"/>
            </a:solidFill>
          </a:ln>
        </p:spPr>
        <p:txBody>
          <a:bodyPr wrap="none" rtlCol="0">
            <a:spAutoFit/>
          </a:bodyPr>
          <a:lstStyle/>
          <a:p>
            <a:r>
              <a:rPr lang="en-US" dirty="0" smtClean="0">
                <a:effectLst>
                  <a:outerShdw blurRad="38100" dist="38100" dir="2700000" algn="tl">
                    <a:srgbClr val="000000">
                      <a:alpha val="43137"/>
                    </a:srgbClr>
                  </a:outerShdw>
                </a:effectLst>
                <a:latin typeface="Garamond" pitchFamily="18" charset="0"/>
              </a:rPr>
              <a:t>Detemir usage:</a:t>
            </a:r>
          </a:p>
          <a:p>
            <a:pPr lvl="1"/>
            <a:r>
              <a:rPr lang="en-US" dirty="0" smtClean="0">
                <a:latin typeface="Garamond" pitchFamily="18" charset="0"/>
              </a:rPr>
              <a:t>45% once daily</a:t>
            </a:r>
          </a:p>
          <a:p>
            <a:pPr lvl="1"/>
            <a:r>
              <a:rPr lang="en-US" dirty="0" smtClean="0">
                <a:latin typeface="Garamond" pitchFamily="18" charset="0"/>
              </a:rPr>
              <a:t>55% twice daily</a:t>
            </a:r>
            <a:endParaRPr lang="en-US" dirty="0">
              <a:latin typeface="Garamond" pitchFamily="18" charset="0"/>
            </a:endParaRPr>
          </a:p>
        </p:txBody>
      </p:sp>
    </p:spTree>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7905"/>
            <a:ext cx="8229600" cy="816442"/>
          </a:xfrm>
        </p:spPr>
        <p:txBody>
          <a:bodyPr/>
          <a:lstStyle/>
          <a:p>
            <a:pPr algn="ctr">
              <a:defRPr/>
            </a:pPr>
            <a:r>
              <a:rPr lang="en-US" sz="5400" dirty="0" smtClean="0">
                <a:solidFill>
                  <a:srgbClr val="00FF00"/>
                </a:solidFill>
                <a:effectLst>
                  <a:outerShdw blurRad="38100" dist="38100" dir="2700000" algn="tl">
                    <a:srgbClr val="000000">
                      <a:alpha val="43137"/>
                    </a:srgbClr>
                  </a:outerShdw>
                </a:effectLst>
                <a:latin typeface="Garamond" pitchFamily="18" charset="0"/>
              </a:rPr>
              <a:t>Insulin  Analogues</a:t>
            </a:r>
            <a:endParaRPr lang="en-US" sz="5400" dirty="0">
              <a:solidFill>
                <a:srgbClr val="00FF00"/>
              </a:solidFill>
              <a:effectLst>
                <a:outerShdw blurRad="38100" dist="38100" dir="2700000" algn="tl">
                  <a:srgbClr val="000000">
                    <a:alpha val="43137"/>
                  </a:srgbClr>
                </a:outerShdw>
              </a:effectLst>
              <a:latin typeface="Garamond" pitchFamily="18" charset="0"/>
            </a:endParaRPr>
          </a:p>
        </p:txBody>
      </p:sp>
      <p:sp>
        <p:nvSpPr>
          <p:cNvPr id="3" name="Rectangle 2"/>
          <p:cNvSpPr/>
          <p:nvPr/>
        </p:nvSpPr>
        <p:spPr>
          <a:xfrm>
            <a:off x="0" y="1956137"/>
            <a:ext cx="8915400" cy="1015663"/>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base">
              <a:spcBef>
                <a:spcPct val="0"/>
              </a:spcBef>
              <a:spcAft>
                <a:spcPct val="0"/>
              </a:spcAft>
              <a:defRPr/>
            </a:pPr>
            <a:r>
              <a:rPr lang="en-US" sz="6000" b="1" dirty="0" smtClean="0">
                <a:ln w="11430"/>
                <a:effectLst>
                  <a:outerShdw blurRad="50800" dist="39000" dir="5460000" algn="tl">
                    <a:srgbClr val="000000">
                      <a:alpha val="38000"/>
                    </a:srgbClr>
                  </a:outerShdw>
                </a:effectLst>
                <a:latin typeface="Garamond" pitchFamily="18" charset="0"/>
                <a:ea typeface="MS PGothic" pitchFamily="34" charset="-128"/>
              </a:rPr>
              <a:t>EFFICACY &amp; SAFETY</a:t>
            </a:r>
            <a:endParaRPr lang="en-US" sz="3200" b="1" dirty="0">
              <a:ln w="11430"/>
              <a:effectLst>
                <a:outerShdw blurRad="50800" dist="39000" dir="5460000" algn="tl">
                  <a:srgbClr val="000000">
                    <a:alpha val="38000"/>
                  </a:srgbClr>
                </a:outerShdw>
              </a:effectLst>
              <a:latin typeface="Garamond" pitchFamily="18" charset="0"/>
              <a:ea typeface="MS PGothic" pitchFamily="34" charset="-128"/>
            </a:endParaRPr>
          </a:p>
        </p:txBody>
      </p:sp>
      <p:sp>
        <p:nvSpPr>
          <p:cNvPr id="27652" name="TextBox 3"/>
          <p:cNvSpPr txBox="1">
            <a:spLocks noChangeArrowheads="1"/>
          </p:cNvSpPr>
          <p:nvPr/>
        </p:nvSpPr>
        <p:spPr bwMode="auto">
          <a:xfrm>
            <a:off x="0" y="3887450"/>
            <a:ext cx="9144000" cy="1446550"/>
          </a:xfrm>
          <a:prstGeom prst="rect">
            <a:avLst/>
          </a:prstGeom>
          <a:noFill/>
          <a:ln w="9525">
            <a:noFill/>
            <a:miter lim="800000"/>
            <a:headEnd/>
            <a:tailEnd/>
          </a:ln>
        </p:spPr>
        <p:txBody>
          <a:bodyPr wrap="square">
            <a:spAutoFit/>
          </a:bodyPr>
          <a:lstStyle/>
          <a:p>
            <a:pPr algn="ctr" fontAlgn="base">
              <a:spcBef>
                <a:spcPct val="0"/>
              </a:spcBef>
              <a:spcAft>
                <a:spcPct val="0"/>
              </a:spcAft>
              <a:defRPr/>
            </a:pPr>
            <a:r>
              <a:rPr lang="en-US" sz="4400" b="1" dirty="0" smtClean="0">
                <a:solidFill>
                  <a:srgbClr val="FF0000"/>
                </a:solidFill>
                <a:effectLst>
                  <a:outerShdw blurRad="38100" dist="38100" dir="2700000" algn="tl">
                    <a:srgbClr val="000000">
                      <a:alpha val="43137"/>
                    </a:srgbClr>
                  </a:outerShdw>
                </a:effectLst>
                <a:latin typeface="Garamond" pitchFamily="18" charset="0"/>
                <a:ea typeface="MS PGothic" pitchFamily="34" charset="-128"/>
              </a:rPr>
              <a:t>♣  WITHIN-SUBJECT   VARIABILITY</a:t>
            </a:r>
            <a:endParaRPr lang="en-US" sz="2800" dirty="0">
              <a:solidFill>
                <a:srgbClr val="FFFFFF"/>
              </a:solidFill>
              <a:ea typeface="MS PGothic" pitchFamily="34" charset="-128"/>
            </a:endParaRPr>
          </a:p>
        </p:txBody>
      </p:sp>
    </p:spTree>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Title 1"/>
          <p:cNvSpPr>
            <a:spLocks noGrp="1"/>
          </p:cNvSpPr>
          <p:nvPr>
            <p:ph type="title"/>
          </p:nvPr>
        </p:nvSpPr>
        <p:spPr>
          <a:xfrm>
            <a:off x="0" y="0"/>
            <a:ext cx="9144000" cy="1447800"/>
          </a:xfrm>
          <a:solidFill>
            <a:srgbClr val="C00000"/>
          </a:solidFill>
          <a:ln>
            <a:solidFill>
              <a:schemeClr val="tx1"/>
            </a:solidFill>
          </a:ln>
        </p:spPr>
        <p:txBody>
          <a:bodyPr/>
          <a:lstStyle/>
          <a:p>
            <a:pPr algn="ctr"/>
            <a:r>
              <a:rPr lang="en-US" sz="3600" dirty="0" smtClean="0">
                <a:solidFill>
                  <a:schemeClr val="tx1"/>
                </a:solidFill>
                <a:effectLst>
                  <a:outerShdw blurRad="38100" dist="38100" dir="2700000" algn="tl">
                    <a:srgbClr val="000000">
                      <a:alpha val="43137"/>
                    </a:srgbClr>
                  </a:outerShdw>
                </a:effectLst>
                <a:latin typeface="Garamond" pitchFamily="18" charset="0"/>
              </a:rPr>
              <a:t>Within-subject Variability</a:t>
            </a:r>
            <a:endParaRPr lang="en-US" sz="3200" dirty="0" smtClean="0">
              <a:solidFill>
                <a:schemeClr val="tx1"/>
              </a:solidFill>
              <a:effectLst>
                <a:outerShdw blurRad="38100" dist="38100" dir="2700000" algn="tl">
                  <a:srgbClr val="000000">
                    <a:alpha val="43137"/>
                  </a:srgbClr>
                </a:outerShdw>
              </a:effectLst>
              <a:latin typeface="Garamond" pitchFamily="18" charset="0"/>
            </a:endParaRPr>
          </a:p>
        </p:txBody>
      </p:sp>
      <p:sp>
        <p:nvSpPr>
          <p:cNvPr id="51203" name="Rectangle 3"/>
          <p:cNvSpPr>
            <a:spLocks noChangeArrowheads="1"/>
          </p:cNvSpPr>
          <p:nvPr/>
        </p:nvSpPr>
        <p:spPr bwMode="auto">
          <a:xfrm>
            <a:off x="457200" y="1828801"/>
            <a:ext cx="8229600" cy="4154984"/>
          </a:xfrm>
          <a:prstGeom prst="rect">
            <a:avLst/>
          </a:prstGeom>
          <a:solidFill>
            <a:srgbClr val="00003A"/>
          </a:solidFill>
          <a:ln w="9525">
            <a:solidFill>
              <a:schemeClr val="tx1"/>
            </a:solidFill>
            <a:miter lim="800000"/>
            <a:headEnd/>
            <a:tailEnd/>
          </a:ln>
        </p:spPr>
        <p:txBody>
          <a:bodyPr wrap="square">
            <a:spAutoFit/>
          </a:bodyPr>
          <a:lstStyle/>
          <a:p>
            <a:pPr algn="just" fontAlgn="base">
              <a:spcBef>
                <a:spcPct val="0"/>
              </a:spcBef>
              <a:spcAft>
                <a:spcPct val="0"/>
              </a:spcAft>
              <a:buClr>
                <a:srgbClr val="FFFF00"/>
              </a:buClr>
              <a:buSzPct val="160000"/>
              <a:buFont typeface="Wingdings" pitchFamily="2" charset="2"/>
              <a:buChar char="§"/>
            </a:pPr>
            <a:r>
              <a:rPr lang="en-US" sz="2400" dirty="0">
                <a:solidFill>
                  <a:srgbClr val="FFFFFF"/>
                </a:solidFill>
                <a:latin typeface="Garamond" pitchFamily="18" charset="0"/>
                <a:ea typeface="MS PGothic" pitchFamily="34" charset="-128"/>
              </a:rPr>
              <a:t>Subcutaneous</a:t>
            </a:r>
            <a:r>
              <a:rPr lang="en-US" sz="2400" b="1" dirty="0">
                <a:solidFill>
                  <a:srgbClr val="FFFFFF"/>
                </a:solidFill>
                <a:latin typeface="Garamond" pitchFamily="18" charset="0"/>
                <a:ea typeface="MS PGothic" pitchFamily="34" charset="-128"/>
              </a:rPr>
              <a:t> </a:t>
            </a:r>
            <a:r>
              <a:rPr lang="en-US" sz="2400" dirty="0">
                <a:solidFill>
                  <a:srgbClr val="FFFFFF"/>
                </a:solidFill>
                <a:latin typeface="Garamond" pitchFamily="18" charset="0"/>
                <a:ea typeface="MS PGothic" pitchFamily="34" charset="-128"/>
              </a:rPr>
              <a:t>administration of insulin often does not result in a reproducible metabolic effect even when injected at the same dose under comparable conditions.</a:t>
            </a:r>
          </a:p>
          <a:p>
            <a:pPr algn="just" fontAlgn="base">
              <a:spcBef>
                <a:spcPct val="0"/>
              </a:spcBef>
              <a:spcAft>
                <a:spcPct val="0"/>
              </a:spcAft>
              <a:buClr>
                <a:srgbClr val="FFFF00"/>
              </a:buClr>
              <a:buSzPct val="160000"/>
              <a:buFont typeface="Wingdings" pitchFamily="2" charset="2"/>
              <a:buChar char="§"/>
            </a:pPr>
            <a:endParaRPr lang="en-US" sz="2400" dirty="0">
              <a:solidFill>
                <a:srgbClr val="FFFFFF"/>
              </a:solidFill>
              <a:latin typeface="Garamond" pitchFamily="18" charset="0"/>
              <a:ea typeface="MS PGothic" pitchFamily="34" charset="-128"/>
            </a:endParaRPr>
          </a:p>
          <a:p>
            <a:pPr algn="just" fontAlgn="base">
              <a:spcBef>
                <a:spcPct val="0"/>
              </a:spcBef>
              <a:spcAft>
                <a:spcPct val="0"/>
              </a:spcAft>
              <a:buClr>
                <a:srgbClr val="FFFF00"/>
              </a:buClr>
              <a:buSzPct val="160000"/>
              <a:buFont typeface="Wingdings" pitchFamily="2" charset="2"/>
              <a:buChar char="§"/>
            </a:pPr>
            <a:r>
              <a:rPr lang="en-US" sz="2400" dirty="0">
                <a:solidFill>
                  <a:srgbClr val="FFFFFF"/>
                </a:solidFill>
                <a:latin typeface="Garamond" pitchFamily="18" charset="0"/>
                <a:ea typeface="MS PGothic" pitchFamily="34" charset="-128"/>
              </a:rPr>
              <a:t>Few studies have assessed the variability of insulin absorption after subcutaneous administration</a:t>
            </a:r>
            <a:r>
              <a:rPr lang="en-US" sz="2400" dirty="0" smtClean="0">
                <a:solidFill>
                  <a:srgbClr val="FFFFFF"/>
                </a:solidFill>
                <a:latin typeface="Garamond" pitchFamily="18" charset="0"/>
                <a:ea typeface="MS PGothic" pitchFamily="34" charset="-128"/>
              </a:rPr>
              <a:t>.</a:t>
            </a:r>
          </a:p>
          <a:p>
            <a:pPr lvl="1" algn="just" fontAlgn="base">
              <a:spcBef>
                <a:spcPct val="0"/>
              </a:spcBef>
              <a:spcAft>
                <a:spcPct val="0"/>
              </a:spcAft>
              <a:buClr>
                <a:srgbClr val="FF99FF"/>
              </a:buClr>
              <a:buSzPct val="80000"/>
              <a:buFont typeface="Wingdings" pitchFamily="2" charset="2"/>
              <a:buChar char="§"/>
            </a:pPr>
            <a:r>
              <a:rPr lang="en-US" sz="2400" dirty="0" smtClean="0">
                <a:solidFill>
                  <a:srgbClr val="FFFFFF"/>
                </a:solidFill>
                <a:latin typeface="Garamond" pitchFamily="18" charset="0"/>
                <a:ea typeface="MS PGothic" pitchFamily="34" charset="-128"/>
              </a:rPr>
              <a:t>In a study in </a:t>
            </a:r>
            <a:r>
              <a:rPr lang="en-US" sz="2400" dirty="0" smtClean="0">
                <a:solidFill>
                  <a:srgbClr val="FFFF00"/>
                </a:solidFill>
                <a:latin typeface="Garamond" pitchFamily="18" charset="0"/>
                <a:ea typeface="MS PGothic" pitchFamily="34" charset="-128"/>
              </a:rPr>
              <a:t>DM</a:t>
            </a:r>
            <a:r>
              <a:rPr lang="en-US" sz="2400" baseline="-25000" dirty="0" smtClean="0">
                <a:solidFill>
                  <a:srgbClr val="FFFF00"/>
                </a:solidFill>
                <a:latin typeface="Garamond" pitchFamily="18" charset="0"/>
                <a:ea typeface="MS PGothic" pitchFamily="34" charset="-128"/>
              </a:rPr>
              <a:t>1</a:t>
            </a:r>
            <a:r>
              <a:rPr lang="en-US" sz="2400" dirty="0" smtClean="0">
                <a:solidFill>
                  <a:srgbClr val="FFFFFF"/>
                </a:solidFill>
                <a:latin typeface="Garamond" pitchFamily="18" charset="0"/>
                <a:ea typeface="MS PGothic" pitchFamily="34" charset="-128"/>
              </a:rPr>
              <a:t>, </a:t>
            </a:r>
            <a:r>
              <a:rPr lang="en-US" sz="2400" dirty="0" smtClean="0">
                <a:solidFill>
                  <a:srgbClr val="FF99FF"/>
                </a:solidFill>
                <a:effectLst>
                  <a:outerShdw blurRad="38100" dist="38100" dir="2700000" algn="tl">
                    <a:srgbClr val="000000">
                      <a:alpha val="43137"/>
                    </a:srgbClr>
                  </a:outerShdw>
                </a:effectLst>
                <a:latin typeface="Garamond" pitchFamily="18" charset="0"/>
                <a:ea typeface="MS PGothic" pitchFamily="34" charset="-128"/>
              </a:rPr>
              <a:t>Detemir</a:t>
            </a:r>
            <a:r>
              <a:rPr lang="en-US" sz="2400" dirty="0" smtClean="0">
                <a:solidFill>
                  <a:srgbClr val="FFFFFF"/>
                </a:solidFill>
                <a:effectLst>
                  <a:outerShdw blurRad="38100" dist="38100" dir="2700000" algn="tl">
                    <a:srgbClr val="000000">
                      <a:alpha val="43137"/>
                    </a:srgbClr>
                  </a:outerShdw>
                </a:effectLst>
                <a:latin typeface="Garamond" pitchFamily="18" charset="0"/>
                <a:ea typeface="MS PGothic" pitchFamily="34" charset="-128"/>
              </a:rPr>
              <a:t> </a:t>
            </a:r>
            <a:r>
              <a:rPr lang="en-US" sz="2400" dirty="0" smtClean="0">
                <a:solidFill>
                  <a:srgbClr val="FFFFFF"/>
                </a:solidFill>
                <a:latin typeface="Garamond" pitchFamily="18" charset="0"/>
                <a:ea typeface="MS PGothic" pitchFamily="34" charset="-128"/>
              </a:rPr>
              <a:t>was associated with significantly </a:t>
            </a:r>
            <a:r>
              <a:rPr lang="en-US" sz="2400" dirty="0" smtClean="0">
                <a:solidFill>
                  <a:srgbClr val="FF99FF"/>
                </a:solidFill>
                <a:effectLst>
                  <a:outerShdw blurRad="38100" dist="38100" dir="2700000" algn="tl">
                    <a:srgbClr val="000000">
                      <a:alpha val="43137"/>
                    </a:srgbClr>
                  </a:outerShdw>
                </a:effectLst>
                <a:latin typeface="Garamond" pitchFamily="18" charset="0"/>
                <a:ea typeface="MS PGothic" pitchFamily="34" charset="-128"/>
              </a:rPr>
              <a:t>less within-subject </a:t>
            </a:r>
            <a:r>
              <a:rPr lang="en-US" sz="2400" dirty="0" smtClean="0">
                <a:solidFill>
                  <a:srgbClr val="FF99FF"/>
                </a:solidFill>
                <a:effectLst>
                  <a:outerShdw blurRad="38100" dist="38100" dir="2700000" algn="tl">
                    <a:srgbClr val="000000">
                      <a:alpha val="43137"/>
                    </a:srgbClr>
                  </a:outerShdw>
                </a:effectLst>
                <a:latin typeface="Garamond" pitchFamily="18" charset="0"/>
                <a:ea typeface="MS PGothic" pitchFamily="34" charset="-128"/>
              </a:rPr>
              <a:t>variability </a:t>
            </a:r>
            <a:r>
              <a:rPr lang="en-US" sz="2400" dirty="0" smtClean="0">
                <a:solidFill>
                  <a:srgbClr val="FFFFFF"/>
                </a:solidFill>
                <a:latin typeface="Garamond" pitchFamily="18" charset="0"/>
                <a:ea typeface="MS PGothic" pitchFamily="34" charset="-128"/>
              </a:rPr>
              <a:t>than </a:t>
            </a:r>
            <a:r>
              <a:rPr lang="en-US" sz="2400" dirty="0" smtClean="0">
                <a:solidFill>
                  <a:srgbClr val="FFFFFF"/>
                </a:solidFill>
                <a:latin typeface="Garamond" pitchFamily="18" charset="0"/>
                <a:ea typeface="MS PGothic" pitchFamily="34" charset="-128"/>
              </a:rPr>
              <a:t>both NPH </a:t>
            </a:r>
            <a:r>
              <a:rPr lang="en-US" sz="2400" dirty="0" smtClean="0">
                <a:solidFill>
                  <a:srgbClr val="FFFFFF"/>
                </a:solidFill>
                <a:latin typeface="Garamond" pitchFamily="18" charset="0"/>
                <a:ea typeface="MS PGothic" pitchFamily="34" charset="-128"/>
              </a:rPr>
              <a:t>and Glargine.</a:t>
            </a:r>
          </a:p>
          <a:p>
            <a:pPr lvl="2" algn="just" fontAlgn="base">
              <a:spcBef>
                <a:spcPct val="0"/>
              </a:spcBef>
              <a:spcAft>
                <a:spcPct val="0"/>
              </a:spcAft>
              <a:buClr>
                <a:srgbClr val="FFFF00"/>
              </a:buClr>
              <a:buSzPct val="160000"/>
              <a:buFont typeface="Arial" pitchFamily="34" charset="0"/>
              <a:buChar char="•"/>
            </a:pPr>
            <a:r>
              <a:rPr lang="en-US" sz="2000" i="1" dirty="0" smtClean="0">
                <a:solidFill>
                  <a:srgbClr val="FFFFFF"/>
                </a:solidFill>
                <a:latin typeface="Garamond" pitchFamily="18" charset="0"/>
                <a:ea typeface="MS PGothic" pitchFamily="34" charset="-128"/>
              </a:rPr>
              <a:t>27</a:t>
            </a:r>
            <a:r>
              <a:rPr lang="en-US" sz="2000" i="1" dirty="0" smtClean="0">
                <a:solidFill>
                  <a:srgbClr val="FFFFFF"/>
                </a:solidFill>
                <a:latin typeface="Garamond" pitchFamily="18" charset="0"/>
                <a:ea typeface="MS PGothic" pitchFamily="34" charset="-128"/>
              </a:rPr>
              <a:t>% (Detemir) vs. 59% (NPH) vs. 46% (Glargine</a:t>
            </a:r>
            <a:r>
              <a:rPr lang="en-US" sz="2000" i="1" dirty="0" smtClean="0">
                <a:solidFill>
                  <a:srgbClr val="FFFFFF"/>
                </a:solidFill>
                <a:latin typeface="Garamond" pitchFamily="18" charset="0"/>
                <a:ea typeface="MS PGothic" pitchFamily="34" charset="-128"/>
              </a:rPr>
              <a:t>) </a:t>
            </a:r>
            <a:r>
              <a:rPr lang="en-US" sz="2400" i="1" baseline="30000" dirty="0" smtClean="0">
                <a:solidFill>
                  <a:srgbClr val="FFFFFF"/>
                </a:solidFill>
                <a:latin typeface="Garamond" pitchFamily="18" charset="0"/>
                <a:ea typeface="MS PGothic" pitchFamily="34" charset="-128"/>
              </a:rPr>
              <a:t>1</a:t>
            </a:r>
            <a:endParaRPr lang="en-US" sz="2000" i="1" baseline="30000" dirty="0" smtClean="0">
              <a:solidFill>
                <a:srgbClr val="FFFFFF"/>
              </a:solidFill>
              <a:latin typeface="Garamond" pitchFamily="18" charset="0"/>
              <a:ea typeface="MS PGothic" pitchFamily="34" charset="-128"/>
            </a:endParaRPr>
          </a:p>
          <a:p>
            <a:pPr lvl="1" algn="just" fontAlgn="base">
              <a:spcBef>
                <a:spcPct val="0"/>
              </a:spcBef>
              <a:spcAft>
                <a:spcPct val="0"/>
              </a:spcAft>
              <a:buClr>
                <a:srgbClr val="FF99FF"/>
              </a:buClr>
              <a:buSzPct val="80000"/>
              <a:buFont typeface="Wingdings" pitchFamily="2" charset="2"/>
              <a:buChar char="§"/>
            </a:pPr>
            <a:r>
              <a:rPr lang="en-US" sz="2800" dirty="0" smtClean="0">
                <a:solidFill>
                  <a:srgbClr val="FFFFFF"/>
                </a:solidFill>
                <a:latin typeface="Garamond" pitchFamily="18" charset="0"/>
                <a:ea typeface="MS PGothic" pitchFamily="34" charset="-128"/>
              </a:rPr>
              <a:t> </a:t>
            </a:r>
            <a:r>
              <a:rPr lang="en-US" sz="2400" dirty="0" smtClean="0">
                <a:solidFill>
                  <a:srgbClr val="FFFFFF"/>
                </a:solidFill>
                <a:latin typeface="Garamond" pitchFamily="18" charset="0"/>
                <a:ea typeface="MS PGothic" pitchFamily="34" charset="-128"/>
              </a:rPr>
              <a:t>Similar results has also been shown in </a:t>
            </a:r>
            <a:r>
              <a:rPr lang="en-US" sz="2400" dirty="0" smtClean="0">
                <a:solidFill>
                  <a:srgbClr val="FFFF00"/>
                </a:solidFill>
                <a:latin typeface="Garamond" pitchFamily="18" charset="0"/>
                <a:ea typeface="MS PGothic" pitchFamily="34" charset="-128"/>
              </a:rPr>
              <a:t>DM</a:t>
            </a:r>
            <a:r>
              <a:rPr lang="en-US" sz="2400" baseline="-25000" dirty="0" smtClean="0">
                <a:solidFill>
                  <a:srgbClr val="FFFF00"/>
                </a:solidFill>
                <a:latin typeface="Garamond" pitchFamily="18" charset="0"/>
                <a:ea typeface="MS PGothic" pitchFamily="34" charset="-128"/>
              </a:rPr>
              <a:t>2</a:t>
            </a:r>
            <a:r>
              <a:rPr lang="en-US" sz="2400" dirty="0" smtClean="0">
                <a:solidFill>
                  <a:srgbClr val="FFFFFF"/>
                </a:solidFill>
                <a:latin typeface="Garamond" pitchFamily="18" charset="0"/>
                <a:ea typeface="MS PGothic" pitchFamily="34" charset="-128"/>
              </a:rPr>
              <a:t>, and diabetic </a:t>
            </a:r>
            <a:r>
              <a:rPr lang="en-US" sz="2400" dirty="0" smtClean="0">
                <a:solidFill>
                  <a:srgbClr val="FFFF00"/>
                </a:solidFill>
                <a:latin typeface="Garamond" pitchFamily="18" charset="0"/>
                <a:ea typeface="MS PGothic" pitchFamily="34" charset="-128"/>
              </a:rPr>
              <a:t>children and adolescents</a:t>
            </a:r>
            <a:r>
              <a:rPr lang="en-US" sz="2400" dirty="0" smtClean="0">
                <a:solidFill>
                  <a:srgbClr val="FFFFFF"/>
                </a:solidFill>
                <a:latin typeface="Garamond" pitchFamily="18" charset="0"/>
                <a:ea typeface="MS PGothic" pitchFamily="34" charset="-128"/>
              </a:rPr>
              <a:t>. </a:t>
            </a:r>
            <a:r>
              <a:rPr lang="en-US" sz="2400" i="1" baseline="30000" dirty="0" smtClean="0">
                <a:solidFill>
                  <a:srgbClr val="FFFFFF"/>
                </a:solidFill>
                <a:latin typeface="Garamond" pitchFamily="18" charset="0"/>
                <a:ea typeface="MS PGothic" pitchFamily="34" charset="-128"/>
              </a:rPr>
              <a:t>2,3</a:t>
            </a:r>
            <a:endParaRPr lang="en-US" sz="2800" dirty="0">
              <a:solidFill>
                <a:srgbClr val="FFFFFF"/>
              </a:solidFill>
              <a:latin typeface="Garamond" pitchFamily="18" charset="0"/>
              <a:ea typeface="MS PGothic" pitchFamily="34" charset="-128"/>
            </a:endParaRPr>
          </a:p>
        </p:txBody>
      </p:sp>
      <p:sp>
        <p:nvSpPr>
          <p:cNvPr id="4" name="Title 1"/>
          <p:cNvSpPr txBox="1">
            <a:spLocks/>
          </p:cNvSpPr>
          <p:nvPr/>
        </p:nvSpPr>
        <p:spPr bwMode="auto">
          <a:xfrm>
            <a:off x="0" y="6096000"/>
            <a:ext cx="9144000" cy="72545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85000"/>
              </a:lnSpc>
              <a:spcBef>
                <a:spcPct val="0"/>
              </a:spcBef>
              <a:spcAft>
                <a:spcPct val="0"/>
              </a:spcAft>
              <a:buClrTx/>
              <a:buSzTx/>
              <a:buFontTx/>
              <a:buNone/>
              <a:tabLst/>
              <a:defRPr/>
            </a:pPr>
            <a:r>
              <a:rPr kumimoji="0" lang="en-US" sz="1600" b="0" i="0" u="none" strike="noStrike" kern="0" cap="none" spc="0" normalizeH="0" baseline="0" noProof="0" dirty="0" smtClean="0">
                <a:ln>
                  <a:noFill/>
                </a:ln>
                <a:solidFill>
                  <a:srgbClr val="FFFF00"/>
                </a:solidFill>
                <a:effectLst/>
                <a:uLnTx/>
                <a:uFillTx/>
                <a:latin typeface="Garamond" pitchFamily="18" charset="0"/>
                <a:ea typeface="+mj-ea"/>
                <a:cs typeface="+mj-cs"/>
              </a:rPr>
              <a:t>1- </a:t>
            </a:r>
            <a:r>
              <a:rPr kumimoji="0" lang="en-US" sz="1600" b="0" i="0" u="none" strike="noStrike" kern="0" cap="none" spc="0" normalizeH="0" baseline="0" noProof="0" dirty="0" err="1" smtClean="0">
                <a:ln>
                  <a:noFill/>
                </a:ln>
                <a:solidFill>
                  <a:srgbClr val="FFFF00"/>
                </a:solidFill>
                <a:effectLst/>
                <a:uLnTx/>
                <a:uFillTx/>
                <a:latin typeface="Garamond" pitchFamily="18" charset="0"/>
                <a:ea typeface="+mj-ea"/>
                <a:cs typeface="+mj-cs"/>
              </a:rPr>
              <a:t>Heise</a:t>
            </a:r>
            <a:r>
              <a:rPr kumimoji="0" lang="en-US" sz="1600" b="0" i="0" u="none" strike="noStrike" kern="0" cap="none" spc="0" normalizeH="0" baseline="0" noProof="0" dirty="0" smtClean="0">
                <a:ln>
                  <a:noFill/>
                </a:ln>
                <a:solidFill>
                  <a:srgbClr val="FFFF00"/>
                </a:solidFill>
                <a:effectLst/>
                <a:uLnTx/>
                <a:uFillTx/>
                <a:latin typeface="Garamond" pitchFamily="18" charset="0"/>
                <a:ea typeface="+mj-ea"/>
                <a:cs typeface="+mj-cs"/>
              </a:rPr>
              <a:t> T, et al. Diabetes. 2004; 53:1614–1620.</a:t>
            </a:r>
          </a:p>
          <a:p>
            <a:pPr marL="0" marR="0" lvl="0" indent="0" algn="ctr" defTabSz="914400" rtl="0" eaLnBrk="0" fontAlgn="base" latinLnBrk="0" hangingPunct="0">
              <a:lnSpc>
                <a:spcPct val="85000"/>
              </a:lnSpc>
              <a:spcBef>
                <a:spcPct val="0"/>
              </a:spcBef>
              <a:spcAft>
                <a:spcPct val="0"/>
              </a:spcAft>
              <a:buClrTx/>
              <a:buSzTx/>
              <a:buFontTx/>
              <a:buNone/>
              <a:tabLst/>
              <a:defRPr/>
            </a:pPr>
            <a:r>
              <a:rPr lang="en-US" sz="1600" kern="0" dirty="0" smtClean="0">
                <a:solidFill>
                  <a:srgbClr val="FFFF00"/>
                </a:solidFill>
                <a:latin typeface="Garamond" pitchFamily="18" charset="0"/>
                <a:ea typeface="+mj-ea"/>
                <a:cs typeface="+mj-cs"/>
              </a:rPr>
              <a:t>2- Klein O, et al. Diabetes </a:t>
            </a:r>
            <a:r>
              <a:rPr lang="en-US" sz="1600" kern="0" dirty="0" err="1" smtClean="0">
                <a:solidFill>
                  <a:srgbClr val="FFFF00"/>
                </a:solidFill>
                <a:latin typeface="Garamond" pitchFamily="18" charset="0"/>
                <a:ea typeface="+mj-ea"/>
                <a:cs typeface="+mj-cs"/>
              </a:rPr>
              <a:t>Obes</a:t>
            </a:r>
            <a:r>
              <a:rPr lang="en-US" sz="1600" kern="0" dirty="0" smtClean="0">
                <a:solidFill>
                  <a:srgbClr val="FFFF00"/>
                </a:solidFill>
                <a:latin typeface="Garamond" pitchFamily="18" charset="0"/>
                <a:ea typeface="+mj-ea"/>
                <a:cs typeface="+mj-cs"/>
              </a:rPr>
              <a:t> </a:t>
            </a:r>
            <a:r>
              <a:rPr lang="en-US" sz="1600" kern="0" dirty="0" err="1" smtClean="0">
                <a:solidFill>
                  <a:srgbClr val="FFFF00"/>
                </a:solidFill>
                <a:latin typeface="Garamond" pitchFamily="18" charset="0"/>
                <a:ea typeface="+mj-ea"/>
                <a:cs typeface="+mj-cs"/>
              </a:rPr>
              <a:t>Metab</a:t>
            </a:r>
            <a:r>
              <a:rPr lang="en-US" sz="1600" kern="0" dirty="0" smtClean="0">
                <a:solidFill>
                  <a:srgbClr val="FFFF00"/>
                </a:solidFill>
                <a:latin typeface="Garamond" pitchFamily="18" charset="0"/>
                <a:ea typeface="+mj-ea"/>
                <a:cs typeface="+mj-cs"/>
              </a:rPr>
              <a:t>. 2009; 9:290-299.</a:t>
            </a:r>
          </a:p>
          <a:p>
            <a:pPr marL="0" marR="0" lvl="0" indent="0" algn="ctr" defTabSz="914400" rtl="0" eaLnBrk="0" fontAlgn="base" latinLnBrk="0" hangingPunct="0">
              <a:lnSpc>
                <a:spcPct val="85000"/>
              </a:lnSpc>
              <a:spcBef>
                <a:spcPct val="0"/>
              </a:spcBef>
              <a:spcAft>
                <a:spcPct val="0"/>
              </a:spcAft>
              <a:buClrTx/>
              <a:buSzTx/>
              <a:buFontTx/>
              <a:buNone/>
              <a:tabLst/>
              <a:defRPr/>
            </a:pPr>
            <a:r>
              <a:rPr kumimoji="0" lang="en-US" sz="1600" b="0" i="0" u="none" strike="noStrike" kern="0" cap="none" spc="0" normalizeH="0" baseline="0" noProof="0" dirty="0" smtClean="0">
                <a:ln>
                  <a:noFill/>
                </a:ln>
                <a:solidFill>
                  <a:srgbClr val="FFFF00"/>
                </a:solidFill>
                <a:effectLst/>
                <a:uLnTx/>
                <a:uFillTx/>
                <a:latin typeface="Garamond" pitchFamily="18" charset="0"/>
                <a:ea typeface="+mj-ea"/>
                <a:cs typeface="+mj-cs"/>
              </a:rPr>
              <a:t>3- </a:t>
            </a:r>
            <a:r>
              <a:rPr kumimoji="0" lang="en-US" sz="1600" b="0" i="0" u="none" strike="noStrike" kern="0" cap="none" spc="0" normalizeH="0" baseline="0" noProof="0" dirty="0" err="1" smtClean="0">
                <a:ln>
                  <a:noFill/>
                </a:ln>
                <a:solidFill>
                  <a:srgbClr val="FFFF00"/>
                </a:solidFill>
                <a:effectLst/>
                <a:uLnTx/>
                <a:uFillTx/>
                <a:latin typeface="Garamond" pitchFamily="18" charset="0"/>
                <a:ea typeface="+mj-ea"/>
                <a:cs typeface="+mj-cs"/>
              </a:rPr>
              <a:t>Danne</a:t>
            </a:r>
            <a:r>
              <a:rPr kumimoji="0" lang="en-US" sz="1600" b="0" i="0" u="none" strike="noStrike" kern="0" cap="none" spc="0" normalizeH="0" noProof="0" dirty="0" smtClean="0">
                <a:ln>
                  <a:noFill/>
                </a:ln>
                <a:solidFill>
                  <a:srgbClr val="FFFF00"/>
                </a:solidFill>
                <a:effectLst/>
                <a:uLnTx/>
                <a:uFillTx/>
                <a:latin typeface="Garamond" pitchFamily="18" charset="0"/>
                <a:ea typeface="+mj-ea"/>
                <a:cs typeface="+mj-cs"/>
              </a:rPr>
              <a:t> T, et al. </a:t>
            </a:r>
            <a:r>
              <a:rPr kumimoji="0" lang="en-US" sz="1600" b="0" i="0" u="none" strike="noStrike" kern="0" cap="none" spc="0" normalizeH="0" noProof="0" dirty="0" err="1" smtClean="0">
                <a:ln>
                  <a:noFill/>
                </a:ln>
                <a:solidFill>
                  <a:srgbClr val="FFFF00"/>
                </a:solidFill>
                <a:effectLst/>
                <a:uLnTx/>
                <a:uFillTx/>
                <a:latin typeface="Garamond" pitchFamily="18" charset="0"/>
                <a:ea typeface="+mj-ea"/>
                <a:cs typeface="+mj-cs"/>
              </a:rPr>
              <a:t>Diabetologia</a:t>
            </a:r>
            <a:r>
              <a:rPr kumimoji="0" lang="en-US" sz="1600" b="0" i="0" u="none" strike="noStrike" kern="0" cap="none" spc="0" normalizeH="0" noProof="0" dirty="0" smtClean="0">
                <a:ln>
                  <a:noFill/>
                </a:ln>
                <a:solidFill>
                  <a:srgbClr val="FFFF00"/>
                </a:solidFill>
                <a:effectLst/>
                <a:uLnTx/>
                <a:uFillTx/>
                <a:latin typeface="Garamond" pitchFamily="18" charset="0"/>
                <a:ea typeface="+mj-ea"/>
                <a:cs typeface="+mj-cs"/>
              </a:rPr>
              <a:t>. 2007; 50 (Suppl. 1), S84.</a:t>
            </a:r>
            <a:endParaRPr kumimoji="0" lang="en-US" sz="1600" b="0" i="0" u="none" strike="noStrike" kern="0" cap="none" spc="0" normalizeH="0" baseline="0" noProof="0" dirty="0" smtClean="0">
              <a:ln>
                <a:noFill/>
              </a:ln>
              <a:solidFill>
                <a:srgbClr val="FFFF00"/>
              </a:solidFill>
              <a:effectLst/>
              <a:uLnTx/>
              <a:uFillTx/>
              <a:latin typeface="Garamond" pitchFamily="18" charset="0"/>
              <a:ea typeface="+mj-ea"/>
              <a:cs typeface="+mj-cs"/>
            </a:endParaRPr>
          </a:p>
        </p:txBody>
      </p:sp>
    </p:spTree>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816442"/>
          </a:xfrm>
        </p:spPr>
        <p:txBody>
          <a:bodyPr/>
          <a:lstStyle/>
          <a:p>
            <a:pPr algn="ctr">
              <a:defRPr/>
            </a:pPr>
            <a:r>
              <a:rPr lang="en-US" sz="5400" dirty="0" smtClean="0">
                <a:solidFill>
                  <a:srgbClr val="00FF00"/>
                </a:solidFill>
                <a:effectLst>
                  <a:outerShdw blurRad="38100" dist="38100" dir="2700000" algn="tl">
                    <a:srgbClr val="000000">
                      <a:alpha val="43137"/>
                    </a:srgbClr>
                  </a:outerShdw>
                </a:effectLst>
                <a:latin typeface="Garamond" pitchFamily="18" charset="0"/>
              </a:rPr>
              <a:t>INSULIN  ANALOGUES</a:t>
            </a:r>
            <a:endParaRPr lang="en-US" sz="5400" dirty="0">
              <a:solidFill>
                <a:srgbClr val="00FF00"/>
              </a:solidFill>
              <a:effectLst>
                <a:outerShdw blurRad="38100" dist="38100" dir="2700000" algn="tl">
                  <a:srgbClr val="000000">
                    <a:alpha val="43137"/>
                  </a:srgbClr>
                </a:outerShdw>
              </a:effectLst>
              <a:latin typeface="Garamond" pitchFamily="18" charset="0"/>
            </a:endParaRPr>
          </a:p>
        </p:txBody>
      </p:sp>
      <p:sp>
        <p:nvSpPr>
          <p:cNvPr id="3" name="Rectangle 2"/>
          <p:cNvSpPr/>
          <p:nvPr/>
        </p:nvSpPr>
        <p:spPr>
          <a:xfrm>
            <a:off x="0" y="2590800"/>
            <a:ext cx="8915400" cy="1015663"/>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base">
              <a:spcBef>
                <a:spcPct val="0"/>
              </a:spcBef>
              <a:spcAft>
                <a:spcPct val="0"/>
              </a:spcAft>
              <a:defRPr/>
            </a:pPr>
            <a:r>
              <a:rPr lang="en-US" sz="6000" b="1" dirty="0" smtClean="0">
                <a:ln w="11430"/>
                <a:effectLst>
                  <a:outerShdw blurRad="50800" dist="39000" dir="5460000" algn="tl">
                    <a:srgbClr val="000000">
                      <a:alpha val="38000"/>
                    </a:srgbClr>
                  </a:outerShdw>
                </a:effectLst>
                <a:latin typeface="Garamond" pitchFamily="18" charset="0"/>
                <a:ea typeface="MS PGothic" pitchFamily="34" charset="-128"/>
              </a:rPr>
              <a:t>EFFICACY &amp; SAFETY</a:t>
            </a:r>
            <a:endParaRPr lang="en-US" sz="3200" b="1" dirty="0">
              <a:ln w="11430"/>
              <a:effectLst>
                <a:outerShdw blurRad="50800" dist="39000" dir="5460000" algn="tl">
                  <a:srgbClr val="000000">
                    <a:alpha val="38000"/>
                  </a:srgbClr>
                </a:outerShdw>
              </a:effectLst>
              <a:latin typeface="Garamond" pitchFamily="18" charset="0"/>
              <a:ea typeface="MS PGothic" pitchFamily="34" charset="-128"/>
            </a:endParaRPr>
          </a:p>
        </p:txBody>
      </p:sp>
      <p:sp>
        <p:nvSpPr>
          <p:cNvPr id="27652" name="TextBox 3"/>
          <p:cNvSpPr txBox="1">
            <a:spLocks noChangeArrowheads="1"/>
          </p:cNvSpPr>
          <p:nvPr/>
        </p:nvSpPr>
        <p:spPr bwMode="auto">
          <a:xfrm>
            <a:off x="0" y="4343400"/>
            <a:ext cx="9144000" cy="923330"/>
          </a:xfrm>
          <a:prstGeom prst="rect">
            <a:avLst/>
          </a:prstGeom>
          <a:noFill/>
          <a:ln w="9525">
            <a:noFill/>
            <a:miter lim="800000"/>
            <a:headEnd/>
            <a:tailEnd/>
          </a:ln>
        </p:spPr>
        <p:txBody>
          <a:bodyPr wrap="square">
            <a:spAutoFit/>
          </a:bodyPr>
          <a:lstStyle/>
          <a:p>
            <a:pPr algn="ctr" fontAlgn="base">
              <a:spcBef>
                <a:spcPct val="0"/>
              </a:spcBef>
              <a:spcAft>
                <a:spcPct val="0"/>
              </a:spcAft>
              <a:defRPr/>
            </a:pPr>
            <a:r>
              <a:rPr lang="en-US" sz="5400" b="1" dirty="0" smtClean="0">
                <a:solidFill>
                  <a:srgbClr val="FF0000"/>
                </a:solidFill>
                <a:effectLst>
                  <a:outerShdw blurRad="38100" dist="38100" dir="2700000" algn="tl">
                    <a:srgbClr val="000000">
                      <a:alpha val="43137"/>
                    </a:srgbClr>
                  </a:outerShdw>
                </a:effectLst>
                <a:latin typeface="Garamond" pitchFamily="18" charset="0"/>
                <a:ea typeface="MS PGothic" pitchFamily="34" charset="-128"/>
              </a:rPr>
              <a:t>♣  CONCLUSION</a:t>
            </a:r>
            <a:endParaRPr lang="en-US" sz="3600" dirty="0">
              <a:solidFill>
                <a:srgbClr val="FFFFFF"/>
              </a:solidFill>
              <a:ea typeface="MS PGothic" pitchFamily="34" charset="-128"/>
            </a:endParaRPr>
          </a:p>
        </p:txBody>
      </p:sp>
    </p:spTree>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304800" y="1676400"/>
            <a:ext cx="8534400" cy="4893647"/>
          </a:xfrm>
          <a:prstGeom prst="rect">
            <a:avLst/>
          </a:prstGeom>
          <a:solidFill>
            <a:srgbClr val="00003A"/>
          </a:solidFill>
          <a:ln>
            <a:solidFill>
              <a:schemeClr val="tx1"/>
            </a:solidFill>
          </a:ln>
        </p:spPr>
        <p:txBody>
          <a:bodyPr>
            <a:spAutoFit/>
          </a:bodyPr>
          <a:lstStyle/>
          <a:p>
            <a:pPr algn="just" fontAlgn="base">
              <a:spcBef>
                <a:spcPct val="0"/>
              </a:spcBef>
              <a:spcAft>
                <a:spcPct val="0"/>
              </a:spcAft>
              <a:buClr>
                <a:srgbClr val="FF0000"/>
              </a:buClr>
              <a:buFont typeface="Wingdings" pitchFamily="2" charset="2"/>
              <a:buChar char="q"/>
              <a:defRPr/>
            </a:pPr>
            <a:r>
              <a:rPr lang="en-US" sz="2400" dirty="0" smtClean="0">
                <a:solidFill>
                  <a:srgbClr val="FFFFFF"/>
                </a:solidFill>
                <a:latin typeface="Garamond" pitchFamily="18" charset="0"/>
                <a:ea typeface="MS PGothic" pitchFamily="34" charset="-128"/>
              </a:rPr>
              <a:t> Long-acting Insulin Analogues offer </a:t>
            </a:r>
            <a:r>
              <a:rPr lang="en-US" sz="2400" dirty="0" smtClean="0">
                <a:solidFill>
                  <a:srgbClr val="FF99FF"/>
                </a:solidFill>
                <a:effectLst>
                  <a:outerShdw blurRad="38100" dist="38100" dir="2700000" algn="tl">
                    <a:srgbClr val="000000">
                      <a:alpha val="43137"/>
                    </a:srgbClr>
                  </a:outerShdw>
                </a:effectLst>
                <a:latin typeface="Garamond" pitchFamily="18" charset="0"/>
                <a:ea typeface="MS PGothic" pitchFamily="34" charset="-128"/>
              </a:rPr>
              <a:t>improved pharmacokinetic </a:t>
            </a:r>
            <a:r>
              <a:rPr lang="en-US" sz="2400" dirty="0">
                <a:solidFill>
                  <a:srgbClr val="FF99FF"/>
                </a:solidFill>
                <a:effectLst>
                  <a:outerShdw blurRad="38100" dist="38100" dir="2700000" algn="tl">
                    <a:srgbClr val="000000">
                      <a:alpha val="43137"/>
                    </a:srgbClr>
                  </a:outerShdw>
                </a:effectLst>
                <a:latin typeface="Garamond" pitchFamily="18" charset="0"/>
                <a:ea typeface="MS PGothic" pitchFamily="34" charset="-128"/>
              </a:rPr>
              <a:t>and pharmacodynamic </a:t>
            </a:r>
            <a:r>
              <a:rPr lang="en-US" sz="2400" dirty="0">
                <a:solidFill>
                  <a:srgbClr val="FFFFFF"/>
                </a:solidFill>
                <a:latin typeface="Garamond" pitchFamily="18" charset="0"/>
                <a:ea typeface="MS PGothic" pitchFamily="34" charset="-128"/>
              </a:rPr>
              <a:t>profiles compared  with </a:t>
            </a:r>
            <a:r>
              <a:rPr lang="en-US" sz="2400" dirty="0" smtClean="0">
                <a:solidFill>
                  <a:srgbClr val="FFFFFF"/>
                </a:solidFill>
                <a:latin typeface="Garamond" pitchFamily="18" charset="0"/>
                <a:ea typeface="MS PGothic" pitchFamily="34" charset="-128"/>
              </a:rPr>
              <a:t>NPH.</a:t>
            </a:r>
          </a:p>
          <a:p>
            <a:pPr algn="just" fontAlgn="base">
              <a:spcBef>
                <a:spcPct val="0"/>
              </a:spcBef>
              <a:spcAft>
                <a:spcPct val="0"/>
              </a:spcAft>
              <a:buClr>
                <a:srgbClr val="FF0000"/>
              </a:buClr>
              <a:buFont typeface="Wingdings" pitchFamily="2" charset="2"/>
              <a:buChar char="q"/>
              <a:defRPr/>
            </a:pPr>
            <a:endParaRPr lang="en-US" sz="2400" dirty="0">
              <a:solidFill>
                <a:srgbClr val="FFFFFF"/>
              </a:solidFill>
              <a:latin typeface="Garamond" pitchFamily="18" charset="0"/>
              <a:ea typeface="MS PGothic" pitchFamily="34" charset="-128"/>
            </a:endParaRPr>
          </a:p>
          <a:p>
            <a:pPr algn="just" fontAlgn="base">
              <a:spcBef>
                <a:spcPct val="0"/>
              </a:spcBef>
              <a:spcAft>
                <a:spcPct val="0"/>
              </a:spcAft>
              <a:buClr>
                <a:srgbClr val="FF0000"/>
              </a:buClr>
              <a:buFont typeface="Wingdings" pitchFamily="2" charset="2"/>
              <a:buChar char="q"/>
              <a:defRPr/>
            </a:pPr>
            <a:r>
              <a:rPr lang="en-US" sz="2400" dirty="0" smtClean="0">
                <a:solidFill>
                  <a:srgbClr val="FFFF00"/>
                </a:solidFill>
                <a:latin typeface="Garamond" pitchFamily="18" charset="0"/>
                <a:ea typeface="MS PGothic" pitchFamily="34" charset="-128"/>
              </a:rPr>
              <a:t> </a:t>
            </a:r>
            <a:r>
              <a:rPr lang="en-US" sz="2400" dirty="0" smtClean="0">
                <a:solidFill>
                  <a:srgbClr val="FFFFFF"/>
                </a:solidFill>
                <a:latin typeface="Garamond" pitchFamily="18" charset="0"/>
                <a:ea typeface="MS PGothic" pitchFamily="34" charset="-128"/>
              </a:rPr>
              <a:t>They offers </a:t>
            </a:r>
            <a:r>
              <a:rPr lang="en-US" sz="2400" dirty="0">
                <a:solidFill>
                  <a:srgbClr val="FFFFFF"/>
                </a:solidFill>
                <a:latin typeface="Garamond" pitchFamily="18" charset="0"/>
                <a:ea typeface="MS PGothic" pitchFamily="34" charset="-128"/>
              </a:rPr>
              <a:t>advantages with respect to </a:t>
            </a:r>
            <a:r>
              <a:rPr lang="en-US" sz="2400" dirty="0" smtClean="0">
                <a:solidFill>
                  <a:srgbClr val="FFFFFF"/>
                </a:solidFill>
                <a:latin typeface="Garamond" pitchFamily="18" charset="0"/>
                <a:ea typeface="MS PGothic" pitchFamily="34" charset="-128"/>
              </a:rPr>
              <a:t>safety</a:t>
            </a:r>
            <a:r>
              <a:rPr lang="en-US" sz="2400" dirty="0">
                <a:solidFill>
                  <a:srgbClr val="FFFFFF"/>
                </a:solidFill>
                <a:latin typeface="Garamond" pitchFamily="18" charset="0"/>
                <a:ea typeface="MS PGothic" pitchFamily="34" charset="-128"/>
              </a:rPr>
              <a:t>, efficacy and variability</a:t>
            </a:r>
            <a:r>
              <a:rPr lang="en-US" sz="2400" dirty="0" smtClean="0">
                <a:solidFill>
                  <a:srgbClr val="FFFFFF"/>
                </a:solidFill>
                <a:latin typeface="Garamond" pitchFamily="18" charset="0"/>
                <a:ea typeface="MS PGothic" pitchFamily="34" charset="-128"/>
              </a:rPr>
              <a:t>.</a:t>
            </a:r>
          </a:p>
          <a:p>
            <a:pPr algn="just" fontAlgn="base">
              <a:spcBef>
                <a:spcPct val="0"/>
              </a:spcBef>
              <a:spcAft>
                <a:spcPct val="0"/>
              </a:spcAft>
              <a:buClr>
                <a:srgbClr val="FF0000"/>
              </a:buClr>
              <a:buFont typeface="Wingdings" pitchFamily="2" charset="2"/>
              <a:buChar char="q"/>
              <a:defRPr/>
            </a:pPr>
            <a:endParaRPr lang="en-US" sz="2400" dirty="0" smtClean="0">
              <a:solidFill>
                <a:srgbClr val="FFFFFF"/>
              </a:solidFill>
              <a:latin typeface="Garamond" pitchFamily="18" charset="0"/>
              <a:ea typeface="MS PGothic" pitchFamily="34" charset="-128"/>
            </a:endParaRPr>
          </a:p>
          <a:p>
            <a:pPr algn="just" fontAlgn="base">
              <a:spcBef>
                <a:spcPct val="0"/>
              </a:spcBef>
              <a:spcAft>
                <a:spcPct val="0"/>
              </a:spcAft>
              <a:buClr>
                <a:srgbClr val="FF0000"/>
              </a:buClr>
              <a:buFont typeface="Wingdings" pitchFamily="2" charset="2"/>
              <a:buChar char="q"/>
              <a:defRPr/>
            </a:pPr>
            <a:r>
              <a:rPr lang="en-US" sz="2400" dirty="0" smtClean="0">
                <a:solidFill>
                  <a:srgbClr val="CCFFFF">
                    <a:lumMod val="50000"/>
                  </a:srgbClr>
                </a:solidFill>
                <a:latin typeface="Garamond" pitchFamily="18" charset="0"/>
                <a:ea typeface="MS PGothic" pitchFamily="34" charset="-128"/>
              </a:rPr>
              <a:t> </a:t>
            </a:r>
            <a:r>
              <a:rPr lang="en-US" sz="2400" dirty="0" smtClean="0">
                <a:solidFill>
                  <a:srgbClr val="FFFFFF"/>
                </a:solidFill>
                <a:latin typeface="Garamond" pitchFamily="18" charset="0"/>
                <a:ea typeface="MS PGothic" pitchFamily="34" charset="-128"/>
              </a:rPr>
              <a:t>Long-acting Insulin Analogues are </a:t>
            </a:r>
            <a:r>
              <a:rPr lang="en-US" sz="2400" dirty="0">
                <a:solidFill>
                  <a:srgbClr val="FFFFFF"/>
                </a:solidFill>
                <a:latin typeface="Garamond" pitchFamily="18" charset="0"/>
                <a:ea typeface="MS PGothic" pitchFamily="34" charset="-128"/>
              </a:rPr>
              <a:t>associated with </a:t>
            </a:r>
            <a:r>
              <a:rPr lang="en-US" sz="2400" dirty="0">
                <a:solidFill>
                  <a:srgbClr val="FFFF00"/>
                </a:solidFill>
                <a:latin typeface="Garamond" pitchFamily="18" charset="0"/>
                <a:ea typeface="MS PGothic" pitchFamily="34" charset="-128"/>
              </a:rPr>
              <a:t>equivalent </a:t>
            </a:r>
            <a:r>
              <a:rPr lang="en-US" sz="2400" dirty="0" err="1" smtClean="0">
                <a:solidFill>
                  <a:srgbClr val="FFFF00"/>
                </a:solidFill>
                <a:latin typeface="Garamond" pitchFamily="18" charset="0"/>
                <a:ea typeface="MS PGothic" pitchFamily="34" charset="-128"/>
              </a:rPr>
              <a:t>glycemic</a:t>
            </a:r>
            <a:r>
              <a:rPr lang="en-US" sz="2400" dirty="0" smtClean="0">
                <a:solidFill>
                  <a:srgbClr val="FFFF00"/>
                </a:solidFill>
                <a:latin typeface="Garamond" pitchFamily="18" charset="0"/>
                <a:ea typeface="MS PGothic" pitchFamily="34" charset="-128"/>
              </a:rPr>
              <a:t> control, less </a:t>
            </a:r>
            <a:r>
              <a:rPr lang="en-US" sz="2400" dirty="0">
                <a:solidFill>
                  <a:srgbClr val="FFFF00"/>
                </a:solidFill>
                <a:latin typeface="Garamond" pitchFamily="18" charset="0"/>
                <a:ea typeface="MS PGothic" pitchFamily="34" charset="-128"/>
              </a:rPr>
              <a:t>risk of </a:t>
            </a:r>
            <a:r>
              <a:rPr lang="en-US" sz="2400" dirty="0" smtClean="0">
                <a:solidFill>
                  <a:srgbClr val="FFFF00"/>
                </a:solidFill>
                <a:latin typeface="Garamond" pitchFamily="18" charset="0"/>
                <a:ea typeface="MS PGothic" pitchFamily="34" charset="-128"/>
              </a:rPr>
              <a:t>hypoglycemia</a:t>
            </a:r>
            <a:r>
              <a:rPr lang="en-US" sz="2400" dirty="0" smtClean="0">
                <a:solidFill>
                  <a:srgbClr val="FFFFFF"/>
                </a:solidFill>
                <a:latin typeface="Garamond" pitchFamily="18" charset="0"/>
                <a:ea typeface="MS PGothic" pitchFamily="34" charset="-128"/>
              </a:rPr>
              <a:t>, </a:t>
            </a:r>
            <a:r>
              <a:rPr lang="en-US" sz="2400" dirty="0">
                <a:solidFill>
                  <a:srgbClr val="FFFFFF"/>
                </a:solidFill>
                <a:latin typeface="Garamond" pitchFamily="18" charset="0"/>
                <a:ea typeface="MS PGothic" pitchFamily="34" charset="-128"/>
              </a:rPr>
              <a:t>and lower within-subject day to-day FPG variability compared with </a:t>
            </a:r>
            <a:r>
              <a:rPr lang="en-US" sz="2400" dirty="0" smtClean="0">
                <a:solidFill>
                  <a:srgbClr val="FFFFFF"/>
                </a:solidFill>
                <a:latin typeface="Garamond" pitchFamily="18" charset="0"/>
                <a:ea typeface="MS PGothic" pitchFamily="34" charset="-128"/>
              </a:rPr>
              <a:t>NPH.</a:t>
            </a:r>
          </a:p>
          <a:p>
            <a:pPr algn="just" fontAlgn="base">
              <a:spcBef>
                <a:spcPct val="0"/>
              </a:spcBef>
              <a:spcAft>
                <a:spcPct val="0"/>
              </a:spcAft>
              <a:buClr>
                <a:srgbClr val="FF0000"/>
              </a:buClr>
              <a:defRPr/>
            </a:pPr>
            <a:endParaRPr lang="en-US" sz="2400" dirty="0" smtClean="0">
              <a:solidFill>
                <a:srgbClr val="FFFFFF"/>
              </a:solidFill>
              <a:latin typeface="Garamond" pitchFamily="18" charset="0"/>
              <a:ea typeface="MS PGothic" pitchFamily="34" charset="-128"/>
            </a:endParaRPr>
          </a:p>
          <a:p>
            <a:pPr algn="just" fontAlgn="base">
              <a:spcBef>
                <a:spcPct val="0"/>
              </a:spcBef>
              <a:spcAft>
                <a:spcPct val="0"/>
              </a:spcAft>
              <a:buClr>
                <a:srgbClr val="FF0000"/>
              </a:buClr>
              <a:buFont typeface="Wingdings" pitchFamily="2" charset="2"/>
              <a:buChar char="q"/>
              <a:defRPr/>
            </a:pPr>
            <a:r>
              <a:rPr lang="en-US" sz="2400" dirty="0" smtClean="0">
                <a:solidFill>
                  <a:srgbClr val="FFFFFF"/>
                </a:solidFill>
                <a:latin typeface="Garamond" pitchFamily="18" charset="0"/>
                <a:ea typeface="MS PGothic" pitchFamily="34" charset="-128"/>
              </a:rPr>
              <a:t> </a:t>
            </a:r>
            <a:r>
              <a:rPr lang="en-US" sz="2400" dirty="0">
                <a:solidFill>
                  <a:srgbClr val="FFFFFF"/>
                </a:solidFill>
                <a:latin typeface="Garamond" pitchFamily="18" charset="0"/>
                <a:ea typeface="MS PGothic" pitchFamily="34" charset="-128"/>
              </a:rPr>
              <a:t>These advantages may help patients with T</a:t>
            </a:r>
            <a:r>
              <a:rPr lang="en-US" sz="2400" baseline="-25000" dirty="0">
                <a:solidFill>
                  <a:srgbClr val="FFFFFF"/>
                </a:solidFill>
                <a:latin typeface="Garamond" pitchFamily="18" charset="0"/>
                <a:ea typeface="MS PGothic" pitchFamily="34" charset="-128"/>
              </a:rPr>
              <a:t>2</a:t>
            </a:r>
            <a:r>
              <a:rPr lang="en-US" sz="2400" dirty="0">
                <a:solidFill>
                  <a:srgbClr val="FFFFFF"/>
                </a:solidFill>
                <a:latin typeface="Garamond" pitchFamily="18" charset="0"/>
                <a:ea typeface="MS PGothic" pitchFamily="34" charset="-128"/>
              </a:rPr>
              <a:t>DM to </a:t>
            </a:r>
            <a:r>
              <a:rPr lang="en-US" sz="2400" dirty="0">
                <a:solidFill>
                  <a:srgbClr val="FFFF00"/>
                </a:solidFill>
                <a:latin typeface="Garamond" pitchFamily="18" charset="0"/>
                <a:ea typeface="MS PGothic" pitchFamily="34" charset="-128"/>
              </a:rPr>
              <a:t>overcome</a:t>
            </a:r>
            <a:r>
              <a:rPr lang="en-US" sz="2400" dirty="0">
                <a:solidFill>
                  <a:srgbClr val="FFFFFF"/>
                </a:solidFill>
                <a:latin typeface="Garamond" pitchFamily="18" charset="0"/>
                <a:ea typeface="MS PGothic" pitchFamily="34" charset="-128"/>
              </a:rPr>
              <a:t> some of the </a:t>
            </a:r>
            <a:r>
              <a:rPr lang="en-US" sz="2400" dirty="0">
                <a:solidFill>
                  <a:srgbClr val="FFFF00"/>
                </a:solidFill>
                <a:latin typeface="Garamond" pitchFamily="18" charset="0"/>
                <a:ea typeface="MS PGothic" pitchFamily="34" charset="-128"/>
              </a:rPr>
              <a:t>barriers</a:t>
            </a:r>
            <a:r>
              <a:rPr lang="en-US" sz="2400" dirty="0">
                <a:solidFill>
                  <a:srgbClr val="FFFFFF"/>
                </a:solidFill>
                <a:latin typeface="Garamond" pitchFamily="18" charset="0"/>
                <a:ea typeface="MS PGothic" pitchFamily="34" charset="-128"/>
              </a:rPr>
              <a:t> associated with insulin initiation and therapy, such as fear of  </a:t>
            </a:r>
            <a:r>
              <a:rPr lang="en-US" sz="2400" dirty="0" smtClean="0">
                <a:solidFill>
                  <a:srgbClr val="FFFF00"/>
                </a:solidFill>
                <a:latin typeface="Garamond" pitchFamily="18" charset="0"/>
                <a:ea typeface="MS PGothic" pitchFamily="34" charset="-128"/>
              </a:rPr>
              <a:t>hypoglycemia</a:t>
            </a:r>
            <a:r>
              <a:rPr lang="en-US" sz="2400" dirty="0" smtClean="0">
                <a:solidFill>
                  <a:srgbClr val="FFFFFF"/>
                </a:solidFill>
                <a:latin typeface="Garamond" pitchFamily="18" charset="0"/>
                <a:ea typeface="MS PGothic" pitchFamily="34" charset="-128"/>
              </a:rPr>
              <a:t>,  </a:t>
            </a:r>
            <a:r>
              <a:rPr lang="en-US" sz="2400" dirty="0">
                <a:solidFill>
                  <a:srgbClr val="FFFFFF"/>
                </a:solidFill>
                <a:latin typeface="Garamond" pitchFamily="18" charset="0"/>
                <a:ea typeface="MS PGothic" pitchFamily="34" charset="-128"/>
              </a:rPr>
              <a:t>and </a:t>
            </a:r>
            <a:r>
              <a:rPr lang="en-US" sz="2400" dirty="0">
                <a:solidFill>
                  <a:srgbClr val="FFFF00"/>
                </a:solidFill>
                <a:latin typeface="Garamond" pitchFamily="18" charset="0"/>
                <a:ea typeface="MS PGothic" pitchFamily="34" charset="-128"/>
              </a:rPr>
              <a:t>weight </a:t>
            </a:r>
            <a:r>
              <a:rPr lang="en-US" sz="2400" dirty="0" smtClean="0">
                <a:solidFill>
                  <a:srgbClr val="FFFF00"/>
                </a:solidFill>
                <a:latin typeface="Garamond" pitchFamily="18" charset="0"/>
                <a:ea typeface="MS PGothic" pitchFamily="34" charset="-128"/>
              </a:rPr>
              <a:t>gain</a:t>
            </a:r>
            <a:r>
              <a:rPr lang="en-US" sz="2400" dirty="0" smtClean="0">
                <a:solidFill>
                  <a:srgbClr val="FFFFFF"/>
                </a:solidFill>
                <a:latin typeface="Garamond" pitchFamily="18" charset="0"/>
                <a:ea typeface="MS PGothic" pitchFamily="34" charset="-128"/>
              </a:rPr>
              <a:t>, and </a:t>
            </a:r>
            <a:r>
              <a:rPr lang="en-US" sz="2400" dirty="0" smtClean="0">
                <a:solidFill>
                  <a:srgbClr val="FFFF00"/>
                </a:solidFill>
                <a:latin typeface="Garamond" pitchFamily="18" charset="0"/>
                <a:ea typeface="MS PGothic" pitchFamily="34" charset="-128"/>
              </a:rPr>
              <a:t>number of injections</a:t>
            </a:r>
            <a:r>
              <a:rPr lang="en-US" sz="2400" dirty="0" smtClean="0">
                <a:solidFill>
                  <a:srgbClr val="FFFFFF"/>
                </a:solidFill>
                <a:latin typeface="Garamond" pitchFamily="18" charset="0"/>
                <a:ea typeface="MS PGothic" pitchFamily="34" charset="-128"/>
              </a:rPr>
              <a:t>.</a:t>
            </a:r>
            <a:endParaRPr lang="en-US" sz="2400" dirty="0">
              <a:solidFill>
                <a:srgbClr val="FFFFFF"/>
              </a:solidFill>
              <a:latin typeface="Garamond" pitchFamily="18" charset="0"/>
              <a:ea typeface="MS PGothic" pitchFamily="34" charset="-128"/>
            </a:endParaRPr>
          </a:p>
        </p:txBody>
      </p:sp>
      <p:sp>
        <p:nvSpPr>
          <p:cNvPr id="53253" name="Title 1"/>
          <p:cNvSpPr>
            <a:spLocks noGrp="1"/>
          </p:cNvSpPr>
          <p:nvPr>
            <p:ph type="title"/>
          </p:nvPr>
        </p:nvSpPr>
        <p:spPr>
          <a:xfrm>
            <a:off x="0" y="0"/>
            <a:ext cx="9144000" cy="1219200"/>
          </a:xfrm>
          <a:solidFill>
            <a:srgbClr val="C00000"/>
          </a:solidFill>
          <a:ln>
            <a:solidFill>
              <a:schemeClr val="tx1"/>
            </a:solidFill>
          </a:ln>
        </p:spPr>
        <p:txBody>
          <a:bodyPr/>
          <a:lstStyle/>
          <a:p>
            <a:pPr algn="ctr"/>
            <a:r>
              <a:rPr lang="en-US" sz="4400" dirty="0" smtClean="0">
                <a:solidFill>
                  <a:schemeClr val="tx1"/>
                </a:solidFill>
                <a:effectLst>
                  <a:outerShdw blurRad="38100" dist="38100" dir="2700000" algn="tl">
                    <a:srgbClr val="000000">
                      <a:alpha val="43137"/>
                    </a:srgbClr>
                  </a:outerShdw>
                </a:effectLst>
                <a:latin typeface="Garamond" pitchFamily="18" charset="0"/>
              </a:rPr>
              <a:t>CONCLUSIONS</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linds(horizont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blinds(horizontal)">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blinds(horizontal)">
                                      <p:cBhvr>
                                        <p:cTn id="2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Title 1"/>
          <p:cNvSpPr>
            <a:spLocks noGrp="1"/>
          </p:cNvSpPr>
          <p:nvPr>
            <p:ph type="title"/>
          </p:nvPr>
        </p:nvSpPr>
        <p:spPr>
          <a:xfrm>
            <a:off x="457200" y="533400"/>
            <a:ext cx="8229600" cy="1399997"/>
          </a:xfrm>
          <a:noFill/>
          <a:ln w="76200">
            <a:solidFill>
              <a:srgbClr val="C00000"/>
            </a:solidFill>
          </a:ln>
        </p:spPr>
        <p:txBody>
          <a:bodyPr/>
          <a:lstStyle/>
          <a:p>
            <a:pPr algn="ctr">
              <a:lnSpc>
                <a:spcPct val="150000"/>
              </a:lnSpc>
            </a:pPr>
            <a:r>
              <a:rPr lang="en-US" sz="5400" dirty="0" smtClean="0">
                <a:solidFill>
                  <a:schemeClr val="tx1"/>
                </a:solidFill>
                <a:effectLst>
                  <a:outerShdw blurRad="38100" dist="38100" dir="2700000" algn="tl">
                    <a:srgbClr val="000000">
                      <a:alpha val="43137"/>
                    </a:srgbClr>
                  </a:outerShdw>
                </a:effectLst>
                <a:latin typeface="Garamond" pitchFamily="18" charset="0"/>
              </a:rPr>
              <a:t>INSULIN  ANALOGUES</a:t>
            </a:r>
          </a:p>
        </p:txBody>
      </p:sp>
      <p:sp>
        <p:nvSpPr>
          <p:cNvPr id="7" name="Rectangle 6"/>
          <p:cNvSpPr/>
          <p:nvPr/>
        </p:nvSpPr>
        <p:spPr>
          <a:xfrm>
            <a:off x="457200" y="2590800"/>
            <a:ext cx="8229601" cy="1862048"/>
          </a:xfrm>
          <a:prstGeom prst="rect">
            <a:avLst/>
          </a:prstGeom>
          <a:solidFill>
            <a:schemeClr val="tx1"/>
          </a:solidFill>
          <a:ln w="190500">
            <a:solidFill>
              <a:srgbClr val="C00000"/>
            </a:solidFill>
          </a:ln>
        </p:spPr>
        <p:txBody>
          <a:bodyPr wrap="square">
            <a:spAutoFit/>
          </a:bodyPr>
          <a:lstStyle/>
          <a:p>
            <a:pPr algn="ctr" fontAlgn="base">
              <a:spcBef>
                <a:spcPct val="0"/>
              </a:spcBef>
              <a:spcAft>
                <a:spcPct val="0"/>
              </a:spcAft>
              <a:defRPr/>
            </a:pPr>
            <a:r>
              <a:rPr lang="en-US" sz="11500" b="1" dirty="0">
                <a:ln w="1905"/>
                <a:solidFill>
                  <a:srgbClr val="00CC00"/>
                </a:solidFill>
                <a:effectLst>
                  <a:outerShdw blurRad="38100" dist="38100" dir="2700000" algn="tl">
                    <a:srgbClr val="000000">
                      <a:alpha val="43137"/>
                    </a:srgbClr>
                  </a:outerShdw>
                </a:effectLst>
                <a:latin typeface="Garamond" pitchFamily="18" charset="0"/>
                <a:ea typeface="MS PGothic" pitchFamily="34" charset="-128"/>
              </a:rPr>
              <a:t>SAFETY </a:t>
            </a:r>
            <a:endParaRPr lang="en-US" sz="13800" b="1" dirty="0">
              <a:ln w="1905"/>
              <a:solidFill>
                <a:srgbClr val="00CC00"/>
              </a:solidFill>
              <a:effectLst>
                <a:outerShdw blurRad="38100" dist="38100" dir="2700000" algn="tl">
                  <a:srgbClr val="000000">
                    <a:alpha val="43137"/>
                  </a:srgbClr>
                </a:outerShdw>
              </a:effectLst>
              <a:latin typeface="Garamond" pitchFamily="18" charset="0"/>
              <a:ea typeface="MS PGothic" pitchFamily="34" charset="-128"/>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amond(in)">
                                      <p:cBhvr>
                                        <p:cTn id="7"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2" name="Rectangle 10"/>
          <p:cNvSpPr>
            <a:spLocks noGrp="1" noChangeArrowheads="1"/>
          </p:cNvSpPr>
          <p:nvPr>
            <p:ph type="title"/>
          </p:nvPr>
        </p:nvSpPr>
        <p:spPr>
          <a:xfrm>
            <a:off x="0" y="-79156"/>
            <a:ext cx="9144000" cy="1200329"/>
          </a:xfrm>
          <a:solidFill>
            <a:srgbClr val="C00000"/>
          </a:solidFill>
          <a:ln>
            <a:solidFill>
              <a:schemeClr val="tx1"/>
            </a:solidFill>
          </a:ln>
        </p:spPr>
        <p:txBody>
          <a:bodyPr/>
          <a:lstStyle/>
          <a:p>
            <a:pPr algn="ctr">
              <a:defRPr/>
            </a:pPr>
            <a:r>
              <a:rPr lang="en-GB" sz="2800" dirty="0" smtClean="0">
                <a:solidFill>
                  <a:schemeClr val="tx1"/>
                </a:solidFill>
                <a:effectLst>
                  <a:outerShdw blurRad="38100" dist="38100" dir="2700000" algn="tl">
                    <a:srgbClr val="000000">
                      <a:alpha val="43137"/>
                    </a:srgbClr>
                  </a:outerShdw>
                </a:effectLst>
                <a:latin typeface="Garamond" pitchFamily="18" charset="0"/>
              </a:rPr>
              <a:t>The relationship between insulin structure, insulin receptor and IGF-1R binding, and metabolic and </a:t>
            </a:r>
            <a:r>
              <a:rPr lang="en-GB" sz="2800" dirty="0" err="1" smtClean="0">
                <a:solidFill>
                  <a:schemeClr val="tx1"/>
                </a:solidFill>
                <a:effectLst>
                  <a:outerShdw blurRad="38100" dist="38100" dir="2700000" algn="tl">
                    <a:srgbClr val="000000">
                      <a:alpha val="43137"/>
                    </a:srgbClr>
                  </a:outerShdw>
                </a:effectLst>
                <a:latin typeface="Garamond" pitchFamily="18" charset="0"/>
              </a:rPr>
              <a:t>mitogenic</a:t>
            </a:r>
            <a:r>
              <a:rPr lang="en-GB" sz="2800" dirty="0" smtClean="0">
                <a:solidFill>
                  <a:schemeClr val="tx1"/>
                </a:solidFill>
                <a:effectLst>
                  <a:outerShdw blurRad="38100" dist="38100" dir="2700000" algn="tl">
                    <a:srgbClr val="000000">
                      <a:alpha val="43137"/>
                    </a:srgbClr>
                  </a:outerShdw>
                </a:effectLst>
                <a:latin typeface="Garamond" pitchFamily="18" charset="0"/>
              </a:rPr>
              <a:t> potency of insulin analogues.</a:t>
            </a:r>
            <a:endParaRPr lang="en-GB" sz="2000" dirty="0">
              <a:solidFill>
                <a:schemeClr val="tx1"/>
              </a:solidFill>
              <a:effectLst>
                <a:outerShdw blurRad="38100" dist="38100" dir="2700000" algn="tl">
                  <a:srgbClr val="000000">
                    <a:alpha val="43137"/>
                  </a:srgbClr>
                </a:outerShdw>
              </a:effectLst>
              <a:latin typeface="Garamond" pitchFamily="18" charset="0"/>
              <a:ea typeface="MS PGothic" pitchFamily="34" charset="-128"/>
            </a:endParaRPr>
          </a:p>
        </p:txBody>
      </p:sp>
      <p:graphicFrame>
        <p:nvGraphicFramePr>
          <p:cNvPr id="2170563" name="Group 707"/>
          <p:cNvGraphicFramePr>
            <a:graphicFrameLocks noGrp="1"/>
          </p:cNvGraphicFramePr>
          <p:nvPr/>
        </p:nvGraphicFramePr>
        <p:xfrm>
          <a:off x="123825" y="1136018"/>
          <a:ext cx="8943975" cy="3893185"/>
        </p:xfrm>
        <a:graphic>
          <a:graphicData uri="http://schemas.openxmlformats.org/drawingml/2006/table">
            <a:tbl>
              <a:tblPr/>
              <a:tblGrid>
                <a:gridCol w="1790700"/>
                <a:gridCol w="1428750"/>
                <a:gridCol w="1581150"/>
                <a:gridCol w="1628775"/>
                <a:gridCol w="1219200"/>
                <a:gridCol w="1295400"/>
              </a:tblGrid>
              <a:tr h="93246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GB" sz="1600" b="1" i="0" u="none" strike="noStrike" cap="none" normalizeH="0" baseline="0" dirty="0" smtClean="0">
                          <a:ln>
                            <a:noFill/>
                          </a:ln>
                          <a:solidFill>
                            <a:srgbClr val="FFFF00"/>
                          </a:solidFill>
                          <a:effectLst/>
                          <a:latin typeface="Arial" charset="0"/>
                          <a:cs typeface="Arial" charset="0"/>
                        </a:rPr>
                        <a:t>Analogue</a:t>
                      </a:r>
                    </a:p>
                  </a:txBody>
                  <a:tcPr horzOverflow="overflow">
                    <a:lnL w="19050" cap="flat" cmpd="sng" algn="ctr">
                      <a:solidFill>
                        <a:srgbClr val="CCCCFF"/>
                      </a:solidFill>
                      <a:prstDash val="solid"/>
                      <a:round/>
                      <a:headEnd type="none" w="med" len="med"/>
                      <a:tailEnd type="none" w="med" len="med"/>
                    </a:lnL>
                    <a:lnR w="19050" cap="flat" cmpd="sng" algn="ctr">
                      <a:solidFill>
                        <a:srgbClr val="CCCCFF"/>
                      </a:solidFill>
                      <a:prstDash val="solid"/>
                      <a:round/>
                      <a:headEnd type="none" w="med" len="med"/>
                      <a:tailEnd type="none" w="med" len="med"/>
                    </a:lnR>
                    <a:lnT w="19050" cap="flat" cmpd="sng" algn="ctr">
                      <a:solidFill>
                        <a:srgbClr val="CCCCFF"/>
                      </a:solidFill>
                      <a:prstDash val="solid"/>
                      <a:round/>
                      <a:headEnd type="none" w="med" len="med"/>
                      <a:tailEnd type="none" w="med" len="med"/>
                    </a:lnT>
                    <a:lnB w="19050" cap="flat" cmpd="sng" algn="ctr">
                      <a:solidFill>
                        <a:srgbClr val="CCCC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1400" b="1" i="0" u="none" strike="noStrike" cap="none" normalizeH="0" baseline="0" dirty="0" smtClean="0">
                          <a:ln>
                            <a:noFill/>
                          </a:ln>
                          <a:solidFill>
                            <a:srgbClr val="FFFF00"/>
                          </a:solidFill>
                          <a:effectLst/>
                          <a:latin typeface="Arial" charset="0"/>
                          <a:cs typeface="Arial" charset="0"/>
                        </a:rPr>
                        <a:t>Insulin receptor affinity (%)</a:t>
                      </a:r>
                    </a:p>
                  </a:txBody>
                  <a:tcPr horzOverflow="overflow">
                    <a:lnL w="19050" cap="flat" cmpd="sng" algn="ctr">
                      <a:solidFill>
                        <a:srgbClr val="CCCCFF"/>
                      </a:solidFill>
                      <a:prstDash val="solid"/>
                      <a:round/>
                      <a:headEnd type="none" w="med" len="med"/>
                      <a:tailEnd type="none" w="med" len="med"/>
                    </a:lnL>
                    <a:lnR w="19050" cap="flat" cmpd="sng" algn="ctr">
                      <a:solidFill>
                        <a:srgbClr val="CCCCFF"/>
                      </a:solidFill>
                      <a:prstDash val="solid"/>
                      <a:round/>
                      <a:headEnd type="none" w="med" len="med"/>
                      <a:tailEnd type="none" w="med" len="med"/>
                    </a:lnR>
                    <a:lnT w="19050" cap="flat" cmpd="sng" algn="ctr">
                      <a:solidFill>
                        <a:srgbClr val="CCCCFF"/>
                      </a:solidFill>
                      <a:prstDash val="solid"/>
                      <a:round/>
                      <a:headEnd type="none" w="med" len="med"/>
                      <a:tailEnd type="none" w="med" len="med"/>
                    </a:lnT>
                    <a:lnB w="19050" cap="flat" cmpd="sng" algn="ctr">
                      <a:solidFill>
                        <a:srgbClr val="CCCC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1600" b="1" i="0" u="none" strike="noStrike" cap="none" normalizeH="0" baseline="0" dirty="0" smtClean="0">
                          <a:ln>
                            <a:noFill/>
                          </a:ln>
                          <a:solidFill>
                            <a:srgbClr val="FFFF00"/>
                          </a:solidFill>
                          <a:effectLst/>
                          <a:latin typeface="Arial" charset="0"/>
                          <a:cs typeface="Arial" charset="0"/>
                        </a:rPr>
                        <a:t>Insulin receptor off-rate (%)</a:t>
                      </a:r>
                    </a:p>
                  </a:txBody>
                  <a:tcPr horzOverflow="overflow">
                    <a:lnL w="19050" cap="flat" cmpd="sng" algn="ctr">
                      <a:solidFill>
                        <a:srgbClr val="CCCCFF"/>
                      </a:solidFill>
                      <a:prstDash val="solid"/>
                      <a:round/>
                      <a:headEnd type="none" w="med" len="med"/>
                      <a:tailEnd type="none" w="med" len="med"/>
                    </a:lnL>
                    <a:lnR w="19050" cap="flat" cmpd="sng" algn="ctr">
                      <a:solidFill>
                        <a:srgbClr val="CCCCFF"/>
                      </a:solidFill>
                      <a:prstDash val="solid"/>
                      <a:round/>
                      <a:headEnd type="none" w="med" len="med"/>
                      <a:tailEnd type="none" w="med" len="med"/>
                    </a:lnR>
                    <a:lnT w="19050" cap="flat" cmpd="sng" algn="ctr">
                      <a:solidFill>
                        <a:srgbClr val="CCCCFF"/>
                      </a:solidFill>
                      <a:prstDash val="solid"/>
                      <a:round/>
                      <a:headEnd type="none" w="med" len="med"/>
                      <a:tailEnd type="none" w="med" len="med"/>
                    </a:lnT>
                    <a:lnB w="19050" cap="flat" cmpd="sng" algn="ctr">
                      <a:solidFill>
                        <a:srgbClr val="CCCC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1400" b="1" i="0" u="none" strike="noStrike" cap="none" normalizeH="0" baseline="0" dirty="0" smtClean="0">
                          <a:ln>
                            <a:noFill/>
                          </a:ln>
                          <a:solidFill>
                            <a:srgbClr val="FFFF00"/>
                          </a:solidFill>
                          <a:effectLst/>
                          <a:latin typeface="Arial" charset="0"/>
                          <a:cs typeface="Arial" charset="0"/>
                        </a:rPr>
                        <a:t>Metabolic potency (</a:t>
                      </a:r>
                      <a:r>
                        <a:rPr kumimoji="0" lang="en-GB" sz="1400" b="1" i="0" u="none" strike="noStrike" cap="none" normalizeH="0" baseline="0" dirty="0" err="1" smtClean="0">
                          <a:ln>
                            <a:noFill/>
                          </a:ln>
                          <a:solidFill>
                            <a:srgbClr val="FFFF00"/>
                          </a:solidFill>
                          <a:effectLst/>
                          <a:latin typeface="Arial" charset="0"/>
                          <a:cs typeface="Arial" charset="0"/>
                        </a:rPr>
                        <a:t>lipogenesis</a:t>
                      </a:r>
                      <a:r>
                        <a:rPr kumimoji="0" lang="en-GB" sz="1400" b="1" i="0" u="none" strike="noStrike" cap="none" normalizeH="0" baseline="0" dirty="0" smtClean="0">
                          <a:ln>
                            <a:noFill/>
                          </a:ln>
                          <a:solidFill>
                            <a:srgbClr val="FFFF00"/>
                          </a:solidFill>
                          <a:effectLst/>
                          <a:latin typeface="Arial" charset="0"/>
                          <a:cs typeface="Arial" charset="0"/>
                        </a:rPr>
                        <a:t>) (%)</a:t>
                      </a:r>
                    </a:p>
                  </a:txBody>
                  <a:tcPr horzOverflow="overflow">
                    <a:lnL w="19050" cap="flat" cmpd="sng" algn="ctr">
                      <a:solidFill>
                        <a:srgbClr val="CCCCFF"/>
                      </a:solidFill>
                      <a:prstDash val="solid"/>
                      <a:round/>
                      <a:headEnd type="none" w="med" len="med"/>
                      <a:tailEnd type="none" w="med" len="med"/>
                    </a:lnL>
                    <a:lnR w="19050" cap="flat" cmpd="sng" algn="ctr">
                      <a:solidFill>
                        <a:srgbClr val="CCCCFF"/>
                      </a:solidFill>
                      <a:prstDash val="solid"/>
                      <a:round/>
                      <a:headEnd type="none" w="med" len="med"/>
                      <a:tailEnd type="none" w="med" len="med"/>
                    </a:lnR>
                    <a:lnT w="19050" cap="flat" cmpd="sng" algn="ctr">
                      <a:solidFill>
                        <a:srgbClr val="CCCCFF"/>
                      </a:solidFill>
                      <a:prstDash val="solid"/>
                      <a:round/>
                      <a:headEnd type="none" w="med" len="med"/>
                      <a:tailEnd type="none" w="med" len="med"/>
                    </a:lnT>
                    <a:lnB w="19050" cap="flat" cmpd="sng" algn="ctr">
                      <a:solidFill>
                        <a:srgbClr val="CCCC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1400" b="1" i="0" u="none" strike="noStrike" cap="none" normalizeH="0" baseline="0" dirty="0" smtClean="0">
                          <a:ln>
                            <a:noFill/>
                          </a:ln>
                          <a:solidFill>
                            <a:srgbClr val="FFFF00"/>
                          </a:solidFill>
                          <a:effectLst/>
                          <a:latin typeface="Arial" charset="0"/>
                          <a:cs typeface="Arial" charset="0"/>
                        </a:rPr>
                        <a:t>IGF-1 receptor affinity (%)</a:t>
                      </a:r>
                    </a:p>
                  </a:txBody>
                  <a:tcPr horzOverflow="overflow">
                    <a:lnL w="19050" cap="flat" cmpd="sng" algn="ctr">
                      <a:solidFill>
                        <a:srgbClr val="CCCCFF"/>
                      </a:solidFill>
                      <a:prstDash val="solid"/>
                      <a:round/>
                      <a:headEnd type="none" w="med" len="med"/>
                      <a:tailEnd type="none" w="med" len="med"/>
                    </a:lnL>
                    <a:lnR w="19050" cap="flat" cmpd="sng" algn="ctr">
                      <a:solidFill>
                        <a:srgbClr val="CCCCFF"/>
                      </a:solidFill>
                      <a:prstDash val="solid"/>
                      <a:round/>
                      <a:headEnd type="none" w="med" len="med"/>
                      <a:tailEnd type="none" w="med" len="med"/>
                    </a:lnR>
                    <a:lnT w="19050" cap="flat" cmpd="sng" algn="ctr">
                      <a:solidFill>
                        <a:srgbClr val="CCCCFF"/>
                      </a:solidFill>
                      <a:prstDash val="solid"/>
                      <a:round/>
                      <a:headEnd type="none" w="med" len="med"/>
                      <a:tailEnd type="none" w="med" len="med"/>
                    </a:lnT>
                    <a:lnB w="19050" cap="flat" cmpd="sng" algn="ctr">
                      <a:solidFill>
                        <a:srgbClr val="CCCC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1600" b="1" i="0" u="none" strike="noStrike" cap="none" normalizeH="0" baseline="0" dirty="0" err="1" smtClean="0">
                          <a:ln>
                            <a:noFill/>
                          </a:ln>
                          <a:solidFill>
                            <a:srgbClr val="FFFF00"/>
                          </a:solidFill>
                          <a:effectLst/>
                          <a:latin typeface="Arial" charset="0"/>
                          <a:cs typeface="Arial" charset="0"/>
                        </a:rPr>
                        <a:t>Mitogenic</a:t>
                      </a:r>
                      <a:r>
                        <a:rPr kumimoji="0" lang="en-GB" sz="1600" b="1" i="0" u="none" strike="noStrike" cap="none" normalizeH="0" baseline="0" dirty="0" smtClean="0">
                          <a:ln>
                            <a:noFill/>
                          </a:ln>
                          <a:solidFill>
                            <a:srgbClr val="FFFF00"/>
                          </a:solidFill>
                          <a:effectLst/>
                          <a:latin typeface="Arial" charset="0"/>
                          <a:cs typeface="Arial" charset="0"/>
                        </a:rPr>
                        <a:t> potency (%)</a:t>
                      </a:r>
                    </a:p>
                  </a:txBody>
                  <a:tcPr horzOverflow="overflow">
                    <a:lnL w="19050" cap="flat" cmpd="sng" algn="ctr">
                      <a:solidFill>
                        <a:srgbClr val="CCCCFF"/>
                      </a:solidFill>
                      <a:prstDash val="solid"/>
                      <a:round/>
                      <a:headEnd type="none" w="med" len="med"/>
                      <a:tailEnd type="none" w="med" len="med"/>
                    </a:lnL>
                    <a:lnR w="19050" cap="flat" cmpd="sng" algn="ctr">
                      <a:solidFill>
                        <a:srgbClr val="CCCCFF"/>
                      </a:solidFill>
                      <a:prstDash val="solid"/>
                      <a:round/>
                      <a:headEnd type="none" w="med" len="med"/>
                      <a:tailEnd type="none" w="med" len="med"/>
                    </a:lnR>
                    <a:lnT w="19050" cap="flat" cmpd="sng" algn="ctr">
                      <a:solidFill>
                        <a:srgbClr val="CCCCFF"/>
                      </a:solidFill>
                      <a:prstDash val="solid"/>
                      <a:round/>
                      <a:headEnd type="none" w="med" len="med"/>
                      <a:tailEnd type="none" w="med" len="med"/>
                    </a:lnT>
                    <a:lnB w="19050" cap="flat" cmpd="sng" algn="ctr">
                      <a:solidFill>
                        <a:srgbClr val="CCCCFF"/>
                      </a:solidFill>
                      <a:prstDash val="solid"/>
                      <a:round/>
                      <a:headEnd type="none" w="med" len="med"/>
                      <a:tailEnd type="none" w="med" len="med"/>
                    </a:lnB>
                    <a:lnTlToBr>
                      <a:noFill/>
                    </a:lnTlToBr>
                    <a:lnBlToTr>
                      <a:noFill/>
                    </a:lnBlToTr>
                    <a:noFill/>
                  </a:tcPr>
                </a:tc>
              </a:tr>
              <a:tr h="44896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GB" sz="1600" b="0" i="0" u="none" strike="noStrike" cap="none" normalizeH="0" baseline="0" dirty="0" smtClean="0">
                          <a:ln>
                            <a:noFill/>
                          </a:ln>
                          <a:solidFill>
                            <a:schemeClr val="tx2">
                              <a:lumMod val="75000"/>
                            </a:schemeClr>
                          </a:solidFill>
                          <a:effectLst/>
                          <a:latin typeface="Arial" charset="0"/>
                          <a:cs typeface="Arial" charset="0"/>
                        </a:rPr>
                        <a:t>Human insulin</a:t>
                      </a:r>
                    </a:p>
                  </a:txBody>
                  <a:tcPr horzOverflow="overflow">
                    <a:lnL w="19050" cap="flat" cmpd="sng" algn="ctr">
                      <a:solidFill>
                        <a:srgbClr val="CCCCFF"/>
                      </a:solidFill>
                      <a:prstDash val="solid"/>
                      <a:round/>
                      <a:headEnd type="none" w="med" len="med"/>
                      <a:tailEnd type="none" w="med" len="med"/>
                    </a:lnL>
                    <a:lnR w="19050" cap="flat" cmpd="sng" algn="ctr">
                      <a:solidFill>
                        <a:srgbClr val="CCCCFF"/>
                      </a:solidFill>
                      <a:prstDash val="solid"/>
                      <a:round/>
                      <a:headEnd type="none" w="med" len="med"/>
                      <a:tailEnd type="none" w="med" len="med"/>
                    </a:lnR>
                    <a:lnT w="19050" cap="flat" cmpd="sng" algn="ctr">
                      <a:solidFill>
                        <a:srgbClr val="CCCCFF"/>
                      </a:solidFill>
                      <a:prstDash val="solid"/>
                      <a:round/>
                      <a:headEnd type="none" w="med" len="med"/>
                      <a:tailEnd type="none" w="med" len="med"/>
                    </a:lnT>
                    <a:lnB w="19050" cap="flat" cmpd="sng" algn="ctr">
                      <a:solidFill>
                        <a:srgbClr val="CCCC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1800" b="0" i="0" u="none" strike="noStrike" cap="none" normalizeH="0" baseline="0" dirty="0" smtClean="0">
                          <a:ln>
                            <a:noFill/>
                          </a:ln>
                          <a:solidFill>
                            <a:schemeClr val="tx1"/>
                          </a:solidFill>
                          <a:effectLst/>
                          <a:latin typeface="Arial" charset="0"/>
                          <a:cs typeface="Arial" charset="0"/>
                        </a:rPr>
                        <a:t>100</a:t>
                      </a:r>
                    </a:p>
                  </a:txBody>
                  <a:tcPr horzOverflow="overflow">
                    <a:lnL w="19050" cap="flat" cmpd="sng" algn="ctr">
                      <a:solidFill>
                        <a:srgbClr val="CCCCFF"/>
                      </a:solidFill>
                      <a:prstDash val="solid"/>
                      <a:round/>
                      <a:headEnd type="none" w="med" len="med"/>
                      <a:tailEnd type="none" w="med" len="med"/>
                    </a:lnL>
                    <a:lnR w="19050" cap="flat" cmpd="sng" algn="ctr">
                      <a:solidFill>
                        <a:srgbClr val="CCCCFF"/>
                      </a:solidFill>
                      <a:prstDash val="solid"/>
                      <a:round/>
                      <a:headEnd type="none" w="med" len="med"/>
                      <a:tailEnd type="none" w="med" len="med"/>
                    </a:lnR>
                    <a:lnT w="19050" cap="flat" cmpd="sng" algn="ctr">
                      <a:solidFill>
                        <a:srgbClr val="CCCCFF"/>
                      </a:solidFill>
                      <a:prstDash val="solid"/>
                      <a:round/>
                      <a:headEnd type="none" w="med" len="med"/>
                      <a:tailEnd type="none" w="med" len="med"/>
                    </a:lnT>
                    <a:lnB w="19050" cap="flat" cmpd="sng" algn="ctr">
                      <a:solidFill>
                        <a:srgbClr val="CCCC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000" b="0" i="0" u="none" strike="noStrike" cap="none" normalizeH="0" baseline="0" dirty="0" smtClean="0">
                          <a:ln>
                            <a:noFill/>
                          </a:ln>
                          <a:solidFill>
                            <a:schemeClr val="tx1"/>
                          </a:solidFill>
                          <a:effectLst/>
                          <a:latin typeface="Arial" charset="0"/>
                          <a:cs typeface="Arial" charset="0"/>
                        </a:rPr>
                        <a:t>100</a:t>
                      </a:r>
                    </a:p>
                  </a:txBody>
                  <a:tcPr horzOverflow="overflow">
                    <a:lnL w="19050" cap="flat" cmpd="sng" algn="ctr">
                      <a:solidFill>
                        <a:srgbClr val="CCCCFF"/>
                      </a:solidFill>
                      <a:prstDash val="solid"/>
                      <a:round/>
                      <a:headEnd type="none" w="med" len="med"/>
                      <a:tailEnd type="none" w="med" len="med"/>
                    </a:lnL>
                    <a:lnR w="19050" cap="flat" cmpd="sng" algn="ctr">
                      <a:solidFill>
                        <a:srgbClr val="CCCCFF"/>
                      </a:solidFill>
                      <a:prstDash val="solid"/>
                      <a:round/>
                      <a:headEnd type="none" w="med" len="med"/>
                      <a:tailEnd type="none" w="med" len="med"/>
                    </a:lnR>
                    <a:lnT w="19050" cap="flat" cmpd="sng" algn="ctr">
                      <a:solidFill>
                        <a:srgbClr val="CCCCFF"/>
                      </a:solidFill>
                      <a:prstDash val="solid"/>
                      <a:round/>
                      <a:headEnd type="none" w="med" len="med"/>
                      <a:tailEnd type="none" w="med" len="med"/>
                    </a:lnT>
                    <a:lnB w="19050" cap="flat" cmpd="sng" algn="ctr">
                      <a:solidFill>
                        <a:srgbClr val="CCCC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000" b="0" i="0" u="none" strike="noStrike" cap="none" normalizeH="0" baseline="0" dirty="0" smtClean="0">
                          <a:ln>
                            <a:noFill/>
                          </a:ln>
                          <a:solidFill>
                            <a:schemeClr val="tx1"/>
                          </a:solidFill>
                          <a:effectLst/>
                          <a:latin typeface="Arial" charset="0"/>
                          <a:cs typeface="Arial" charset="0"/>
                        </a:rPr>
                        <a:t>100</a:t>
                      </a:r>
                    </a:p>
                  </a:txBody>
                  <a:tcPr horzOverflow="overflow">
                    <a:lnL w="19050" cap="flat" cmpd="sng" algn="ctr">
                      <a:solidFill>
                        <a:srgbClr val="CCCCFF"/>
                      </a:solidFill>
                      <a:prstDash val="solid"/>
                      <a:round/>
                      <a:headEnd type="none" w="med" len="med"/>
                      <a:tailEnd type="none" w="med" len="med"/>
                    </a:lnL>
                    <a:lnR w="19050" cap="flat" cmpd="sng" algn="ctr">
                      <a:solidFill>
                        <a:srgbClr val="CCCCFF"/>
                      </a:solidFill>
                      <a:prstDash val="solid"/>
                      <a:round/>
                      <a:headEnd type="none" w="med" len="med"/>
                      <a:tailEnd type="none" w="med" len="med"/>
                    </a:lnR>
                    <a:lnT w="19050" cap="flat" cmpd="sng" algn="ctr">
                      <a:solidFill>
                        <a:srgbClr val="CCCCFF"/>
                      </a:solidFill>
                      <a:prstDash val="solid"/>
                      <a:round/>
                      <a:headEnd type="none" w="med" len="med"/>
                      <a:tailEnd type="none" w="med" len="med"/>
                    </a:lnT>
                    <a:lnB w="19050" cap="flat" cmpd="sng" algn="ctr">
                      <a:solidFill>
                        <a:srgbClr val="CCCC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000" b="0" i="0" u="none" strike="noStrike" cap="none" normalizeH="0" baseline="0" dirty="0" smtClean="0">
                          <a:ln>
                            <a:noFill/>
                          </a:ln>
                          <a:solidFill>
                            <a:schemeClr val="tx1"/>
                          </a:solidFill>
                          <a:effectLst/>
                          <a:latin typeface="Arial" charset="0"/>
                          <a:cs typeface="Arial" charset="0"/>
                        </a:rPr>
                        <a:t>100</a:t>
                      </a:r>
                    </a:p>
                  </a:txBody>
                  <a:tcPr horzOverflow="overflow">
                    <a:lnL w="19050" cap="flat" cmpd="sng" algn="ctr">
                      <a:solidFill>
                        <a:srgbClr val="CCCCFF"/>
                      </a:solidFill>
                      <a:prstDash val="solid"/>
                      <a:round/>
                      <a:headEnd type="none" w="med" len="med"/>
                      <a:tailEnd type="none" w="med" len="med"/>
                    </a:lnL>
                    <a:lnR w="19050" cap="flat" cmpd="sng" algn="ctr">
                      <a:solidFill>
                        <a:srgbClr val="CCCCFF"/>
                      </a:solidFill>
                      <a:prstDash val="solid"/>
                      <a:round/>
                      <a:headEnd type="none" w="med" len="med"/>
                      <a:tailEnd type="none" w="med" len="med"/>
                    </a:lnR>
                    <a:lnT w="19050" cap="flat" cmpd="sng" algn="ctr">
                      <a:solidFill>
                        <a:srgbClr val="CCCCFF"/>
                      </a:solidFill>
                      <a:prstDash val="solid"/>
                      <a:round/>
                      <a:headEnd type="none" w="med" len="med"/>
                      <a:tailEnd type="none" w="med" len="med"/>
                    </a:lnT>
                    <a:lnB w="19050" cap="flat" cmpd="sng" algn="ctr">
                      <a:solidFill>
                        <a:srgbClr val="CCCC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000" b="0" i="0" u="none" strike="noStrike" cap="none" normalizeH="0" baseline="0" dirty="0" smtClean="0">
                          <a:ln>
                            <a:noFill/>
                          </a:ln>
                          <a:solidFill>
                            <a:schemeClr val="tx1"/>
                          </a:solidFill>
                          <a:effectLst/>
                          <a:latin typeface="Arial" charset="0"/>
                          <a:cs typeface="Arial" charset="0"/>
                        </a:rPr>
                        <a:t>100</a:t>
                      </a:r>
                    </a:p>
                  </a:txBody>
                  <a:tcPr horzOverflow="overflow">
                    <a:lnL w="19050" cap="flat" cmpd="sng" algn="ctr">
                      <a:solidFill>
                        <a:srgbClr val="CCCCFF"/>
                      </a:solidFill>
                      <a:prstDash val="solid"/>
                      <a:round/>
                      <a:headEnd type="none" w="med" len="med"/>
                      <a:tailEnd type="none" w="med" len="med"/>
                    </a:lnL>
                    <a:lnR w="19050" cap="flat" cmpd="sng" algn="ctr">
                      <a:solidFill>
                        <a:srgbClr val="CCCCFF"/>
                      </a:solidFill>
                      <a:prstDash val="solid"/>
                      <a:round/>
                      <a:headEnd type="none" w="med" len="med"/>
                      <a:tailEnd type="none" w="med" len="med"/>
                    </a:lnR>
                    <a:lnT w="19050" cap="flat" cmpd="sng" algn="ctr">
                      <a:solidFill>
                        <a:srgbClr val="CCCCFF"/>
                      </a:solidFill>
                      <a:prstDash val="solid"/>
                      <a:round/>
                      <a:headEnd type="none" w="med" len="med"/>
                      <a:tailEnd type="none" w="med" len="med"/>
                    </a:lnT>
                    <a:lnB w="19050" cap="flat" cmpd="sng" algn="ctr">
                      <a:solidFill>
                        <a:srgbClr val="CCCCFF"/>
                      </a:solidFill>
                      <a:prstDash val="solid"/>
                      <a:round/>
                      <a:headEnd type="none" w="med" len="med"/>
                      <a:tailEnd type="none" w="med" len="med"/>
                    </a:lnB>
                    <a:lnTlToBr>
                      <a:noFill/>
                    </a:lnTlToBr>
                    <a:lnBlToTr>
                      <a:noFill/>
                    </a:lnBlToTr>
                    <a:noFill/>
                  </a:tcPr>
                </a:tc>
              </a:tr>
              <a:tr h="309383">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GB" sz="1000" b="0" i="0" u="none" strike="noStrike" cap="none" normalizeH="0" baseline="0" dirty="0" smtClean="0">
                          <a:ln>
                            <a:noFill/>
                          </a:ln>
                          <a:solidFill>
                            <a:schemeClr val="tx2">
                              <a:lumMod val="75000"/>
                            </a:schemeClr>
                          </a:solidFill>
                          <a:effectLst/>
                          <a:latin typeface="Arial" charset="0"/>
                          <a:cs typeface="Arial" charset="0"/>
                        </a:rPr>
                        <a:t>B10Asp</a:t>
                      </a:r>
                    </a:p>
                  </a:txBody>
                  <a:tcPr horzOverflow="overflow">
                    <a:lnL w="19050" cap="flat" cmpd="sng" algn="ctr">
                      <a:solidFill>
                        <a:srgbClr val="CCCCFF"/>
                      </a:solidFill>
                      <a:prstDash val="solid"/>
                      <a:round/>
                      <a:headEnd type="none" w="med" len="med"/>
                      <a:tailEnd type="none" w="med" len="med"/>
                    </a:lnL>
                    <a:lnR w="19050" cap="flat" cmpd="sng" algn="ctr">
                      <a:solidFill>
                        <a:srgbClr val="CCCCFF"/>
                      </a:solidFill>
                      <a:prstDash val="solid"/>
                      <a:round/>
                      <a:headEnd type="none" w="med" len="med"/>
                      <a:tailEnd type="none" w="med" len="med"/>
                    </a:lnR>
                    <a:lnT w="19050" cap="flat" cmpd="sng" algn="ctr">
                      <a:solidFill>
                        <a:srgbClr val="CCCCFF"/>
                      </a:solidFill>
                      <a:prstDash val="solid"/>
                      <a:round/>
                      <a:headEnd type="none" w="med" len="med"/>
                      <a:tailEnd type="none" w="med" len="med"/>
                    </a:lnT>
                    <a:lnB w="19050" cap="flat" cmpd="sng" algn="ctr">
                      <a:solidFill>
                        <a:srgbClr val="CCCC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1000" b="0" i="0" u="none" strike="noStrike" cap="none" normalizeH="0" baseline="0" smtClean="0">
                          <a:ln>
                            <a:noFill/>
                          </a:ln>
                          <a:solidFill>
                            <a:schemeClr val="tx1"/>
                          </a:solidFill>
                          <a:effectLst/>
                          <a:latin typeface="Arial" charset="0"/>
                          <a:cs typeface="Arial" charset="0"/>
                        </a:rPr>
                        <a:t>205 ± 20</a:t>
                      </a:r>
                    </a:p>
                  </a:txBody>
                  <a:tcPr horzOverflow="overflow">
                    <a:lnL w="19050" cap="flat" cmpd="sng" algn="ctr">
                      <a:solidFill>
                        <a:srgbClr val="CCCCFF"/>
                      </a:solidFill>
                      <a:prstDash val="solid"/>
                      <a:round/>
                      <a:headEnd type="none" w="med" len="med"/>
                      <a:tailEnd type="none" w="med" len="med"/>
                    </a:lnL>
                    <a:lnR w="19050" cap="flat" cmpd="sng" algn="ctr">
                      <a:solidFill>
                        <a:srgbClr val="CCCCFF"/>
                      </a:solidFill>
                      <a:prstDash val="solid"/>
                      <a:round/>
                      <a:headEnd type="none" w="med" len="med"/>
                      <a:tailEnd type="none" w="med" len="med"/>
                    </a:lnR>
                    <a:lnT w="19050" cap="flat" cmpd="sng" algn="ctr">
                      <a:solidFill>
                        <a:srgbClr val="CCCCFF"/>
                      </a:solidFill>
                      <a:prstDash val="solid"/>
                      <a:round/>
                      <a:headEnd type="none" w="med" len="med"/>
                      <a:tailEnd type="none" w="med" len="med"/>
                    </a:lnT>
                    <a:lnB w="19050" cap="flat" cmpd="sng" algn="ctr">
                      <a:solidFill>
                        <a:srgbClr val="CCCC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1000" b="0" i="0" u="none" strike="noStrike" cap="none" normalizeH="0" baseline="0" dirty="0" smtClean="0">
                          <a:ln>
                            <a:noFill/>
                          </a:ln>
                          <a:solidFill>
                            <a:schemeClr val="tx1"/>
                          </a:solidFill>
                          <a:effectLst/>
                          <a:latin typeface="Arial" charset="0"/>
                          <a:cs typeface="Arial" charset="0"/>
                        </a:rPr>
                        <a:t>14 ± 1</a:t>
                      </a:r>
                    </a:p>
                  </a:txBody>
                  <a:tcPr horzOverflow="overflow">
                    <a:lnL w="19050" cap="flat" cmpd="sng" algn="ctr">
                      <a:solidFill>
                        <a:srgbClr val="CCCCFF"/>
                      </a:solidFill>
                      <a:prstDash val="solid"/>
                      <a:round/>
                      <a:headEnd type="none" w="med" len="med"/>
                      <a:tailEnd type="none" w="med" len="med"/>
                    </a:lnL>
                    <a:lnR w="19050" cap="flat" cmpd="sng" algn="ctr">
                      <a:solidFill>
                        <a:srgbClr val="CCCCFF"/>
                      </a:solidFill>
                      <a:prstDash val="solid"/>
                      <a:round/>
                      <a:headEnd type="none" w="med" len="med"/>
                      <a:tailEnd type="none" w="med" len="med"/>
                    </a:lnR>
                    <a:lnT w="19050" cap="flat" cmpd="sng" algn="ctr">
                      <a:solidFill>
                        <a:srgbClr val="CCCCFF"/>
                      </a:solidFill>
                      <a:prstDash val="solid"/>
                      <a:round/>
                      <a:headEnd type="none" w="med" len="med"/>
                      <a:tailEnd type="none" w="med" len="med"/>
                    </a:lnT>
                    <a:lnB w="19050" cap="flat" cmpd="sng" algn="ctr">
                      <a:solidFill>
                        <a:srgbClr val="CCCC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1000" b="0" i="0" u="none" strike="noStrike" cap="none" normalizeH="0" baseline="0" dirty="0" smtClean="0">
                          <a:ln>
                            <a:noFill/>
                          </a:ln>
                          <a:solidFill>
                            <a:schemeClr val="tx1"/>
                          </a:solidFill>
                          <a:effectLst/>
                          <a:latin typeface="Arial" charset="0"/>
                          <a:cs typeface="Arial" charset="0"/>
                        </a:rPr>
                        <a:t>207 ± 14</a:t>
                      </a:r>
                    </a:p>
                  </a:txBody>
                  <a:tcPr horzOverflow="overflow">
                    <a:lnL w="19050" cap="flat" cmpd="sng" algn="ctr">
                      <a:solidFill>
                        <a:srgbClr val="CCCCFF"/>
                      </a:solidFill>
                      <a:prstDash val="solid"/>
                      <a:round/>
                      <a:headEnd type="none" w="med" len="med"/>
                      <a:tailEnd type="none" w="med" len="med"/>
                    </a:lnL>
                    <a:lnR w="19050" cap="flat" cmpd="sng" algn="ctr">
                      <a:solidFill>
                        <a:srgbClr val="CCCCFF"/>
                      </a:solidFill>
                      <a:prstDash val="solid"/>
                      <a:round/>
                      <a:headEnd type="none" w="med" len="med"/>
                      <a:tailEnd type="none" w="med" len="med"/>
                    </a:lnR>
                    <a:lnT w="19050" cap="flat" cmpd="sng" algn="ctr">
                      <a:solidFill>
                        <a:srgbClr val="CCCCFF"/>
                      </a:solidFill>
                      <a:prstDash val="solid"/>
                      <a:round/>
                      <a:headEnd type="none" w="med" len="med"/>
                      <a:tailEnd type="none" w="med" len="med"/>
                    </a:lnT>
                    <a:lnB w="19050" cap="flat" cmpd="sng" algn="ctr">
                      <a:solidFill>
                        <a:srgbClr val="CCCC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1000" b="0" i="0" u="none" strike="noStrike" cap="none" normalizeH="0" baseline="0" dirty="0" smtClean="0">
                          <a:ln>
                            <a:noFill/>
                          </a:ln>
                          <a:solidFill>
                            <a:schemeClr val="tx1"/>
                          </a:solidFill>
                          <a:effectLst/>
                          <a:latin typeface="Arial" charset="0"/>
                          <a:cs typeface="Arial" charset="0"/>
                        </a:rPr>
                        <a:t>587 ± 50</a:t>
                      </a:r>
                    </a:p>
                  </a:txBody>
                  <a:tcPr horzOverflow="overflow">
                    <a:lnL w="19050" cap="flat" cmpd="sng" algn="ctr">
                      <a:solidFill>
                        <a:srgbClr val="CCCCFF"/>
                      </a:solidFill>
                      <a:prstDash val="solid"/>
                      <a:round/>
                      <a:headEnd type="none" w="med" len="med"/>
                      <a:tailEnd type="none" w="med" len="med"/>
                    </a:lnL>
                    <a:lnR w="19050" cap="flat" cmpd="sng" algn="ctr">
                      <a:solidFill>
                        <a:srgbClr val="CCCCFF"/>
                      </a:solidFill>
                      <a:prstDash val="solid"/>
                      <a:round/>
                      <a:headEnd type="none" w="med" len="med"/>
                      <a:tailEnd type="none" w="med" len="med"/>
                    </a:lnR>
                    <a:lnT w="19050" cap="flat" cmpd="sng" algn="ctr">
                      <a:solidFill>
                        <a:srgbClr val="CCCCFF"/>
                      </a:solidFill>
                      <a:prstDash val="solid"/>
                      <a:round/>
                      <a:headEnd type="none" w="med" len="med"/>
                      <a:tailEnd type="none" w="med" len="med"/>
                    </a:lnT>
                    <a:lnB w="19050" cap="flat" cmpd="sng" algn="ctr">
                      <a:solidFill>
                        <a:srgbClr val="CCCC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1000" b="0" i="0" u="none" strike="noStrike" cap="none" normalizeH="0" baseline="0" dirty="0" smtClean="0">
                          <a:ln>
                            <a:noFill/>
                          </a:ln>
                          <a:solidFill>
                            <a:schemeClr val="tx1"/>
                          </a:solidFill>
                          <a:effectLst/>
                          <a:latin typeface="Arial" charset="0"/>
                          <a:cs typeface="Arial" charset="0"/>
                        </a:rPr>
                        <a:t>975 ± 173</a:t>
                      </a:r>
                    </a:p>
                  </a:txBody>
                  <a:tcPr horzOverflow="overflow">
                    <a:lnL w="19050" cap="flat" cmpd="sng" algn="ctr">
                      <a:solidFill>
                        <a:srgbClr val="CCCCFF"/>
                      </a:solidFill>
                      <a:prstDash val="solid"/>
                      <a:round/>
                      <a:headEnd type="none" w="med" len="med"/>
                      <a:tailEnd type="none" w="med" len="med"/>
                    </a:lnL>
                    <a:lnR w="19050" cap="flat" cmpd="sng" algn="ctr">
                      <a:solidFill>
                        <a:srgbClr val="CCCCFF"/>
                      </a:solidFill>
                      <a:prstDash val="solid"/>
                      <a:round/>
                      <a:headEnd type="none" w="med" len="med"/>
                      <a:tailEnd type="none" w="med" len="med"/>
                    </a:lnR>
                    <a:lnT w="19050" cap="flat" cmpd="sng" algn="ctr">
                      <a:solidFill>
                        <a:srgbClr val="CCCCFF"/>
                      </a:solidFill>
                      <a:prstDash val="solid"/>
                      <a:round/>
                      <a:headEnd type="none" w="med" len="med"/>
                      <a:tailEnd type="none" w="med" len="med"/>
                    </a:lnT>
                    <a:lnB w="19050" cap="flat" cmpd="sng" algn="ctr">
                      <a:solidFill>
                        <a:srgbClr val="CCCCFF"/>
                      </a:solidFill>
                      <a:prstDash val="solid"/>
                      <a:round/>
                      <a:headEnd type="none" w="med" len="med"/>
                      <a:tailEnd type="none" w="med" len="med"/>
                    </a:lnB>
                    <a:lnTlToBr>
                      <a:noFill/>
                    </a:lnTlToBr>
                    <a:lnBlToTr>
                      <a:noFill/>
                    </a:lnBlToTr>
                    <a:noFill/>
                  </a:tcPr>
                </a:tc>
              </a:tr>
              <a:tr h="309383">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GB" sz="1000" b="0" i="0" u="none" strike="noStrike" cap="none" normalizeH="0" baseline="0" dirty="0" smtClean="0">
                          <a:ln>
                            <a:noFill/>
                          </a:ln>
                          <a:solidFill>
                            <a:schemeClr val="tx2">
                              <a:lumMod val="75000"/>
                            </a:schemeClr>
                          </a:solidFill>
                          <a:effectLst/>
                          <a:latin typeface="Arial" charset="0"/>
                          <a:cs typeface="Arial" charset="0"/>
                        </a:rPr>
                        <a:t>Insulin </a:t>
                      </a:r>
                      <a:r>
                        <a:rPr kumimoji="0" lang="en-GB" sz="1000" b="0" i="0" u="none" strike="noStrike" cap="none" normalizeH="0" baseline="0" dirty="0" err="1" smtClean="0">
                          <a:ln>
                            <a:noFill/>
                          </a:ln>
                          <a:solidFill>
                            <a:schemeClr val="tx2">
                              <a:lumMod val="75000"/>
                            </a:schemeClr>
                          </a:solidFill>
                          <a:effectLst/>
                          <a:latin typeface="Arial" charset="0"/>
                          <a:cs typeface="Arial" charset="0"/>
                        </a:rPr>
                        <a:t>aspart</a:t>
                      </a:r>
                      <a:endParaRPr kumimoji="0" lang="en-GB" sz="1000" b="0" i="0" u="none" strike="noStrike" cap="none" normalizeH="0" baseline="0" dirty="0" smtClean="0">
                        <a:ln>
                          <a:noFill/>
                        </a:ln>
                        <a:solidFill>
                          <a:schemeClr val="tx2">
                            <a:lumMod val="75000"/>
                          </a:schemeClr>
                        </a:solidFill>
                        <a:effectLst/>
                        <a:latin typeface="Arial" charset="0"/>
                        <a:cs typeface="Arial" charset="0"/>
                      </a:endParaRPr>
                    </a:p>
                  </a:txBody>
                  <a:tcPr horzOverflow="overflow">
                    <a:lnL w="19050" cap="flat" cmpd="sng" algn="ctr">
                      <a:solidFill>
                        <a:srgbClr val="CCCCFF"/>
                      </a:solidFill>
                      <a:prstDash val="solid"/>
                      <a:round/>
                      <a:headEnd type="none" w="med" len="med"/>
                      <a:tailEnd type="none" w="med" len="med"/>
                    </a:lnL>
                    <a:lnR w="19050" cap="flat" cmpd="sng" algn="ctr">
                      <a:solidFill>
                        <a:srgbClr val="CCCCFF"/>
                      </a:solidFill>
                      <a:prstDash val="solid"/>
                      <a:round/>
                      <a:headEnd type="none" w="med" len="med"/>
                      <a:tailEnd type="none" w="med" len="med"/>
                    </a:lnR>
                    <a:lnT w="19050" cap="flat" cmpd="sng" algn="ctr">
                      <a:solidFill>
                        <a:srgbClr val="CCCCFF"/>
                      </a:solidFill>
                      <a:prstDash val="solid"/>
                      <a:round/>
                      <a:headEnd type="none" w="med" len="med"/>
                      <a:tailEnd type="none" w="med" len="med"/>
                    </a:lnT>
                    <a:lnB w="19050" cap="flat" cmpd="sng" algn="ctr">
                      <a:solidFill>
                        <a:srgbClr val="CCCC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1000" b="0" i="0" u="none" strike="noStrike" cap="none" normalizeH="0" baseline="0" smtClean="0">
                          <a:ln>
                            <a:noFill/>
                          </a:ln>
                          <a:solidFill>
                            <a:schemeClr val="tx1"/>
                          </a:solidFill>
                          <a:effectLst/>
                          <a:latin typeface="Arial" charset="0"/>
                          <a:cs typeface="Arial" charset="0"/>
                        </a:rPr>
                        <a:t>92 ± 6</a:t>
                      </a:r>
                    </a:p>
                  </a:txBody>
                  <a:tcPr horzOverflow="overflow">
                    <a:lnL w="19050" cap="flat" cmpd="sng" algn="ctr">
                      <a:solidFill>
                        <a:srgbClr val="CCCCFF"/>
                      </a:solidFill>
                      <a:prstDash val="solid"/>
                      <a:round/>
                      <a:headEnd type="none" w="med" len="med"/>
                      <a:tailEnd type="none" w="med" len="med"/>
                    </a:lnL>
                    <a:lnR w="19050" cap="flat" cmpd="sng" algn="ctr">
                      <a:solidFill>
                        <a:srgbClr val="CCCCFF"/>
                      </a:solidFill>
                      <a:prstDash val="solid"/>
                      <a:round/>
                      <a:headEnd type="none" w="med" len="med"/>
                      <a:tailEnd type="none" w="med" len="med"/>
                    </a:lnR>
                    <a:lnT w="19050" cap="flat" cmpd="sng" algn="ctr">
                      <a:solidFill>
                        <a:srgbClr val="CCCCFF"/>
                      </a:solidFill>
                      <a:prstDash val="solid"/>
                      <a:round/>
                      <a:headEnd type="none" w="med" len="med"/>
                      <a:tailEnd type="none" w="med" len="med"/>
                    </a:lnT>
                    <a:lnB w="19050" cap="flat" cmpd="sng" algn="ctr">
                      <a:solidFill>
                        <a:srgbClr val="CCCC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1000" b="0" i="0" u="none" strike="noStrike" cap="none" normalizeH="0" baseline="0" dirty="0" smtClean="0">
                          <a:ln>
                            <a:noFill/>
                          </a:ln>
                          <a:solidFill>
                            <a:schemeClr val="tx1"/>
                          </a:solidFill>
                          <a:effectLst/>
                          <a:latin typeface="Arial" charset="0"/>
                          <a:cs typeface="Arial" charset="0"/>
                        </a:rPr>
                        <a:t>81 ± 8</a:t>
                      </a:r>
                    </a:p>
                  </a:txBody>
                  <a:tcPr horzOverflow="overflow">
                    <a:lnL w="19050" cap="flat" cmpd="sng" algn="ctr">
                      <a:solidFill>
                        <a:srgbClr val="CCCCFF"/>
                      </a:solidFill>
                      <a:prstDash val="solid"/>
                      <a:round/>
                      <a:headEnd type="none" w="med" len="med"/>
                      <a:tailEnd type="none" w="med" len="med"/>
                    </a:lnL>
                    <a:lnR w="19050" cap="flat" cmpd="sng" algn="ctr">
                      <a:solidFill>
                        <a:srgbClr val="CCCCFF"/>
                      </a:solidFill>
                      <a:prstDash val="solid"/>
                      <a:round/>
                      <a:headEnd type="none" w="med" len="med"/>
                      <a:tailEnd type="none" w="med" len="med"/>
                    </a:lnR>
                    <a:lnT w="19050" cap="flat" cmpd="sng" algn="ctr">
                      <a:solidFill>
                        <a:srgbClr val="CCCCFF"/>
                      </a:solidFill>
                      <a:prstDash val="solid"/>
                      <a:round/>
                      <a:headEnd type="none" w="med" len="med"/>
                      <a:tailEnd type="none" w="med" len="med"/>
                    </a:lnT>
                    <a:lnB w="19050" cap="flat" cmpd="sng" algn="ctr">
                      <a:solidFill>
                        <a:srgbClr val="CCCC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1000" b="0" i="0" u="none" strike="noStrike" cap="none" normalizeH="0" baseline="0" dirty="0" smtClean="0">
                          <a:ln>
                            <a:noFill/>
                          </a:ln>
                          <a:solidFill>
                            <a:schemeClr val="tx1"/>
                          </a:solidFill>
                          <a:effectLst/>
                          <a:latin typeface="Arial" charset="0"/>
                          <a:cs typeface="Arial" charset="0"/>
                        </a:rPr>
                        <a:t>101 ± 2</a:t>
                      </a:r>
                    </a:p>
                  </a:txBody>
                  <a:tcPr horzOverflow="overflow">
                    <a:lnL w="19050" cap="flat" cmpd="sng" algn="ctr">
                      <a:solidFill>
                        <a:srgbClr val="CCCCFF"/>
                      </a:solidFill>
                      <a:prstDash val="solid"/>
                      <a:round/>
                      <a:headEnd type="none" w="med" len="med"/>
                      <a:tailEnd type="none" w="med" len="med"/>
                    </a:lnL>
                    <a:lnR w="19050" cap="flat" cmpd="sng" algn="ctr">
                      <a:solidFill>
                        <a:srgbClr val="CCCCFF"/>
                      </a:solidFill>
                      <a:prstDash val="solid"/>
                      <a:round/>
                      <a:headEnd type="none" w="med" len="med"/>
                      <a:tailEnd type="none" w="med" len="med"/>
                    </a:lnR>
                    <a:lnT w="19050" cap="flat" cmpd="sng" algn="ctr">
                      <a:solidFill>
                        <a:srgbClr val="CCCCFF"/>
                      </a:solidFill>
                      <a:prstDash val="solid"/>
                      <a:round/>
                      <a:headEnd type="none" w="med" len="med"/>
                      <a:tailEnd type="none" w="med" len="med"/>
                    </a:lnT>
                    <a:lnB w="19050" cap="flat" cmpd="sng" algn="ctr">
                      <a:solidFill>
                        <a:srgbClr val="CCCC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1000" b="0" i="0" u="none" strike="noStrike" cap="none" normalizeH="0" baseline="0" dirty="0" smtClean="0">
                          <a:ln>
                            <a:noFill/>
                          </a:ln>
                          <a:solidFill>
                            <a:schemeClr val="tx1"/>
                          </a:solidFill>
                          <a:effectLst/>
                          <a:latin typeface="Arial" charset="0"/>
                          <a:cs typeface="Arial" charset="0"/>
                        </a:rPr>
                        <a:t>81 ± 9</a:t>
                      </a:r>
                    </a:p>
                  </a:txBody>
                  <a:tcPr horzOverflow="overflow">
                    <a:lnL w="19050" cap="flat" cmpd="sng" algn="ctr">
                      <a:solidFill>
                        <a:srgbClr val="CCCCFF"/>
                      </a:solidFill>
                      <a:prstDash val="solid"/>
                      <a:round/>
                      <a:headEnd type="none" w="med" len="med"/>
                      <a:tailEnd type="none" w="med" len="med"/>
                    </a:lnL>
                    <a:lnR w="19050" cap="flat" cmpd="sng" algn="ctr">
                      <a:solidFill>
                        <a:srgbClr val="CCCCFF"/>
                      </a:solidFill>
                      <a:prstDash val="solid"/>
                      <a:round/>
                      <a:headEnd type="none" w="med" len="med"/>
                      <a:tailEnd type="none" w="med" len="med"/>
                    </a:lnR>
                    <a:lnT w="19050" cap="flat" cmpd="sng" algn="ctr">
                      <a:solidFill>
                        <a:srgbClr val="CCCCFF"/>
                      </a:solidFill>
                      <a:prstDash val="solid"/>
                      <a:round/>
                      <a:headEnd type="none" w="med" len="med"/>
                      <a:tailEnd type="none" w="med" len="med"/>
                    </a:lnT>
                    <a:lnB w="19050" cap="flat" cmpd="sng" algn="ctr">
                      <a:solidFill>
                        <a:srgbClr val="CCCC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1000" b="0" i="0" u="none" strike="noStrike" cap="none" normalizeH="0" baseline="0" dirty="0" smtClean="0">
                          <a:ln>
                            <a:noFill/>
                          </a:ln>
                          <a:solidFill>
                            <a:schemeClr val="tx1"/>
                          </a:solidFill>
                          <a:effectLst/>
                          <a:latin typeface="Arial" charset="0"/>
                          <a:cs typeface="Arial" charset="0"/>
                        </a:rPr>
                        <a:t>58 ± 22</a:t>
                      </a:r>
                    </a:p>
                  </a:txBody>
                  <a:tcPr horzOverflow="overflow">
                    <a:lnL w="19050" cap="flat" cmpd="sng" algn="ctr">
                      <a:solidFill>
                        <a:srgbClr val="CCCCFF"/>
                      </a:solidFill>
                      <a:prstDash val="solid"/>
                      <a:round/>
                      <a:headEnd type="none" w="med" len="med"/>
                      <a:tailEnd type="none" w="med" len="med"/>
                    </a:lnL>
                    <a:lnR w="19050" cap="flat" cmpd="sng" algn="ctr">
                      <a:solidFill>
                        <a:srgbClr val="CCCCFF"/>
                      </a:solidFill>
                      <a:prstDash val="solid"/>
                      <a:round/>
                      <a:headEnd type="none" w="med" len="med"/>
                      <a:tailEnd type="none" w="med" len="med"/>
                    </a:lnR>
                    <a:lnT w="19050" cap="flat" cmpd="sng" algn="ctr">
                      <a:solidFill>
                        <a:srgbClr val="CCCCFF"/>
                      </a:solidFill>
                      <a:prstDash val="solid"/>
                      <a:round/>
                      <a:headEnd type="none" w="med" len="med"/>
                      <a:tailEnd type="none" w="med" len="med"/>
                    </a:lnT>
                    <a:lnB w="19050" cap="flat" cmpd="sng" algn="ctr">
                      <a:solidFill>
                        <a:srgbClr val="CCCCFF"/>
                      </a:solidFill>
                      <a:prstDash val="solid"/>
                      <a:round/>
                      <a:headEnd type="none" w="med" len="med"/>
                      <a:tailEnd type="none" w="med" len="med"/>
                    </a:lnB>
                    <a:lnTlToBr>
                      <a:noFill/>
                    </a:lnTlToBr>
                    <a:lnBlToTr>
                      <a:noFill/>
                    </a:lnBlToTr>
                    <a:noFill/>
                  </a:tcPr>
                </a:tc>
              </a:tr>
              <a:tr h="315497">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GB" sz="1000" b="0" i="0" u="none" strike="noStrike" cap="none" normalizeH="0" baseline="0" dirty="0" smtClean="0">
                          <a:ln>
                            <a:noFill/>
                          </a:ln>
                          <a:solidFill>
                            <a:schemeClr val="tx2">
                              <a:lumMod val="75000"/>
                            </a:schemeClr>
                          </a:solidFill>
                          <a:effectLst/>
                          <a:latin typeface="Arial" charset="0"/>
                          <a:cs typeface="Arial" charset="0"/>
                        </a:rPr>
                        <a:t>Insulin </a:t>
                      </a:r>
                      <a:r>
                        <a:rPr kumimoji="0" lang="en-GB" sz="1000" b="0" i="0" u="none" strike="noStrike" cap="none" normalizeH="0" baseline="0" dirty="0" err="1" smtClean="0">
                          <a:ln>
                            <a:noFill/>
                          </a:ln>
                          <a:solidFill>
                            <a:schemeClr val="tx2">
                              <a:lumMod val="75000"/>
                            </a:schemeClr>
                          </a:solidFill>
                          <a:effectLst/>
                          <a:latin typeface="Arial" charset="0"/>
                          <a:cs typeface="Arial" charset="0"/>
                        </a:rPr>
                        <a:t>lispro</a:t>
                      </a:r>
                      <a:endParaRPr kumimoji="0" lang="en-GB" sz="1000" b="0" i="0" u="none" strike="noStrike" cap="none" normalizeH="0" baseline="0" dirty="0" smtClean="0">
                        <a:ln>
                          <a:noFill/>
                        </a:ln>
                        <a:solidFill>
                          <a:schemeClr val="tx2">
                            <a:lumMod val="75000"/>
                          </a:schemeClr>
                        </a:solidFill>
                        <a:effectLst/>
                        <a:latin typeface="Arial" charset="0"/>
                        <a:cs typeface="Arial" charset="0"/>
                      </a:endParaRPr>
                    </a:p>
                  </a:txBody>
                  <a:tcPr horzOverflow="overflow">
                    <a:lnL w="19050" cap="flat" cmpd="sng" algn="ctr">
                      <a:solidFill>
                        <a:srgbClr val="CCCCFF"/>
                      </a:solidFill>
                      <a:prstDash val="solid"/>
                      <a:round/>
                      <a:headEnd type="none" w="med" len="med"/>
                      <a:tailEnd type="none" w="med" len="med"/>
                    </a:lnL>
                    <a:lnR w="19050" cap="flat" cmpd="sng" algn="ctr">
                      <a:solidFill>
                        <a:srgbClr val="CCCCFF"/>
                      </a:solidFill>
                      <a:prstDash val="solid"/>
                      <a:round/>
                      <a:headEnd type="none" w="med" len="med"/>
                      <a:tailEnd type="none" w="med" len="med"/>
                    </a:lnR>
                    <a:lnT w="19050" cap="flat" cmpd="sng" algn="ctr">
                      <a:solidFill>
                        <a:srgbClr val="CCCCFF"/>
                      </a:solidFill>
                      <a:prstDash val="solid"/>
                      <a:round/>
                      <a:headEnd type="none" w="med" len="med"/>
                      <a:tailEnd type="none" w="med" len="med"/>
                    </a:lnT>
                    <a:lnB w="19050" cap="flat" cmpd="sng" algn="ctr">
                      <a:solidFill>
                        <a:srgbClr val="CCCC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1000" b="0" i="0" u="none" strike="noStrike" cap="none" normalizeH="0" baseline="0" smtClean="0">
                          <a:ln>
                            <a:noFill/>
                          </a:ln>
                          <a:solidFill>
                            <a:schemeClr val="tx1"/>
                          </a:solidFill>
                          <a:effectLst/>
                          <a:latin typeface="Arial" charset="0"/>
                          <a:cs typeface="Arial" charset="0"/>
                        </a:rPr>
                        <a:t>84 ± 6</a:t>
                      </a:r>
                    </a:p>
                  </a:txBody>
                  <a:tcPr horzOverflow="overflow">
                    <a:lnL w="19050" cap="flat" cmpd="sng" algn="ctr">
                      <a:solidFill>
                        <a:srgbClr val="CCCCFF"/>
                      </a:solidFill>
                      <a:prstDash val="solid"/>
                      <a:round/>
                      <a:headEnd type="none" w="med" len="med"/>
                      <a:tailEnd type="none" w="med" len="med"/>
                    </a:lnL>
                    <a:lnR w="19050" cap="flat" cmpd="sng" algn="ctr">
                      <a:solidFill>
                        <a:srgbClr val="CCCCFF"/>
                      </a:solidFill>
                      <a:prstDash val="solid"/>
                      <a:round/>
                      <a:headEnd type="none" w="med" len="med"/>
                      <a:tailEnd type="none" w="med" len="med"/>
                    </a:lnR>
                    <a:lnT w="19050" cap="flat" cmpd="sng" algn="ctr">
                      <a:solidFill>
                        <a:srgbClr val="CCCCFF"/>
                      </a:solidFill>
                      <a:prstDash val="solid"/>
                      <a:round/>
                      <a:headEnd type="none" w="med" len="med"/>
                      <a:tailEnd type="none" w="med" len="med"/>
                    </a:lnT>
                    <a:lnB w="19050" cap="flat" cmpd="sng" algn="ctr">
                      <a:solidFill>
                        <a:srgbClr val="CCCC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1000" b="0" i="0" u="none" strike="noStrike" cap="none" normalizeH="0" baseline="0" smtClean="0">
                          <a:ln>
                            <a:noFill/>
                          </a:ln>
                          <a:solidFill>
                            <a:schemeClr val="tx1"/>
                          </a:solidFill>
                          <a:effectLst/>
                          <a:latin typeface="Arial" charset="0"/>
                          <a:cs typeface="Arial" charset="0"/>
                        </a:rPr>
                        <a:t>100 ± 11</a:t>
                      </a:r>
                    </a:p>
                  </a:txBody>
                  <a:tcPr horzOverflow="overflow">
                    <a:lnL w="19050" cap="flat" cmpd="sng" algn="ctr">
                      <a:solidFill>
                        <a:srgbClr val="CCCCFF"/>
                      </a:solidFill>
                      <a:prstDash val="solid"/>
                      <a:round/>
                      <a:headEnd type="none" w="med" len="med"/>
                      <a:tailEnd type="none" w="med" len="med"/>
                    </a:lnL>
                    <a:lnR w="19050" cap="flat" cmpd="sng" algn="ctr">
                      <a:solidFill>
                        <a:srgbClr val="CCCCFF"/>
                      </a:solidFill>
                      <a:prstDash val="solid"/>
                      <a:round/>
                      <a:headEnd type="none" w="med" len="med"/>
                      <a:tailEnd type="none" w="med" len="med"/>
                    </a:lnR>
                    <a:lnT w="19050" cap="flat" cmpd="sng" algn="ctr">
                      <a:solidFill>
                        <a:srgbClr val="CCCCFF"/>
                      </a:solidFill>
                      <a:prstDash val="solid"/>
                      <a:round/>
                      <a:headEnd type="none" w="med" len="med"/>
                      <a:tailEnd type="none" w="med" len="med"/>
                    </a:lnT>
                    <a:lnB w="19050" cap="flat" cmpd="sng" algn="ctr">
                      <a:solidFill>
                        <a:srgbClr val="CCCC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1000" b="0" i="0" u="none" strike="noStrike" cap="none" normalizeH="0" baseline="0" dirty="0" smtClean="0">
                          <a:ln>
                            <a:noFill/>
                          </a:ln>
                          <a:solidFill>
                            <a:schemeClr val="tx1"/>
                          </a:solidFill>
                          <a:effectLst/>
                          <a:latin typeface="Arial" charset="0"/>
                          <a:cs typeface="Arial" charset="0"/>
                        </a:rPr>
                        <a:t>82 ± 3</a:t>
                      </a:r>
                    </a:p>
                  </a:txBody>
                  <a:tcPr horzOverflow="overflow">
                    <a:lnL w="19050" cap="flat" cmpd="sng" algn="ctr">
                      <a:solidFill>
                        <a:srgbClr val="CCCCFF"/>
                      </a:solidFill>
                      <a:prstDash val="solid"/>
                      <a:round/>
                      <a:headEnd type="none" w="med" len="med"/>
                      <a:tailEnd type="none" w="med" len="med"/>
                    </a:lnL>
                    <a:lnR w="19050" cap="flat" cmpd="sng" algn="ctr">
                      <a:solidFill>
                        <a:srgbClr val="CCCCFF"/>
                      </a:solidFill>
                      <a:prstDash val="solid"/>
                      <a:round/>
                      <a:headEnd type="none" w="med" len="med"/>
                      <a:tailEnd type="none" w="med" len="med"/>
                    </a:lnR>
                    <a:lnT w="19050" cap="flat" cmpd="sng" algn="ctr">
                      <a:solidFill>
                        <a:srgbClr val="CCCCFF"/>
                      </a:solidFill>
                      <a:prstDash val="solid"/>
                      <a:round/>
                      <a:headEnd type="none" w="med" len="med"/>
                      <a:tailEnd type="none" w="med" len="med"/>
                    </a:lnT>
                    <a:lnB w="19050" cap="flat" cmpd="sng" algn="ctr">
                      <a:solidFill>
                        <a:srgbClr val="CCCC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1000" b="0" i="0" u="none" strike="noStrike" cap="none" normalizeH="0" baseline="0" dirty="0" smtClean="0">
                          <a:ln>
                            <a:noFill/>
                          </a:ln>
                          <a:solidFill>
                            <a:schemeClr val="tx1"/>
                          </a:solidFill>
                          <a:effectLst/>
                          <a:latin typeface="Arial" charset="0"/>
                          <a:cs typeface="Arial" charset="0"/>
                        </a:rPr>
                        <a:t>156 ± 16</a:t>
                      </a:r>
                    </a:p>
                  </a:txBody>
                  <a:tcPr horzOverflow="overflow">
                    <a:lnL w="19050" cap="flat" cmpd="sng" algn="ctr">
                      <a:solidFill>
                        <a:srgbClr val="CCCCFF"/>
                      </a:solidFill>
                      <a:prstDash val="solid"/>
                      <a:round/>
                      <a:headEnd type="none" w="med" len="med"/>
                      <a:tailEnd type="none" w="med" len="med"/>
                    </a:lnL>
                    <a:lnR w="19050" cap="flat" cmpd="sng" algn="ctr">
                      <a:solidFill>
                        <a:srgbClr val="CCCCFF"/>
                      </a:solidFill>
                      <a:prstDash val="solid"/>
                      <a:round/>
                      <a:headEnd type="none" w="med" len="med"/>
                      <a:tailEnd type="none" w="med" len="med"/>
                    </a:lnR>
                    <a:lnT w="19050" cap="flat" cmpd="sng" algn="ctr">
                      <a:solidFill>
                        <a:srgbClr val="CCCCFF"/>
                      </a:solidFill>
                      <a:prstDash val="solid"/>
                      <a:round/>
                      <a:headEnd type="none" w="med" len="med"/>
                      <a:tailEnd type="none" w="med" len="med"/>
                    </a:lnT>
                    <a:lnB w="19050" cap="flat" cmpd="sng" algn="ctr">
                      <a:solidFill>
                        <a:srgbClr val="CCCC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1000" b="0" i="0" u="none" strike="noStrike" cap="none" normalizeH="0" baseline="0" dirty="0" smtClean="0">
                          <a:ln>
                            <a:noFill/>
                          </a:ln>
                          <a:solidFill>
                            <a:schemeClr val="tx1"/>
                          </a:solidFill>
                          <a:effectLst/>
                          <a:latin typeface="Arial" charset="0"/>
                          <a:cs typeface="Arial" charset="0"/>
                        </a:rPr>
                        <a:t>66 ± 10</a:t>
                      </a:r>
                    </a:p>
                  </a:txBody>
                  <a:tcPr horzOverflow="overflow">
                    <a:lnL w="19050" cap="flat" cmpd="sng" algn="ctr">
                      <a:solidFill>
                        <a:srgbClr val="CCCCFF"/>
                      </a:solidFill>
                      <a:prstDash val="solid"/>
                      <a:round/>
                      <a:headEnd type="none" w="med" len="med"/>
                      <a:tailEnd type="none" w="med" len="med"/>
                    </a:lnL>
                    <a:lnR w="19050" cap="flat" cmpd="sng" algn="ctr">
                      <a:solidFill>
                        <a:srgbClr val="CCCCFF"/>
                      </a:solidFill>
                      <a:prstDash val="solid"/>
                      <a:round/>
                      <a:headEnd type="none" w="med" len="med"/>
                      <a:tailEnd type="none" w="med" len="med"/>
                    </a:lnR>
                    <a:lnT w="19050" cap="flat" cmpd="sng" algn="ctr">
                      <a:solidFill>
                        <a:srgbClr val="CCCCFF"/>
                      </a:solidFill>
                      <a:prstDash val="solid"/>
                      <a:round/>
                      <a:headEnd type="none" w="med" len="med"/>
                      <a:tailEnd type="none" w="med" len="med"/>
                    </a:lnT>
                    <a:lnB w="19050" cap="flat" cmpd="sng" algn="ctr">
                      <a:solidFill>
                        <a:srgbClr val="CCCCFF"/>
                      </a:solidFill>
                      <a:prstDash val="solid"/>
                      <a:round/>
                      <a:headEnd type="none" w="med" len="med"/>
                      <a:tailEnd type="none" w="med" len="med"/>
                    </a:lnB>
                    <a:lnTlToBr>
                      <a:noFill/>
                    </a:lnTlToBr>
                    <a:lnBlToTr>
                      <a:noFill/>
                    </a:lnBlToTr>
                    <a:noFill/>
                  </a:tcPr>
                </a:tc>
              </a:tr>
              <a:tr h="44896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GB" sz="1600" b="0" i="0" u="none" strike="noStrike" cap="none" normalizeH="0" baseline="0" dirty="0" smtClean="0">
                          <a:ln>
                            <a:noFill/>
                          </a:ln>
                          <a:solidFill>
                            <a:schemeClr val="bg2">
                              <a:lumMod val="75000"/>
                            </a:schemeClr>
                          </a:solidFill>
                          <a:effectLst/>
                          <a:latin typeface="Arial" charset="0"/>
                          <a:cs typeface="Arial" charset="0"/>
                        </a:rPr>
                        <a:t>Insulin </a:t>
                      </a:r>
                      <a:r>
                        <a:rPr kumimoji="0" lang="en-GB" sz="1600" b="0" i="0" u="none" strike="noStrike" cap="none" normalizeH="0" baseline="0" dirty="0" err="1" smtClean="0">
                          <a:ln>
                            <a:noFill/>
                          </a:ln>
                          <a:solidFill>
                            <a:schemeClr val="bg2">
                              <a:lumMod val="75000"/>
                            </a:schemeClr>
                          </a:solidFill>
                          <a:effectLst/>
                          <a:latin typeface="Arial" charset="0"/>
                          <a:cs typeface="Arial" charset="0"/>
                        </a:rPr>
                        <a:t>glargine</a:t>
                      </a:r>
                      <a:endParaRPr kumimoji="0" lang="en-GB" sz="1600" b="0" i="0" u="none" strike="noStrike" cap="none" normalizeH="0" baseline="0" dirty="0" smtClean="0">
                        <a:ln>
                          <a:noFill/>
                        </a:ln>
                        <a:solidFill>
                          <a:schemeClr val="bg2">
                            <a:lumMod val="75000"/>
                          </a:schemeClr>
                        </a:solidFill>
                        <a:effectLst/>
                        <a:latin typeface="Arial" charset="0"/>
                        <a:cs typeface="Arial" charset="0"/>
                      </a:endParaRPr>
                    </a:p>
                  </a:txBody>
                  <a:tcPr horzOverflow="overflow">
                    <a:lnL w="19050" cap="flat" cmpd="sng" algn="ctr">
                      <a:solidFill>
                        <a:srgbClr val="CCCCFF"/>
                      </a:solidFill>
                      <a:prstDash val="solid"/>
                      <a:round/>
                      <a:headEnd type="none" w="med" len="med"/>
                      <a:tailEnd type="none" w="med" len="med"/>
                    </a:lnL>
                    <a:lnR w="19050" cap="flat" cmpd="sng" algn="ctr">
                      <a:solidFill>
                        <a:srgbClr val="CCCCFF"/>
                      </a:solidFill>
                      <a:prstDash val="solid"/>
                      <a:round/>
                      <a:headEnd type="none" w="med" len="med"/>
                      <a:tailEnd type="none" w="med" len="med"/>
                    </a:lnR>
                    <a:lnT w="19050" cap="flat" cmpd="sng" algn="ctr">
                      <a:solidFill>
                        <a:srgbClr val="CCCCFF"/>
                      </a:solidFill>
                      <a:prstDash val="solid"/>
                      <a:round/>
                      <a:headEnd type="none" w="med" len="med"/>
                      <a:tailEnd type="none" w="med" len="med"/>
                    </a:lnT>
                    <a:lnB w="19050" cap="flat" cmpd="sng" algn="ctr">
                      <a:solidFill>
                        <a:srgbClr val="CCCCFF"/>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000" b="0" i="0" u="none" strike="noStrike" cap="none" normalizeH="0" baseline="0" dirty="0" smtClean="0">
                          <a:ln>
                            <a:noFill/>
                          </a:ln>
                          <a:solidFill>
                            <a:srgbClr val="FF0000"/>
                          </a:solidFill>
                          <a:effectLst/>
                          <a:latin typeface="Arial" charset="0"/>
                          <a:cs typeface="Arial" charset="0"/>
                        </a:rPr>
                        <a:t>86 ± 3</a:t>
                      </a:r>
                    </a:p>
                  </a:txBody>
                  <a:tcPr horzOverflow="overflow">
                    <a:lnL w="19050" cap="flat" cmpd="sng" algn="ctr">
                      <a:solidFill>
                        <a:srgbClr val="CCCCFF"/>
                      </a:solidFill>
                      <a:prstDash val="solid"/>
                      <a:round/>
                      <a:headEnd type="none" w="med" len="med"/>
                      <a:tailEnd type="none" w="med" len="med"/>
                    </a:lnL>
                    <a:lnR w="19050" cap="flat" cmpd="sng" algn="ctr">
                      <a:solidFill>
                        <a:srgbClr val="CCCCFF"/>
                      </a:solidFill>
                      <a:prstDash val="solid"/>
                      <a:round/>
                      <a:headEnd type="none" w="med" len="med"/>
                      <a:tailEnd type="none" w="med" len="med"/>
                    </a:lnR>
                    <a:lnT w="19050" cap="flat" cmpd="sng" algn="ctr">
                      <a:solidFill>
                        <a:srgbClr val="CCCCFF"/>
                      </a:solidFill>
                      <a:prstDash val="solid"/>
                      <a:round/>
                      <a:headEnd type="none" w="med" len="med"/>
                      <a:tailEnd type="none" w="med" len="med"/>
                    </a:lnT>
                    <a:lnB w="19050" cap="flat" cmpd="sng" algn="ctr">
                      <a:solidFill>
                        <a:srgbClr val="CCCCFF"/>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000" b="0" i="0" u="none" strike="noStrike" cap="none" normalizeH="0" baseline="0" dirty="0" smtClean="0">
                          <a:ln>
                            <a:noFill/>
                          </a:ln>
                          <a:solidFill>
                            <a:srgbClr val="FF0000"/>
                          </a:solidFill>
                          <a:effectLst/>
                          <a:latin typeface="Arial" charset="0"/>
                          <a:cs typeface="Arial" charset="0"/>
                        </a:rPr>
                        <a:t>152 ± 13</a:t>
                      </a:r>
                    </a:p>
                  </a:txBody>
                  <a:tcPr horzOverflow="overflow">
                    <a:lnL w="19050" cap="flat" cmpd="sng" algn="ctr">
                      <a:solidFill>
                        <a:srgbClr val="CCCCFF"/>
                      </a:solidFill>
                      <a:prstDash val="solid"/>
                      <a:round/>
                      <a:headEnd type="none" w="med" len="med"/>
                      <a:tailEnd type="none" w="med" len="med"/>
                    </a:lnL>
                    <a:lnR w="19050" cap="flat" cmpd="sng" algn="ctr">
                      <a:solidFill>
                        <a:srgbClr val="CCCCFF"/>
                      </a:solidFill>
                      <a:prstDash val="solid"/>
                      <a:round/>
                      <a:headEnd type="none" w="med" len="med"/>
                      <a:tailEnd type="none" w="med" len="med"/>
                    </a:lnR>
                    <a:lnT w="19050" cap="flat" cmpd="sng" algn="ctr">
                      <a:solidFill>
                        <a:srgbClr val="CCCCFF"/>
                      </a:solidFill>
                      <a:prstDash val="solid"/>
                      <a:round/>
                      <a:headEnd type="none" w="med" len="med"/>
                      <a:tailEnd type="none" w="med" len="med"/>
                    </a:lnT>
                    <a:lnB w="19050" cap="flat" cmpd="sng" algn="ctr">
                      <a:solidFill>
                        <a:srgbClr val="CCCCFF"/>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000" b="0" i="0" u="none" strike="noStrike" cap="none" normalizeH="0" baseline="0" dirty="0" smtClean="0">
                          <a:ln>
                            <a:noFill/>
                          </a:ln>
                          <a:solidFill>
                            <a:srgbClr val="FF0000"/>
                          </a:solidFill>
                          <a:effectLst/>
                          <a:latin typeface="Arial" charset="0"/>
                          <a:cs typeface="Arial" charset="0"/>
                        </a:rPr>
                        <a:t>60 ± 3</a:t>
                      </a:r>
                    </a:p>
                  </a:txBody>
                  <a:tcPr horzOverflow="overflow">
                    <a:lnL w="19050" cap="flat" cmpd="sng" algn="ctr">
                      <a:solidFill>
                        <a:srgbClr val="CCCCFF"/>
                      </a:solidFill>
                      <a:prstDash val="solid"/>
                      <a:round/>
                      <a:headEnd type="none" w="med" len="med"/>
                      <a:tailEnd type="none" w="med" len="med"/>
                    </a:lnL>
                    <a:lnR w="19050" cap="flat" cmpd="sng" algn="ctr">
                      <a:solidFill>
                        <a:srgbClr val="CCCCFF"/>
                      </a:solidFill>
                      <a:prstDash val="solid"/>
                      <a:round/>
                      <a:headEnd type="none" w="med" len="med"/>
                      <a:tailEnd type="none" w="med" len="med"/>
                    </a:lnR>
                    <a:lnT w="19050" cap="flat" cmpd="sng" algn="ctr">
                      <a:solidFill>
                        <a:srgbClr val="CCCCFF"/>
                      </a:solidFill>
                      <a:prstDash val="solid"/>
                      <a:round/>
                      <a:headEnd type="none" w="med" len="med"/>
                      <a:tailEnd type="none" w="med" len="med"/>
                    </a:lnT>
                    <a:lnB w="19050" cap="flat" cmpd="sng" algn="ctr">
                      <a:solidFill>
                        <a:srgbClr val="CCCCFF"/>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000" b="0" i="0" u="none" strike="noStrike" cap="none" normalizeH="0" baseline="0" dirty="0" smtClean="0">
                          <a:ln>
                            <a:noFill/>
                          </a:ln>
                          <a:solidFill>
                            <a:srgbClr val="FF0000"/>
                          </a:solidFill>
                          <a:effectLst/>
                          <a:latin typeface="Arial" charset="0"/>
                          <a:cs typeface="Arial" charset="0"/>
                        </a:rPr>
                        <a:t>641 ± 51</a:t>
                      </a:r>
                    </a:p>
                  </a:txBody>
                  <a:tcPr horzOverflow="overflow">
                    <a:lnL w="19050" cap="flat" cmpd="sng" algn="ctr">
                      <a:solidFill>
                        <a:srgbClr val="CCCCFF"/>
                      </a:solidFill>
                      <a:prstDash val="solid"/>
                      <a:round/>
                      <a:headEnd type="none" w="med" len="med"/>
                      <a:tailEnd type="none" w="med" len="med"/>
                    </a:lnL>
                    <a:lnR w="19050" cap="flat" cmpd="sng" algn="ctr">
                      <a:solidFill>
                        <a:srgbClr val="CCCCFF"/>
                      </a:solidFill>
                      <a:prstDash val="solid"/>
                      <a:round/>
                      <a:headEnd type="none" w="med" len="med"/>
                      <a:tailEnd type="none" w="med" len="med"/>
                    </a:lnR>
                    <a:lnT w="19050" cap="flat" cmpd="sng" algn="ctr">
                      <a:solidFill>
                        <a:srgbClr val="CCCCFF"/>
                      </a:solidFill>
                      <a:prstDash val="solid"/>
                      <a:round/>
                      <a:headEnd type="none" w="med" len="med"/>
                      <a:tailEnd type="none" w="med" len="med"/>
                    </a:lnT>
                    <a:lnB w="19050" cap="flat" cmpd="sng" algn="ctr">
                      <a:solidFill>
                        <a:srgbClr val="CCCCFF"/>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1800" b="0" i="0" u="none" strike="noStrike" cap="none" normalizeH="0" baseline="0" dirty="0" smtClean="0">
                          <a:ln>
                            <a:noFill/>
                          </a:ln>
                          <a:solidFill>
                            <a:srgbClr val="FF0000"/>
                          </a:solidFill>
                          <a:effectLst/>
                          <a:latin typeface="Arial" charset="0"/>
                          <a:cs typeface="Arial" charset="0"/>
                        </a:rPr>
                        <a:t>783 ± 132</a:t>
                      </a:r>
                    </a:p>
                  </a:txBody>
                  <a:tcPr horzOverflow="overflow">
                    <a:lnL w="19050" cap="flat" cmpd="sng" algn="ctr">
                      <a:solidFill>
                        <a:srgbClr val="CCCCFF"/>
                      </a:solidFill>
                      <a:prstDash val="solid"/>
                      <a:round/>
                      <a:headEnd type="none" w="med" len="med"/>
                      <a:tailEnd type="none" w="med" len="med"/>
                    </a:lnL>
                    <a:lnR w="19050" cap="flat" cmpd="sng" algn="ctr">
                      <a:solidFill>
                        <a:srgbClr val="CCCCFF"/>
                      </a:solidFill>
                      <a:prstDash val="solid"/>
                      <a:round/>
                      <a:headEnd type="none" w="med" len="med"/>
                      <a:tailEnd type="none" w="med" len="med"/>
                    </a:lnR>
                    <a:lnT w="19050" cap="flat" cmpd="sng" algn="ctr">
                      <a:solidFill>
                        <a:srgbClr val="CCCCFF"/>
                      </a:solidFill>
                      <a:prstDash val="solid"/>
                      <a:round/>
                      <a:headEnd type="none" w="med" len="med"/>
                      <a:tailEnd type="none" w="med" len="med"/>
                    </a:lnT>
                    <a:lnB w="19050" cap="flat" cmpd="sng" algn="ctr">
                      <a:solidFill>
                        <a:srgbClr val="CCCCFF"/>
                      </a:solidFill>
                      <a:prstDash val="solid"/>
                      <a:round/>
                      <a:headEnd type="none" w="med" len="med"/>
                      <a:tailEnd type="none" w="med" len="med"/>
                    </a:lnB>
                    <a:lnTlToBr>
                      <a:noFill/>
                    </a:lnTlToBr>
                    <a:lnBlToTr>
                      <a:noFill/>
                    </a:lnBlToTr>
                    <a:solidFill>
                      <a:schemeClr val="accent2">
                        <a:lumMod val="20000"/>
                        <a:lumOff val="80000"/>
                      </a:schemeClr>
                    </a:solidFill>
                  </a:tcPr>
                </a:tc>
              </a:tr>
              <a:tr h="309383">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GB" sz="1000" b="0" i="0" u="none" strike="noStrike" cap="none" normalizeH="0" baseline="0" dirty="0" smtClean="0">
                          <a:ln>
                            <a:noFill/>
                          </a:ln>
                          <a:solidFill>
                            <a:schemeClr val="tx2">
                              <a:lumMod val="75000"/>
                            </a:schemeClr>
                          </a:solidFill>
                          <a:effectLst/>
                          <a:latin typeface="Arial" charset="0"/>
                          <a:cs typeface="Arial" charset="0"/>
                        </a:rPr>
                        <a:t>A21Gly</a:t>
                      </a:r>
                    </a:p>
                  </a:txBody>
                  <a:tcPr horzOverflow="overflow">
                    <a:lnL w="19050" cap="flat" cmpd="sng" algn="ctr">
                      <a:solidFill>
                        <a:srgbClr val="CCCCFF"/>
                      </a:solidFill>
                      <a:prstDash val="solid"/>
                      <a:round/>
                      <a:headEnd type="none" w="med" len="med"/>
                      <a:tailEnd type="none" w="med" len="med"/>
                    </a:lnL>
                    <a:lnR w="19050" cap="flat" cmpd="sng" algn="ctr">
                      <a:solidFill>
                        <a:srgbClr val="CCCCFF"/>
                      </a:solidFill>
                      <a:prstDash val="solid"/>
                      <a:round/>
                      <a:headEnd type="none" w="med" len="med"/>
                      <a:tailEnd type="none" w="med" len="med"/>
                    </a:lnR>
                    <a:lnT w="19050" cap="flat" cmpd="sng" algn="ctr">
                      <a:solidFill>
                        <a:srgbClr val="CCCCFF"/>
                      </a:solidFill>
                      <a:prstDash val="solid"/>
                      <a:round/>
                      <a:headEnd type="none" w="med" len="med"/>
                      <a:tailEnd type="none" w="med" len="med"/>
                    </a:lnT>
                    <a:lnB w="19050" cap="flat" cmpd="sng" algn="ctr">
                      <a:solidFill>
                        <a:srgbClr val="CCCC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1000" b="0" i="0" u="none" strike="noStrike" cap="none" normalizeH="0" baseline="0" smtClean="0">
                          <a:ln>
                            <a:noFill/>
                          </a:ln>
                          <a:solidFill>
                            <a:schemeClr val="tx1"/>
                          </a:solidFill>
                          <a:effectLst/>
                          <a:latin typeface="Arial" charset="0"/>
                          <a:cs typeface="Arial" charset="0"/>
                        </a:rPr>
                        <a:t>78 ± 10</a:t>
                      </a:r>
                    </a:p>
                  </a:txBody>
                  <a:tcPr horzOverflow="overflow">
                    <a:lnL w="19050" cap="flat" cmpd="sng" algn="ctr">
                      <a:solidFill>
                        <a:srgbClr val="CCCCFF"/>
                      </a:solidFill>
                      <a:prstDash val="solid"/>
                      <a:round/>
                      <a:headEnd type="none" w="med" len="med"/>
                      <a:tailEnd type="none" w="med" len="med"/>
                    </a:lnL>
                    <a:lnR w="19050" cap="flat" cmpd="sng" algn="ctr">
                      <a:solidFill>
                        <a:srgbClr val="CCCCFF"/>
                      </a:solidFill>
                      <a:prstDash val="solid"/>
                      <a:round/>
                      <a:headEnd type="none" w="med" len="med"/>
                      <a:tailEnd type="none" w="med" len="med"/>
                    </a:lnR>
                    <a:lnT w="19050" cap="flat" cmpd="sng" algn="ctr">
                      <a:solidFill>
                        <a:srgbClr val="CCCCFF"/>
                      </a:solidFill>
                      <a:prstDash val="solid"/>
                      <a:round/>
                      <a:headEnd type="none" w="med" len="med"/>
                      <a:tailEnd type="none" w="med" len="med"/>
                    </a:lnT>
                    <a:lnB w="19050" cap="flat" cmpd="sng" algn="ctr">
                      <a:solidFill>
                        <a:srgbClr val="CCCC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1000" b="0" i="0" u="none" strike="noStrike" cap="none" normalizeH="0" baseline="0" smtClean="0">
                          <a:ln>
                            <a:noFill/>
                          </a:ln>
                          <a:solidFill>
                            <a:schemeClr val="tx1"/>
                          </a:solidFill>
                          <a:effectLst/>
                          <a:latin typeface="Arial" charset="0"/>
                          <a:cs typeface="Arial" charset="0"/>
                        </a:rPr>
                        <a:t>162 ± 11</a:t>
                      </a:r>
                    </a:p>
                  </a:txBody>
                  <a:tcPr horzOverflow="overflow">
                    <a:lnL w="19050" cap="flat" cmpd="sng" algn="ctr">
                      <a:solidFill>
                        <a:srgbClr val="CCCCFF"/>
                      </a:solidFill>
                      <a:prstDash val="solid"/>
                      <a:round/>
                      <a:headEnd type="none" w="med" len="med"/>
                      <a:tailEnd type="none" w="med" len="med"/>
                    </a:lnL>
                    <a:lnR w="19050" cap="flat" cmpd="sng" algn="ctr">
                      <a:solidFill>
                        <a:srgbClr val="CCCCFF"/>
                      </a:solidFill>
                      <a:prstDash val="solid"/>
                      <a:round/>
                      <a:headEnd type="none" w="med" len="med"/>
                      <a:tailEnd type="none" w="med" len="med"/>
                    </a:lnR>
                    <a:lnT w="19050" cap="flat" cmpd="sng" algn="ctr">
                      <a:solidFill>
                        <a:srgbClr val="CCCCFF"/>
                      </a:solidFill>
                      <a:prstDash val="solid"/>
                      <a:round/>
                      <a:headEnd type="none" w="med" len="med"/>
                      <a:tailEnd type="none" w="med" len="med"/>
                    </a:lnT>
                    <a:lnB w="19050" cap="flat" cmpd="sng" algn="ctr">
                      <a:solidFill>
                        <a:srgbClr val="CCCC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1000" b="0" i="0" u="none" strike="noStrike" cap="none" normalizeH="0" baseline="0" dirty="0" smtClean="0">
                          <a:ln>
                            <a:noFill/>
                          </a:ln>
                          <a:solidFill>
                            <a:schemeClr val="tx1"/>
                          </a:solidFill>
                          <a:effectLst/>
                          <a:latin typeface="Arial" charset="0"/>
                          <a:cs typeface="Arial" charset="0"/>
                        </a:rPr>
                        <a:t>88 ± 3</a:t>
                      </a:r>
                    </a:p>
                  </a:txBody>
                  <a:tcPr horzOverflow="overflow">
                    <a:lnL w="19050" cap="flat" cmpd="sng" algn="ctr">
                      <a:solidFill>
                        <a:srgbClr val="CCCCFF"/>
                      </a:solidFill>
                      <a:prstDash val="solid"/>
                      <a:round/>
                      <a:headEnd type="none" w="med" len="med"/>
                      <a:tailEnd type="none" w="med" len="med"/>
                    </a:lnL>
                    <a:lnR w="19050" cap="flat" cmpd="sng" algn="ctr">
                      <a:solidFill>
                        <a:srgbClr val="CCCCFF"/>
                      </a:solidFill>
                      <a:prstDash val="solid"/>
                      <a:round/>
                      <a:headEnd type="none" w="med" len="med"/>
                      <a:tailEnd type="none" w="med" len="med"/>
                    </a:lnR>
                    <a:lnT w="19050" cap="flat" cmpd="sng" algn="ctr">
                      <a:solidFill>
                        <a:srgbClr val="CCCCFF"/>
                      </a:solidFill>
                      <a:prstDash val="solid"/>
                      <a:round/>
                      <a:headEnd type="none" w="med" len="med"/>
                      <a:tailEnd type="none" w="med" len="med"/>
                    </a:lnT>
                    <a:lnB w="19050" cap="flat" cmpd="sng" algn="ctr">
                      <a:solidFill>
                        <a:srgbClr val="CCCC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1000" b="0" i="0" u="none" strike="noStrike" cap="none" normalizeH="0" baseline="0" smtClean="0">
                          <a:ln>
                            <a:noFill/>
                          </a:ln>
                          <a:solidFill>
                            <a:schemeClr val="tx1"/>
                          </a:solidFill>
                          <a:effectLst/>
                          <a:latin typeface="Arial" charset="0"/>
                          <a:cs typeface="Arial" charset="0"/>
                        </a:rPr>
                        <a:t>42 ± 11</a:t>
                      </a:r>
                    </a:p>
                  </a:txBody>
                  <a:tcPr horzOverflow="overflow">
                    <a:lnL w="19050" cap="flat" cmpd="sng" algn="ctr">
                      <a:solidFill>
                        <a:srgbClr val="CCCCFF"/>
                      </a:solidFill>
                      <a:prstDash val="solid"/>
                      <a:round/>
                      <a:headEnd type="none" w="med" len="med"/>
                      <a:tailEnd type="none" w="med" len="med"/>
                    </a:lnL>
                    <a:lnR w="19050" cap="flat" cmpd="sng" algn="ctr">
                      <a:solidFill>
                        <a:srgbClr val="CCCCFF"/>
                      </a:solidFill>
                      <a:prstDash val="solid"/>
                      <a:round/>
                      <a:headEnd type="none" w="med" len="med"/>
                      <a:tailEnd type="none" w="med" len="med"/>
                    </a:lnR>
                    <a:lnT w="19050" cap="flat" cmpd="sng" algn="ctr">
                      <a:solidFill>
                        <a:srgbClr val="CCCCFF"/>
                      </a:solidFill>
                      <a:prstDash val="solid"/>
                      <a:round/>
                      <a:headEnd type="none" w="med" len="med"/>
                      <a:tailEnd type="none" w="med" len="med"/>
                    </a:lnT>
                    <a:lnB w="19050" cap="flat" cmpd="sng" algn="ctr">
                      <a:solidFill>
                        <a:srgbClr val="CCCC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1000" b="0" i="0" u="none" strike="noStrike" cap="none" normalizeH="0" baseline="0" dirty="0" smtClean="0">
                          <a:ln>
                            <a:noFill/>
                          </a:ln>
                          <a:solidFill>
                            <a:schemeClr val="tx1"/>
                          </a:solidFill>
                          <a:effectLst/>
                          <a:latin typeface="Arial" charset="0"/>
                          <a:cs typeface="Arial" charset="0"/>
                        </a:rPr>
                        <a:t>34 ± 12</a:t>
                      </a:r>
                    </a:p>
                  </a:txBody>
                  <a:tcPr horzOverflow="overflow">
                    <a:lnL w="19050" cap="flat" cmpd="sng" algn="ctr">
                      <a:solidFill>
                        <a:srgbClr val="CCCCFF"/>
                      </a:solidFill>
                      <a:prstDash val="solid"/>
                      <a:round/>
                      <a:headEnd type="none" w="med" len="med"/>
                      <a:tailEnd type="none" w="med" len="med"/>
                    </a:lnL>
                    <a:lnR w="19050" cap="flat" cmpd="sng" algn="ctr">
                      <a:solidFill>
                        <a:srgbClr val="CCCCFF"/>
                      </a:solidFill>
                      <a:prstDash val="solid"/>
                      <a:round/>
                      <a:headEnd type="none" w="med" len="med"/>
                      <a:tailEnd type="none" w="med" len="med"/>
                    </a:lnR>
                    <a:lnT w="19050" cap="flat" cmpd="sng" algn="ctr">
                      <a:solidFill>
                        <a:srgbClr val="CCCCFF"/>
                      </a:solidFill>
                      <a:prstDash val="solid"/>
                      <a:round/>
                      <a:headEnd type="none" w="med" len="med"/>
                      <a:tailEnd type="none" w="med" len="med"/>
                    </a:lnT>
                    <a:lnB w="19050" cap="flat" cmpd="sng" algn="ctr">
                      <a:solidFill>
                        <a:srgbClr val="CCCCFF"/>
                      </a:solidFill>
                      <a:prstDash val="solid"/>
                      <a:round/>
                      <a:headEnd type="none" w="med" len="med"/>
                      <a:tailEnd type="none" w="med" len="med"/>
                    </a:lnB>
                    <a:lnTlToBr>
                      <a:noFill/>
                    </a:lnTlToBr>
                    <a:lnBlToTr>
                      <a:noFill/>
                    </a:lnBlToTr>
                    <a:noFill/>
                  </a:tcPr>
                </a:tc>
              </a:tr>
              <a:tr h="370179">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GB" sz="1000" b="0" i="0" u="none" strike="noStrike" cap="none" normalizeH="0" baseline="0" dirty="0" smtClean="0">
                          <a:ln>
                            <a:noFill/>
                          </a:ln>
                          <a:solidFill>
                            <a:schemeClr val="tx2">
                              <a:lumMod val="75000"/>
                            </a:schemeClr>
                          </a:solidFill>
                          <a:effectLst/>
                          <a:latin typeface="Arial" charset="0"/>
                          <a:cs typeface="Arial" charset="0"/>
                        </a:rPr>
                        <a:t>B31B32diArg</a:t>
                      </a:r>
                    </a:p>
                  </a:txBody>
                  <a:tcPr horzOverflow="overflow">
                    <a:lnL w="19050" cap="flat" cmpd="sng" algn="ctr">
                      <a:solidFill>
                        <a:srgbClr val="CCCCFF"/>
                      </a:solidFill>
                      <a:prstDash val="solid"/>
                      <a:round/>
                      <a:headEnd type="none" w="med" len="med"/>
                      <a:tailEnd type="none" w="med" len="med"/>
                    </a:lnL>
                    <a:lnR w="19050" cap="flat" cmpd="sng" algn="ctr">
                      <a:solidFill>
                        <a:srgbClr val="CCCCFF"/>
                      </a:solidFill>
                      <a:prstDash val="solid"/>
                      <a:round/>
                      <a:headEnd type="none" w="med" len="med"/>
                      <a:tailEnd type="none" w="med" len="med"/>
                    </a:lnR>
                    <a:lnT w="19050" cap="flat" cmpd="sng" algn="ctr">
                      <a:solidFill>
                        <a:srgbClr val="CCCCFF"/>
                      </a:solidFill>
                      <a:prstDash val="solid"/>
                      <a:round/>
                      <a:headEnd type="none" w="med" len="med"/>
                      <a:tailEnd type="none" w="med" len="med"/>
                    </a:lnT>
                    <a:lnB w="19050" cap="flat" cmpd="sng" algn="ctr">
                      <a:solidFill>
                        <a:srgbClr val="CCCC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1000" b="0" i="0" u="none" strike="noStrike" cap="none" normalizeH="0" baseline="0" smtClean="0">
                          <a:ln>
                            <a:noFill/>
                          </a:ln>
                          <a:solidFill>
                            <a:schemeClr val="tx1"/>
                          </a:solidFill>
                          <a:effectLst/>
                          <a:latin typeface="Arial" charset="0"/>
                          <a:cs typeface="Arial" charset="0"/>
                        </a:rPr>
                        <a:t>120 ± 4</a:t>
                      </a:r>
                    </a:p>
                  </a:txBody>
                  <a:tcPr horzOverflow="overflow">
                    <a:lnL w="19050" cap="flat" cmpd="sng" algn="ctr">
                      <a:solidFill>
                        <a:srgbClr val="CCCCFF"/>
                      </a:solidFill>
                      <a:prstDash val="solid"/>
                      <a:round/>
                      <a:headEnd type="none" w="med" len="med"/>
                      <a:tailEnd type="none" w="med" len="med"/>
                    </a:lnL>
                    <a:lnR w="19050" cap="flat" cmpd="sng" algn="ctr">
                      <a:solidFill>
                        <a:srgbClr val="CCCCFF"/>
                      </a:solidFill>
                      <a:prstDash val="solid"/>
                      <a:round/>
                      <a:headEnd type="none" w="med" len="med"/>
                      <a:tailEnd type="none" w="med" len="med"/>
                    </a:lnR>
                    <a:lnT w="19050" cap="flat" cmpd="sng" algn="ctr">
                      <a:solidFill>
                        <a:srgbClr val="CCCCFF"/>
                      </a:solidFill>
                      <a:prstDash val="solid"/>
                      <a:round/>
                      <a:headEnd type="none" w="med" len="med"/>
                      <a:tailEnd type="none" w="med" len="med"/>
                    </a:lnT>
                    <a:lnB w="19050" cap="flat" cmpd="sng" algn="ctr">
                      <a:solidFill>
                        <a:srgbClr val="CCCC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1000" b="0" i="0" u="none" strike="noStrike" cap="none" normalizeH="0" baseline="0" smtClean="0">
                          <a:ln>
                            <a:noFill/>
                          </a:ln>
                          <a:solidFill>
                            <a:schemeClr val="tx1"/>
                          </a:solidFill>
                          <a:effectLst/>
                          <a:latin typeface="Arial" charset="0"/>
                          <a:cs typeface="Arial" charset="0"/>
                        </a:rPr>
                        <a:t>75 ± 8</a:t>
                      </a:r>
                    </a:p>
                  </a:txBody>
                  <a:tcPr horzOverflow="overflow">
                    <a:lnL w="19050" cap="flat" cmpd="sng" algn="ctr">
                      <a:solidFill>
                        <a:srgbClr val="CCCCFF"/>
                      </a:solidFill>
                      <a:prstDash val="solid"/>
                      <a:round/>
                      <a:headEnd type="none" w="med" len="med"/>
                      <a:tailEnd type="none" w="med" len="med"/>
                    </a:lnL>
                    <a:lnR w="19050" cap="flat" cmpd="sng" algn="ctr">
                      <a:solidFill>
                        <a:srgbClr val="CCCCFF"/>
                      </a:solidFill>
                      <a:prstDash val="solid"/>
                      <a:round/>
                      <a:headEnd type="none" w="med" len="med"/>
                      <a:tailEnd type="none" w="med" len="med"/>
                    </a:lnR>
                    <a:lnT w="19050" cap="flat" cmpd="sng" algn="ctr">
                      <a:solidFill>
                        <a:srgbClr val="CCCCFF"/>
                      </a:solidFill>
                      <a:prstDash val="solid"/>
                      <a:round/>
                      <a:headEnd type="none" w="med" len="med"/>
                      <a:tailEnd type="none" w="med" len="med"/>
                    </a:lnT>
                    <a:lnB w="19050" cap="flat" cmpd="sng" algn="ctr">
                      <a:solidFill>
                        <a:srgbClr val="CCCC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1000" b="0" i="0" u="none" strike="noStrike" cap="none" normalizeH="0" baseline="0" dirty="0" smtClean="0">
                          <a:ln>
                            <a:noFill/>
                          </a:ln>
                          <a:solidFill>
                            <a:schemeClr val="tx1"/>
                          </a:solidFill>
                          <a:effectLst/>
                          <a:latin typeface="Arial" charset="0"/>
                          <a:cs typeface="Arial" charset="0"/>
                        </a:rPr>
                        <a:t>75 ± 5</a:t>
                      </a:r>
                    </a:p>
                  </a:txBody>
                  <a:tcPr horzOverflow="overflow">
                    <a:lnL w="19050" cap="flat" cmpd="sng" algn="ctr">
                      <a:solidFill>
                        <a:srgbClr val="CCCCFF"/>
                      </a:solidFill>
                      <a:prstDash val="solid"/>
                      <a:round/>
                      <a:headEnd type="none" w="med" len="med"/>
                      <a:tailEnd type="none" w="med" len="med"/>
                    </a:lnL>
                    <a:lnR w="19050" cap="flat" cmpd="sng" algn="ctr">
                      <a:solidFill>
                        <a:srgbClr val="CCCCFF"/>
                      </a:solidFill>
                      <a:prstDash val="solid"/>
                      <a:round/>
                      <a:headEnd type="none" w="med" len="med"/>
                      <a:tailEnd type="none" w="med" len="med"/>
                    </a:lnR>
                    <a:lnT w="19050" cap="flat" cmpd="sng" algn="ctr">
                      <a:solidFill>
                        <a:srgbClr val="CCCCFF"/>
                      </a:solidFill>
                      <a:prstDash val="solid"/>
                      <a:round/>
                      <a:headEnd type="none" w="med" len="med"/>
                      <a:tailEnd type="none" w="med" len="med"/>
                    </a:lnT>
                    <a:lnB w="19050" cap="flat" cmpd="sng" algn="ctr">
                      <a:solidFill>
                        <a:srgbClr val="CCCC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1000" b="0" i="0" u="none" strike="noStrike" cap="none" normalizeH="0" baseline="0" smtClean="0">
                          <a:ln>
                            <a:noFill/>
                          </a:ln>
                          <a:solidFill>
                            <a:schemeClr val="tx1"/>
                          </a:solidFill>
                          <a:effectLst/>
                          <a:latin typeface="Arial" charset="0"/>
                          <a:cs typeface="Arial" charset="0"/>
                        </a:rPr>
                        <a:t>2049 ± 202</a:t>
                      </a:r>
                    </a:p>
                  </a:txBody>
                  <a:tcPr horzOverflow="overflow">
                    <a:lnL w="19050" cap="flat" cmpd="sng" algn="ctr">
                      <a:solidFill>
                        <a:srgbClr val="CCCCFF"/>
                      </a:solidFill>
                      <a:prstDash val="solid"/>
                      <a:round/>
                      <a:headEnd type="none" w="med" len="med"/>
                      <a:tailEnd type="none" w="med" len="med"/>
                    </a:lnL>
                    <a:lnR w="19050" cap="flat" cmpd="sng" algn="ctr">
                      <a:solidFill>
                        <a:srgbClr val="CCCCFF"/>
                      </a:solidFill>
                      <a:prstDash val="solid"/>
                      <a:round/>
                      <a:headEnd type="none" w="med" len="med"/>
                      <a:tailEnd type="none" w="med" len="med"/>
                    </a:lnR>
                    <a:lnT w="19050" cap="flat" cmpd="sng" algn="ctr">
                      <a:solidFill>
                        <a:srgbClr val="CCCCFF"/>
                      </a:solidFill>
                      <a:prstDash val="solid"/>
                      <a:round/>
                      <a:headEnd type="none" w="med" len="med"/>
                      <a:tailEnd type="none" w="med" len="med"/>
                    </a:lnT>
                    <a:lnB w="19050" cap="flat" cmpd="sng" algn="ctr">
                      <a:solidFill>
                        <a:srgbClr val="CCCC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1000" b="0" i="0" u="none" strike="noStrike" cap="none" normalizeH="0" baseline="0" dirty="0" smtClean="0">
                          <a:ln>
                            <a:noFill/>
                          </a:ln>
                          <a:solidFill>
                            <a:schemeClr val="tx1"/>
                          </a:solidFill>
                          <a:effectLst/>
                          <a:latin typeface="Arial" charset="0"/>
                          <a:cs typeface="Arial" charset="0"/>
                        </a:rPr>
                        <a:t>2180 ± 390</a:t>
                      </a:r>
                    </a:p>
                  </a:txBody>
                  <a:tcPr horzOverflow="overflow">
                    <a:lnL w="19050" cap="flat" cmpd="sng" algn="ctr">
                      <a:solidFill>
                        <a:srgbClr val="CCCCFF"/>
                      </a:solidFill>
                      <a:prstDash val="solid"/>
                      <a:round/>
                      <a:headEnd type="none" w="med" len="med"/>
                      <a:tailEnd type="none" w="med" len="med"/>
                    </a:lnL>
                    <a:lnR w="19050" cap="flat" cmpd="sng" algn="ctr">
                      <a:solidFill>
                        <a:srgbClr val="CCCCFF"/>
                      </a:solidFill>
                      <a:prstDash val="solid"/>
                      <a:round/>
                      <a:headEnd type="none" w="med" len="med"/>
                      <a:tailEnd type="none" w="med" len="med"/>
                    </a:lnR>
                    <a:lnT w="19050" cap="flat" cmpd="sng" algn="ctr">
                      <a:solidFill>
                        <a:srgbClr val="CCCCFF"/>
                      </a:solidFill>
                      <a:prstDash val="solid"/>
                      <a:round/>
                      <a:headEnd type="none" w="med" len="med"/>
                      <a:tailEnd type="none" w="med" len="med"/>
                    </a:lnT>
                    <a:lnB w="19050" cap="flat" cmpd="sng" algn="ctr">
                      <a:solidFill>
                        <a:srgbClr val="CCCCFF"/>
                      </a:solidFill>
                      <a:prstDash val="solid"/>
                      <a:round/>
                      <a:headEnd type="none" w="med" len="med"/>
                      <a:tailEnd type="none" w="med" len="med"/>
                    </a:lnB>
                    <a:lnTlToBr>
                      <a:noFill/>
                    </a:lnTlToBr>
                    <a:lnBlToTr>
                      <a:noFill/>
                    </a:lnBlToTr>
                    <a:noFill/>
                  </a:tcPr>
                </a:tc>
              </a:tr>
              <a:tr h="44896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GB" sz="1600" b="0" i="0" u="none" strike="noStrike" cap="none" normalizeH="0" baseline="0" dirty="0" smtClean="0">
                          <a:ln>
                            <a:noFill/>
                          </a:ln>
                          <a:solidFill>
                            <a:schemeClr val="bg2">
                              <a:lumMod val="75000"/>
                            </a:schemeClr>
                          </a:solidFill>
                          <a:effectLst/>
                          <a:latin typeface="Arial" charset="0"/>
                          <a:cs typeface="Arial" charset="0"/>
                        </a:rPr>
                        <a:t>Insulin </a:t>
                      </a:r>
                      <a:r>
                        <a:rPr kumimoji="0" lang="en-GB" sz="1600" b="0" i="0" u="none" strike="noStrike" cap="none" normalizeH="0" baseline="0" dirty="0" err="1" smtClean="0">
                          <a:ln>
                            <a:noFill/>
                          </a:ln>
                          <a:solidFill>
                            <a:schemeClr val="bg2">
                              <a:lumMod val="75000"/>
                            </a:schemeClr>
                          </a:solidFill>
                          <a:effectLst/>
                          <a:latin typeface="Arial" charset="0"/>
                          <a:cs typeface="Arial" charset="0"/>
                        </a:rPr>
                        <a:t>detemir</a:t>
                      </a:r>
                      <a:endParaRPr kumimoji="0" lang="en-GB" sz="1600" b="0" i="0" u="none" strike="noStrike" cap="none" normalizeH="0" baseline="0" dirty="0" smtClean="0">
                        <a:ln>
                          <a:noFill/>
                        </a:ln>
                        <a:solidFill>
                          <a:schemeClr val="bg2">
                            <a:lumMod val="75000"/>
                          </a:schemeClr>
                        </a:solidFill>
                        <a:effectLst/>
                        <a:latin typeface="Arial" charset="0"/>
                        <a:cs typeface="Arial" charset="0"/>
                      </a:endParaRPr>
                    </a:p>
                  </a:txBody>
                  <a:tcPr horzOverflow="overflow">
                    <a:lnL w="19050" cap="flat" cmpd="sng" algn="ctr">
                      <a:solidFill>
                        <a:srgbClr val="CCCCFF"/>
                      </a:solidFill>
                      <a:prstDash val="solid"/>
                      <a:round/>
                      <a:headEnd type="none" w="med" len="med"/>
                      <a:tailEnd type="none" w="med" len="med"/>
                    </a:lnL>
                    <a:lnR w="19050" cap="flat" cmpd="sng" algn="ctr">
                      <a:solidFill>
                        <a:srgbClr val="CCCCFF"/>
                      </a:solidFill>
                      <a:prstDash val="solid"/>
                      <a:round/>
                      <a:headEnd type="none" w="med" len="med"/>
                      <a:tailEnd type="none" w="med" len="med"/>
                    </a:lnR>
                    <a:lnT w="19050" cap="flat" cmpd="sng" algn="ctr">
                      <a:solidFill>
                        <a:srgbClr val="CCCCFF"/>
                      </a:solidFill>
                      <a:prstDash val="solid"/>
                      <a:round/>
                      <a:headEnd type="none" w="med" len="med"/>
                      <a:tailEnd type="none" w="med" len="med"/>
                    </a:lnT>
                    <a:lnB w="19050" cap="flat" cmpd="sng" algn="ctr">
                      <a:solidFill>
                        <a:srgbClr val="CCCCFF"/>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000" b="0" i="0" u="none" strike="noStrike" cap="none" normalizeH="0" baseline="0" dirty="0" smtClean="0">
                          <a:ln>
                            <a:noFill/>
                          </a:ln>
                          <a:solidFill>
                            <a:srgbClr val="FF0000"/>
                          </a:solidFill>
                          <a:effectLst/>
                          <a:latin typeface="Arial" charset="0"/>
                          <a:cs typeface="Arial" charset="0"/>
                        </a:rPr>
                        <a:t>46 ± 5</a:t>
                      </a:r>
                    </a:p>
                  </a:txBody>
                  <a:tcPr horzOverflow="overflow">
                    <a:lnL w="19050" cap="flat" cmpd="sng" algn="ctr">
                      <a:solidFill>
                        <a:srgbClr val="CCCCFF"/>
                      </a:solidFill>
                      <a:prstDash val="solid"/>
                      <a:round/>
                      <a:headEnd type="none" w="med" len="med"/>
                      <a:tailEnd type="none" w="med" len="med"/>
                    </a:lnL>
                    <a:lnR w="19050" cap="flat" cmpd="sng" algn="ctr">
                      <a:solidFill>
                        <a:srgbClr val="CCCCFF"/>
                      </a:solidFill>
                      <a:prstDash val="solid"/>
                      <a:round/>
                      <a:headEnd type="none" w="med" len="med"/>
                      <a:tailEnd type="none" w="med" len="med"/>
                    </a:lnR>
                    <a:lnT w="19050" cap="flat" cmpd="sng" algn="ctr">
                      <a:solidFill>
                        <a:srgbClr val="CCCCFF"/>
                      </a:solidFill>
                      <a:prstDash val="solid"/>
                      <a:round/>
                      <a:headEnd type="none" w="med" len="med"/>
                      <a:tailEnd type="none" w="med" len="med"/>
                    </a:lnT>
                    <a:lnB w="19050" cap="flat" cmpd="sng" algn="ctr">
                      <a:solidFill>
                        <a:srgbClr val="CCCCFF"/>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000" b="0" i="0" u="none" strike="noStrike" cap="none" normalizeH="0" baseline="0" dirty="0" smtClean="0">
                          <a:ln>
                            <a:noFill/>
                          </a:ln>
                          <a:solidFill>
                            <a:srgbClr val="FF0000"/>
                          </a:solidFill>
                          <a:effectLst/>
                          <a:latin typeface="Arial" charset="0"/>
                          <a:cs typeface="Arial" charset="0"/>
                        </a:rPr>
                        <a:t>204 ± 9</a:t>
                      </a:r>
                    </a:p>
                  </a:txBody>
                  <a:tcPr horzOverflow="overflow">
                    <a:lnL w="19050" cap="flat" cmpd="sng" algn="ctr">
                      <a:solidFill>
                        <a:srgbClr val="CCCCFF"/>
                      </a:solidFill>
                      <a:prstDash val="solid"/>
                      <a:round/>
                      <a:headEnd type="none" w="med" len="med"/>
                      <a:tailEnd type="none" w="med" len="med"/>
                    </a:lnL>
                    <a:lnR w="19050" cap="flat" cmpd="sng" algn="ctr">
                      <a:solidFill>
                        <a:srgbClr val="CCCCFF"/>
                      </a:solidFill>
                      <a:prstDash val="solid"/>
                      <a:round/>
                      <a:headEnd type="none" w="med" len="med"/>
                      <a:tailEnd type="none" w="med" len="med"/>
                    </a:lnR>
                    <a:lnT w="19050" cap="flat" cmpd="sng" algn="ctr">
                      <a:solidFill>
                        <a:srgbClr val="CCCCFF"/>
                      </a:solidFill>
                      <a:prstDash val="solid"/>
                      <a:round/>
                      <a:headEnd type="none" w="med" len="med"/>
                      <a:tailEnd type="none" w="med" len="med"/>
                    </a:lnT>
                    <a:lnB w="19050" cap="flat" cmpd="sng" algn="ctr">
                      <a:solidFill>
                        <a:srgbClr val="CCCCFF"/>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1800" b="0" i="0" u="none" strike="noStrike" cap="none" normalizeH="0" baseline="0" dirty="0" smtClean="0">
                          <a:ln>
                            <a:noFill/>
                          </a:ln>
                          <a:solidFill>
                            <a:srgbClr val="00B050"/>
                          </a:solidFill>
                          <a:effectLst/>
                          <a:latin typeface="Arial" charset="0"/>
                          <a:cs typeface="Arial" charset="0"/>
                        </a:rPr>
                        <a:t>ca</a:t>
                      </a:r>
                      <a:endParaRPr kumimoji="0" lang="en-GB" sz="1800" b="0" i="0" u="none" strike="noStrike" cap="none" normalizeH="0" baseline="0" dirty="0" smtClean="0">
                        <a:ln>
                          <a:noFill/>
                        </a:ln>
                        <a:solidFill>
                          <a:srgbClr val="00B050"/>
                        </a:solidFill>
                        <a:effectLst/>
                        <a:latin typeface="Arial" charset="0"/>
                        <a:cs typeface="Arial" charset="0"/>
                      </a:endParaRPr>
                    </a:p>
                  </a:txBody>
                  <a:tcPr horzOverflow="overflow">
                    <a:lnL w="19050" cap="flat" cmpd="sng" algn="ctr">
                      <a:solidFill>
                        <a:srgbClr val="CCCCFF"/>
                      </a:solidFill>
                      <a:prstDash val="solid"/>
                      <a:round/>
                      <a:headEnd type="none" w="med" len="med"/>
                      <a:tailEnd type="none" w="med" len="med"/>
                    </a:lnL>
                    <a:lnR w="19050" cap="flat" cmpd="sng" algn="ctr">
                      <a:solidFill>
                        <a:srgbClr val="CCCCFF"/>
                      </a:solidFill>
                      <a:prstDash val="solid"/>
                      <a:round/>
                      <a:headEnd type="none" w="med" len="med"/>
                      <a:tailEnd type="none" w="med" len="med"/>
                    </a:lnR>
                    <a:lnT w="19050" cap="flat" cmpd="sng" algn="ctr">
                      <a:solidFill>
                        <a:srgbClr val="CCCCFF"/>
                      </a:solidFill>
                      <a:prstDash val="solid"/>
                      <a:round/>
                      <a:headEnd type="none" w="med" len="med"/>
                      <a:tailEnd type="none" w="med" len="med"/>
                    </a:lnT>
                    <a:lnB w="19050" cap="flat" cmpd="sng" algn="ctr">
                      <a:solidFill>
                        <a:srgbClr val="CCCCFF"/>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1800" b="0" i="0" u="none" strike="noStrike" cap="none" normalizeH="0" baseline="0" dirty="0" smtClean="0">
                          <a:ln>
                            <a:noFill/>
                          </a:ln>
                          <a:solidFill>
                            <a:srgbClr val="FF0000"/>
                          </a:solidFill>
                          <a:effectLst/>
                          <a:latin typeface="Arial" charset="0"/>
                          <a:cs typeface="Arial" charset="0"/>
                        </a:rPr>
                        <a:t>16 ± 1</a:t>
                      </a:r>
                    </a:p>
                  </a:txBody>
                  <a:tcPr horzOverflow="overflow">
                    <a:lnL w="19050" cap="flat" cmpd="sng" algn="ctr">
                      <a:solidFill>
                        <a:srgbClr val="CCCCFF"/>
                      </a:solidFill>
                      <a:prstDash val="solid"/>
                      <a:round/>
                      <a:headEnd type="none" w="med" len="med"/>
                      <a:tailEnd type="none" w="med" len="med"/>
                    </a:lnL>
                    <a:lnR w="19050" cap="flat" cmpd="sng" algn="ctr">
                      <a:solidFill>
                        <a:srgbClr val="CCCCFF"/>
                      </a:solidFill>
                      <a:prstDash val="solid"/>
                      <a:round/>
                      <a:headEnd type="none" w="med" len="med"/>
                      <a:tailEnd type="none" w="med" len="med"/>
                    </a:lnR>
                    <a:lnT w="19050" cap="flat" cmpd="sng" algn="ctr">
                      <a:solidFill>
                        <a:srgbClr val="CCCCFF"/>
                      </a:solidFill>
                      <a:prstDash val="solid"/>
                      <a:round/>
                      <a:headEnd type="none" w="med" len="med"/>
                      <a:tailEnd type="none" w="med" len="med"/>
                    </a:lnT>
                    <a:lnB w="19050" cap="flat" cmpd="sng" algn="ctr">
                      <a:solidFill>
                        <a:srgbClr val="CCCCFF"/>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1800" b="0" i="0" u="none" strike="noStrike" cap="none" normalizeH="0" baseline="0" dirty="0" smtClean="0">
                          <a:ln>
                            <a:noFill/>
                          </a:ln>
                          <a:solidFill>
                            <a:srgbClr val="00B050"/>
                          </a:solidFill>
                          <a:effectLst/>
                          <a:latin typeface="Arial" charset="0"/>
                          <a:cs typeface="Arial" charset="0"/>
                        </a:rPr>
                        <a:t>ca</a:t>
                      </a:r>
                      <a:endParaRPr kumimoji="0" lang="en-GB" sz="1800" b="0" i="0" u="none" strike="noStrike" cap="none" normalizeH="0" baseline="0" dirty="0" smtClean="0">
                        <a:ln>
                          <a:noFill/>
                        </a:ln>
                        <a:solidFill>
                          <a:srgbClr val="00B050"/>
                        </a:solidFill>
                        <a:effectLst/>
                        <a:latin typeface="Arial" charset="0"/>
                        <a:cs typeface="Arial" charset="0"/>
                      </a:endParaRPr>
                    </a:p>
                  </a:txBody>
                  <a:tcPr horzOverflow="overflow">
                    <a:lnL w="19050" cap="flat" cmpd="sng" algn="ctr">
                      <a:solidFill>
                        <a:srgbClr val="CCCCFF"/>
                      </a:solidFill>
                      <a:prstDash val="solid"/>
                      <a:round/>
                      <a:headEnd type="none" w="med" len="med"/>
                      <a:tailEnd type="none" w="med" len="med"/>
                    </a:lnL>
                    <a:lnR w="19050" cap="flat" cmpd="sng" algn="ctr">
                      <a:solidFill>
                        <a:srgbClr val="CCCCFF"/>
                      </a:solidFill>
                      <a:prstDash val="solid"/>
                      <a:round/>
                      <a:headEnd type="none" w="med" len="med"/>
                      <a:tailEnd type="none" w="med" len="med"/>
                    </a:lnR>
                    <a:lnT w="19050" cap="flat" cmpd="sng" algn="ctr">
                      <a:solidFill>
                        <a:srgbClr val="CCCCFF"/>
                      </a:solidFill>
                      <a:prstDash val="solid"/>
                      <a:round/>
                      <a:headEnd type="none" w="med" len="med"/>
                      <a:tailEnd type="none" w="med" len="med"/>
                    </a:lnT>
                    <a:lnB w="19050" cap="flat" cmpd="sng" algn="ctr">
                      <a:solidFill>
                        <a:srgbClr val="CCCCFF"/>
                      </a:solidFill>
                      <a:prstDash val="solid"/>
                      <a:round/>
                      <a:headEnd type="none" w="med" len="med"/>
                      <a:tailEnd type="none" w="med" len="med"/>
                    </a:lnB>
                    <a:lnTlToBr>
                      <a:noFill/>
                    </a:lnTlToBr>
                    <a:lnBlToTr>
                      <a:noFill/>
                    </a:lnBlToTr>
                    <a:solidFill>
                      <a:schemeClr val="accent2">
                        <a:lumMod val="20000"/>
                        <a:lumOff val="80000"/>
                      </a:schemeClr>
                    </a:solidFill>
                  </a:tcPr>
                </a:tc>
              </a:tr>
            </a:tbl>
          </a:graphicData>
        </a:graphic>
      </p:graphicFrame>
      <p:sp>
        <p:nvSpPr>
          <p:cNvPr id="56395" name="Rectangle 12"/>
          <p:cNvSpPr>
            <a:spLocks noChangeArrowheads="1"/>
          </p:cNvSpPr>
          <p:nvPr/>
        </p:nvSpPr>
        <p:spPr bwMode="auto">
          <a:xfrm>
            <a:off x="228600" y="5029200"/>
            <a:ext cx="8610600" cy="1600438"/>
          </a:xfrm>
          <a:prstGeom prst="rect">
            <a:avLst/>
          </a:prstGeom>
          <a:noFill/>
          <a:ln w="9525">
            <a:noFill/>
            <a:miter lim="800000"/>
            <a:headEnd/>
            <a:tailEnd/>
          </a:ln>
        </p:spPr>
        <p:txBody>
          <a:bodyPr wrap="square">
            <a:spAutoFit/>
          </a:bodyPr>
          <a:lstStyle/>
          <a:p>
            <a:pPr algn="just" fontAlgn="base">
              <a:spcBef>
                <a:spcPct val="0"/>
              </a:spcBef>
              <a:spcAft>
                <a:spcPct val="0"/>
              </a:spcAft>
              <a:buClr>
                <a:srgbClr val="FFFF00"/>
              </a:buClr>
              <a:buFont typeface="Wingdings" pitchFamily="2" charset="2"/>
              <a:buChar char="§"/>
            </a:pPr>
            <a:r>
              <a:rPr lang="en-GB" sz="2000" dirty="0" smtClean="0">
                <a:solidFill>
                  <a:srgbClr val="FFFFFF"/>
                </a:solidFill>
                <a:latin typeface="Garamond" pitchFamily="18" charset="0"/>
                <a:ea typeface="MS PGothic" pitchFamily="34" charset="-128"/>
              </a:rPr>
              <a:t>“It </a:t>
            </a:r>
            <a:r>
              <a:rPr lang="en-GB" sz="2000" dirty="0">
                <a:solidFill>
                  <a:srgbClr val="FFFFFF"/>
                </a:solidFill>
                <a:latin typeface="Garamond" pitchFamily="18" charset="0"/>
                <a:ea typeface="MS PGothic" pitchFamily="34" charset="-128"/>
              </a:rPr>
              <a:t>is not easy to assess to what extent an IGF-I receptor–mediated effect of insulin can add to the biological response of endogenous IGF-I</a:t>
            </a:r>
            <a:r>
              <a:rPr lang="en-US" sz="2000" dirty="0" smtClean="0">
                <a:solidFill>
                  <a:srgbClr val="FFFFFF"/>
                </a:solidFill>
                <a:latin typeface="Garamond" pitchFamily="18" charset="0"/>
                <a:ea typeface="MS PGothic" pitchFamily="34" charset="-128"/>
              </a:rPr>
              <a:t>.” </a:t>
            </a:r>
          </a:p>
          <a:p>
            <a:pPr algn="just" fontAlgn="base">
              <a:spcBef>
                <a:spcPct val="0"/>
              </a:spcBef>
              <a:spcAft>
                <a:spcPct val="0"/>
              </a:spcAft>
              <a:buClr>
                <a:srgbClr val="FFFF00"/>
              </a:buClr>
              <a:buFont typeface="Wingdings" pitchFamily="2" charset="2"/>
              <a:buChar char="§"/>
            </a:pPr>
            <a:r>
              <a:rPr lang="en-US" sz="2000" dirty="0" smtClean="0">
                <a:solidFill>
                  <a:srgbClr val="FFFFFF"/>
                </a:solidFill>
                <a:latin typeface="Garamond" pitchFamily="18" charset="0"/>
                <a:ea typeface="MS PGothic" pitchFamily="34" charset="-128"/>
              </a:rPr>
              <a:t>“The clinical safety implications of the elevated </a:t>
            </a:r>
            <a:r>
              <a:rPr lang="en-GB" sz="2000" dirty="0" smtClean="0">
                <a:solidFill>
                  <a:srgbClr val="FFFFFF"/>
                </a:solidFill>
                <a:latin typeface="Garamond" pitchFamily="18" charset="0"/>
                <a:ea typeface="MS PGothic" pitchFamily="34" charset="-128"/>
              </a:rPr>
              <a:t>IGF-I receptor affinity and </a:t>
            </a:r>
            <a:r>
              <a:rPr lang="en-GB" sz="2000" dirty="0" err="1" smtClean="0">
                <a:solidFill>
                  <a:srgbClr val="FFFFFF"/>
                </a:solidFill>
                <a:latin typeface="Garamond" pitchFamily="18" charset="0"/>
                <a:ea typeface="MS PGothic" pitchFamily="34" charset="-128"/>
              </a:rPr>
              <a:t>mitogenic</a:t>
            </a:r>
            <a:r>
              <a:rPr lang="en-GB" sz="2000" dirty="0" smtClean="0">
                <a:solidFill>
                  <a:srgbClr val="FFFFFF"/>
                </a:solidFill>
                <a:latin typeface="Garamond" pitchFamily="18" charset="0"/>
                <a:ea typeface="MS PGothic" pitchFamily="34" charset="-128"/>
              </a:rPr>
              <a:t> potency of insulin glargine are not clear</a:t>
            </a:r>
            <a:r>
              <a:rPr lang="en-US" sz="2000" dirty="0" smtClean="0">
                <a:solidFill>
                  <a:srgbClr val="FFFFFF"/>
                </a:solidFill>
                <a:latin typeface="Garamond" pitchFamily="18" charset="0"/>
                <a:ea typeface="MS PGothic" pitchFamily="34" charset="-128"/>
              </a:rPr>
              <a:t>.” </a:t>
            </a:r>
          </a:p>
          <a:p>
            <a:pPr fontAlgn="base">
              <a:spcBef>
                <a:spcPct val="0"/>
              </a:spcBef>
              <a:spcAft>
                <a:spcPct val="0"/>
              </a:spcAft>
            </a:pPr>
            <a:endParaRPr lang="en-US" dirty="0">
              <a:solidFill>
                <a:srgbClr val="FFFFFF"/>
              </a:solidFill>
              <a:ea typeface="MS PGothic" pitchFamily="34" charset="-128"/>
            </a:endParaRPr>
          </a:p>
        </p:txBody>
      </p:sp>
      <p:sp>
        <p:nvSpPr>
          <p:cNvPr id="6" name="Rectangle 5"/>
          <p:cNvSpPr/>
          <p:nvPr/>
        </p:nvSpPr>
        <p:spPr>
          <a:xfrm>
            <a:off x="0" y="6519446"/>
            <a:ext cx="9144000" cy="338554"/>
          </a:xfrm>
          <a:prstGeom prst="rect">
            <a:avLst/>
          </a:prstGeom>
        </p:spPr>
        <p:txBody>
          <a:bodyPr wrap="square">
            <a:spAutoFit/>
          </a:bodyPr>
          <a:lstStyle/>
          <a:p>
            <a:pPr algn="ctr"/>
            <a:r>
              <a:rPr lang="en-GB" sz="1600" dirty="0" err="1" smtClean="0">
                <a:solidFill>
                  <a:srgbClr val="FFFF00"/>
                </a:solidFill>
                <a:latin typeface="Garamond" pitchFamily="18" charset="0"/>
                <a:ea typeface="MS PGothic" pitchFamily="34" charset="-128"/>
              </a:rPr>
              <a:t>Kurtzhals</a:t>
            </a:r>
            <a:r>
              <a:rPr lang="en-GB" sz="1600" dirty="0" smtClean="0">
                <a:solidFill>
                  <a:srgbClr val="FFFF00"/>
                </a:solidFill>
                <a:latin typeface="Garamond" pitchFamily="18" charset="0"/>
                <a:ea typeface="MS PGothic" pitchFamily="34" charset="-128"/>
              </a:rPr>
              <a:t>, et al. Diabetes. 2000; 49:999–1005.</a:t>
            </a:r>
            <a:endParaRPr lang="en-US" sz="1600" dirty="0">
              <a:solidFill>
                <a:srgbClr val="FFFF00"/>
              </a:solidFill>
            </a:endParaRP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01800"/>
            <a:ext cx="8229600" cy="2474524"/>
          </a:xfrm>
        </p:spPr>
        <p:txBody>
          <a:bodyPr/>
          <a:lstStyle/>
          <a:p>
            <a:pPr marL="0" indent="0">
              <a:buFont typeface="Arial" pitchFamily="34" charset="0"/>
              <a:buNone/>
              <a:defRPr/>
            </a:pPr>
            <a:endParaRPr lang="en-US" sz="2400" dirty="0"/>
          </a:p>
          <a:p>
            <a:pPr marL="0" indent="0">
              <a:buFont typeface="Arial" pitchFamily="34" charset="0"/>
              <a:buNone/>
              <a:defRPr/>
            </a:pPr>
            <a:endParaRPr lang="en-US" sz="2400" dirty="0" smtClean="0"/>
          </a:p>
          <a:p>
            <a:pPr marL="0" indent="0">
              <a:buFont typeface="Arial" pitchFamily="34" charset="0"/>
              <a:buNone/>
              <a:defRPr/>
            </a:pPr>
            <a:endParaRPr lang="en-US" sz="2400" dirty="0"/>
          </a:p>
          <a:p>
            <a:pPr marL="0" indent="0">
              <a:buFont typeface="Arial" pitchFamily="34" charset="0"/>
              <a:buNone/>
              <a:defRPr/>
            </a:pPr>
            <a:endParaRPr lang="en-US" sz="2400" dirty="0" smtClean="0"/>
          </a:p>
          <a:p>
            <a:pPr>
              <a:defRPr/>
            </a:pPr>
            <a:endParaRPr lang="en-US" dirty="0"/>
          </a:p>
        </p:txBody>
      </p:sp>
      <p:sp>
        <p:nvSpPr>
          <p:cNvPr id="4" name="Slide Number Placeholder 3"/>
          <p:cNvSpPr>
            <a:spLocks noGrp="1"/>
          </p:cNvSpPr>
          <p:nvPr>
            <p:ph type="sldNum" sz="quarter" idx="12"/>
          </p:nvPr>
        </p:nvSpPr>
        <p:spPr/>
        <p:txBody>
          <a:bodyPr/>
          <a:lstStyle/>
          <a:p>
            <a:pPr>
              <a:defRPr/>
            </a:pPr>
            <a:fld id="{9F5EA646-CFF7-4A4E-8FE3-70FB7A1A1975}" type="slidenum">
              <a:rPr lang="en-US" smtClean="0"/>
              <a:pPr>
                <a:defRPr/>
              </a:pPr>
              <a:t>4</a:t>
            </a:fld>
            <a:endParaRPr lang="en-US"/>
          </a:p>
        </p:txBody>
      </p:sp>
      <p:pic>
        <p:nvPicPr>
          <p:cNvPr id="21509" name="Picture 2"/>
          <p:cNvPicPr>
            <a:picLocks noChangeAspect="1" noChangeArrowheads="1"/>
          </p:cNvPicPr>
          <p:nvPr/>
        </p:nvPicPr>
        <p:blipFill>
          <a:blip r:embed="rId2" cstate="print"/>
          <a:srcRect/>
          <a:stretch>
            <a:fillRect/>
          </a:stretch>
        </p:blipFill>
        <p:spPr bwMode="auto">
          <a:xfrm>
            <a:off x="1600200" y="3276600"/>
            <a:ext cx="1737732" cy="2286000"/>
          </a:xfrm>
          <a:prstGeom prst="rect">
            <a:avLst/>
          </a:prstGeom>
          <a:noFill/>
          <a:ln w="9525">
            <a:solidFill>
              <a:srgbClr val="FF0000"/>
            </a:solidFill>
            <a:miter lim="800000"/>
            <a:headEnd/>
            <a:tailEnd/>
          </a:ln>
          <a:effectLst/>
        </p:spPr>
      </p:pic>
      <p:pic>
        <p:nvPicPr>
          <p:cNvPr id="21510" name="Picture 3"/>
          <p:cNvPicPr>
            <a:picLocks noChangeAspect="1" noChangeArrowheads="1"/>
          </p:cNvPicPr>
          <p:nvPr/>
        </p:nvPicPr>
        <p:blipFill>
          <a:blip r:embed="rId3" cstate="print"/>
          <a:srcRect/>
          <a:stretch>
            <a:fillRect/>
          </a:stretch>
        </p:blipFill>
        <p:spPr bwMode="auto">
          <a:xfrm>
            <a:off x="5562600" y="3352800"/>
            <a:ext cx="1786878" cy="2229224"/>
          </a:xfrm>
          <a:prstGeom prst="rect">
            <a:avLst/>
          </a:prstGeom>
          <a:noFill/>
          <a:ln w="9525">
            <a:solidFill>
              <a:srgbClr val="FF0000"/>
            </a:solidFill>
            <a:miter lim="800000"/>
            <a:headEnd/>
            <a:tailEnd/>
          </a:ln>
          <a:effectLst/>
        </p:spPr>
      </p:pic>
      <p:pic>
        <p:nvPicPr>
          <p:cNvPr id="21511" name="Picture 2"/>
          <p:cNvPicPr>
            <a:picLocks noChangeAspect="1" noChangeArrowheads="1"/>
          </p:cNvPicPr>
          <p:nvPr/>
        </p:nvPicPr>
        <p:blipFill>
          <a:blip r:embed="rId4" cstate="print"/>
          <a:srcRect/>
          <a:stretch>
            <a:fillRect/>
          </a:stretch>
        </p:blipFill>
        <p:spPr bwMode="auto">
          <a:xfrm>
            <a:off x="3657600" y="2714096"/>
            <a:ext cx="1600200" cy="2894807"/>
          </a:xfrm>
          <a:prstGeom prst="roundRect">
            <a:avLst>
              <a:gd name="adj" fmla="val 8594"/>
            </a:avLst>
          </a:prstGeom>
          <a:solidFill>
            <a:srgbClr val="FFFFFF">
              <a:shade val="85000"/>
            </a:srgbClr>
          </a:solidFill>
          <a:ln>
            <a:solidFill>
              <a:srgbClr val="FF0000"/>
            </a:solidFill>
          </a:ln>
          <a:effectLst>
            <a:reflection blurRad="12700" stA="38000" endPos="28000" dist="5000" dir="5400000" sy="-100000" algn="bl" rotWithShape="0"/>
          </a:effectLst>
        </p:spPr>
      </p:pic>
      <p:sp>
        <p:nvSpPr>
          <p:cNvPr id="9" name="Rectangle 8"/>
          <p:cNvSpPr/>
          <p:nvPr/>
        </p:nvSpPr>
        <p:spPr>
          <a:xfrm>
            <a:off x="457200" y="457200"/>
            <a:ext cx="8229600" cy="2000548"/>
          </a:xfrm>
          <a:prstGeom prst="rect">
            <a:avLst/>
          </a:prstGeom>
        </p:spPr>
        <p:txBody>
          <a:bodyPr wrap="square">
            <a:spAutoFit/>
          </a:bodyPr>
          <a:lstStyle/>
          <a:p>
            <a:pPr marL="6350" indent="-6350" algn="ctr"/>
            <a:r>
              <a:rPr lang="en-US" sz="4800" b="1" dirty="0" smtClean="0">
                <a:solidFill>
                  <a:srgbClr val="FFFF00"/>
                </a:solidFill>
                <a:effectLst>
                  <a:outerShdw blurRad="38100" dist="38100" dir="2700000" algn="tl">
                    <a:srgbClr val="000000">
                      <a:alpha val="43137"/>
                    </a:srgbClr>
                  </a:outerShdw>
                </a:effectLst>
                <a:latin typeface="Garamond" pitchFamily="18" charset="0"/>
              </a:rPr>
              <a:t>INSULIN</a:t>
            </a:r>
          </a:p>
          <a:p>
            <a:pPr marL="6350" indent="-6350" algn="ctr"/>
            <a:endParaRPr lang="en-US" sz="4800" b="1" dirty="0" smtClean="0">
              <a:solidFill>
                <a:srgbClr val="FFFF00"/>
              </a:solidFill>
              <a:effectLst>
                <a:outerShdw blurRad="38100" dist="38100" dir="2700000" algn="tl">
                  <a:srgbClr val="000000">
                    <a:alpha val="43137"/>
                  </a:srgbClr>
                </a:outerShdw>
              </a:effectLst>
              <a:latin typeface="Garamond" pitchFamily="18" charset="0"/>
            </a:endParaRPr>
          </a:p>
          <a:p>
            <a:pPr marL="6350" indent="-6350" algn="ctr"/>
            <a:r>
              <a:rPr lang="en-US" sz="2800" b="1" dirty="0" smtClean="0">
                <a:solidFill>
                  <a:srgbClr val="FFFF00"/>
                </a:solidFill>
                <a:effectLst>
                  <a:outerShdw blurRad="38100" dist="38100" dir="2700000" algn="tl">
                    <a:srgbClr val="000000">
                      <a:alpha val="43137"/>
                    </a:srgbClr>
                  </a:outerShdw>
                </a:effectLst>
                <a:latin typeface="Garamond" pitchFamily="18" charset="0"/>
              </a:rPr>
              <a:t>The most powerful agent we have  to control glucose</a:t>
            </a:r>
            <a:endParaRPr lang="en-US" b="1" dirty="0" smtClean="0">
              <a:solidFill>
                <a:srgbClr val="FFFF00"/>
              </a:solidFill>
              <a:effectLst>
                <a:outerShdw blurRad="38100" dist="38100" dir="2700000" algn="tl">
                  <a:srgbClr val="000000">
                    <a:alpha val="43137"/>
                  </a:srgbClr>
                </a:outerShdw>
              </a:effectLst>
              <a:latin typeface="Garamond" pitchFamily="18" charset="0"/>
            </a:endParaRPr>
          </a:p>
        </p:txBody>
      </p:sp>
      <p:sp>
        <p:nvSpPr>
          <p:cNvPr id="10" name="Rectangle 9"/>
          <p:cNvSpPr/>
          <p:nvPr/>
        </p:nvSpPr>
        <p:spPr>
          <a:xfrm>
            <a:off x="1447800" y="5715000"/>
            <a:ext cx="6629400" cy="923330"/>
          </a:xfrm>
          <a:prstGeom prst="rect">
            <a:avLst/>
          </a:prstGeom>
        </p:spPr>
        <p:txBody>
          <a:bodyPr wrap="square">
            <a:spAutoFit/>
          </a:bodyPr>
          <a:lstStyle/>
          <a:p>
            <a:pPr algn="ctr">
              <a:defRPr/>
            </a:pPr>
            <a:r>
              <a:rPr lang="en-US" b="1" dirty="0" smtClean="0">
                <a:solidFill>
                  <a:srgbClr val="FFFF00"/>
                </a:solidFill>
                <a:effectLst>
                  <a:outerShdw blurRad="38100" dist="38100" dir="2700000" algn="tl">
                    <a:srgbClr val="000000">
                      <a:alpha val="43137"/>
                    </a:srgbClr>
                  </a:outerShdw>
                </a:effectLst>
                <a:latin typeface="Garamond" pitchFamily="18" charset="0"/>
              </a:rPr>
              <a:t>Summer 1921, </a:t>
            </a:r>
            <a:r>
              <a:rPr lang="en-US" b="1" dirty="0" err="1" smtClean="0">
                <a:solidFill>
                  <a:srgbClr val="FFFF00"/>
                </a:solidFill>
                <a:effectLst>
                  <a:outerShdw blurRad="38100" dist="38100" dir="2700000" algn="tl">
                    <a:srgbClr val="000000">
                      <a:alpha val="43137"/>
                    </a:srgbClr>
                  </a:outerShdw>
                </a:effectLst>
                <a:latin typeface="Garamond" pitchFamily="18" charset="0"/>
              </a:rPr>
              <a:t>Banting</a:t>
            </a:r>
            <a:r>
              <a:rPr lang="en-US" b="1" dirty="0" smtClean="0">
                <a:solidFill>
                  <a:srgbClr val="FFFF00"/>
                </a:solidFill>
                <a:effectLst>
                  <a:outerShdw blurRad="38100" dist="38100" dir="2700000" algn="tl">
                    <a:srgbClr val="000000">
                      <a:alpha val="43137"/>
                    </a:srgbClr>
                  </a:outerShdw>
                </a:effectLst>
                <a:latin typeface="Garamond" pitchFamily="18" charset="0"/>
              </a:rPr>
              <a:t> and Best</a:t>
            </a:r>
          </a:p>
          <a:p>
            <a:pPr algn="ctr">
              <a:defRPr/>
            </a:pPr>
            <a:r>
              <a:rPr lang="en-US" dirty="0" smtClean="0"/>
              <a:t>Isolation of pancreatic extracts (</a:t>
            </a:r>
            <a:r>
              <a:rPr lang="en-US" dirty="0" err="1" smtClean="0"/>
              <a:t>Isletin</a:t>
            </a:r>
            <a:r>
              <a:rPr lang="en-US" dirty="0" smtClean="0"/>
              <a:t>) from dog pancreas, </a:t>
            </a:r>
          </a:p>
          <a:p>
            <a:pPr algn="ctr">
              <a:defRPr/>
            </a:pPr>
            <a:r>
              <a:rPr lang="en-US" dirty="0" smtClean="0"/>
              <a:t>Administration of </a:t>
            </a:r>
            <a:r>
              <a:rPr lang="en-US" dirty="0" err="1" smtClean="0"/>
              <a:t>Isletin</a:t>
            </a:r>
            <a:r>
              <a:rPr lang="en-US" dirty="0" smtClean="0"/>
              <a:t> to diabetic dogs</a:t>
            </a: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80" name="Rectangle 7"/>
          <p:cNvSpPr>
            <a:spLocks noGrp="1" noChangeArrowheads="1"/>
          </p:cNvSpPr>
          <p:nvPr>
            <p:ph type="body" idx="1"/>
          </p:nvPr>
        </p:nvSpPr>
        <p:spPr>
          <a:xfrm>
            <a:off x="304800" y="2325231"/>
            <a:ext cx="8458200" cy="3170099"/>
          </a:xfrm>
          <a:solidFill>
            <a:srgbClr val="00003A"/>
          </a:solidFill>
          <a:ln>
            <a:solidFill>
              <a:schemeClr val="tx1"/>
            </a:solidFill>
          </a:ln>
        </p:spPr>
        <p:txBody>
          <a:bodyPr/>
          <a:lstStyle/>
          <a:p>
            <a:pPr>
              <a:buFont typeface="Wingdings" pitchFamily="2" charset="2"/>
              <a:buNone/>
              <a:defRPr/>
            </a:pPr>
            <a:endParaRPr lang="en-GB" sz="3200" dirty="0" smtClean="0"/>
          </a:p>
          <a:p>
            <a:pPr>
              <a:defRPr/>
            </a:pPr>
            <a:r>
              <a:rPr lang="en-US" dirty="0" smtClean="0">
                <a:solidFill>
                  <a:schemeClr val="tx2">
                    <a:lumMod val="50000"/>
                  </a:schemeClr>
                </a:solidFill>
              </a:rPr>
              <a:t>SOME  QUESTIONS:</a:t>
            </a:r>
          </a:p>
          <a:p>
            <a:pPr>
              <a:defRPr/>
            </a:pPr>
            <a:endParaRPr lang="en-GB" dirty="0" smtClean="0">
              <a:solidFill>
                <a:schemeClr val="tx2">
                  <a:lumMod val="50000"/>
                </a:schemeClr>
              </a:solidFill>
            </a:endParaRPr>
          </a:p>
          <a:p>
            <a:pPr lvl="1">
              <a:defRPr/>
            </a:pPr>
            <a:r>
              <a:rPr lang="en-GB" sz="2400" dirty="0" smtClean="0"/>
              <a:t>What is known about diabetes, cancer and IGF-1?</a:t>
            </a:r>
          </a:p>
          <a:p>
            <a:pPr lvl="1">
              <a:defRPr/>
            </a:pPr>
            <a:r>
              <a:rPr lang="en-GB" sz="2400" dirty="0" smtClean="0"/>
              <a:t>Can we extrapolate findings from </a:t>
            </a:r>
            <a:r>
              <a:rPr lang="en-GB" sz="2400" i="1" dirty="0" smtClean="0"/>
              <a:t>in vitro</a:t>
            </a:r>
            <a:r>
              <a:rPr lang="en-GB" sz="2400" dirty="0" smtClean="0"/>
              <a:t> studies?</a:t>
            </a:r>
          </a:p>
          <a:p>
            <a:pPr lvl="1">
              <a:defRPr/>
            </a:pPr>
            <a:r>
              <a:rPr lang="en-GB" sz="2400" dirty="0" smtClean="0"/>
              <a:t>What is the clinical evidence</a:t>
            </a:r>
            <a:r>
              <a:rPr lang="en-GB" sz="2400" dirty="0" smtClean="0"/>
              <a:t>?</a:t>
            </a:r>
          </a:p>
          <a:p>
            <a:pPr lvl="1">
              <a:buNone/>
              <a:defRPr/>
            </a:pPr>
            <a:endParaRPr lang="en-GB" sz="2400" dirty="0" smtClean="0"/>
          </a:p>
        </p:txBody>
      </p:sp>
      <p:sp>
        <p:nvSpPr>
          <p:cNvPr id="57347" name="Rectangle 6"/>
          <p:cNvSpPr>
            <a:spLocks noChangeArrowheads="1"/>
          </p:cNvSpPr>
          <p:nvPr/>
        </p:nvSpPr>
        <p:spPr bwMode="auto">
          <a:xfrm>
            <a:off x="152400" y="304800"/>
            <a:ext cx="8839200" cy="954088"/>
          </a:xfrm>
          <a:prstGeom prst="rect">
            <a:avLst/>
          </a:prstGeom>
          <a:solidFill>
            <a:srgbClr val="00003A"/>
          </a:solidFill>
          <a:ln w="9525">
            <a:solidFill>
              <a:schemeClr val="tx1"/>
            </a:solidFill>
            <a:miter lim="800000"/>
            <a:headEnd/>
            <a:tailEnd/>
          </a:ln>
        </p:spPr>
        <p:txBody>
          <a:bodyPr>
            <a:spAutoFit/>
          </a:bodyPr>
          <a:lstStyle/>
          <a:p>
            <a:pPr algn="ctr" fontAlgn="base">
              <a:spcBef>
                <a:spcPct val="0"/>
              </a:spcBef>
              <a:spcAft>
                <a:spcPct val="0"/>
              </a:spcAft>
            </a:pPr>
            <a:r>
              <a:rPr lang="en-GB" sz="2800" dirty="0">
                <a:latin typeface="Garamond" pitchFamily="18" charset="0"/>
                <a:ea typeface="MS PGothic" pitchFamily="34" charset="-128"/>
              </a:rPr>
              <a:t>The use of insulin Glargine may potentially be associated with an increased risk of cancer</a:t>
            </a:r>
            <a:endParaRPr lang="en-US" sz="2800" dirty="0">
              <a:latin typeface="Garamond" pitchFamily="18" charset="0"/>
              <a:ea typeface="MS PGothic" pitchFamily="34" charset="-128"/>
            </a:endParaRPr>
          </a:p>
        </p:txBody>
      </p:sp>
    </p:spTree>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0" y="0"/>
            <a:ext cx="9144000" cy="1244700"/>
          </a:xfrm>
          <a:solidFill>
            <a:srgbClr val="C00000"/>
          </a:solidFill>
          <a:ln>
            <a:solidFill>
              <a:schemeClr val="tx1"/>
            </a:solidFill>
          </a:ln>
        </p:spPr>
        <p:txBody>
          <a:bodyPr/>
          <a:lstStyle/>
          <a:p>
            <a:pPr algn="ctr"/>
            <a:r>
              <a:rPr lang="en-GB" sz="3200" dirty="0" smtClean="0">
                <a:solidFill>
                  <a:schemeClr val="tx1"/>
                </a:solidFill>
                <a:effectLst>
                  <a:outerShdw blurRad="38100" dist="38100" dir="2700000" algn="tl">
                    <a:srgbClr val="000000">
                      <a:alpha val="43137"/>
                    </a:srgbClr>
                  </a:outerShdw>
                </a:effectLst>
                <a:latin typeface="Garamond" pitchFamily="18" charset="0"/>
              </a:rPr>
              <a:t>What is known about diabetes, insulin and cancer?</a:t>
            </a:r>
          </a:p>
        </p:txBody>
      </p:sp>
      <p:sp>
        <p:nvSpPr>
          <p:cNvPr id="2026500" name="Text Box 4"/>
          <p:cNvSpPr txBox="1">
            <a:spLocks noChangeArrowheads="1"/>
          </p:cNvSpPr>
          <p:nvPr/>
        </p:nvSpPr>
        <p:spPr bwMode="auto">
          <a:xfrm>
            <a:off x="0" y="6290846"/>
            <a:ext cx="9143999" cy="338554"/>
          </a:xfrm>
          <a:prstGeom prst="rect">
            <a:avLst/>
          </a:prstGeom>
          <a:noFill/>
          <a:ln w="9525" algn="ctr">
            <a:noFill/>
            <a:miter lim="800000"/>
            <a:headEnd/>
            <a:tailEnd/>
          </a:ln>
          <a:effectLst/>
        </p:spPr>
        <p:txBody>
          <a:bodyPr wrap="square">
            <a:spAutoFit/>
          </a:bodyPr>
          <a:lstStyle/>
          <a:p>
            <a:pPr algn="ctr" fontAlgn="base">
              <a:spcBef>
                <a:spcPct val="0"/>
              </a:spcBef>
              <a:spcAft>
                <a:spcPct val="0"/>
              </a:spcAft>
              <a:defRPr/>
            </a:pPr>
            <a:r>
              <a:rPr lang="en-GB" sz="1600" dirty="0" err="1">
                <a:solidFill>
                  <a:srgbClr val="F7F725"/>
                </a:solidFill>
                <a:latin typeface="Garamond" pitchFamily="18" charset="0"/>
                <a:ea typeface="MS PGothic" pitchFamily="34" charset="-128"/>
              </a:rPr>
              <a:t>Garg</a:t>
            </a:r>
            <a:r>
              <a:rPr lang="en-GB" sz="1600" dirty="0">
                <a:solidFill>
                  <a:srgbClr val="F7F725"/>
                </a:solidFill>
                <a:latin typeface="Garamond" pitchFamily="18" charset="0"/>
                <a:ea typeface="MS PGothic" pitchFamily="34" charset="-128"/>
              </a:rPr>
              <a:t>, et al. Diabetes </a:t>
            </a:r>
            <a:r>
              <a:rPr lang="en-GB" sz="1600" dirty="0" err="1">
                <a:solidFill>
                  <a:srgbClr val="F7F725"/>
                </a:solidFill>
                <a:latin typeface="Garamond" pitchFamily="18" charset="0"/>
                <a:ea typeface="MS PGothic" pitchFamily="34" charset="-128"/>
              </a:rPr>
              <a:t>Technol</a:t>
            </a:r>
            <a:r>
              <a:rPr lang="en-GB" sz="1600" dirty="0">
                <a:solidFill>
                  <a:srgbClr val="F7F725"/>
                </a:solidFill>
                <a:latin typeface="Garamond" pitchFamily="18" charset="0"/>
                <a:ea typeface="MS PGothic" pitchFamily="34" charset="-128"/>
              </a:rPr>
              <a:t> </a:t>
            </a:r>
            <a:r>
              <a:rPr lang="en-GB" sz="1600" dirty="0" err="1">
                <a:solidFill>
                  <a:srgbClr val="F7F725"/>
                </a:solidFill>
                <a:latin typeface="Garamond" pitchFamily="18" charset="0"/>
                <a:ea typeface="MS PGothic" pitchFamily="34" charset="-128"/>
              </a:rPr>
              <a:t>Ther</a:t>
            </a:r>
            <a:r>
              <a:rPr lang="en-GB" sz="1600" dirty="0">
                <a:solidFill>
                  <a:srgbClr val="F7F725"/>
                </a:solidFill>
                <a:latin typeface="Garamond" pitchFamily="18" charset="0"/>
                <a:ea typeface="MS PGothic" pitchFamily="34" charset="-128"/>
              </a:rPr>
              <a:t> 2009;11:473–6.</a:t>
            </a:r>
          </a:p>
        </p:txBody>
      </p:sp>
      <p:sp>
        <p:nvSpPr>
          <p:cNvPr id="58372" name="Rectangle 6"/>
          <p:cNvSpPr>
            <a:spLocks noGrp="1" noChangeArrowheads="1"/>
          </p:cNvSpPr>
          <p:nvPr>
            <p:ph type="body" idx="1"/>
          </p:nvPr>
        </p:nvSpPr>
        <p:spPr>
          <a:xfrm>
            <a:off x="304800" y="2112966"/>
            <a:ext cx="8610600" cy="2763834"/>
          </a:xfrm>
          <a:solidFill>
            <a:srgbClr val="00003A"/>
          </a:solidFill>
        </p:spPr>
        <p:txBody>
          <a:bodyPr/>
          <a:lstStyle/>
          <a:p>
            <a:pPr algn="just"/>
            <a:r>
              <a:rPr lang="en-GB" sz="2800" dirty="0" smtClean="0"/>
              <a:t>It is generally recognized that both </a:t>
            </a:r>
            <a:r>
              <a:rPr lang="en-GB" sz="2800" dirty="0" smtClean="0">
                <a:solidFill>
                  <a:srgbClr val="FFFF00"/>
                </a:solidFill>
              </a:rPr>
              <a:t>obesity and DM</a:t>
            </a:r>
            <a:r>
              <a:rPr lang="en-GB" sz="2800" baseline="-25000" dirty="0" smtClean="0">
                <a:solidFill>
                  <a:srgbClr val="FFFF00"/>
                </a:solidFill>
              </a:rPr>
              <a:t>2</a:t>
            </a:r>
            <a:r>
              <a:rPr lang="en-GB" sz="2800" dirty="0" smtClean="0">
                <a:solidFill>
                  <a:srgbClr val="FFFF00"/>
                </a:solidFill>
              </a:rPr>
              <a:t> </a:t>
            </a:r>
            <a:r>
              <a:rPr lang="en-GB" sz="2800" dirty="0" smtClean="0"/>
              <a:t>are associated with an </a:t>
            </a:r>
            <a:r>
              <a:rPr lang="en-GB" sz="2800" dirty="0" smtClean="0">
                <a:solidFill>
                  <a:srgbClr val="FFFF00"/>
                </a:solidFill>
              </a:rPr>
              <a:t>increased risk of</a:t>
            </a:r>
            <a:r>
              <a:rPr lang="en-GB" sz="2800" dirty="0" smtClean="0"/>
              <a:t> </a:t>
            </a:r>
            <a:r>
              <a:rPr lang="en-GB" sz="2800" dirty="0" smtClean="0">
                <a:solidFill>
                  <a:srgbClr val="FFFF00"/>
                </a:solidFill>
              </a:rPr>
              <a:t>cancer</a:t>
            </a:r>
            <a:r>
              <a:rPr lang="en-GB" sz="2800" dirty="0" smtClean="0"/>
              <a:t>.</a:t>
            </a:r>
          </a:p>
          <a:p>
            <a:pPr algn="just"/>
            <a:endParaRPr lang="en-GB" sz="2800" dirty="0" smtClean="0"/>
          </a:p>
          <a:p>
            <a:pPr algn="just"/>
            <a:r>
              <a:rPr lang="en-GB" sz="2800" dirty="0" smtClean="0"/>
              <a:t>In particular, </a:t>
            </a:r>
            <a:r>
              <a:rPr lang="en-GB" sz="2800" dirty="0" smtClean="0">
                <a:solidFill>
                  <a:srgbClr val="FF99FF"/>
                </a:solidFill>
                <a:effectLst>
                  <a:outerShdw blurRad="38100" dist="38100" dir="2700000" algn="tl">
                    <a:srgbClr val="000000">
                      <a:alpha val="43137"/>
                    </a:srgbClr>
                  </a:outerShdw>
                </a:effectLst>
              </a:rPr>
              <a:t>DM</a:t>
            </a:r>
            <a:r>
              <a:rPr lang="en-GB" sz="2800" baseline="-25000" dirty="0" smtClean="0">
                <a:solidFill>
                  <a:srgbClr val="FF99FF"/>
                </a:solidFill>
                <a:effectLst>
                  <a:outerShdw blurRad="38100" dist="38100" dir="2700000" algn="tl">
                    <a:srgbClr val="000000">
                      <a:alpha val="43137"/>
                    </a:srgbClr>
                  </a:outerShdw>
                </a:effectLst>
              </a:rPr>
              <a:t>2</a:t>
            </a:r>
            <a:r>
              <a:rPr lang="en-GB" sz="2800" dirty="0" smtClean="0">
                <a:effectLst>
                  <a:outerShdw blurRad="38100" dist="38100" dir="2700000" algn="tl">
                    <a:srgbClr val="000000">
                      <a:alpha val="43137"/>
                    </a:srgbClr>
                  </a:outerShdw>
                </a:effectLst>
              </a:rPr>
              <a:t> </a:t>
            </a:r>
            <a:r>
              <a:rPr lang="en-GB" sz="2800" dirty="0" smtClean="0"/>
              <a:t>is associated with an increased risk for </a:t>
            </a:r>
            <a:r>
              <a:rPr lang="en-GB" sz="2800" dirty="0" smtClean="0">
                <a:solidFill>
                  <a:srgbClr val="FF99FF"/>
                </a:solidFill>
              </a:rPr>
              <a:t>pancreatic</a:t>
            </a:r>
            <a:r>
              <a:rPr lang="en-GB" sz="2800" dirty="0" smtClean="0"/>
              <a:t> cancer, </a:t>
            </a:r>
            <a:r>
              <a:rPr lang="en-GB" sz="2800" dirty="0" smtClean="0">
                <a:solidFill>
                  <a:srgbClr val="FF99FF"/>
                </a:solidFill>
                <a:effectLst>
                  <a:outerShdw blurRad="38100" dist="38100" dir="2700000" algn="tl">
                    <a:srgbClr val="000000">
                      <a:alpha val="43137"/>
                    </a:srgbClr>
                  </a:outerShdw>
                </a:effectLst>
              </a:rPr>
              <a:t>colorectal</a:t>
            </a:r>
            <a:r>
              <a:rPr lang="en-GB" sz="2800" dirty="0" smtClean="0">
                <a:effectLst>
                  <a:outerShdw blurRad="38100" dist="38100" dir="2700000" algn="tl">
                    <a:srgbClr val="000000">
                      <a:alpha val="43137"/>
                    </a:srgbClr>
                  </a:outerShdw>
                </a:effectLst>
              </a:rPr>
              <a:t> </a:t>
            </a:r>
            <a:r>
              <a:rPr lang="en-GB" sz="2800" dirty="0" smtClean="0"/>
              <a:t>cancer and </a:t>
            </a:r>
            <a:r>
              <a:rPr lang="en-GB" sz="2800" dirty="0" smtClean="0">
                <a:solidFill>
                  <a:srgbClr val="FF99FF"/>
                </a:solidFill>
                <a:effectLst>
                  <a:outerShdw blurRad="38100" dist="38100" dir="2700000" algn="tl">
                    <a:srgbClr val="000000">
                      <a:alpha val="43137"/>
                    </a:srgbClr>
                  </a:outerShdw>
                </a:effectLst>
              </a:rPr>
              <a:t>breast</a:t>
            </a:r>
            <a:r>
              <a:rPr lang="en-GB" sz="2800" dirty="0" smtClean="0">
                <a:effectLst>
                  <a:outerShdw blurRad="38100" dist="38100" dir="2700000" algn="tl">
                    <a:srgbClr val="000000">
                      <a:alpha val="43137"/>
                    </a:srgbClr>
                  </a:outerShdw>
                </a:effectLst>
              </a:rPr>
              <a:t> </a:t>
            </a:r>
            <a:r>
              <a:rPr lang="en-GB" sz="2800" dirty="0" smtClean="0"/>
              <a:t>cancer.</a:t>
            </a:r>
          </a:p>
        </p:txBody>
      </p:sp>
    </p:spTree>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0" y="0"/>
            <a:ext cx="9144000" cy="1143000"/>
          </a:xfrm>
          <a:solidFill>
            <a:srgbClr val="C00000"/>
          </a:solidFill>
          <a:ln>
            <a:solidFill>
              <a:schemeClr val="tx1"/>
            </a:solidFill>
          </a:ln>
        </p:spPr>
        <p:txBody>
          <a:bodyPr/>
          <a:lstStyle/>
          <a:p>
            <a:pPr algn="ctr"/>
            <a:r>
              <a:rPr lang="en-GB" sz="4000" dirty="0" smtClean="0">
                <a:solidFill>
                  <a:schemeClr val="tx1"/>
                </a:solidFill>
                <a:latin typeface="Garamond" pitchFamily="18" charset="0"/>
              </a:rPr>
              <a:t>Limitations of </a:t>
            </a:r>
            <a:r>
              <a:rPr lang="en-GB" sz="4000" i="1" dirty="0" smtClean="0">
                <a:solidFill>
                  <a:schemeClr val="tx1"/>
                </a:solidFill>
                <a:latin typeface="Garamond" pitchFamily="18" charset="0"/>
              </a:rPr>
              <a:t>in vitro</a:t>
            </a:r>
            <a:r>
              <a:rPr lang="en-GB" sz="4000" dirty="0" smtClean="0">
                <a:solidFill>
                  <a:schemeClr val="tx1"/>
                </a:solidFill>
                <a:latin typeface="Garamond" pitchFamily="18" charset="0"/>
              </a:rPr>
              <a:t> studies</a:t>
            </a:r>
            <a:endParaRPr lang="en-GB" sz="3600" dirty="0" smtClean="0">
              <a:solidFill>
                <a:schemeClr val="tx1"/>
              </a:solidFill>
              <a:latin typeface="Garamond" pitchFamily="18" charset="0"/>
            </a:endParaRPr>
          </a:p>
        </p:txBody>
      </p:sp>
      <p:sp>
        <p:nvSpPr>
          <p:cNvPr id="59395" name="Rectangle 5"/>
          <p:cNvSpPr>
            <a:spLocks noGrp="1" noChangeArrowheads="1"/>
          </p:cNvSpPr>
          <p:nvPr>
            <p:ph type="body" idx="1"/>
          </p:nvPr>
        </p:nvSpPr>
        <p:spPr>
          <a:xfrm>
            <a:off x="228600" y="1371600"/>
            <a:ext cx="8610600" cy="720197"/>
          </a:xfrm>
        </p:spPr>
        <p:txBody>
          <a:bodyPr/>
          <a:lstStyle/>
          <a:p>
            <a:r>
              <a:rPr lang="en-GB" dirty="0" err="1" smtClean="0"/>
              <a:t>Mitogenic</a:t>
            </a:r>
            <a:r>
              <a:rPr lang="en-GB" dirty="0" smtClean="0"/>
              <a:t> activity measured </a:t>
            </a:r>
            <a:r>
              <a:rPr lang="en-GB" i="1" dirty="0" smtClean="0">
                <a:solidFill>
                  <a:srgbClr val="FFFF00"/>
                </a:solidFill>
              </a:rPr>
              <a:t>in vitro</a:t>
            </a:r>
            <a:r>
              <a:rPr lang="en-GB" dirty="0" smtClean="0">
                <a:solidFill>
                  <a:srgbClr val="FFFF00"/>
                </a:solidFill>
              </a:rPr>
              <a:t> cannot be extrapolated </a:t>
            </a:r>
            <a:r>
              <a:rPr lang="en-GB" dirty="0" smtClean="0"/>
              <a:t>to carcinogenicity </a:t>
            </a:r>
            <a:r>
              <a:rPr lang="en-GB" i="1" dirty="0" smtClean="0">
                <a:solidFill>
                  <a:srgbClr val="FFFF00"/>
                </a:solidFill>
              </a:rPr>
              <a:t>in vivo</a:t>
            </a:r>
            <a:r>
              <a:rPr lang="en-GB" dirty="0" smtClean="0">
                <a:solidFill>
                  <a:srgbClr val="FFFF00"/>
                </a:solidFill>
              </a:rPr>
              <a:t> </a:t>
            </a:r>
            <a:r>
              <a:rPr lang="en-GB" dirty="0" smtClean="0"/>
              <a:t>for the following reasons:</a:t>
            </a:r>
          </a:p>
        </p:txBody>
      </p:sp>
      <p:sp>
        <p:nvSpPr>
          <p:cNvPr id="4" name="Rectangle 3"/>
          <p:cNvSpPr/>
          <p:nvPr/>
        </p:nvSpPr>
        <p:spPr>
          <a:xfrm>
            <a:off x="304800" y="2304395"/>
            <a:ext cx="8610600" cy="4401205"/>
          </a:xfrm>
          <a:prstGeom prst="rect">
            <a:avLst/>
          </a:prstGeom>
          <a:solidFill>
            <a:srgbClr val="00003A"/>
          </a:solidFill>
        </p:spPr>
        <p:txBody>
          <a:bodyPr wrap="square">
            <a:spAutoFit/>
          </a:bodyPr>
          <a:lstStyle/>
          <a:p>
            <a:pPr lvl="1">
              <a:buClr>
                <a:srgbClr val="FF0000"/>
              </a:buClr>
              <a:buFont typeface="Wingdings" pitchFamily="2" charset="2"/>
              <a:buChar char="§"/>
            </a:pPr>
            <a:r>
              <a:rPr lang="en-GB" sz="2000" dirty="0" smtClean="0">
                <a:latin typeface="Garamond" pitchFamily="18" charset="0"/>
              </a:rPr>
              <a:t>While insulin glargine has a higher affinity for IGF-1R (5-12 fold) compared with human insulin, its affinity is </a:t>
            </a:r>
            <a:r>
              <a:rPr lang="en-GB" sz="2000" dirty="0" smtClean="0">
                <a:solidFill>
                  <a:srgbClr val="FF99FF"/>
                </a:solidFill>
                <a:effectLst>
                  <a:outerShdw blurRad="38100" dist="38100" dir="2700000" algn="tl">
                    <a:srgbClr val="000000">
                      <a:alpha val="43137"/>
                    </a:srgbClr>
                  </a:outerShdw>
                </a:effectLst>
                <a:latin typeface="Garamond" pitchFamily="18" charset="0"/>
              </a:rPr>
              <a:t>significantly lower than the affinity of endogenous IGF-1 </a:t>
            </a:r>
            <a:r>
              <a:rPr lang="en-GB" sz="2000" dirty="0" smtClean="0">
                <a:latin typeface="Garamond" pitchFamily="18" charset="0"/>
              </a:rPr>
              <a:t>for IGF-1R.</a:t>
            </a:r>
          </a:p>
          <a:p>
            <a:pPr lvl="1">
              <a:buClr>
                <a:srgbClr val="FF0000"/>
              </a:buClr>
              <a:buFont typeface="Wingdings" pitchFamily="2" charset="2"/>
              <a:buChar char="§"/>
            </a:pPr>
            <a:endParaRPr lang="en-GB" sz="2000" dirty="0" smtClean="0">
              <a:latin typeface="Garamond" pitchFamily="18" charset="0"/>
            </a:endParaRPr>
          </a:p>
          <a:p>
            <a:pPr lvl="1">
              <a:buClr>
                <a:srgbClr val="FF0000"/>
              </a:buClr>
              <a:buFont typeface="Wingdings" pitchFamily="2" charset="2"/>
              <a:buChar char="§"/>
            </a:pPr>
            <a:r>
              <a:rPr lang="en-GB" sz="2000" dirty="0" smtClean="0">
                <a:latin typeface="Garamond" pitchFamily="18" charset="0"/>
              </a:rPr>
              <a:t>The </a:t>
            </a:r>
            <a:r>
              <a:rPr lang="en-GB" sz="2000" i="1" dirty="0" smtClean="0">
                <a:solidFill>
                  <a:srgbClr val="FFFF00"/>
                </a:solidFill>
                <a:latin typeface="Garamond" pitchFamily="18" charset="0"/>
              </a:rPr>
              <a:t>in vitro</a:t>
            </a:r>
            <a:r>
              <a:rPr lang="en-GB" sz="2000" dirty="0" smtClean="0">
                <a:solidFill>
                  <a:srgbClr val="FFFF00"/>
                </a:solidFill>
                <a:latin typeface="Garamond" pitchFamily="18" charset="0"/>
              </a:rPr>
              <a:t> </a:t>
            </a:r>
            <a:r>
              <a:rPr lang="en-GB" sz="2000" dirty="0" smtClean="0">
                <a:latin typeface="Garamond" pitchFamily="18" charset="0"/>
              </a:rPr>
              <a:t>ability for insulin glargine to stimulate cell proliferation can </a:t>
            </a:r>
            <a:r>
              <a:rPr lang="en-GB" sz="2000" dirty="0" smtClean="0">
                <a:solidFill>
                  <a:srgbClr val="FFFF00"/>
                </a:solidFill>
                <a:latin typeface="Garamond" pitchFamily="18" charset="0"/>
              </a:rPr>
              <a:t>only </a:t>
            </a:r>
            <a:r>
              <a:rPr lang="en-GB" sz="2000" dirty="0" smtClean="0">
                <a:latin typeface="Garamond" pitchFamily="18" charset="0"/>
              </a:rPr>
              <a:t>be demonstrated </a:t>
            </a:r>
            <a:r>
              <a:rPr lang="en-GB" sz="2000" dirty="0" smtClean="0">
                <a:solidFill>
                  <a:srgbClr val="FFFF00"/>
                </a:solidFill>
                <a:latin typeface="Garamond" pitchFamily="18" charset="0"/>
              </a:rPr>
              <a:t>when serum is removed</a:t>
            </a:r>
            <a:r>
              <a:rPr lang="en-GB" sz="2000" dirty="0" smtClean="0">
                <a:latin typeface="Garamond" pitchFamily="18" charset="0"/>
              </a:rPr>
              <a:t>. </a:t>
            </a:r>
            <a:r>
              <a:rPr lang="en-GB" sz="2000" i="1" dirty="0" smtClean="0">
                <a:latin typeface="Garamond" pitchFamily="18" charset="0"/>
              </a:rPr>
              <a:t>In vivo</a:t>
            </a:r>
            <a:r>
              <a:rPr lang="en-GB" sz="2000" dirty="0" smtClean="0">
                <a:latin typeface="Garamond" pitchFamily="18" charset="0"/>
              </a:rPr>
              <a:t>, human cells are in constant interaction with the same factors that are present in serum used for cell cultures.</a:t>
            </a:r>
          </a:p>
          <a:p>
            <a:pPr lvl="1">
              <a:buClr>
                <a:srgbClr val="FF0000"/>
              </a:buClr>
              <a:buFont typeface="Wingdings" pitchFamily="2" charset="2"/>
              <a:buChar char="§"/>
            </a:pPr>
            <a:endParaRPr lang="en-GB" sz="2000" i="1" dirty="0" smtClean="0">
              <a:latin typeface="Garamond" pitchFamily="18" charset="0"/>
            </a:endParaRPr>
          </a:p>
          <a:p>
            <a:pPr lvl="1">
              <a:buClr>
                <a:srgbClr val="FF0000"/>
              </a:buClr>
              <a:buFont typeface="Wingdings" pitchFamily="2" charset="2"/>
              <a:buChar char="§"/>
            </a:pPr>
            <a:r>
              <a:rPr lang="en-GB" sz="2000" i="1" dirty="0" smtClean="0">
                <a:solidFill>
                  <a:srgbClr val="FF99FF"/>
                </a:solidFill>
                <a:effectLst>
                  <a:outerShdw blurRad="38100" dist="38100" dir="2700000" algn="tl">
                    <a:srgbClr val="000000">
                      <a:alpha val="43137"/>
                    </a:srgbClr>
                  </a:outerShdw>
                </a:effectLst>
                <a:latin typeface="Garamond" pitchFamily="18" charset="0"/>
              </a:rPr>
              <a:t>In vivo</a:t>
            </a:r>
            <a:r>
              <a:rPr lang="en-GB" sz="2000" dirty="0" smtClean="0">
                <a:latin typeface="Garamond" pitchFamily="18" charset="0"/>
              </a:rPr>
              <a:t>, the binding of insulin glargine to the IGF-1R is inhibited by the presence of </a:t>
            </a:r>
            <a:r>
              <a:rPr lang="en-GB" sz="2000" dirty="0" smtClean="0">
                <a:solidFill>
                  <a:srgbClr val="FF99FF"/>
                </a:solidFill>
                <a:effectLst>
                  <a:outerShdw blurRad="38100" dist="38100" dir="2700000" algn="tl">
                    <a:srgbClr val="000000">
                      <a:alpha val="43137"/>
                    </a:srgbClr>
                  </a:outerShdw>
                </a:effectLst>
                <a:latin typeface="Garamond" pitchFamily="18" charset="0"/>
              </a:rPr>
              <a:t>endogenous IGF-1</a:t>
            </a:r>
            <a:r>
              <a:rPr lang="en-GB" sz="2000" dirty="0" smtClean="0">
                <a:latin typeface="Garamond" pitchFamily="18" charset="0"/>
              </a:rPr>
              <a:t>, which </a:t>
            </a:r>
            <a:r>
              <a:rPr lang="en-GB" sz="2000" dirty="0" smtClean="0">
                <a:solidFill>
                  <a:srgbClr val="FF99FF"/>
                </a:solidFill>
                <a:effectLst>
                  <a:outerShdw blurRad="38100" dist="38100" dir="2700000" algn="tl">
                    <a:srgbClr val="000000">
                      <a:alpha val="43137"/>
                    </a:srgbClr>
                  </a:outerShdw>
                </a:effectLst>
                <a:latin typeface="Garamond" pitchFamily="18" charset="0"/>
              </a:rPr>
              <a:t>competes more effectively for </a:t>
            </a:r>
            <a:r>
              <a:rPr lang="en-GB" sz="2000" dirty="0" smtClean="0">
                <a:latin typeface="Garamond" pitchFamily="18" charset="0"/>
              </a:rPr>
              <a:t>the binding to </a:t>
            </a:r>
            <a:r>
              <a:rPr lang="en-GB" sz="2000" dirty="0" smtClean="0">
                <a:solidFill>
                  <a:srgbClr val="FF99FF"/>
                </a:solidFill>
                <a:effectLst>
                  <a:outerShdw blurRad="38100" dist="38100" dir="2700000" algn="tl">
                    <a:srgbClr val="000000">
                      <a:alpha val="43137"/>
                    </a:srgbClr>
                  </a:outerShdw>
                </a:effectLst>
                <a:latin typeface="Garamond" pitchFamily="18" charset="0"/>
              </a:rPr>
              <a:t>its own receptor.</a:t>
            </a:r>
          </a:p>
          <a:p>
            <a:pPr lvl="1">
              <a:buClr>
                <a:srgbClr val="FF0000"/>
              </a:buClr>
              <a:buFont typeface="Wingdings" pitchFamily="2" charset="2"/>
              <a:buChar char="§"/>
            </a:pPr>
            <a:endParaRPr lang="en-GB" sz="2000" i="1" dirty="0" smtClean="0">
              <a:latin typeface="Garamond" pitchFamily="18" charset="0"/>
            </a:endParaRPr>
          </a:p>
          <a:p>
            <a:pPr lvl="1">
              <a:buClr>
                <a:srgbClr val="FF0000"/>
              </a:buClr>
              <a:buFont typeface="Wingdings" pitchFamily="2" charset="2"/>
              <a:buChar char="§"/>
            </a:pPr>
            <a:r>
              <a:rPr lang="en-GB" sz="2000" i="1" dirty="0" smtClean="0">
                <a:solidFill>
                  <a:srgbClr val="FFFF00"/>
                </a:solidFill>
                <a:latin typeface="Garamond" pitchFamily="18" charset="0"/>
              </a:rPr>
              <a:t>In vivo</a:t>
            </a:r>
            <a:r>
              <a:rPr lang="en-GB" sz="2000" dirty="0" smtClean="0">
                <a:latin typeface="Garamond" pitchFamily="18" charset="0"/>
              </a:rPr>
              <a:t>, insulin glargine is </a:t>
            </a:r>
            <a:r>
              <a:rPr lang="en-GB" sz="2000" dirty="0" smtClean="0">
                <a:solidFill>
                  <a:srgbClr val="FFFF00"/>
                </a:solidFill>
                <a:latin typeface="Garamond" pitchFamily="18" charset="0"/>
              </a:rPr>
              <a:t>quickly metabolized</a:t>
            </a:r>
            <a:r>
              <a:rPr lang="en-GB" sz="2000" dirty="0" smtClean="0">
                <a:latin typeface="Garamond" pitchFamily="18" charset="0"/>
              </a:rPr>
              <a:t>. The two main metabolites </a:t>
            </a:r>
            <a:r>
              <a:rPr lang="en-GB" sz="2000" dirty="0" smtClean="0">
                <a:solidFill>
                  <a:srgbClr val="FFFF00"/>
                </a:solidFill>
                <a:latin typeface="Garamond" pitchFamily="18" charset="0"/>
              </a:rPr>
              <a:t>M1</a:t>
            </a:r>
            <a:r>
              <a:rPr lang="en-GB" sz="2000" dirty="0" smtClean="0">
                <a:latin typeface="Garamond" pitchFamily="18" charset="0"/>
              </a:rPr>
              <a:t> and </a:t>
            </a:r>
            <a:r>
              <a:rPr lang="en-GB" sz="2000" dirty="0" smtClean="0">
                <a:solidFill>
                  <a:srgbClr val="FFFF00"/>
                </a:solidFill>
                <a:latin typeface="Garamond" pitchFamily="18" charset="0"/>
              </a:rPr>
              <a:t>M2</a:t>
            </a:r>
            <a:r>
              <a:rPr lang="en-GB" sz="2000" dirty="0" smtClean="0">
                <a:latin typeface="Garamond" pitchFamily="18" charset="0"/>
              </a:rPr>
              <a:t> have a </a:t>
            </a:r>
            <a:r>
              <a:rPr lang="en-GB" sz="2000" dirty="0" smtClean="0">
                <a:solidFill>
                  <a:srgbClr val="FFFF00"/>
                </a:solidFill>
                <a:latin typeface="Garamond" pitchFamily="18" charset="0"/>
              </a:rPr>
              <a:t>much lower affinity </a:t>
            </a:r>
            <a:r>
              <a:rPr lang="en-GB" sz="2000" dirty="0" smtClean="0">
                <a:latin typeface="Garamond" pitchFamily="18" charset="0"/>
              </a:rPr>
              <a:t>for the IGF-1R.</a:t>
            </a:r>
            <a:endParaRPr lang="en-US" sz="2000" dirty="0"/>
          </a:p>
        </p:txBody>
      </p:sp>
    </p:spTree>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rgbClr val="000054"/>
        </a:solidFill>
        <a:effectLst/>
      </p:bgPr>
    </p:bg>
    <p:spTree>
      <p:nvGrpSpPr>
        <p:cNvPr id="1" name=""/>
        <p:cNvGrpSpPr/>
        <p:nvPr/>
      </p:nvGrpSpPr>
      <p:grpSpPr>
        <a:xfrm>
          <a:off x="0" y="0"/>
          <a:ext cx="0" cy="0"/>
          <a:chOff x="0" y="0"/>
          <a:chExt cx="0" cy="0"/>
        </a:xfrm>
      </p:grpSpPr>
      <p:sp>
        <p:nvSpPr>
          <p:cNvPr id="60418" name="Rectangle 4"/>
          <p:cNvSpPr>
            <a:spLocks noChangeArrowheads="1"/>
          </p:cNvSpPr>
          <p:nvPr/>
        </p:nvSpPr>
        <p:spPr bwMode="auto">
          <a:xfrm>
            <a:off x="228600" y="2057400"/>
            <a:ext cx="8610600" cy="2308324"/>
          </a:xfrm>
          <a:prstGeom prst="rect">
            <a:avLst/>
          </a:prstGeom>
          <a:solidFill>
            <a:srgbClr val="00003A"/>
          </a:solidFill>
          <a:ln w="9525">
            <a:solidFill>
              <a:schemeClr val="tx1"/>
            </a:solidFill>
            <a:miter lim="800000"/>
            <a:headEnd/>
            <a:tailEnd/>
          </a:ln>
        </p:spPr>
        <p:txBody>
          <a:bodyPr wrap="square">
            <a:spAutoFit/>
          </a:bodyPr>
          <a:lstStyle/>
          <a:p>
            <a:pPr lvl="1" algn="ctr" fontAlgn="base">
              <a:spcBef>
                <a:spcPct val="0"/>
              </a:spcBef>
              <a:spcAft>
                <a:spcPct val="0"/>
              </a:spcAft>
            </a:pPr>
            <a:r>
              <a:rPr lang="en-GB" sz="4800" b="1" u="sng" dirty="0" smtClean="0">
                <a:effectLst>
                  <a:outerShdw blurRad="38100" dist="38100" dir="2700000" algn="tl">
                    <a:srgbClr val="000000">
                      <a:alpha val="43137"/>
                    </a:srgbClr>
                  </a:outerShdw>
                </a:effectLst>
                <a:latin typeface="Garamond" pitchFamily="18" charset="0"/>
                <a:ea typeface="MS PGothic" pitchFamily="34" charset="-128"/>
              </a:rPr>
              <a:t>Glargine and cancer</a:t>
            </a:r>
          </a:p>
          <a:p>
            <a:pPr lvl="1" algn="ctr" fontAlgn="base">
              <a:spcBef>
                <a:spcPct val="0"/>
              </a:spcBef>
              <a:spcAft>
                <a:spcPct val="0"/>
              </a:spcAft>
            </a:pPr>
            <a:endParaRPr lang="en-GB" sz="4800" b="1" dirty="0" smtClean="0">
              <a:effectLst>
                <a:outerShdw blurRad="38100" dist="38100" dir="2700000" algn="tl">
                  <a:srgbClr val="000000">
                    <a:alpha val="43137"/>
                  </a:srgbClr>
                </a:outerShdw>
              </a:effectLst>
              <a:latin typeface="Garamond" pitchFamily="18" charset="0"/>
              <a:ea typeface="MS PGothic" pitchFamily="34" charset="-128"/>
            </a:endParaRPr>
          </a:p>
          <a:p>
            <a:pPr lvl="1" algn="ctr" fontAlgn="base">
              <a:spcBef>
                <a:spcPct val="0"/>
              </a:spcBef>
              <a:spcAft>
                <a:spcPct val="0"/>
              </a:spcAft>
            </a:pPr>
            <a:r>
              <a:rPr lang="en-GB" sz="4800" b="1" dirty="0" smtClean="0">
                <a:effectLst>
                  <a:outerShdw blurRad="38100" dist="38100" dir="2700000" algn="tl">
                    <a:srgbClr val="000000">
                      <a:alpha val="43137"/>
                    </a:srgbClr>
                  </a:outerShdw>
                </a:effectLst>
                <a:latin typeface="Garamond" pitchFamily="18" charset="0"/>
                <a:ea typeface="MS PGothic" pitchFamily="34" charset="-128"/>
              </a:rPr>
              <a:t>What </a:t>
            </a:r>
            <a:r>
              <a:rPr lang="en-GB" sz="4800" b="1" dirty="0">
                <a:effectLst>
                  <a:outerShdw blurRad="38100" dist="38100" dir="2700000" algn="tl">
                    <a:srgbClr val="000000">
                      <a:alpha val="43137"/>
                    </a:srgbClr>
                  </a:outerShdw>
                </a:effectLst>
                <a:latin typeface="Garamond" pitchFamily="18" charset="0"/>
                <a:ea typeface="MS PGothic" pitchFamily="34" charset="-128"/>
              </a:rPr>
              <a:t>is the clinical evidence?</a:t>
            </a:r>
          </a:p>
        </p:txBody>
      </p:sp>
    </p:spTree>
  </p:cSld>
  <p:clrMapOvr>
    <a:masterClrMapping/>
  </p:clrMapOvr>
  <p:transition spd="med"/>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6" name="Rectangle 6"/>
          <p:cNvSpPr>
            <a:spLocks noGrp="1" noChangeArrowheads="1"/>
          </p:cNvSpPr>
          <p:nvPr>
            <p:ph type="title"/>
          </p:nvPr>
        </p:nvSpPr>
        <p:spPr>
          <a:xfrm>
            <a:off x="0" y="0"/>
            <a:ext cx="9144000" cy="1219199"/>
          </a:xfrm>
          <a:solidFill>
            <a:srgbClr val="C00000"/>
          </a:solidFill>
          <a:ln>
            <a:solidFill>
              <a:schemeClr val="tx1"/>
            </a:solidFill>
          </a:ln>
        </p:spPr>
        <p:txBody>
          <a:bodyPr/>
          <a:lstStyle/>
          <a:p>
            <a:pPr algn="ctr"/>
            <a:r>
              <a:rPr lang="en-GB" sz="4400" dirty="0" smtClean="0">
                <a:solidFill>
                  <a:schemeClr val="tx1"/>
                </a:solidFill>
                <a:effectLst>
                  <a:outerShdw blurRad="38100" dist="38100" dir="2700000" algn="tl">
                    <a:srgbClr val="000000">
                      <a:alpha val="43137"/>
                    </a:srgbClr>
                  </a:outerShdw>
                </a:effectLst>
                <a:latin typeface="Garamond" pitchFamily="18" charset="0"/>
              </a:rPr>
              <a:t>Human studies : </a:t>
            </a:r>
            <a:r>
              <a:rPr lang="en-GB" sz="3200" dirty="0" smtClean="0">
                <a:solidFill>
                  <a:schemeClr val="tx1"/>
                </a:solidFill>
                <a:effectLst>
                  <a:outerShdw blurRad="38100" dist="38100" dir="2700000" algn="tl">
                    <a:srgbClr val="000000">
                      <a:alpha val="43137"/>
                    </a:srgbClr>
                  </a:outerShdw>
                </a:effectLst>
                <a:latin typeface="Garamond" pitchFamily="18" charset="0"/>
              </a:rPr>
              <a:t>An ‘unwarranted alarm’</a:t>
            </a:r>
            <a:endParaRPr lang="en-GB" sz="3200" baseline="30000" dirty="0" smtClean="0">
              <a:solidFill>
                <a:schemeClr val="tx1"/>
              </a:solidFill>
              <a:effectLst>
                <a:outerShdw blurRad="38100" dist="38100" dir="2700000" algn="tl">
                  <a:srgbClr val="000000">
                    <a:alpha val="43137"/>
                  </a:srgbClr>
                </a:outerShdw>
              </a:effectLst>
              <a:latin typeface="Garamond" pitchFamily="18" charset="0"/>
            </a:endParaRPr>
          </a:p>
        </p:txBody>
      </p:sp>
      <p:sp>
        <p:nvSpPr>
          <p:cNvPr id="49155" name="Rectangle 7"/>
          <p:cNvSpPr>
            <a:spLocks noGrp="1" noChangeArrowheads="1"/>
          </p:cNvSpPr>
          <p:nvPr>
            <p:ph type="body" idx="1"/>
          </p:nvPr>
        </p:nvSpPr>
        <p:spPr>
          <a:xfrm>
            <a:off x="304800" y="1701800"/>
            <a:ext cx="8610600" cy="1190625"/>
          </a:xfrm>
          <a:solidFill>
            <a:srgbClr val="00003A"/>
          </a:solidFill>
        </p:spPr>
        <p:txBody>
          <a:bodyPr/>
          <a:lstStyle/>
          <a:p>
            <a:pPr algn="ctr">
              <a:defRPr/>
            </a:pPr>
            <a:r>
              <a:rPr lang="en-GB" sz="2800" dirty="0" smtClean="0">
                <a:latin typeface="Garamond" pitchFamily="18" charset="0"/>
                <a:cs typeface="2  Compset" pitchFamily="2" charset="-78"/>
              </a:rPr>
              <a:t>On June 26, 2009, </a:t>
            </a:r>
            <a:r>
              <a:rPr lang="en-GB" sz="2800" i="1" dirty="0" err="1" smtClean="0">
                <a:latin typeface="Garamond" pitchFamily="18" charset="0"/>
                <a:cs typeface="2  Compset" pitchFamily="2" charset="-78"/>
              </a:rPr>
              <a:t>Diabetologia</a:t>
            </a:r>
            <a:r>
              <a:rPr lang="en-GB" sz="2800" dirty="0" smtClean="0">
                <a:latin typeface="Garamond" pitchFamily="18" charset="0"/>
                <a:cs typeface="2  Compset" pitchFamily="2" charset="-78"/>
              </a:rPr>
              <a:t> published on their internet site articles on four registry analyses, prompting an </a:t>
            </a:r>
            <a:r>
              <a:rPr lang="en-GB" sz="2800" b="1" u="sng" dirty="0" smtClean="0">
                <a:effectLst>
                  <a:outerShdw blurRad="38100" dist="38100" dir="2700000" algn="tl">
                    <a:srgbClr val="000000">
                      <a:alpha val="43137"/>
                    </a:srgbClr>
                  </a:outerShdw>
                </a:effectLst>
                <a:latin typeface="Garamond" pitchFamily="18" charset="0"/>
                <a:cs typeface="2  Compset" pitchFamily="2" charset="-78"/>
              </a:rPr>
              <a:t>‘unwarranted alarm’</a:t>
            </a:r>
          </a:p>
        </p:txBody>
      </p:sp>
      <p:sp>
        <p:nvSpPr>
          <p:cNvPr id="62468" name="Rectangle 4"/>
          <p:cNvSpPr>
            <a:spLocks noChangeArrowheads="1"/>
          </p:cNvSpPr>
          <p:nvPr/>
        </p:nvSpPr>
        <p:spPr bwMode="auto">
          <a:xfrm>
            <a:off x="228600" y="3354387"/>
            <a:ext cx="8686800" cy="2894013"/>
          </a:xfrm>
          <a:prstGeom prst="rect">
            <a:avLst/>
          </a:prstGeom>
          <a:solidFill>
            <a:srgbClr val="00003A"/>
          </a:solidFill>
          <a:ln w="9525" algn="ctr">
            <a:noFill/>
            <a:miter lim="800000"/>
            <a:headEnd/>
            <a:tailEnd/>
          </a:ln>
        </p:spPr>
        <p:txBody>
          <a:bodyPr wrap="square" anchor="ctr">
            <a:spAutoFit/>
          </a:bodyPr>
          <a:lstStyle/>
          <a:p>
            <a:pPr fontAlgn="base">
              <a:spcBef>
                <a:spcPct val="0"/>
              </a:spcBef>
              <a:spcAft>
                <a:spcPct val="0"/>
              </a:spcAft>
              <a:defRPr/>
            </a:pPr>
            <a:r>
              <a:rPr lang="en-GB" sz="2800" dirty="0">
                <a:solidFill>
                  <a:srgbClr val="FFFF00"/>
                </a:solidFill>
                <a:latin typeface="Garamond" pitchFamily="18" charset="0"/>
                <a:ea typeface="MS PGothic" pitchFamily="34" charset="-128"/>
              </a:rPr>
              <a:t>1-</a:t>
            </a:r>
            <a:r>
              <a:rPr lang="en-GB" sz="2800" dirty="0">
                <a:solidFill>
                  <a:srgbClr val="FFFF00"/>
                </a:solidFill>
                <a:ea typeface="MS PGothic" pitchFamily="34" charset="-128"/>
              </a:rPr>
              <a:t> </a:t>
            </a:r>
            <a:r>
              <a:rPr lang="en-GB" sz="2800" dirty="0" err="1">
                <a:solidFill>
                  <a:srgbClr val="FFFF00"/>
                </a:solidFill>
                <a:latin typeface="Garamond" pitchFamily="18" charset="0"/>
                <a:ea typeface="MS PGothic" pitchFamily="34" charset="-128"/>
              </a:rPr>
              <a:t>Hemkens</a:t>
            </a:r>
            <a:r>
              <a:rPr lang="en-GB" sz="2800" dirty="0">
                <a:solidFill>
                  <a:srgbClr val="FFFF00"/>
                </a:solidFill>
                <a:latin typeface="Garamond" pitchFamily="18" charset="0"/>
                <a:ea typeface="MS PGothic" pitchFamily="34" charset="-128"/>
              </a:rPr>
              <a:t>, </a:t>
            </a:r>
            <a:r>
              <a:rPr lang="en-GB" sz="2800" i="1" dirty="0">
                <a:solidFill>
                  <a:srgbClr val="FFFF00"/>
                </a:solidFill>
                <a:latin typeface="Garamond" pitchFamily="18" charset="0"/>
                <a:ea typeface="MS PGothic" pitchFamily="34" charset="-128"/>
              </a:rPr>
              <a:t>et al</a:t>
            </a:r>
            <a:r>
              <a:rPr lang="en-GB" sz="2800" dirty="0">
                <a:solidFill>
                  <a:srgbClr val="FFFF00"/>
                </a:solidFill>
                <a:latin typeface="Garamond" pitchFamily="18" charset="0"/>
                <a:ea typeface="MS PGothic" pitchFamily="34" charset="-128"/>
              </a:rPr>
              <a:t>. </a:t>
            </a:r>
            <a:r>
              <a:rPr lang="en-GB" sz="2000" dirty="0">
                <a:solidFill>
                  <a:srgbClr val="CCFFFF">
                    <a:lumMod val="50000"/>
                  </a:srgbClr>
                </a:solidFill>
                <a:latin typeface="Garamond" pitchFamily="18" charset="0"/>
                <a:ea typeface="MS PGothic" pitchFamily="34" charset="-128"/>
              </a:rPr>
              <a:t>(Germany</a:t>
            </a:r>
            <a:r>
              <a:rPr lang="en-GB" sz="2000" dirty="0" smtClean="0">
                <a:solidFill>
                  <a:srgbClr val="CCFFFF">
                    <a:lumMod val="50000"/>
                  </a:srgbClr>
                </a:solidFill>
                <a:latin typeface="Garamond" pitchFamily="18" charset="0"/>
                <a:ea typeface="MS PGothic" pitchFamily="34" charset="-128"/>
              </a:rPr>
              <a:t>)     </a:t>
            </a:r>
            <a:r>
              <a:rPr lang="en-GB" sz="2400" i="1" dirty="0" err="1" smtClean="0">
                <a:latin typeface="Garamond" pitchFamily="18" charset="0"/>
                <a:ea typeface="MS PGothic" pitchFamily="34" charset="-128"/>
              </a:rPr>
              <a:t>Diabetologia</a:t>
            </a:r>
            <a:r>
              <a:rPr lang="en-GB" sz="2400" dirty="0" smtClean="0">
                <a:latin typeface="Garamond" pitchFamily="18" charset="0"/>
                <a:ea typeface="MS PGothic" pitchFamily="34" charset="-128"/>
              </a:rPr>
              <a:t> 2009; 52:1732–44</a:t>
            </a:r>
            <a:endParaRPr lang="en-GB" sz="2800" dirty="0">
              <a:latin typeface="Garamond" pitchFamily="18" charset="0"/>
              <a:ea typeface="MS PGothic" pitchFamily="34" charset="-128"/>
            </a:endParaRPr>
          </a:p>
          <a:p>
            <a:pPr fontAlgn="base">
              <a:spcBef>
                <a:spcPct val="0"/>
              </a:spcBef>
              <a:spcAft>
                <a:spcPct val="0"/>
              </a:spcAft>
              <a:defRPr/>
            </a:pPr>
            <a:r>
              <a:rPr lang="en-GB" sz="2800" dirty="0">
                <a:solidFill>
                  <a:srgbClr val="FFFF00"/>
                </a:solidFill>
                <a:latin typeface="Garamond" pitchFamily="18" charset="0"/>
                <a:ea typeface="MS PGothic" pitchFamily="34" charset="-128"/>
              </a:rPr>
              <a:t>2- </a:t>
            </a:r>
            <a:r>
              <a:rPr lang="en-GB" sz="2800" dirty="0" err="1">
                <a:solidFill>
                  <a:srgbClr val="FFFF00"/>
                </a:solidFill>
                <a:latin typeface="Garamond" pitchFamily="18" charset="0"/>
                <a:ea typeface="MS PGothic" pitchFamily="34" charset="-128"/>
              </a:rPr>
              <a:t>Jonasson</a:t>
            </a:r>
            <a:r>
              <a:rPr lang="en-GB" sz="2800" dirty="0">
                <a:solidFill>
                  <a:srgbClr val="FFFF00"/>
                </a:solidFill>
                <a:latin typeface="Garamond" pitchFamily="18" charset="0"/>
                <a:ea typeface="MS PGothic" pitchFamily="34" charset="-128"/>
              </a:rPr>
              <a:t>, </a:t>
            </a:r>
            <a:r>
              <a:rPr lang="en-GB" sz="2800" i="1" dirty="0">
                <a:solidFill>
                  <a:srgbClr val="FFFF00"/>
                </a:solidFill>
                <a:latin typeface="Garamond" pitchFamily="18" charset="0"/>
                <a:ea typeface="MS PGothic" pitchFamily="34" charset="-128"/>
              </a:rPr>
              <a:t>et al</a:t>
            </a:r>
            <a:r>
              <a:rPr lang="en-GB" sz="2800" dirty="0">
                <a:solidFill>
                  <a:srgbClr val="FFFF00"/>
                </a:solidFill>
                <a:latin typeface="Garamond" pitchFamily="18" charset="0"/>
                <a:ea typeface="MS PGothic" pitchFamily="34" charset="-128"/>
              </a:rPr>
              <a:t>. </a:t>
            </a:r>
            <a:r>
              <a:rPr lang="en-GB" sz="2000" dirty="0">
                <a:solidFill>
                  <a:srgbClr val="CCFFFF">
                    <a:lumMod val="50000"/>
                  </a:srgbClr>
                </a:solidFill>
                <a:latin typeface="Garamond" pitchFamily="18" charset="0"/>
                <a:ea typeface="MS PGothic" pitchFamily="34" charset="-128"/>
              </a:rPr>
              <a:t>(Sweden)   </a:t>
            </a:r>
            <a:r>
              <a:rPr lang="en-GB" sz="2000" dirty="0" smtClean="0">
                <a:solidFill>
                  <a:srgbClr val="CCFFFF">
                    <a:lumMod val="50000"/>
                  </a:srgbClr>
                </a:solidFill>
                <a:latin typeface="Garamond" pitchFamily="18" charset="0"/>
                <a:ea typeface="MS PGothic" pitchFamily="34" charset="-128"/>
              </a:rPr>
              <a:t>      </a:t>
            </a:r>
            <a:r>
              <a:rPr lang="en-GB" sz="2400" i="1" dirty="0" err="1" smtClean="0">
                <a:latin typeface="Garamond" pitchFamily="18" charset="0"/>
                <a:ea typeface="MS PGothic" pitchFamily="34" charset="-128"/>
              </a:rPr>
              <a:t>Diabetologia</a:t>
            </a:r>
            <a:r>
              <a:rPr lang="en-GB" sz="2400" dirty="0" smtClean="0">
                <a:latin typeface="Garamond" pitchFamily="18" charset="0"/>
                <a:ea typeface="MS PGothic" pitchFamily="34" charset="-128"/>
              </a:rPr>
              <a:t> 2009; 52:1745–54</a:t>
            </a:r>
            <a:endParaRPr lang="en-GB" sz="2800" dirty="0">
              <a:latin typeface="Garamond" pitchFamily="18" charset="0"/>
              <a:ea typeface="MS PGothic" pitchFamily="34" charset="-128"/>
            </a:endParaRPr>
          </a:p>
          <a:p>
            <a:pPr fontAlgn="base">
              <a:spcBef>
                <a:spcPct val="0"/>
              </a:spcBef>
              <a:spcAft>
                <a:spcPct val="0"/>
              </a:spcAft>
              <a:defRPr/>
            </a:pPr>
            <a:r>
              <a:rPr lang="en-GB" sz="2800" dirty="0">
                <a:solidFill>
                  <a:srgbClr val="FFFF00"/>
                </a:solidFill>
                <a:latin typeface="Garamond" pitchFamily="18" charset="0"/>
                <a:ea typeface="MS PGothic" pitchFamily="34" charset="-128"/>
              </a:rPr>
              <a:t>3- </a:t>
            </a:r>
            <a:r>
              <a:rPr lang="en-GB" sz="2800" dirty="0" err="1">
                <a:solidFill>
                  <a:srgbClr val="FFFF00"/>
                </a:solidFill>
                <a:latin typeface="Garamond" pitchFamily="18" charset="0"/>
                <a:ea typeface="MS PGothic" pitchFamily="34" charset="-128"/>
              </a:rPr>
              <a:t>Colhoun</a:t>
            </a:r>
            <a:r>
              <a:rPr lang="en-GB" sz="2800" dirty="0">
                <a:solidFill>
                  <a:srgbClr val="FFFF00"/>
                </a:solidFill>
                <a:latin typeface="Garamond" pitchFamily="18" charset="0"/>
                <a:ea typeface="MS PGothic" pitchFamily="34" charset="-128"/>
              </a:rPr>
              <a:t> and SDRN Epidemiology Group. </a:t>
            </a:r>
            <a:r>
              <a:rPr lang="en-GB" sz="2400" dirty="0">
                <a:solidFill>
                  <a:srgbClr val="CCFFFF">
                    <a:lumMod val="50000"/>
                  </a:srgbClr>
                </a:solidFill>
                <a:latin typeface="Garamond" pitchFamily="18" charset="0"/>
                <a:ea typeface="MS PGothic" pitchFamily="34" charset="-128"/>
              </a:rPr>
              <a:t>(Scotland)</a:t>
            </a:r>
            <a:endParaRPr lang="en-GB" sz="2800" dirty="0">
              <a:solidFill>
                <a:srgbClr val="CCFFFF">
                  <a:lumMod val="50000"/>
                </a:srgbClr>
              </a:solidFill>
              <a:latin typeface="Garamond" pitchFamily="18" charset="0"/>
              <a:ea typeface="MS PGothic" pitchFamily="34" charset="-128"/>
            </a:endParaRPr>
          </a:p>
          <a:p>
            <a:pPr fontAlgn="base">
              <a:spcBef>
                <a:spcPct val="0"/>
              </a:spcBef>
              <a:spcAft>
                <a:spcPct val="0"/>
              </a:spcAft>
              <a:defRPr/>
            </a:pPr>
            <a:r>
              <a:rPr lang="en-GB" sz="2800" dirty="0">
                <a:solidFill>
                  <a:srgbClr val="FFFF00"/>
                </a:solidFill>
                <a:latin typeface="Garamond" pitchFamily="18" charset="0"/>
                <a:ea typeface="MS PGothic" pitchFamily="34" charset="-128"/>
              </a:rPr>
              <a:t>                                            </a:t>
            </a:r>
            <a:r>
              <a:rPr lang="en-GB" sz="2400" i="1" dirty="0" err="1">
                <a:latin typeface="Garamond" pitchFamily="18" charset="0"/>
                <a:ea typeface="MS PGothic" pitchFamily="34" charset="-128"/>
              </a:rPr>
              <a:t>Diabetologia</a:t>
            </a:r>
            <a:r>
              <a:rPr lang="en-GB" sz="2400" dirty="0">
                <a:latin typeface="Garamond" pitchFamily="18" charset="0"/>
                <a:ea typeface="MS PGothic" pitchFamily="34" charset="-128"/>
              </a:rPr>
              <a:t> 2009</a:t>
            </a:r>
            <a:r>
              <a:rPr lang="en-GB" sz="2400" dirty="0" smtClean="0">
                <a:latin typeface="Garamond" pitchFamily="18" charset="0"/>
                <a:ea typeface="MS PGothic" pitchFamily="34" charset="-128"/>
              </a:rPr>
              <a:t>; 52:1755–65</a:t>
            </a:r>
            <a:endParaRPr lang="en-GB" sz="2800" dirty="0">
              <a:latin typeface="Garamond" pitchFamily="18" charset="0"/>
              <a:ea typeface="MS PGothic" pitchFamily="34" charset="-128"/>
            </a:endParaRPr>
          </a:p>
          <a:p>
            <a:pPr fontAlgn="base">
              <a:spcBef>
                <a:spcPct val="0"/>
              </a:spcBef>
              <a:spcAft>
                <a:spcPct val="0"/>
              </a:spcAft>
              <a:defRPr/>
            </a:pPr>
            <a:r>
              <a:rPr lang="en-GB" sz="2800" dirty="0">
                <a:solidFill>
                  <a:srgbClr val="FFFF00"/>
                </a:solidFill>
                <a:latin typeface="Garamond" pitchFamily="18" charset="0"/>
                <a:ea typeface="MS PGothic" pitchFamily="34" charset="-128"/>
              </a:rPr>
              <a:t>4- Currie, </a:t>
            </a:r>
            <a:r>
              <a:rPr lang="en-GB" sz="2800" i="1" dirty="0">
                <a:solidFill>
                  <a:srgbClr val="FFFF00"/>
                </a:solidFill>
                <a:latin typeface="Garamond" pitchFamily="18" charset="0"/>
                <a:ea typeface="MS PGothic" pitchFamily="34" charset="-128"/>
              </a:rPr>
              <a:t>et al</a:t>
            </a:r>
            <a:r>
              <a:rPr lang="en-GB" sz="2800" dirty="0">
                <a:solidFill>
                  <a:srgbClr val="FFFF00"/>
                </a:solidFill>
                <a:latin typeface="Garamond" pitchFamily="18" charset="0"/>
                <a:ea typeface="MS PGothic" pitchFamily="34" charset="-128"/>
              </a:rPr>
              <a:t>. </a:t>
            </a:r>
            <a:r>
              <a:rPr lang="en-GB" sz="2400" dirty="0">
                <a:solidFill>
                  <a:srgbClr val="CCFFFF">
                    <a:lumMod val="50000"/>
                  </a:srgbClr>
                </a:solidFill>
                <a:latin typeface="Garamond" pitchFamily="18" charset="0"/>
                <a:ea typeface="MS PGothic" pitchFamily="34" charset="-128"/>
              </a:rPr>
              <a:t>(UK)             </a:t>
            </a:r>
            <a:r>
              <a:rPr lang="en-GB" sz="2400" dirty="0" smtClean="0">
                <a:solidFill>
                  <a:srgbClr val="CCFFFF">
                    <a:lumMod val="50000"/>
                  </a:srgbClr>
                </a:solidFill>
                <a:latin typeface="Garamond" pitchFamily="18" charset="0"/>
                <a:ea typeface="MS PGothic" pitchFamily="34" charset="-128"/>
              </a:rPr>
              <a:t>   </a:t>
            </a:r>
            <a:r>
              <a:rPr lang="en-GB" sz="2400" i="1" dirty="0" err="1">
                <a:latin typeface="Garamond" pitchFamily="18" charset="0"/>
                <a:ea typeface="MS PGothic" pitchFamily="34" charset="-128"/>
              </a:rPr>
              <a:t>Diabetologia</a:t>
            </a:r>
            <a:r>
              <a:rPr lang="en-GB" sz="2400" dirty="0">
                <a:latin typeface="Garamond" pitchFamily="18" charset="0"/>
                <a:ea typeface="MS PGothic" pitchFamily="34" charset="-128"/>
              </a:rPr>
              <a:t> </a:t>
            </a:r>
            <a:r>
              <a:rPr lang="en-GB" sz="2400" dirty="0" smtClean="0">
                <a:latin typeface="Garamond" pitchFamily="18" charset="0"/>
                <a:ea typeface="MS PGothic" pitchFamily="34" charset="-128"/>
              </a:rPr>
              <a:t>2009; 52:1766–77</a:t>
            </a:r>
            <a:endParaRPr lang="en-GB" sz="2800" dirty="0">
              <a:latin typeface="Garamond" pitchFamily="18" charset="0"/>
              <a:ea typeface="MS PGothic" pitchFamily="34" charset="-128"/>
            </a:endParaRPr>
          </a:p>
          <a:p>
            <a:pPr fontAlgn="base">
              <a:spcBef>
                <a:spcPct val="0"/>
              </a:spcBef>
              <a:spcAft>
                <a:spcPct val="0"/>
              </a:spcAft>
              <a:defRPr/>
            </a:pPr>
            <a:endParaRPr lang="en-GB" sz="2800" dirty="0">
              <a:solidFill>
                <a:srgbClr val="FFFF00"/>
              </a:solidFill>
              <a:ea typeface="MS PGothic" pitchFamily="34" charset="-128"/>
            </a:endParaRPr>
          </a:p>
          <a:p>
            <a:pPr fontAlgn="base">
              <a:spcBef>
                <a:spcPct val="0"/>
              </a:spcBef>
              <a:spcAft>
                <a:spcPct val="0"/>
              </a:spcAft>
              <a:defRPr/>
            </a:pPr>
            <a:endParaRPr lang="en-GB" sz="1400" dirty="0">
              <a:solidFill>
                <a:srgbClr val="2B63A9"/>
              </a:solidFill>
              <a:ea typeface="MS PGothic" pitchFamily="34" charset="-128"/>
            </a:endParaRPr>
          </a:p>
        </p:txBody>
      </p:sp>
    </p:spTree>
  </p:cSld>
  <p:clrMapOvr>
    <a:masterClrMapping/>
  </p:clrMapOvr>
  <p:transition spd="med"/>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0" y="0"/>
            <a:ext cx="9144000" cy="762000"/>
          </a:xfrm>
          <a:solidFill>
            <a:srgbClr val="C00000"/>
          </a:solidFill>
          <a:ln>
            <a:solidFill>
              <a:schemeClr val="tx1"/>
            </a:solidFill>
          </a:ln>
        </p:spPr>
        <p:txBody>
          <a:bodyPr/>
          <a:lstStyle/>
          <a:p>
            <a:pPr algn="ctr"/>
            <a:r>
              <a:rPr lang="en-GB" sz="2800" dirty="0" smtClean="0">
                <a:solidFill>
                  <a:schemeClr val="tx1"/>
                </a:solidFill>
                <a:effectLst>
                  <a:outerShdw blurRad="38100" dist="38100" dir="2700000" algn="tl">
                    <a:srgbClr val="000000">
                      <a:alpha val="43137"/>
                    </a:srgbClr>
                  </a:outerShdw>
                </a:effectLst>
                <a:latin typeface="Garamond" pitchFamily="18" charset="0"/>
              </a:rPr>
              <a:t>The 4 analyses published in </a:t>
            </a:r>
            <a:r>
              <a:rPr lang="en-GB" sz="2800" i="1" dirty="0" err="1" smtClean="0">
                <a:solidFill>
                  <a:schemeClr val="tx1"/>
                </a:solidFill>
                <a:effectLst>
                  <a:outerShdw blurRad="38100" dist="38100" dir="2700000" algn="tl">
                    <a:srgbClr val="000000">
                      <a:alpha val="43137"/>
                    </a:srgbClr>
                  </a:outerShdw>
                </a:effectLst>
                <a:latin typeface="Garamond" pitchFamily="18" charset="0"/>
              </a:rPr>
              <a:t>Diabetologia</a:t>
            </a:r>
            <a:r>
              <a:rPr lang="en-GB" sz="2800" dirty="0" smtClean="0">
                <a:solidFill>
                  <a:schemeClr val="tx1"/>
                </a:solidFill>
                <a:effectLst>
                  <a:outerShdw blurRad="38100" dist="38100" dir="2700000" algn="tl">
                    <a:srgbClr val="000000">
                      <a:alpha val="43137"/>
                    </a:srgbClr>
                  </a:outerShdw>
                </a:effectLst>
                <a:latin typeface="Garamond" pitchFamily="18" charset="0"/>
              </a:rPr>
              <a:t> at a glance</a:t>
            </a:r>
          </a:p>
        </p:txBody>
      </p:sp>
      <p:graphicFrame>
        <p:nvGraphicFramePr>
          <p:cNvPr id="2172033" name="Group 129"/>
          <p:cNvGraphicFramePr>
            <a:graphicFrameLocks noGrp="1"/>
          </p:cNvGraphicFramePr>
          <p:nvPr/>
        </p:nvGraphicFramePr>
        <p:xfrm>
          <a:off x="228601" y="838201"/>
          <a:ext cx="8762999" cy="6019800"/>
        </p:xfrm>
        <a:graphic>
          <a:graphicData uri="http://schemas.openxmlformats.org/drawingml/2006/table">
            <a:tbl>
              <a:tblPr/>
              <a:tblGrid>
                <a:gridCol w="1957791"/>
                <a:gridCol w="3463785"/>
                <a:gridCol w="3341423"/>
              </a:tblGrid>
              <a:tr h="58145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GB" sz="1400" b="1" i="0" u="none" strike="noStrike" cap="none" normalizeH="0" baseline="0" dirty="0" smtClean="0">
                          <a:ln>
                            <a:noFill/>
                          </a:ln>
                          <a:solidFill>
                            <a:srgbClr val="FFFF00"/>
                          </a:solidFill>
                          <a:effectLst/>
                          <a:latin typeface="Arial" charset="0"/>
                          <a:cs typeface="Arial" charset="0"/>
                        </a:rPr>
                        <a:t>Country and population</a:t>
                      </a:r>
                    </a:p>
                  </a:txBody>
                  <a:tcPr horzOverflow="overflow">
                    <a:lnL w="28575" cap="flat" cmpd="sng" algn="ctr">
                      <a:solidFill>
                        <a:srgbClr val="9CA4CE"/>
                      </a:solidFill>
                      <a:prstDash val="solid"/>
                      <a:round/>
                      <a:headEnd type="none" w="med" len="med"/>
                      <a:tailEnd type="none" w="med" len="med"/>
                    </a:lnL>
                    <a:lnR w="12700" cap="flat" cmpd="sng" algn="ctr">
                      <a:solidFill>
                        <a:srgbClr val="9CA4CE"/>
                      </a:solidFill>
                      <a:prstDash val="solid"/>
                      <a:round/>
                      <a:headEnd type="none" w="med" len="med"/>
                      <a:tailEnd type="none" w="med" len="med"/>
                    </a:lnR>
                    <a:lnT w="28575" cap="flat" cmpd="sng" algn="ctr">
                      <a:solidFill>
                        <a:srgbClr val="9CA4CE"/>
                      </a:solidFill>
                      <a:prstDash val="solid"/>
                      <a:round/>
                      <a:headEnd type="none" w="med" len="med"/>
                      <a:tailEnd type="none" w="med" len="med"/>
                    </a:lnT>
                    <a:lnB w="12700" cap="flat" cmpd="sng" algn="ctr">
                      <a:solidFill>
                        <a:srgbClr val="9CA4CE"/>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1400" b="1" i="0" u="none" strike="noStrike" cap="none" normalizeH="0" baseline="0" dirty="0" smtClean="0">
                          <a:ln>
                            <a:noFill/>
                          </a:ln>
                          <a:solidFill>
                            <a:srgbClr val="FFFF00"/>
                          </a:solidFill>
                          <a:effectLst/>
                          <a:latin typeface="Arial" charset="0"/>
                          <a:cs typeface="Arial" charset="0"/>
                        </a:rPr>
                        <a:t>Main allegations concerning </a:t>
                      </a:r>
                      <a:r>
                        <a:rPr kumimoji="0" lang="en-GB" sz="1400" b="1" i="0" u="none" strike="noStrike" cap="none" normalizeH="0" baseline="0" dirty="0" err="1" smtClean="0">
                          <a:ln>
                            <a:noFill/>
                          </a:ln>
                          <a:solidFill>
                            <a:srgbClr val="FFFF00"/>
                          </a:solidFill>
                          <a:effectLst/>
                          <a:latin typeface="Arial" charset="0"/>
                          <a:cs typeface="Arial" charset="0"/>
                        </a:rPr>
                        <a:t>Lantus</a:t>
                      </a:r>
                      <a:endParaRPr kumimoji="0" lang="en-GB" sz="1400" b="1" i="0" u="none" strike="noStrike" cap="none" normalizeH="0" baseline="0" dirty="0" smtClean="0">
                        <a:ln>
                          <a:noFill/>
                        </a:ln>
                        <a:solidFill>
                          <a:srgbClr val="FFFF00"/>
                        </a:solidFill>
                        <a:effectLst/>
                        <a:latin typeface="Arial" charset="0"/>
                        <a:cs typeface="Arial" charset="0"/>
                      </a:endParaRPr>
                    </a:p>
                  </a:txBody>
                  <a:tcPr horzOverflow="overflow">
                    <a:lnL w="12700" cap="flat" cmpd="sng" algn="ctr">
                      <a:solidFill>
                        <a:srgbClr val="9CA4CE"/>
                      </a:solidFill>
                      <a:prstDash val="solid"/>
                      <a:round/>
                      <a:headEnd type="none" w="med" len="med"/>
                      <a:tailEnd type="none" w="med" len="med"/>
                    </a:lnL>
                    <a:lnR w="12700" cap="flat" cmpd="sng" algn="ctr">
                      <a:solidFill>
                        <a:srgbClr val="9CA4CE"/>
                      </a:solidFill>
                      <a:prstDash val="solid"/>
                      <a:round/>
                      <a:headEnd type="none" w="med" len="med"/>
                      <a:tailEnd type="none" w="med" len="med"/>
                    </a:lnR>
                    <a:lnT w="28575" cap="flat" cmpd="sng" algn="ctr">
                      <a:solidFill>
                        <a:srgbClr val="9CA4CE"/>
                      </a:solidFill>
                      <a:prstDash val="solid"/>
                      <a:round/>
                      <a:headEnd type="none" w="med" len="med"/>
                      <a:tailEnd type="none" w="med" len="med"/>
                    </a:lnT>
                    <a:lnB w="12700" cap="flat" cmpd="sng" algn="ctr">
                      <a:solidFill>
                        <a:srgbClr val="9CA4CE"/>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1400" b="1" i="0" u="none" strike="noStrike" cap="none" normalizeH="0" baseline="0" dirty="0" smtClean="0">
                          <a:ln>
                            <a:noFill/>
                          </a:ln>
                          <a:solidFill>
                            <a:srgbClr val="FFFF00"/>
                          </a:solidFill>
                          <a:effectLst/>
                          <a:latin typeface="Arial" charset="0"/>
                          <a:cs typeface="Arial" charset="0"/>
                        </a:rPr>
                        <a:t>Remarks</a:t>
                      </a:r>
                    </a:p>
                  </a:txBody>
                  <a:tcPr horzOverflow="overflow">
                    <a:lnL w="12700" cap="flat" cmpd="sng" algn="ctr">
                      <a:solidFill>
                        <a:srgbClr val="9CA4CE"/>
                      </a:solidFill>
                      <a:prstDash val="solid"/>
                      <a:round/>
                      <a:headEnd type="none" w="med" len="med"/>
                      <a:tailEnd type="none" w="med" len="med"/>
                    </a:lnL>
                    <a:lnR w="28575" cap="flat" cmpd="sng" algn="ctr">
                      <a:solidFill>
                        <a:srgbClr val="9CA4CE"/>
                      </a:solidFill>
                      <a:prstDash val="solid"/>
                      <a:round/>
                      <a:headEnd type="none" w="med" len="med"/>
                      <a:tailEnd type="none" w="med" len="med"/>
                    </a:lnR>
                    <a:lnT w="28575" cap="flat" cmpd="sng" algn="ctr">
                      <a:solidFill>
                        <a:srgbClr val="9CA4CE"/>
                      </a:solidFill>
                      <a:prstDash val="solid"/>
                      <a:round/>
                      <a:headEnd type="none" w="med" len="med"/>
                      <a:tailEnd type="none" w="med" len="med"/>
                    </a:lnT>
                    <a:lnB w="12700" cap="flat" cmpd="sng" algn="ctr">
                      <a:solidFill>
                        <a:srgbClr val="9CA4CE"/>
                      </a:solidFill>
                      <a:prstDash val="solid"/>
                      <a:round/>
                      <a:headEnd type="none" w="med" len="med"/>
                      <a:tailEnd type="none" w="med" len="med"/>
                    </a:lnB>
                    <a:lnTlToBr>
                      <a:noFill/>
                    </a:lnTlToBr>
                    <a:lnBlToTr>
                      <a:noFill/>
                    </a:lnBlToTr>
                    <a:noFill/>
                  </a:tcPr>
                </a:tc>
              </a:tr>
              <a:tr h="1634923">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GB" sz="1400" b="0" i="0" u="none" strike="noStrike" cap="none" normalizeH="0" baseline="0" dirty="0" smtClean="0">
                          <a:ln>
                            <a:noFill/>
                          </a:ln>
                          <a:solidFill>
                            <a:schemeClr val="tx2">
                              <a:lumMod val="50000"/>
                            </a:schemeClr>
                          </a:solidFill>
                          <a:effectLst/>
                          <a:latin typeface="Arial" charset="0"/>
                          <a:cs typeface="Arial" charset="0"/>
                        </a:rPr>
                        <a:t>Germany</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GB" sz="1400" b="0" i="0" u="none" strike="noStrike" cap="none" normalizeH="0" baseline="0" dirty="0" smtClean="0">
                          <a:ln>
                            <a:noFill/>
                          </a:ln>
                          <a:solidFill>
                            <a:schemeClr val="tx1"/>
                          </a:solidFill>
                          <a:effectLst/>
                          <a:latin typeface="Arial" charset="0"/>
                          <a:cs typeface="Arial" charset="0"/>
                        </a:rPr>
                        <a:t>N=127,031</a:t>
                      </a:r>
                    </a:p>
                  </a:txBody>
                  <a:tcPr horzOverflow="overflow">
                    <a:lnL w="28575" cap="flat" cmpd="sng" algn="ctr">
                      <a:solidFill>
                        <a:srgbClr val="9CA4CE"/>
                      </a:solidFill>
                      <a:prstDash val="solid"/>
                      <a:round/>
                      <a:headEnd type="none" w="med" len="med"/>
                      <a:tailEnd type="none" w="med" len="med"/>
                    </a:lnL>
                    <a:lnR w="12700" cap="flat" cmpd="sng" algn="ctr">
                      <a:solidFill>
                        <a:srgbClr val="9CA4CE"/>
                      </a:solidFill>
                      <a:prstDash val="solid"/>
                      <a:round/>
                      <a:headEnd type="none" w="med" len="med"/>
                      <a:tailEnd type="none" w="med" len="med"/>
                    </a:lnR>
                    <a:lnT w="12700" cap="flat" cmpd="sng" algn="ctr">
                      <a:solidFill>
                        <a:srgbClr val="9CA4CE"/>
                      </a:solidFill>
                      <a:prstDash val="solid"/>
                      <a:round/>
                      <a:headEnd type="none" w="med" len="med"/>
                      <a:tailEnd type="none" w="med" len="med"/>
                    </a:lnT>
                    <a:lnB w="12700" cap="flat" cmpd="sng" algn="ctr">
                      <a:solidFill>
                        <a:srgbClr val="9CA4CE"/>
                      </a:solidFill>
                      <a:prstDash val="solid"/>
                      <a:round/>
                      <a:headEnd type="none" w="med" len="med"/>
                      <a:tailEnd type="none" w="med" len="med"/>
                    </a:lnB>
                    <a:lnTlToBr>
                      <a:noFill/>
                    </a:lnTlToBr>
                    <a:lnBlToTr>
                      <a:noFill/>
                    </a:lnBlToTr>
                    <a:noFill/>
                  </a:tcPr>
                </a:tc>
                <a:tc>
                  <a:txBody>
                    <a:bodyPr/>
                    <a:lstStyle/>
                    <a:p>
                      <a:pPr marL="180975" marR="0" lvl="0" indent="-180975" algn="l" defTabSz="914400" rtl="0" eaLnBrk="0" fontAlgn="base" latinLnBrk="0" hangingPunct="0">
                        <a:lnSpc>
                          <a:spcPct val="100000"/>
                        </a:lnSpc>
                        <a:spcBef>
                          <a:spcPct val="20000"/>
                        </a:spcBef>
                        <a:spcAft>
                          <a:spcPct val="0"/>
                        </a:spcAft>
                        <a:buClrTx/>
                        <a:buSzTx/>
                        <a:buFontTx/>
                        <a:buChar char="•"/>
                        <a:tabLst/>
                      </a:pPr>
                      <a:r>
                        <a:rPr kumimoji="0" lang="en-GB" sz="1400" b="0" i="0" u="none" strike="noStrike" cap="none" normalizeH="0" baseline="0" dirty="0" smtClean="0">
                          <a:ln>
                            <a:noFill/>
                          </a:ln>
                          <a:solidFill>
                            <a:schemeClr val="tx1"/>
                          </a:solidFill>
                          <a:effectLst/>
                          <a:latin typeface="Arial" charset="0"/>
                          <a:cs typeface="Arial" charset="0"/>
                        </a:rPr>
                        <a:t>Lower risk of cancer in </a:t>
                      </a:r>
                      <a:r>
                        <a:rPr kumimoji="0" lang="en-GB" sz="1400" b="0" i="0" u="none" strike="noStrike" cap="none" normalizeH="0" baseline="0" dirty="0" err="1" smtClean="0">
                          <a:ln>
                            <a:noFill/>
                          </a:ln>
                          <a:solidFill>
                            <a:schemeClr val="tx1"/>
                          </a:solidFill>
                          <a:effectLst/>
                          <a:latin typeface="Arial" charset="0"/>
                          <a:cs typeface="Arial" charset="0"/>
                        </a:rPr>
                        <a:t>Glargine</a:t>
                      </a:r>
                      <a:r>
                        <a:rPr kumimoji="0" lang="en-GB" sz="1400" b="0" i="0" u="none" strike="noStrike" cap="none" normalizeH="0" baseline="0" dirty="0" smtClean="0">
                          <a:ln>
                            <a:noFill/>
                          </a:ln>
                          <a:solidFill>
                            <a:schemeClr val="tx1"/>
                          </a:solidFill>
                          <a:effectLst/>
                          <a:latin typeface="Arial" charset="0"/>
                          <a:cs typeface="Arial" charset="0"/>
                        </a:rPr>
                        <a:t> patients </a:t>
                      </a:r>
                      <a:r>
                        <a:rPr kumimoji="0" lang="en-GB" sz="1400" b="0" i="0" u="none" strike="noStrike" cap="none" normalizeH="0" baseline="0" dirty="0" err="1" smtClean="0">
                          <a:ln>
                            <a:noFill/>
                          </a:ln>
                          <a:solidFill>
                            <a:schemeClr val="tx1"/>
                          </a:solidFill>
                          <a:effectLst/>
                          <a:latin typeface="Arial" charset="0"/>
                          <a:cs typeface="Arial" charset="0"/>
                        </a:rPr>
                        <a:t>vs</a:t>
                      </a:r>
                      <a:r>
                        <a:rPr kumimoji="0" lang="en-GB" sz="1400" b="0" i="0" u="none" strike="noStrike" cap="none" normalizeH="0" baseline="0" dirty="0" smtClean="0">
                          <a:ln>
                            <a:noFill/>
                          </a:ln>
                          <a:solidFill>
                            <a:schemeClr val="tx1"/>
                          </a:solidFill>
                          <a:effectLst/>
                          <a:latin typeface="Arial" charset="0"/>
                          <a:cs typeface="Arial" charset="0"/>
                        </a:rPr>
                        <a:t> human insulin in crude analysis</a:t>
                      </a:r>
                    </a:p>
                    <a:p>
                      <a:pPr marL="180975" marR="0" lvl="0" indent="-180975" algn="l" defTabSz="914400" rtl="0" eaLnBrk="0" fontAlgn="base" latinLnBrk="0" hangingPunct="0">
                        <a:lnSpc>
                          <a:spcPct val="100000"/>
                        </a:lnSpc>
                        <a:spcBef>
                          <a:spcPct val="20000"/>
                        </a:spcBef>
                        <a:spcAft>
                          <a:spcPct val="0"/>
                        </a:spcAft>
                        <a:buClrTx/>
                        <a:buSzTx/>
                        <a:buFontTx/>
                        <a:buChar char="•"/>
                        <a:tabLst/>
                      </a:pPr>
                      <a:r>
                        <a:rPr kumimoji="0" lang="en-GB" sz="1400" b="0" i="0" u="none" strike="noStrike" cap="none" normalizeH="0" baseline="0" dirty="0" smtClean="0">
                          <a:ln>
                            <a:noFill/>
                          </a:ln>
                          <a:solidFill>
                            <a:schemeClr val="tx1"/>
                          </a:solidFill>
                          <a:effectLst/>
                          <a:latin typeface="Arial" charset="0"/>
                          <a:cs typeface="Arial" charset="0"/>
                        </a:rPr>
                        <a:t>Higher risk only after debatable adjustment for insulin dose</a:t>
                      </a:r>
                    </a:p>
                    <a:p>
                      <a:pPr marL="180975" marR="0" lvl="0" indent="-180975" algn="l" defTabSz="914400" rtl="0" eaLnBrk="0" fontAlgn="base" latinLnBrk="0" hangingPunct="0">
                        <a:lnSpc>
                          <a:spcPct val="100000"/>
                        </a:lnSpc>
                        <a:spcBef>
                          <a:spcPct val="20000"/>
                        </a:spcBef>
                        <a:spcAft>
                          <a:spcPct val="0"/>
                        </a:spcAft>
                        <a:buClrTx/>
                        <a:buSzTx/>
                        <a:buFontTx/>
                        <a:buNone/>
                        <a:tabLst/>
                      </a:pPr>
                      <a:endParaRPr kumimoji="0" lang="en-GB" sz="14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9CA4CE"/>
                      </a:solidFill>
                      <a:prstDash val="solid"/>
                      <a:round/>
                      <a:headEnd type="none" w="med" len="med"/>
                      <a:tailEnd type="none" w="med" len="med"/>
                    </a:lnL>
                    <a:lnR w="12700" cap="flat" cmpd="sng" algn="ctr">
                      <a:solidFill>
                        <a:srgbClr val="9CA4CE"/>
                      </a:solidFill>
                      <a:prstDash val="solid"/>
                      <a:round/>
                      <a:headEnd type="none" w="med" len="med"/>
                      <a:tailEnd type="none" w="med" len="med"/>
                    </a:lnR>
                    <a:lnT w="12700" cap="flat" cmpd="sng" algn="ctr">
                      <a:solidFill>
                        <a:srgbClr val="9CA4CE"/>
                      </a:solidFill>
                      <a:prstDash val="solid"/>
                      <a:round/>
                      <a:headEnd type="none" w="med" len="med"/>
                      <a:tailEnd type="none" w="med" len="med"/>
                    </a:lnT>
                    <a:lnB w="12700" cap="flat" cmpd="sng" algn="ctr">
                      <a:solidFill>
                        <a:srgbClr val="9CA4CE"/>
                      </a:solidFill>
                      <a:prstDash val="solid"/>
                      <a:round/>
                      <a:headEnd type="none" w="med" len="med"/>
                      <a:tailEnd type="none" w="med" len="med"/>
                    </a:lnB>
                    <a:lnTlToBr>
                      <a:noFill/>
                    </a:lnTlToBr>
                    <a:lnBlToTr>
                      <a:noFill/>
                    </a:lnBlToTr>
                    <a:noFill/>
                  </a:tcPr>
                </a:tc>
                <a:tc>
                  <a:txBody>
                    <a:bodyPr/>
                    <a:lstStyle/>
                    <a:p>
                      <a:pPr marL="180975" marR="0" lvl="0" indent="-180975" algn="l" defTabSz="914400" rtl="0" eaLnBrk="0" fontAlgn="base" latinLnBrk="0" hangingPunct="0">
                        <a:lnSpc>
                          <a:spcPct val="100000"/>
                        </a:lnSpc>
                        <a:spcBef>
                          <a:spcPct val="20000"/>
                        </a:spcBef>
                        <a:spcAft>
                          <a:spcPct val="0"/>
                        </a:spcAft>
                        <a:buClrTx/>
                        <a:buSzTx/>
                        <a:buFontTx/>
                        <a:buChar char="•"/>
                        <a:tabLst/>
                      </a:pPr>
                      <a:r>
                        <a:rPr kumimoji="0" lang="en-GB" sz="1400" b="0" i="0" u="none" strike="noStrike" cap="none" normalizeH="0" baseline="0" dirty="0" smtClean="0">
                          <a:ln>
                            <a:noFill/>
                          </a:ln>
                          <a:solidFill>
                            <a:schemeClr val="tx1"/>
                          </a:solidFill>
                          <a:effectLst/>
                          <a:latin typeface="Arial" charset="0"/>
                          <a:cs typeface="Arial" charset="0"/>
                        </a:rPr>
                        <a:t> Short exposure to insulin</a:t>
                      </a:r>
                    </a:p>
                    <a:p>
                      <a:pPr marL="180975" marR="0" lvl="0" indent="-180975" algn="l" defTabSz="914400" rtl="0" eaLnBrk="0" fontAlgn="base" latinLnBrk="0" hangingPunct="0">
                        <a:lnSpc>
                          <a:spcPct val="100000"/>
                        </a:lnSpc>
                        <a:spcBef>
                          <a:spcPct val="20000"/>
                        </a:spcBef>
                        <a:spcAft>
                          <a:spcPct val="0"/>
                        </a:spcAft>
                        <a:buClrTx/>
                        <a:buSzTx/>
                        <a:buFontTx/>
                        <a:buChar char="•"/>
                        <a:tabLst/>
                      </a:pPr>
                      <a:r>
                        <a:rPr kumimoji="0" lang="en-GB" sz="1400" b="0" i="0" u="none" strike="noStrike" cap="none" normalizeH="0" baseline="0" dirty="0" smtClean="0">
                          <a:ln>
                            <a:noFill/>
                          </a:ln>
                          <a:solidFill>
                            <a:schemeClr val="tx1"/>
                          </a:solidFill>
                          <a:effectLst/>
                          <a:latin typeface="Arial" charset="0"/>
                          <a:cs typeface="Arial" charset="0"/>
                        </a:rPr>
                        <a:t> No correction for BMI</a:t>
                      </a:r>
                    </a:p>
                  </a:txBody>
                  <a:tcPr horzOverflow="overflow">
                    <a:lnL w="12700" cap="flat" cmpd="sng" algn="ctr">
                      <a:solidFill>
                        <a:srgbClr val="9CA4CE"/>
                      </a:solidFill>
                      <a:prstDash val="solid"/>
                      <a:round/>
                      <a:headEnd type="none" w="med" len="med"/>
                      <a:tailEnd type="none" w="med" len="med"/>
                    </a:lnL>
                    <a:lnR w="28575" cap="flat" cmpd="sng" algn="ctr">
                      <a:solidFill>
                        <a:srgbClr val="9CA4CE"/>
                      </a:solidFill>
                      <a:prstDash val="solid"/>
                      <a:round/>
                      <a:headEnd type="none" w="med" len="med"/>
                      <a:tailEnd type="none" w="med" len="med"/>
                    </a:lnR>
                    <a:lnT w="12700" cap="flat" cmpd="sng" algn="ctr">
                      <a:solidFill>
                        <a:srgbClr val="9CA4CE"/>
                      </a:solidFill>
                      <a:prstDash val="solid"/>
                      <a:round/>
                      <a:headEnd type="none" w="med" len="med"/>
                      <a:tailEnd type="none" w="med" len="med"/>
                    </a:lnT>
                    <a:lnB w="12700" cap="flat" cmpd="sng" algn="ctr">
                      <a:solidFill>
                        <a:srgbClr val="9CA4CE"/>
                      </a:solidFill>
                      <a:prstDash val="solid"/>
                      <a:round/>
                      <a:headEnd type="none" w="med" len="med"/>
                      <a:tailEnd type="none" w="med" len="med"/>
                    </a:lnB>
                    <a:lnTlToBr>
                      <a:noFill/>
                    </a:lnTlToBr>
                    <a:lnBlToTr>
                      <a:noFill/>
                    </a:lnBlToTr>
                    <a:noFill/>
                  </a:tcPr>
                </a:tc>
              </a:tr>
              <a:tr h="1347614">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GB" sz="1400" b="0" i="0" u="none" strike="noStrike" cap="none" normalizeH="0" baseline="0" dirty="0" smtClean="0">
                          <a:ln>
                            <a:noFill/>
                          </a:ln>
                          <a:solidFill>
                            <a:schemeClr val="tx2">
                              <a:lumMod val="50000"/>
                            </a:schemeClr>
                          </a:solidFill>
                          <a:effectLst/>
                          <a:latin typeface="Arial" charset="0"/>
                          <a:cs typeface="Arial" charset="0"/>
                        </a:rPr>
                        <a:t>Sweden</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GB" sz="1400" b="0" i="0" u="none" strike="noStrike" cap="none" normalizeH="0" baseline="0" dirty="0" smtClean="0">
                          <a:ln>
                            <a:noFill/>
                          </a:ln>
                          <a:solidFill>
                            <a:schemeClr val="tx1"/>
                          </a:solidFill>
                          <a:effectLst/>
                          <a:latin typeface="Arial" charset="0"/>
                          <a:cs typeface="Arial" charset="0"/>
                        </a:rPr>
                        <a:t>N=114,841</a:t>
                      </a:r>
                    </a:p>
                  </a:txBody>
                  <a:tcPr horzOverflow="overflow">
                    <a:lnL w="28575" cap="flat" cmpd="sng" algn="ctr">
                      <a:solidFill>
                        <a:srgbClr val="9CA4CE"/>
                      </a:solidFill>
                      <a:prstDash val="solid"/>
                      <a:round/>
                      <a:headEnd type="none" w="med" len="med"/>
                      <a:tailEnd type="none" w="med" len="med"/>
                    </a:lnL>
                    <a:lnR w="12700" cap="flat" cmpd="sng" algn="ctr">
                      <a:solidFill>
                        <a:srgbClr val="9CA4CE"/>
                      </a:solidFill>
                      <a:prstDash val="solid"/>
                      <a:round/>
                      <a:headEnd type="none" w="med" len="med"/>
                      <a:tailEnd type="none" w="med" len="med"/>
                    </a:lnR>
                    <a:lnT w="12700" cap="flat" cmpd="sng" algn="ctr">
                      <a:solidFill>
                        <a:srgbClr val="9CA4CE"/>
                      </a:solidFill>
                      <a:prstDash val="solid"/>
                      <a:round/>
                      <a:headEnd type="none" w="med" len="med"/>
                      <a:tailEnd type="none" w="med" len="med"/>
                    </a:lnT>
                    <a:lnB w="12700" cap="flat" cmpd="sng" algn="ctr">
                      <a:solidFill>
                        <a:srgbClr val="9CA4CE"/>
                      </a:solidFill>
                      <a:prstDash val="solid"/>
                      <a:round/>
                      <a:headEnd type="none" w="med" len="med"/>
                      <a:tailEnd type="none" w="med" len="med"/>
                    </a:lnB>
                    <a:lnTlToBr>
                      <a:noFill/>
                    </a:lnTlToBr>
                    <a:lnBlToTr>
                      <a:noFill/>
                    </a:lnBlToTr>
                    <a:noFill/>
                  </a:tcPr>
                </a:tc>
                <a:tc>
                  <a:txBody>
                    <a:bodyPr/>
                    <a:lstStyle/>
                    <a:p>
                      <a:pPr marL="180975" marR="0" lvl="0" indent="-180975" algn="l" defTabSz="914400" rtl="0" eaLnBrk="0" fontAlgn="base" latinLnBrk="0" hangingPunct="0">
                        <a:lnSpc>
                          <a:spcPct val="100000"/>
                        </a:lnSpc>
                        <a:spcBef>
                          <a:spcPct val="20000"/>
                        </a:spcBef>
                        <a:spcAft>
                          <a:spcPct val="0"/>
                        </a:spcAft>
                        <a:buClrTx/>
                        <a:buSzTx/>
                        <a:buFontTx/>
                        <a:buChar char="•"/>
                        <a:tabLst/>
                      </a:pPr>
                      <a:r>
                        <a:rPr kumimoji="0" lang="en-GB" sz="1400" b="0" i="0" u="none" strike="noStrike" cap="none" normalizeH="0" baseline="0" dirty="0" smtClean="0">
                          <a:ln>
                            <a:noFill/>
                          </a:ln>
                          <a:solidFill>
                            <a:schemeClr val="tx1"/>
                          </a:solidFill>
                          <a:effectLst/>
                          <a:latin typeface="Arial" charset="0"/>
                          <a:cs typeface="Arial" charset="0"/>
                        </a:rPr>
                        <a:t>No increased risk of cancer overall</a:t>
                      </a:r>
                    </a:p>
                    <a:p>
                      <a:pPr marL="180975" marR="0" lvl="0" indent="-180975" algn="l" defTabSz="914400" rtl="0" eaLnBrk="0" fontAlgn="base" latinLnBrk="0" hangingPunct="0">
                        <a:lnSpc>
                          <a:spcPct val="100000"/>
                        </a:lnSpc>
                        <a:spcBef>
                          <a:spcPct val="20000"/>
                        </a:spcBef>
                        <a:spcAft>
                          <a:spcPct val="0"/>
                        </a:spcAft>
                        <a:buClrTx/>
                        <a:buSzTx/>
                        <a:buFontTx/>
                        <a:buChar char="•"/>
                        <a:tabLst/>
                      </a:pPr>
                      <a:r>
                        <a:rPr kumimoji="0" lang="en-GB" sz="1400" b="0" i="0" u="none" strike="noStrike" cap="none" normalizeH="0" baseline="0" dirty="0" smtClean="0">
                          <a:ln>
                            <a:noFill/>
                          </a:ln>
                          <a:solidFill>
                            <a:schemeClr val="tx1"/>
                          </a:solidFill>
                          <a:effectLst/>
                          <a:latin typeface="Arial" charset="0"/>
                          <a:cs typeface="Arial" charset="0"/>
                        </a:rPr>
                        <a:t>Higher risk of breast cancer only in patients taking </a:t>
                      </a:r>
                      <a:r>
                        <a:rPr kumimoji="0" lang="en-GB" sz="1400" b="0" i="0" u="none" strike="noStrike" cap="none" normalizeH="0" baseline="0" dirty="0" err="1" smtClean="0">
                          <a:ln>
                            <a:noFill/>
                          </a:ln>
                          <a:solidFill>
                            <a:schemeClr val="tx1"/>
                          </a:solidFill>
                          <a:effectLst/>
                          <a:latin typeface="Arial" charset="0"/>
                          <a:cs typeface="Arial" charset="0"/>
                        </a:rPr>
                        <a:t>Glargine</a:t>
                      </a:r>
                      <a:r>
                        <a:rPr kumimoji="0" lang="en-GB" sz="1400" b="0" i="0" u="none" strike="noStrike" cap="none" normalizeH="0" baseline="0" dirty="0" smtClean="0">
                          <a:ln>
                            <a:noFill/>
                          </a:ln>
                          <a:solidFill>
                            <a:schemeClr val="tx1"/>
                          </a:solidFill>
                          <a:effectLst/>
                          <a:latin typeface="Arial" charset="0"/>
                          <a:cs typeface="Arial" charset="0"/>
                        </a:rPr>
                        <a:t>  alone but not in patients taking </a:t>
                      </a:r>
                      <a:r>
                        <a:rPr kumimoji="0" lang="en-GB" sz="1400" b="0" i="0" u="none" strike="noStrike" cap="none" normalizeH="0" baseline="0" dirty="0" err="1" smtClean="0">
                          <a:ln>
                            <a:noFill/>
                          </a:ln>
                          <a:solidFill>
                            <a:schemeClr val="tx1"/>
                          </a:solidFill>
                          <a:effectLst/>
                          <a:latin typeface="Arial" charset="0"/>
                          <a:cs typeface="Arial" charset="0"/>
                        </a:rPr>
                        <a:t>Lantus</a:t>
                      </a:r>
                      <a:r>
                        <a:rPr kumimoji="0" lang="en-GB" sz="1400" b="0" i="0" u="none" strike="noStrike" cap="none" normalizeH="0" baseline="0" dirty="0" smtClean="0">
                          <a:ln>
                            <a:noFill/>
                          </a:ln>
                          <a:solidFill>
                            <a:schemeClr val="tx1"/>
                          </a:solidFill>
                          <a:effectLst/>
                          <a:latin typeface="Arial" charset="0"/>
                          <a:cs typeface="Arial" charset="0"/>
                        </a:rPr>
                        <a:t> plus other </a:t>
                      </a:r>
                      <a:r>
                        <a:rPr kumimoji="0" lang="en-GB" sz="1400" b="0" i="0" u="none" strike="noStrike" cap="none" normalizeH="0" baseline="0" dirty="0" err="1" smtClean="0">
                          <a:ln>
                            <a:noFill/>
                          </a:ln>
                          <a:solidFill>
                            <a:schemeClr val="tx1"/>
                          </a:solidFill>
                          <a:effectLst/>
                          <a:latin typeface="Arial" charset="0"/>
                          <a:cs typeface="Arial" charset="0"/>
                        </a:rPr>
                        <a:t>insulins</a:t>
                      </a:r>
                      <a:endParaRPr kumimoji="0" lang="en-GB" sz="14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9CA4CE"/>
                      </a:solidFill>
                      <a:prstDash val="solid"/>
                      <a:round/>
                      <a:headEnd type="none" w="med" len="med"/>
                      <a:tailEnd type="none" w="med" len="med"/>
                    </a:lnL>
                    <a:lnR w="12700" cap="flat" cmpd="sng" algn="ctr">
                      <a:solidFill>
                        <a:srgbClr val="9CA4CE"/>
                      </a:solidFill>
                      <a:prstDash val="solid"/>
                      <a:round/>
                      <a:headEnd type="none" w="med" len="med"/>
                      <a:tailEnd type="none" w="med" len="med"/>
                    </a:lnR>
                    <a:lnT w="12700" cap="flat" cmpd="sng" algn="ctr">
                      <a:solidFill>
                        <a:srgbClr val="9CA4CE"/>
                      </a:solidFill>
                      <a:prstDash val="solid"/>
                      <a:round/>
                      <a:headEnd type="none" w="med" len="med"/>
                      <a:tailEnd type="none" w="med" len="med"/>
                    </a:lnT>
                    <a:lnB w="12700" cap="flat" cmpd="sng" algn="ctr">
                      <a:solidFill>
                        <a:srgbClr val="9CA4CE"/>
                      </a:solidFill>
                      <a:prstDash val="solid"/>
                      <a:round/>
                      <a:headEnd type="none" w="med" len="med"/>
                      <a:tailEnd type="none" w="med" len="med"/>
                    </a:lnB>
                    <a:lnTlToBr>
                      <a:noFill/>
                    </a:lnTlToBr>
                    <a:lnBlToTr>
                      <a:noFill/>
                    </a:lnBlToTr>
                    <a:noFill/>
                  </a:tcPr>
                </a:tc>
                <a:tc>
                  <a:txBody>
                    <a:bodyPr/>
                    <a:lstStyle/>
                    <a:p>
                      <a:pPr marL="180975" marR="0" lvl="0" indent="-180975" algn="just" defTabSz="914400" rtl="0" eaLnBrk="0" fontAlgn="base" latinLnBrk="0" hangingPunct="0">
                        <a:lnSpc>
                          <a:spcPct val="100000"/>
                        </a:lnSpc>
                        <a:spcBef>
                          <a:spcPct val="20000"/>
                        </a:spcBef>
                        <a:spcAft>
                          <a:spcPct val="0"/>
                        </a:spcAft>
                        <a:buClrTx/>
                        <a:buSzTx/>
                        <a:buFontTx/>
                        <a:buChar char="•"/>
                        <a:tabLst/>
                      </a:pPr>
                      <a:r>
                        <a:rPr kumimoji="0" lang="en-GB" sz="1400" b="0" i="0" u="none" strike="noStrike" cap="none" normalizeH="0" baseline="0" dirty="0" smtClean="0">
                          <a:ln>
                            <a:noFill/>
                          </a:ln>
                          <a:solidFill>
                            <a:schemeClr val="tx1"/>
                          </a:solidFill>
                          <a:effectLst/>
                          <a:latin typeface="Arial" charset="0"/>
                          <a:cs typeface="Arial" charset="0"/>
                        </a:rPr>
                        <a:t>Low number of breast cancers</a:t>
                      </a:r>
                    </a:p>
                    <a:p>
                      <a:pPr marL="180975" marR="0" lvl="0" indent="-180975" algn="just" defTabSz="914400" rtl="0" eaLnBrk="0" fontAlgn="base" latinLnBrk="0" hangingPunct="0">
                        <a:lnSpc>
                          <a:spcPct val="100000"/>
                        </a:lnSpc>
                        <a:spcBef>
                          <a:spcPct val="20000"/>
                        </a:spcBef>
                        <a:spcAft>
                          <a:spcPct val="0"/>
                        </a:spcAft>
                        <a:buClrTx/>
                        <a:buSzTx/>
                        <a:buFontTx/>
                        <a:buChar char="•"/>
                        <a:tabLst/>
                      </a:pPr>
                      <a:r>
                        <a:rPr kumimoji="0" lang="en-GB" sz="1400" b="0" i="0" u="none" strike="noStrike" cap="none" normalizeH="0" baseline="0" dirty="0" smtClean="0">
                          <a:ln>
                            <a:noFill/>
                          </a:ln>
                          <a:solidFill>
                            <a:schemeClr val="tx1"/>
                          </a:solidFill>
                          <a:effectLst/>
                          <a:latin typeface="Arial" charset="0"/>
                          <a:cs typeface="Arial" charset="0"/>
                        </a:rPr>
                        <a:t>Demographic data different between patients groups; a strong possibility for an allocation bias</a:t>
                      </a:r>
                    </a:p>
                  </a:txBody>
                  <a:tcPr horzOverflow="overflow">
                    <a:lnL w="12700" cap="flat" cmpd="sng" algn="ctr">
                      <a:solidFill>
                        <a:srgbClr val="9CA4CE"/>
                      </a:solidFill>
                      <a:prstDash val="solid"/>
                      <a:round/>
                      <a:headEnd type="none" w="med" len="med"/>
                      <a:tailEnd type="none" w="med" len="med"/>
                    </a:lnL>
                    <a:lnR w="28575" cap="flat" cmpd="sng" algn="ctr">
                      <a:solidFill>
                        <a:srgbClr val="9CA4CE"/>
                      </a:solidFill>
                      <a:prstDash val="solid"/>
                      <a:round/>
                      <a:headEnd type="none" w="med" len="med"/>
                      <a:tailEnd type="none" w="med" len="med"/>
                    </a:lnR>
                    <a:lnT w="12700" cap="flat" cmpd="sng" algn="ctr">
                      <a:solidFill>
                        <a:srgbClr val="9CA4CE"/>
                      </a:solidFill>
                      <a:prstDash val="solid"/>
                      <a:round/>
                      <a:headEnd type="none" w="med" len="med"/>
                      <a:tailEnd type="none" w="med" len="med"/>
                    </a:lnT>
                    <a:lnB w="12700" cap="flat" cmpd="sng" algn="ctr">
                      <a:solidFill>
                        <a:srgbClr val="9CA4CE"/>
                      </a:solidFill>
                      <a:prstDash val="solid"/>
                      <a:round/>
                      <a:headEnd type="none" w="med" len="med"/>
                      <a:tailEnd type="none" w="med" len="med"/>
                    </a:lnB>
                    <a:lnTlToBr>
                      <a:noFill/>
                    </a:lnTlToBr>
                    <a:lnBlToTr>
                      <a:noFill/>
                    </a:lnBlToTr>
                    <a:noFill/>
                  </a:tcPr>
                </a:tc>
              </a:tr>
              <a:tr h="1634923">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GB" sz="1400" b="0" i="0" u="none" strike="noStrike" cap="none" normalizeH="0" baseline="0" dirty="0" smtClean="0">
                          <a:ln>
                            <a:noFill/>
                          </a:ln>
                          <a:solidFill>
                            <a:schemeClr val="tx2">
                              <a:lumMod val="50000"/>
                            </a:schemeClr>
                          </a:solidFill>
                          <a:effectLst/>
                          <a:latin typeface="Arial" charset="0"/>
                          <a:cs typeface="Arial" charset="0"/>
                        </a:rPr>
                        <a:t>Scotland</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GB" sz="1400" b="0" i="0" u="none" strike="noStrike" cap="none" normalizeH="0" baseline="0" dirty="0" smtClean="0">
                          <a:ln>
                            <a:noFill/>
                          </a:ln>
                          <a:solidFill>
                            <a:schemeClr val="tx1"/>
                          </a:solidFill>
                          <a:effectLst/>
                          <a:latin typeface="Arial" charset="0"/>
                          <a:cs typeface="Arial" charset="0"/>
                        </a:rPr>
                        <a:t>N=49,197</a:t>
                      </a:r>
                    </a:p>
                  </a:txBody>
                  <a:tcPr horzOverflow="overflow">
                    <a:lnL w="28575" cap="flat" cmpd="sng" algn="ctr">
                      <a:solidFill>
                        <a:srgbClr val="9CA4CE"/>
                      </a:solidFill>
                      <a:prstDash val="solid"/>
                      <a:round/>
                      <a:headEnd type="none" w="med" len="med"/>
                      <a:tailEnd type="none" w="med" len="med"/>
                    </a:lnL>
                    <a:lnR w="12700" cap="flat" cmpd="sng" algn="ctr">
                      <a:solidFill>
                        <a:srgbClr val="9CA4CE"/>
                      </a:solidFill>
                      <a:prstDash val="solid"/>
                      <a:round/>
                      <a:headEnd type="none" w="med" len="med"/>
                      <a:tailEnd type="none" w="med" len="med"/>
                    </a:lnR>
                    <a:lnT w="12700" cap="flat" cmpd="sng" algn="ctr">
                      <a:solidFill>
                        <a:srgbClr val="9CA4CE"/>
                      </a:solidFill>
                      <a:prstDash val="solid"/>
                      <a:round/>
                      <a:headEnd type="none" w="med" len="med"/>
                      <a:tailEnd type="none" w="med" len="med"/>
                    </a:lnT>
                    <a:lnB w="12700" cap="flat" cmpd="sng" algn="ctr">
                      <a:solidFill>
                        <a:srgbClr val="9CA4CE"/>
                      </a:solidFill>
                      <a:prstDash val="solid"/>
                      <a:round/>
                      <a:headEnd type="none" w="med" len="med"/>
                      <a:tailEnd type="none" w="med" len="med"/>
                    </a:lnB>
                    <a:lnTlToBr>
                      <a:noFill/>
                    </a:lnTlToBr>
                    <a:lnBlToTr>
                      <a:noFill/>
                    </a:lnBlToTr>
                    <a:noFill/>
                  </a:tcPr>
                </a:tc>
                <a:tc>
                  <a:txBody>
                    <a:bodyPr/>
                    <a:lstStyle/>
                    <a:p>
                      <a:pPr marL="180975" marR="0" lvl="0" indent="-180975" algn="just" defTabSz="914400" rtl="0" eaLnBrk="0" fontAlgn="base" latinLnBrk="0" hangingPunct="0">
                        <a:lnSpc>
                          <a:spcPct val="100000"/>
                        </a:lnSpc>
                        <a:spcBef>
                          <a:spcPct val="20000"/>
                        </a:spcBef>
                        <a:spcAft>
                          <a:spcPct val="0"/>
                        </a:spcAft>
                        <a:buClrTx/>
                        <a:buSzTx/>
                        <a:buFontTx/>
                        <a:buChar char="•"/>
                        <a:tabLst/>
                      </a:pPr>
                      <a:r>
                        <a:rPr kumimoji="0" lang="en-GB" sz="1400" b="0" i="0" u="none" strike="noStrike" cap="none" normalizeH="0" baseline="0" dirty="0" smtClean="0">
                          <a:ln>
                            <a:noFill/>
                          </a:ln>
                          <a:solidFill>
                            <a:schemeClr val="tx1"/>
                          </a:solidFill>
                          <a:effectLst/>
                          <a:latin typeface="Arial" charset="0"/>
                          <a:cs typeface="Arial" charset="0"/>
                        </a:rPr>
                        <a:t>Higher overall cancer rate in patients treated with </a:t>
                      </a:r>
                      <a:r>
                        <a:rPr kumimoji="0" lang="en-GB" sz="1400" b="0" i="0" u="none" strike="noStrike" cap="none" normalizeH="0" baseline="0" dirty="0" err="1" smtClean="0">
                          <a:ln>
                            <a:noFill/>
                          </a:ln>
                          <a:solidFill>
                            <a:schemeClr val="tx1"/>
                          </a:solidFill>
                          <a:effectLst/>
                          <a:latin typeface="Arial" charset="0"/>
                          <a:cs typeface="Arial" charset="0"/>
                        </a:rPr>
                        <a:t>Glargine</a:t>
                      </a:r>
                      <a:r>
                        <a:rPr kumimoji="0" lang="en-GB" sz="1400" b="0" i="0" u="none" strike="noStrike" cap="none" normalizeH="0" baseline="0" dirty="0" smtClean="0">
                          <a:ln>
                            <a:noFill/>
                          </a:ln>
                          <a:solidFill>
                            <a:schemeClr val="tx1"/>
                          </a:solidFill>
                          <a:effectLst/>
                          <a:latin typeface="Arial" charset="0"/>
                          <a:cs typeface="Arial" charset="0"/>
                        </a:rPr>
                        <a:t> alone, but not in patients treated with </a:t>
                      </a:r>
                      <a:r>
                        <a:rPr kumimoji="0" lang="en-GB" sz="1400" b="0" i="0" u="none" strike="noStrike" cap="none" normalizeH="0" baseline="0" dirty="0" err="1" smtClean="0">
                          <a:ln>
                            <a:noFill/>
                          </a:ln>
                          <a:solidFill>
                            <a:schemeClr val="tx1"/>
                          </a:solidFill>
                          <a:effectLst/>
                          <a:latin typeface="Arial" charset="0"/>
                          <a:cs typeface="Arial" charset="0"/>
                        </a:rPr>
                        <a:t>Glargine</a:t>
                      </a:r>
                      <a:r>
                        <a:rPr kumimoji="0" lang="en-GB" sz="1400" b="0" i="0" u="none" strike="noStrike" cap="none" normalizeH="0" baseline="0" dirty="0" smtClean="0">
                          <a:ln>
                            <a:noFill/>
                          </a:ln>
                          <a:solidFill>
                            <a:schemeClr val="tx1"/>
                          </a:solidFill>
                          <a:effectLst/>
                          <a:latin typeface="Arial" charset="0"/>
                          <a:cs typeface="Arial" charset="0"/>
                        </a:rPr>
                        <a:t>  plus other </a:t>
                      </a:r>
                      <a:r>
                        <a:rPr kumimoji="0" lang="en-GB" sz="1400" b="0" i="0" u="none" strike="noStrike" cap="none" normalizeH="0" baseline="0" dirty="0" err="1" smtClean="0">
                          <a:ln>
                            <a:noFill/>
                          </a:ln>
                          <a:solidFill>
                            <a:schemeClr val="tx1"/>
                          </a:solidFill>
                          <a:effectLst/>
                          <a:latin typeface="Arial" charset="0"/>
                          <a:cs typeface="Arial" charset="0"/>
                        </a:rPr>
                        <a:t>insulins</a:t>
                      </a:r>
                      <a:endParaRPr kumimoji="0" lang="en-GB" sz="14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9CA4CE"/>
                      </a:solidFill>
                      <a:prstDash val="solid"/>
                      <a:round/>
                      <a:headEnd type="none" w="med" len="med"/>
                      <a:tailEnd type="none" w="med" len="med"/>
                    </a:lnL>
                    <a:lnR w="12700" cap="flat" cmpd="sng" algn="ctr">
                      <a:solidFill>
                        <a:srgbClr val="9CA4CE"/>
                      </a:solidFill>
                      <a:prstDash val="solid"/>
                      <a:round/>
                      <a:headEnd type="none" w="med" len="med"/>
                      <a:tailEnd type="none" w="med" len="med"/>
                    </a:lnR>
                    <a:lnT w="12700" cap="flat" cmpd="sng" algn="ctr">
                      <a:solidFill>
                        <a:srgbClr val="9CA4CE"/>
                      </a:solidFill>
                      <a:prstDash val="solid"/>
                      <a:round/>
                      <a:headEnd type="none" w="med" len="med"/>
                      <a:tailEnd type="none" w="med" len="med"/>
                    </a:lnT>
                    <a:lnB w="12700" cap="flat" cmpd="sng" algn="ctr">
                      <a:solidFill>
                        <a:srgbClr val="9CA4CE"/>
                      </a:solidFill>
                      <a:prstDash val="solid"/>
                      <a:round/>
                      <a:headEnd type="none" w="med" len="med"/>
                      <a:tailEnd type="none" w="med" len="med"/>
                    </a:lnB>
                    <a:lnTlToBr>
                      <a:noFill/>
                    </a:lnTlToBr>
                    <a:lnBlToTr>
                      <a:noFill/>
                    </a:lnBlToTr>
                    <a:noFill/>
                  </a:tcPr>
                </a:tc>
                <a:tc>
                  <a:txBody>
                    <a:bodyPr/>
                    <a:lstStyle/>
                    <a:p>
                      <a:pPr marL="180975" marR="0" lvl="0" indent="-180975" algn="l" defTabSz="914400" rtl="0" eaLnBrk="0" fontAlgn="base" latinLnBrk="0" hangingPunct="0">
                        <a:lnSpc>
                          <a:spcPct val="100000"/>
                        </a:lnSpc>
                        <a:spcBef>
                          <a:spcPct val="20000"/>
                        </a:spcBef>
                        <a:spcAft>
                          <a:spcPct val="0"/>
                        </a:spcAft>
                        <a:buClrTx/>
                        <a:buSzTx/>
                        <a:buFontTx/>
                        <a:buChar char="•"/>
                        <a:tabLst/>
                      </a:pPr>
                      <a:r>
                        <a:rPr kumimoji="0" lang="en-GB" sz="1400" b="0" i="0" u="none" strike="noStrike" cap="none" normalizeH="0" baseline="0" dirty="0" smtClean="0">
                          <a:ln>
                            <a:noFill/>
                          </a:ln>
                          <a:solidFill>
                            <a:schemeClr val="tx1"/>
                          </a:solidFill>
                          <a:effectLst/>
                          <a:latin typeface="Arial" charset="0"/>
                          <a:cs typeface="Arial" charset="0"/>
                        </a:rPr>
                        <a:t>Inconsistency in cancer findings among cohorts</a:t>
                      </a:r>
                    </a:p>
                    <a:p>
                      <a:pPr marL="180975" marR="0" lvl="0" indent="-180975" algn="just" defTabSz="914400" rtl="0" eaLnBrk="0" fontAlgn="base" latinLnBrk="0" hangingPunct="0">
                        <a:lnSpc>
                          <a:spcPct val="100000"/>
                        </a:lnSpc>
                        <a:spcBef>
                          <a:spcPct val="20000"/>
                        </a:spcBef>
                        <a:spcAft>
                          <a:spcPct val="0"/>
                        </a:spcAft>
                        <a:buClrTx/>
                        <a:buSzTx/>
                        <a:buFontTx/>
                        <a:buChar char="•"/>
                        <a:tabLst/>
                      </a:pPr>
                      <a:r>
                        <a:rPr kumimoji="0" lang="en-GB" sz="1400" b="0" i="0" u="none" strike="noStrike" cap="none" normalizeH="0" baseline="0" dirty="0" smtClean="0">
                          <a:ln>
                            <a:noFill/>
                          </a:ln>
                          <a:solidFill>
                            <a:schemeClr val="tx1"/>
                          </a:solidFill>
                          <a:effectLst/>
                          <a:latin typeface="Arial" charset="0"/>
                          <a:cs typeface="Arial" charset="0"/>
                        </a:rPr>
                        <a:t>Differences between patient groups; patients treated with </a:t>
                      </a:r>
                      <a:r>
                        <a:rPr kumimoji="0" lang="en-GB" sz="1400" b="0" i="0" u="none" strike="noStrike" cap="none" normalizeH="0" baseline="0" dirty="0" err="1" smtClean="0">
                          <a:ln>
                            <a:noFill/>
                          </a:ln>
                          <a:solidFill>
                            <a:schemeClr val="tx1"/>
                          </a:solidFill>
                          <a:effectLst/>
                          <a:latin typeface="Arial" charset="0"/>
                          <a:cs typeface="Arial" charset="0"/>
                        </a:rPr>
                        <a:t>Lantus</a:t>
                      </a:r>
                      <a:r>
                        <a:rPr kumimoji="0" lang="en-GB" sz="1400" b="0" i="0" u="none" strike="noStrike" cap="none" normalizeH="0" baseline="0" dirty="0" smtClean="0">
                          <a:ln>
                            <a:noFill/>
                          </a:ln>
                          <a:solidFill>
                            <a:schemeClr val="tx1"/>
                          </a:solidFill>
                          <a:effectLst/>
                          <a:latin typeface="Arial" charset="0"/>
                          <a:cs typeface="Arial" charset="0"/>
                        </a:rPr>
                        <a:t> alone being older than other insulin users</a:t>
                      </a:r>
                    </a:p>
                    <a:p>
                      <a:pPr marL="180975" marR="0" lvl="0" indent="-180975" algn="just" defTabSz="914400" rtl="0" eaLnBrk="0" fontAlgn="base" latinLnBrk="0" hangingPunct="0">
                        <a:lnSpc>
                          <a:spcPct val="100000"/>
                        </a:lnSpc>
                        <a:spcBef>
                          <a:spcPct val="20000"/>
                        </a:spcBef>
                        <a:spcAft>
                          <a:spcPct val="0"/>
                        </a:spcAft>
                        <a:buClrTx/>
                        <a:buSzTx/>
                        <a:buFontTx/>
                        <a:buChar char="•"/>
                        <a:tabLst/>
                      </a:pPr>
                      <a:r>
                        <a:rPr kumimoji="0" lang="en-GB" sz="1400" b="0" i="0" u="none" strike="noStrike" cap="none" normalizeH="0" baseline="0" dirty="0" smtClean="0">
                          <a:ln>
                            <a:noFill/>
                          </a:ln>
                          <a:solidFill>
                            <a:schemeClr val="tx1"/>
                          </a:solidFill>
                          <a:effectLst/>
                          <a:latin typeface="Arial" charset="0"/>
                          <a:cs typeface="Arial" charset="0"/>
                        </a:rPr>
                        <a:t>Allocation bias may explain findings</a:t>
                      </a:r>
                    </a:p>
                  </a:txBody>
                  <a:tcPr horzOverflow="overflow">
                    <a:lnL w="12700" cap="flat" cmpd="sng" algn="ctr">
                      <a:solidFill>
                        <a:srgbClr val="9CA4CE"/>
                      </a:solidFill>
                      <a:prstDash val="solid"/>
                      <a:round/>
                      <a:headEnd type="none" w="med" len="med"/>
                      <a:tailEnd type="none" w="med" len="med"/>
                    </a:lnL>
                    <a:lnR w="28575" cap="flat" cmpd="sng" algn="ctr">
                      <a:solidFill>
                        <a:srgbClr val="9CA4CE"/>
                      </a:solidFill>
                      <a:prstDash val="solid"/>
                      <a:round/>
                      <a:headEnd type="none" w="med" len="med"/>
                      <a:tailEnd type="none" w="med" len="med"/>
                    </a:lnR>
                    <a:lnT w="12700" cap="flat" cmpd="sng" algn="ctr">
                      <a:solidFill>
                        <a:srgbClr val="9CA4CE"/>
                      </a:solidFill>
                      <a:prstDash val="solid"/>
                      <a:round/>
                      <a:headEnd type="none" w="med" len="med"/>
                      <a:tailEnd type="none" w="med" len="med"/>
                    </a:lnT>
                    <a:lnB w="12700" cap="flat" cmpd="sng" algn="ctr">
                      <a:solidFill>
                        <a:srgbClr val="9CA4CE"/>
                      </a:solidFill>
                      <a:prstDash val="solid"/>
                      <a:round/>
                      <a:headEnd type="none" w="med" len="med"/>
                      <a:tailEnd type="none" w="med" len="med"/>
                    </a:lnB>
                    <a:lnTlToBr>
                      <a:noFill/>
                    </a:lnTlToBr>
                    <a:lnBlToTr>
                      <a:noFill/>
                    </a:lnBlToTr>
                    <a:noFill/>
                  </a:tcPr>
                </a:tc>
              </a:tr>
              <a:tr h="820882">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GB" sz="1400" b="0" i="0" u="none" strike="noStrike" cap="none" normalizeH="0" baseline="0" dirty="0" smtClean="0">
                          <a:ln>
                            <a:noFill/>
                          </a:ln>
                          <a:solidFill>
                            <a:schemeClr val="tx2">
                              <a:lumMod val="50000"/>
                            </a:schemeClr>
                          </a:solidFill>
                          <a:effectLst/>
                          <a:latin typeface="Arial" charset="0"/>
                          <a:cs typeface="Arial" charset="0"/>
                        </a:rPr>
                        <a:t>UK</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GB" sz="1400" b="0" i="0" u="none" strike="noStrike" cap="none" normalizeH="0" baseline="0" dirty="0" smtClean="0">
                          <a:ln>
                            <a:noFill/>
                          </a:ln>
                          <a:solidFill>
                            <a:schemeClr val="tx1"/>
                          </a:solidFill>
                          <a:effectLst/>
                          <a:latin typeface="Arial" charset="0"/>
                          <a:cs typeface="Arial" charset="0"/>
                        </a:rPr>
                        <a:t>N=62,809</a:t>
                      </a:r>
                    </a:p>
                  </a:txBody>
                  <a:tcPr horzOverflow="overflow">
                    <a:lnL w="28575" cap="flat" cmpd="sng" algn="ctr">
                      <a:solidFill>
                        <a:srgbClr val="9CA4CE"/>
                      </a:solidFill>
                      <a:prstDash val="solid"/>
                      <a:round/>
                      <a:headEnd type="none" w="med" len="med"/>
                      <a:tailEnd type="none" w="med" len="med"/>
                    </a:lnL>
                    <a:lnR w="12700" cap="flat" cmpd="sng" algn="ctr">
                      <a:solidFill>
                        <a:srgbClr val="9CA4CE"/>
                      </a:solidFill>
                      <a:prstDash val="solid"/>
                      <a:round/>
                      <a:headEnd type="none" w="med" len="med"/>
                      <a:tailEnd type="none" w="med" len="med"/>
                    </a:lnR>
                    <a:lnT w="12700" cap="flat" cmpd="sng" algn="ctr">
                      <a:solidFill>
                        <a:srgbClr val="9CA4CE"/>
                      </a:solidFill>
                      <a:prstDash val="solid"/>
                      <a:round/>
                      <a:headEnd type="none" w="med" len="med"/>
                      <a:tailEnd type="none" w="med" len="med"/>
                    </a:lnT>
                    <a:lnB w="28575" cap="flat" cmpd="sng" algn="ctr">
                      <a:solidFill>
                        <a:srgbClr val="9CA4CE"/>
                      </a:solidFill>
                      <a:prstDash val="solid"/>
                      <a:round/>
                      <a:headEnd type="none" w="med" len="med"/>
                      <a:tailEnd type="none" w="med" len="med"/>
                    </a:lnB>
                    <a:lnTlToBr>
                      <a:noFill/>
                    </a:lnTlToBr>
                    <a:lnBlToTr>
                      <a:noFill/>
                    </a:lnBlToTr>
                    <a:noFill/>
                  </a:tcPr>
                </a:tc>
                <a:tc>
                  <a:txBody>
                    <a:bodyPr/>
                    <a:lstStyle/>
                    <a:p>
                      <a:pPr marL="180975" marR="0" lvl="0" indent="-180975" algn="l" defTabSz="914400" rtl="0" eaLnBrk="0" fontAlgn="base" latinLnBrk="0" hangingPunct="0">
                        <a:lnSpc>
                          <a:spcPct val="100000"/>
                        </a:lnSpc>
                        <a:spcBef>
                          <a:spcPct val="20000"/>
                        </a:spcBef>
                        <a:spcAft>
                          <a:spcPct val="0"/>
                        </a:spcAft>
                        <a:buClrTx/>
                        <a:buSzTx/>
                        <a:buFontTx/>
                        <a:buChar char="•"/>
                        <a:tabLst/>
                      </a:pPr>
                      <a:r>
                        <a:rPr kumimoji="0" lang="en-GB" sz="1400" b="0" i="0" u="none" strike="noStrike" cap="none" normalizeH="0" baseline="0" dirty="0" smtClean="0">
                          <a:ln>
                            <a:noFill/>
                          </a:ln>
                          <a:solidFill>
                            <a:schemeClr val="tx1"/>
                          </a:solidFill>
                          <a:effectLst/>
                          <a:latin typeface="Arial" charset="0"/>
                          <a:cs typeface="Arial" charset="0"/>
                        </a:rPr>
                        <a:t>No evidence of increased risk of cancer with </a:t>
                      </a:r>
                      <a:r>
                        <a:rPr kumimoji="0" lang="en-GB" sz="1400" b="0" i="0" u="none" strike="noStrike" cap="none" normalizeH="0" baseline="0" dirty="0" err="1" smtClean="0">
                          <a:ln>
                            <a:noFill/>
                          </a:ln>
                          <a:solidFill>
                            <a:schemeClr val="tx1"/>
                          </a:solidFill>
                          <a:effectLst/>
                          <a:latin typeface="Arial" charset="0"/>
                          <a:cs typeface="Arial" charset="0"/>
                        </a:rPr>
                        <a:t>Glargine</a:t>
                      </a:r>
                      <a:r>
                        <a:rPr kumimoji="0" lang="en-GB" sz="1400" b="0" i="0" u="none" strike="noStrike" cap="none" normalizeH="0" baseline="0" dirty="0" smtClean="0">
                          <a:ln>
                            <a:noFill/>
                          </a:ln>
                          <a:solidFill>
                            <a:schemeClr val="tx1"/>
                          </a:solidFill>
                          <a:effectLst/>
                          <a:latin typeface="Arial" charset="0"/>
                          <a:cs typeface="Arial" charset="0"/>
                        </a:rPr>
                        <a:t>  compared with human insulin</a:t>
                      </a:r>
                    </a:p>
                  </a:txBody>
                  <a:tcPr horzOverflow="overflow">
                    <a:lnL w="12700" cap="flat" cmpd="sng" algn="ctr">
                      <a:solidFill>
                        <a:srgbClr val="9CA4CE"/>
                      </a:solidFill>
                      <a:prstDash val="solid"/>
                      <a:round/>
                      <a:headEnd type="none" w="med" len="med"/>
                      <a:tailEnd type="none" w="med" len="med"/>
                    </a:lnL>
                    <a:lnR w="12700" cap="flat" cmpd="sng" algn="ctr">
                      <a:solidFill>
                        <a:srgbClr val="9CA4CE"/>
                      </a:solidFill>
                      <a:prstDash val="solid"/>
                      <a:round/>
                      <a:headEnd type="none" w="med" len="med"/>
                      <a:tailEnd type="none" w="med" len="med"/>
                    </a:lnR>
                    <a:lnT w="12700" cap="flat" cmpd="sng" algn="ctr">
                      <a:solidFill>
                        <a:srgbClr val="9CA4CE"/>
                      </a:solidFill>
                      <a:prstDash val="solid"/>
                      <a:round/>
                      <a:headEnd type="none" w="med" len="med"/>
                      <a:tailEnd type="none" w="med" len="med"/>
                    </a:lnT>
                    <a:lnB w="28575" cap="flat" cmpd="sng" algn="ctr">
                      <a:solidFill>
                        <a:srgbClr val="9CA4CE"/>
                      </a:solidFill>
                      <a:prstDash val="solid"/>
                      <a:round/>
                      <a:headEnd type="none" w="med" len="med"/>
                      <a:tailEnd type="none" w="med" len="med"/>
                    </a:lnB>
                    <a:lnTlToBr>
                      <a:noFill/>
                    </a:lnTlToBr>
                    <a:lnBlToTr>
                      <a:noFill/>
                    </a:lnBlToTr>
                    <a:noFill/>
                  </a:tcPr>
                </a:tc>
                <a:tc>
                  <a:txBody>
                    <a:bodyPr/>
                    <a:lstStyle/>
                    <a:p>
                      <a:pPr marL="180975" marR="0" lvl="0" indent="-180975" algn="just" defTabSz="914400" rtl="0" eaLnBrk="0" fontAlgn="base" latinLnBrk="0" hangingPunct="0">
                        <a:lnSpc>
                          <a:spcPct val="100000"/>
                        </a:lnSpc>
                        <a:spcBef>
                          <a:spcPct val="20000"/>
                        </a:spcBef>
                        <a:spcAft>
                          <a:spcPct val="0"/>
                        </a:spcAft>
                        <a:buClrTx/>
                        <a:buSzTx/>
                        <a:buFontTx/>
                        <a:buChar char="•"/>
                        <a:tabLst/>
                      </a:pPr>
                      <a:r>
                        <a:rPr kumimoji="0" lang="en-GB" sz="1400" b="0" i="0" u="none" strike="noStrike" cap="none" normalizeH="0" baseline="0" dirty="0" smtClean="0">
                          <a:ln>
                            <a:noFill/>
                          </a:ln>
                          <a:solidFill>
                            <a:schemeClr val="tx1"/>
                          </a:solidFill>
                          <a:effectLst/>
                          <a:latin typeface="Arial" charset="0"/>
                          <a:cs typeface="Arial" charset="0"/>
                        </a:rPr>
                        <a:t>Less heterogeneity between insulin-treated patients than in the other analyses</a:t>
                      </a:r>
                    </a:p>
                  </a:txBody>
                  <a:tcPr horzOverflow="overflow">
                    <a:lnL w="12700" cap="flat" cmpd="sng" algn="ctr">
                      <a:solidFill>
                        <a:srgbClr val="9CA4CE"/>
                      </a:solidFill>
                      <a:prstDash val="solid"/>
                      <a:round/>
                      <a:headEnd type="none" w="med" len="med"/>
                      <a:tailEnd type="none" w="med" len="med"/>
                    </a:lnL>
                    <a:lnR w="28575" cap="flat" cmpd="sng" algn="ctr">
                      <a:solidFill>
                        <a:srgbClr val="9CA4CE"/>
                      </a:solidFill>
                      <a:prstDash val="solid"/>
                      <a:round/>
                      <a:headEnd type="none" w="med" len="med"/>
                      <a:tailEnd type="none" w="med" len="med"/>
                    </a:lnR>
                    <a:lnT w="12700" cap="flat" cmpd="sng" algn="ctr">
                      <a:solidFill>
                        <a:srgbClr val="9CA4CE"/>
                      </a:solidFill>
                      <a:prstDash val="solid"/>
                      <a:round/>
                      <a:headEnd type="none" w="med" len="med"/>
                      <a:tailEnd type="none" w="med" len="med"/>
                    </a:lnT>
                    <a:lnB w="28575" cap="flat" cmpd="sng" algn="ctr">
                      <a:solidFill>
                        <a:srgbClr val="9CA4CE"/>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med"/>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457200" y="6245225"/>
            <a:ext cx="2133600" cy="476250"/>
          </a:xfrm>
        </p:spPr>
        <p:txBody>
          <a:bodyPr lIns="91440" tIns="45720" rIns="91440" bIns="45720" anchor="t"/>
          <a:lstStyle/>
          <a:p>
            <a:pPr algn="l">
              <a:defRPr/>
            </a:pPr>
            <a:fld id="{6F3E94F8-76A9-40B5-B416-F2B8AD662D71}" type="slidenum">
              <a:rPr lang="fr-FR" b="0">
                <a:solidFill>
                  <a:srgbClr val="FFFFFF"/>
                </a:solidFill>
              </a:rPr>
              <a:pPr algn="l">
                <a:defRPr/>
              </a:pPr>
              <a:t>46</a:t>
            </a:fld>
            <a:endParaRPr lang="fr-FR" b="0">
              <a:solidFill>
                <a:srgbClr val="FFFFFF"/>
              </a:solidFill>
            </a:endParaRPr>
          </a:p>
        </p:txBody>
      </p:sp>
      <p:sp>
        <p:nvSpPr>
          <p:cNvPr id="76803" name="Rectangle 8"/>
          <p:cNvSpPr>
            <a:spLocks noGrp="1" noChangeArrowheads="1"/>
          </p:cNvSpPr>
          <p:nvPr>
            <p:ph type="title"/>
          </p:nvPr>
        </p:nvSpPr>
        <p:spPr>
          <a:xfrm>
            <a:off x="0" y="0"/>
            <a:ext cx="9144000" cy="1143000"/>
          </a:xfrm>
          <a:solidFill>
            <a:srgbClr val="C00000"/>
          </a:solidFill>
          <a:ln>
            <a:solidFill>
              <a:schemeClr val="tx1"/>
            </a:solidFill>
          </a:ln>
        </p:spPr>
        <p:txBody>
          <a:bodyPr/>
          <a:lstStyle/>
          <a:p>
            <a:pPr algn="ctr"/>
            <a:r>
              <a:rPr lang="en-GB" sz="3600" dirty="0" smtClean="0">
                <a:solidFill>
                  <a:schemeClr val="tx1"/>
                </a:solidFill>
                <a:effectLst>
                  <a:outerShdw blurRad="38100" dist="38100" dir="2700000" algn="tl">
                    <a:srgbClr val="000000">
                      <a:alpha val="43137"/>
                    </a:srgbClr>
                  </a:outerShdw>
                </a:effectLst>
                <a:latin typeface="Garamond" pitchFamily="18" charset="0"/>
              </a:rPr>
              <a:t>Limitations of the analyses</a:t>
            </a:r>
          </a:p>
        </p:txBody>
      </p:sp>
      <p:sp>
        <p:nvSpPr>
          <p:cNvPr id="76804" name="Rectangle 11"/>
          <p:cNvSpPr>
            <a:spLocks noGrp="1" noChangeArrowheads="1"/>
          </p:cNvSpPr>
          <p:nvPr>
            <p:ph type="body" idx="1"/>
          </p:nvPr>
        </p:nvSpPr>
        <p:spPr>
          <a:xfrm>
            <a:off x="457200" y="1381667"/>
            <a:ext cx="8229600" cy="5400133"/>
          </a:xfrm>
        </p:spPr>
        <p:txBody>
          <a:bodyPr/>
          <a:lstStyle/>
          <a:p>
            <a:pPr algn="just">
              <a:buClr>
                <a:srgbClr val="FF0000"/>
              </a:buClr>
              <a:buSzPct val="120000"/>
              <a:buFont typeface="Wingdings" pitchFamily="2" charset="2"/>
              <a:buChar char="§"/>
            </a:pPr>
            <a:r>
              <a:rPr lang="en-GB" dirty="0" smtClean="0">
                <a:latin typeface="Garamond" pitchFamily="18" charset="0"/>
              </a:rPr>
              <a:t>The </a:t>
            </a:r>
            <a:r>
              <a:rPr lang="en-GB" dirty="0" smtClean="0">
                <a:solidFill>
                  <a:srgbClr val="FFFF00"/>
                </a:solidFill>
                <a:latin typeface="Garamond" pitchFamily="18" charset="0"/>
              </a:rPr>
              <a:t>results</a:t>
            </a:r>
            <a:r>
              <a:rPr lang="en-GB" dirty="0" smtClean="0">
                <a:latin typeface="Garamond" pitchFamily="18" charset="0"/>
              </a:rPr>
              <a:t> from the 4 analyses are </a:t>
            </a:r>
            <a:r>
              <a:rPr lang="en-GB" dirty="0" smtClean="0">
                <a:solidFill>
                  <a:srgbClr val="FFFF00"/>
                </a:solidFill>
                <a:latin typeface="Garamond" pitchFamily="18" charset="0"/>
              </a:rPr>
              <a:t>not consistent </a:t>
            </a:r>
            <a:r>
              <a:rPr lang="en-GB" dirty="0" smtClean="0">
                <a:latin typeface="Garamond" pitchFamily="18" charset="0"/>
              </a:rPr>
              <a:t>within or across studies.</a:t>
            </a:r>
          </a:p>
          <a:p>
            <a:pPr algn="just">
              <a:buClr>
                <a:srgbClr val="FF0000"/>
              </a:buClr>
              <a:buSzPct val="120000"/>
              <a:buFont typeface="Wingdings" pitchFamily="2" charset="2"/>
              <a:buChar char="§"/>
            </a:pPr>
            <a:r>
              <a:rPr lang="en-GB" dirty="0" smtClean="0">
                <a:solidFill>
                  <a:srgbClr val="FFFF00"/>
                </a:solidFill>
                <a:latin typeface="Garamond" pitchFamily="18" charset="0"/>
              </a:rPr>
              <a:t>Definition</a:t>
            </a:r>
            <a:r>
              <a:rPr lang="en-GB" dirty="0" smtClean="0">
                <a:latin typeface="Garamond" pitchFamily="18" charset="0"/>
              </a:rPr>
              <a:t> of the treatment group is highly selective. </a:t>
            </a:r>
          </a:p>
          <a:p>
            <a:pPr algn="just">
              <a:buClr>
                <a:srgbClr val="FF0000"/>
              </a:buClr>
              <a:buSzPct val="120000"/>
              <a:buFont typeface="Wingdings" pitchFamily="2" charset="2"/>
              <a:buChar char="§"/>
            </a:pPr>
            <a:r>
              <a:rPr lang="en-GB" dirty="0" smtClean="0">
                <a:solidFill>
                  <a:srgbClr val="FF99FF"/>
                </a:solidFill>
                <a:effectLst>
                  <a:outerShdw blurRad="38100" dist="38100" dir="2700000" algn="tl">
                    <a:srgbClr val="000000">
                      <a:alpha val="43137"/>
                    </a:srgbClr>
                  </a:outerShdw>
                </a:effectLst>
                <a:latin typeface="Garamond" pitchFamily="18" charset="0"/>
              </a:rPr>
              <a:t>No control </a:t>
            </a:r>
            <a:r>
              <a:rPr lang="en-GB" dirty="0" smtClean="0">
                <a:latin typeface="Garamond" pitchFamily="18" charset="0"/>
              </a:rPr>
              <a:t>for critical baseline risk factors.</a:t>
            </a:r>
          </a:p>
          <a:p>
            <a:pPr algn="just">
              <a:buClr>
                <a:srgbClr val="FF0000"/>
              </a:buClr>
              <a:buSzPct val="120000"/>
              <a:buFont typeface="Wingdings" pitchFamily="2" charset="2"/>
              <a:buChar char="§"/>
            </a:pPr>
            <a:r>
              <a:rPr lang="en-GB" dirty="0" smtClean="0">
                <a:latin typeface="Garamond" pitchFamily="18" charset="0"/>
              </a:rPr>
              <a:t>Insulin/drug utilization is poorly defined.</a:t>
            </a:r>
          </a:p>
          <a:p>
            <a:pPr algn="just">
              <a:buClr>
                <a:srgbClr val="FF0000"/>
              </a:buClr>
              <a:buSzPct val="120000"/>
              <a:buFont typeface="Wingdings" pitchFamily="2" charset="2"/>
              <a:buChar char="§"/>
            </a:pPr>
            <a:r>
              <a:rPr lang="en-GB" dirty="0" smtClean="0">
                <a:solidFill>
                  <a:srgbClr val="FF99FF"/>
                </a:solidFill>
                <a:effectLst>
                  <a:outerShdw blurRad="38100" dist="38100" dir="2700000" algn="tl">
                    <a:srgbClr val="000000">
                      <a:alpha val="43137"/>
                    </a:srgbClr>
                  </a:outerShdw>
                </a:effectLst>
                <a:latin typeface="Garamond" pitchFamily="18" charset="0"/>
              </a:rPr>
              <a:t>Small sample size </a:t>
            </a:r>
            <a:r>
              <a:rPr lang="en-GB" dirty="0" smtClean="0">
                <a:latin typeface="Garamond" pitchFamily="18" charset="0"/>
              </a:rPr>
              <a:t>for some of the registries and </a:t>
            </a:r>
            <a:r>
              <a:rPr lang="en-GB" dirty="0" smtClean="0">
                <a:solidFill>
                  <a:srgbClr val="FF99FF"/>
                </a:solidFill>
                <a:effectLst>
                  <a:outerShdw blurRad="38100" dist="38100" dir="2700000" algn="tl">
                    <a:srgbClr val="000000">
                      <a:alpha val="43137"/>
                    </a:srgbClr>
                  </a:outerShdw>
                </a:effectLst>
                <a:latin typeface="Garamond" pitchFamily="18" charset="0"/>
              </a:rPr>
              <a:t>very short duration</a:t>
            </a:r>
            <a:r>
              <a:rPr lang="en-GB" dirty="0" smtClean="0">
                <a:latin typeface="Garamond" pitchFamily="18" charset="0"/>
              </a:rPr>
              <a:t> of follow up</a:t>
            </a:r>
          </a:p>
          <a:p>
            <a:pPr algn="just">
              <a:buClr>
                <a:srgbClr val="FF0000"/>
              </a:buClr>
              <a:buSzPct val="120000"/>
              <a:buFont typeface="Wingdings" pitchFamily="2" charset="2"/>
              <a:buChar char="§"/>
            </a:pPr>
            <a:r>
              <a:rPr lang="en-GB" dirty="0" smtClean="0">
                <a:solidFill>
                  <a:srgbClr val="00FF00"/>
                </a:solidFill>
                <a:effectLst>
                  <a:outerShdw blurRad="38100" dist="38100" dir="2700000" algn="tl">
                    <a:srgbClr val="000000">
                      <a:alpha val="43137"/>
                    </a:srgbClr>
                  </a:outerShdw>
                </a:effectLst>
                <a:latin typeface="Garamond" pitchFamily="18" charset="0"/>
              </a:rPr>
              <a:t>Short duration from exposure </a:t>
            </a:r>
            <a:r>
              <a:rPr lang="en-GB" dirty="0" smtClean="0">
                <a:latin typeface="Garamond" pitchFamily="18" charset="0"/>
              </a:rPr>
              <a:t>to drug to the reported development of cancer, indicating sub-clinical findings before inclusion in the registries</a:t>
            </a:r>
          </a:p>
          <a:p>
            <a:pPr algn="just">
              <a:buClr>
                <a:srgbClr val="FF0000"/>
              </a:buClr>
              <a:buSzPct val="120000"/>
              <a:buFont typeface="Wingdings" pitchFamily="2" charset="2"/>
              <a:buChar char="§"/>
            </a:pPr>
            <a:r>
              <a:rPr lang="en-GB" dirty="0" smtClean="0">
                <a:solidFill>
                  <a:srgbClr val="FFFF00"/>
                </a:solidFill>
                <a:latin typeface="Garamond" pitchFamily="18" charset="0"/>
              </a:rPr>
              <a:t>No explanation </a:t>
            </a:r>
            <a:r>
              <a:rPr lang="en-GB" dirty="0" smtClean="0">
                <a:latin typeface="Garamond" pitchFamily="18" charset="0"/>
              </a:rPr>
              <a:t>for why insulin glargine </a:t>
            </a:r>
            <a:r>
              <a:rPr lang="en-GB" dirty="0" err="1" smtClean="0">
                <a:solidFill>
                  <a:srgbClr val="FFFF00"/>
                </a:solidFill>
                <a:latin typeface="Garamond" pitchFamily="18" charset="0"/>
              </a:rPr>
              <a:t>monotherapy</a:t>
            </a:r>
            <a:r>
              <a:rPr lang="en-GB" dirty="0" smtClean="0">
                <a:latin typeface="Garamond" pitchFamily="18" charset="0"/>
              </a:rPr>
              <a:t> would increase risk, but insulin glargine + another insulin reduces the risk</a:t>
            </a:r>
            <a:r>
              <a:rPr lang="en-GB" dirty="0" smtClean="0"/>
              <a:t>.</a:t>
            </a:r>
            <a:endParaRPr lang="en-GB" dirty="0" smtClean="0">
              <a:latin typeface="Garamond" pitchFamily="18" charset="0"/>
            </a:endParaRPr>
          </a:p>
        </p:txBody>
      </p:sp>
    </p:spTree>
  </p:cSld>
  <p:clrMapOvr>
    <a:masterClrMapping/>
  </p:clrMapOvr>
  <p:transition spd="med"/>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826" name="Title 1"/>
          <p:cNvSpPr>
            <a:spLocks noGrp="1"/>
          </p:cNvSpPr>
          <p:nvPr>
            <p:ph type="title"/>
          </p:nvPr>
        </p:nvSpPr>
        <p:spPr>
          <a:xfrm>
            <a:off x="0" y="0"/>
            <a:ext cx="9144000" cy="1219199"/>
          </a:xfrm>
          <a:solidFill>
            <a:srgbClr val="C00000"/>
          </a:solidFill>
          <a:ln>
            <a:solidFill>
              <a:schemeClr val="tx1"/>
            </a:solidFill>
          </a:ln>
        </p:spPr>
        <p:txBody>
          <a:bodyPr/>
          <a:lstStyle/>
          <a:p>
            <a:pPr algn="ctr">
              <a:lnSpc>
                <a:spcPct val="100000"/>
              </a:lnSpc>
            </a:pPr>
            <a:r>
              <a:rPr lang="en-US" sz="2800" dirty="0" smtClean="0">
                <a:solidFill>
                  <a:schemeClr val="tx1"/>
                </a:solidFill>
                <a:effectLst>
                  <a:outerShdw blurRad="38100" dist="38100" dir="2700000" algn="tl">
                    <a:srgbClr val="000000">
                      <a:alpha val="43137"/>
                    </a:srgbClr>
                  </a:outerShdw>
                </a:effectLst>
                <a:latin typeface="Garamond" pitchFamily="18" charset="0"/>
              </a:rPr>
              <a:t>Combined RCTs experience of malignancies in studies using insulin Glargine </a:t>
            </a:r>
            <a:endParaRPr lang="en-US" sz="2800" i="1" dirty="0" smtClean="0">
              <a:solidFill>
                <a:schemeClr val="tx1"/>
              </a:solidFill>
              <a:effectLst>
                <a:outerShdw blurRad="38100" dist="38100" dir="2700000" algn="tl">
                  <a:srgbClr val="000000">
                    <a:alpha val="43137"/>
                  </a:srgbClr>
                </a:outerShdw>
              </a:effectLst>
              <a:latin typeface="Garamond" pitchFamily="18" charset="0"/>
            </a:endParaRPr>
          </a:p>
        </p:txBody>
      </p:sp>
      <p:sp>
        <p:nvSpPr>
          <p:cNvPr id="77829" name="TextBox 5"/>
          <p:cNvSpPr txBox="1">
            <a:spLocks noChangeArrowheads="1"/>
          </p:cNvSpPr>
          <p:nvPr/>
        </p:nvSpPr>
        <p:spPr bwMode="auto">
          <a:xfrm>
            <a:off x="1" y="1447800"/>
            <a:ext cx="9144000" cy="2031325"/>
          </a:xfrm>
          <a:prstGeom prst="rect">
            <a:avLst/>
          </a:prstGeom>
          <a:noFill/>
          <a:ln w="9525">
            <a:noFill/>
            <a:miter lim="800000"/>
            <a:headEnd/>
            <a:tailEnd/>
          </a:ln>
        </p:spPr>
        <p:txBody>
          <a:bodyPr wrap="square">
            <a:spAutoFit/>
          </a:bodyPr>
          <a:lstStyle/>
          <a:p>
            <a:pPr algn="ctr" fontAlgn="base">
              <a:spcBef>
                <a:spcPct val="0"/>
              </a:spcBef>
              <a:spcAft>
                <a:spcPct val="0"/>
              </a:spcAft>
              <a:buClr>
                <a:srgbClr val="FFFF00"/>
              </a:buClr>
              <a:buFont typeface="Wingdings" pitchFamily="2" charset="2"/>
              <a:buChar char="q"/>
            </a:pPr>
            <a:r>
              <a:rPr lang="en-US" dirty="0">
                <a:solidFill>
                  <a:srgbClr val="FFFFFF"/>
                </a:solidFill>
                <a:ea typeface="MS PGothic" pitchFamily="34" charset="-128"/>
              </a:rPr>
              <a:t>Meta-analysis </a:t>
            </a:r>
            <a:r>
              <a:rPr lang="en-US" dirty="0" smtClean="0">
                <a:solidFill>
                  <a:srgbClr val="FFFFFF"/>
                </a:solidFill>
                <a:ea typeface="MS PGothic" pitchFamily="34" charset="-128"/>
              </a:rPr>
              <a:t>of </a:t>
            </a:r>
            <a:r>
              <a:rPr lang="en-US" dirty="0">
                <a:solidFill>
                  <a:srgbClr val="FFFFFF"/>
                </a:solidFill>
                <a:ea typeface="MS PGothic" pitchFamily="34" charset="-128"/>
              </a:rPr>
              <a:t>the </a:t>
            </a:r>
            <a:r>
              <a:rPr lang="en-US" dirty="0" err="1">
                <a:solidFill>
                  <a:srgbClr val="FFFFFF"/>
                </a:solidFill>
                <a:ea typeface="MS PGothic" pitchFamily="34" charset="-128"/>
              </a:rPr>
              <a:t>Sanofi-aventis</a:t>
            </a:r>
            <a:r>
              <a:rPr lang="en-US" dirty="0">
                <a:solidFill>
                  <a:srgbClr val="FFFFFF"/>
                </a:solidFill>
                <a:ea typeface="MS PGothic" pitchFamily="34" charset="-128"/>
              </a:rPr>
              <a:t>  </a:t>
            </a:r>
            <a:r>
              <a:rPr lang="en-US" dirty="0" err="1">
                <a:solidFill>
                  <a:srgbClr val="FFFFFF"/>
                </a:solidFill>
                <a:ea typeface="MS PGothic" pitchFamily="34" charset="-128"/>
              </a:rPr>
              <a:t>pharmacovigilance</a:t>
            </a:r>
            <a:r>
              <a:rPr lang="en-US" dirty="0">
                <a:solidFill>
                  <a:srgbClr val="FFFFFF"/>
                </a:solidFill>
                <a:ea typeface="MS PGothic" pitchFamily="34" charset="-128"/>
              </a:rPr>
              <a:t>  database for all RCTs </a:t>
            </a:r>
          </a:p>
          <a:p>
            <a:pPr algn="ctr" fontAlgn="base">
              <a:spcBef>
                <a:spcPct val="0"/>
              </a:spcBef>
              <a:spcAft>
                <a:spcPct val="0"/>
              </a:spcAft>
            </a:pPr>
            <a:r>
              <a:rPr lang="en-US" dirty="0">
                <a:solidFill>
                  <a:srgbClr val="FFFFFF"/>
                </a:solidFill>
                <a:ea typeface="MS PGothic" pitchFamily="34" charset="-128"/>
              </a:rPr>
              <a:t>Comparing Glargine with </a:t>
            </a:r>
            <a:r>
              <a:rPr lang="en-US" dirty="0" smtClean="0">
                <a:solidFill>
                  <a:srgbClr val="FFFFFF"/>
                </a:solidFill>
                <a:ea typeface="MS PGothic" pitchFamily="34" charset="-128"/>
              </a:rPr>
              <a:t>any comparator</a:t>
            </a:r>
          </a:p>
          <a:p>
            <a:pPr algn="ctr" fontAlgn="base">
              <a:spcBef>
                <a:spcPct val="0"/>
              </a:spcBef>
              <a:spcAft>
                <a:spcPct val="0"/>
              </a:spcAft>
            </a:pPr>
            <a:endParaRPr lang="en-US" dirty="0" smtClean="0">
              <a:solidFill>
                <a:srgbClr val="FFFFFF"/>
              </a:solidFill>
              <a:ea typeface="MS PGothic" pitchFamily="34" charset="-128"/>
            </a:endParaRPr>
          </a:p>
          <a:p>
            <a:pPr algn="ctr" fontAlgn="base">
              <a:spcBef>
                <a:spcPct val="0"/>
              </a:spcBef>
              <a:spcAft>
                <a:spcPct val="0"/>
              </a:spcAft>
            </a:pPr>
            <a:endParaRPr lang="en-US" dirty="0" smtClean="0">
              <a:solidFill>
                <a:srgbClr val="FFFFFF"/>
              </a:solidFill>
              <a:ea typeface="MS PGothic" pitchFamily="34" charset="-128"/>
            </a:endParaRPr>
          </a:p>
          <a:p>
            <a:pPr algn="ctr" fontAlgn="base">
              <a:spcBef>
                <a:spcPct val="0"/>
              </a:spcBef>
              <a:spcAft>
                <a:spcPct val="0"/>
              </a:spcAft>
            </a:pPr>
            <a:r>
              <a:rPr lang="en-US" dirty="0" smtClean="0">
                <a:solidFill>
                  <a:srgbClr val="FFFFFF"/>
                </a:solidFill>
                <a:ea typeface="MS PGothic" pitchFamily="34" charset="-128"/>
              </a:rPr>
              <a:t>31  studies: 12  in  T</a:t>
            </a:r>
            <a:r>
              <a:rPr lang="en-US" baseline="-25000" dirty="0" smtClean="0">
                <a:solidFill>
                  <a:srgbClr val="FFFFFF"/>
                </a:solidFill>
                <a:ea typeface="MS PGothic" pitchFamily="34" charset="-128"/>
              </a:rPr>
              <a:t>1</a:t>
            </a:r>
            <a:r>
              <a:rPr lang="en-US" dirty="0" smtClean="0">
                <a:solidFill>
                  <a:srgbClr val="FFFFFF"/>
                </a:solidFill>
                <a:ea typeface="MS PGothic" pitchFamily="34" charset="-128"/>
              </a:rPr>
              <a:t>DM  and  19  in  T</a:t>
            </a:r>
            <a:r>
              <a:rPr lang="en-US" baseline="-25000" dirty="0" smtClean="0">
                <a:solidFill>
                  <a:srgbClr val="FFFFFF"/>
                </a:solidFill>
                <a:ea typeface="MS PGothic" pitchFamily="34" charset="-128"/>
              </a:rPr>
              <a:t>2</a:t>
            </a:r>
            <a:r>
              <a:rPr lang="en-US" dirty="0" smtClean="0">
                <a:solidFill>
                  <a:srgbClr val="FFFFFF"/>
                </a:solidFill>
                <a:ea typeface="MS PGothic" pitchFamily="34" charset="-128"/>
              </a:rPr>
              <a:t>DM</a:t>
            </a:r>
          </a:p>
          <a:p>
            <a:pPr algn="ctr" fontAlgn="base">
              <a:spcBef>
                <a:spcPct val="0"/>
              </a:spcBef>
              <a:spcAft>
                <a:spcPct val="0"/>
              </a:spcAft>
            </a:pPr>
            <a:endParaRPr lang="en-US" dirty="0">
              <a:solidFill>
                <a:srgbClr val="FFFFFF"/>
              </a:solidFill>
              <a:ea typeface="MS PGothic" pitchFamily="34" charset="-128"/>
            </a:endParaRPr>
          </a:p>
          <a:p>
            <a:pPr algn="ctr" fontAlgn="base">
              <a:spcBef>
                <a:spcPct val="0"/>
              </a:spcBef>
              <a:spcAft>
                <a:spcPct val="0"/>
              </a:spcAft>
            </a:pPr>
            <a:r>
              <a:rPr lang="en-US" dirty="0" smtClean="0">
                <a:solidFill>
                  <a:srgbClr val="FFFFFF"/>
                </a:solidFill>
                <a:ea typeface="MS PGothic" pitchFamily="34" charset="-128"/>
              </a:rPr>
              <a:t>10,880  </a:t>
            </a:r>
            <a:r>
              <a:rPr lang="en-US" dirty="0">
                <a:solidFill>
                  <a:srgbClr val="FFFFFF"/>
                </a:solidFill>
                <a:ea typeface="MS PGothic" pitchFamily="34" charset="-128"/>
              </a:rPr>
              <a:t>patients were included in the analysis</a:t>
            </a:r>
          </a:p>
        </p:txBody>
      </p:sp>
      <p:sp>
        <p:nvSpPr>
          <p:cNvPr id="7" name="TextBox 6"/>
          <p:cNvSpPr txBox="1"/>
          <p:nvPr/>
        </p:nvSpPr>
        <p:spPr>
          <a:xfrm>
            <a:off x="598487" y="4267200"/>
            <a:ext cx="2601913" cy="646113"/>
          </a:xfrm>
          <a:prstGeom prst="rect">
            <a:avLst/>
          </a:prstGeom>
          <a:solidFill>
            <a:schemeClr val="bg2">
              <a:lumMod val="50000"/>
            </a:schemeClr>
          </a:solidFill>
          <a:ln>
            <a:solidFill>
              <a:schemeClr val="tx2">
                <a:lumMod val="75000"/>
              </a:schemeClr>
            </a:solidFill>
          </a:ln>
        </p:spPr>
        <p:txBody>
          <a:bodyPr wrap="none">
            <a:spAutoFit/>
          </a:bodyPr>
          <a:lstStyle/>
          <a:p>
            <a:pPr algn="ctr" fontAlgn="base">
              <a:spcBef>
                <a:spcPct val="0"/>
              </a:spcBef>
              <a:spcAft>
                <a:spcPct val="0"/>
              </a:spcAft>
              <a:defRPr/>
            </a:pPr>
            <a:r>
              <a:rPr lang="en-US" dirty="0">
                <a:solidFill>
                  <a:srgbClr val="FFFFFF"/>
                </a:solidFill>
                <a:ea typeface="MS PGothic" pitchFamily="34" charset="-128"/>
              </a:rPr>
              <a:t>Glargine  Group = 5657</a:t>
            </a:r>
          </a:p>
          <a:p>
            <a:pPr algn="ctr" fontAlgn="base">
              <a:spcBef>
                <a:spcPct val="0"/>
              </a:spcBef>
              <a:spcAft>
                <a:spcPct val="0"/>
              </a:spcAft>
              <a:defRPr/>
            </a:pPr>
            <a:r>
              <a:rPr lang="en-US" dirty="0">
                <a:solidFill>
                  <a:srgbClr val="FFFFFF"/>
                </a:solidFill>
                <a:ea typeface="MS PGothic" pitchFamily="34" charset="-128"/>
              </a:rPr>
              <a:t>52 cases  of  cancer</a:t>
            </a:r>
          </a:p>
        </p:txBody>
      </p:sp>
      <p:sp>
        <p:nvSpPr>
          <p:cNvPr id="8" name="TextBox 7"/>
          <p:cNvSpPr txBox="1"/>
          <p:nvPr/>
        </p:nvSpPr>
        <p:spPr>
          <a:xfrm>
            <a:off x="5867400" y="4267200"/>
            <a:ext cx="2819400" cy="646113"/>
          </a:xfrm>
          <a:prstGeom prst="rect">
            <a:avLst/>
          </a:prstGeom>
          <a:solidFill>
            <a:schemeClr val="bg2">
              <a:lumMod val="50000"/>
            </a:schemeClr>
          </a:solidFill>
          <a:ln>
            <a:solidFill>
              <a:schemeClr val="tx2">
                <a:lumMod val="75000"/>
              </a:schemeClr>
            </a:solidFill>
          </a:ln>
        </p:spPr>
        <p:txBody>
          <a:bodyPr wrap="none">
            <a:spAutoFit/>
          </a:bodyPr>
          <a:lstStyle/>
          <a:p>
            <a:pPr algn="ctr" fontAlgn="base">
              <a:spcBef>
                <a:spcPct val="0"/>
              </a:spcBef>
              <a:spcAft>
                <a:spcPct val="0"/>
              </a:spcAft>
              <a:defRPr/>
            </a:pPr>
            <a:r>
              <a:rPr lang="en-US" dirty="0">
                <a:solidFill>
                  <a:srgbClr val="FFFFFF"/>
                </a:solidFill>
                <a:ea typeface="MS PGothic" pitchFamily="34" charset="-128"/>
              </a:rPr>
              <a:t>Comparator Group= 5223</a:t>
            </a:r>
          </a:p>
          <a:p>
            <a:pPr algn="ctr" fontAlgn="base">
              <a:spcBef>
                <a:spcPct val="0"/>
              </a:spcBef>
              <a:spcAft>
                <a:spcPct val="0"/>
              </a:spcAft>
              <a:defRPr/>
            </a:pPr>
            <a:r>
              <a:rPr lang="en-US" dirty="0">
                <a:solidFill>
                  <a:srgbClr val="FFFFFF"/>
                </a:solidFill>
                <a:ea typeface="MS PGothic" pitchFamily="34" charset="-128"/>
              </a:rPr>
              <a:t>48  cases of  cancer</a:t>
            </a:r>
          </a:p>
        </p:txBody>
      </p:sp>
      <p:cxnSp>
        <p:nvCxnSpPr>
          <p:cNvPr id="10" name="Straight Connector 9"/>
          <p:cNvCxnSpPr/>
          <p:nvPr/>
        </p:nvCxnSpPr>
        <p:spPr>
          <a:xfrm>
            <a:off x="6781800" y="3505200"/>
            <a:ext cx="457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a:off x="6859588" y="3886200"/>
            <a:ext cx="762000"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905001" y="35052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a:off x="1525588" y="3886200"/>
            <a:ext cx="762000"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7836" name="TextBox 16"/>
          <p:cNvSpPr txBox="1">
            <a:spLocks noChangeArrowheads="1"/>
          </p:cNvSpPr>
          <p:nvPr/>
        </p:nvSpPr>
        <p:spPr bwMode="auto">
          <a:xfrm>
            <a:off x="3542797" y="4038600"/>
            <a:ext cx="2040943" cy="892552"/>
          </a:xfrm>
          <a:prstGeom prst="rect">
            <a:avLst/>
          </a:prstGeom>
          <a:solidFill>
            <a:schemeClr val="tx1"/>
          </a:solidFill>
          <a:ln w="9525">
            <a:noFill/>
            <a:miter lim="800000"/>
            <a:headEnd/>
            <a:tailEnd/>
          </a:ln>
        </p:spPr>
        <p:txBody>
          <a:bodyPr wrap="none">
            <a:spAutoFit/>
          </a:bodyPr>
          <a:lstStyle/>
          <a:p>
            <a:pPr algn="ctr" fontAlgn="base">
              <a:spcBef>
                <a:spcPct val="0"/>
              </a:spcBef>
              <a:spcAft>
                <a:spcPct val="0"/>
              </a:spcAft>
            </a:pPr>
            <a:r>
              <a:rPr lang="en-US" sz="2000" b="1" dirty="0">
                <a:solidFill>
                  <a:srgbClr val="0000FF"/>
                </a:solidFill>
                <a:effectLst>
                  <a:outerShdw blurRad="38100" dist="38100" dir="2700000" algn="tl">
                    <a:srgbClr val="000000">
                      <a:alpha val="43137"/>
                    </a:srgbClr>
                  </a:outerShdw>
                </a:effectLst>
                <a:ea typeface="MS PGothic" pitchFamily="34" charset="-128"/>
              </a:rPr>
              <a:t>RR= 0.90</a:t>
            </a:r>
          </a:p>
          <a:p>
            <a:pPr algn="ctr" fontAlgn="base">
              <a:spcBef>
                <a:spcPct val="0"/>
              </a:spcBef>
              <a:spcAft>
                <a:spcPct val="0"/>
              </a:spcAft>
            </a:pPr>
            <a:r>
              <a:rPr lang="en-US" sz="1600" i="1" dirty="0">
                <a:solidFill>
                  <a:srgbClr val="0000FF"/>
                </a:solidFill>
                <a:effectLst>
                  <a:outerShdw blurRad="38100" dist="38100" dir="2700000" algn="tl">
                    <a:srgbClr val="000000">
                      <a:alpha val="43137"/>
                    </a:srgbClr>
                  </a:outerShdw>
                </a:effectLst>
                <a:ea typeface="MS PGothic" pitchFamily="34" charset="-128"/>
              </a:rPr>
              <a:t>(95% CI= 0.60-1.36)</a:t>
            </a:r>
          </a:p>
          <a:p>
            <a:pPr algn="ctr" fontAlgn="base">
              <a:spcBef>
                <a:spcPct val="0"/>
              </a:spcBef>
              <a:spcAft>
                <a:spcPct val="0"/>
              </a:spcAft>
            </a:pPr>
            <a:r>
              <a:rPr lang="en-US" sz="1600" i="1" dirty="0">
                <a:solidFill>
                  <a:srgbClr val="0000FF"/>
                </a:solidFill>
                <a:effectLst>
                  <a:outerShdw blurRad="38100" dist="38100" dir="2700000" algn="tl">
                    <a:srgbClr val="000000">
                      <a:alpha val="43137"/>
                    </a:srgbClr>
                  </a:outerShdw>
                </a:effectLst>
                <a:ea typeface="MS PGothic" pitchFamily="34" charset="-128"/>
              </a:rPr>
              <a:t>P=NS</a:t>
            </a:r>
          </a:p>
        </p:txBody>
      </p:sp>
      <p:sp>
        <p:nvSpPr>
          <p:cNvPr id="18" name="TextBox 17"/>
          <p:cNvSpPr txBox="1">
            <a:spLocks noChangeArrowheads="1"/>
          </p:cNvSpPr>
          <p:nvPr/>
        </p:nvSpPr>
        <p:spPr bwMode="auto">
          <a:xfrm>
            <a:off x="914400" y="5181600"/>
            <a:ext cx="7467600" cy="954107"/>
          </a:xfrm>
          <a:prstGeom prst="rect">
            <a:avLst/>
          </a:prstGeom>
          <a:solidFill>
            <a:srgbClr val="002060"/>
          </a:solidFill>
          <a:ln w="9525">
            <a:solidFill>
              <a:schemeClr val="tx1"/>
            </a:solidFill>
            <a:miter lim="800000"/>
            <a:headEnd/>
            <a:tailEnd/>
          </a:ln>
        </p:spPr>
        <p:txBody>
          <a:bodyPr wrap="square">
            <a:spAutoFit/>
          </a:bodyPr>
          <a:lstStyle/>
          <a:p>
            <a:pPr algn="ctr" fontAlgn="base">
              <a:spcBef>
                <a:spcPct val="0"/>
              </a:spcBef>
              <a:spcAft>
                <a:spcPct val="0"/>
              </a:spcAft>
              <a:buClr>
                <a:srgbClr val="FFFF00"/>
              </a:buClr>
              <a:buFont typeface="Wingdings" pitchFamily="2" charset="2"/>
              <a:buChar char="Ø"/>
            </a:pPr>
            <a:r>
              <a:rPr lang="en-US" sz="2800" dirty="0">
                <a:solidFill>
                  <a:srgbClr val="FFFFFF"/>
                </a:solidFill>
                <a:latin typeface="Garamond" pitchFamily="18" charset="0"/>
                <a:ea typeface="MS PGothic" pitchFamily="34" charset="-128"/>
              </a:rPr>
              <a:t>In these 31 RCTs  insulin Glargine  was </a:t>
            </a:r>
            <a:r>
              <a:rPr lang="en-US" sz="2800" dirty="0" smtClean="0">
                <a:solidFill>
                  <a:srgbClr val="FFFFFF"/>
                </a:solidFill>
                <a:latin typeface="Garamond" pitchFamily="18" charset="0"/>
                <a:ea typeface="MS PGothic" pitchFamily="34" charset="-128"/>
              </a:rPr>
              <a:t>not associated  </a:t>
            </a:r>
            <a:r>
              <a:rPr lang="en-US" sz="2800" dirty="0">
                <a:solidFill>
                  <a:srgbClr val="FFFFFF"/>
                </a:solidFill>
                <a:latin typeface="Garamond" pitchFamily="18" charset="0"/>
                <a:ea typeface="MS PGothic" pitchFamily="34" charset="-128"/>
              </a:rPr>
              <a:t>with an increased incidence of cancer</a:t>
            </a:r>
          </a:p>
        </p:txBody>
      </p:sp>
      <p:sp>
        <p:nvSpPr>
          <p:cNvPr id="13" name="Rectangle 12"/>
          <p:cNvSpPr/>
          <p:nvPr/>
        </p:nvSpPr>
        <p:spPr>
          <a:xfrm>
            <a:off x="0" y="6367046"/>
            <a:ext cx="9144000" cy="338554"/>
          </a:xfrm>
          <a:prstGeom prst="rect">
            <a:avLst/>
          </a:prstGeom>
        </p:spPr>
        <p:txBody>
          <a:bodyPr wrap="square">
            <a:spAutoFit/>
          </a:bodyPr>
          <a:lstStyle/>
          <a:p>
            <a:pPr algn="ctr"/>
            <a:r>
              <a:rPr lang="en-US" sz="1600" dirty="0" smtClean="0">
                <a:solidFill>
                  <a:srgbClr val="FFFF00"/>
                </a:solidFill>
                <a:latin typeface="Garamond" pitchFamily="18" charset="0"/>
                <a:ea typeface="MS PGothic" pitchFamily="34" charset="-128"/>
              </a:rPr>
              <a:t>Home P , </a:t>
            </a:r>
            <a:r>
              <a:rPr lang="en-US" sz="1600" dirty="0" err="1" smtClean="0">
                <a:solidFill>
                  <a:srgbClr val="FFFF00"/>
                </a:solidFill>
                <a:latin typeface="Garamond" pitchFamily="18" charset="0"/>
                <a:ea typeface="MS PGothic" pitchFamily="34" charset="-128"/>
              </a:rPr>
              <a:t>Lagarenne</a:t>
            </a:r>
            <a:r>
              <a:rPr lang="en-US" sz="1600" dirty="0" smtClean="0">
                <a:solidFill>
                  <a:srgbClr val="FFFF00"/>
                </a:solidFill>
                <a:latin typeface="Garamond" pitchFamily="18" charset="0"/>
                <a:ea typeface="MS PGothic" pitchFamily="34" charset="-128"/>
              </a:rPr>
              <a:t> P. </a:t>
            </a:r>
            <a:r>
              <a:rPr lang="en-GB" sz="1600" dirty="0" err="1" smtClean="0">
                <a:solidFill>
                  <a:srgbClr val="FFFF00"/>
                </a:solidFill>
                <a:latin typeface="Garamond" pitchFamily="18" charset="0"/>
                <a:ea typeface="MS PGothic" pitchFamily="34" charset="-128"/>
              </a:rPr>
              <a:t>Diabetologia</a:t>
            </a:r>
            <a:r>
              <a:rPr lang="en-GB" sz="1600" dirty="0" smtClean="0">
                <a:solidFill>
                  <a:srgbClr val="FFFF00"/>
                </a:solidFill>
                <a:latin typeface="Garamond" pitchFamily="18" charset="0"/>
                <a:ea typeface="MS PGothic" pitchFamily="34" charset="-128"/>
              </a:rPr>
              <a:t>. 2009; 52:2499-2506.</a:t>
            </a:r>
            <a:endParaRPr lang="en-US" sz="1600" dirty="0">
              <a:latin typeface="Garamond"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0" y="0"/>
            <a:ext cx="9144000" cy="1754326"/>
          </a:xfrm>
          <a:prstGeom prst="rect">
            <a:avLst/>
          </a:prstGeom>
          <a:solidFill>
            <a:srgbClr val="C00000"/>
          </a:solidFill>
          <a:ln>
            <a:solidFill>
              <a:schemeClr val="tx1"/>
            </a:solidFill>
          </a:ln>
        </p:spPr>
        <p:txBody>
          <a:bodyPr wrap="square">
            <a:spAutoFit/>
          </a:bodyPr>
          <a:lstStyle/>
          <a:p>
            <a:pPr algn="ctr" fontAlgn="base">
              <a:spcBef>
                <a:spcPct val="0"/>
              </a:spcBef>
              <a:spcAft>
                <a:spcPct val="0"/>
              </a:spcAft>
              <a:defRPr/>
            </a:pPr>
            <a:r>
              <a:rPr lang="en-US" sz="4000" b="1" dirty="0">
                <a:solidFill>
                  <a:srgbClr val="FFFF00"/>
                </a:solidFill>
                <a:effectLst>
                  <a:outerShdw blurRad="38100" dist="38100" dir="2700000" algn="tl">
                    <a:srgbClr val="000000">
                      <a:alpha val="43137"/>
                    </a:srgbClr>
                  </a:outerShdw>
                </a:effectLst>
                <a:latin typeface="Garamond" pitchFamily="18" charset="0"/>
                <a:ea typeface="MS PGothic" pitchFamily="34" charset="-128"/>
              </a:rPr>
              <a:t>     Diabetes and Cancer </a:t>
            </a:r>
          </a:p>
          <a:p>
            <a:pPr fontAlgn="base">
              <a:spcBef>
                <a:spcPct val="0"/>
              </a:spcBef>
              <a:spcAft>
                <a:spcPct val="0"/>
              </a:spcAft>
              <a:defRPr/>
            </a:pPr>
            <a:endParaRPr lang="en-US" sz="3600" b="1" dirty="0">
              <a:solidFill>
                <a:srgbClr val="FFFF00"/>
              </a:solidFill>
              <a:latin typeface="Garamond" pitchFamily="18" charset="0"/>
              <a:ea typeface="MS PGothic" pitchFamily="34" charset="-128"/>
            </a:endParaRPr>
          </a:p>
          <a:p>
            <a:pPr algn="ctr" fontAlgn="base">
              <a:spcBef>
                <a:spcPct val="0"/>
              </a:spcBef>
              <a:spcAft>
                <a:spcPct val="0"/>
              </a:spcAft>
              <a:defRPr/>
            </a:pPr>
            <a:r>
              <a:rPr lang="en-US" sz="2800" b="1" dirty="0">
                <a:solidFill>
                  <a:srgbClr val="FFFFFF"/>
                </a:solidFill>
                <a:effectLst>
                  <a:outerShdw blurRad="38100" dist="38100" dir="2700000" algn="tl">
                    <a:srgbClr val="000000">
                      <a:alpha val="43137"/>
                    </a:srgbClr>
                  </a:outerShdw>
                </a:effectLst>
                <a:latin typeface="Garamond" pitchFamily="18" charset="0"/>
                <a:ea typeface="MS PGothic" pitchFamily="34" charset="-128"/>
              </a:rPr>
              <a:t>A  consensus report </a:t>
            </a:r>
            <a:r>
              <a:rPr lang="en-US" sz="2800" b="1" dirty="0" smtClean="0">
                <a:solidFill>
                  <a:srgbClr val="FFFFFF"/>
                </a:solidFill>
                <a:effectLst>
                  <a:outerShdw blurRad="38100" dist="38100" dir="2700000" algn="tl">
                    <a:srgbClr val="000000">
                      <a:alpha val="43137"/>
                    </a:srgbClr>
                  </a:outerShdw>
                </a:effectLst>
                <a:latin typeface="Garamond" pitchFamily="18" charset="0"/>
                <a:ea typeface="MS PGothic" pitchFamily="34" charset="-128"/>
              </a:rPr>
              <a:t>of ADA  </a:t>
            </a:r>
            <a:r>
              <a:rPr lang="en-US" sz="2800" b="1" dirty="0">
                <a:solidFill>
                  <a:srgbClr val="FFFFFF"/>
                </a:solidFill>
                <a:effectLst>
                  <a:outerShdw blurRad="38100" dist="38100" dir="2700000" algn="tl">
                    <a:srgbClr val="000000">
                      <a:alpha val="43137"/>
                    </a:srgbClr>
                  </a:outerShdw>
                </a:effectLst>
                <a:latin typeface="Garamond" pitchFamily="18" charset="0"/>
                <a:ea typeface="MS PGothic" pitchFamily="34" charset="-128"/>
              </a:rPr>
              <a:t>and American </a:t>
            </a:r>
            <a:r>
              <a:rPr lang="en-US" sz="2800" b="1" dirty="0" smtClean="0">
                <a:solidFill>
                  <a:srgbClr val="FFFFFF"/>
                </a:solidFill>
                <a:effectLst>
                  <a:outerShdw blurRad="38100" dist="38100" dir="2700000" algn="tl">
                    <a:srgbClr val="000000">
                      <a:alpha val="43137"/>
                    </a:srgbClr>
                  </a:outerShdw>
                </a:effectLst>
                <a:latin typeface="Garamond" pitchFamily="18" charset="0"/>
                <a:ea typeface="MS PGothic" pitchFamily="34" charset="-128"/>
              </a:rPr>
              <a:t>Cancer Society</a:t>
            </a:r>
            <a:endParaRPr lang="en-US" sz="1600" b="1" dirty="0">
              <a:solidFill>
                <a:srgbClr val="FFFFFF"/>
              </a:solidFill>
              <a:effectLst>
                <a:outerShdw blurRad="38100" dist="38100" dir="2700000" algn="tl">
                  <a:srgbClr val="000000">
                    <a:alpha val="43137"/>
                  </a:srgbClr>
                </a:outerShdw>
              </a:effectLst>
              <a:latin typeface="Garamond" pitchFamily="18" charset="0"/>
              <a:ea typeface="MS PGothic" pitchFamily="34" charset="-128"/>
            </a:endParaRPr>
          </a:p>
        </p:txBody>
      </p:sp>
      <p:sp>
        <p:nvSpPr>
          <p:cNvPr id="81923" name="Rectangle 4"/>
          <p:cNvSpPr>
            <a:spLocks noChangeArrowheads="1"/>
          </p:cNvSpPr>
          <p:nvPr/>
        </p:nvSpPr>
        <p:spPr bwMode="auto">
          <a:xfrm>
            <a:off x="1" y="6305490"/>
            <a:ext cx="9144000" cy="369332"/>
          </a:xfrm>
          <a:prstGeom prst="rect">
            <a:avLst/>
          </a:prstGeom>
          <a:noFill/>
          <a:ln w="9525">
            <a:noFill/>
            <a:miter lim="800000"/>
            <a:headEnd/>
            <a:tailEnd/>
          </a:ln>
        </p:spPr>
        <p:txBody>
          <a:bodyPr wrap="square">
            <a:spAutoFit/>
          </a:bodyPr>
          <a:lstStyle/>
          <a:p>
            <a:pPr algn="ctr" fontAlgn="base">
              <a:spcBef>
                <a:spcPct val="0"/>
              </a:spcBef>
              <a:spcAft>
                <a:spcPct val="0"/>
              </a:spcAft>
            </a:pPr>
            <a:r>
              <a:rPr lang="en-US" dirty="0" smtClean="0">
                <a:solidFill>
                  <a:srgbClr val="FFFF00"/>
                </a:solidFill>
                <a:latin typeface="Garamond" pitchFamily="18" charset="0"/>
                <a:ea typeface="MS PGothic" pitchFamily="34" charset="-128"/>
              </a:rPr>
              <a:t>Giovannucci E, et al. Diabetes Care. 2010; 33:1674–1685.</a:t>
            </a:r>
            <a:endParaRPr lang="en-US" dirty="0">
              <a:solidFill>
                <a:srgbClr val="FFFF00"/>
              </a:solidFill>
              <a:latin typeface="Garamond" pitchFamily="18" charset="0"/>
              <a:ea typeface="MS PGothic" pitchFamily="34" charset="-128"/>
            </a:endParaRPr>
          </a:p>
        </p:txBody>
      </p:sp>
      <p:sp>
        <p:nvSpPr>
          <p:cNvPr id="81924" name="Rectangle 5"/>
          <p:cNvSpPr>
            <a:spLocks noChangeArrowheads="1"/>
          </p:cNvSpPr>
          <p:nvPr/>
        </p:nvSpPr>
        <p:spPr bwMode="auto">
          <a:xfrm>
            <a:off x="381000" y="2819400"/>
            <a:ext cx="8382000" cy="2246769"/>
          </a:xfrm>
          <a:prstGeom prst="rect">
            <a:avLst/>
          </a:prstGeom>
          <a:solidFill>
            <a:srgbClr val="00003A"/>
          </a:solidFill>
          <a:ln w="9525">
            <a:solidFill>
              <a:schemeClr val="tx1"/>
            </a:solidFill>
            <a:miter lim="800000"/>
            <a:headEnd/>
            <a:tailEnd/>
          </a:ln>
        </p:spPr>
        <p:txBody>
          <a:bodyPr wrap="square">
            <a:spAutoFit/>
          </a:bodyPr>
          <a:lstStyle/>
          <a:p>
            <a:pPr algn="just" fontAlgn="base">
              <a:spcBef>
                <a:spcPct val="0"/>
              </a:spcBef>
              <a:spcAft>
                <a:spcPct val="0"/>
              </a:spcAft>
            </a:pPr>
            <a:r>
              <a:rPr lang="en-US" sz="2000" dirty="0">
                <a:solidFill>
                  <a:srgbClr val="FFFFFF"/>
                </a:solidFill>
                <a:latin typeface="Garamond" pitchFamily="18" charset="0"/>
                <a:ea typeface="MS PGothic" pitchFamily="34" charset="-128"/>
              </a:rPr>
              <a:t>Evidence from observational studies suggests that some medications used to treat hyperglycemia are associated with either increased or reduced risk of cancer. Against this backdrop, the American Diabetes Association and the American Cancer Society convened a consensus development conference in December 2009</a:t>
            </a:r>
            <a:r>
              <a:rPr lang="en-US" sz="2000" dirty="0" smtClean="0">
                <a:solidFill>
                  <a:srgbClr val="FFFFFF"/>
                </a:solidFill>
                <a:latin typeface="Garamond" pitchFamily="18" charset="0"/>
                <a:ea typeface="MS PGothic" pitchFamily="34" charset="-128"/>
              </a:rPr>
              <a:t>.</a:t>
            </a:r>
          </a:p>
          <a:p>
            <a:pPr algn="just" fontAlgn="base">
              <a:spcBef>
                <a:spcPct val="0"/>
              </a:spcBef>
              <a:spcAft>
                <a:spcPct val="0"/>
              </a:spcAft>
            </a:pPr>
            <a:endParaRPr lang="en-US" sz="2000" dirty="0">
              <a:solidFill>
                <a:srgbClr val="FFFFFF"/>
              </a:solidFill>
              <a:latin typeface="Garamond" pitchFamily="18" charset="0"/>
              <a:ea typeface="MS PGothic" pitchFamily="34" charset="-128"/>
            </a:endParaRPr>
          </a:p>
          <a:p>
            <a:pPr algn="just" fontAlgn="base">
              <a:spcBef>
                <a:spcPct val="0"/>
              </a:spcBef>
              <a:spcAft>
                <a:spcPct val="0"/>
              </a:spcAft>
            </a:pPr>
            <a:r>
              <a:rPr lang="en-US" sz="2000" dirty="0">
                <a:solidFill>
                  <a:srgbClr val="FFFFFF"/>
                </a:solidFill>
                <a:latin typeface="Garamond" pitchFamily="18" charset="0"/>
                <a:ea typeface="MS PGothic" pitchFamily="34" charset="-128"/>
              </a:rPr>
              <a:t>Following a series of scientific presentations by experts in the field, the writing group independently developed this consensus report.</a:t>
            </a:r>
          </a:p>
        </p:txBody>
      </p:sp>
    </p:spTree>
  </p:cSld>
  <p:clrMapOvr>
    <a:masterClrMapping/>
  </p:clrMapOvr>
  <p:transition spd="med"/>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381000" y="1600200"/>
            <a:ext cx="8458200" cy="4355038"/>
          </a:xfrm>
          <a:prstGeom prst="rect">
            <a:avLst/>
          </a:prstGeom>
        </p:spPr>
        <p:txBody>
          <a:bodyPr wrap="square">
            <a:spAutoFit/>
          </a:bodyPr>
          <a:lstStyle/>
          <a:p>
            <a:pPr algn="just" fontAlgn="base">
              <a:spcBef>
                <a:spcPct val="0"/>
              </a:spcBef>
              <a:spcAft>
                <a:spcPct val="0"/>
              </a:spcAft>
              <a:defRPr/>
            </a:pPr>
            <a:r>
              <a:rPr lang="en-US" b="1" i="1" dirty="0">
                <a:solidFill>
                  <a:srgbClr val="FFFFFF"/>
                </a:solidFill>
                <a:ea typeface="MS PGothic" pitchFamily="34" charset="-128"/>
              </a:rPr>
              <a:t> </a:t>
            </a:r>
            <a:r>
              <a:rPr lang="en-US" sz="2300" dirty="0" smtClean="0">
                <a:solidFill>
                  <a:srgbClr val="CCFFFF">
                    <a:lumMod val="75000"/>
                  </a:srgbClr>
                </a:solidFill>
                <a:ea typeface="MS PGothic" pitchFamily="34" charset="-128"/>
              </a:rPr>
              <a:t>●</a:t>
            </a:r>
            <a:r>
              <a:rPr lang="en-US" sz="2300" dirty="0" smtClean="0">
                <a:solidFill>
                  <a:srgbClr val="FFFFFF"/>
                </a:solidFill>
                <a:ea typeface="MS PGothic" pitchFamily="34" charset="-128"/>
              </a:rPr>
              <a:t> </a:t>
            </a:r>
            <a:r>
              <a:rPr lang="en-US" sz="2300" dirty="0">
                <a:solidFill>
                  <a:srgbClr val="FF99FF"/>
                </a:solidFill>
                <a:effectLst>
                  <a:outerShdw blurRad="38100" dist="38100" dir="2700000" algn="tl">
                    <a:srgbClr val="000000">
                      <a:alpha val="43137"/>
                    </a:srgbClr>
                  </a:outerShdw>
                </a:effectLst>
                <a:latin typeface="Garamond" pitchFamily="18" charset="0"/>
                <a:ea typeface="MS PGothic" pitchFamily="34" charset="-128"/>
              </a:rPr>
              <a:t>Diabetes</a:t>
            </a:r>
            <a:r>
              <a:rPr lang="en-US" sz="2300" dirty="0">
                <a:solidFill>
                  <a:srgbClr val="FFFFFF"/>
                </a:solidFill>
                <a:effectLst>
                  <a:outerShdw blurRad="38100" dist="38100" dir="2700000" algn="tl">
                    <a:srgbClr val="000000">
                      <a:alpha val="43137"/>
                    </a:srgbClr>
                  </a:outerShdw>
                </a:effectLst>
                <a:latin typeface="Garamond" pitchFamily="18" charset="0"/>
                <a:ea typeface="MS PGothic" pitchFamily="34" charset="-128"/>
              </a:rPr>
              <a:t> </a:t>
            </a:r>
            <a:r>
              <a:rPr lang="en-US" sz="2300" i="1" dirty="0">
                <a:solidFill>
                  <a:srgbClr val="FFFFFF"/>
                </a:solidFill>
                <a:latin typeface="Garamond" pitchFamily="18" charset="0"/>
                <a:ea typeface="MS PGothic" pitchFamily="34" charset="-128"/>
              </a:rPr>
              <a:t>(primarily </a:t>
            </a:r>
            <a:r>
              <a:rPr lang="en-US" sz="2300" i="1" dirty="0" smtClean="0">
                <a:solidFill>
                  <a:srgbClr val="FFFFFF"/>
                </a:solidFill>
                <a:latin typeface="Garamond" pitchFamily="18" charset="0"/>
                <a:ea typeface="MS PGothic" pitchFamily="34" charset="-128"/>
              </a:rPr>
              <a:t>DM</a:t>
            </a:r>
            <a:r>
              <a:rPr lang="en-US" sz="2300" i="1" baseline="-25000" dirty="0" smtClean="0">
                <a:solidFill>
                  <a:srgbClr val="FFFFFF"/>
                </a:solidFill>
                <a:latin typeface="Garamond" pitchFamily="18" charset="0"/>
                <a:ea typeface="MS PGothic" pitchFamily="34" charset="-128"/>
              </a:rPr>
              <a:t>2</a:t>
            </a:r>
            <a:r>
              <a:rPr lang="en-US" sz="2300" i="1" dirty="0">
                <a:solidFill>
                  <a:srgbClr val="FFFFFF"/>
                </a:solidFill>
                <a:latin typeface="Garamond" pitchFamily="18" charset="0"/>
                <a:ea typeface="MS PGothic" pitchFamily="34" charset="-128"/>
              </a:rPr>
              <a:t>) </a:t>
            </a:r>
            <a:r>
              <a:rPr lang="en-US" sz="2300" dirty="0">
                <a:solidFill>
                  <a:srgbClr val="FFFFFF"/>
                </a:solidFill>
                <a:latin typeface="Garamond" pitchFamily="18" charset="0"/>
                <a:ea typeface="MS PGothic" pitchFamily="34" charset="-128"/>
              </a:rPr>
              <a:t>is associated with </a:t>
            </a:r>
            <a:r>
              <a:rPr lang="en-US" sz="2300" dirty="0">
                <a:solidFill>
                  <a:srgbClr val="FF99FF"/>
                </a:solidFill>
                <a:effectLst>
                  <a:outerShdw blurRad="38100" dist="38100" dir="2700000" algn="tl">
                    <a:srgbClr val="000000">
                      <a:alpha val="43137"/>
                    </a:srgbClr>
                  </a:outerShdw>
                </a:effectLst>
                <a:latin typeface="Garamond" pitchFamily="18" charset="0"/>
                <a:ea typeface="MS PGothic" pitchFamily="34" charset="-128"/>
              </a:rPr>
              <a:t>increased risk </a:t>
            </a:r>
            <a:r>
              <a:rPr lang="en-US" sz="2300" dirty="0">
                <a:solidFill>
                  <a:srgbClr val="FFFFFF"/>
                </a:solidFill>
                <a:latin typeface="Garamond" pitchFamily="18" charset="0"/>
                <a:ea typeface="MS PGothic" pitchFamily="34" charset="-128"/>
              </a:rPr>
              <a:t>for some cancers </a:t>
            </a:r>
            <a:r>
              <a:rPr lang="en-US" sz="2000" dirty="0">
                <a:solidFill>
                  <a:srgbClr val="FFFFFF"/>
                </a:solidFill>
                <a:latin typeface="Garamond" pitchFamily="18" charset="0"/>
                <a:ea typeface="MS PGothic" pitchFamily="34" charset="-128"/>
              </a:rPr>
              <a:t>(</a:t>
            </a:r>
            <a:r>
              <a:rPr lang="en-US" sz="2000" dirty="0">
                <a:solidFill>
                  <a:srgbClr val="FF99FF"/>
                </a:solidFill>
                <a:effectLst>
                  <a:outerShdw blurRad="38100" dist="38100" dir="2700000" algn="tl">
                    <a:srgbClr val="000000">
                      <a:alpha val="43137"/>
                    </a:srgbClr>
                  </a:outerShdw>
                </a:effectLst>
                <a:latin typeface="Garamond" pitchFamily="18" charset="0"/>
                <a:ea typeface="MS PGothic" pitchFamily="34" charset="-128"/>
              </a:rPr>
              <a:t>liver, pancreas, </a:t>
            </a:r>
            <a:r>
              <a:rPr lang="en-US" sz="2000" dirty="0" err="1">
                <a:solidFill>
                  <a:srgbClr val="FF99FF"/>
                </a:solidFill>
                <a:effectLst>
                  <a:outerShdw blurRad="38100" dist="38100" dir="2700000" algn="tl">
                    <a:srgbClr val="000000">
                      <a:alpha val="43137"/>
                    </a:srgbClr>
                  </a:outerShdw>
                </a:effectLst>
                <a:latin typeface="Garamond" pitchFamily="18" charset="0"/>
                <a:ea typeface="MS PGothic" pitchFamily="34" charset="-128"/>
              </a:rPr>
              <a:t>endometrium</a:t>
            </a:r>
            <a:r>
              <a:rPr lang="en-US" sz="2000" dirty="0">
                <a:solidFill>
                  <a:srgbClr val="FF99FF"/>
                </a:solidFill>
                <a:effectLst>
                  <a:outerShdw blurRad="38100" dist="38100" dir="2700000" algn="tl">
                    <a:srgbClr val="000000">
                      <a:alpha val="43137"/>
                    </a:srgbClr>
                  </a:outerShdw>
                </a:effectLst>
                <a:latin typeface="Garamond" pitchFamily="18" charset="0"/>
                <a:ea typeface="MS PGothic" pitchFamily="34" charset="-128"/>
              </a:rPr>
              <a:t>, colon and rectum, </a:t>
            </a:r>
            <a:r>
              <a:rPr lang="en-US" sz="2000" dirty="0" err="1">
                <a:solidFill>
                  <a:srgbClr val="FF99FF"/>
                </a:solidFill>
                <a:effectLst>
                  <a:outerShdw blurRad="38100" dist="38100" dir="2700000" algn="tl">
                    <a:srgbClr val="000000">
                      <a:alpha val="43137"/>
                    </a:srgbClr>
                  </a:outerShdw>
                </a:effectLst>
                <a:latin typeface="Garamond" pitchFamily="18" charset="0"/>
                <a:ea typeface="MS PGothic" pitchFamily="34" charset="-128"/>
              </a:rPr>
              <a:t>breast,bladder</a:t>
            </a:r>
            <a:r>
              <a:rPr lang="en-US" sz="2000" dirty="0">
                <a:solidFill>
                  <a:srgbClr val="FFFFFF"/>
                </a:solidFill>
                <a:latin typeface="Garamond" pitchFamily="18" charset="0"/>
                <a:ea typeface="MS PGothic" pitchFamily="34" charset="-128"/>
              </a:rPr>
              <a:t>).   </a:t>
            </a:r>
            <a:r>
              <a:rPr lang="en-US" sz="2300" dirty="0">
                <a:solidFill>
                  <a:srgbClr val="FFFFFF"/>
                </a:solidFill>
                <a:latin typeface="Garamond" pitchFamily="18" charset="0"/>
                <a:ea typeface="MS PGothic" pitchFamily="34" charset="-128"/>
              </a:rPr>
              <a:t>Diabetes is associated with </a:t>
            </a:r>
            <a:r>
              <a:rPr lang="en-US" sz="2300" dirty="0">
                <a:solidFill>
                  <a:srgbClr val="FFC000"/>
                </a:solidFill>
                <a:latin typeface="Garamond" pitchFamily="18" charset="0"/>
                <a:ea typeface="MS PGothic" pitchFamily="34" charset="-128"/>
              </a:rPr>
              <a:t>reduced risk </a:t>
            </a:r>
            <a:r>
              <a:rPr lang="en-US" sz="2300" dirty="0">
                <a:solidFill>
                  <a:srgbClr val="FFFFFF"/>
                </a:solidFill>
                <a:latin typeface="Garamond" pitchFamily="18" charset="0"/>
                <a:ea typeface="MS PGothic" pitchFamily="34" charset="-128"/>
              </a:rPr>
              <a:t>of </a:t>
            </a:r>
            <a:r>
              <a:rPr lang="en-US" sz="2300" dirty="0">
                <a:solidFill>
                  <a:srgbClr val="FFC000"/>
                </a:solidFill>
                <a:latin typeface="Garamond" pitchFamily="18" charset="0"/>
                <a:ea typeface="MS PGothic" pitchFamily="34" charset="-128"/>
              </a:rPr>
              <a:t>prostate </a:t>
            </a:r>
            <a:r>
              <a:rPr lang="en-US" sz="2300" dirty="0" smtClean="0">
                <a:solidFill>
                  <a:srgbClr val="FFC000"/>
                </a:solidFill>
                <a:latin typeface="Garamond" pitchFamily="18" charset="0"/>
                <a:ea typeface="MS PGothic" pitchFamily="34" charset="-128"/>
              </a:rPr>
              <a:t>cancer</a:t>
            </a:r>
            <a:r>
              <a:rPr lang="en-US" sz="2300" dirty="0">
                <a:solidFill>
                  <a:srgbClr val="FFFFFF"/>
                </a:solidFill>
                <a:latin typeface="Garamond" pitchFamily="18" charset="0"/>
                <a:ea typeface="MS PGothic" pitchFamily="34" charset="-128"/>
              </a:rPr>
              <a:t>. For some other cancer sites there appears to be no association or the evidence is inconclusive.</a:t>
            </a:r>
          </a:p>
          <a:p>
            <a:pPr algn="just" fontAlgn="base">
              <a:spcBef>
                <a:spcPct val="0"/>
              </a:spcBef>
              <a:spcAft>
                <a:spcPct val="0"/>
              </a:spcAft>
              <a:defRPr/>
            </a:pPr>
            <a:endParaRPr lang="en-US" sz="2300" dirty="0">
              <a:solidFill>
                <a:srgbClr val="FFFFFF"/>
              </a:solidFill>
              <a:latin typeface="Garamond" pitchFamily="18" charset="0"/>
              <a:ea typeface="MS PGothic" pitchFamily="34" charset="-128"/>
            </a:endParaRPr>
          </a:p>
          <a:p>
            <a:pPr algn="just" fontAlgn="base">
              <a:spcBef>
                <a:spcPct val="0"/>
              </a:spcBef>
              <a:spcAft>
                <a:spcPct val="0"/>
              </a:spcAft>
              <a:defRPr/>
            </a:pPr>
            <a:r>
              <a:rPr lang="en-US" sz="2300" dirty="0">
                <a:solidFill>
                  <a:srgbClr val="CCFFFF">
                    <a:lumMod val="75000"/>
                  </a:srgbClr>
                </a:solidFill>
                <a:latin typeface="Garamond" pitchFamily="18" charset="0"/>
                <a:ea typeface="MS PGothic" pitchFamily="34" charset="-128"/>
              </a:rPr>
              <a:t>● </a:t>
            </a:r>
            <a:r>
              <a:rPr lang="en-US" sz="2300" dirty="0">
                <a:solidFill>
                  <a:srgbClr val="FFFFFF"/>
                </a:solidFill>
                <a:latin typeface="Garamond" pitchFamily="18" charset="0"/>
                <a:ea typeface="MS PGothic" pitchFamily="34" charset="-128"/>
              </a:rPr>
              <a:t>The association between </a:t>
            </a:r>
            <a:r>
              <a:rPr lang="en-US" sz="2300" dirty="0">
                <a:solidFill>
                  <a:schemeClr val="tx2">
                    <a:lumMod val="75000"/>
                  </a:schemeClr>
                </a:solidFill>
                <a:effectLst>
                  <a:outerShdw blurRad="38100" dist="38100" dir="2700000" algn="tl">
                    <a:srgbClr val="000000">
                      <a:alpha val="43137"/>
                    </a:srgbClr>
                  </a:outerShdw>
                </a:effectLst>
                <a:latin typeface="Garamond" pitchFamily="18" charset="0"/>
                <a:ea typeface="MS PGothic" pitchFamily="34" charset="-128"/>
              </a:rPr>
              <a:t>diabetes and some cancers </a:t>
            </a:r>
            <a:r>
              <a:rPr lang="en-US" sz="2300" dirty="0">
                <a:solidFill>
                  <a:srgbClr val="FFFFFF"/>
                </a:solidFill>
                <a:latin typeface="Garamond" pitchFamily="18" charset="0"/>
                <a:ea typeface="MS PGothic" pitchFamily="34" charset="-128"/>
              </a:rPr>
              <a:t>may partly be due to </a:t>
            </a:r>
            <a:r>
              <a:rPr lang="en-US" sz="2300" dirty="0">
                <a:solidFill>
                  <a:schemeClr val="tx2">
                    <a:lumMod val="75000"/>
                  </a:schemeClr>
                </a:solidFill>
                <a:effectLst>
                  <a:outerShdw blurRad="38100" dist="38100" dir="2700000" algn="tl">
                    <a:srgbClr val="000000">
                      <a:alpha val="43137"/>
                    </a:srgbClr>
                  </a:outerShdw>
                </a:effectLst>
                <a:latin typeface="Garamond" pitchFamily="18" charset="0"/>
                <a:ea typeface="MS PGothic" pitchFamily="34" charset="-128"/>
              </a:rPr>
              <a:t>shared risk factors </a:t>
            </a:r>
            <a:r>
              <a:rPr lang="en-US" sz="2300" dirty="0">
                <a:solidFill>
                  <a:srgbClr val="FFFFFF"/>
                </a:solidFill>
                <a:latin typeface="Garamond" pitchFamily="18" charset="0"/>
                <a:ea typeface="MS PGothic" pitchFamily="34" charset="-128"/>
              </a:rPr>
              <a:t>between the two diseases, such as aging, obesity, diet, and physical  inactivity.</a:t>
            </a:r>
          </a:p>
          <a:p>
            <a:pPr algn="just" fontAlgn="base">
              <a:spcBef>
                <a:spcPct val="0"/>
              </a:spcBef>
              <a:spcAft>
                <a:spcPct val="0"/>
              </a:spcAft>
              <a:defRPr/>
            </a:pPr>
            <a:endParaRPr lang="en-US" sz="2300" dirty="0">
              <a:solidFill>
                <a:srgbClr val="FFFFFF"/>
              </a:solidFill>
              <a:latin typeface="Garamond" pitchFamily="18" charset="0"/>
              <a:ea typeface="MS PGothic" pitchFamily="34" charset="-128"/>
            </a:endParaRPr>
          </a:p>
          <a:p>
            <a:pPr algn="just" fontAlgn="base">
              <a:spcBef>
                <a:spcPct val="0"/>
              </a:spcBef>
              <a:spcAft>
                <a:spcPct val="0"/>
              </a:spcAft>
              <a:defRPr/>
            </a:pPr>
            <a:r>
              <a:rPr lang="en-US" sz="2300" dirty="0">
                <a:solidFill>
                  <a:srgbClr val="CCFFFF">
                    <a:lumMod val="75000"/>
                  </a:srgbClr>
                </a:solidFill>
                <a:latin typeface="Garamond" pitchFamily="18" charset="0"/>
                <a:ea typeface="MS PGothic" pitchFamily="34" charset="-128"/>
              </a:rPr>
              <a:t>●</a:t>
            </a:r>
            <a:r>
              <a:rPr lang="en-US" sz="2300" dirty="0">
                <a:solidFill>
                  <a:srgbClr val="FFFFFF"/>
                </a:solidFill>
                <a:latin typeface="Garamond" pitchFamily="18" charset="0"/>
                <a:ea typeface="MS PGothic" pitchFamily="34" charset="-128"/>
              </a:rPr>
              <a:t> Possible mechanisms for a direct link between diabetes and cancer include </a:t>
            </a:r>
            <a:r>
              <a:rPr lang="en-US" sz="2300" dirty="0" err="1">
                <a:solidFill>
                  <a:schemeClr val="accent6">
                    <a:lumMod val="60000"/>
                    <a:lumOff val="40000"/>
                  </a:schemeClr>
                </a:solidFill>
                <a:effectLst>
                  <a:outerShdw blurRad="38100" dist="38100" dir="2700000" algn="tl">
                    <a:srgbClr val="000000">
                      <a:alpha val="43137"/>
                    </a:srgbClr>
                  </a:outerShdw>
                </a:effectLst>
                <a:latin typeface="Garamond" pitchFamily="18" charset="0"/>
                <a:ea typeface="MS PGothic" pitchFamily="34" charset="-128"/>
              </a:rPr>
              <a:t>hyperinsulinemia</a:t>
            </a:r>
            <a:r>
              <a:rPr lang="en-US" sz="2300" dirty="0">
                <a:solidFill>
                  <a:schemeClr val="accent6">
                    <a:lumMod val="60000"/>
                    <a:lumOff val="40000"/>
                  </a:schemeClr>
                </a:solidFill>
                <a:effectLst>
                  <a:outerShdw blurRad="38100" dist="38100" dir="2700000" algn="tl">
                    <a:srgbClr val="000000">
                      <a:alpha val="43137"/>
                    </a:srgbClr>
                  </a:outerShdw>
                </a:effectLst>
                <a:latin typeface="Garamond" pitchFamily="18" charset="0"/>
                <a:ea typeface="MS PGothic" pitchFamily="34" charset="-128"/>
              </a:rPr>
              <a:t>, hyperglycemia, and inflammation</a:t>
            </a:r>
            <a:r>
              <a:rPr lang="en-US" sz="2400" dirty="0">
                <a:solidFill>
                  <a:srgbClr val="FFFFFF"/>
                </a:solidFill>
                <a:latin typeface="Garamond" pitchFamily="18" charset="0"/>
                <a:ea typeface="MS PGothic" pitchFamily="34" charset="-128"/>
              </a:rPr>
              <a:t>.</a:t>
            </a:r>
          </a:p>
        </p:txBody>
      </p:sp>
      <p:sp>
        <p:nvSpPr>
          <p:cNvPr id="5" name="Rectangle 4"/>
          <p:cNvSpPr>
            <a:spLocks noChangeArrowheads="1"/>
          </p:cNvSpPr>
          <p:nvPr/>
        </p:nvSpPr>
        <p:spPr bwMode="auto">
          <a:xfrm>
            <a:off x="0" y="0"/>
            <a:ext cx="9144000" cy="1123384"/>
          </a:xfrm>
          <a:prstGeom prst="rect">
            <a:avLst/>
          </a:prstGeom>
          <a:solidFill>
            <a:srgbClr val="C00000"/>
          </a:solidFill>
          <a:ln w="9525">
            <a:solidFill>
              <a:schemeClr val="tx1"/>
            </a:solidFill>
            <a:miter lim="800000"/>
            <a:headEnd/>
            <a:tailEnd/>
          </a:ln>
        </p:spPr>
        <p:txBody>
          <a:bodyPr wrap="square">
            <a:spAutoFit/>
          </a:bodyPr>
          <a:lstStyle/>
          <a:p>
            <a:pPr algn="ctr" fontAlgn="base">
              <a:spcBef>
                <a:spcPct val="0"/>
              </a:spcBef>
              <a:spcAft>
                <a:spcPct val="0"/>
              </a:spcAft>
            </a:pPr>
            <a:r>
              <a:rPr lang="en-US" sz="2800" b="1" dirty="0">
                <a:effectLst>
                  <a:outerShdw blurRad="38100" dist="38100" dir="2700000" algn="tl">
                    <a:srgbClr val="000000">
                      <a:alpha val="43137"/>
                    </a:srgbClr>
                  </a:outerShdw>
                </a:effectLst>
                <a:latin typeface="Garamond" pitchFamily="18" charset="0"/>
                <a:ea typeface="MS PGothic" pitchFamily="34" charset="-128"/>
              </a:rPr>
              <a:t>A  consensus report  of  ADA  </a:t>
            </a:r>
            <a:r>
              <a:rPr lang="en-US" sz="2800" b="1" dirty="0" smtClean="0">
                <a:effectLst>
                  <a:outerShdw blurRad="38100" dist="38100" dir="2700000" algn="tl">
                    <a:srgbClr val="000000">
                      <a:alpha val="43137"/>
                    </a:srgbClr>
                  </a:outerShdw>
                </a:effectLst>
                <a:latin typeface="Garamond" pitchFamily="18" charset="0"/>
                <a:ea typeface="MS PGothic" pitchFamily="34" charset="-128"/>
              </a:rPr>
              <a:t>&amp; </a:t>
            </a:r>
            <a:r>
              <a:rPr lang="en-US" sz="2800" b="1" dirty="0">
                <a:effectLst>
                  <a:outerShdw blurRad="38100" dist="38100" dir="2700000" algn="tl">
                    <a:srgbClr val="000000">
                      <a:alpha val="43137"/>
                    </a:srgbClr>
                  </a:outerShdw>
                </a:effectLst>
                <a:latin typeface="Garamond" pitchFamily="18" charset="0"/>
                <a:ea typeface="MS PGothic" pitchFamily="34" charset="-128"/>
              </a:rPr>
              <a:t>American  Cancer </a:t>
            </a:r>
            <a:r>
              <a:rPr lang="en-US" sz="2800" b="1" dirty="0" smtClean="0">
                <a:effectLst>
                  <a:outerShdw blurRad="38100" dist="38100" dir="2700000" algn="tl">
                    <a:srgbClr val="000000">
                      <a:alpha val="43137"/>
                    </a:srgbClr>
                  </a:outerShdw>
                </a:effectLst>
                <a:latin typeface="Garamond" pitchFamily="18" charset="0"/>
                <a:ea typeface="MS PGothic" pitchFamily="34" charset="-128"/>
              </a:rPr>
              <a:t>Society</a:t>
            </a:r>
            <a:r>
              <a:rPr lang="en-US" sz="2800" b="1" i="1" dirty="0" smtClean="0">
                <a:effectLst>
                  <a:outerShdw blurRad="38100" dist="38100" dir="2700000" algn="tl">
                    <a:srgbClr val="000000">
                      <a:alpha val="43137"/>
                    </a:srgbClr>
                  </a:outerShdw>
                </a:effectLst>
                <a:latin typeface="Garamond" pitchFamily="18" charset="0"/>
                <a:ea typeface="MS PGothic" pitchFamily="34" charset="-128"/>
              </a:rPr>
              <a:t> </a:t>
            </a:r>
            <a:r>
              <a:rPr lang="en-US" sz="2800" b="1" dirty="0" smtClean="0">
                <a:effectLst>
                  <a:outerShdw blurRad="38100" dist="38100" dir="2700000" algn="tl">
                    <a:srgbClr val="000000">
                      <a:alpha val="43137"/>
                    </a:srgbClr>
                  </a:outerShdw>
                </a:effectLst>
                <a:latin typeface="Garamond" pitchFamily="18" charset="0"/>
                <a:ea typeface="MS PGothic" pitchFamily="34" charset="-128"/>
              </a:rPr>
              <a:t>Summary and recommendations </a:t>
            </a:r>
          </a:p>
          <a:p>
            <a:pPr fontAlgn="base">
              <a:spcBef>
                <a:spcPct val="0"/>
              </a:spcBef>
              <a:spcAft>
                <a:spcPct val="0"/>
              </a:spcAft>
            </a:pPr>
            <a:endParaRPr lang="en-US" sz="1100" dirty="0">
              <a:solidFill>
                <a:srgbClr val="FFFFFF"/>
              </a:solidFill>
              <a:ea typeface="MS PGothic" pitchFamily="34" charset="-128"/>
            </a:endParaRPr>
          </a:p>
        </p:txBody>
      </p:sp>
      <p:sp>
        <p:nvSpPr>
          <p:cNvPr id="6" name="Rectangle 4"/>
          <p:cNvSpPr>
            <a:spLocks noChangeArrowheads="1"/>
          </p:cNvSpPr>
          <p:nvPr/>
        </p:nvSpPr>
        <p:spPr bwMode="auto">
          <a:xfrm>
            <a:off x="1" y="6305490"/>
            <a:ext cx="9144000" cy="369332"/>
          </a:xfrm>
          <a:prstGeom prst="rect">
            <a:avLst/>
          </a:prstGeom>
          <a:noFill/>
          <a:ln w="9525">
            <a:noFill/>
            <a:miter lim="800000"/>
            <a:headEnd/>
            <a:tailEnd/>
          </a:ln>
        </p:spPr>
        <p:txBody>
          <a:bodyPr wrap="square">
            <a:spAutoFit/>
          </a:bodyPr>
          <a:lstStyle/>
          <a:p>
            <a:pPr algn="ctr" fontAlgn="base">
              <a:spcBef>
                <a:spcPct val="0"/>
              </a:spcBef>
              <a:spcAft>
                <a:spcPct val="0"/>
              </a:spcAft>
            </a:pPr>
            <a:r>
              <a:rPr lang="en-US" dirty="0" smtClean="0">
                <a:solidFill>
                  <a:srgbClr val="FFFF00"/>
                </a:solidFill>
                <a:latin typeface="Garamond" pitchFamily="18" charset="0"/>
                <a:ea typeface="MS PGothic" pitchFamily="34" charset="-128"/>
              </a:rPr>
              <a:t>Giovannucci E, et al. Diabetes Care. 2010; 33:1674–1685.</a:t>
            </a:r>
            <a:endParaRPr lang="en-US" dirty="0">
              <a:solidFill>
                <a:srgbClr val="FFFF00"/>
              </a:solidFill>
              <a:latin typeface="Garamond" pitchFamily="18" charset="0"/>
              <a:ea typeface="MS PGothic" pitchFamily="34" charset="-128"/>
            </a:endParaRP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Title 1"/>
          <p:cNvSpPr>
            <a:spLocks noGrp="1"/>
          </p:cNvSpPr>
          <p:nvPr>
            <p:ph type="title"/>
          </p:nvPr>
        </p:nvSpPr>
        <p:spPr>
          <a:xfrm>
            <a:off x="0" y="0"/>
            <a:ext cx="9144000" cy="1219200"/>
          </a:xfrm>
          <a:solidFill>
            <a:srgbClr val="C00000"/>
          </a:solidFill>
          <a:ln>
            <a:solidFill>
              <a:schemeClr val="tx1"/>
            </a:solidFill>
          </a:ln>
        </p:spPr>
        <p:txBody>
          <a:bodyPr/>
          <a:lstStyle/>
          <a:p>
            <a:pPr algn="ctr"/>
            <a:r>
              <a:rPr lang="en-US" sz="4400" dirty="0" smtClean="0">
                <a:solidFill>
                  <a:schemeClr val="tx1"/>
                </a:solidFill>
                <a:effectLst>
                  <a:outerShdw blurRad="38100" dist="38100" dir="2700000" algn="tl">
                    <a:srgbClr val="000000">
                      <a:alpha val="43137"/>
                    </a:srgbClr>
                  </a:outerShdw>
                </a:effectLst>
                <a:latin typeface="Garamond" pitchFamily="18" charset="0"/>
              </a:rPr>
              <a:t>Insulin Analogues: 2000</a:t>
            </a:r>
          </a:p>
        </p:txBody>
      </p:sp>
      <p:pic>
        <p:nvPicPr>
          <p:cNvPr id="9219" name="Picture 3" descr="novo.jpg"/>
          <p:cNvPicPr>
            <a:picLocks noChangeAspect="1"/>
          </p:cNvPicPr>
          <p:nvPr/>
        </p:nvPicPr>
        <p:blipFill>
          <a:blip r:embed="rId2" cstate="print"/>
          <a:srcRect/>
          <a:stretch>
            <a:fillRect/>
          </a:stretch>
        </p:blipFill>
        <p:spPr bwMode="auto">
          <a:xfrm>
            <a:off x="7391400" y="1295400"/>
            <a:ext cx="1524000" cy="2209800"/>
          </a:xfrm>
          <a:prstGeom prst="rect">
            <a:avLst/>
          </a:prstGeom>
          <a:noFill/>
          <a:ln w="9525">
            <a:solidFill>
              <a:srgbClr val="FF0000"/>
            </a:solidFill>
            <a:miter lim="800000"/>
            <a:headEnd/>
            <a:tailEnd/>
          </a:ln>
        </p:spPr>
      </p:pic>
      <p:pic>
        <p:nvPicPr>
          <p:cNvPr id="9220" name="Picture 4" descr="novolog.gif"/>
          <p:cNvPicPr>
            <a:picLocks noChangeAspect="1"/>
          </p:cNvPicPr>
          <p:nvPr/>
        </p:nvPicPr>
        <p:blipFill>
          <a:blip r:embed="rId3" cstate="print"/>
          <a:srcRect/>
          <a:stretch>
            <a:fillRect/>
          </a:stretch>
        </p:blipFill>
        <p:spPr bwMode="auto">
          <a:xfrm>
            <a:off x="1981200" y="1295400"/>
            <a:ext cx="1295400" cy="2209800"/>
          </a:xfrm>
          <a:prstGeom prst="rect">
            <a:avLst/>
          </a:prstGeom>
          <a:noFill/>
          <a:ln w="9525">
            <a:solidFill>
              <a:srgbClr val="FF0000"/>
            </a:solidFill>
            <a:miter lim="800000"/>
            <a:headEnd/>
            <a:tailEnd/>
          </a:ln>
        </p:spPr>
      </p:pic>
      <p:pic>
        <p:nvPicPr>
          <p:cNvPr id="9221" name="Picture 5" descr="humalog_bottle.gif"/>
          <p:cNvPicPr>
            <a:picLocks noChangeAspect="1"/>
          </p:cNvPicPr>
          <p:nvPr/>
        </p:nvPicPr>
        <p:blipFill>
          <a:blip r:embed="rId4" cstate="print"/>
          <a:srcRect/>
          <a:stretch>
            <a:fillRect/>
          </a:stretch>
        </p:blipFill>
        <p:spPr bwMode="auto">
          <a:xfrm>
            <a:off x="207963" y="1295400"/>
            <a:ext cx="1468437" cy="2209800"/>
          </a:xfrm>
          <a:prstGeom prst="rect">
            <a:avLst/>
          </a:prstGeom>
          <a:noFill/>
          <a:ln w="9525">
            <a:solidFill>
              <a:srgbClr val="FF0000"/>
            </a:solidFill>
            <a:miter lim="800000"/>
            <a:headEnd/>
            <a:tailEnd/>
          </a:ln>
        </p:spPr>
      </p:pic>
      <p:pic>
        <p:nvPicPr>
          <p:cNvPr id="9222" name="Picture 6" descr="LANTUS.bmp"/>
          <p:cNvPicPr>
            <a:picLocks noChangeAspect="1"/>
          </p:cNvPicPr>
          <p:nvPr/>
        </p:nvPicPr>
        <p:blipFill>
          <a:blip r:embed="rId5" cstate="print"/>
          <a:srcRect/>
          <a:stretch>
            <a:fillRect/>
          </a:stretch>
        </p:blipFill>
        <p:spPr bwMode="auto">
          <a:xfrm>
            <a:off x="5368925" y="1295400"/>
            <a:ext cx="1641475" cy="2209800"/>
          </a:xfrm>
          <a:prstGeom prst="rect">
            <a:avLst/>
          </a:prstGeom>
          <a:noFill/>
          <a:ln w="9525">
            <a:solidFill>
              <a:srgbClr val="FF0000"/>
            </a:solidFill>
            <a:miter lim="800000"/>
            <a:headEnd/>
            <a:tailEnd/>
          </a:ln>
        </p:spPr>
      </p:pic>
      <p:sp>
        <p:nvSpPr>
          <p:cNvPr id="7" name="TextBox 6"/>
          <p:cNvSpPr txBox="1"/>
          <p:nvPr/>
        </p:nvSpPr>
        <p:spPr>
          <a:xfrm>
            <a:off x="228600" y="3505200"/>
            <a:ext cx="8806000" cy="461665"/>
          </a:xfrm>
          <a:prstGeom prst="rect">
            <a:avLst/>
          </a:prstGeom>
          <a:noFill/>
        </p:spPr>
        <p:txBody>
          <a:bodyPr wrap="none">
            <a:spAutoFit/>
          </a:bodyPr>
          <a:lstStyle/>
          <a:p>
            <a:pPr fontAlgn="base">
              <a:spcBef>
                <a:spcPct val="0"/>
              </a:spcBef>
              <a:spcAft>
                <a:spcPct val="0"/>
              </a:spcAft>
              <a:defRPr/>
            </a:pPr>
            <a:r>
              <a:rPr lang="en-US" sz="2400" b="1" dirty="0" smtClean="0">
                <a:solidFill>
                  <a:srgbClr val="FF99FF"/>
                </a:solidFill>
                <a:effectLst>
                  <a:outerShdw blurRad="38100" dist="38100" dir="2700000" algn="tl">
                    <a:srgbClr val="000000">
                      <a:alpha val="43137"/>
                    </a:srgbClr>
                  </a:outerShdw>
                </a:effectLst>
                <a:latin typeface="Garamond" pitchFamily="18" charset="0"/>
                <a:ea typeface="MS PGothic" pitchFamily="34" charset="-128"/>
              </a:rPr>
              <a:t>    </a:t>
            </a:r>
            <a:r>
              <a:rPr lang="en-US" sz="2400" b="1" dirty="0" err="1" smtClean="0">
                <a:solidFill>
                  <a:srgbClr val="FF99FF"/>
                </a:solidFill>
                <a:effectLst>
                  <a:outerShdw blurRad="38100" dist="38100" dir="2700000" algn="tl">
                    <a:srgbClr val="000000">
                      <a:alpha val="43137"/>
                    </a:srgbClr>
                  </a:outerShdw>
                </a:effectLst>
                <a:latin typeface="Garamond" pitchFamily="18" charset="0"/>
                <a:ea typeface="MS PGothic" pitchFamily="34" charset="-128"/>
              </a:rPr>
              <a:t>Lispro</a:t>
            </a:r>
            <a:r>
              <a:rPr lang="en-US" sz="2400" b="1" dirty="0" smtClean="0">
                <a:solidFill>
                  <a:srgbClr val="FF99FF"/>
                </a:solidFill>
                <a:effectLst>
                  <a:outerShdw blurRad="38100" dist="38100" dir="2700000" algn="tl">
                    <a:srgbClr val="000000">
                      <a:alpha val="43137"/>
                    </a:srgbClr>
                  </a:outerShdw>
                </a:effectLst>
                <a:latin typeface="Garamond" pitchFamily="18" charset="0"/>
                <a:ea typeface="MS PGothic" pitchFamily="34" charset="-128"/>
              </a:rPr>
              <a:t>          </a:t>
            </a:r>
            <a:r>
              <a:rPr lang="en-US" sz="2400" b="1" dirty="0">
                <a:solidFill>
                  <a:srgbClr val="FF99FF"/>
                </a:solidFill>
                <a:effectLst>
                  <a:outerShdw blurRad="38100" dist="38100" dir="2700000" algn="tl">
                    <a:srgbClr val="000000">
                      <a:alpha val="43137"/>
                    </a:srgbClr>
                  </a:outerShdw>
                </a:effectLst>
                <a:latin typeface="Garamond" pitchFamily="18" charset="0"/>
                <a:ea typeface="MS PGothic" pitchFamily="34" charset="-128"/>
              </a:rPr>
              <a:t>Aspart </a:t>
            </a:r>
            <a:r>
              <a:rPr lang="en-US" sz="2400" b="1" dirty="0" smtClean="0">
                <a:solidFill>
                  <a:srgbClr val="FF99FF"/>
                </a:solidFill>
                <a:effectLst>
                  <a:outerShdw blurRad="38100" dist="38100" dir="2700000" algn="tl">
                    <a:srgbClr val="000000">
                      <a:alpha val="43137"/>
                    </a:srgbClr>
                  </a:outerShdw>
                </a:effectLst>
                <a:latin typeface="Garamond" pitchFamily="18" charset="0"/>
                <a:ea typeface="MS PGothic" pitchFamily="34" charset="-128"/>
              </a:rPr>
              <a:t>       </a:t>
            </a:r>
            <a:r>
              <a:rPr lang="en-US" sz="2400" b="1" dirty="0" err="1" smtClean="0">
                <a:solidFill>
                  <a:srgbClr val="FF99FF"/>
                </a:solidFill>
                <a:effectLst>
                  <a:outerShdw blurRad="38100" dist="38100" dir="2700000" algn="tl">
                    <a:srgbClr val="000000">
                      <a:alpha val="43137"/>
                    </a:srgbClr>
                  </a:outerShdw>
                </a:effectLst>
                <a:latin typeface="Garamond" pitchFamily="18" charset="0"/>
                <a:ea typeface="MS PGothic" pitchFamily="34" charset="-128"/>
              </a:rPr>
              <a:t>Glulisine</a:t>
            </a:r>
            <a:r>
              <a:rPr lang="en-US" sz="2400" b="1" dirty="0" smtClean="0">
                <a:solidFill>
                  <a:srgbClr val="FF99FF"/>
                </a:solidFill>
                <a:effectLst>
                  <a:outerShdw blurRad="38100" dist="38100" dir="2700000" algn="tl">
                    <a:srgbClr val="000000">
                      <a:alpha val="43137"/>
                    </a:srgbClr>
                  </a:outerShdw>
                </a:effectLst>
                <a:latin typeface="Garamond" pitchFamily="18" charset="0"/>
                <a:ea typeface="MS PGothic" pitchFamily="34" charset="-128"/>
              </a:rPr>
              <a:t>          Glargine             Detemir </a:t>
            </a:r>
            <a:endParaRPr lang="en-US" sz="2400" b="1" dirty="0">
              <a:solidFill>
                <a:srgbClr val="FF99FF"/>
              </a:solidFill>
              <a:effectLst>
                <a:outerShdw blurRad="38100" dist="38100" dir="2700000" algn="tl">
                  <a:srgbClr val="000000">
                    <a:alpha val="43137"/>
                  </a:srgbClr>
                </a:outerShdw>
              </a:effectLst>
              <a:latin typeface="Garamond" pitchFamily="18" charset="0"/>
              <a:ea typeface="MS PGothic" pitchFamily="34" charset="-128"/>
            </a:endParaRPr>
          </a:p>
        </p:txBody>
      </p:sp>
      <p:sp>
        <p:nvSpPr>
          <p:cNvPr id="8" name="TextBox 7"/>
          <p:cNvSpPr txBox="1">
            <a:spLocks noChangeArrowheads="1"/>
          </p:cNvSpPr>
          <p:nvPr/>
        </p:nvSpPr>
        <p:spPr bwMode="auto">
          <a:xfrm>
            <a:off x="457200" y="4419600"/>
            <a:ext cx="6380887" cy="1969770"/>
          </a:xfrm>
          <a:prstGeom prst="rect">
            <a:avLst/>
          </a:prstGeom>
          <a:noFill/>
          <a:ln w="9525">
            <a:noFill/>
            <a:miter lim="800000"/>
            <a:headEnd/>
            <a:tailEnd/>
          </a:ln>
        </p:spPr>
        <p:txBody>
          <a:bodyPr wrap="square">
            <a:spAutoFit/>
          </a:bodyPr>
          <a:lstStyle/>
          <a:p>
            <a:pPr fontAlgn="base">
              <a:spcBef>
                <a:spcPct val="0"/>
              </a:spcBef>
              <a:spcAft>
                <a:spcPct val="0"/>
              </a:spcAft>
            </a:pPr>
            <a:r>
              <a:rPr lang="en-US" sz="2000" dirty="0">
                <a:solidFill>
                  <a:srgbClr val="FFFFFF"/>
                </a:solidFill>
                <a:ea typeface="MS PGothic" pitchFamily="34" charset="-128"/>
              </a:rPr>
              <a:t>June 29 , 2010  ,  ADA  70</a:t>
            </a:r>
            <a:r>
              <a:rPr lang="en-US" sz="2000" baseline="30000" dirty="0">
                <a:solidFill>
                  <a:srgbClr val="FFFFFF"/>
                </a:solidFill>
                <a:ea typeface="MS PGothic" pitchFamily="34" charset="-128"/>
              </a:rPr>
              <a:t>th</a:t>
            </a:r>
            <a:r>
              <a:rPr lang="en-US" sz="2000" dirty="0">
                <a:solidFill>
                  <a:srgbClr val="FFFFFF"/>
                </a:solidFill>
                <a:ea typeface="MS PGothic" pitchFamily="34" charset="-128"/>
              </a:rPr>
              <a:t>  Scientific </a:t>
            </a:r>
            <a:r>
              <a:rPr lang="en-US" sz="2000" dirty="0" smtClean="0">
                <a:solidFill>
                  <a:srgbClr val="FFFFFF"/>
                </a:solidFill>
                <a:ea typeface="MS PGothic" pitchFamily="34" charset="-128"/>
              </a:rPr>
              <a:t>Session:</a:t>
            </a:r>
            <a:endParaRPr lang="en-US" sz="2000" dirty="0">
              <a:solidFill>
                <a:srgbClr val="FFFFFF"/>
              </a:solidFill>
              <a:ea typeface="MS PGothic" pitchFamily="34" charset="-128"/>
            </a:endParaRPr>
          </a:p>
          <a:p>
            <a:pPr fontAlgn="base">
              <a:spcBef>
                <a:spcPct val="0"/>
              </a:spcBef>
              <a:spcAft>
                <a:spcPct val="0"/>
              </a:spcAft>
            </a:pPr>
            <a:endParaRPr lang="en-US" dirty="0">
              <a:solidFill>
                <a:srgbClr val="FFFFFF"/>
              </a:solidFill>
              <a:ea typeface="MS PGothic" pitchFamily="34" charset="-128"/>
            </a:endParaRPr>
          </a:p>
          <a:p>
            <a:pPr fontAlgn="base">
              <a:spcBef>
                <a:spcPct val="0"/>
              </a:spcBef>
              <a:spcAft>
                <a:spcPct val="0"/>
              </a:spcAft>
            </a:pPr>
            <a:r>
              <a:rPr lang="en-US" dirty="0">
                <a:solidFill>
                  <a:srgbClr val="FFFFFF"/>
                </a:solidFill>
                <a:ea typeface="MS PGothic" pitchFamily="34" charset="-128"/>
              </a:rPr>
              <a:t>    </a:t>
            </a:r>
            <a:r>
              <a:rPr lang="en-US" sz="2400" i="1" dirty="0" err="1">
                <a:solidFill>
                  <a:srgbClr val="FFFFFF"/>
                </a:solidFill>
                <a:ea typeface="MS PGothic" pitchFamily="34" charset="-128"/>
              </a:rPr>
              <a:t>Ultrarapid</a:t>
            </a:r>
            <a:r>
              <a:rPr lang="en-US" sz="2400" i="1" dirty="0">
                <a:solidFill>
                  <a:srgbClr val="FFFFFF"/>
                </a:solidFill>
                <a:ea typeface="MS PGothic" pitchFamily="34" charset="-128"/>
              </a:rPr>
              <a:t> </a:t>
            </a:r>
            <a:r>
              <a:rPr lang="en-US" sz="2400" i="1" dirty="0" smtClean="0">
                <a:solidFill>
                  <a:srgbClr val="FFFFFF"/>
                </a:solidFill>
                <a:ea typeface="MS PGothic" pitchFamily="34" charset="-128"/>
              </a:rPr>
              <a:t>=  </a:t>
            </a:r>
            <a:r>
              <a:rPr lang="en-US" sz="2400" i="1" dirty="0" err="1">
                <a:solidFill>
                  <a:srgbClr val="FFFF00"/>
                </a:solidFill>
                <a:ea typeface="MS PGothic" pitchFamily="34" charset="-128"/>
              </a:rPr>
              <a:t>Technosfer</a:t>
            </a:r>
            <a:r>
              <a:rPr lang="en-US" sz="2400" i="1" dirty="0">
                <a:solidFill>
                  <a:srgbClr val="FFFF00"/>
                </a:solidFill>
                <a:ea typeface="MS PGothic" pitchFamily="34" charset="-128"/>
              </a:rPr>
              <a:t>  </a:t>
            </a:r>
            <a:r>
              <a:rPr lang="en-US" sz="2400" i="1" dirty="0" smtClean="0">
                <a:solidFill>
                  <a:srgbClr val="FFFF00"/>
                </a:solidFill>
                <a:ea typeface="MS PGothic" pitchFamily="34" charset="-128"/>
              </a:rPr>
              <a:t>(Inhaled </a:t>
            </a:r>
            <a:r>
              <a:rPr lang="en-US" sz="2400" i="1" dirty="0">
                <a:solidFill>
                  <a:srgbClr val="FFFF00"/>
                </a:solidFill>
                <a:ea typeface="MS PGothic" pitchFamily="34" charset="-128"/>
              </a:rPr>
              <a:t>Insulin)</a:t>
            </a:r>
          </a:p>
          <a:p>
            <a:pPr fontAlgn="base">
              <a:spcBef>
                <a:spcPct val="0"/>
              </a:spcBef>
              <a:spcAft>
                <a:spcPct val="0"/>
              </a:spcAft>
            </a:pPr>
            <a:r>
              <a:rPr lang="en-US" sz="2400" i="1" dirty="0" smtClean="0">
                <a:solidFill>
                  <a:srgbClr val="FFFFFF"/>
                </a:solidFill>
                <a:ea typeface="MS PGothic" pitchFamily="34" charset="-128"/>
              </a:rPr>
              <a:t>   </a:t>
            </a:r>
            <a:r>
              <a:rPr lang="en-US" sz="2400" i="1" dirty="0" err="1" smtClean="0">
                <a:solidFill>
                  <a:srgbClr val="FFFFFF"/>
                </a:solidFill>
                <a:ea typeface="MS PGothic" pitchFamily="34" charset="-128"/>
              </a:rPr>
              <a:t>Ultralong</a:t>
            </a:r>
            <a:r>
              <a:rPr lang="en-US" sz="2400" i="1" dirty="0" smtClean="0">
                <a:solidFill>
                  <a:srgbClr val="FFFFFF"/>
                </a:solidFill>
                <a:ea typeface="MS PGothic" pitchFamily="34" charset="-128"/>
              </a:rPr>
              <a:t>  </a:t>
            </a:r>
            <a:r>
              <a:rPr lang="en-US" sz="2400" i="1" dirty="0" smtClean="0">
                <a:solidFill>
                  <a:srgbClr val="FFFF00"/>
                </a:solidFill>
                <a:ea typeface="MS PGothic" pitchFamily="34" charset="-128"/>
              </a:rPr>
              <a:t>=   </a:t>
            </a:r>
            <a:r>
              <a:rPr lang="en-US" sz="2400" i="1" dirty="0">
                <a:solidFill>
                  <a:srgbClr val="FFFF00"/>
                </a:solidFill>
                <a:ea typeface="MS PGothic" pitchFamily="34" charset="-128"/>
              </a:rPr>
              <a:t>Degludec</a:t>
            </a:r>
            <a:endParaRPr lang="en-US" i="1" dirty="0">
              <a:solidFill>
                <a:srgbClr val="FFFF00"/>
              </a:solidFill>
              <a:ea typeface="MS PGothic" pitchFamily="34" charset="-128"/>
            </a:endParaRPr>
          </a:p>
          <a:p>
            <a:pPr fontAlgn="base">
              <a:spcBef>
                <a:spcPct val="0"/>
              </a:spcBef>
              <a:spcAft>
                <a:spcPct val="0"/>
              </a:spcAft>
            </a:pPr>
            <a:endParaRPr lang="en-US" dirty="0">
              <a:solidFill>
                <a:srgbClr val="FFFFFF"/>
              </a:solidFill>
              <a:ea typeface="MS PGothic" pitchFamily="34" charset="-128"/>
            </a:endParaRPr>
          </a:p>
          <a:p>
            <a:pPr fontAlgn="base">
              <a:spcBef>
                <a:spcPct val="0"/>
              </a:spcBef>
              <a:spcAft>
                <a:spcPct val="0"/>
              </a:spcAft>
            </a:pPr>
            <a:r>
              <a:rPr lang="en-US" dirty="0">
                <a:solidFill>
                  <a:srgbClr val="FFFFFF"/>
                </a:solidFill>
                <a:ea typeface="MS PGothic" pitchFamily="34" charset="-128"/>
              </a:rPr>
              <a:t>    </a:t>
            </a:r>
          </a:p>
        </p:txBody>
      </p:sp>
      <p:pic>
        <p:nvPicPr>
          <p:cNvPr id="9225" name="Picture 10" descr="http://www.pharmacytimes.com/issues/images/2009-01/2009-01_009-03.jpg"/>
          <p:cNvPicPr>
            <a:picLocks noChangeAspect="1" noChangeArrowheads="1"/>
          </p:cNvPicPr>
          <p:nvPr/>
        </p:nvPicPr>
        <p:blipFill>
          <a:blip r:embed="rId6" cstate="print"/>
          <a:srcRect/>
          <a:stretch>
            <a:fillRect/>
          </a:stretch>
        </p:blipFill>
        <p:spPr bwMode="auto">
          <a:xfrm>
            <a:off x="3505200" y="1295400"/>
            <a:ext cx="1524000" cy="2209800"/>
          </a:xfrm>
          <a:prstGeom prst="rect">
            <a:avLst/>
          </a:prstGeom>
          <a:noFill/>
          <a:ln w="9525">
            <a:solidFill>
              <a:srgbClr val="FF0000"/>
            </a:solid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381000" y="1526262"/>
            <a:ext cx="8382000" cy="4493538"/>
          </a:xfrm>
          <a:prstGeom prst="rect">
            <a:avLst/>
          </a:prstGeom>
        </p:spPr>
        <p:txBody>
          <a:bodyPr wrap="square">
            <a:spAutoFit/>
          </a:bodyPr>
          <a:lstStyle/>
          <a:p>
            <a:pPr algn="just" fontAlgn="base">
              <a:spcBef>
                <a:spcPct val="0"/>
              </a:spcBef>
              <a:spcAft>
                <a:spcPct val="0"/>
              </a:spcAft>
              <a:buClr>
                <a:srgbClr val="FF0000"/>
              </a:buClr>
              <a:buSzPct val="160000"/>
              <a:buFont typeface="Wingdings" pitchFamily="2" charset="2"/>
              <a:buChar char="§"/>
              <a:defRPr/>
            </a:pPr>
            <a:r>
              <a:rPr lang="en-US" sz="2200" dirty="0" smtClean="0">
                <a:solidFill>
                  <a:srgbClr val="FFFFFF"/>
                </a:solidFill>
                <a:latin typeface="Garamond" pitchFamily="18" charset="0"/>
                <a:ea typeface="MS PGothic" pitchFamily="34" charset="-128"/>
              </a:rPr>
              <a:t> </a:t>
            </a:r>
            <a:r>
              <a:rPr lang="en-US" sz="2200" dirty="0">
                <a:solidFill>
                  <a:srgbClr val="FFFFFF"/>
                </a:solidFill>
                <a:latin typeface="Garamond" pitchFamily="18" charset="0"/>
                <a:ea typeface="MS PGothic" pitchFamily="34" charset="-128"/>
              </a:rPr>
              <a:t>Healthful diets, physical activity, and weight management reduce risk and improve outcomes of </a:t>
            </a:r>
            <a:r>
              <a:rPr lang="en-US" sz="2200" dirty="0" smtClean="0">
                <a:solidFill>
                  <a:srgbClr val="FFFFFF"/>
                </a:solidFill>
                <a:latin typeface="Garamond" pitchFamily="18" charset="0"/>
                <a:ea typeface="MS PGothic" pitchFamily="34" charset="-128"/>
              </a:rPr>
              <a:t>DM</a:t>
            </a:r>
            <a:r>
              <a:rPr lang="en-US" sz="2200" baseline="-25000" dirty="0" smtClean="0">
                <a:solidFill>
                  <a:srgbClr val="FFFFFF"/>
                </a:solidFill>
                <a:latin typeface="Garamond" pitchFamily="18" charset="0"/>
                <a:ea typeface="MS PGothic" pitchFamily="34" charset="-128"/>
              </a:rPr>
              <a:t>2 </a:t>
            </a:r>
            <a:r>
              <a:rPr lang="en-US" sz="2200" dirty="0" smtClean="0">
                <a:solidFill>
                  <a:srgbClr val="FFFFFF"/>
                </a:solidFill>
                <a:latin typeface="Garamond" pitchFamily="18" charset="0"/>
                <a:ea typeface="MS PGothic" pitchFamily="34" charset="-128"/>
              </a:rPr>
              <a:t>and </a:t>
            </a:r>
            <a:r>
              <a:rPr lang="en-US" sz="2200" dirty="0">
                <a:solidFill>
                  <a:srgbClr val="FFFFFF"/>
                </a:solidFill>
                <a:latin typeface="Garamond" pitchFamily="18" charset="0"/>
                <a:ea typeface="MS PGothic" pitchFamily="34" charset="-128"/>
              </a:rPr>
              <a:t>some forms of cancer  and should be promoted for all.</a:t>
            </a:r>
          </a:p>
          <a:p>
            <a:pPr algn="just" fontAlgn="base">
              <a:spcBef>
                <a:spcPct val="0"/>
              </a:spcBef>
              <a:spcAft>
                <a:spcPct val="0"/>
              </a:spcAft>
              <a:buClr>
                <a:srgbClr val="FF0000"/>
              </a:buClr>
              <a:buSzPct val="160000"/>
              <a:buFont typeface="Wingdings" pitchFamily="2" charset="2"/>
              <a:buChar char="§"/>
              <a:defRPr/>
            </a:pPr>
            <a:endParaRPr lang="en-US" sz="2200" dirty="0">
              <a:solidFill>
                <a:srgbClr val="FFFFFF"/>
              </a:solidFill>
              <a:latin typeface="Garamond" pitchFamily="18" charset="0"/>
              <a:ea typeface="MS PGothic" pitchFamily="34" charset="-128"/>
            </a:endParaRPr>
          </a:p>
          <a:p>
            <a:pPr algn="just" fontAlgn="base">
              <a:spcBef>
                <a:spcPct val="0"/>
              </a:spcBef>
              <a:spcAft>
                <a:spcPct val="0"/>
              </a:spcAft>
              <a:buClr>
                <a:srgbClr val="FF0000"/>
              </a:buClr>
              <a:buSzPct val="160000"/>
              <a:buFont typeface="Wingdings" pitchFamily="2" charset="2"/>
              <a:buChar char="§"/>
              <a:defRPr/>
            </a:pPr>
            <a:r>
              <a:rPr lang="en-US" sz="2200" dirty="0" smtClean="0">
                <a:solidFill>
                  <a:srgbClr val="FFFFFF"/>
                </a:solidFill>
                <a:latin typeface="Garamond" pitchFamily="18" charset="0"/>
                <a:ea typeface="MS PGothic" pitchFamily="34" charset="-128"/>
              </a:rPr>
              <a:t> </a:t>
            </a:r>
            <a:r>
              <a:rPr lang="en-US" sz="2200" dirty="0">
                <a:solidFill>
                  <a:srgbClr val="FFFFFF"/>
                </a:solidFill>
                <a:latin typeface="Garamond" pitchFamily="18" charset="0"/>
                <a:ea typeface="MS PGothic" pitchFamily="34" charset="-128"/>
              </a:rPr>
              <a:t>Patients with </a:t>
            </a:r>
            <a:r>
              <a:rPr lang="en-US" sz="2200" dirty="0">
                <a:solidFill>
                  <a:srgbClr val="FFFF00"/>
                </a:solidFill>
                <a:latin typeface="Garamond" pitchFamily="18" charset="0"/>
                <a:ea typeface="MS PGothic" pitchFamily="34" charset="-128"/>
              </a:rPr>
              <a:t>diabetes</a:t>
            </a:r>
            <a:r>
              <a:rPr lang="en-US" sz="2200" dirty="0">
                <a:solidFill>
                  <a:srgbClr val="FFFFFF"/>
                </a:solidFill>
                <a:latin typeface="Garamond" pitchFamily="18" charset="0"/>
                <a:ea typeface="MS PGothic" pitchFamily="34" charset="-128"/>
              </a:rPr>
              <a:t> should be strongly encouraged by their health care professionals to undergo </a:t>
            </a:r>
            <a:r>
              <a:rPr lang="en-US" sz="2200" dirty="0">
                <a:solidFill>
                  <a:srgbClr val="FFFF00"/>
                </a:solidFill>
                <a:latin typeface="Garamond" pitchFamily="18" charset="0"/>
                <a:ea typeface="MS PGothic" pitchFamily="34" charset="-128"/>
              </a:rPr>
              <a:t>appropriate cancer screenings</a:t>
            </a:r>
            <a:r>
              <a:rPr lang="en-US" sz="2200" dirty="0">
                <a:solidFill>
                  <a:srgbClr val="FFFFFF"/>
                </a:solidFill>
                <a:latin typeface="Garamond" pitchFamily="18" charset="0"/>
                <a:ea typeface="MS PGothic" pitchFamily="34" charset="-128"/>
              </a:rPr>
              <a:t> as recommended for all people in their age and sex.</a:t>
            </a:r>
          </a:p>
          <a:p>
            <a:pPr algn="just" fontAlgn="base">
              <a:spcBef>
                <a:spcPct val="0"/>
              </a:spcBef>
              <a:spcAft>
                <a:spcPct val="0"/>
              </a:spcAft>
              <a:buClr>
                <a:srgbClr val="FF0000"/>
              </a:buClr>
              <a:buSzPct val="160000"/>
              <a:buFont typeface="Wingdings" pitchFamily="2" charset="2"/>
              <a:buChar char="§"/>
              <a:defRPr/>
            </a:pPr>
            <a:endParaRPr lang="en-US" sz="2200" dirty="0">
              <a:solidFill>
                <a:srgbClr val="FFFFFF"/>
              </a:solidFill>
              <a:latin typeface="Garamond" pitchFamily="18" charset="0"/>
              <a:ea typeface="MS PGothic" pitchFamily="34" charset="-128"/>
            </a:endParaRPr>
          </a:p>
          <a:p>
            <a:pPr algn="just" fontAlgn="base">
              <a:spcBef>
                <a:spcPct val="0"/>
              </a:spcBef>
              <a:spcAft>
                <a:spcPct val="0"/>
              </a:spcAft>
              <a:buClr>
                <a:srgbClr val="FF0000"/>
              </a:buClr>
              <a:buSzPct val="160000"/>
              <a:buFont typeface="Wingdings" pitchFamily="2" charset="2"/>
              <a:buChar char="§"/>
              <a:defRPr/>
            </a:pPr>
            <a:r>
              <a:rPr lang="en-US" sz="2200" dirty="0" smtClean="0">
                <a:solidFill>
                  <a:srgbClr val="FFFFFF"/>
                </a:solidFill>
                <a:latin typeface="Garamond" pitchFamily="18" charset="0"/>
                <a:ea typeface="MS PGothic" pitchFamily="34" charset="-128"/>
              </a:rPr>
              <a:t> </a:t>
            </a:r>
            <a:r>
              <a:rPr lang="en-US" sz="2200" dirty="0">
                <a:solidFill>
                  <a:srgbClr val="FFFFFF"/>
                </a:solidFill>
                <a:latin typeface="Garamond" pitchFamily="18" charset="0"/>
                <a:ea typeface="MS PGothic" pitchFamily="34" charset="-128"/>
              </a:rPr>
              <a:t>The </a:t>
            </a:r>
            <a:r>
              <a:rPr lang="en-US" sz="2200" dirty="0">
                <a:solidFill>
                  <a:srgbClr val="FF99FF"/>
                </a:solidFill>
                <a:effectLst>
                  <a:outerShdw blurRad="38100" dist="38100" dir="2700000" algn="tl">
                    <a:srgbClr val="000000">
                      <a:alpha val="43137"/>
                    </a:srgbClr>
                  </a:outerShdw>
                </a:effectLst>
                <a:latin typeface="Garamond" pitchFamily="18" charset="0"/>
                <a:ea typeface="MS PGothic" pitchFamily="34" charset="-128"/>
              </a:rPr>
              <a:t>evidence for specific drugs affecting cancer risk is limited</a:t>
            </a:r>
            <a:r>
              <a:rPr lang="en-US" sz="2200" dirty="0">
                <a:solidFill>
                  <a:srgbClr val="FFFFFF"/>
                </a:solidFill>
                <a:latin typeface="Garamond" pitchFamily="18" charset="0"/>
                <a:ea typeface="MS PGothic" pitchFamily="34" charset="-128"/>
              </a:rPr>
              <a:t>, and observed associations may have been confounded by indications for specific drugs, effects on other cancer risk factors such as body weight and </a:t>
            </a:r>
            <a:r>
              <a:rPr lang="en-US" sz="2200" dirty="0" err="1">
                <a:solidFill>
                  <a:srgbClr val="FFFFFF"/>
                </a:solidFill>
                <a:latin typeface="Garamond" pitchFamily="18" charset="0"/>
                <a:ea typeface="MS PGothic" pitchFamily="34" charset="-128"/>
              </a:rPr>
              <a:t>hyperinsulinemia</a:t>
            </a:r>
            <a:r>
              <a:rPr lang="en-US" sz="2200" dirty="0">
                <a:solidFill>
                  <a:srgbClr val="FFFFFF"/>
                </a:solidFill>
                <a:latin typeface="Garamond" pitchFamily="18" charset="0"/>
                <a:ea typeface="MS PGothic" pitchFamily="34" charset="-128"/>
              </a:rPr>
              <a:t>, and the complex progressive nature of hyperglycemia and pharmacotherapy in </a:t>
            </a:r>
            <a:r>
              <a:rPr lang="en-US" sz="2200" dirty="0" smtClean="0">
                <a:solidFill>
                  <a:srgbClr val="FFFFFF"/>
                </a:solidFill>
                <a:latin typeface="Garamond" pitchFamily="18" charset="0"/>
                <a:ea typeface="MS PGothic" pitchFamily="34" charset="-128"/>
              </a:rPr>
              <a:t>DM</a:t>
            </a:r>
            <a:r>
              <a:rPr lang="en-US" sz="2200" baseline="-25000" dirty="0" smtClean="0">
                <a:solidFill>
                  <a:srgbClr val="FFFFFF"/>
                </a:solidFill>
                <a:latin typeface="Garamond" pitchFamily="18" charset="0"/>
                <a:ea typeface="MS PGothic" pitchFamily="34" charset="-128"/>
              </a:rPr>
              <a:t>2 </a:t>
            </a:r>
            <a:r>
              <a:rPr lang="en-US" sz="2200" dirty="0" smtClean="0">
                <a:solidFill>
                  <a:srgbClr val="FFFFFF"/>
                </a:solidFill>
                <a:latin typeface="Garamond" pitchFamily="18" charset="0"/>
                <a:ea typeface="MS PGothic" pitchFamily="34" charset="-128"/>
              </a:rPr>
              <a:t>.</a:t>
            </a:r>
            <a:endParaRPr lang="en-US" sz="2200" dirty="0">
              <a:solidFill>
                <a:srgbClr val="FFFFFF"/>
              </a:solidFill>
              <a:latin typeface="Garamond" pitchFamily="18" charset="0"/>
              <a:ea typeface="MS PGothic" pitchFamily="34" charset="-128"/>
            </a:endParaRPr>
          </a:p>
        </p:txBody>
      </p:sp>
      <p:sp>
        <p:nvSpPr>
          <p:cNvPr id="6" name="Rectangle 5"/>
          <p:cNvSpPr>
            <a:spLocks noChangeArrowheads="1"/>
          </p:cNvSpPr>
          <p:nvPr/>
        </p:nvSpPr>
        <p:spPr bwMode="auto">
          <a:xfrm>
            <a:off x="0" y="0"/>
            <a:ext cx="9144000" cy="1123384"/>
          </a:xfrm>
          <a:prstGeom prst="rect">
            <a:avLst/>
          </a:prstGeom>
          <a:solidFill>
            <a:srgbClr val="C00000"/>
          </a:solidFill>
          <a:ln w="9525">
            <a:solidFill>
              <a:schemeClr val="tx1"/>
            </a:solidFill>
            <a:miter lim="800000"/>
            <a:headEnd/>
            <a:tailEnd/>
          </a:ln>
        </p:spPr>
        <p:txBody>
          <a:bodyPr wrap="square">
            <a:spAutoFit/>
          </a:bodyPr>
          <a:lstStyle/>
          <a:p>
            <a:pPr algn="ctr" fontAlgn="base">
              <a:spcBef>
                <a:spcPct val="0"/>
              </a:spcBef>
              <a:spcAft>
                <a:spcPct val="0"/>
              </a:spcAft>
            </a:pPr>
            <a:r>
              <a:rPr lang="en-US" sz="2800" b="1" dirty="0">
                <a:effectLst>
                  <a:outerShdw blurRad="38100" dist="38100" dir="2700000" algn="tl">
                    <a:srgbClr val="000000">
                      <a:alpha val="43137"/>
                    </a:srgbClr>
                  </a:outerShdw>
                </a:effectLst>
                <a:latin typeface="Garamond" pitchFamily="18" charset="0"/>
                <a:ea typeface="MS PGothic" pitchFamily="34" charset="-128"/>
              </a:rPr>
              <a:t>A  consensus report  of  ADA  </a:t>
            </a:r>
            <a:r>
              <a:rPr lang="en-US" sz="2800" b="1" dirty="0" smtClean="0">
                <a:effectLst>
                  <a:outerShdw blurRad="38100" dist="38100" dir="2700000" algn="tl">
                    <a:srgbClr val="000000">
                      <a:alpha val="43137"/>
                    </a:srgbClr>
                  </a:outerShdw>
                </a:effectLst>
                <a:latin typeface="Garamond" pitchFamily="18" charset="0"/>
                <a:ea typeface="MS PGothic" pitchFamily="34" charset="-128"/>
              </a:rPr>
              <a:t>&amp; </a:t>
            </a:r>
            <a:r>
              <a:rPr lang="en-US" sz="2800" b="1" dirty="0">
                <a:effectLst>
                  <a:outerShdw blurRad="38100" dist="38100" dir="2700000" algn="tl">
                    <a:srgbClr val="000000">
                      <a:alpha val="43137"/>
                    </a:srgbClr>
                  </a:outerShdw>
                </a:effectLst>
                <a:latin typeface="Garamond" pitchFamily="18" charset="0"/>
                <a:ea typeface="MS PGothic" pitchFamily="34" charset="-128"/>
              </a:rPr>
              <a:t>American  Cancer </a:t>
            </a:r>
            <a:r>
              <a:rPr lang="en-US" sz="2800" b="1" dirty="0" smtClean="0">
                <a:effectLst>
                  <a:outerShdw blurRad="38100" dist="38100" dir="2700000" algn="tl">
                    <a:srgbClr val="000000">
                      <a:alpha val="43137"/>
                    </a:srgbClr>
                  </a:outerShdw>
                </a:effectLst>
                <a:latin typeface="Garamond" pitchFamily="18" charset="0"/>
                <a:ea typeface="MS PGothic" pitchFamily="34" charset="-128"/>
              </a:rPr>
              <a:t>Society</a:t>
            </a:r>
            <a:r>
              <a:rPr lang="en-US" sz="2800" b="1" i="1" dirty="0" smtClean="0">
                <a:effectLst>
                  <a:outerShdw blurRad="38100" dist="38100" dir="2700000" algn="tl">
                    <a:srgbClr val="000000">
                      <a:alpha val="43137"/>
                    </a:srgbClr>
                  </a:outerShdw>
                </a:effectLst>
                <a:latin typeface="Garamond" pitchFamily="18" charset="0"/>
                <a:ea typeface="MS PGothic" pitchFamily="34" charset="-128"/>
              </a:rPr>
              <a:t> </a:t>
            </a:r>
            <a:r>
              <a:rPr lang="en-US" sz="2800" b="1" dirty="0" smtClean="0">
                <a:effectLst>
                  <a:outerShdw blurRad="38100" dist="38100" dir="2700000" algn="tl">
                    <a:srgbClr val="000000">
                      <a:alpha val="43137"/>
                    </a:srgbClr>
                  </a:outerShdw>
                </a:effectLst>
                <a:latin typeface="Garamond" pitchFamily="18" charset="0"/>
                <a:ea typeface="MS PGothic" pitchFamily="34" charset="-128"/>
              </a:rPr>
              <a:t>Summary and recommendations </a:t>
            </a:r>
          </a:p>
          <a:p>
            <a:pPr fontAlgn="base">
              <a:spcBef>
                <a:spcPct val="0"/>
              </a:spcBef>
              <a:spcAft>
                <a:spcPct val="0"/>
              </a:spcAft>
            </a:pPr>
            <a:endParaRPr lang="en-US" sz="1100" dirty="0">
              <a:solidFill>
                <a:srgbClr val="FFFFFF"/>
              </a:solidFill>
              <a:ea typeface="MS PGothic" pitchFamily="34" charset="-128"/>
            </a:endParaRPr>
          </a:p>
        </p:txBody>
      </p:sp>
      <p:sp>
        <p:nvSpPr>
          <p:cNvPr id="7" name="Rectangle 4"/>
          <p:cNvSpPr>
            <a:spLocks noChangeArrowheads="1"/>
          </p:cNvSpPr>
          <p:nvPr/>
        </p:nvSpPr>
        <p:spPr bwMode="auto">
          <a:xfrm>
            <a:off x="1" y="6305490"/>
            <a:ext cx="9144000" cy="369332"/>
          </a:xfrm>
          <a:prstGeom prst="rect">
            <a:avLst/>
          </a:prstGeom>
          <a:noFill/>
          <a:ln w="9525">
            <a:noFill/>
            <a:miter lim="800000"/>
            <a:headEnd/>
            <a:tailEnd/>
          </a:ln>
        </p:spPr>
        <p:txBody>
          <a:bodyPr wrap="square">
            <a:spAutoFit/>
          </a:bodyPr>
          <a:lstStyle/>
          <a:p>
            <a:pPr algn="ctr" fontAlgn="base">
              <a:spcBef>
                <a:spcPct val="0"/>
              </a:spcBef>
              <a:spcAft>
                <a:spcPct val="0"/>
              </a:spcAft>
            </a:pPr>
            <a:r>
              <a:rPr lang="en-US" dirty="0" smtClean="0">
                <a:solidFill>
                  <a:srgbClr val="FFFF00"/>
                </a:solidFill>
                <a:latin typeface="Garamond" pitchFamily="18" charset="0"/>
                <a:ea typeface="MS PGothic" pitchFamily="34" charset="-128"/>
              </a:rPr>
              <a:t>Giovannucci E, et al. Diabetes Care. 2010; 33:1674–1685.</a:t>
            </a:r>
            <a:endParaRPr lang="en-US" dirty="0">
              <a:solidFill>
                <a:srgbClr val="FFFF00"/>
              </a:solidFill>
              <a:latin typeface="Garamond" pitchFamily="18" charset="0"/>
              <a:ea typeface="MS PGothic" pitchFamily="34" charset="-128"/>
            </a:endParaRPr>
          </a:p>
        </p:txBody>
      </p:sp>
    </p:spTree>
  </p:cSld>
  <p:clrMapOvr>
    <a:masterClrMapping/>
  </p:clrMapOvr>
  <p:transition spd="med"/>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381000" y="1905000"/>
            <a:ext cx="8458200" cy="4247317"/>
          </a:xfrm>
          <a:prstGeom prst="rect">
            <a:avLst/>
          </a:prstGeom>
        </p:spPr>
        <p:txBody>
          <a:bodyPr wrap="square">
            <a:spAutoFit/>
          </a:bodyPr>
          <a:lstStyle/>
          <a:p>
            <a:pPr algn="just" fontAlgn="base">
              <a:spcBef>
                <a:spcPct val="0"/>
              </a:spcBef>
              <a:spcAft>
                <a:spcPct val="0"/>
              </a:spcAft>
              <a:defRPr/>
            </a:pPr>
            <a:r>
              <a:rPr lang="en-US" sz="2300" dirty="0">
                <a:solidFill>
                  <a:srgbClr val="CCFFFF">
                    <a:lumMod val="50000"/>
                  </a:srgbClr>
                </a:solidFill>
                <a:ea typeface="MS PGothic" pitchFamily="34" charset="-128"/>
              </a:rPr>
              <a:t>●</a:t>
            </a:r>
            <a:r>
              <a:rPr lang="en-US" sz="2300" dirty="0">
                <a:solidFill>
                  <a:srgbClr val="FFFFFF"/>
                </a:solidFill>
                <a:ea typeface="MS PGothic" pitchFamily="34" charset="-128"/>
              </a:rPr>
              <a:t> </a:t>
            </a:r>
            <a:r>
              <a:rPr lang="en-US" sz="2300" dirty="0">
                <a:solidFill>
                  <a:srgbClr val="FFFFFF"/>
                </a:solidFill>
                <a:latin typeface="Garamond" pitchFamily="18" charset="0"/>
                <a:ea typeface="MS PGothic" pitchFamily="34" charset="-128"/>
              </a:rPr>
              <a:t>Although still limited, early evidence suggests that </a:t>
            </a:r>
            <a:r>
              <a:rPr lang="en-US" sz="2300" dirty="0" err="1">
                <a:solidFill>
                  <a:srgbClr val="FFFF00"/>
                </a:solidFill>
                <a:latin typeface="Garamond" pitchFamily="18" charset="0"/>
                <a:ea typeface="MS PGothic" pitchFamily="34" charset="-128"/>
              </a:rPr>
              <a:t>metformin</a:t>
            </a:r>
            <a:r>
              <a:rPr lang="en-US" sz="2300" dirty="0">
                <a:solidFill>
                  <a:srgbClr val="FFFFFF"/>
                </a:solidFill>
                <a:latin typeface="Garamond" pitchFamily="18" charset="0"/>
                <a:ea typeface="MS PGothic" pitchFamily="34" charset="-128"/>
              </a:rPr>
              <a:t> is associated with a </a:t>
            </a:r>
            <a:r>
              <a:rPr lang="en-US" sz="2300" dirty="0">
                <a:solidFill>
                  <a:srgbClr val="FFFF00"/>
                </a:solidFill>
                <a:latin typeface="Garamond" pitchFamily="18" charset="0"/>
                <a:ea typeface="MS PGothic" pitchFamily="34" charset="-128"/>
              </a:rPr>
              <a:t>lower risk of cancer </a:t>
            </a:r>
            <a:r>
              <a:rPr lang="en-US" sz="2300" dirty="0">
                <a:solidFill>
                  <a:srgbClr val="FFFFFF"/>
                </a:solidFill>
                <a:latin typeface="Garamond" pitchFamily="18" charset="0"/>
                <a:ea typeface="MS PGothic" pitchFamily="34" charset="-128"/>
              </a:rPr>
              <a:t>and that exogenous insulin is associated with an increased cancer risk</a:t>
            </a:r>
            <a:r>
              <a:rPr lang="en-US" sz="2300" dirty="0" smtClean="0">
                <a:solidFill>
                  <a:srgbClr val="FFFFFF"/>
                </a:solidFill>
                <a:latin typeface="Garamond" pitchFamily="18" charset="0"/>
                <a:ea typeface="MS PGothic" pitchFamily="34" charset="-128"/>
              </a:rPr>
              <a:t>.</a:t>
            </a:r>
          </a:p>
          <a:p>
            <a:pPr lvl="1" algn="just" fontAlgn="base">
              <a:spcBef>
                <a:spcPct val="0"/>
              </a:spcBef>
              <a:spcAft>
                <a:spcPct val="0"/>
              </a:spcAft>
              <a:buClr>
                <a:srgbClr val="FF99FF"/>
              </a:buClr>
              <a:buFont typeface="Wingdings" pitchFamily="2" charset="2"/>
              <a:buChar char="§"/>
              <a:defRPr/>
            </a:pPr>
            <a:r>
              <a:rPr lang="en-US" sz="2000" dirty="0" smtClean="0">
                <a:solidFill>
                  <a:srgbClr val="FF0000"/>
                </a:solidFill>
                <a:effectLst>
                  <a:outerShdw blurRad="38100" dist="38100" dir="2700000" algn="tl">
                    <a:srgbClr val="000000">
                      <a:alpha val="43137"/>
                    </a:srgbClr>
                  </a:outerShdw>
                </a:effectLst>
                <a:latin typeface="Garamond" pitchFamily="18" charset="0"/>
                <a:ea typeface="MS PGothic" pitchFamily="34" charset="-128"/>
              </a:rPr>
              <a:t>Further </a:t>
            </a:r>
            <a:r>
              <a:rPr lang="en-US" sz="2000" dirty="0">
                <a:solidFill>
                  <a:srgbClr val="FF0000"/>
                </a:solidFill>
                <a:effectLst>
                  <a:outerShdw blurRad="38100" dist="38100" dir="2700000" algn="tl">
                    <a:srgbClr val="000000">
                      <a:alpha val="43137"/>
                    </a:srgbClr>
                  </a:outerShdw>
                </a:effectLst>
                <a:latin typeface="Garamond" pitchFamily="18" charset="0"/>
                <a:ea typeface="MS PGothic" pitchFamily="34" charset="-128"/>
              </a:rPr>
              <a:t>research is needed </a:t>
            </a:r>
            <a:r>
              <a:rPr lang="en-US" sz="2000" dirty="0">
                <a:solidFill>
                  <a:srgbClr val="FFFFFF"/>
                </a:solidFill>
                <a:latin typeface="Garamond" pitchFamily="18" charset="0"/>
                <a:ea typeface="MS PGothic" pitchFamily="34" charset="-128"/>
              </a:rPr>
              <a:t>to clarify these issues and evaluate if insulin </a:t>
            </a:r>
            <a:r>
              <a:rPr lang="en-US" sz="2000" dirty="0">
                <a:solidFill>
                  <a:srgbClr val="FF0000"/>
                </a:solidFill>
                <a:effectLst>
                  <a:outerShdw blurRad="38100" dist="38100" dir="2700000" algn="tl">
                    <a:srgbClr val="000000">
                      <a:alpha val="43137"/>
                    </a:srgbClr>
                  </a:outerShdw>
                </a:effectLst>
                <a:latin typeface="Garamond" pitchFamily="18" charset="0"/>
                <a:ea typeface="MS PGothic" pitchFamily="34" charset="-128"/>
              </a:rPr>
              <a:t>glargine </a:t>
            </a:r>
            <a:r>
              <a:rPr lang="en-US" sz="2000" dirty="0">
                <a:solidFill>
                  <a:srgbClr val="FFFFFF"/>
                </a:solidFill>
                <a:latin typeface="Garamond" pitchFamily="18" charset="0"/>
                <a:ea typeface="MS PGothic" pitchFamily="34" charset="-128"/>
              </a:rPr>
              <a:t>is more strongly associated with cancer risk compared with other </a:t>
            </a:r>
            <a:r>
              <a:rPr lang="en-US" sz="2000" dirty="0" err="1" smtClean="0">
                <a:solidFill>
                  <a:srgbClr val="FFFFFF"/>
                </a:solidFill>
                <a:latin typeface="Garamond" pitchFamily="18" charset="0"/>
                <a:ea typeface="MS PGothic" pitchFamily="34" charset="-128"/>
              </a:rPr>
              <a:t>insulins</a:t>
            </a:r>
            <a:r>
              <a:rPr lang="en-US" sz="2000" dirty="0">
                <a:solidFill>
                  <a:srgbClr val="FFFFFF"/>
                </a:solidFill>
                <a:latin typeface="Garamond" pitchFamily="18" charset="0"/>
                <a:ea typeface="MS PGothic" pitchFamily="34" charset="-128"/>
              </a:rPr>
              <a:t>.</a:t>
            </a:r>
          </a:p>
          <a:p>
            <a:pPr algn="just" fontAlgn="base">
              <a:spcBef>
                <a:spcPct val="0"/>
              </a:spcBef>
              <a:spcAft>
                <a:spcPct val="0"/>
              </a:spcAft>
              <a:defRPr/>
            </a:pPr>
            <a:endParaRPr lang="en-US" sz="2300" dirty="0">
              <a:solidFill>
                <a:srgbClr val="FFFFFF"/>
              </a:solidFill>
              <a:latin typeface="Garamond" pitchFamily="18" charset="0"/>
              <a:ea typeface="MS PGothic" pitchFamily="34" charset="-128"/>
            </a:endParaRPr>
          </a:p>
          <a:p>
            <a:pPr algn="just" fontAlgn="base">
              <a:spcBef>
                <a:spcPct val="0"/>
              </a:spcBef>
              <a:spcAft>
                <a:spcPct val="0"/>
              </a:spcAft>
              <a:defRPr/>
            </a:pPr>
            <a:r>
              <a:rPr lang="en-US" sz="2300" dirty="0">
                <a:solidFill>
                  <a:srgbClr val="CCFFFF">
                    <a:lumMod val="50000"/>
                  </a:srgbClr>
                </a:solidFill>
                <a:latin typeface="Garamond" pitchFamily="18" charset="0"/>
                <a:ea typeface="MS PGothic" pitchFamily="34" charset="-128"/>
              </a:rPr>
              <a:t>● </a:t>
            </a:r>
            <a:r>
              <a:rPr lang="en-US" sz="2300" dirty="0">
                <a:solidFill>
                  <a:srgbClr val="FFFFFF"/>
                </a:solidFill>
                <a:latin typeface="Garamond" pitchFamily="18" charset="0"/>
                <a:ea typeface="MS PGothic" pitchFamily="34" charset="-128"/>
              </a:rPr>
              <a:t>Cancer risk should not be a major factor in choosing between available diabetes therapies for the average patient</a:t>
            </a:r>
            <a:r>
              <a:rPr lang="en-US" sz="2300" dirty="0" smtClean="0">
                <a:solidFill>
                  <a:srgbClr val="FFFFFF"/>
                </a:solidFill>
                <a:latin typeface="Garamond" pitchFamily="18" charset="0"/>
                <a:ea typeface="MS PGothic" pitchFamily="34" charset="-128"/>
              </a:rPr>
              <a:t>.</a:t>
            </a:r>
          </a:p>
          <a:p>
            <a:pPr lvl="1" algn="just" fontAlgn="base">
              <a:spcBef>
                <a:spcPct val="0"/>
              </a:spcBef>
              <a:spcAft>
                <a:spcPct val="0"/>
              </a:spcAft>
              <a:buFont typeface="Wingdings" pitchFamily="2" charset="2"/>
              <a:buChar char="§"/>
              <a:defRPr/>
            </a:pPr>
            <a:r>
              <a:rPr lang="en-US" sz="2300" dirty="0" smtClean="0">
                <a:solidFill>
                  <a:srgbClr val="FFFFFF"/>
                </a:solidFill>
                <a:latin typeface="Garamond" pitchFamily="18" charset="0"/>
                <a:ea typeface="MS PGothic" pitchFamily="34" charset="-128"/>
              </a:rPr>
              <a:t> </a:t>
            </a:r>
            <a:r>
              <a:rPr lang="en-US" sz="2000" dirty="0" smtClean="0">
                <a:solidFill>
                  <a:srgbClr val="FFFFFF"/>
                </a:solidFill>
                <a:latin typeface="Garamond" pitchFamily="18" charset="0"/>
                <a:ea typeface="MS PGothic" pitchFamily="34" charset="-128"/>
              </a:rPr>
              <a:t>For </a:t>
            </a:r>
            <a:r>
              <a:rPr lang="en-US" sz="2000" dirty="0">
                <a:solidFill>
                  <a:srgbClr val="FFFFFF"/>
                </a:solidFill>
                <a:latin typeface="Garamond" pitchFamily="18" charset="0"/>
                <a:ea typeface="MS PGothic" pitchFamily="34" charset="-128"/>
              </a:rPr>
              <a:t>selected patients with very high risk for cancer occurrence (or for recurrence of specific  cancer types) these issues may require more careful consideration.</a:t>
            </a:r>
          </a:p>
        </p:txBody>
      </p:sp>
      <p:sp>
        <p:nvSpPr>
          <p:cNvPr id="5" name="Rectangle 4"/>
          <p:cNvSpPr>
            <a:spLocks noChangeArrowheads="1"/>
          </p:cNvSpPr>
          <p:nvPr/>
        </p:nvSpPr>
        <p:spPr bwMode="auto">
          <a:xfrm>
            <a:off x="0" y="0"/>
            <a:ext cx="9144000" cy="1123384"/>
          </a:xfrm>
          <a:prstGeom prst="rect">
            <a:avLst/>
          </a:prstGeom>
          <a:solidFill>
            <a:srgbClr val="C00000"/>
          </a:solidFill>
          <a:ln w="9525">
            <a:solidFill>
              <a:schemeClr val="tx1"/>
            </a:solidFill>
            <a:miter lim="800000"/>
            <a:headEnd/>
            <a:tailEnd/>
          </a:ln>
        </p:spPr>
        <p:txBody>
          <a:bodyPr wrap="square">
            <a:spAutoFit/>
          </a:bodyPr>
          <a:lstStyle/>
          <a:p>
            <a:pPr algn="ctr" fontAlgn="base">
              <a:spcBef>
                <a:spcPct val="0"/>
              </a:spcBef>
              <a:spcAft>
                <a:spcPct val="0"/>
              </a:spcAft>
            </a:pPr>
            <a:r>
              <a:rPr lang="en-US" sz="2800" b="1" dirty="0">
                <a:effectLst>
                  <a:outerShdw blurRad="38100" dist="38100" dir="2700000" algn="tl">
                    <a:srgbClr val="000000">
                      <a:alpha val="43137"/>
                    </a:srgbClr>
                  </a:outerShdw>
                </a:effectLst>
                <a:latin typeface="Garamond" pitchFamily="18" charset="0"/>
                <a:ea typeface="MS PGothic" pitchFamily="34" charset="-128"/>
              </a:rPr>
              <a:t>A  consensus report  of  ADA  </a:t>
            </a:r>
            <a:r>
              <a:rPr lang="en-US" sz="2800" b="1" dirty="0" smtClean="0">
                <a:effectLst>
                  <a:outerShdw blurRad="38100" dist="38100" dir="2700000" algn="tl">
                    <a:srgbClr val="000000">
                      <a:alpha val="43137"/>
                    </a:srgbClr>
                  </a:outerShdw>
                </a:effectLst>
                <a:latin typeface="Garamond" pitchFamily="18" charset="0"/>
                <a:ea typeface="MS PGothic" pitchFamily="34" charset="-128"/>
              </a:rPr>
              <a:t>&amp; </a:t>
            </a:r>
            <a:r>
              <a:rPr lang="en-US" sz="2800" b="1" dirty="0">
                <a:effectLst>
                  <a:outerShdw blurRad="38100" dist="38100" dir="2700000" algn="tl">
                    <a:srgbClr val="000000">
                      <a:alpha val="43137"/>
                    </a:srgbClr>
                  </a:outerShdw>
                </a:effectLst>
                <a:latin typeface="Garamond" pitchFamily="18" charset="0"/>
                <a:ea typeface="MS PGothic" pitchFamily="34" charset="-128"/>
              </a:rPr>
              <a:t>American  Cancer </a:t>
            </a:r>
            <a:r>
              <a:rPr lang="en-US" sz="2800" b="1" dirty="0" smtClean="0">
                <a:effectLst>
                  <a:outerShdw blurRad="38100" dist="38100" dir="2700000" algn="tl">
                    <a:srgbClr val="000000">
                      <a:alpha val="43137"/>
                    </a:srgbClr>
                  </a:outerShdw>
                </a:effectLst>
                <a:latin typeface="Garamond" pitchFamily="18" charset="0"/>
                <a:ea typeface="MS PGothic" pitchFamily="34" charset="-128"/>
              </a:rPr>
              <a:t>Society</a:t>
            </a:r>
            <a:r>
              <a:rPr lang="en-US" sz="2800" b="1" i="1" dirty="0" smtClean="0">
                <a:effectLst>
                  <a:outerShdw blurRad="38100" dist="38100" dir="2700000" algn="tl">
                    <a:srgbClr val="000000">
                      <a:alpha val="43137"/>
                    </a:srgbClr>
                  </a:outerShdw>
                </a:effectLst>
                <a:latin typeface="Garamond" pitchFamily="18" charset="0"/>
                <a:ea typeface="MS PGothic" pitchFamily="34" charset="-128"/>
              </a:rPr>
              <a:t> </a:t>
            </a:r>
            <a:r>
              <a:rPr lang="en-US" sz="2800" b="1" dirty="0" smtClean="0">
                <a:effectLst>
                  <a:outerShdw blurRad="38100" dist="38100" dir="2700000" algn="tl">
                    <a:srgbClr val="000000">
                      <a:alpha val="43137"/>
                    </a:srgbClr>
                  </a:outerShdw>
                </a:effectLst>
                <a:latin typeface="Garamond" pitchFamily="18" charset="0"/>
                <a:ea typeface="MS PGothic" pitchFamily="34" charset="-128"/>
              </a:rPr>
              <a:t>Summary and recommendations </a:t>
            </a:r>
          </a:p>
          <a:p>
            <a:pPr fontAlgn="base">
              <a:spcBef>
                <a:spcPct val="0"/>
              </a:spcBef>
              <a:spcAft>
                <a:spcPct val="0"/>
              </a:spcAft>
            </a:pPr>
            <a:endParaRPr lang="en-US" sz="1100" dirty="0">
              <a:solidFill>
                <a:srgbClr val="FFFFFF"/>
              </a:solidFill>
              <a:ea typeface="MS PGothic" pitchFamily="34" charset="-128"/>
            </a:endParaRPr>
          </a:p>
        </p:txBody>
      </p:sp>
      <p:sp>
        <p:nvSpPr>
          <p:cNvPr id="6" name="Rectangle 4"/>
          <p:cNvSpPr>
            <a:spLocks noChangeArrowheads="1"/>
          </p:cNvSpPr>
          <p:nvPr/>
        </p:nvSpPr>
        <p:spPr bwMode="auto">
          <a:xfrm>
            <a:off x="1" y="6305490"/>
            <a:ext cx="9144000" cy="369332"/>
          </a:xfrm>
          <a:prstGeom prst="rect">
            <a:avLst/>
          </a:prstGeom>
          <a:noFill/>
          <a:ln w="9525">
            <a:noFill/>
            <a:miter lim="800000"/>
            <a:headEnd/>
            <a:tailEnd/>
          </a:ln>
        </p:spPr>
        <p:txBody>
          <a:bodyPr wrap="square">
            <a:spAutoFit/>
          </a:bodyPr>
          <a:lstStyle/>
          <a:p>
            <a:pPr algn="ctr" fontAlgn="base">
              <a:spcBef>
                <a:spcPct val="0"/>
              </a:spcBef>
              <a:spcAft>
                <a:spcPct val="0"/>
              </a:spcAft>
            </a:pPr>
            <a:r>
              <a:rPr lang="en-US" dirty="0" smtClean="0">
                <a:solidFill>
                  <a:srgbClr val="FFFF00"/>
                </a:solidFill>
                <a:latin typeface="Garamond" pitchFamily="18" charset="0"/>
                <a:ea typeface="MS PGothic" pitchFamily="34" charset="-128"/>
              </a:rPr>
              <a:t>Giovannucci E, et al. Diabetes Care. 2010; 33:1674–1685.</a:t>
            </a:r>
            <a:endParaRPr lang="en-US" dirty="0">
              <a:solidFill>
                <a:srgbClr val="FFFF00"/>
              </a:solidFill>
              <a:latin typeface="Garamond" pitchFamily="18" charset="0"/>
              <a:ea typeface="MS PGothic" pitchFamily="34" charset="-128"/>
            </a:endParaRPr>
          </a:p>
        </p:txBody>
      </p:sp>
    </p:spTree>
  </p:cSld>
  <p:clrMapOvr>
    <a:masterClrMapping/>
  </p:clrMapOvr>
  <p:transition spd="med"/>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68037"/>
          </a:xfrm>
          <a:solidFill>
            <a:srgbClr val="C00000"/>
          </a:solidFill>
          <a:ln>
            <a:solidFill>
              <a:schemeClr val="tx1"/>
            </a:solidFill>
          </a:ln>
        </p:spPr>
        <p:txBody>
          <a:bodyPr/>
          <a:lstStyle/>
          <a:p>
            <a:pPr algn="ctr"/>
            <a:r>
              <a:rPr lang="en-US" sz="4000" dirty="0" smtClean="0">
                <a:solidFill>
                  <a:schemeClr val="tx1"/>
                </a:solidFill>
                <a:effectLst>
                  <a:outerShdw blurRad="38100" dist="38100" dir="2700000" algn="tl">
                    <a:srgbClr val="000000">
                      <a:alpha val="43137"/>
                    </a:srgbClr>
                  </a:outerShdw>
                </a:effectLst>
                <a:latin typeface="Garamond" pitchFamily="18" charset="0"/>
              </a:rPr>
              <a:t>FDA Overview</a:t>
            </a:r>
            <a:endParaRPr lang="en-US" sz="4000" dirty="0">
              <a:solidFill>
                <a:schemeClr val="tx1"/>
              </a:solidFill>
              <a:effectLst>
                <a:outerShdw blurRad="38100" dist="38100" dir="2700000" algn="tl">
                  <a:srgbClr val="000000">
                    <a:alpha val="43137"/>
                  </a:srgbClr>
                </a:outerShdw>
              </a:effectLst>
              <a:latin typeface="Garamond" pitchFamily="18" charset="0"/>
            </a:endParaRPr>
          </a:p>
        </p:txBody>
      </p:sp>
      <p:sp>
        <p:nvSpPr>
          <p:cNvPr id="3" name="Content Placeholder 2"/>
          <p:cNvSpPr>
            <a:spLocks noGrp="1"/>
          </p:cNvSpPr>
          <p:nvPr>
            <p:ph idx="1"/>
          </p:nvPr>
        </p:nvSpPr>
        <p:spPr>
          <a:xfrm>
            <a:off x="304800" y="1447800"/>
            <a:ext cx="8458200" cy="4748992"/>
          </a:xfrm>
          <a:solidFill>
            <a:srgbClr val="00003A"/>
          </a:solidFill>
        </p:spPr>
        <p:txBody>
          <a:bodyPr/>
          <a:lstStyle/>
          <a:p>
            <a:pPr algn="just">
              <a:buClr>
                <a:srgbClr val="FF0000"/>
              </a:buClr>
              <a:buSzPct val="160000"/>
              <a:buFont typeface="Wingdings" pitchFamily="2" charset="2"/>
              <a:buChar char="§"/>
            </a:pPr>
            <a:r>
              <a:rPr lang="en-US" dirty="0" smtClean="0">
                <a:latin typeface="Garamond" pitchFamily="18" charset="0"/>
              </a:rPr>
              <a:t>FDA has </a:t>
            </a:r>
            <a:r>
              <a:rPr lang="en-US" dirty="0" smtClean="0">
                <a:solidFill>
                  <a:srgbClr val="FFFF00"/>
                </a:solidFill>
                <a:latin typeface="Garamond" pitchFamily="18" charset="0"/>
              </a:rPr>
              <a:t>reviewed the four studies </a:t>
            </a:r>
            <a:r>
              <a:rPr lang="en-US" dirty="0" smtClean="0">
                <a:latin typeface="Garamond" pitchFamily="18" charset="0"/>
              </a:rPr>
              <a:t>and has determined that the evidence presented in the studies is </a:t>
            </a:r>
            <a:r>
              <a:rPr lang="en-US" dirty="0" smtClean="0">
                <a:solidFill>
                  <a:srgbClr val="FFFF00"/>
                </a:solidFill>
                <a:effectLst>
                  <a:outerShdw blurRad="38100" dist="38100" dir="2700000" algn="tl">
                    <a:srgbClr val="000000">
                      <a:alpha val="43137"/>
                    </a:srgbClr>
                  </a:outerShdw>
                </a:effectLst>
                <a:latin typeface="Garamond" pitchFamily="18" charset="0"/>
              </a:rPr>
              <a:t>inconclusive</a:t>
            </a:r>
            <a:r>
              <a:rPr lang="en-US" dirty="0" smtClean="0">
                <a:latin typeface="Garamond" pitchFamily="18" charset="0"/>
              </a:rPr>
              <a:t>, due to limitations in how the studies were designed and carried out and in the data available for analysis. These limitations prevent our ability to attribute the observed cancer risk to </a:t>
            </a:r>
            <a:r>
              <a:rPr lang="en-US" dirty="0" err="1" smtClean="0">
                <a:latin typeface="Garamond" pitchFamily="18" charset="0"/>
              </a:rPr>
              <a:t>Lantus</a:t>
            </a:r>
            <a:r>
              <a:rPr lang="en-US" dirty="0" smtClean="0">
                <a:latin typeface="Garamond" pitchFamily="18" charset="0"/>
              </a:rPr>
              <a:t>.</a:t>
            </a:r>
          </a:p>
          <a:p>
            <a:pPr algn="just">
              <a:buClr>
                <a:srgbClr val="FF0000"/>
              </a:buClr>
              <a:buSzPct val="160000"/>
              <a:buFont typeface="Wingdings" pitchFamily="2" charset="2"/>
              <a:buChar char="§"/>
            </a:pPr>
            <a:endParaRPr lang="en-US" dirty="0" smtClean="0">
              <a:latin typeface="Garamond" pitchFamily="18" charset="0"/>
            </a:endParaRPr>
          </a:p>
          <a:p>
            <a:pPr algn="just">
              <a:buClr>
                <a:srgbClr val="FF0000"/>
              </a:buClr>
              <a:buSzPct val="160000"/>
              <a:buFont typeface="Wingdings" pitchFamily="2" charset="2"/>
              <a:buChar char="§"/>
            </a:pPr>
            <a:r>
              <a:rPr lang="en-US" dirty="0" smtClean="0">
                <a:latin typeface="Garamond" pitchFamily="18" charset="0"/>
              </a:rPr>
              <a:t>FDA has also reviewed results from </a:t>
            </a:r>
            <a:r>
              <a:rPr lang="en-US" dirty="0" smtClean="0">
                <a:solidFill>
                  <a:srgbClr val="FFFF00"/>
                </a:solidFill>
                <a:latin typeface="Garamond" pitchFamily="18" charset="0"/>
              </a:rPr>
              <a:t>a five-year RCT</a:t>
            </a:r>
            <a:r>
              <a:rPr lang="en-US" dirty="0" smtClean="0">
                <a:latin typeface="Garamond" pitchFamily="18" charset="0"/>
              </a:rPr>
              <a:t>,</a:t>
            </a:r>
            <a:r>
              <a:rPr lang="en-US" sz="2000" dirty="0" smtClean="0">
                <a:latin typeface="Garamond" pitchFamily="18" charset="0"/>
              </a:rPr>
              <a:t> “</a:t>
            </a:r>
            <a:r>
              <a:rPr lang="en-US" sz="2000" i="1" dirty="0" smtClean="0">
                <a:latin typeface="Garamond" pitchFamily="18" charset="0"/>
              </a:rPr>
              <a:t>Evaluation of Diabetic Retinopathy Progression in Subjects with Type 2 Diabetes Mellitus Treated with Oral Agents Plus Insulin</a:t>
            </a:r>
            <a:r>
              <a:rPr lang="en-US" i="1" dirty="0" smtClean="0">
                <a:latin typeface="Garamond" pitchFamily="18" charset="0"/>
              </a:rPr>
              <a:t>”</a:t>
            </a:r>
            <a:r>
              <a:rPr lang="en-US" dirty="0" smtClean="0">
                <a:latin typeface="Garamond" pitchFamily="18" charset="0"/>
              </a:rPr>
              <a:t>, which compared </a:t>
            </a:r>
            <a:r>
              <a:rPr lang="en-US" dirty="0" err="1" smtClean="0">
                <a:latin typeface="Garamond" pitchFamily="18" charset="0"/>
              </a:rPr>
              <a:t>Lantus</a:t>
            </a:r>
            <a:r>
              <a:rPr lang="en-US" dirty="0" smtClean="0">
                <a:latin typeface="Garamond" pitchFamily="18" charset="0"/>
              </a:rPr>
              <a:t> to NPH in individuals with DM2.</a:t>
            </a:r>
          </a:p>
          <a:p>
            <a:pPr lvl="1" algn="just"/>
            <a:r>
              <a:rPr lang="en-US" sz="1800" dirty="0" smtClean="0">
                <a:latin typeface="Garamond" pitchFamily="18" charset="0"/>
              </a:rPr>
              <a:t>The results </a:t>
            </a:r>
            <a:r>
              <a:rPr lang="en-US" sz="1800" dirty="0" smtClean="0">
                <a:solidFill>
                  <a:srgbClr val="FFFF00"/>
                </a:solidFill>
                <a:latin typeface="Garamond" pitchFamily="18" charset="0"/>
              </a:rPr>
              <a:t>did not show an increased risk of cancer </a:t>
            </a:r>
            <a:r>
              <a:rPr lang="en-US" sz="1800" dirty="0" smtClean="0">
                <a:latin typeface="Garamond" pitchFamily="18" charset="0"/>
              </a:rPr>
              <a:t>in subjects treated </a:t>
            </a:r>
            <a:r>
              <a:rPr lang="en-US" sz="1800" dirty="0" smtClean="0">
                <a:solidFill>
                  <a:srgbClr val="FFFF00"/>
                </a:solidFill>
                <a:latin typeface="Garamond" pitchFamily="18" charset="0"/>
              </a:rPr>
              <a:t>with </a:t>
            </a:r>
            <a:r>
              <a:rPr lang="en-US" sz="1800" dirty="0" err="1" smtClean="0">
                <a:solidFill>
                  <a:srgbClr val="FFFF00"/>
                </a:solidFill>
                <a:latin typeface="Garamond" pitchFamily="18" charset="0"/>
              </a:rPr>
              <a:t>Lantus</a:t>
            </a:r>
            <a:r>
              <a:rPr lang="en-US" sz="1800" dirty="0" smtClean="0">
                <a:solidFill>
                  <a:srgbClr val="FFFF00"/>
                </a:solidFill>
                <a:latin typeface="Garamond" pitchFamily="18" charset="0"/>
              </a:rPr>
              <a:t> compared</a:t>
            </a:r>
            <a:r>
              <a:rPr lang="en-US" sz="1800" dirty="0" smtClean="0">
                <a:latin typeface="Garamond" pitchFamily="18" charset="0"/>
              </a:rPr>
              <a:t> </a:t>
            </a:r>
            <a:r>
              <a:rPr lang="en-US" sz="1800" dirty="0" smtClean="0">
                <a:solidFill>
                  <a:srgbClr val="FFFF00"/>
                </a:solidFill>
                <a:latin typeface="Garamond" pitchFamily="18" charset="0"/>
              </a:rPr>
              <a:t>to</a:t>
            </a:r>
            <a:r>
              <a:rPr lang="en-US" sz="1800" dirty="0" smtClean="0">
                <a:latin typeface="Garamond" pitchFamily="18" charset="0"/>
              </a:rPr>
              <a:t> those treated with </a:t>
            </a:r>
            <a:r>
              <a:rPr lang="en-US" sz="1800" dirty="0" smtClean="0">
                <a:solidFill>
                  <a:srgbClr val="FFFF00"/>
                </a:solidFill>
                <a:latin typeface="Garamond" pitchFamily="18" charset="0"/>
              </a:rPr>
              <a:t>NPH</a:t>
            </a:r>
            <a:r>
              <a:rPr lang="en-US" sz="1800" dirty="0" smtClean="0">
                <a:latin typeface="Garamond" pitchFamily="18" charset="0"/>
              </a:rPr>
              <a:t> insulin; however, this study was not specifically designed to evaluate cancer outcomes.</a:t>
            </a:r>
          </a:p>
          <a:p>
            <a:endParaRPr lang="en-US" sz="1800" dirty="0" smtClean="0"/>
          </a:p>
        </p:txBody>
      </p:sp>
      <p:sp>
        <p:nvSpPr>
          <p:cNvPr id="4" name="Rectangle 3"/>
          <p:cNvSpPr/>
          <p:nvPr/>
        </p:nvSpPr>
        <p:spPr>
          <a:xfrm>
            <a:off x="609600" y="6321623"/>
            <a:ext cx="8077200" cy="307777"/>
          </a:xfrm>
          <a:prstGeom prst="rect">
            <a:avLst/>
          </a:prstGeom>
        </p:spPr>
        <p:txBody>
          <a:bodyPr wrap="square">
            <a:spAutoFit/>
          </a:bodyPr>
          <a:lstStyle/>
          <a:p>
            <a:r>
              <a:rPr lang="en-US" sz="1400" dirty="0" smtClean="0">
                <a:solidFill>
                  <a:srgbClr val="FFFF00"/>
                </a:solidFill>
              </a:rPr>
              <a:t>Data from: </a:t>
            </a:r>
            <a:r>
              <a:rPr lang="en-US" sz="1400" i="1" dirty="0" smtClean="0">
                <a:solidFill>
                  <a:srgbClr val="FFFF00"/>
                </a:solidFill>
                <a:hlinkClick r:id="rId2"/>
              </a:rPr>
              <a:t>http://www.fda.gov/Drugs/DrugSafety/ucm239376.htm</a:t>
            </a:r>
            <a:r>
              <a:rPr lang="en-US" sz="1400" dirty="0" smtClean="0">
                <a:solidFill>
                  <a:srgbClr val="FFFF00"/>
                </a:solidFill>
              </a:rPr>
              <a:t>; last visited on 17 June 2011</a:t>
            </a:r>
            <a:endParaRPr lang="en-US" sz="1400" dirty="0">
              <a:solidFill>
                <a:srgbClr val="FFFF00"/>
              </a:solidFill>
            </a:endParaRPr>
          </a:p>
        </p:txBody>
      </p:sp>
    </p:spTree>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514600"/>
            <a:ext cx="7924800" cy="3450175"/>
          </a:xfrm>
          <a:solidFill>
            <a:srgbClr val="00003A"/>
          </a:solidFill>
        </p:spPr>
        <p:txBody>
          <a:bodyPr/>
          <a:lstStyle/>
          <a:p>
            <a:pPr algn="just">
              <a:buNone/>
            </a:pPr>
            <a:endParaRPr lang="en-US" sz="2800" dirty="0" smtClean="0">
              <a:latin typeface="Garamond" pitchFamily="18" charset="0"/>
            </a:endParaRPr>
          </a:p>
          <a:p>
            <a:pPr lvl="1" algn="just"/>
            <a:r>
              <a:rPr lang="en-US" sz="2400" dirty="0" smtClean="0">
                <a:latin typeface="Garamond" pitchFamily="18" charset="0"/>
              </a:rPr>
              <a:t>Healthcare professionals </a:t>
            </a:r>
            <a:r>
              <a:rPr lang="en-US" sz="2400" dirty="0" smtClean="0">
                <a:solidFill>
                  <a:srgbClr val="FF99FF"/>
                </a:solidFill>
                <a:effectLst>
                  <a:outerShdw blurRad="38100" dist="38100" dir="2700000" algn="tl">
                    <a:srgbClr val="000000">
                      <a:alpha val="43137"/>
                    </a:srgbClr>
                  </a:outerShdw>
                </a:effectLst>
                <a:latin typeface="Garamond" pitchFamily="18" charset="0"/>
              </a:rPr>
              <a:t>should continue </a:t>
            </a:r>
            <a:r>
              <a:rPr lang="en-US" sz="2400" dirty="0" smtClean="0">
                <a:latin typeface="Garamond" pitchFamily="18" charset="0"/>
              </a:rPr>
              <a:t>to follow the recommendations in the drug label when prescribing </a:t>
            </a:r>
            <a:r>
              <a:rPr lang="en-US" sz="2400" dirty="0" err="1" smtClean="0">
                <a:latin typeface="Garamond" pitchFamily="18" charset="0"/>
              </a:rPr>
              <a:t>Lantus</a:t>
            </a:r>
            <a:r>
              <a:rPr lang="en-US" sz="2400" dirty="0" smtClean="0">
                <a:latin typeface="Garamond" pitchFamily="18" charset="0"/>
              </a:rPr>
              <a:t>.</a:t>
            </a:r>
          </a:p>
          <a:p>
            <a:pPr lvl="1" algn="just"/>
            <a:r>
              <a:rPr lang="en-US" sz="2400" dirty="0" smtClean="0">
                <a:latin typeface="Garamond" pitchFamily="18" charset="0"/>
              </a:rPr>
              <a:t>Patients </a:t>
            </a:r>
            <a:r>
              <a:rPr lang="en-US" sz="2400" dirty="0" smtClean="0">
                <a:solidFill>
                  <a:srgbClr val="FF99FF"/>
                </a:solidFill>
                <a:effectLst>
                  <a:outerShdw blurRad="38100" dist="38100" dir="2700000" algn="tl">
                    <a:srgbClr val="000000">
                      <a:alpha val="43137"/>
                    </a:srgbClr>
                  </a:outerShdw>
                </a:effectLst>
                <a:latin typeface="Garamond" pitchFamily="18" charset="0"/>
              </a:rPr>
              <a:t>should continue taking </a:t>
            </a:r>
            <a:r>
              <a:rPr lang="en-US" sz="2400" dirty="0" err="1" smtClean="0">
                <a:solidFill>
                  <a:srgbClr val="FF99FF"/>
                </a:solidFill>
                <a:effectLst>
                  <a:outerShdw blurRad="38100" dist="38100" dir="2700000" algn="tl">
                    <a:srgbClr val="000000">
                      <a:alpha val="43137"/>
                    </a:srgbClr>
                  </a:outerShdw>
                </a:effectLst>
                <a:latin typeface="Garamond" pitchFamily="18" charset="0"/>
              </a:rPr>
              <a:t>Lantus</a:t>
            </a:r>
            <a:r>
              <a:rPr lang="en-US" sz="2400" dirty="0" smtClean="0">
                <a:solidFill>
                  <a:srgbClr val="FF99FF"/>
                </a:solidFill>
                <a:effectLst>
                  <a:outerShdw blurRad="38100" dist="38100" dir="2700000" algn="tl">
                    <a:srgbClr val="000000">
                      <a:alpha val="43137"/>
                    </a:srgbClr>
                  </a:outerShdw>
                </a:effectLst>
                <a:latin typeface="Garamond" pitchFamily="18" charset="0"/>
              </a:rPr>
              <a:t> </a:t>
            </a:r>
            <a:r>
              <a:rPr lang="en-US" sz="2400" dirty="0" smtClean="0">
                <a:latin typeface="Garamond" pitchFamily="18" charset="0"/>
              </a:rPr>
              <a:t>unless told otherwise by their healthcare professional.</a:t>
            </a:r>
          </a:p>
          <a:p>
            <a:pPr lvl="1" algn="just"/>
            <a:r>
              <a:rPr lang="en-US" sz="2400" dirty="0" smtClean="0">
                <a:latin typeface="Garamond" pitchFamily="18" charset="0"/>
              </a:rPr>
              <a:t>Patients who have concerns about using </a:t>
            </a:r>
            <a:r>
              <a:rPr lang="en-US" sz="2400" dirty="0" err="1" smtClean="0">
                <a:latin typeface="Garamond" pitchFamily="18" charset="0"/>
              </a:rPr>
              <a:t>Lantus</a:t>
            </a:r>
            <a:r>
              <a:rPr lang="en-US" sz="2400" dirty="0" smtClean="0">
                <a:latin typeface="Garamond" pitchFamily="18" charset="0"/>
              </a:rPr>
              <a:t> should talk to their healthcare professional.</a:t>
            </a:r>
          </a:p>
          <a:p>
            <a:endParaRPr lang="en-US" dirty="0"/>
          </a:p>
        </p:txBody>
      </p:sp>
      <p:sp>
        <p:nvSpPr>
          <p:cNvPr id="4" name="Rectangle 3"/>
          <p:cNvSpPr/>
          <p:nvPr/>
        </p:nvSpPr>
        <p:spPr>
          <a:xfrm>
            <a:off x="609600" y="6169223"/>
            <a:ext cx="8077200" cy="307777"/>
          </a:xfrm>
          <a:prstGeom prst="rect">
            <a:avLst/>
          </a:prstGeom>
        </p:spPr>
        <p:txBody>
          <a:bodyPr wrap="square">
            <a:spAutoFit/>
          </a:bodyPr>
          <a:lstStyle/>
          <a:p>
            <a:r>
              <a:rPr lang="en-US" sz="1400" dirty="0" smtClean="0">
                <a:solidFill>
                  <a:srgbClr val="FFFF00"/>
                </a:solidFill>
              </a:rPr>
              <a:t>Data from: </a:t>
            </a:r>
            <a:r>
              <a:rPr lang="en-US" sz="1400" i="1" dirty="0" smtClean="0">
                <a:solidFill>
                  <a:srgbClr val="FFFF00"/>
                </a:solidFill>
                <a:hlinkClick r:id="rId2"/>
              </a:rPr>
              <a:t>http://www.fda.gov/Drugs/DrugSafety/ucm239376.htm</a:t>
            </a:r>
            <a:r>
              <a:rPr lang="en-US" sz="1400" dirty="0" smtClean="0">
                <a:solidFill>
                  <a:srgbClr val="FFFF00"/>
                </a:solidFill>
              </a:rPr>
              <a:t>; last visited on 17 June 2011</a:t>
            </a:r>
            <a:endParaRPr lang="en-US" sz="1400" dirty="0">
              <a:solidFill>
                <a:srgbClr val="FFFF00"/>
              </a:solidFill>
            </a:endParaRPr>
          </a:p>
        </p:txBody>
      </p:sp>
      <p:sp>
        <p:nvSpPr>
          <p:cNvPr id="6" name="Title 1"/>
          <p:cNvSpPr>
            <a:spLocks noGrp="1"/>
          </p:cNvSpPr>
          <p:nvPr>
            <p:ph type="title"/>
          </p:nvPr>
        </p:nvSpPr>
        <p:spPr>
          <a:xfrm>
            <a:off x="0" y="0"/>
            <a:ext cx="9144000" cy="968037"/>
          </a:xfrm>
          <a:solidFill>
            <a:srgbClr val="C00000"/>
          </a:solidFill>
          <a:ln>
            <a:solidFill>
              <a:schemeClr val="tx1"/>
            </a:solidFill>
          </a:ln>
        </p:spPr>
        <p:txBody>
          <a:bodyPr/>
          <a:lstStyle/>
          <a:p>
            <a:pPr algn="ctr"/>
            <a:r>
              <a:rPr lang="en-US" sz="4000" dirty="0" smtClean="0">
                <a:solidFill>
                  <a:schemeClr val="tx1"/>
                </a:solidFill>
                <a:effectLst>
                  <a:outerShdw blurRad="38100" dist="38100" dir="2700000" algn="tl">
                    <a:srgbClr val="000000">
                      <a:alpha val="43137"/>
                    </a:srgbClr>
                  </a:outerShdw>
                </a:effectLst>
                <a:latin typeface="Garamond" pitchFamily="18" charset="0"/>
              </a:rPr>
              <a:t>FDA Overview</a:t>
            </a:r>
            <a:endParaRPr lang="en-US" sz="4000" dirty="0">
              <a:solidFill>
                <a:schemeClr val="tx1"/>
              </a:solidFill>
              <a:effectLst>
                <a:outerShdw blurRad="38100" dist="38100" dir="2700000" algn="tl">
                  <a:srgbClr val="000000">
                    <a:alpha val="43137"/>
                  </a:srgbClr>
                </a:outerShdw>
              </a:effectLst>
              <a:latin typeface="Garamond" pitchFamily="18" charset="0"/>
            </a:endParaRPr>
          </a:p>
        </p:txBody>
      </p:sp>
      <p:sp>
        <p:nvSpPr>
          <p:cNvPr id="5" name="Rectangle 4"/>
          <p:cNvSpPr/>
          <p:nvPr/>
        </p:nvSpPr>
        <p:spPr>
          <a:xfrm>
            <a:off x="457200" y="1600200"/>
            <a:ext cx="8305800" cy="954107"/>
          </a:xfrm>
          <a:prstGeom prst="rect">
            <a:avLst/>
          </a:prstGeom>
        </p:spPr>
        <p:txBody>
          <a:bodyPr wrap="square">
            <a:spAutoFit/>
          </a:bodyPr>
          <a:lstStyle/>
          <a:p>
            <a:pPr algn="just"/>
            <a:r>
              <a:rPr lang="en-US" sz="2800" dirty="0" smtClean="0">
                <a:latin typeface="Garamond" pitchFamily="18" charset="0"/>
              </a:rPr>
              <a:t>At this time, FDA </a:t>
            </a:r>
            <a:r>
              <a:rPr lang="en-US" sz="2800" dirty="0" smtClean="0">
                <a:solidFill>
                  <a:srgbClr val="FFFF00"/>
                </a:solidFill>
                <a:latin typeface="Garamond" pitchFamily="18" charset="0"/>
              </a:rPr>
              <a:t>has not concluded </a:t>
            </a:r>
            <a:r>
              <a:rPr lang="en-US" sz="2800" dirty="0" smtClean="0">
                <a:latin typeface="Garamond" pitchFamily="18" charset="0"/>
              </a:rPr>
              <a:t>that </a:t>
            </a:r>
            <a:r>
              <a:rPr lang="en-US" sz="2800" dirty="0" err="1" smtClean="0">
                <a:latin typeface="Garamond" pitchFamily="18" charset="0"/>
              </a:rPr>
              <a:t>Lantus</a:t>
            </a:r>
            <a:r>
              <a:rPr lang="en-US" sz="2800" dirty="0" smtClean="0">
                <a:latin typeface="Garamond" pitchFamily="18" charset="0"/>
              </a:rPr>
              <a:t> increases the risk of cancer.</a:t>
            </a:r>
          </a:p>
        </p:txBody>
      </p:sp>
    </p:spTree>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0"/>
            <a:ext cx="8229600" cy="1113347"/>
          </a:xfrm>
          <a:ln>
            <a:solidFill>
              <a:srgbClr val="FF0000"/>
            </a:solidFill>
          </a:ln>
        </p:spPr>
        <p:txBody>
          <a:bodyPr/>
          <a:lstStyle/>
          <a:p>
            <a:pPr algn="ctr"/>
            <a:r>
              <a:rPr lang="en-US" sz="4800" dirty="0" smtClean="0">
                <a:solidFill>
                  <a:schemeClr val="tx1"/>
                </a:solidFill>
                <a:effectLst>
                  <a:outerShdw blurRad="38100" dist="38100" dir="2700000" algn="tl">
                    <a:srgbClr val="000000">
                      <a:alpha val="43137"/>
                    </a:srgbClr>
                  </a:outerShdw>
                </a:effectLst>
                <a:latin typeface="Garamond" pitchFamily="18" charset="0"/>
              </a:rPr>
              <a:t>WHAT’S NEW?</a:t>
            </a:r>
            <a:endParaRPr lang="en-US" sz="4800" dirty="0">
              <a:solidFill>
                <a:schemeClr val="tx1"/>
              </a:solidFill>
              <a:effectLst>
                <a:outerShdw blurRad="38100" dist="38100" dir="2700000" algn="tl">
                  <a:srgbClr val="000000">
                    <a:alpha val="43137"/>
                  </a:srgbClr>
                </a:outerShdw>
              </a:effectLst>
              <a:latin typeface="Garamond" pitchFamily="18" charset="0"/>
            </a:endParaRPr>
          </a:p>
        </p:txBody>
      </p:sp>
    </p:spTree>
  </p:cSld>
  <p:clrMapOvr>
    <a:masterClrMapping/>
  </p:clrMapOvr>
  <p:transition spd="med"/>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bg>
      <p:bgPr>
        <a:solidFill>
          <a:srgbClr val="000054"/>
        </a:solidFill>
        <a:effectLst/>
      </p:bgPr>
    </p:bg>
    <p:spTree>
      <p:nvGrpSpPr>
        <p:cNvPr id="1" name=""/>
        <p:cNvGrpSpPr/>
        <p:nvPr/>
      </p:nvGrpSpPr>
      <p:grpSpPr>
        <a:xfrm>
          <a:off x="0" y="0"/>
          <a:ext cx="0" cy="0"/>
          <a:chOff x="0" y="0"/>
          <a:chExt cx="0" cy="0"/>
        </a:xfrm>
      </p:grpSpPr>
      <p:sp>
        <p:nvSpPr>
          <p:cNvPr id="315395" name="Title 2"/>
          <p:cNvSpPr>
            <a:spLocks noGrp="1"/>
          </p:cNvSpPr>
          <p:nvPr>
            <p:ph type="title" idx="4294967295"/>
          </p:nvPr>
        </p:nvSpPr>
        <p:spPr>
          <a:xfrm>
            <a:off x="228600" y="152400"/>
            <a:ext cx="8915400" cy="914400"/>
          </a:xfrm>
        </p:spPr>
        <p:txBody>
          <a:bodyPr lIns="0" tIns="0" rIns="0" bIns="0" anchor="ctr"/>
          <a:lstStyle/>
          <a:p>
            <a:r>
              <a:rPr lang="en-CA" sz="2400" dirty="0">
                <a:solidFill>
                  <a:schemeClr val="bg1"/>
                </a:solidFill>
              </a:rPr>
              <a:t>Insulin degludec </a:t>
            </a:r>
            <a:r>
              <a:rPr lang="en-US" sz="2400" dirty="0">
                <a:solidFill>
                  <a:schemeClr val="bg1"/>
                </a:solidFill>
              </a:rPr>
              <a:t>is a new generation, ultra-long acting basal insulin</a:t>
            </a:r>
          </a:p>
        </p:txBody>
      </p:sp>
      <p:sp>
        <p:nvSpPr>
          <p:cNvPr id="315396" name="Content Placeholder 5"/>
          <p:cNvSpPr>
            <a:spLocks noGrp="1"/>
          </p:cNvSpPr>
          <p:nvPr>
            <p:ph idx="4294967295"/>
          </p:nvPr>
        </p:nvSpPr>
        <p:spPr>
          <a:xfrm>
            <a:off x="1295400" y="4669506"/>
            <a:ext cx="5715000" cy="1578894"/>
          </a:xfrm>
          <a:solidFill>
            <a:srgbClr val="00003A"/>
          </a:solidFill>
          <a:ln>
            <a:solidFill>
              <a:schemeClr val="bg1"/>
            </a:solidFill>
          </a:ln>
        </p:spPr>
        <p:txBody>
          <a:bodyPr wrap="square" lIns="0" tIns="0" rIns="0" bIns="0">
            <a:spAutoFit/>
          </a:bodyPr>
          <a:lstStyle/>
          <a:p>
            <a:pPr algn="l" rtl="0">
              <a:buNone/>
            </a:pPr>
            <a:r>
              <a:rPr lang="en-CA" dirty="0" smtClean="0">
                <a:solidFill>
                  <a:srgbClr val="FFFF00"/>
                </a:solidFill>
                <a:effectLst>
                  <a:outerShdw blurRad="38100" dist="38100" dir="2700000" algn="tl">
                    <a:srgbClr val="000000">
                      <a:alpha val="43137"/>
                    </a:srgbClr>
                  </a:outerShdw>
                </a:effectLst>
              </a:rPr>
              <a:t>Degludec: </a:t>
            </a:r>
            <a:r>
              <a:rPr lang="en-CA" dirty="0" smtClean="0">
                <a:solidFill>
                  <a:schemeClr val="bg1"/>
                </a:solidFill>
              </a:rPr>
              <a:t>Insulin </a:t>
            </a:r>
            <a:r>
              <a:rPr lang="en-CA" dirty="0">
                <a:solidFill>
                  <a:schemeClr val="bg1"/>
                </a:solidFill>
              </a:rPr>
              <a:t>backbone</a:t>
            </a:r>
          </a:p>
          <a:p>
            <a:pPr lvl="2" algn="l" rtl="0">
              <a:buNone/>
            </a:pPr>
            <a:r>
              <a:rPr lang="en-CA" dirty="0">
                <a:solidFill>
                  <a:schemeClr val="bg1"/>
                </a:solidFill>
              </a:rPr>
              <a:t>Side chain: fatty acid + linker</a:t>
            </a:r>
          </a:p>
          <a:p>
            <a:pPr lvl="2" algn="l" rtl="0">
              <a:buNone/>
            </a:pPr>
            <a:r>
              <a:rPr lang="en-CA" dirty="0">
                <a:solidFill>
                  <a:schemeClr val="bg1"/>
                </a:solidFill>
              </a:rPr>
              <a:t>Allows formation of multi-</a:t>
            </a:r>
            <a:r>
              <a:rPr lang="en-CA" dirty="0" err="1">
                <a:solidFill>
                  <a:schemeClr val="bg1"/>
                </a:solidFill>
              </a:rPr>
              <a:t>hexamers</a:t>
            </a:r>
            <a:endParaRPr lang="en-CA" dirty="0">
              <a:solidFill>
                <a:schemeClr val="bg1"/>
              </a:solidFill>
            </a:endParaRPr>
          </a:p>
          <a:p>
            <a:pPr lvl="2" algn="l" rtl="0">
              <a:buNone/>
            </a:pPr>
            <a:r>
              <a:rPr lang="en-CA" dirty="0">
                <a:solidFill>
                  <a:schemeClr val="bg1"/>
                </a:solidFill>
              </a:rPr>
              <a:t>Confers albumin binding</a:t>
            </a:r>
          </a:p>
        </p:txBody>
      </p:sp>
      <p:sp>
        <p:nvSpPr>
          <p:cNvPr id="10" name="Rounded Rectangle 9"/>
          <p:cNvSpPr/>
          <p:nvPr/>
        </p:nvSpPr>
        <p:spPr>
          <a:xfrm>
            <a:off x="5638800" y="1752600"/>
            <a:ext cx="1371600" cy="7620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defTabSz="781470">
              <a:defRPr/>
            </a:pPr>
            <a:r>
              <a:rPr lang="en-US" b="1" dirty="0">
                <a:solidFill>
                  <a:srgbClr val="FFFFFF"/>
                </a:solidFill>
              </a:rPr>
              <a:t>De</a:t>
            </a:r>
          </a:p>
        </p:txBody>
      </p:sp>
      <p:sp>
        <p:nvSpPr>
          <p:cNvPr id="11" name="Rounded Rectangle 10"/>
          <p:cNvSpPr/>
          <p:nvPr/>
        </p:nvSpPr>
        <p:spPr>
          <a:xfrm>
            <a:off x="5638800" y="2590800"/>
            <a:ext cx="1371600" cy="7620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defTabSz="781470">
              <a:defRPr/>
            </a:pPr>
            <a:r>
              <a:rPr lang="en-US" b="1" dirty="0">
                <a:solidFill>
                  <a:srgbClr val="FFFFFF"/>
                </a:solidFill>
              </a:rPr>
              <a:t>glu</a:t>
            </a:r>
          </a:p>
        </p:txBody>
      </p:sp>
      <p:sp>
        <p:nvSpPr>
          <p:cNvPr id="12" name="Rounded Rectangle 11"/>
          <p:cNvSpPr/>
          <p:nvPr/>
        </p:nvSpPr>
        <p:spPr>
          <a:xfrm>
            <a:off x="5638800" y="3429000"/>
            <a:ext cx="1371600" cy="7620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defTabSz="781470">
              <a:defRPr/>
            </a:pPr>
            <a:r>
              <a:rPr lang="en-US" b="1" dirty="0">
                <a:solidFill>
                  <a:srgbClr val="FFFFFF"/>
                </a:solidFill>
              </a:rPr>
              <a:t>dec</a:t>
            </a:r>
          </a:p>
        </p:txBody>
      </p:sp>
      <p:pic>
        <p:nvPicPr>
          <p:cNvPr id="131074" name="Picture 2" descr="C:\Users\Sana\Pictures\Picture11.png"/>
          <p:cNvPicPr>
            <a:picLocks noChangeAspect="1" noChangeArrowheads="1"/>
          </p:cNvPicPr>
          <p:nvPr/>
        </p:nvPicPr>
        <p:blipFill>
          <a:blip r:embed="rId4" cstate="print"/>
          <a:srcRect/>
          <a:stretch>
            <a:fillRect/>
          </a:stretch>
        </p:blipFill>
        <p:spPr bwMode="auto">
          <a:xfrm>
            <a:off x="1295400" y="1693863"/>
            <a:ext cx="4221163" cy="3944937"/>
          </a:xfrm>
          <a:prstGeom prst="rect">
            <a:avLst/>
          </a:prstGeom>
          <a:noFill/>
        </p:spPr>
      </p:pic>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56.xml><?xml version="1.0" encoding="utf-8"?>
<p:sld xmlns:a="http://schemas.openxmlformats.org/drawingml/2006/main" xmlns:r="http://schemas.openxmlformats.org/officeDocument/2006/relationships" xmlns:p="http://schemas.openxmlformats.org/presentationml/2006/main" showMasterSp="0">
  <p:cSld>
    <p:bg>
      <p:bgPr>
        <a:solidFill>
          <a:srgbClr val="000054"/>
        </a:solidFill>
        <a:effectLst/>
      </p:bgPr>
    </p:bg>
    <p:spTree>
      <p:nvGrpSpPr>
        <p:cNvPr id="1" name=""/>
        <p:cNvGrpSpPr/>
        <p:nvPr/>
      </p:nvGrpSpPr>
      <p:grpSpPr>
        <a:xfrm>
          <a:off x="0" y="0"/>
          <a:ext cx="0" cy="0"/>
          <a:chOff x="0" y="0"/>
          <a:chExt cx="0" cy="0"/>
        </a:xfrm>
      </p:grpSpPr>
      <p:pic>
        <p:nvPicPr>
          <p:cNvPr id="12" name="Picture 11" descr="multihex.jpg"/>
          <p:cNvPicPr>
            <a:picLocks noChangeAspect="1"/>
          </p:cNvPicPr>
          <p:nvPr/>
        </p:nvPicPr>
        <p:blipFill>
          <a:blip r:embed="rId4" cstate="print"/>
          <a:srcRect/>
          <a:stretch>
            <a:fillRect/>
          </a:stretch>
        </p:blipFill>
        <p:spPr bwMode="auto">
          <a:xfrm>
            <a:off x="4953002" y="1426188"/>
            <a:ext cx="4038598" cy="3793512"/>
          </a:xfrm>
          <a:prstGeom prst="rect">
            <a:avLst/>
          </a:prstGeom>
          <a:noFill/>
          <a:ln w="9525">
            <a:noFill/>
            <a:miter lim="800000"/>
            <a:headEnd/>
            <a:tailEnd/>
          </a:ln>
        </p:spPr>
      </p:pic>
      <p:sp>
        <p:nvSpPr>
          <p:cNvPr id="317443" name="Rectangle 2"/>
          <p:cNvSpPr>
            <a:spLocks noGrp="1" noChangeArrowheads="1"/>
          </p:cNvSpPr>
          <p:nvPr>
            <p:ph type="title" idx="4294967295"/>
          </p:nvPr>
        </p:nvSpPr>
        <p:spPr>
          <a:xfrm>
            <a:off x="0" y="0"/>
            <a:ext cx="9144000" cy="1271588"/>
          </a:xfrm>
          <a:solidFill>
            <a:srgbClr val="C00000"/>
          </a:solidFill>
          <a:ln>
            <a:solidFill>
              <a:schemeClr val="bg1"/>
            </a:solidFill>
          </a:ln>
        </p:spPr>
        <p:txBody>
          <a:bodyPr lIns="0" tIns="0" rIns="0" bIns="0" anchor="ctr"/>
          <a:lstStyle/>
          <a:p>
            <a:pPr algn="ctr"/>
            <a:r>
              <a:rPr lang="en-GB" sz="3100" b="1" dirty="0" err="1">
                <a:solidFill>
                  <a:schemeClr val="bg1"/>
                </a:solidFill>
                <a:effectLst>
                  <a:outerShdw blurRad="38100" dist="38100" dir="2700000" algn="tl">
                    <a:srgbClr val="000000">
                      <a:alpha val="43137"/>
                    </a:srgbClr>
                  </a:outerShdw>
                </a:effectLst>
                <a:latin typeface="Garamond" pitchFamily="18" charset="0"/>
                <a:ea typeface="ヒラギノ角ゴ Pro W3" pitchFamily="-109" charset="-128"/>
              </a:rPr>
              <a:t>Degludec</a:t>
            </a:r>
            <a:r>
              <a:rPr lang="en-GB" sz="3100" b="1" dirty="0">
                <a:solidFill>
                  <a:schemeClr val="bg1"/>
                </a:solidFill>
                <a:effectLst>
                  <a:outerShdw blurRad="38100" dist="38100" dir="2700000" algn="tl">
                    <a:srgbClr val="000000">
                      <a:alpha val="43137"/>
                    </a:srgbClr>
                  </a:outerShdw>
                </a:effectLst>
                <a:latin typeface="Garamond" pitchFamily="18" charset="0"/>
                <a:ea typeface="ヒラギノ角ゴ Pro W3" pitchFamily="-109" charset="-128"/>
              </a:rPr>
              <a:t> – Multi-</a:t>
            </a:r>
            <a:r>
              <a:rPr lang="en-GB" sz="3100" b="1" dirty="0" err="1">
                <a:solidFill>
                  <a:schemeClr val="bg1"/>
                </a:solidFill>
                <a:effectLst>
                  <a:outerShdw blurRad="38100" dist="38100" dir="2700000" algn="tl">
                    <a:srgbClr val="000000">
                      <a:alpha val="43137"/>
                    </a:srgbClr>
                  </a:outerShdw>
                </a:effectLst>
                <a:latin typeface="Garamond" pitchFamily="18" charset="0"/>
                <a:ea typeface="ヒラギノ角ゴ Pro W3" pitchFamily="-109" charset="-128"/>
              </a:rPr>
              <a:t>hexamer</a:t>
            </a:r>
            <a:r>
              <a:rPr lang="en-GB" sz="3100" b="1" dirty="0">
                <a:solidFill>
                  <a:schemeClr val="bg1"/>
                </a:solidFill>
                <a:effectLst>
                  <a:outerShdw blurRad="38100" dist="38100" dir="2700000" algn="tl">
                    <a:srgbClr val="000000">
                      <a:alpha val="43137"/>
                    </a:srgbClr>
                  </a:outerShdw>
                </a:effectLst>
                <a:latin typeface="Garamond" pitchFamily="18" charset="0"/>
                <a:ea typeface="ヒラギノ角ゴ Pro W3" pitchFamily="-109" charset="-128"/>
              </a:rPr>
              <a:t> formation key to protraction mechanism</a:t>
            </a:r>
            <a:endParaRPr lang="en-GB" b="1" dirty="0">
              <a:solidFill>
                <a:schemeClr val="bg1"/>
              </a:solidFill>
              <a:effectLst>
                <a:outerShdw blurRad="38100" dist="38100" dir="2700000" algn="tl">
                  <a:srgbClr val="000000">
                    <a:alpha val="43137"/>
                  </a:srgbClr>
                </a:outerShdw>
              </a:effectLst>
              <a:latin typeface="Garamond" pitchFamily="18" charset="0"/>
              <a:ea typeface="ヒラギノ角ゴ Pro W3" pitchFamily="-109" charset="-128"/>
            </a:endParaRPr>
          </a:p>
        </p:txBody>
      </p:sp>
      <p:sp>
        <p:nvSpPr>
          <p:cNvPr id="2054" name="Rectangle 5"/>
          <p:cNvSpPr>
            <a:spLocks noChangeArrowheads="1"/>
          </p:cNvSpPr>
          <p:nvPr/>
        </p:nvSpPr>
        <p:spPr bwMode="auto">
          <a:xfrm>
            <a:off x="304800" y="4572000"/>
            <a:ext cx="3144835" cy="830981"/>
          </a:xfrm>
          <a:prstGeom prst="rect">
            <a:avLst/>
          </a:prstGeom>
          <a:noFill/>
          <a:ln w="9525">
            <a:noFill/>
            <a:miter lim="800000"/>
            <a:headEnd/>
            <a:tailEnd/>
          </a:ln>
        </p:spPr>
        <p:txBody>
          <a:bodyPr wrap="square" lIns="91424" tIns="45712" rIns="91424" bIns="45712">
            <a:spAutoFit/>
          </a:bodyPr>
          <a:lstStyle/>
          <a:p>
            <a:pPr algn="ctr" defTabSz="781470" eaLnBrk="0" hangingPunct="0"/>
            <a:r>
              <a:rPr lang="da-DK" sz="1600" dirty="0">
                <a:solidFill>
                  <a:schemeClr val="bg1"/>
                </a:solidFill>
                <a:latin typeface="Verdana" pitchFamily="34" charset="0"/>
                <a:ea typeface="ＭＳ Ｐゴシック" pitchFamily="-112" charset="-128"/>
              </a:rPr>
              <a:t>Degludec ligand carboxy group binds to Zn in hexamer</a:t>
            </a:r>
          </a:p>
        </p:txBody>
      </p:sp>
      <p:sp>
        <p:nvSpPr>
          <p:cNvPr id="2055" name="Rectangle 6"/>
          <p:cNvSpPr>
            <a:spLocks noChangeArrowheads="1"/>
          </p:cNvSpPr>
          <p:nvPr/>
        </p:nvSpPr>
        <p:spPr bwMode="auto">
          <a:xfrm>
            <a:off x="4724400" y="5341219"/>
            <a:ext cx="4495800" cy="830981"/>
          </a:xfrm>
          <a:prstGeom prst="rect">
            <a:avLst/>
          </a:prstGeom>
          <a:noFill/>
          <a:ln w="9525">
            <a:noFill/>
            <a:miter lim="800000"/>
            <a:headEnd/>
            <a:tailEnd/>
          </a:ln>
        </p:spPr>
        <p:txBody>
          <a:bodyPr wrap="square" lIns="91424" tIns="45712" rIns="91424" bIns="45712">
            <a:spAutoFit/>
          </a:bodyPr>
          <a:lstStyle/>
          <a:p>
            <a:pPr algn="ctr" defTabSz="781470" eaLnBrk="0" hangingPunct="0"/>
            <a:r>
              <a:rPr lang="en-US" sz="1600" dirty="0">
                <a:solidFill>
                  <a:schemeClr val="bg1"/>
                </a:solidFill>
                <a:latin typeface="Verdana" pitchFamily="34" charset="0"/>
                <a:ea typeface="ＭＳ Ｐゴシック" pitchFamily="-112" charset="-128"/>
              </a:rPr>
              <a:t>The side chain (</a:t>
            </a:r>
            <a:r>
              <a:rPr lang="en-US" sz="1600" dirty="0" smtClean="0">
                <a:solidFill>
                  <a:schemeClr val="bg1"/>
                </a:solidFill>
                <a:latin typeface="Verdana" pitchFamily="34" charset="0"/>
                <a:ea typeface="ＭＳ Ｐゴシック" pitchFamily="-112" charset="-128"/>
              </a:rPr>
              <a:t>linker) forms </a:t>
            </a:r>
            <a:r>
              <a:rPr lang="en-US" sz="1600" dirty="0">
                <a:solidFill>
                  <a:schemeClr val="bg1"/>
                </a:solidFill>
                <a:latin typeface="Verdana" pitchFamily="34" charset="0"/>
                <a:ea typeface="ＭＳ Ｐゴシック" pitchFamily="-112" charset="-128"/>
              </a:rPr>
              <a:t>an accurate fit between Degludec </a:t>
            </a:r>
            <a:r>
              <a:rPr lang="en-US" sz="1600" dirty="0" err="1">
                <a:solidFill>
                  <a:schemeClr val="bg1"/>
                </a:solidFill>
                <a:latin typeface="Verdana" pitchFamily="34" charset="0"/>
                <a:ea typeface="ＭＳ Ｐゴシック" pitchFamily="-112" charset="-128"/>
              </a:rPr>
              <a:t>hexamers</a:t>
            </a:r>
            <a:r>
              <a:rPr lang="en-US" sz="1600" dirty="0">
                <a:solidFill>
                  <a:schemeClr val="bg1"/>
                </a:solidFill>
                <a:latin typeface="Verdana" pitchFamily="34" charset="0"/>
                <a:ea typeface="ＭＳ Ｐゴシック" pitchFamily="-112" charset="-128"/>
              </a:rPr>
              <a:t> to form multi-</a:t>
            </a:r>
            <a:r>
              <a:rPr lang="en-US" sz="1600" dirty="0" err="1">
                <a:solidFill>
                  <a:schemeClr val="bg1"/>
                </a:solidFill>
                <a:latin typeface="Verdana" pitchFamily="34" charset="0"/>
                <a:ea typeface="ＭＳ Ｐゴシック" pitchFamily="-112" charset="-128"/>
              </a:rPr>
              <a:t>hexamers</a:t>
            </a:r>
            <a:endParaRPr lang="da-DK" sz="1600" dirty="0">
              <a:solidFill>
                <a:schemeClr val="bg1"/>
              </a:solidFill>
              <a:latin typeface="Verdana" pitchFamily="34" charset="0"/>
              <a:ea typeface="ＭＳ Ｐゴシック" pitchFamily="-112" charset="-128"/>
            </a:endParaRPr>
          </a:p>
        </p:txBody>
      </p:sp>
      <p:sp>
        <p:nvSpPr>
          <p:cNvPr id="2056" name="AutoShape 7"/>
          <p:cNvSpPr>
            <a:spLocks noChangeArrowheads="1"/>
          </p:cNvSpPr>
          <p:nvPr/>
        </p:nvSpPr>
        <p:spPr bwMode="auto">
          <a:xfrm>
            <a:off x="3143252" y="2667000"/>
            <a:ext cx="1657350" cy="790575"/>
          </a:xfrm>
          <a:prstGeom prst="rightArrow">
            <a:avLst>
              <a:gd name="adj1" fmla="val 50000"/>
              <a:gd name="adj2" fmla="val 69000"/>
            </a:avLst>
          </a:prstGeom>
          <a:ln>
            <a:headEnd/>
            <a:tailEnd/>
          </a:ln>
        </p:spPr>
        <p:style>
          <a:lnRef idx="0">
            <a:schemeClr val="accent2"/>
          </a:lnRef>
          <a:fillRef idx="3">
            <a:schemeClr val="accent2"/>
          </a:fillRef>
          <a:effectRef idx="3">
            <a:schemeClr val="accent2"/>
          </a:effectRef>
          <a:fontRef idx="minor">
            <a:schemeClr val="lt1"/>
          </a:fontRef>
        </p:style>
        <p:txBody>
          <a:bodyPr wrap="none" lIns="71988" tIns="71988" rIns="71988" bIns="71988" anchor="ctr"/>
          <a:lstStyle/>
          <a:p>
            <a:pPr defTabSz="781470">
              <a:defRPr/>
            </a:pPr>
            <a:endParaRPr lang="en-CA" dirty="0">
              <a:solidFill>
                <a:srgbClr val="FFFFFF"/>
              </a:solidFill>
            </a:endParaRPr>
          </a:p>
        </p:txBody>
      </p:sp>
      <p:pic>
        <p:nvPicPr>
          <p:cNvPr id="14" name="Picture 13" descr="hex.jpg"/>
          <p:cNvPicPr>
            <a:picLocks noChangeAspect="1"/>
          </p:cNvPicPr>
          <p:nvPr/>
        </p:nvPicPr>
        <p:blipFill>
          <a:blip r:embed="rId5" cstate="print"/>
          <a:srcRect/>
          <a:stretch>
            <a:fillRect/>
          </a:stretch>
        </p:blipFill>
        <p:spPr bwMode="auto">
          <a:xfrm>
            <a:off x="609600" y="1837240"/>
            <a:ext cx="2438400" cy="2515687"/>
          </a:xfrm>
          <a:prstGeom prst="rect">
            <a:avLst/>
          </a:prstGeom>
          <a:noFill/>
          <a:ln w="9525">
            <a:noFill/>
            <a:miter lim="800000"/>
            <a:headEnd/>
            <a:tailEnd/>
          </a:ln>
        </p:spPr>
      </p:pic>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strVal val="2/3*#ppt_w"/>
                                          </p:val>
                                        </p:tav>
                                        <p:tav tm="100000">
                                          <p:val>
                                            <p:strVal val="#ppt_w"/>
                                          </p:val>
                                        </p:tav>
                                      </p:tavLst>
                                    </p:anim>
                                    <p:anim calcmode="lin" valueType="num">
                                      <p:cBhvr>
                                        <p:cTn id="8" dur="500" fill="hold"/>
                                        <p:tgtEl>
                                          <p:spTgt spid="14"/>
                                        </p:tgtEl>
                                        <p:attrNameLst>
                                          <p:attrName>ppt_h</p:attrName>
                                        </p:attrNameLst>
                                      </p:cBhvr>
                                      <p:tavLst>
                                        <p:tav tm="0">
                                          <p:val>
                                            <p:strVal val="2/3*#ppt_h"/>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2054"/>
                                        </p:tgtEl>
                                        <p:attrNameLst>
                                          <p:attrName>style.visibility</p:attrName>
                                        </p:attrNameLst>
                                      </p:cBhvr>
                                      <p:to>
                                        <p:strVal val="visible"/>
                                      </p:to>
                                    </p:set>
                                    <p:animEffect transition="in" filter="fade">
                                      <p:cBhvr>
                                        <p:cTn id="12" dur="1000"/>
                                        <p:tgtEl>
                                          <p:spTgt spid="2054"/>
                                        </p:tgtEl>
                                      </p:cBhvr>
                                    </p:animEffect>
                                  </p:childTnLst>
                                </p:cTn>
                              </p:par>
                            </p:childTnLst>
                          </p:cTn>
                        </p:par>
                        <p:par>
                          <p:cTn id="13" fill="hold">
                            <p:stCondLst>
                              <p:cond delay="1500"/>
                            </p:stCondLst>
                            <p:childTnLst>
                              <p:par>
                                <p:cTn id="14" presetID="29" presetClass="entr" presetSubtype="0" fill="hold" nodeType="afterEffect">
                                  <p:stCondLst>
                                    <p:cond delay="0"/>
                                  </p:stCondLst>
                                  <p:childTnLst>
                                    <p:set>
                                      <p:cBhvr>
                                        <p:cTn id="15" dur="1" fill="hold">
                                          <p:stCondLst>
                                            <p:cond delay="0"/>
                                          </p:stCondLst>
                                        </p:cTn>
                                        <p:tgtEl>
                                          <p:spTgt spid="2056"/>
                                        </p:tgtEl>
                                        <p:attrNameLst>
                                          <p:attrName>style.visibility</p:attrName>
                                        </p:attrNameLst>
                                      </p:cBhvr>
                                      <p:to>
                                        <p:strVal val="visible"/>
                                      </p:to>
                                    </p:set>
                                    <p:anim calcmode="lin" valueType="num">
                                      <p:cBhvr>
                                        <p:cTn id="16" dur="1000" fill="hold"/>
                                        <p:tgtEl>
                                          <p:spTgt spid="2056"/>
                                        </p:tgtEl>
                                        <p:attrNameLst>
                                          <p:attrName>ppt_x</p:attrName>
                                        </p:attrNameLst>
                                      </p:cBhvr>
                                      <p:tavLst>
                                        <p:tav tm="0">
                                          <p:val>
                                            <p:strVal val="#ppt_x-.2"/>
                                          </p:val>
                                        </p:tav>
                                        <p:tav tm="100000">
                                          <p:val>
                                            <p:strVal val="#ppt_x"/>
                                          </p:val>
                                        </p:tav>
                                      </p:tavLst>
                                    </p:anim>
                                    <p:anim calcmode="lin" valueType="num">
                                      <p:cBhvr>
                                        <p:cTn id="17" dur="1000" fill="hold"/>
                                        <p:tgtEl>
                                          <p:spTgt spid="2056"/>
                                        </p:tgtEl>
                                        <p:attrNameLst>
                                          <p:attrName>ppt_y</p:attrName>
                                        </p:attrNameLst>
                                      </p:cBhvr>
                                      <p:tavLst>
                                        <p:tav tm="0">
                                          <p:val>
                                            <p:strVal val="#ppt_y"/>
                                          </p:val>
                                        </p:tav>
                                        <p:tav tm="100000">
                                          <p:val>
                                            <p:strVal val="#ppt_y"/>
                                          </p:val>
                                        </p:tav>
                                      </p:tavLst>
                                    </p:anim>
                                    <p:animEffect transition="in" filter="wipe(right)" prLst="gradientSize: 0.1">
                                      <p:cBhvr>
                                        <p:cTn id="18" dur="1000"/>
                                        <p:tgtEl>
                                          <p:spTgt spid="2056"/>
                                        </p:tgtEl>
                                      </p:cBhvr>
                                    </p:animEffect>
                                  </p:childTnLst>
                                </p:cTn>
                              </p:par>
                            </p:childTnLst>
                          </p:cTn>
                        </p:par>
                        <p:par>
                          <p:cTn id="19" fill="hold">
                            <p:stCondLst>
                              <p:cond delay="2500"/>
                            </p:stCondLst>
                            <p:childTnLst>
                              <p:par>
                                <p:cTn id="20" presetID="23" presetClass="entr" presetSubtype="272"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strVal val="2/3*#ppt_w"/>
                                          </p:val>
                                        </p:tav>
                                        <p:tav tm="100000">
                                          <p:val>
                                            <p:strVal val="#ppt_w"/>
                                          </p:val>
                                        </p:tav>
                                      </p:tavLst>
                                    </p:anim>
                                    <p:anim calcmode="lin" valueType="num">
                                      <p:cBhvr>
                                        <p:cTn id="23" dur="500" fill="hold"/>
                                        <p:tgtEl>
                                          <p:spTgt spid="12"/>
                                        </p:tgtEl>
                                        <p:attrNameLst>
                                          <p:attrName>ppt_h</p:attrName>
                                        </p:attrNameLst>
                                      </p:cBhvr>
                                      <p:tavLst>
                                        <p:tav tm="0">
                                          <p:val>
                                            <p:strVal val="2/3*#ppt_h"/>
                                          </p:val>
                                        </p:tav>
                                        <p:tav tm="100000">
                                          <p:val>
                                            <p:strVal val="#ppt_h"/>
                                          </p:val>
                                        </p:tav>
                                      </p:tavLst>
                                    </p:anim>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2055"/>
                                        </p:tgtEl>
                                        <p:attrNameLst>
                                          <p:attrName>style.visibility</p:attrName>
                                        </p:attrNameLst>
                                      </p:cBhvr>
                                      <p:to>
                                        <p:strVal val="visible"/>
                                      </p:to>
                                    </p:set>
                                    <p:animEffect transition="in" filter="fade">
                                      <p:cBhvr>
                                        <p:cTn id="27" dur="1000"/>
                                        <p:tgtEl>
                                          <p:spTgt spid="20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p:bldP spid="2055" grpId="0"/>
    </p:bldLst>
  </p:timing>
</p:sld>
</file>

<file path=ppt/slides/slide57.xml><?xml version="1.0" encoding="utf-8"?>
<p:sld xmlns:a="http://schemas.openxmlformats.org/drawingml/2006/main" xmlns:r="http://schemas.openxmlformats.org/officeDocument/2006/relationships" xmlns:p="http://schemas.openxmlformats.org/presentationml/2006/main" showMasterSp="0">
  <p:cSld>
    <p:bg>
      <p:bgPr>
        <a:solidFill>
          <a:srgbClr val="000054"/>
        </a:solidFill>
        <a:effectLst/>
      </p:bgPr>
    </p:bg>
    <p:spTree>
      <p:nvGrpSpPr>
        <p:cNvPr id="1" name=""/>
        <p:cNvGrpSpPr/>
        <p:nvPr/>
      </p:nvGrpSpPr>
      <p:grpSpPr>
        <a:xfrm>
          <a:off x="0" y="0"/>
          <a:ext cx="0" cy="0"/>
          <a:chOff x="0" y="0"/>
          <a:chExt cx="0" cy="0"/>
        </a:xfrm>
      </p:grpSpPr>
      <p:pic>
        <p:nvPicPr>
          <p:cNvPr id="321538" name="Picture 9"/>
          <p:cNvPicPr>
            <a:picLocks noChangeAspect="1" noChangeArrowheads="1"/>
          </p:cNvPicPr>
          <p:nvPr/>
        </p:nvPicPr>
        <p:blipFill>
          <a:blip r:embed="rId4" cstate="print"/>
          <a:srcRect/>
          <a:stretch>
            <a:fillRect/>
          </a:stretch>
        </p:blipFill>
        <p:spPr bwMode="auto">
          <a:xfrm>
            <a:off x="685800" y="1957388"/>
            <a:ext cx="4953000" cy="3757612"/>
          </a:xfrm>
          <a:prstGeom prst="rect">
            <a:avLst/>
          </a:prstGeom>
          <a:noFill/>
          <a:ln w="9525">
            <a:solidFill>
              <a:srgbClr val="FF0000"/>
            </a:solidFill>
            <a:miter lim="800000"/>
            <a:headEnd/>
            <a:tailEnd/>
          </a:ln>
        </p:spPr>
      </p:pic>
      <p:sp>
        <p:nvSpPr>
          <p:cNvPr id="321539" name="Rectangle 2"/>
          <p:cNvSpPr>
            <a:spLocks noGrp="1" noChangeArrowheads="1"/>
          </p:cNvSpPr>
          <p:nvPr>
            <p:ph type="title" idx="4294967295"/>
          </p:nvPr>
        </p:nvSpPr>
        <p:spPr>
          <a:xfrm>
            <a:off x="0" y="-1"/>
            <a:ext cx="9143999" cy="1143001"/>
          </a:xfrm>
          <a:solidFill>
            <a:srgbClr val="C00000"/>
          </a:solidFill>
          <a:ln>
            <a:solidFill>
              <a:schemeClr val="bg1"/>
            </a:solidFill>
          </a:ln>
        </p:spPr>
        <p:txBody>
          <a:bodyPr lIns="0" tIns="0" rIns="0" bIns="0" anchor="ctr"/>
          <a:lstStyle/>
          <a:p>
            <a:pPr algn="ctr"/>
            <a:r>
              <a:rPr lang="da-DK" sz="3100" b="1" dirty="0">
                <a:solidFill>
                  <a:schemeClr val="bg1"/>
                </a:solidFill>
                <a:effectLst>
                  <a:outerShdw blurRad="38100" dist="38100" dir="2700000" algn="tl">
                    <a:srgbClr val="000000">
                      <a:alpha val="43137"/>
                    </a:srgbClr>
                  </a:outerShdw>
                </a:effectLst>
                <a:latin typeface="Garamond" pitchFamily="18" charset="0"/>
                <a:ea typeface="ヒラギノ角ゴ Pro W3" pitchFamily="-109" charset="-128"/>
              </a:rPr>
              <a:t>Size exclusion chromatography of Degludec in a subcutaneous model</a:t>
            </a:r>
            <a:endParaRPr lang="en-US" sz="3100" b="1" i="1" dirty="0">
              <a:solidFill>
                <a:schemeClr val="bg1"/>
              </a:solidFill>
              <a:effectLst>
                <a:outerShdw blurRad="38100" dist="38100" dir="2700000" algn="tl">
                  <a:srgbClr val="000000">
                    <a:alpha val="43137"/>
                  </a:srgbClr>
                </a:outerShdw>
              </a:effectLst>
              <a:latin typeface="Garamond" pitchFamily="18" charset="0"/>
              <a:ea typeface="ヒラギノ角ゴ Pro W3" pitchFamily="-109" charset="-128"/>
            </a:endParaRPr>
          </a:p>
        </p:txBody>
      </p:sp>
      <p:sp>
        <p:nvSpPr>
          <p:cNvPr id="321540" name="Content Placeholder 3"/>
          <p:cNvSpPr>
            <a:spLocks noGrp="1"/>
          </p:cNvSpPr>
          <p:nvPr>
            <p:ph idx="4294967295"/>
          </p:nvPr>
        </p:nvSpPr>
        <p:spPr>
          <a:xfrm>
            <a:off x="0" y="5879068"/>
            <a:ext cx="9144000" cy="369332"/>
          </a:xfrm>
        </p:spPr>
        <p:txBody>
          <a:bodyPr wrap="square" lIns="0" tIns="0" rIns="0" bIns="0">
            <a:spAutoFit/>
          </a:bodyPr>
          <a:lstStyle/>
          <a:p>
            <a:pPr algn="ctr" rtl="0">
              <a:buNone/>
            </a:pPr>
            <a:r>
              <a:rPr lang="en-CA" sz="2400" dirty="0">
                <a:solidFill>
                  <a:schemeClr val="bg1"/>
                </a:solidFill>
              </a:rPr>
              <a:t>After injection, Degludec exists only in the multi-</a:t>
            </a:r>
            <a:r>
              <a:rPr lang="en-CA" sz="2400" dirty="0" err="1">
                <a:solidFill>
                  <a:schemeClr val="bg1"/>
                </a:solidFill>
              </a:rPr>
              <a:t>hexamer</a:t>
            </a:r>
            <a:r>
              <a:rPr lang="en-CA" sz="2400" dirty="0">
                <a:solidFill>
                  <a:schemeClr val="bg1"/>
                </a:solidFill>
              </a:rPr>
              <a:t> state</a:t>
            </a:r>
          </a:p>
        </p:txBody>
      </p:sp>
      <p:pic>
        <p:nvPicPr>
          <p:cNvPr id="321541" name="Picture 19" descr="multihex2.jpg"/>
          <p:cNvPicPr>
            <a:picLocks noChangeAspect="1"/>
          </p:cNvPicPr>
          <p:nvPr/>
        </p:nvPicPr>
        <p:blipFill>
          <a:blip r:embed="rId5" cstate="print"/>
          <a:srcRect/>
          <a:stretch>
            <a:fillRect/>
          </a:stretch>
        </p:blipFill>
        <p:spPr bwMode="auto">
          <a:xfrm>
            <a:off x="5797551" y="2514600"/>
            <a:ext cx="3194049" cy="2590800"/>
          </a:xfrm>
          <a:prstGeom prst="rect">
            <a:avLst/>
          </a:prstGeom>
          <a:noFill/>
          <a:ln w="9525">
            <a:solidFill>
              <a:srgbClr val="FF0000"/>
            </a:solidFill>
            <a:miter lim="800000"/>
            <a:headEnd/>
            <a:tailEnd/>
          </a:ln>
        </p:spPr>
      </p:pic>
      <p:sp>
        <p:nvSpPr>
          <p:cNvPr id="10" name="Content Placeholder 3"/>
          <p:cNvSpPr txBox="1">
            <a:spLocks/>
          </p:cNvSpPr>
          <p:nvPr/>
        </p:nvSpPr>
        <p:spPr bwMode="auto">
          <a:xfrm>
            <a:off x="1905000" y="1535668"/>
            <a:ext cx="1942840" cy="369332"/>
          </a:xfrm>
          <a:prstGeom prst="rect">
            <a:avLst/>
          </a:prstGeom>
          <a:noFill/>
          <a:ln w="9525">
            <a:noFill/>
            <a:miter lim="800000"/>
            <a:headEnd/>
            <a:tailEnd/>
          </a:ln>
        </p:spPr>
        <p:txBody>
          <a:bodyPr wrap="none" lIns="0" tIns="0" rIns="0" bIns="0">
            <a:spAutoFit/>
          </a:bodyPr>
          <a:lstStyle/>
          <a:p>
            <a:pPr marL="342842" indent="-342842" algn="ctr" defTabSz="781470" eaLnBrk="0" hangingPunct="0">
              <a:spcBef>
                <a:spcPct val="20000"/>
              </a:spcBef>
              <a:buClr>
                <a:srgbClr val="00B7FF"/>
              </a:buClr>
              <a:defRPr/>
            </a:pPr>
            <a:r>
              <a:rPr lang="en-CA" sz="2400" b="1" kern="0" dirty="0">
                <a:solidFill>
                  <a:schemeClr val="bg1"/>
                </a:solidFill>
                <a:effectLst>
                  <a:outerShdw blurRad="38100" dist="38100" dir="2700000" algn="tl">
                    <a:srgbClr val="000000">
                      <a:alpha val="43137"/>
                    </a:srgbClr>
                  </a:outerShdw>
                </a:effectLst>
                <a:latin typeface="Garamond" pitchFamily="18" charset="0"/>
                <a:ea typeface="ＭＳ Ｐゴシック" pitchFamily="34" charset="-128"/>
                <a:cs typeface="ＭＳ Ｐゴシック" pitchFamily="-112" charset="-128"/>
              </a:rPr>
              <a:t>Multi-</a:t>
            </a:r>
            <a:r>
              <a:rPr lang="en-CA" sz="2400" b="1" kern="0" dirty="0" err="1">
                <a:solidFill>
                  <a:schemeClr val="bg1"/>
                </a:solidFill>
                <a:effectLst>
                  <a:outerShdw blurRad="38100" dist="38100" dir="2700000" algn="tl">
                    <a:srgbClr val="000000">
                      <a:alpha val="43137"/>
                    </a:srgbClr>
                  </a:outerShdw>
                </a:effectLst>
                <a:latin typeface="Garamond" pitchFamily="18" charset="0"/>
                <a:ea typeface="ＭＳ Ｐゴシック" pitchFamily="34" charset="-128"/>
                <a:cs typeface="ＭＳ Ｐゴシック" pitchFamily="-112" charset="-128"/>
              </a:rPr>
              <a:t>hexamer</a:t>
            </a:r>
            <a:endParaRPr lang="en-CA" sz="2400" b="1" kern="0" dirty="0">
              <a:solidFill>
                <a:schemeClr val="bg1"/>
              </a:solidFill>
              <a:effectLst>
                <a:outerShdw blurRad="38100" dist="38100" dir="2700000" algn="tl">
                  <a:srgbClr val="000000">
                    <a:alpha val="43137"/>
                  </a:srgbClr>
                </a:outerShdw>
              </a:effectLst>
              <a:latin typeface="Garamond" pitchFamily="18" charset="0"/>
              <a:ea typeface="ＭＳ Ｐゴシック" pitchFamily="34" charset="-128"/>
              <a:cs typeface="ＭＳ Ｐゴシック" pitchFamily="-112" charset="-128"/>
            </a:endParaRPr>
          </a:p>
        </p:txBody>
      </p:sp>
    </p:spTree>
    <p:custDataLst>
      <p:tags r:id="rId1"/>
    </p:custDataLst>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pic>
        <p:nvPicPr>
          <p:cNvPr id="323586" name="Picture 848" descr="InsulinBackgrnd-6"/>
          <p:cNvPicPr>
            <a:picLocks noChangeAspect="1" noChangeArrowheads="1"/>
          </p:cNvPicPr>
          <p:nvPr/>
        </p:nvPicPr>
        <p:blipFill>
          <a:blip r:embed="rId4" cstate="print"/>
          <a:srcRect/>
          <a:stretch>
            <a:fillRect/>
          </a:stretch>
        </p:blipFill>
        <p:spPr bwMode="auto">
          <a:xfrm>
            <a:off x="304800" y="1981200"/>
            <a:ext cx="8572500" cy="4572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98" name="Picture 807" descr="Needle"/>
          <p:cNvPicPr>
            <a:picLocks noChangeAspect="1" noChangeArrowheads="1"/>
          </p:cNvPicPr>
          <p:nvPr/>
        </p:nvPicPr>
        <p:blipFill>
          <a:blip r:embed="rId5" cstate="print"/>
          <a:srcRect/>
          <a:stretch>
            <a:fillRect/>
          </a:stretch>
        </p:blipFill>
        <p:spPr bwMode="auto">
          <a:xfrm>
            <a:off x="1876427" y="1524002"/>
            <a:ext cx="333375" cy="523875"/>
          </a:xfrm>
          <a:prstGeom prst="rect">
            <a:avLst/>
          </a:prstGeom>
          <a:noFill/>
          <a:ln w="9525">
            <a:noFill/>
            <a:miter lim="800000"/>
            <a:headEnd/>
            <a:tailEnd/>
          </a:ln>
        </p:spPr>
      </p:pic>
      <p:sp>
        <p:nvSpPr>
          <p:cNvPr id="799" name="Rectangle 9"/>
          <p:cNvSpPr>
            <a:spLocks noChangeArrowheads="1"/>
          </p:cNvSpPr>
          <p:nvPr/>
        </p:nvSpPr>
        <p:spPr bwMode="auto">
          <a:xfrm>
            <a:off x="995363" y="4111627"/>
            <a:ext cx="1304844" cy="138499"/>
          </a:xfrm>
          <a:prstGeom prst="rect">
            <a:avLst/>
          </a:prstGeom>
          <a:noFill/>
          <a:ln w="9525">
            <a:noFill/>
            <a:miter lim="800000"/>
            <a:headEnd/>
            <a:tailEnd/>
          </a:ln>
        </p:spPr>
        <p:txBody>
          <a:bodyPr wrap="none" lIns="0" tIns="0" rIns="0" bIns="0">
            <a:spAutoFit/>
          </a:bodyPr>
          <a:lstStyle/>
          <a:p>
            <a:pPr defTabSz="781470" eaLnBrk="0" hangingPunct="0">
              <a:defRPr/>
            </a:pPr>
            <a:r>
              <a:rPr lang="en-GB" sz="900" b="1" kern="0" dirty="0">
                <a:solidFill>
                  <a:sysClr val="window" lastClr="FFFFFF"/>
                </a:solidFill>
                <a:latin typeface="Verdana" pitchFamily="34" charset="0"/>
                <a:ea typeface="ヒラギノ角ゴ Pro W3"/>
                <a:cs typeface="ヒラギノ角ゴ Pro W3"/>
              </a:rPr>
              <a:t>Capillary membrane</a:t>
            </a:r>
            <a:endParaRPr lang="en-GB" sz="1100" b="1" kern="0" dirty="0">
              <a:solidFill>
                <a:sysClr val="window" lastClr="FFFFFF"/>
              </a:solidFill>
              <a:latin typeface="Verdana" pitchFamily="34" charset="0"/>
              <a:ea typeface="ヒラギノ角ゴ Pro W3"/>
              <a:cs typeface="ヒラギノ角ゴ Pro W3"/>
            </a:endParaRPr>
          </a:p>
        </p:txBody>
      </p:sp>
      <p:sp>
        <p:nvSpPr>
          <p:cNvPr id="323589" name="Rectangle 10"/>
          <p:cNvSpPr>
            <a:spLocks noChangeArrowheads="1"/>
          </p:cNvSpPr>
          <p:nvPr/>
        </p:nvSpPr>
        <p:spPr bwMode="auto">
          <a:xfrm>
            <a:off x="5383213" y="5191125"/>
            <a:ext cx="184698" cy="461649"/>
          </a:xfrm>
          <a:prstGeom prst="rect">
            <a:avLst/>
          </a:prstGeom>
          <a:noFill/>
          <a:ln w="12700">
            <a:noFill/>
            <a:miter lim="800000"/>
            <a:headEnd/>
            <a:tailEnd/>
          </a:ln>
        </p:spPr>
        <p:txBody>
          <a:bodyPr wrap="none" lIns="91424" tIns="45712" rIns="91424" bIns="45712">
            <a:spAutoFit/>
          </a:bodyPr>
          <a:lstStyle/>
          <a:p>
            <a:pPr defTabSz="781470" eaLnBrk="0" hangingPunct="0"/>
            <a:endParaRPr lang="el-GR" sz="2400" b="1" dirty="0">
              <a:solidFill>
                <a:srgbClr val="000000"/>
              </a:solidFill>
              <a:latin typeface="Verdana" pitchFamily="34" charset="0"/>
              <a:ea typeface="ヒラギノ角ゴ Pro W3" pitchFamily="-109" charset="-128"/>
            </a:endParaRPr>
          </a:p>
        </p:txBody>
      </p:sp>
      <p:sp>
        <p:nvSpPr>
          <p:cNvPr id="801" name="AutoShape 7"/>
          <p:cNvSpPr>
            <a:spLocks noChangeArrowheads="1"/>
          </p:cNvSpPr>
          <p:nvPr/>
        </p:nvSpPr>
        <p:spPr bwMode="auto">
          <a:xfrm>
            <a:off x="728893" y="4331540"/>
            <a:ext cx="1121521" cy="371227"/>
          </a:xfrm>
          <a:prstGeom prst="chevron">
            <a:avLst>
              <a:gd name="adj" fmla="val 51360"/>
            </a:avLst>
          </a:prstGeom>
          <a:gradFill rotWithShape="1">
            <a:gsLst>
              <a:gs pos="0">
                <a:srgbClr val="FF0066">
                  <a:gamma/>
                  <a:shade val="46275"/>
                  <a:invGamma/>
                  <a:alpha val="53999"/>
                </a:srgbClr>
              </a:gs>
              <a:gs pos="50000">
                <a:srgbClr val="FF0066">
                  <a:alpha val="52000"/>
                </a:srgbClr>
              </a:gs>
              <a:gs pos="100000">
                <a:srgbClr val="FF0066">
                  <a:gamma/>
                  <a:shade val="46275"/>
                  <a:invGamma/>
                  <a:alpha val="53999"/>
                </a:srgbClr>
              </a:gs>
            </a:gsLst>
            <a:lin ang="5400000" scaled="1"/>
          </a:gradFill>
          <a:ln w="9525" algn="ctr">
            <a:noFill/>
            <a:miter lim="800000"/>
            <a:headEnd/>
            <a:tailEnd/>
          </a:ln>
          <a:effectLst/>
        </p:spPr>
        <p:txBody>
          <a:bodyPr wrap="none" lIns="91424" tIns="45712" rIns="91424" bIns="45712" anchor="ctr"/>
          <a:lstStyle/>
          <a:p>
            <a:pPr defTabSz="781470">
              <a:defRPr/>
            </a:pPr>
            <a:endParaRPr lang="en-CA" dirty="0">
              <a:solidFill>
                <a:srgbClr val="000000"/>
              </a:solidFill>
              <a:latin typeface="Arial" charset="0"/>
              <a:ea typeface="ＭＳ Ｐゴシック" pitchFamily="33" charset="-128"/>
              <a:cs typeface="ヒラギノ角ゴ Pro W3"/>
            </a:endParaRPr>
          </a:p>
        </p:txBody>
      </p:sp>
      <p:sp>
        <p:nvSpPr>
          <p:cNvPr id="323593" name="Rectangle 255"/>
          <p:cNvSpPr>
            <a:spLocks noChangeArrowheads="1"/>
          </p:cNvSpPr>
          <p:nvPr/>
        </p:nvSpPr>
        <p:spPr bwMode="auto">
          <a:xfrm flipH="1">
            <a:off x="6858000" y="2463800"/>
            <a:ext cx="1981200" cy="198438"/>
          </a:xfrm>
          <a:prstGeom prst="rect">
            <a:avLst/>
          </a:prstGeom>
          <a:noFill/>
          <a:ln w="9525">
            <a:noFill/>
            <a:miter lim="800000"/>
            <a:headEnd/>
            <a:tailEnd/>
          </a:ln>
        </p:spPr>
        <p:txBody>
          <a:bodyPr lIns="0" tIns="0" rIns="0" bIns="0">
            <a:spAutoFit/>
          </a:bodyPr>
          <a:lstStyle/>
          <a:p>
            <a:pPr defTabSz="781470" eaLnBrk="0" hangingPunct="0"/>
            <a:r>
              <a:rPr lang="en-GB" sz="1300" dirty="0">
                <a:solidFill>
                  <a:srgbClr val="7A2707"/>
                </a:solidFill>
                <a:latin typeface="Verdana" pitchFamily="34" charset="0"/>
                <a:ea typeface="ヒラギノ角ゴ Pro W3" pitchFamily="-109" charset="-128"/>
              </a:rPr>
              <a:t>Subcutaneous tissue </a:t>
            </a:r>
          </a:p>
        </p:txBody>
      </p:sp>
      <p:sp>
        <p:nvSpPr>
          <p:cNvPr id="803" name="Rectangle 474"/>
          <p:cNvSpPr>
            <a:spLocks noChangeArrowheads="1"/>
          </p:cNvSpPr>
          <p:nvPr/>
        </p:nvSpPr>
        <p:spPr bwMode="auto">
          <a:xfrm>
            <a:off x="2438399" y="4279901"/>
            <a:ext cx="2008563" cy="169277"/>
          </a:xfrm>
          <a:prstGeom prst="rect">
            <a:avLst/>
          </a:prstGeom>
          <a:noFill/>
          <a:ln w="9525">
            <a:noFill/>
            <a:miter lim="800000"/>
            <a:headEnd/>
            <a:tailEnd/>
          </a:ln>
        </p:spPr>
        <p:txBody>
          <a:bodyPr wrap="none" lIns="0" tIns="0" rIns="0" bIns="0">
            <a:spAutoFit/>
          </a:bodyPr>
          <a:lstStyle/>
          <a:p>
            <a:pPr defTabSz="781470" eaLnBrk="0" hangingPunct="0"/>
            <a:r>
              <a:rPr lang="en-GB" sz="1100" b="1" dirty="0">
                <a:solidFill>
                  <a:srgbClr val="7A2707"/>
                </a:solidFill>
                <a:latin typeface="Verdana" pitchFamily="34" charset="0"/>
                <a:ea typeface="ヒラギノ角ゴ Pro W3" pitchFamily="-109" charset="-128"/>
              </a:rPr>
              <a:t>Insulin </a:t>
            </a:r>
            <a:r>
              <a:rPr lang="en-GB" sz="1100" b="1" dirty="0" err="1">
                <a:solidFill>
                  <a:srgbClr val="7A2707"/>
                </a:solidFill>
                <a:latin typeface="Verdana" pitchFamily="34" charset="0"/>
                <a:ea typeface="ヒラギノ角ゴ Pro W3" pitchFamily="-109" charset="-128"/>
              </a:rPr>
              <a:t>degludec</a:t>
            </a:r>
            <a:r>
              <a:rPr lang="en-GB" sz="1100" b="1" dirty="0">
                <a:solidFill>
                  <a:srgbClr val="7A2707"/>
                </a:solidFill>
                <a:latin typeface="Verdana" pitchFamily="34" charset="0"/>
                <a:ea typeface="ヒラギノ角ゴ Pro W3" pitchFamily="-109" charset="-128"/>
              </a:rPr>
              <a:t> in blood</a:t>
            </a:r>
          </a:p>
        </p:txBody>
      </p:sp>
      <p:sp>
        <p:nvSpPr>
          <p:cNvPr id="804" name="Rectangle 475"/>
          <p:cNvSpPr>
            <a:spLocks noChangeArrowheads="1"/>
          </p:cNvSpPr>
          <p:nvPr/>
        </p:nvSpPr>
        <p:spPr bwMode="auto">
          <a:xfrm>
            <a:off x="5137150" y="4270376"/>
            <a:ext cx="1352934" cy="184666"/>
          </a:xfrm>
          <a:prstGeom prst="rect">
            <a:avLst/>
          </a:prstGeom>
          <a:noFill/>
          <a:ln w="9525">
            <a:noFill/>
            <a:miter lim="800000"/>
            <a:headEnd/>
            <a:tailEnd/>
          </a:ln>
        </p:spPr>
        <p:txBody>
          <a:bodyPr wrap="none" lIns="0" tIns="0" rIns="0" bIns="0">
            <a:spAutoFit/>
          </a:bodyPr>
          <a:lstStyle/>
          <a:p>
            <a:pPr defTabSz="781470" eaLnBrk="0" hangingPunct="0"/>
            <a:r>
              <a:rPr lang="en-GB" sz="1100" b="1" dirty="0">
                <a:solidFill>
                  <a:srgbClr val="7A2707"/>
                </a:solidFill>
                <a:latin typeface="Verdana" pitchFamily="34" charset="0"/>
                <a:ea typeface="ヒラギノ角ゴ Pro W3" pitchFamily="-109" charset="-128"/>
              </a:rPr>
              <a:t>Albumin binding</a:t>
            </a:r>
            <a:r>
              <a:rPr lang="en-GB" sz="1200" b="1" dirty="0">
                <a:solidFill>
                  <a:srgbClr val="7A2707"/>
                </a:solidFill>
                <a:latin typeface="Verdana" pitchFamily="34" charset="0"/>
                <a:ea typeface="ヒラギノ角ゴ Pro W3" pitchFamily="-109" charset="-128"/>
              </a:rPr>
              <a:t> </a:t>
            </a:r>
          </a:p>
        </p:txBody>
      </p:sp>
      <p:sp>
        <p:nvSpPr>
          <p:cNvPr id="805" name="Rectangle 457"/>
          <p:cNvSpPr>
            <a:spLocks noChangeArrowheads="1"/>
          </p:cNvSpPr>
          <p:nvPr/>
        </p:nvSpPr>
        <p:spPr bwMode="auto">
          <a:xfrm>
            <a:off x="6553200" y="2806700"/>
            <a:ext cx="1238250" cy="198438"/>
          </a:xfrm>
          <a:prstGeom prst="rect">
            <a:avLst/>
          </a:prstGeom>
          <a:noFill/>
          <a:ln w="9525">
            <a:noFill/>
            <a:miter lim="800000"/>
            <a:headEnd/>
            <a:tailEnd/>
          </a:ln>
        </p:spPr>
        <p:txBody>
          <a:bodyPr lIns="0" tIns="0" rIns="0" bIns="0">
            <a:spAutoFit/>
          </a:bodyPr>
          <a:lstStyle/>
          <a:p>
            <a:pPr defTabSz="781470" eaLnBrk="0" hangingPunct="0"/>
            <a:r>
              <a:rPr lang="en-GB" sz="1300" b="1" dirty="0">
                <a:solidFill>
                  <a:srgbClr val="7A2707"/>
                </a:solidFill>
                <a:latin typeface="Verdana" pitchFamily="34" charset="0"/>
                <a:ea typeface="ヒラギノ角ゴ Pro W3" pitchFamily="-109" charset="-128"/>
              </a:rPr>
              <a:t>Monomers</a:t>
            </a:r>
          </a:p>
        </p:txBody>
      </p:sp>
      <p:sp>
        <p:nvSpPr>
          <p:cNvPr id="323597" name="Title 253"/>
          <p:cNvSpPr txBox="1">
            <a:spLocks/>
          </p:cNvSpPr>
          <p:nvPr/>
        </p:nvSpPr>
        <p:spPr bwMode="auto">
          <a:xfrm>
            <a:off x="3352801" y="304800"/>
            <a:ext cx="5638800" cy="1143000"/>
          </a:xfrm>
          <a:prstGeom prst="rect">
            <a:avLst/>
          </a:prstGeom>
          <a:solidFill>
            <a:srgbClr val="00003A"/>
          </a:solidFill>
          <a:ln w="9525">
            <a:solidFill>
              <a:srgbClr val="FF0000"/>
            </a:solidFill>
            <a:miter lim="800000"/>
            <a:headEnd/>
            <a:tailEnd/>
          </a:ln>
        </p:spPr>
        <p:txBody>
          <a:bodyPr lIns="91424" tIns="45712" rIns="91424" bIns="45712" anchor="ctr"/>
          <a:lstStyle/>
          <a:p>
            <a:pPr algn="ctr" defTabSz="781470"/>
            <a:r>
              <a:rPr lang="en-CA" sz="3200" b="1" dirty="0" smtClean="0">
                <a:solidFill>
                  <a:schemeClr val="bg1"/>
                </a:solidFill>
                <a:effectLst>
                  <a:outerShdw blurRad="38100" dist="38100" dir="2700000" algn="tl">
                    <a:srgbClr val="000000">
                      <a:alpha val="43137"/>
                    </a:srgbClr>
                  </a:outerShdw>
                </a:effectLst>
                <a:latin typeface="Garamond" pitchFamily="18" charset="0"/>
                <a:ea typeface="ＭＳ Ｐゴシック" pitchFamily="-112" charset="-128"/>
              </a:rPr>
              <a:t>Insulin Degludec:</a:t>
            </a:r>
          </a:p>
          <a:p>
            <a:pPr algn="ctr" defTabSz="781470"/>
            <a:r>
              <a:rPr lang="en-CA" sz="3200" b="1" dirty="0" smtClean="0">
                <a:solidFill>
                  <a:schemeClr val="bg1"/>
                </a:solidFill>
                <a:effectLst>
                  <a:outerShdw blurRad="38100" dist="38100" dir="2700000" algn="tl">
                    <a:srgbClr val="000000">
                      <a:alpha val="43137"/>
                    </a:srgbClr>
                  </a:outerShdw>
                </a:effectLst>
                <a:latin typeface="Garamond" pitchFamily="18" charset="0"/>
                <a:ea typeface="ＭＳ Ｐゴシック" pitchFamily="-112" charset="-128"/>
              </a:rPr>
              <a:t>Mechanism </a:t>
            </a:r>
            <a:r>
              <a:rPr lang="en-CA" sz="3200" b="1" dirty="0">
                <a:solidFill>
                  <a:schemeClr val="bg1"/>
                </a:solidFill>
                <a:effectLst>
                  <a:outerShdw blurRad="38100" dist="38100" dir="2700000" algn="tl">
                    <a:srgbClr val="000000">
                      <a:alpha val="43137"/>
                    </a:srgbClr>
                  </a:outerShdw>
                </a:effectLst>
                <a:latin typeface="Garamond" pitchFamily="18" charset="0"/>
                <a:ea typeface="ＭＳ Ｐゴシック" pitchFamily="-112" charset="-128"/>
              </a:rPr>
              <a:t>of protraction</a:t>
            </a:r>
          </a:p>
        </p:txBody>
      </p:sp>
      <p:sp>
        <p:nvSpPr>
          <p:cNvPr id="323598" name="Text Box 414"/>
          <p:cNvSpPr txBox="1">
            <a:spLocks noChangeArrowheads="1"/>
          </p:cNvSpPr>
          <p:nvPr/>
        </p:nvSpPr>
        <p:spPr bwMode="auto">
          <a:xfrm>
            <a:off x="762000" y="5403015"/>
            <a:ext cx="1677030" cy="307760"/>
          </a:xfrm>
          <a:prstGeom prst="rect">
            <a:avLst/>
          </a:prstGeom>
          <a:noFill/>
          <a:ln w="9525">
            <a:noFill/>
            <a:miter lim="800000"/>
            <a:headEnd/>
            <a:tailEnd/>
          </a:ln>
        </p:spPr>
        <p:txBody>
          <a:bodyPr wrap="none" lIns="91424" tIns="45712" rIns="91424" bIns="45712" anchor="ctr">
            <a:spAutoFit/>
          </a:bodyPr>
          <a:lstStyle/>
          <a:p>
            <a:pPr defTabSz="781470">
              <a:spcBef>
                <a:spcPct val="50000"/>
              </a:spcBef>
            </a:pPr>
            <a:r>
              <a:rPr lang="en-US" sz="1400" b="1" dirty="0">
                <a:solidFill>
                  <a:srgbClr val="7A2707"/>
                </a:solidFill>
                <a:latin typeface="Verdana" pitchFamily="34" charset="0"/>
                <a:ea typeface="ヒラギノ角ゴ Pro W3" pitchFamily="-109" charset="-128"/>
              </a:rPr>
              <a:t>Cell Membrane</a:t>
            </a:r>
          </a:p>
        </p:txBody>
      </p:sp>
      <p:sp>
        <p:nvSpPr>
          <p:cNvPr id="323599" name="Rectangle 415"/>
          <p:cNvSpPr>
            <a:spLocks noChangeArrowheads="1"/>
          </p:cNvSpPr>
          <p:nvPr/>
        </p:nvSpPr>
        <p:spPr bwMode="auto">
          <a:xfrm>
            <a:off x="534990" y="4360029"/>
            <a:ext cx="1688250" cy="307760"/>
          </a:xfrm>
          <a:prstGeom prst="rect">
            <a:avLst/>
          </a:prstGeom>
          <a:noFill/>
          <a:ln w="9525">
            <a:noFill/>
            <a:miter lim="800000"/>
            <a:headEnd/>
            <a:tailEnd/>
          </a:ln>
        </p:spPr>
        <p:txBody>
          <a:bodyPr wrap="none" lIns="91424" tIns="45712" rIns="91424" bIns="45712" anchor="ctr">
            <a:spAutoFit/>
          </a:bodyPr>
          <a:lstStyle/>
          <a:p>
            <a:pPr defTabSz="781470" eaLnBrk="0" hangingPunct="0"/>
            <a:r>
              <a:rPr lang="en-GB" sz="1400" b="1" dirty="0">
                <a:solidFill>
                  <a:srgbClr val="7A2707"/>
                </a:solidFill>
                <a:latin typeface="Verdana" pitchFamily="34" charset="0"/>
                <a:ea typeface="ヒラギノ角ゴ Pro W3" pitchFamily="-109" charset="-128"/>
              </a:rPr>
              <a:t>Capillary blood</a:t>
            </a:r>
          </a:p>
        </p:txBody>
      </p:sp>
      <p:sp>
        <p:nvSpPr>
          <p:cNvPr id="323600" name="Text Box 416"/>
          <p:cNvSpPr txBox="1">
            <a:spLocks noChangeArrowheads="1"/>
          </p:cNvSpPr>
          <p:nvPr/>
        </p:nvSpPr>
        <p:spPr bwMode="auto">
          <a:xfrm>
            <a:off x="4019550" y="5394325"/>
            <a:ext cx="2209800" cy="304800"/>
          </a:xfrm>
          <a:prstGeom prst="rect">
            <a:avLst/>
          </a:prstGeom>
          <a:noFill/>
          <a:ln w="9525">
            <a:noFill/>
            <a:miter lim="800000"/>
            <a:headEnd/>
            <a:tailEnd/>
          </a:ln>
        </p:spPr>
        <p:txBody>
          <a:bodyPr lIns="91424" tIns="45712" rIns="91424" bIns="45712" anchor="ctr">
            <a:spAutoFit/>
          </a:bodyPr>
          <a:lstStyle/>
          <a:p>
            <a:pPr defTabSz="781470">
              <a:spcBef>
                <a:spcPct val="50000"/>
              </a:spcBef>
            </a:pPr>
            <a:r>
              <a:rPr lang="en-US" sz="1400" b="1" dirty="0">
                <a:solidFill>
                  <a:srgbClr val="7A2707"/>
                </a:solidFill>
                <a:latin typeface="Verdana" pitchFamily="34" charset="0"/>
                <a:ea typeface="ヒラギノ角ゴ Pro W3" pitchFamily="-109" charset="-128"/>
              </a:rPr>
              <a:t>Insulin Receptors</a:t>
            </a:r>
          </a:p>
        </p:txBody>
      </p:sp>
      <p:grpSp>
        <p:nvGrpSpPr>
          <p:cNvPr id="2" name="Group 619"/>
          <p:cNvGrpSpPr>
            <a:grpSpLocks/>
          </p:cNvGrpSpPr>
          <p:nvPr/>
        </p:nvGrpSpPr>
        <p:grpSpPr bwMode="auto">
          <a:xfrm rot="9547519">
            <a:off x="4906964" y="2971800"/>
            <a:ext cx="649287" cy="630238"/>
            <a:chOff x="288" y="240"/>
            <a:chExt cx="768" cy="740"/>
          </a:xfrm>
        </p:grpSpPr>
        <p:sp>
          <p:nvSpPr>
            <p:cNvPr id="811" name="Freeform 620"/>
            <p:cNvSpPr>
              <a:spLocks/>
            </p:cNvSpPr>
            <p:nvPr/>
          </p:nvSpPr>
          <p:spPr bwMode="auto">
            <a:xfrm>
              <a:off x="677" y="273"/>
              <a:ext cx="291" cy="280"/>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9525">
              <a:solidFill>
                <a:srgbClr val="333399"/>
              </a:solidFill>
              <a:round/>
              <a:headEnd/>
              <a:tailEnd/>
            </a:ln>
          </p:spPr>
          <p:txBody>
            <a:bodyPr rot="10800000"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812" name="Freeform 621"/>
            <p:cNvSpPr>
              <a:spLocks/>
            </p:cNvSpPr>
            <p:nvPr/>
          </p:nvSpPr>
          <p:spPr bwMode="auto">
            <a:xfrm rot="3600000">
              <a:off x="772" y="491"/>
              <a:ext cx="291" cy="28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9525">
              <a:solidFill>
                <a:srgbClr val="333399"/>
              </a:solidFill>
              <a:round/>
              <a:headEnd/>
              <a:tailEnd/>
            </a:ln>
          </p:spPr>
          <p:txBody>
            <a:bodyPr rot="10800000"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813" name="Freeform 622"/>
            <p:cNvSpPr>
              <a:spLocks/>
            </p:cNvSpPr>
            <p:nvPr/>
          </p:nvSpPr>
          <p:spPr bwMode="auto">
            <a:xfrm rot="-3536700">
              <a:off x="426" y="247"/>
              <a:ext cx="293" cy="280"/>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9525">
              <a:solidFill>
                <a:srgbClr val="333399"/>
              </a:solidFill>
              <a:round/>
              <a:headEnd/>
              <a:tailEnd/>
            </a:ln>
          </p:spPr>
          <p:txBody>
            <a:bodyPr rot="10800000"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814" name="Freeform 623"/>
            <p:cNvSpPr>
              <a:spLocks/>
            </p:cNvSpPr>
            <p:nvPr/>
          </p:nvSpPr>
          <p:spPr bwMode="auto">
            <a:xfrm rot="7200000">
              <a:off x="630" y="699"/>
              <a:ext cx="296" cy="282"/>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9525">
              <a:solidFill>
                <a:srgbClr val="333399"/>
              </a:solidFill>
              <a:round/>
              <a:headEnd/>
              <a:tailEnd/>
            </a:ln>
          </p:spPr>
          <p:txBody>
            <a:bodyPr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815" name="Freeform 624"/>
            <p:cNvSpPr>
              <a:spLocks/>
            </p:cNvSpPr>
            <p:nvPr/>
          </p:nvSpPr>
          <p:spPr bwMode="auto">
            <a:xfrm rot="-7200000">
              <a:off x="291" y="447"/>
              <a:ext cx="293" cy="280"/>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9525">
              <a:solidFill>
                <a:srgbClr val="333399"/>
              </a:solidFill>
              <a:round/>
              <a:headEnd/>
              <a:tailEnd/>
            </a:ln>
          </p:spPr>
          <p:txBody>
            <a:bodyPr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816" name="Freeform 625"/>
            <p:cNvSpPr>
              <a:spLocks/>
            </p:cNvSpPr>
            <p:nvPr/>
          </p:nvSpPr>
          <p:spPr bwMode="auto">
            <a:xfrm rot="10800000">
              <a:off x="382" y="668"/>
              <a:ext cx="291" cy="280"/>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9525">
              <a:solidFill>
                <a:srgbClr val="333399"/>
              </a:solidFill>
              <a:round/>
              <a:headEnd/>
              <a:tailEnd/>
            </a:ln>
          </p:spPr>
          <p:txBody>
            <a:bodyPr wrap="none" anchor="ctr"/>
            <a:lstStyle/>
            <a:p>
              <a:pPr defTabSz="781470">
                <a:defRPr/>
              </a:pPr>
              <a:endParaRPr lang="en-US" kern="0" dirty="0">
                <a:solidFill>
                  <a:sysClr val="windowText" lastClr="000000"/>
                </a:solidFill>
                <a:ea typeface="ヒラギノ角ゴ Pro W3"/>
                <a:cs typeface="ヒラギノ角ゴ Pro W3"/>
              </a:endParaRPr>
            </a:p>
          </p:txBody>
        </p:sp>
      </p:grpSp>
      <p:grpSp>
        <p:nvGrpSpPr>
          <p:cNvPr id="3" name="Group 786"/>
          <p:cNvGrpSpPr>
            <a:grpSpLocks/>
          </p:cNvGrpSpPr>
          <p:nvPr/>
        </p:nvGrpSpPr>
        <p:grpSpPr bwMode="auto">
          <a:xfrm>
            <a:off x="2667002" y="2586038"/>
            <a:ext cx="2320925" cy="1358900"/>
            <a:chOff x="1805" y="1629"/>
            <a:chExt cx="1462" cy="856"/>
          </a:xfrm>
        </p:grpSpPr>
        <p:grpSp>
          <p:nvGrpSpPr>
            <p:cNvPr id="4" name="Group 856"/>
            <p:cNvGrpSpPr>
              <a:grpSpLocks/>
            </p:cNvGrpSpPr>
            <p:nvPr/>
          </p:nvGrpSpPr>
          <p:grpSpPr bwMode="auto">
            <a:xfrm>
              <a:off x="2283" y="2027"/>
              <a:ext cx="757" cy="456"/>
              <a:chOff x="2283" y="2027"/>
              <a:chExt cx="757" cy="456"/>
            </a:xfrm>
          </p:grpSpPr>
          <p:grpSp>
            <p:nvGrpSpPr>
              <p:cNvPr id="5" name="Group 619"/>
              <p:cNvGrpSpPr>
                <a:grpSpLocks/>
              </p:cNvGrpSpPr>
              <p:nvPr/>
            </p:nvGrpSpPr>
            <p:grpSpPr bwMode="auto">
              <a:xfrm rot="9547519">
                <a:off x="2283" y="2027"/>
                <a:ext cx="409" cy="396"/>
                <a:chOff x="288" y="240"/>
                <a:chExt cx="768" cy="740"/>
              </a:xfrm>
            </p:grpSpPr>
            <p:sp>
              <p:nvSpPr>
                <p:cNvPr id="849" name="Freeform 620"/>
                <p:cNvSpPr>
                  <a:spLocks/>
                </p:cNvSpPr>
                <p:nvPr/>
              </p:nvSpPr>
              <p:spPr bwMode="auto">
                <a:xfrm>
                  <a:off x="659" y="280"/>
                  <a:ext cx="289" cy="280"/>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9525">
                  <a:solidFill>
                    <a:srgbClr val="333399"/>
                  </a:solidFill>
                  <a:round/>
                  <a:headEnd/>
                  <a:tailEnd/>
                </a:ln>
              </p:spPr>
              <p:txBody>
                <a:bodyPr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850" name="Freeform 621"/>
                <p:cNvSpPr>
                  <a:spLocks/>
                </p:cNvSpPr>
                <p:nvPr/>
              </p:nvSpPr>
              <p:spPr bwMode="auto">
                <a:xfrm rot="3600000">
                  <a:off x="766" y="506"/>
                  <a:ext cx="292" cy="282"/>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9525">
                  <a:solidFill>
                    <a:srgbClr val="333399"/>
                  </a:solidFill>
                  <a:round/>
                  <a:headEnd/>
                  <a:tailEnd/>
                </a:ln>
              </p:spPr>
              <p:txBody>
                <a:bodyPr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851" name="Freeform 622"/>
                <p:cNvSpPr>
                  <a:spLocks/>
                </p:cNvSpPr>
                <p:nvPr/>
              </p:nvSpPr>
              <p:spPr bwMode="auto">
                <a:xfrm rot="-3536700">
                  <a:off x="427" y="246"/>
                  <a:ext cx="292" cy="280"/>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9525">
                  <a:solidFill>
                    <a:srgbClr val="333399"/>
                  </a:solidFill>
                  <a:round/>
                  <a:headEnd/>
                  <a:tailEnd/>
                </a:ln>
              </p:spPr>
              <p:txBody>
                <a:bodyPr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852" name="Freeform 623"/>
                <p:cNvSpPr>
                  <a:spLocks/>
                </p:cNvSpPr>
                <p:nvPr/>
              </p:nvSpPr>
              <p:spPr bwMode="auto">
                <a:xfrm rot="7200000">
                  <a:off x="627" y="704"/>
                  <a:ext cx="292" cy="280"/>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9525">
                  <a:solidFill>
                    <a:srgbClr val="333399"/>
                  </a:solidFill>
                  <a:round/>
                  <a:headEnd/>
                  <a:tailEnd/>
                </a:ln>
              </p:spPr>
              <p:txBody>
                <a:bodyPr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853" name="Freeform 624"/>
                <p:cNvSpPr>
                  <a:spLocks/>
                </p:cNvSpPr>
                <p:nvPr/>
              </p:nvSpPr>
              <p:spPr bwMode="auto">
                <a:xfrm rot="-7200000">
                  <a:off x="279" y="445"/>
                  <a:ext cx="292" cy="282"/>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9525">
                  <a:solidFill>
                    <a:srgbClr val="333399"/>
                  </a:solidFill>
                  <a:round/>
                  <a:headEnd/>
                  <a:tailEnd/>
                </a:ln>
              </p:spPr>
              <p:txBody>
                <a:bodyPr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854" name="Freeform 625"/>
                <p:cNvSpPr>
                  <a:spLocks/>
                </p:cNvSpPr>
                <p:nvPr/>
              </p:nvSpPr>
              <p:spPr bwMode="auto">
                <a:xfrm rot="10800000">
                  <a:off x="388" y="685"/>
                  <a:ext cx="291" cy="278"/>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9525">
                  <a:solidFill>
                    <a:srgbClr val="333399"/>
                  </a:solidFill>
                  <a:round/>
                  <a:headEnd/>
                  <a:tailEnd/>
                </a:ln>
              </p:spPr>
              <p:txBody>
                <a:bodyPr wrap="none" anchor="ctr"/>
                <a:lstStyle/>
                <a:p>
                  <a:pPr defTabSz="781470">
                    <a:defRPr/>
                  </a:pPr>
                  <a:endParaRPr lang="en-US" kern="0" dirty="0">
                    <a:solidFill>
                      <a:sysClr val="windowText" lastClr="000000"/>
                    </a:solidFill>
                    <a:ea typeface="ヒラギノ角ゴ Pro W3"/>
                    <a:cs typeface="ヒラギノ角ゴ Pro W3"/>
                  </a:endParaRPr>
                </a:p>
              </p:txBody>
            </p:sp>
          </p:grpSp>
          <p:grpSp>
            <p:nvGrpSpPr>
              <p:cNvPr id="6" name="Group 619"/>
              <p:cNvGrpSpPr>
                <a:grpSpLocks/>
              </p:cNvGrpSpPr>
              <p:nvPr/>
            </p:nvGrpSpPr>
            <p:grpSpPr bwMode="auto">
              <a:xfrm rot="9547519">
                <a:off x="2631" y="2087"/>
                <a:ext cx="409" cy="396"/>
                <a:chOff x="288" y="240"/>
                <a:chExt cx="768" cy="740"/>
              </a:xfrm>
            </p:grpSpPr>
            <p:sp>
              <p:nvSpPr>
                <p:cNvPr id="843" name="Freeform 620"/>
                <p:cNvSpPr>
                  <a:spLocks/>
                </p:cNvSpPr>
                <p:nvPr/>
              </p:nvSpPr>
              <p:spPr bwMode="auto">
                <a:xfrm>
                  <a:off x="659" y="280"/>
                  <a:ext cx="289" cy="280"/>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9525">
                  <a:solidFill>
                    <a:srgbClr val="333399"/>
                  </a:solidFill>
                  <a:round/>
                  <a:headEnd/>
                  <a:tailEnd/>
                </a:ln>
              </p:spPr>
              <p:txBody>
                <a:bodyPr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844" name="Freeform 621"/>
                <p:cNvSpPr>
                  <a:spLocks/>
                </p:cNvSpPr>
                <p:nvPr/>
              </p:nvSpPr>
              <p:spPr bwMode="auto">
                <a:xfrm rot="3600000">
                  <a:off x="766" y="506"/>
                  <a:ext cx="292" cy="282"/>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9525">
                  <a:solidFill>
                    <a:srgbClr val="333399"/>
                  </a:solidFill>
                  <a:round/>
                  <a:headEnd/>
                  <a:tailEnd/>
                </a:ln>
              </p:spPr>
              <p:txBody>
                <a:bodyPr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845" name="Freeform 622"/>
                <p:cNvSpPr>
                  <a:spLocks/>
                </p:cNvSpPr>
                <p:nvPr/>
              </p:nvSpPr>
              <p:spPr bwMode="auto">
                <a:xfrm rot="-3536700">
                  <a:off x="427" y="246"/>
                  <a:ext cx="292" cy="280"/>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9525">
                  <a:solidFill>
                    <a:srgbClr val="333399"/>
                  </a:solidFill>
                  <a:round/>
                  <a:headEnd/>
                  <a:tailEnd/>
                </a:ln>
              </p:spPr>
              <p:txBody>
                <a:bodyPr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846" name="Freeform 623"/>
                <p:cNvSpPr>
                  <a:spLocks/>
                </p:cNvSpPr>
                <p:nvPr/>
              </p:nvSpPr>
              <p:spPr bwMode="auto">
                <a:xfrm rot="7200000">
                  <a:off x="627" y="704"/>
                  <a:ext cx="292" cy="280"/>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9525">
                  <a:solidFill>
                    <a:srgbClr val="333399"/>
                  </a:solidFill>
                  <a:round/>
                  <a:headEnd/>
                  <a:tailEnd/>
                </a:ln>
              </p:spPr>
              <p:txBody>
                <a:bodyPr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847" name="Freeform 624"/>
                <p:cNvSpPr>
                  <a:spLocks/>
                </p:cNvSpPr>
                <p:nvPr/>
              </p:nvSpPr>
              <p:spPr bwMode="auto">
                <a:xfrm rot="-7200000">
                  <a:off x="279" y="445"/>
                  <a:ext cx="292" cy="282"/>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9525">
                  <a:solidFill>
                    <a:srgbClr val="333399"/>
                  </a:solidFill>
                  <a:round/>
                  <a:headEnd/>
                  <a:tailEnd/>
                </a:ln>
              </p:spPr>
              <p:txBody>
                <a:bodyPr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848" name="Freeform 625"/>
                <p:cNvSpPr>
                  <a:spLocks/>
                </p:cNvSpPr>
                <p:nvPr/>
              </p:nvSpPr>
              <p:spPr bwMode="auto">
                <a:xfrm rot="10800000">
                  <a:off x="388" y="685"/>
                  <a:ext cx="291" cy="278"/>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9525">
                  <a:solidFill>
                    <a:srgbClr val="333399"/>
                  </a:solidFill>
                  <a:round/>
                  <a:headEnd/>
                  <a:tailEnd/>
                </a:ln>
              </p:spPr>
              <p:txBody>
                <a:bodyPr wrap="none" anchor="ctr"/>
                <a:lstStyle/>
                <a:p>
                  <a:pPr defTabSz="781470">
                    <a:defRPr/>
                  </a:pPr>
                  <a:endParaRPr lang="en-US" kern="0" dirty="0">
                    <a:solidFill>
                      <a:sysClr val="windowText" lastClr="000000"/>
                    </a:solidFill>
                    <a:ea typeface="ヒラギノ角ゴ Pro W3"/>
                    <a:cs typeface="ヒラギノ角ゴ Pro W3"/>
                  </a:endParaRPr>
                </a:p>
              </p:txBody>
            </p:sp>
          </p:grpSp>
        </p:grpSp>
        <p:grpSp>
          <p:nvGrpSpPr>
            <p:cNvPr id="7" name="Group 865"/>
            <p:cNvGrpSpPr>
              <a:grpSpLocks/>
            </p:cNvGrpSpPr>
            <p:nvPr/>
          </p:nvGrpSpPr>
          <p:grpSpPr bwMode="auto">
            <a:xfrm>
              <a:off x="1806" y="1628"/>
              <a:ext cx="766" cy="459"/>
              <a:chOff x="1806" y="1628"/>
              <a:chExt cx="766" cy="459"/>
            </a:xfrm>
          </p:grpSpPr>
          <p:grpSp>
            <p:nvGrpSpPr>
              <p:cNvPr id="8" name="Group 619"/>
              <p:cNvGrpSpPr>
                <a:grpSpLocks/>
              </p:cNvGrpSpPr>
              <p:nvPr/>
            </p:nvGrpSpPr>
            <p:grpSpPr bwMode="auto">
              <a:xfrm rot="9547519">
                <a:off x="1806" y="1628"/>
                <a:ext cx="409" cy="396"/>
                <a:chOff x="288" y="240"/>
                <a:chExt cx="768" cy="740"/>
              </a:xfrm>
            </p:grpSpPr>
            <p:sp>
              <p:nvSpPr>
                <p:cNvPr id="835" name="Freeform 620"/>
                <p:cNvSpPr>
                  <a:spLocks/>
                </p:cNvSpPr>
                <p:nvPr/>
              </p:nvSpPr>
              <p:spPr bwMode="auto">
                <a:xfrm>
                  <a:off x="659" y="280"/>
                  <a:ext cx="289" cy="280"/>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9525">
                  <a:solidFill>
                    <a:srgbClr val="333399"/>
                  </a:solidFill>
                  <a:round/>
                  <a:headEnd/>
                  <a:tailEnd/>
                </a:ln>
              </p:spPr>
              <p:txBody>
                <a:bodyPr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836" name="Freeform 621"/>
                <p:cNvSpPr>
                  <a:spLocks/>
                </p:cNvSpPr>
                <p:nvPr/>
              </p:nvSpPr>
              <p:spPr bwMode="auto">
                <a:xfrm rot="3600000">
                  <a:off x="766" y="506"/>
                  <a:ext cx="292" cy="282"/>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9525">
                  <a:solidFill>
                    <a:srgbClr val="333399"/>
                  </a:solidFill>
                  <a:round/>
                  <a:headEnd/>
                  <a:tailEnd/>
                </a:ln>
              </p:spPr>
              <p:txBody>
                <a:bodyPr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837" name="Freeform 622"/>
                <p:cNvSpPr>
                  <a:spLocks/>
                </p:cNvSpPr>
                <p:nvPr/>
              </p:nvSpPr>
              <p:spPr bwMode="auto">
                <a:xfrm rot="-3536700">
                  <a:off x="427" y="246"/>
                  <a:ext cx="292" cy="280"/>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9525">
                  <a:solidFill>
                    <a:srgbClr val="333399"/>
                  </a:solidFill>
                  <a:round/>
                  <a:headEnd/>
                  <a:tailEnd/>
                </a:ln>
              </p:spPr>
              <p:txBody>
                <a:bodyPr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838" name="Freeform 623"/>
                <p:cNvSpPr>
                  <a:spLocks/>
                </p:cNvSpPr>
                <p:nvPr/>
              </p:nvSpPr>
              <p:spPr bwMode="auto">
                <a:xfrm rot="7200000">
                  <a:off x="627" y="704"/>
                  <a:ext cx="292" cy="280"/>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9525">
                  <a:solidFill>
                    <a:srgbClr val="333399"/>
                  </a:solidFill>
                  <a:round/>
                  <a:headEnd/>
                  <a:tailEnd/>
                </a:ln>
              </p:spPr>
              <p:txBody>
                <a:bodyPr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839" name="Freeform 624"/>
                <p:cNvSpPr>
                  <a:spLocks/>
                </p:cNvSpPr>
                <p:nvPr/>
              </p:nvSpPr>
              <p:spPr bwMode="auto">
                <a:xfrm rot="-7200000">
                  <a:off x="279" y="445"/>
                  <a:ext cx="292" cy="282"/>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9525">
                  <a:solidFill>
                    <a:srgbClr val="333399"/>
                  </a:solidFill>
                  <a:round/>
                  <a:headEnd/>
                  <a:tailEnd/>
                </a:ln>
              </p:spPr>
              <p:txBody>
                <a:bodyPr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840" name="Freeform 625"/>
                <p:cNvSpPr>
                  <a:spLocks/>
                </p:cNvSpPr>
                <p:nvPr/>
              </p:nvSpPr>
              <p:spPr bwMode="auto">
                <a:xfrm rot="10800000">
                  <a:off x="388" y="685"/>
                  <a:ext cx="291" cy="278"/>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9525">
                  <a:solidFill>
                    <a:srgbClr val="333399"/>
                  </a:solidFill>
                  <a:round/>
                  <a:headEnd/>
                  <a:tailEnd/>
                </a:ln>
              </p:spPr>
              <p:txBody>
                <a:bodyPr wrap="none" anchor="ctr"/>
                <a:lstStyle/>
                <a:p>
                  <a:pPr defTabSz="781470">
                    <a:defRPr/>
                  </a:pPr>
                  <a:endParaRPr lang="en-US" kern="0" dirty="0">
                    <a:solidFill>
                      <a:sysClr val="windowText" lastClr="000000"/>
                    </a:solidFill>
                    <a:ea typeface="ヒラギノ角ゴ Pro W3"/>
                    <a:cs typeface="ヒラギノ角ゴ Pro W3"/>
                  </a:endParaRPr>
                </a:p>
              </p:txBody>
            </p:sp>
          </p:grpSp>
          <p:grpSp>
            <p:nvGrpSpPr>
              <p:cNvPr id="9" name="Group 619"/>
              <p:cNvGrpSpPr>
                <a:grpSpLocks/>
              </p:cNvGrpSpPr>
              <p:nvPr/>
            </p:nvGrpSpPr>
            <p:grpSpPr bwMode="auto">
              <a:xfrm rot="9547519">
                <a:off x="2163" y="1691"/>
                <a:ext cx="409" cy="396"/>
                <a:chOff x="288" y="240"/>
                <a:chExt cx="768" cy="740"/>
              </a:xfrm>
            </p:grpSpPr>
            <p:sp>
              <p:nvSpPr>
                <p:cNvPr id="829" name="Freeform 620"/>
                <p:cNvSpPr>
                  <a:spLocks/>
                </p:cNvSpPr>
                <p:nvPr/>
              </p:nvSpPr>
              <p:spPr bwMode="auto">
                <a:xfrm>
                  <a:off x="659" y="280"/>
                  <a:ext cx="289" cy="280"/>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9525">
                  <a:solidFill>
                    <a:srgbClr val="333399"/>
                  </a:solidFill>
                  <a:round/>
                  <a:headEnd/>
                  <a:tailEnd/>
                </a:ln>
              </p:spPr>
              <p:txBody>
                <a:bodyPr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830" name="Freeform 621"/>
                <p:cNvSpPr>
                  <a:spLocks/>
                </p:cNvSpPr>
                <p:nvPr/>
              </p:nvSpPr>
              <p:spPr bwMode="auto">
                <a:xfrm rot="3600000">
                  <a:off x="766" y="506"/>
                  <a:ext cx="292" cy="282"/>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9525">
                  <a:solidFill>
                    <a:srgbClr val="333399"/>
                  </a:solidFill>
                  <a:round/>
                  <a:headEnd/>
                  <a:tailEnd/>
                </a:ln>
              </p:spPr>
              <p:txBody>
                <a:bodyPr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831" name="Freeform 622"/>
                <p:cNvSpPr>
                  <a:spLocks/>
                </p:cNvSpPr>
                <p:nvPr/>
              </p:nvSpPr>
              <p:spPr bwMode="auto">
                <a:xfrm rot="-3536700">
                  <a:off x="427" y="246"/>
                  <a:ext cx="292" cy="280"/>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9525">
                  <a:solidFill>
                    <a:srgbClr val="333399"/>
                  </a:solidFill>
                  <a:round/>
                  <a:headEnd/>
                  <a:tailEnd/>
                </a:ln>
              </p:spPr>
              <p:txBody>
                <a:bodyPr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832" name="Freeform 623"/>
                <p:cNvSpPr>
                  <a:spLocks/>
                </p:cNvSpPr>
                <p:nvPr/>
              </p:nvSpPr>
              <p:spPr bwMode="auto">
                <a:xfrm rot="7200000">
                  <a:off x="627" y="704"/>
                  <a:ext cx="292" cy="280"/>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9525">
                  <a:solidFill>
                    <a:srgbClr val="333399"/>
                  </a:solidFill>
                  <a:round/>
                  <a:headEnd/>
                  <a:tailEnd/>
                </a:ln>
              </p:spPr>
              <p:txBody>
                <a:bodyPr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833" name="Freeform 624"/>
                <p:cNvSpPr>
                  <a:spLocks/>
                </p:cNvSpPr>
                <p:nvPr/>
              </p:nvSpPr>
              <p:spPr bwMode="auto">
                <a:xfrm rot="-7200000">
                  <a:off x="279" y="445"/>
                  <a:ext cx="292" cy="282"/>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9525">
                  <a:solidFill>
                    <a:srgbClr val="333399"/>
                  </a:solidFill>
                  <a:round/>
                  <a:headEnd/>
                  <a:tailEnd/>
                </a:ln>
              </p:spPr>
              <p:txBody>
                <a:bodyPr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834" name="Freeform 625"/>
                <p:cNvSpPr>
                  <a:spLocks/>
                </p:cNvSpPr>
                <p:nvPr/>
              </p:nvSpPr>
              <p:spPr bwMode="auto">
                <a:xfrm rot="10800000">
                  <a:off x="388" y="685"/>
                  <a:ext cx="291" cy="278"/>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9525">
                  <a:solidFill>
                    <a:srgbClr val="333399"/>
                  </a:solidFill>
                  <a:round/>
                  <a:headEnd/>
                  <a:tailEnd/>
                </a:ln>
              </p:spPr>
              <p:txBody>
                <a:bodyPr wrap="none" anchor="ctr"/>
                <a:lstStyle/>
                <a:p>
                  <a:pPr defTabSz="781470">
                    <a:defRPr/>
                  </a:pPr>
                  <a:endParaRPr lang="en-US" kern="0" dirty="0">
                    <a:solidFill>
                      <a:sysClr val="windowText" lastClr="000000"/>
                    </a:solidFill>
                    <a:ea typeface="ヒラギノ角ゴ Pro W3"/>
                    <a:cs typeface="ヒラギノ角ゴ Pro W3"/>
                  </a:endParaRPr>
                </a:p>
              </p:txBody>
            </p:sp>
          </p:grpSp>
        </p:grpSp>
        <p:grpSp>
          <p:nvGrpSpPr>
            <p:cNvPr id="10" name="Group 619"/>
            <p:cNvGrpSpPr>
              <a:grpSpLocks/>
            </p:cNvGrpSpPr>
            <p:nvPr/>
          </p:nvGrpSpPr>
          <p:grpSpPr bwMode="auto">
            <a:xfrm rot="9547519">
              <a:off x="2859" y="1809"/>
              <a:ext cx="409" cy="396"/>
              <a:chOff x="288" y="240"/>
              <a:chExt cx="768" cy="740"/>
            </a:xfrm>
          </p:grpSpPr>
          <p:sp>
            <p:nvSpPr>
              <p:cNvPr id="821" name="Freeform 620"/>
              <p:cNvSpPr>
                <a:spLocks/>
              </p:cNvSpPr>
              <p:nvPr/>
            </p:nvSpPr>
            <p:spPr bwMode="auto">
              <a:xfrm>
                <a:off x="659" y="280"/>
                <a:ext cx="289" cy="280"/>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9525">
                <a:solidFill>
                  <a:srgbClr val="333399"/>
                </a:solidFill>
                <a:round/>
                <a:headEnd/>
                <a:tailEnd/>
              </a:ln>
            </p:spPr>
            <p:txBody>
              <a:bodyPr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822" name="Freeform 621"/>
              <p:cNvSpPr>
                <a:spLocks/>
              </p:cNvSpPr>
              <p:nvPr/>
            </p:nvSpPr>
            <p:spPr bwMode="auto">
              <a:xfrm rot="3600000">
                <a:off x="766" y="506"/>
                <a:ext cx="292" cy="282"/>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9525">
                <a:solidFill>
                  <a:srgbClr val="333399"/>
                </a:solidFill>
                <a:round/>
                <a:headEnd/>
                <a:tailEnd/>
              </a:ln>
            </p:spPr>
            <p:txBody>
              <a:bodyPr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823" name="Freeform 622"/>
              <p:cNvSpPr>
                <a:spLocks/>
              </p:cNvSpPr>
              <p:nvPr/>
            </p:nvSpPr>
            <p:spPr bwMode="auto">
              <a:xfrm rot="-3536700">
                <a:off x="427" y="246"/>
                <a:ext cx="292" cy="280"/>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9525">
                <a:solidFill>
                  <a:srgbClr val="333399"/>
                </a:solidFill>
                <a:round/>
                <a:headEnd/>
                <a:tailEnd/>
              </a:ln>
            </p:spPr>
            <p:txBody>
              <a:bodyPr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824" name="Freeform 623"/>
              <p:cNvSpPr>
                <a:spLocks/>
              </p:cNvSpPr>
              <p:nvPr/>
            </p:nvSpPr>
            <p:spPr bwMode="auto">
              <a:xfrm rot="7200000">
                <a:off x="627" y="704"/>
                <a:ext cx="292" cy="280"/>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9525">
                <a:solidFill>
                  <a:srgbClr val="333399"/>
                </a:solidFill>
                <a:round/>
                <a:headEnd/>
                <a:tailEnd/>
              </a:ln>
            </p:spPr>
            <p:txBody>
              <a:bodyPr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825" name="Freeform 624"/>
              <p:cNvSpPr>
                <a:spLocks/>
              </p:cNvSpPr>
              <p:nvPr/>
            </p:nvSpPr>
            <p:spPr bwMode="auto">
              <a:xfrm rot="-7200000">
                <a:off x="279" y="445"/>
                <a:ext cx="292" cy="282"/>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9525">
                <a:solidFill>
                  <a:srgbClr val="333399"/>
                </a:solidFill>
                <a:round/>
                <a:headEnd/>
                <a:tailEnd/>
              </a:ln>
            </p:spPr>
            <p:txBody>
              <a:bodyPr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826" name="Freeform 625"/>
              <p:cNvSpPr>
                <a:spLocks/>
              </p:cNvSpPr>
              <p:nvPr/>
            </p:nvSpPr>
            <p:spPr bwMode="auto">
              <a:xfrm rot="10800000">
                <a:off x="388" y="685"/>
                <a:ext cx="291" cy="278"/>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9525">
                <a:solidFill>
                  <a:srgbClr val="333399"/>
                </a:solidFill>
                <a:round/>
                <a:headEnd/>
                <a:tailEnd/>
              </a:ln>
            </p:spPr>
            <p:txBody>
              <a:bodyPr wrap="none" anchor="ctr"/>
              <a:lstStyle/>
              <a:p>
                <a:pPr defTabSz="781470">
                  <a:defRPr/>
                </a:pPr>
                <a:endParaRPr lang="en-US" kern="0" dirty="0">
                  <a:solidFill>
                    <a:sysClr val="windowText" lastClr="000000"/>
                  </a:solidFill>
                  <a:ea typeface="ヒラギノ角ゴ Pro W3"/>
                  <a:cs typeface="ヒラギノ角ゴ Pro W3"/>
                </a:endParaRPr>
              </a:p>
            </p:txBody>
          </p:sp>
        </p:grpSp>
      </p:grpSp>
      <p:sp>
        <p:nvSpPr>
          <p:cNvPr id="855" name="Freeform 620"/>
          <p:cNvSpPr>
            <a:spLocks/>
          </p:cNvSpPr>
          <p:nvPr/>
        </p:nvSpPr>
        <p:spPr bwMode="auto">
          <a:xfrm rot="9547519">
            <a:off x="5991227" y="3019427"/>
            <a:ext cx="246063" cy="238125"/>
          </a:xfrm>
          <a:custGeom>
            <a:avLst/>
            <a:gdLst>
              <a:gd name="T0" fmla="*/ 0 w 554"/>
              <a:gd name="T1" fmla="*/ 0 h 532"/>
              <a:gd name="T2" fmla="*/ 2147483647 w 554"/>
              <a:gd name="T3" fmla="*/ 2147483647 h 532"/>
              <a:gd name="T4" fmla="*/ 2147483647 w 554"/>
              <a:gd name="T5" fmla="*/ 2147483647 h 532"/>
              <a:gd name="T6" fmla="*/ 2147483647 w 554"/>
              <a:gd name="T7" fmla="*/ 2147483647 h 532"/>
              <a:gd name="T8" fmla="*/ 2147483647 w 554"/>
              <a:gd name="T9" fmla="*/ 2147483647 h 532"/>
              <a:gd name="T10" fmla="*/ 0 w 554"/>
              <a:gd name="T11" fmla="*/ 2147483647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9525">
            <a:solidFill>
              <a:srgbClr val="333399"/>
            </a:solidFill>
            <a:round/>
            <a:headEnd/>
            <a:tailEnd/>
          </a:ln>
        </p:spPr>
        <p:txBody>
          <a:bodyPr wrap="none" lIns="91424" tIns="45712" rIns="91424" bIns="45712" anchor="ctr"/>
          <a:lstStyle/>
          <a:p>
            <a:pPr defTabSz="781470">
              <a:defRPr/>
            </a:pPr>
            <a:endParaRPr lang="en-US" kern="0" dirty="0">
              <a:solidFill>
                <a:sysClr val="windowText" lastClr="000000"/>
              </a:solidFill>
              <a:ea typeface="ヒラギノ角ゴ Pro W3"/>
              <a:cs typeface="ヒラギノ角ゴ Pro W3"/>
            </a:endParaRPr>
          </a:p>
        </p:txBody>
      </p:sp>
      <p:sp>
        <p:nvSpPr>
          <p:cNvPr id="856" name="Freeform 621"/>
          <p:cNvSpPr>
            <a:spLocks/>
          </p:cNvSpPr>
          <p:nvPr/>
        </p:nvSpPr>
        <p:spPr bwMode="auto">
          <a:xfrm rot="13147519">
            <a:off x="5842000" y="2873375"/>
            <a:ext cx="247650" cy="236538"/>
          </a:xfrm>
          <a:custGeom>
            <a:avLst/>
            <a:gdLst>
              <a:gd name="T0" fmla="*/ 0 w 554"/>
              <a:gd name="T1" fmla="*/ 0 h 532"/>
              <a:gd name="T2" fmla="*/ 2147483647 w 554"/>
              <a:gd name="T3" fmla="*/ 2147483647 h 532"/>
              <a:gd name="T4" fmla="*/ 2147483647 w 554"/>
              <a:gd name="T5" fmla="*/ 2147483647 h 532"/>
              <a:gd name="T6" fmla="*/ 2147483647 w 554"/>
              <a:gd name="T7" fmla="*/ 2147483647 h 532"/>
              <a:gd name="T8" fmla="*/ 2147483647 w 554"/>
              <a:gd name="T9" fmla="*/ 2147483647 h 532"/>
              <a:gd name="T10" fmla="*/ 0 w 554"/>
              <a:gd name="T11" fmla="*/ 2147483647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9525">
            <a:solidFill>
              <a:srgbClr val="333399"/>
            </a:solidFill>
            <a:round/>
            <a:headEnd/>
            <a:tailEnd/>
          </a:ln>
        </p:spPr>
        <p:txBody>
          <a:bodyPr wrap="none" lIns="91424" tIns="45712" rIns="91424" bIns="45712" anchor="ctr"/>
          <a:lstStyle/>
          <a:p>
            <a:pPr defTabSz="781470">
              <a:defRPr/>
            </a:pPr>
            <a:endParaRPr lang="en-US" kern="0" dirty="0">
              <a:solidFill>
                <a:sysClr val="windowText" lastClr="000000"/>
              </a:solidFill>
              <a:ea typeface="ヒラギノ角ゴ Pro W3"/>
              <a:cs typeface="ヒラギノ角ゴ Pro W3"/>
            </a:endParaRPr>
          </a:p>
        </p:txBody>
      </p:sp>
      <p:sp>
        <p:nvSpPr>
          <p:cNvPr id="857" name="Freeform 622"/>
          <p:cNvSpPr>
            <a:spLocks/>
          </p:cNvSpPr>
          <p:nvPr/>
        </p:nvSpPr>
        <p:spPr bwMode="auto">
          <a:xfrm rot="6010819">
            <a:off x="6188075" y="2968625"/>
            <a:ext cx="249238" cy="236538"/>
          </a:xfrm>
          <a:custGeom>
            <a:avLst/>
            <a:gdLst>
              <a:gd name="T0" fmla="*/ 0 w 554"/>
              <a:gd name="T1" fmla="*/ 0 h 532"/>
              <a:gd name="T2" fmla="*/ 2147483647 w 554"/>
              <a:gd name="T3" fmla="*/ 2147483647 h 532"/>
              <a:gd name="T4" fmla="*/ 2147483647 w 554"/>
              <a:gd name="T5" fmla="*/ 2147483647 h 532"/>
              <a:gd name="T6" fmla="*/ 2147483647 w 554"/>
              <a:gd name="T7" fmla="*/ 2147483647 h 532"/>
              <a:gd name="T8" fmla="*/ 2147483647 w 554"/>
              <a:gd name="T9" fmla="*/ 2147483647 h 532"/>
              <a:gd name="T10" fmla="*/ 0 w 554"/>
              <a:gd name="T11" fmla="*/ 2147483647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9525">
            <a:solidFill>
              <a:srgbClr val="333399"/>
            </a:solidFill>
            <a:round/>
            <a:headEnd/>
            <a:tailEnd/>
          </a:ln>
        </p:spPr>
        <p:txBody>
          <a:bodyPr wrap="none" lIns="91424" tIns="45712" rIns="91424" bIns="45712" anchor="ctr"/>
          <a:lstStyle/>
          <a:p>
            <a:pPr defTabSz="781470">
              <a:defRPr/>
            </a:pPr>
            <a:endParaRPr lang="en-US" kern="0" dirty="0">
              <a:solidFill>
                <a:sysClr val="windowText" lastClr="000000"/>
              </a:solidFill>
              <a:ea typeface="ヒラギノ角ゴ Pro W3"/>
              <a:cs typeface="ヒラギノ角ゴ Pro W3"/>
            </a:endParaRPr>
          </a:p>
        </p:txBody>
      </p:sp>
      <p:sp>
        <p:nvSpPr>
          <p:cNvPr id="858" name="Freeform 623"/>
          <p:cNvSpPr>
            <a:spLocks/>
          </p:cNvSpPr>
          <p:nvPr/>
        </p:nvSpPr>
        <p:spPr bwMode="auto">
          <a:xfrm rot="16747518">
            <a:off x="5894390" y="2671765"/>
            <a:ext cx="249237" cy="236537"/>
          </a:xfrm>
          <a:custGeom>
            <a:avLst/>
            <a:gdLst>
              <a:gd name="T0" fmla="*/ 0 w 554"/>
              <a:gd name="T1" fmla="*/ 0 h 532"/>
              <a:gd name="T2" fmla="*/ 2147483647 w 554"/>
              <a:gd name="T3" fmla="*/ 2147483647 h 532"/>
              <a:gd name="T4" fmla="*/ 2147483647 w 554"/>
              <a:gd name="T5" fmla="*/ 2147483647 h 532"/>
              <a:gd name="T6" fmla="*/ 2147483647 w 554"/>
              <a:gd name="T7" fmla="*/ 2147483647 h 532"/>
              <a:gd name="T8" fmla="*/ 2147483647 w 554"/>
              <a:gd name="T9" fmla="*/ 2147483647 h 532"/>
              <a:gd name="T10" fmla="*/ 0 w 554"/>
              <a:gd name="T11" fmla="*/ 2147483647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9525">
            <a:solidFill>
              <a:srgbClr val="333399"/>
            </a:solidFill>
            <a:round/>
            <a:headEnd/>
            <a:tailEnd/>
          </a:ln>
        </p:spPr>
        <p:txBody>
          <a:bodyPr wrap="none" lIns="91424" tIns="45712" rIns="91424" bIns="45712" anchor="ctr"/>
          <a:lstStyle/>
          <a:p>
            <a:pPr defTabSz="781470">
              <a:defRPr/>
            </a:pPr>
            <a:endParaRPr lang="en-US" kern="0" dirty="0">
              <a:solidFill>
                <a:sysClr val="windowText" lastClr="000000"/>
              </a:solidFill>
              <a:ea typeface="ヒラギノ角ゴ Pro W3"/>
              <a:cs typeface="ヒラギノ角ゴ Pro W3"/>
            </a:endParaRPr>
          </a:p>
        </p:txBody>
      </p:sp>
      <p:sp>
        <p:nvSpPr>
          <p:cNvPr id="859" name="Freeform 624"/>
          <p:cNvSpPr>
            <a:spLocks/>
          </p:cNvSpPr>
          <p:nvPr/>
        </p:nvSpPr>
        <p:spPr bwMode="auto">
          <a:xfrm rot="2347519">
            <a:off x="6242050" y="2768600"/>
            <a:ext cx="249238" cy="236538"/>
          </a:xfrm>
          <a:custGeom>
            <a:avLst/>
            <a:gdLst>
              <a:gd name="T0" fmla="*/ 0 w 554"/>
              <a:gd name="T1" fmla="*/ 0 h 532"/>
              <a:gd name="T2" fmla="*/ 2147483647 w 554"/>
              <a:gd name="T3" fmla="*/ 2147483647 h 532"/>
              <a:gd name="T4" fmla="*/ 2147483647 w 554"/>
              <a:gd name="T5" fmla="*/ 2147483647 h 532"/>
              <a:gd name="T6" fmla="*/ 2147483647 w 554"/>
              <a:gd name="T7" fmla="*/ 2147483647 h 532"/>
              <a:gd name="T8" fmla="*/ 2147483647 w 554"/>
              <a:gd name="T9" fmla="*/ 2147483647 h 532"/>
              <a:gd name="T10" fmla="*/ 0 w 554"/>
              <a:gd name="T11" fmla="*/ 2147483647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9525">
            <a:solidFill>
              <a:srgbClr val="333399"/>
            </a:solidFill>
            <a:round/>
            <a:headEnd/>
            <a:tailEnd/>
          </a:ln>
        </p:spPr>
        <p:txBody>
          <a:bodyPr wrap="none" lIns="91424" tIns="45712" rIns="91424" bIns="45712" anchor="ctr"/>
          <a:lstStyle/>
          <a:p>
            <a:pPr defTabSz="781470">
              <a:defRPr/>
            </a:pPr>
            <a:endParaRPr lang="en-US" kern="0" dirty="0">
              <a:solidFill>
                <a:sysClr val="windowText" lastClr="000000"/>
              </a:solidFill>
              <a:ea typeface="ヒラギノ角ゴ Pro W3"/>
              <a:cs typeface="ヒラギノ角ゴ Pro W3"/>
            </a:endParaRPr>
          </a:p>
        </p:txBody>
      </p:sp>
      <p:sp>
        <p:nvSpPr>
          <p:cNvPr id="860" name="Freeform 625"/>
          <p:cNvSpPr>
            <a:spLocks/>
          </p:cNvSpPr>
          <p:nvPr/>
        </p:nvSpPr>
        <p:spPr bwMode="auto">
          <a:xfrm rot="20347518">
            <a:off x="6097588" y="2619375"/>
            <a:ext cx="246062" cy="238125"/>
          </a:xfrm>
          <a:custGeom>
            <a:avLst/>
            <a:gdLst>
              <a:gd name="T0" fmla="*/ 0 w 554"/>
              <a:gd name="T1" fmla="*/ 0 h 532"/>
              <a:gd name="T2" fmla="*/ 2147483647 w 554"/>
              <a:gd name="T3" fmla="*/ 2147483647 h 532"/>
              <a:gd name="T4" fmla="*/ 2147483647 w 554"/>
              <a:gd name="T5" fmla="*/ 2147483647 h 532"/>
              <a:gd name="T6" fmla="*/ 2147483647 w 554"/>
              <a:gd name="T7" fmla="*/ 2147483647 h 532"/>
              <a:gd name="T8" fmla="*/ 2147483647 w 554"/>
              <a:gd name="T9" fmla="*/ 2147483647 h 532"/>
              <a:gd name="T10" fmla="*/ 0 w 554"/>
              <a:gd name="T11" fmla="*/ 2147483647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9525">
            <a:solidFill>
              <a:srgbClr val="333399"/>
            </a:solidFill>
            <a:round/>
            <a:headEnd/>
            <a:tailEnd/>
          </a:ln>
        </p:spPr>
        <p:txBody>
          <a:bodyPr wrap="none" lIns="91424" tIns="45712" rIns="91424" bIns="45712" anchor="ctr"/>
          <a:lstStyle/>
          <a:p>
            <a:pPr defTabSz="781470">
              <a:defRPr/>
            </a:pPr>
            <a:endParaRPr lang="en-US" kern="0" dirty="0">
              <a:solidFill>
                <a:sysClr val="windowText" lastClr="000000"/>
              </a:solidFill>
              <a:ea typeface="ヒラギノ角ゴ Pro W3"/>
              <a:cs typeface="ヒラギノ角ゴ Pro W3"/>
            </a:endParaRPr>
          </a:p>
        </p:txBody>
      </p:sp>
      <p:grpSp>
        <p:nvGrpSpPr>
          <p:cNvPr id="11" name="Group 796"/>
          <p:cNvGrpSpPr>
            <a:grpSpLocks/>
          </p:cNvGrpSpPr>
          <p:nvPr/>
        </p:nvGrpSpPr>
        <p:grpSpPr bwMode="auto">
          <a:xfrm>
            <a:off x="1020765" y="2509840"/>
            <a:ext cx="1328737" cy="1449387"/>
            <a:chOff x="643" y="1581"/>
            <a:chExt cx="837" cy="913"/>
          </a:xfrm>
        </p:grpSpPr>
        <p:grpSp>
          <p:nvGrpSpPr>
            <p:cNvPr id="12" name="Group 1253"/>
            <p:cNvGrpSpPr>
              <a:grpSpLocks/>
            </p:cNvGrpSpPr>
            <p:nvPr/>
          </p:nvGrpSpPr>
          <p:grpSpPr bwMode="auto">
            <a:xfrm rot="12182667" flipV="1">
              <a:off x="799" y="2320"/>
              <a:ext cx="170" cy="177"/>
              <a:chOff x="1633" y="1421"/>
              <a:chExt cx="501" cy="521"/>
            </a:xfrm>
          </p:grpSpPr>
          <p:grpSp>
            <p:nvGrpSpPr>
              <p:cNvPr id="13" name="Group 619"/>
              <p:cNvGrpSpPr>
                <a:grpSpLocks/>
              </p:cNvGrpSpPr>
              <p:nvPr/>
            </p:nvGrpSpPr>
            <p:grpSpPr bwMode="auto">
              <a:xfrm rot="9547519">
                <a:off x="1633" y="1633"/>
                <a:ext cx="319" cy="309"/>
                <a:chOff x="288" y="240"/>
                <a:chExt cx="768" cy="740"/>
              </a:xfrm>
            </p:grpSpPr>
            <p:sp>
              <p:nvSpPr>
                <p:cNvPr id="1051" name="Freeform 620"/>
                <p:cNvSpPr>
                  <a:spLocks/>
                </p:cNvSpPr>
                <p:nvPr/>
              </p:nvSpPr>
              <p:spPr bwMode="auto">
                <a:xfrm>
                  <a:off x="650" y="252"/>
                  <a:ext cx="291" cy="282"/>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9525">
                  <a:solidFill>
                    <a:srgbClr val="333399"/>
                  </a:solidFill>
                  <a:round/>
                  <a:headEnd/>
                  <a:tailEnd/>
                </a:ln>
              </p:spPr>
              <p:txBody>
                <a:bodyPr rot="10800000"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052" name="Freeform 621"/>
                <p:cNvSpPr>
                  <a:spLocks/>
                </p:cNvSpPr>
                <p:nvPr/>
              </p:nvSpPr>
              <p:spPr bwMode="auto">
                <a:xfrm rot="3600000">
                  <a:off x="718" y="460"/>
                  <a:ext cx="289" cy="277"/>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9525">
                  <a:solidFill>
                    <a:srgbClr val="333399"/>
                  </a:solidFill>
                  <a:round/>
                  <a:headEnd/>
                  <a:tailEnd/>
                </a:ln>
              </p:spPr>
              <p:txBody>
                <a:bodyPr rot="10800000"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053" name="Freeform 622"/>
                <p:cNvSpPr>
                  <a:spLocks/>
                </p:cNvSpPr>
                <p:nvPr/>
              </p:nvSpPr>
              <p:spPr bwMode="auto">
                <a:xfrm rot="-3536700">
                  <a:off x="370" y="241"/>
                  <a:ext cx="289" cy="28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9525">
                  <a:solidFill>
                    <a:srgbClr val="333399"/>
                  </a:solidFill>
                  <a:round/>
                  <a:headEnd/>
                  <a:tailEnd/>
                </a:ln>
              </p:spPr>
              <p:txBody>
                <a:bodyPr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054" name="Freeform 623"/>
                <p:cNvSpPr>
                  <a:spLocks/>
                </p:cNvSpPr>
                <p:nvPr/>
              </p:nvSpPr>
              <p:spPr bwMode="auto">
                <a:xfrm rot="7200000">
                  <a:off x="569" y="696"/>
                  <a:ext cx="289" cy="28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9525">
                  <a:solidFill>
                    <a:srgbClr val="333399"/>
                  </a:solidFill>
                  <a:round/>
                  <a:headEnd/>
                  <a:tailEnd/>
                </a:ln>
              </p:spPr>
              <p:txBody>
                <a:bodyPr rot="10800000"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055" name="Freeform 624"/>
                <p:cNvSpPr>
                  <a:spLocks/>
                </p:cNvSpPr>
                <p:nvPr/>
              </p:nvSpPr>
              <p:spPr bwMode="auto">
                <a:xfrm rot="-7200000">
                  <a:off x="251" y="434"/>
                  <a:ext cx="289" cy="277"/>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9525">
                  <a:solidFill>
                    <a:srgbClr val="333399"/>
                  </a:solidFill>
                  <a:round/>
                  <a:headEnd/>
                  <a:tailEnd/>
                </a:ln>
              </p:spPr>
              <p:txBody>
                <a:bodyPr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056" name="Freeform 625"/>
                <p:cNvSpPr>
                  <a:spLocks/>
                </p:cNvSpPr>
                <p:nvPr/>
              </p:nvSpPr>
              <p:spPr bwMode="auto">
                <a:xfrm rot="10800000">
                  <a:off x="349" y="667"/>
                  <a:ext cx="291" cy="275"/>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9525">
                  <a:solidFill>
                    <a:srgbClr val="333399"/>
                  </a:solidFill>
                  <a:round/>
                  <a:headEnd/>
                  <a:tailEnd/>
                </a:ln>
              </p:spPr>
              <p:txBody>
                <a:bodyPr wrap="none" anchor="ctr"/>
                <a:lstStyle/>
                <a:p>
                  <a:pPr defTabSz="781470">
                    <a:defRPr/>
                  </a:pPr>
                  <a:endParaRPr lang="en-US" kern="0" dirty="0">
                    <a:solidFill>
                      <a:sysClr val="windowText" lastClr="000000"/>
                    </a:solidFill>
                    <a:ea typeface="ヒラギノ角ゴ Pro W3"/>
                    <a:cs typeface="ヒラギノ角ゴ Pro W3"/>
                  </a:endParaRPr>
                </a:p>
              </p:txBody>
            </p:sp>
          </p:grpSp>
          <p:grpSp>
            <p:nvGrpSpPr>
              <p:cNvPr id="14" name="Group 619"/>
              <p:cNvGrpSpPr>
                <a:grpSpLocks/>
              </p:cNvGrpSpPr>
              <p:nvPr/>
            </p:nvGrpSpPr>
            <p:grpSpPr bwMode="auto">
              <a:xfrm rot="9547519">
                <a:off x="1815" y="1421"/>
                <a:ext cx="319" cy="309"/>
                <a:chOff x="288" y="240"/>
                <a:chExt cx="768" cy="740"/>
              </a:xfrm>
            </p:grpSpPr>
            <p:sp>
              <p:nvSpPr>
                <p:cNvPr id="1045" name="Freeform 620"/>
                <p:cNvSpPr>
                  <a:spLocks/>
                </p:cNvSpPr>
                <p:nvPr/>
              </p:nvSpPr>
              <p:spPr bwMode="auto">
                <a:xfrm>
                  <a:off x="602" y="276"/>
                  <a:ext cx="284" cy="282"/>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9525">
                  <a:solidFill>
                    <a:srgbClr val="333399"/>
                  </a:solidFill>
                  <a:round/>
                  <a:headEnd/>
                  <a:tailEnd/>
                </a:ln>
              </p:spPr>
              <p:txBody>
                <a:bodyPr rot="10800000"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046" name="Freeform 621"/>
                <p:cNvSpPr>
                  <a:spLocks/>
                </p:cNvSpPr>
                <p:nvPr/>
              </p:nvSpPr>
              <p:spPr bwMode="auto">
                <a:xfrm rot="3600000">
                  <a:off x="684" y="492"/>
                  <a:ext cx="289" cy="277"/>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9525">
                  <a:solidFill>
                    <a:srgbClr val="333399"/>
                  </a:solidFill>
                  <a:round/>
                  <a:headEnd/>
                  <a:tailEnd/>
                </a:ln>
              </p:spPr>
              <p:txBody>
                <a:bodyPr rot="10800000"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047" name="Freeform 622"/>
                <p:cNvSpPr>
                  <a:spLocks/>
                </p:cNvSpPr>
                <p:nvPr/>
              </p:nvSpPr>
              <p:spPr bwMode="auto">
                <a:xfrm rot="-3536700">
                  <a:off x="325" y="253"/>
                  <a:ext cx="289" cy="28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9525">
                  <a:solidFill>
                    <a:srgbClr val="333399"/>
                  </a:solidFill>
                  <a:round/>
                  <a:headEnd/>
                  <a:tailEnd/>
                </a:ln>
              </p:spPr>
              <p:txBody>
                <a:bodyPr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048" name="Freeform 623"/>
                <p:cNvSpPr>
                  <a:spLocks/>
                </p:cNvSpPr>
                <p:nvPr/>
              </p:nvSpPr>
              <p:spPr bwMode="auto">
                <a:xfrm rot="7200000">
                  <a:off x="529" y="693"/>
                  <a:ext cx="289" cy="28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9525">
                  <a:solidFill>
                    <a:srgbClr val="333399"/>
                  </a:solidFill>
                  <a:round/>
                  <a:headEnd/>
                  <a:tailEnd/>
                </a:ln>
              </p:spPr>
              <p:txBody>
                <a:bodyPr rot="10800000"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049" name="Freeform 624"/>
                <p:cNvSpPr>
                  <a:spLocks/>
                </p:cNvSpPr>
                <p:nvPr/>
              </p:nvSpPr>
              <p:spPr bwMode="auto">
                <a:xfrm rot="-7200000">
                  <a:off x="191" y="441"/>
                  <a:ext cx="289" cy="277"/>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9525">
                  <a:solidFill>
                    <a:srgbClr val="333399"/>
                  </a:solidFill>
                  <a:round/>
                  <a:headEnd/>
                  <a:tailEnd/>
                </a:ln>
              </p:spPr>
              <p:txBody>
                <a:bodyPr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050" name="Freeform 625"/>
                <p:cNvSpPr>
                  <a:spLocks/>
                </p:cNvSpPr>
                <p:nvPr/>
              </p:nvSpPr>
              <p:spPr bwMode="auto">
                <a:xfrm rot="10800000">
                  <a:off x="291" y="662"/>
                  <a:ext cx="284" cy="275"/>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9525">
                  <a:solidFill>
                    <a:srgbClr val="333399"/>
                  </a:solidFill>
                  <a:round/>
                  <a:headEnd/>
                  <a:tailEnd/>
                </a:ln>
              </p:spPr>
              <p:txBody>
                <a:bodyPr wrap="none" anchor="ctr"/>
                <a:lstStyle/>
                <a:p>
                  <a:pPr defTabSz="781470">
                    <a:defRPr/>
                  </a:pPr>
                  <a:endParaRPr lang="en-US" kern="0" dirty="0">
                    <a:solidFill>
                      <a:sysClr val="windowText" lastClr="000000"/>
                    </a:solidFill>
                    <a:ea typeface="ヒラギノ角ゴ Pro W3"/>
                    <a:cs typeface="ヒラギノ角ゴ Pro W3"/>
                  </a:endParaRPr>
                </a:p>
              </p:txBody>
            </p:sp>
          </p:grpSp>
        </p:grpSp>
        <p:grpSp>
          <p:nvGrpSpPr>
            <p:cNvPr id="15" name="Group 435"/>
            <p:cNvGrpSpPr>
              <a:grpSpLocks/>
            </p:cNvGrpSpPr>
            <p:nvPr/>
          </p:nvGrpSpPr>
          <p:grpSpPr bwMode="auto">
            <a:xfrm rot="1097665" flipV="1">
              <a:off x="1281" y="2143"/>
              <a:ext cx="196" cy="207"/>
              <a:chOff x="1633" y="1421"/>
              <a:chExt cx="501" cy="521"/>
            </a:xfrm>
          </p:grpSpPr>
          <p:grpSp>
            <p:nvGrpSpPr>
              <p:cNvPr id="16" name="Group 619"/>
              <p:cNvGrpSpPr>
                <a:grpSpLocks/>
              </p:cNvGrpSpPr>
              <p:nvPr/>
            </p:nvGrpSpPr>
            <p:grpSpPr bwMode="auto">
              <a:xfrm rot="9547519">
                <a:off x="1633" y="1633"/>
                <a:ext cx="319" cy="309"/>
                <a:chOff x="288" y="240"/>
                <a:chExt cx="768" cy="740"/>
              </a:xfrm>
            </p:grpSpPr>
            <p:sp>
              <p:nvSpPr>
                <p:cNvPr id="1037" name="Freeform 620"/>
                <p:cNvSpPr>
                  <a:spLocks/>
                </p:cNvSpPr>
                <p:nvPr/>
              </p:nvSpPr>
              <p:spPr bwMode="auto">
                <a:xfrm>
                  <a:off x="674" y="324"/>
                  <a:ext cx="295" cy="277"/>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9525">
                  <a:solidFill>
                    <a:srgbClr val="333399"/>
                  </a:solidFill>
                  <a:round/>
                  <a:headEnd/>
                  <a:tailEnd/>
                </a:ln>
              </p:spPr>
              <p:txBody>
                <a:bodyPr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038" name="Freeform 621"/>
                <p:cNvSpPr>
                  <a:spLocks/>
                </p:cNvSpPr>
                <p:nvPr/>
              </p:nvSpPr>
              <p:spPr bwMode="auto">
                <a:xfrm rot="3600000">
                  <a:off x="772" y="560"/>
                  <a:ext cx="289" cy="283"/>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9525">
                  <a:solidFill>
                    <a:srgbClr val="333399"/>
                  </a:solidFill>
                  <a:round/>
                  <a:headEnd/>
                  <a:tailEnd/>
                </a:ln>
              </p:spPr>
              <p:txBody>
                <a:bodyPr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039" name="Freeform 622"/>
                <p:cNvSpPr>
                  <a:spLocks/>
                </p:cNvSpPr>
                <p:nvPr/>
              </p:nvSpPr>
              <p:spPr bwMode="auto">
                <a:xfrm rot="-3536700">
                  <a:off x="473" y="329"/>
                  <a:ext cx="301" cy="277"/>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9525">
                  <a:solidFill>
                    <a:srgbClr val="333399"/>
                  </a:solidFill>
                  <a:round/>
                  <a:headEnd/>
                  <a:tailEnd/>
                </a:ln>
              </p:spPr>
              <p:txBody>
                <a:bodyPr rot="10800000"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040" name="Freeform 623"/>
                <p:cNvSpPr>
                  <a:spLocks/>
                </p:cNvSpPr>
                <p:nvPr/>
              </p:nvSpPr>
              <p:spPr bwMode="auto">
                <a:xfrm rot="7200000">
                  <a:off x="698" y="720"/>
                  <a:ext cx="295" cy="277"/>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9525">
                  <a:solidFill>
                    <a:srgbClr val="333399"/>
                  </a:solidFill>
                  <a:round/>
                  <a:headEnd/>
                  <a:tailEnd/>
                </a:ln>
              </p:spPr>
              <p:txBody>
                <a:bodyPr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041" name="Freeform 624"/>
                <p:cNvSpPr>
                  <a:spLocks/>
                </p:cNvSpPr>
                <p:nvPr/>
              </p:nvSpPr>
              <p:spPr bwMode="auto">
                <a:xfrm rot="-7200000">
                  <a:off x="289" y="501"/>
                  <a:ext cx="289" cy="283"/>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9525">
                  <a:solidFill>
                    <a:srgbClr val="333399"/>
                  </a:solidFill>
                  <a:round/>
                  <a:headEnd/>
                  <a:tailEnd/>
                </a:ln>
              </p:spPr>
              <p:txBody>
                <a:bodyPr rot="10800000"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042" name="Freeform 625"/>
                <p:cNvSpPr>
                  <a:spLocks/>
                </p:cNvSpPr>
                <p:nvPr/>
              </p:nvSpPr>
              <p:spPr bwMode="auto">
                <a:xfrm rot="10800000">
                  <a:off x="389" y="673"/>
                  <a:ext cx="295" cy="283"/>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9525">
                  <a:solidFill>
                    <a:srgbClr val="333399"/>
                  </a:solidFill>
                  <a:round/>
                  <a:headEnd/>
                  <a:tailEnd/>
                </a:ln>
              </p:spPr>
              <p:txBody>
                <a:bodyPr rot="10800000" wrap="none" anchor="ctr"/>
                <a:lstStyle/>
                <a:p>
                  <a:pPr defTabSz="781470">
                    <a:defRPr/>
                  </a:pPr>
                  <a:endParaRPr lang="en-US" kern="0" dirty="0">
                    <a:solidFill>
                      <a:sysClr val="windowText" lastClr="000000"/>
                    </a:solidFill>
                    <a:ea typeface="ヒラギノ角ゴ Pro W3"/>
                    <a:cs typeface="ヒラギノ角ゴ Pro W3"/>
                  </a:endParaRPr>
                </a:p>
              </p:txBody>
            </p:sp>
          </p:grpSp>
          <p:grpSp>
            <p:nvGrpSpPr>
              <p:cNvPr id="17" name="Group 619"/>
              <p:cNvGrpSpPr>
                <a:grpSpLocks/>
              </p:cNvGrpSpPr>
              <p:nvPr/>
            </p:nvGrpSpPr>
            <p:grpSpPr bwMode="auto">
              <a:xfrm rot="9547519">
                <a:off x="1815" y="1421"/>
                <a:ext cx="319" cy="309"/>
                <a:chOff x="288" y="240"/>
                <a:chExt cx="768" cy="740"/>
              </a:xfrm>
            </p:grpSpPr>
            <p:sp>
              <p:nvSpPr>
                <p:cNvPr id="1031" name="Freeform 620"/>
                <p:cNvSpPr>
                  <a:spLocks/>
                </p:cNvSpPr>
                <p:nvPr/>
              </p:nvSpPr>
              <p:spPr bwMode="auto">
                <a:xfrm>
                  <a:off x="702" y="320"/>
                  <a:ext cx="295" cy="277"/>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9525">
                  <a:solidFill>
                    <a:srgbClr val="333399"/>
                  </a:solidFill>
                  <a:round/>
                  <a:headEnd/>
                  <a:tailEnd/>
                </a:ln>
              </p:spPr>
              <p:txBody>
                <a:bodyPr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032" name="Freeform 621"/>
                <p:cNvSpPr>
                  <a:spLocks/>
                </p:cNvSpPr>
                <p:nvPr/>
              </p:nvSpPr>
              <p:spPr bwMode="auto">
                <a:xfrm rot="3600000">
                  <a:off x="799" y="548"/>
                  <a:ext cx="289" cy="283"/>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9525">
                  <a:solidFill>
                    <a:srgbClr val="333399"/>
                  </a:solidFill>
                  <a:round/>
                  <a:headEnd/>
                  <a:tailEnd/>
                </a:ln>
              </p:spPr>
              <p:txBody>
                <a:bodyPr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033" name="Freeform 622"/>
                <p:cNvSpPr>
                  <a:spLocks/>
                </p:cNvSpPr>
                <p:nvPr/>
              </p:nvSpPr>
              <p:spPr bwMode="auto">
                <a:xfrm rot="-3536700">
                  <a:off x="504" y="268"/>
                  <a:ext cx="295" cy="277"/>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9525">
                  <a:solidFill>
                    <a:srgbClr val="333399"/>
                  </a:solidFill>
                  <a:round/>
                  <a:headEnd/>
                  <a:tailEnd/>
                </a:ln>
              </p:spPr>
              <p:txBody>
                <a:bodyPr rot="10800000"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034" name="Freeform 623"/>
                <p:cNvSpPr>
                  <a:spLocks/>
                </p:cNvSpPr>
                <p:nvPr/>
              </p:nvSpPr>
              <p:spPr bwMode="auto">
                <a:xfrm rot="7200000">
                  <a:off x="652" y="693"/>
                  <a:ext cx="295" cy="283"/>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9525">
                  <a:solidFill>
                    <a:srgbClr val="333399"/>
                  </a:solidFill>
                  <a:round/>
                  <a:headEnd/>
                  <a:tailEnd/>
                </a:ln>
              </p:spPr>
              <p:txBody>
                <a:bodyPr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035" name="Freeform 624"/>
                <p:cNvSpPr>
                  <a:spLocks/>
                </p:cNvSpPr>
                <p:nvPr/>
              </p:nvSpPr>
              <p:spPr bwMode="auto">
                <a:xfrm rot="-7200000">
                  <a:off x="308" y="490"/>
                  <a:ext cx="289" cy="283"/>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9525">
                  <a:solidFill>
                    <a:srgbClr val="333399"/>
                  </a:solidFill>
                  <a:round/>
                  <a:headEnd/>
                  <a:tailEnd/>
                </a:ln>
              </p:spPr>
              <p:txBody>
                <a:bodyPr rot="10800000"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036" name="Freeform 625"/>
                <p:cNvSpPr>
                  <a:spLocks/>
                </p:cNvSpPr>
                <p:nvPr/>
              </p:nvSpPr>
              <p:spPr bwMode="auto">
                <a:xfrm rot="10800000">
                  <a:off x="410" y="703"/>
                  <a:ext cx="295" cy="289"/>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9525">
                  <a:solidFill>
                    <a:srgbClr val="333399"/>
                  </a:solidFill>
                  <a:round/>
                  <a:headEnd/>
                  <a:tailEnd/>
                </a:ln>
              </p:spPr>
              <p:txBody>
                <a:bodyPr rot="10800000" wrap="none" anchor="ctr"/>
                <a:lstStyle/>
                <a:p>
                  <a:pPr defTabSz="781470">
                    <a:defRPr/>
                  </a:pPr>
                  <a:endParaRPr lang="en-US" kern="0" dirty="0">
                    <a:solidFill>
                      <a:sysClr val="windowText" lastClr="000000"/>
                    </a:solidFill>
                    <a:ea typeface="ヒラギノ角ゴ Pro W3"/>
                    <a:cs typeface="ヒラギノ角ゴ Pro W3"/>
                  </a:endParaRPr>
                </a:p>
              </p:txBody>
            </p:sp>
          </p:grpSp>
        </p:grpSp>
        <p:grpSp>
          <p:nvGrpSpPr>
            <p:cNvPr id="18" name="Group 1140"/>
            <p:cNvGrpSpPr>
              <a:grpSpLocks/>
            </p:cNvGrpSpPr>
            <p:nvPr/>
          </p:nvGrpSpPr>
          <p:grpSpPr bwMode="auto">
            <a:xfrm rot="1097665" flipV="1">
              <a:off x="1134" y="2025"/>
              <a:ext cx="196" cy="207"/>
              <a:chOff x="1633" y="1421"/>
              <a:chExt cx="501" cy="521"/>
            </a:xfrm>
          </p:grpSpPr>
          <p:grpSp>
            <p:nvGrpSpPr>
              <p:cNvPr id="19" name="Group 619"/>
              <p:cNvGrpSpPr>
                <a:grpSpLocks/>
              </p:cNvGrpSpPr>
              <p:nvPr/>
            </p:nvGrpSpPr>
            <p:grpSpPr bwMode="auto">
              <a:xfrm rot="9547519">
                <a:off x="1633" y="1633"/>
                <a:ext cx="319" cy="309"/>
                <a:chOff x="288" y="240"/>
                <a:chExt cx="768" cy="740"/>
              </a:xfrm>
            </p:grpSpPr>
            <p:sp>
              <p:nvSpPr>
                <p:cNvPr id="1023" name="Freeform 620"/>
                <p:cNvSpPr>
                  <a:spLocks/>
                </p:cNvSpPr>
                <p:nvPr/>
              </p:nvSpPr>
              <p:spPr bwMode="auto">
                <a:xfrm>
                  <a:off x="674" y="324"/>
                  <a:ext cx="295" cy="277"/>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9525">
                  <a:solidFill>
                    <a:srgbClr val="333399"/>
                  </a:solidFill>
                  <a:round/>
                  <a:headEnd/>
                  <a:tailEnd/>
                </a:ln>
              </p:spPr>
              <p:txBody>
                <a:bodyPr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024" name="Freeform 621"/>
                <p:cNvSpPr>
                  <a:spLocks/>
                </p:cNvSpPr>
                <p:nvPr/>
              </p:nvSpPr>
              <p:spPr bwMode="auto">
                <a:xfrm rot="3600000">
                  <a:off x="772" y="560"/>
                  <a:ext cx="289" cy="283"/>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9525">
                  <a:solidFill>
                    <a:srgbClr val="333399"/>
                  </a:solidFill>
                  <a:round/>
                  <a:headEnd/>
                  <a:tailEnd/>
                </a:ln>
              </p:spPr>
              <p:txBody>
                <a:bodyPr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025" name="Freeform 622"/>
                <p:cNvSpPr>
                  <a:spLocks/>
                </p:cNvSpPr>
                <p:nvPr/>
              </p:nvSpPr>
              <p:spPr bwMode="auto">
                <a:xfrm rot="-3536700">
                  <a:off x="473" y="329"/>
                  <a:ext cx="301" cy="277"/>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9525">
                  <a:solidFill>
                    <a:srgbClr val="333399"/>
                  </a:solidFill>
                  <a:round/>
                  <a:headEnd/>
                  <a:tailEnd/>
                </a:ln>
              </p:spPr>
              <p:txBody>
                <a:bodyPr rot="10800000"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026" name="Freeform 623"/>
                <p:cNvSpPr>
                  <a:spLocks/>
                </p:cNvSpPr>
                <p:nvPr/>
              </p:nvSpPr>
              <p:spPr bwMode="auto">
                <a:xfrm rot="7200000">
                  <a:off x="698" y="720"/>
                  <a:ext cx="295" cy="277"/>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9525">
                  <a:solidFill>
                    <a:srgbClr val="333399"/>
                  </a:solidFill>
                  <a:round/>
                  <a:headEnd/>
                  <a:tailEnd/>
                </a:ln>
              </p:spPr>
              <p:txBody>
                <a:bodyPr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027" name="Freeform 624"/>
                <p:cNvSpPr>
                  <a:spLocks/>
                </p:cNvSpPr>
                <p:nvPr/>
              </p:nvSpPr>
              <p:spPr bwMode="auto">
                <a:xfrm rot="-7200000">
                  <a:off x="289" y="501"/>
                  <a:ext cx="289" cy="283"/>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9525">
                  <a:solidFill>
                    <a:srgbClr val="333399"/>
                  </a:solidFill>
                  <a:round/>
                  <a:headEnd/>
                  <a:tailEnd/>
                </a:ln>
              </p:spPr>
              <p:txBody>
                <a:bodyPr rot="10800000"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028" name="Freeform 625"/>
                <p:cNvSpPr>
                  <a:spLocks/>
                </p:cNvSpPr>
                <p:nvPr/>
              </p:nvSpPr>
              <p:spPr bwMode="auto">
                <a:xfrm rot="10800000">
                  <a:off x="389" y="673"/>
                  <a:ext cx="295" cy="283"/>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9525">
                  <a:solidFill>
                    <a:srgbClr val="333399"/>
                  </a:solidFill>
                  <a:round/>
                  <a:headEnd/>
                  <a:tailEnd/>
                </a:ln>
              </p:spPr>
              <p:txBody>
                <a:bodyPr rot="10800000" wrap="none" anchor="ctr"/>
                <a:lstStyle/>
                <a:p>
                  <a:pPr defTabSz="781470">
                    <a:defRPr/>
                  </a:pPr>
                  <a:endParaRPr lang="en-US" kern="0" dirty="0">
                    <a:solidFill>
                      <a:sysClr val="windowText" lastClr="000000"/>
                    </a:solidFill>
                    <a:ea typeface="ヒラギノ角ゴ Pro W3"/>
                    <a:cs typeface="ヒラギノ角ゴ Pro W3"/>
                  </a:endParaRPr>
                </a:p>
              </p:txBody>
            </p:sp>
          </p:grpSp>
          <p:grpSp>
            <p:nvGrpSpPr>
              <p:cNvPr id="20" name="Group 619"/>
              <p:cNvGrpSpPr>
                <a:grpSpLocks/>
              </p:cNvGrpSpPr>
              <p:nvPr/>
            </p:nvGrpSpPr>
            <p:grpSpPr bwMode="auto">
              <a:xfrm rot="9547519">
                <a:off x="1815" y="1421"/>
                <a:ext cx="319" cy="309"/>
                <a:chOff x="288" y="240"/>
                <a:chExt cx="768" cy="740"/>
              </a:xfrm>
            </p:grpSpPr>
            <p:sp>
              <p:nvSpPr>
                <p:cNvPr id="1017" name="Freeform 620"/>
                <p:cNvSpPr>
                  <a:spLocks/>
                </p:cNvSpPr>
                <p:nvPr/>
              </p:nvSpPr>
              <p:spPr bwMode="auto">
                <a:xfrm>
                  <a:off x="702" y="320"/>
                  <a:ext cx="295" cy="277"/>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9525">
                  <a:solidFill>
                    <a:srgbClr val="333399"/>
                  </a:solidFill>
                  <a:round/>
                  <a:headEnd/>
                  <a:tailEnd/>
                </a:ln>
              </p:spPr>
              <p:txBody>
                <a:bodyPr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018" name="Freeform 621"/>
                <p:cNvSpPr>
                  <a:spLocks/>
                </p:cNvSpPr>
                <p:nvPr/>
              </p:nvSpPr>
              <p:spPr bwMode="auto">
                <a:xfrm rot="3600000">
                  <a:off x="799" y="548"/>
                  <a:ext cx="289" cy="283"/>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9525">
                  <a:solidFill>
                    <a:srgbClr val="333399"/>
                  </a:solidFill>
                  <a:round/>
                  <a:headEnd/>
                  <a:tailEnd/>
                </a:ln>
              </p:spPr>
              <p:txBody>
                <a:bodyPr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019" name="Freeform 622"/>
                <p:cNvSpPr>
                  <a:spLocks/>
                </p:cNvSpPr>
                <p:nvPr/>
              </p:nvSpPr>
              <p:spPr bwMode="auto">
                <a:xfrm rot="-3536700">
                  <a:off x="504" y="268"/>
                  <a:ext cx="295" cy="277"/>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9525">
                  <a:solidFill>
                    <a:srgbClr val="333399"/>
                  </a:solidFill>
                  <a:round/>
                  <a:headEnd/>
                  <a:tailEnd/>
                </a:ln>
              </p:spPr>
              <p:txBody>
                <a:bodyPr rot="10800000"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020" name="Freeform 623"/>
                <p:cNvSpPr>
                  <a:spLocks/>
                </p:cNvSpPr>
                <p:nvPr/>
              </p:nvSpPr>
              <p:spPr bwMode="auto">
                <a:xfrm rot="7200000">
                  <a:off x="652" y="693"/>
                  <a:ext cx="295" cy="283"/>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9525">
                  <a:solidFill>
                    <a:srgbClr val="333399"/>
                  </a:solidFill>
                  <a:round/>
                  <a:headEnd/>
                  <a:tailEnd/>
                </a:ln>
              </p:spPr>
              <p:txBody>
                <a:bodyPr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021" name="Freeform 624"/>
                <p:cNvSpPr>
                  <a:spLocks/>
                </p:cNvSpPr>
                <p:nvPr/>
              </p:nvSpPr>
              <p:spPr bwMode="auto">
                <a:xfrm rot="-7200000">
                  <a:off x="308" y="490"/>
                  <a:ext cx="289" cy="283"/>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9525">
                  <a:solidFill>
                    <a:srgbClr val="333399"/>
                  </a:solidFill>
                  <a:round/>
                  <a:headEnd/>
                  <a:tailEnd/>
                </a:ln>
              </p:spPr>
              <p:txBody>
                <a:bodyPr rot="10800000"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022" name="Freeform 625"/>
                <p:cNvSpPr>
                  <a:spLocks/>
                </p:cNvSpPr>
                <p:nvPr/>
              </p:nvSpPr>
              <p:spPr bwMode="auto">
                <a:xfrm rot="10800000">
                  <a:off x="410" y="703"/>
                  <a:ext cx="295" cy="289"/>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9525">
                  <a:solidFill>
                    <a:srgbClr val="333399"/>
                  </a:solidFill>
                  <a:round/>
                  <a:headEnd/>
                  <a:tailEnd/>
                </a:ln>
              </p:spPr>
              <p:txBody>
                <a:bodyPr rot="10800000" wrap="none" anchor="ctr"/>
                <a:lstStyle/>
                <a:p>
                  <a:pPr defTabSz="781470">
                    <a:defRPr/>
                  </a:pPr>
                  <a:endParaRPr lang="en-US" kern="0" dirty="0">
                    <a:solidFill>
                      <a:sysClr val="windowText" lastClr="000000"/>
                    </a:solidFill>
                    <a:ea typeface="ヒラギノ角ゴ Pro W3"/>
                    <a:cs typeface="ヒラギノ角ゴ Pro W3"/>
                  </a:endParaRPr>
                </a:p>
              </p:txBody>
            </p:sp>
          </p:grpSp>
        </p:grpSp>
        <p:grpSp>
          <p:nvGrpSpPr>
            <p:cNvPr id="21" name="Group 1236"/>
            <p:cNvGrpSpPr>
              <a:grpSpLocks/>
            </p:cNvGrpSpPr>
            <p:nvPr/>
          </p:nvGrpSpPr>
          <p:grpSpPr bwMode="auto">
            <a:xfrm rot="5069019" flipV="1">
              <a:off x="938" y="2016"/>
              <a:ext cx="170" cy="177"/>
              <a:chOff x="1633" y="1421"/>
              <a:chExt cx="501" cy="521"/>
            </a:xfrm>
          </p:grpSpPr>
          <p:grpSp>
            <p:nvGrpSpPr>
              <p:cNvPr id="22" name="Group 619"/>
              <p:cNvGrpSpPr>
                <a:grpSpLocks/>
              </p:cNvGrpSpPr>
              <p:nvPr/>
            </p:nvGrpSpPr>
            <p:grpSpPr bwMode="auto">
              <a:xfrm rot="9547519">
                <a:off x="1633" y="1633"/>
                <a:ext cx="319" cy="309"/>
                <a:chOff x="288" y="240"/>
                <a:chExt cx="768" cy="740"/>
              </a:xfrm>
            </p:grpSpPr>
            <p:sp>
              <p:nvSpPr>
                <p:cNvPr id="1009" name="Freeform 620"/>
                <p:cNvSpPr>
                  <a:spLocks/>
                </p:cNvSpPr>
                <p:nvPr/>
              </p:nvSpPr>
              <p:spPr bwMode="auto">
                <a:xfrm>
                  <a:off x="746" y="388"/>
                  <a:ext cx="284" cy="282"/>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9525">
                  <a:solidFill>
                    <a:srgbClr val="333399"/>
                  </a:solidFill>
                  <a:round/>
                  <a:headEnd/>
                  <a:tailEnd/>
                </a:ln>
              </p:spPr>
              <p:txBody>
                <a:bodyPr rot="10800000"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010" name="Freeform 621"/>
                <p:cNvSpPr>
                  <a:spLocks/>
                </p:cNvSpPr>
                <p:nvPr/>
              </p:nvSpPr>
              <p:spPr bwMode="auto">
                <a:xfrm rot="3600000">
                  <a:off x="833" y="616"/>
                  <a:ext cx="289" cy="270"/>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9525">
                  <a:solidFill>
                    <a:srgbClr val="333399"/>
                  </a:solidFill>
                  <a:round/>
                  <a:headEnd/>
                  <a:tailEnd/>
                </a:ln>
              </p:spPr>
              <p:txBody>
                <a:bodyPr rot="10800000"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011" name="Freeform 622"/>
                <p:cNvSpPr>
                  <a:spLocks/>
                </p:cNvSpPr>
                <p:nvPr/>
              </p:nvSpPr>
              <p:spPr bwMode="auto">
                <a:xfrm rot="-3536700">
                  <a:off x="453" y="360"/>
                  <a:ext cx="296" cy="28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9525">
                  <a:solidFill>
                    <a:srgbClr val="333399"/>
                  </a:solidFill>
                  <a:round/>
                  <a:headEnd/>
                  <a:tailEnd/>
                </a:ln>
              </p:spPr>
              <p:txBody>
                <a:bodyPr rot="10800000"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012" name="Freeform 623"/>
                <p:cNvSpPr>
                  <a:spLocks/>
                </p:cNvSpPr>
                <p:nvPr/>
              </p:nvSpPr>
              <p:spPr bwMode="auto">
                <a:xfrm rot="7200000">
                  <a:off x="665" y="819"/>
                  <a:ext cx="289" cy="277"/>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9525">
                  <a:solidFill>
                    <a:srgbClr val="333399"/>
                  </a:solidFill>
                  <a:round/>
                  <a:headEnd/>
                  <a:tailEnd/>
                </a:ln>
              </p:spPr>
              <p:txBody>
                <a:bodyPr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013" name="Freeform 624"/>
                <p:cNvSpPr>
                  <a:spLocks/>
                </p:cNvSpPr>
                <p:nvPr/>
              </p:nvSpPr>
              <p:spPr bwMode="auto">
                <a:xfrm rot="-7200000">
                  <a:off x="353" y="566"/>
                  <a:ext cx="289" cy="277"/>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9525">
                  <a:solidFill>
                    <a:srgbClr val="333399"/>
                  </a:solidFill>
                  <a:round/>
                  <a:headEnd/>
                  <a:tailEnd/>
                </a:ln>
              </p:spPr>
              <p:txBody>
                <a:bodyPr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014" name="Freeform 625"/>
                <p:cNvSpPr>
                  <a:spLocks/>
                </p:cNvSpPr>
                <p:nvPr/>
              </p:nvSpPr>
              <p:spPr bwMode="auto">
                <a:xfrm rot="10800000">
                  <a:off x="460" y="786"/>
                  <a:ext cx="291" cy="275"/>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9525">
                  <a:solidFill>
                    <a:srgbClr val="333399"/>
                  </a:solidFill>
                  <a:round/>
                  <a:headEnd/>
                  <a:tailEnd/>
                </a:ln>
              </p:spPr>
              <p:txBody>
                <a:bodyPr vert="eaVert" wrap="none" anchor="ctr"/>
                <a:lstStyle/>
                <a:p>
                  <a:pPr defTabSz="781470">
                    <a:defRPr/>
                  </a:pPr>
                  <a:endParaRPr lang="en-US" kern="0" dirty="0">
                    <a:solidFill>
                      <a:sysClr val="windowText" lastClr="000000"/>
                    </a:solidFill>
                    <a:ea typeface="ヒラギノ角ゴ Pro W3"/>
                    <a:cs typeface="ヒラギノ角ゴ Pro W3"/>
                  </a:endParaRPr>
                </a:p>
              </p:txBody>
            </p:sp>
          </p:grpSp>
          <p:grpSp>
            <p:nvGrpSpPr>
              <p:cNvPr id="23" name="Group 619"/>
              <p:cNvGrpSpPr>
                <a:grpSpLocks/>
              </p:cNvGrpSpPr>
              <p:nvPr/>
            </p:nvGrpSpPr>
            <p:grpSpPr bwMode="auto">
              <a:xfrm rot="9547519">
                <a:off x="1815" y="1421"/>
                <a:ext cx="319" cy="309"/>
                <a:chOff x="288" y="240"/>
                <a:chExt cx="768" cy="740"/>
              </a:xfrm>
            </p:grpSpPr>
            <p:sp>
              <p:nvSpPr>
                <p:cNvPr id="1003" name="Freeform 620"/>
                <p:cNvSpPr>
                  <a:spLocks/>
                </p:cNvSpPr>
                <p:nvPr/>
              </p:nvSpPr>
              <p:spPr bwMode="auto">
                <a:xfrm>
                  <a:off x="701" y="348"/>
                  <a:ext cx="284" cy="282"/>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9525">
                  <a:solidFill>
                    <a:srgbClr val="333399"/>
                  </a:solidFill>
                  <a:round/>
                  <a:headEnd/>
                  <a:tailEnd/>
                </a:ln>
              </p:spPr>
              <p:txBody>
                <a:bodyPr rot="10800000"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004" name="Freeform 621"/>
                <p:cNvSpPr>
                  <a:spLocks/>
                </p:cNvSpPr>
                <p:nvPr/>
              </p:nvSpPr>
              <p:spPr bwMode="auto">
                <a:xfrm rot="3600000">
                  <a:off x="818" y="570"/>
                  <a:ext cx="289" cy="277"/>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9525">
                  <a:solidFill>
                    <a:srgbClr val="333399"/>
                  </a:solidFill>
                  <a:round/>
                  <a:headEnd/>
                  <a:tailEnd/>
                </a:ln>
              </p:spPr>
              <p:txBody>
                <a:bodyPr rot="10800000"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005" name="Freeform 622"/>
                <p:cNvSpPr>
                  <a:spLocks/>
                </p:cNvSpPr>
                <p:nvPr/>
              </p:nvSpPr>
              <p:spPr bwMode="auto">
                <a:xfrm rot="-3536700">
                  <a:off x="483" y="318"/>
                  <a:ext cx="289" cy="277"/>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9525">
                  <a:solidFill>
                    <a:srgbClr val="333399"/>
                  </a:solidFill>
                  <a:round/>
                  <a:headEnd/>
                  <a:tailEnd/>
                </a:ln>
              </p:spPr>
              <p:txBody>
                <a:bodyPr rot="10800000"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006" name="Freeform 623"/>
                <p:cNvSpPr>
                  <a:spLocks/>
                </p:cNvSpPr>
                <p:nvPr/>
              </p:nvSpPr>
              <p:spPr bwMode="auto">
                <a:xfrm rot="7200000">
                  <a:off x="616" y="753"/>
                  <a:ext cx="289" cy="28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9525">
                  <a:solidFill>
                    <a:srgbClr val="333399"/>
                  </a:solidFill>
                  <a:round/>
                  <a:headEnd/>
                  <a:tailEnd/>
                </a:ln>
              </p:spPr>
              <p:txBody>
                <a:bodyPr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007" name="Freeform 624"/>
                <p:cNvSpPr>
                  <a:spLocks/>
                </p:cNvSpPr>
                <p:nvPr/>
              </p:nvSpPr>
              <p:spPr bwMode="auto">
                <a:xfrm rot="-7200000">
                  <a:off x="339" y="520"/>
                  <a:ext cx="289" cy="277"/>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9525">
                  <a:solidFill>
                    <a:srgbClr val="333399"/>
                  </a:solidFill>
                  <a:round/>
                  <a:headEnd/>
                  <a:tailEnd/>
                </a:ln>
              </p:spPr>
              <p:txBody>
                <a:bodyPr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008" name="Freeform 625"/>
                <p:cNvSpPr>
                  <a:spLocks/>
                </p:cNvSpPr>
                <p:nvPr/>
              </p:nvSpPr>
              <p:spPr bwMode="auto">
                <a:xfrm rot="10800000">
                  <a:off x="436" y="752"/>
                  <a:ext cx="291" cy="275"/>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9525">
                  <a:solidFill>
                    <a:srgbClr val="333399"/>
                  </a:solidFill>
                  <a:round/>
                  <a:headEnd/>
                  <a:tailEnd/>
                </a:ln>
              </p:spPr>
              <p:txBody>
                <a:bodyPr vert="eaVert" wrap="none" anchor="ctr"/>
                <a:lstStyle/>
                <a:p>
                  <a:pPr defTabSz="781470">
                    <a:defRPr/>
                  </a:pPr>
                  <a:endParaRPr lang="en-US" kern="0" dirty="0">
                    <a:solidFill>
                      <a:sysClr val="windowText" lastClr="000000"/>
                    </a:solidFill>
                    <a:ea typeface="ヒラギノ角ゴ Pro W3"/>
                    <a:cs typeface="ヒラギノ角ゴ Pro W3"/>
                  </a:endParaRPr>
                </a:p>
              </p:txBody>
            </p:sp>
          </p:grpSp>
        </p:grpSp>
        <p:grpSp>
          <p:nvGrpSpPr>
            <p:cNvPr id="24" name="Group 870"/>
            <p:cNvGrpSpPr>
              <a:grpSpLocks/>
            </p:cNvGrpSpPr>
            <p:nvPr/>
          </p:nvGrpSpPr>
          <p:grpSpPr bwMode="auto">
            <a:xfrm rot="432901" flipV="1">
              <a:off x="1197" y="1592"/>
              <a:ext cx="62" cy="65"/>
              <a:chOff x="1633" y="1421"/>
              <a:chExt cx="501" cy="521"/>
            </a:xfrm>
          </p:grpSpPr>
          <p:grpSp>
            <p:nvGrpSpPr>
              <p:cNvPr id="25" name="Group 619"/>
              <p:cNvGrpSpPr>
                <a:grpSpLocks/>
              </p:cNvGrpSpPr>
              <p:nvPr/>
            </p:nvGrpSpPr>
            <p:grpSpPr bwMode="auto">
              <a:xfrm rot="9547519">
                <a:off x="1633" y="1633"/>
                <a:ext cx="319" cy="309"/>
                <a:chOff x="288" y="240"/>
                <a:chExt cx="768" cy="740"/>
              </a:xfrm>
            </p:grpSpPr>
            <p:sp>
              <p:nvSpPr>
                <p:cNvPr id="995" name="Freeform 620"/>
                <p:cNvSpPr>
                  <a:spLocks/>
                </p:cNvSpPr>
                <p:nvPr/>
              </p:nvSpPr>
              <p:spPr bwMode="auto">
                <a:xfrm>
                  <a:off x="767" y="253"/>
                  <a:ext cx="272" cy="307"/>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996" name="Freeform 621"/>
                <p:cNvSpPr>
                  <a:spLocks/>
                </p:cNvSpPr>
                <p:nvPr/>
              </p:nvSpPr>
              <p:spPr bwMode="auto">
                <a:xfrm rot="3600000">
                  <a:off x="769" y="520"/>
                  <a:ext cx="307" cy="272"/>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997" name="Freeform 622"/>
                <p:cNvSpPr>
                  <a:spLocks/>
                </p:cNvSpPr>
                <p:nvPr/>
              </p:nvSpPr>
              <p:spPr bwMode="auto">
                <a:xfrm rot="-3536700">
                  <a:off x="627" y="177"/>
                  <a:ext cx="288" cy="253"/>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998" name="Freeform 623"/>
                <p:cNvSpPr>
                  <a:spLocks/>
                </p:cNvSpPr>
                <p:nvPr/>
              </p:nvSpPr>
              <p:spPr bwMode="auto">
                <a:xfrm rot="7200000">
                  <a:off x="828" y="750"/>
                  <a:ext cx="326" cy="253"/>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999" name="Freeform 624"/>
                <p:cNvSpPr>
                  <a:spLocks/>
                </p:cNvSpPr>
                <p:nvPr/>
              </p:nvSpPr>
              <p:spPr bwMode="auto">
                <a:xfrm rot="-7200000">
                  <a:off x="410" y="536"/>
                  <a:ext cx="346" cy="272"/>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000" name="Freeform 625"/>
                <p:cNvSpPr>
                  <a:spLocks/>
                </p:cNvSpPr>
                <p:nvPr/>
              </p:nvSpPr>
              <p:spPr bwMode="auto">
                <a:xfrm rot="10800000">
                  <a:off x="590" y="741"/>
                  <a:ext cx="253" cy="307"/>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wrap="none" anchor="ctr"/>
                <a:lstStyle/>
                <a:p>
                  <a:pPr defTabSz="781470">
                    <a:defRPr/>
                  </a:pPr>
                  <a:endParaRPr lang="en-US" kern="0" dirty="0">
                    <a:solidFill>
                      <a:sysClr val="windowText" lastClr="000000"/>
                    </a:solidFill>
                    <a:ea typeface="ヒラギノ角ゴ Pro W3"/>
                    <a:cs typeface="ヒラギノ角ゴ Pro W3"/>
                  </a:endParaRPr>
                </a:p>
              </p:txBody>
            </p:sp>
          </p:grpSp>
          <p:grpSp>
            <p:nvGrpSpPr>
              <p:cNvPr id="26" name="Group 619"/>
              <p:cNvGrpSpPr>
                <a:grpSpLocks/>
              </p:cNvGrpSpPr>
              <p:nvPr/>
            </p:nvGrpSpPr>
            <p:grpSpPr bwMode="auto">
              <a:xfrm rot="9547519">
                <a:off x="1815" y="1421"/>
                <a:ext cx="319" cy="309"/>
                <a:chOff x="288" y="240"/>
                <a:chExt cx="768" cy="740"/>
              </a:xfrm>
            </p:grpSpPr>
            <p:sp>
              <p:nvSpPr>
                <p:cNvPr id="989" name="Freeform 620"/>
                <p:cNvSpPr>
                  <a:spLocks/>
                </p:cNvSpPr>
                <p:nvPr/>
              </p:nvSpPr>
              <p:spPr bwMode="auto">
                <a:xfrm>
                  <a:off x="689" y="103"/>
                  <a:ext cx="272" cy="326"/>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990" name="Freeform 621"/>
                <p:cNvSpPr>
                  <a:spLocks/>
                </p:cNvSpPr>
                <p:nvPr/>
              </p:nvSpPr>
              <p:spPr bwMode="auto">
                <a:xfrm rot="3600000">
                  <a:off x="758" y="511"/>
                  <a:ext cx="307" cy="253"/>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991" name="Freeform 622"/>
                <p:cNvSpPr>
                  <a:spLocks/>
                </p:cNvSpPr>
                <p:nvPr/>
              </p:nvSpPr>
              <p:spPr bwMode="auto">
                <a:xfrm rot="-3536700">
                  <a:off x="448" y="206"/>
                  <a:ext cx="307" cy="253"/>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992" name="Freeform 623"/>
                <p:cNvSpPr>
                  <a:spLocks/>
                </p:cNvSpPr>
                <p:nvPr/>
              </p:nvSpPr>
              <p:spPr bwMode="auto">
                <a:xfrm rot="7200000">
                  <a:off x="756" y="604"/>
                  <a:ext cx="288" cy="272"/>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993" name="Freeform 624"/>
                <p:cNvSpPr>
                  <a:spLocks/>
                </p:cNvSpPr>
                <p:nvPr/>
              </p:nvSpPr>
              <p:spPr bwMode="auto">
                <a:xfrm rot="-7200000">
                  <a:off x="336" y="411"/>
                  <a:ext cx="365" cy="233"/>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994" name="Freeform 625"/>
                <p:cNvSpPr>
                  <a:spLocks/>
                </p:cNvSpPr>
                <p:nvPr/>
              </p:nvSpPr>
              <p:spPr bwMode="auto">
                <a:xfrm rot="10800000">
                  <a:off x="504" y="585"/>
                  <a:ext cx="253" cy="288"/>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wrap="none" anchor="ctr"/>
                <a:lstStyle/>
                <a:p>
                  <a:pPr defTabSz="781470">
                    <a:defRPr/>
                  </a:pPr>
                  <a:endParaRPr lang="en-US" kern="0" dirty="0">
                    <a:solidFill>
                      <a:sysClr val="windowText" lastClr="000000"/>
                    </a:solidFill>
                    <a:ea typeface="ヒラギノ角ゴ Pro W3"/>
                    <a:cs typeface="ヒラギノ角ゴ Pro W3"/>
                  </a:endParaRPr>
                </a:p>
              </p:txBody>
            </p:sp>
          </p:grpSp>
        </p:grpSp>
        <p:grpSp>
          <p:nvGrpSpPr>
            <p:cNvPr id="27" name="Group 960"/>
            <p:cNvGrpSpPr>
              <a:grpSpLocks/>
            </p:cNvGrpSpPr>
            <p:nvPr/>
          </p:nvGrpSpPr>
          <p:grpSpPr bwMode="auto">
            <a:xfrm rot="4000228" flipV="1">
              <a:off x="911" y="1605"/>
              <a:ext cx="62" cy="65"/>
              <a:chOff x="1633" y="1421"/>
              <a:chExt cx="501" cy="521"/>
            </a:xfrm>
          </p:grpSpPr>
          <p:grpSp>
            <p:nvGrpSpPr>
              <p:cNvPr id="28" name="Group 619"/>
              <p:cNvGrpSpPr>
                <a:grpSpLocks/>
              </p:cNvGrpSpPr>
              <p:nvPr/>
            </p:nvGrpSpPr>
            <p:grpSpPr bwMode="auto">
              <a:xfrm rot="9547519">
                <a:off x="1633" y="1633"/>
                <a:ext cx="319" cy="309"/>
                <a:chOff x="288" y="240"/>
                <a:chExt cx="768" cy="740"/>
              </a:xfrm>
            </p:grpSpPr>
            <p:sp>
              <p:nvSpPr>
                <p:cNvPr id="981" name="Freeform 620"/>
                <p:cNvSpPr>
                  <a:spLocks/>
                </p:cNvSpPr>
                <p:nvPr/>
              </p:nvSpPr>
              <p:spPr bwMode="auto">
                <a:xfrm>
                  <a:off x="773" y="575"/>
                  <a:ext cx="272" cy="288"/>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982" name="Freeform 621"/>
                <p:cNvSpPr>
                  <a:spLocks/>
                </p:cNvSpPr>
                <p:nvPr/>
              </p:nvSpPr>
              <p:spPr bwMode="auto">
                <a:xfrm rot="3600000">
                  <a:off x="765" y="823"/>
                  <a:ext cx="307" cy="233"/>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983" name="Freeform 622"/>
                <p:cNvSpPr>
                  <a:spLocks/>
                </p:cNvSpPr>
                <p:nvPr/>
              </p:nvSpPr>
              <p:spPr bwMode="auto">
                <a:xfrm rot="-3536700">
                  <a:off x="594" y="446"/>
                  <a:ext cx="288" cy="292"/>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984" name="Freeform 623"/>
                <p:cNvSpPr>
                  <a:spLocks/>
                </p:cNvSpPr>
                <p:nvPr/>
              </p:nvSpPr>
              <p:spPr bwMode="auto">
                <a:xfrm rot="7200000">
                  <a:off x="754" y="996"/>
                  <a:ext cx="288" cy="292"/>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985" name="Freeform 624"/>
                <p:cNvSpPr>
                  <a:spLocks/>
                </p:cNvSpPr>
                <p:nvPr/>
              </p:nvSpPr>
              <p:spPr bwMode="auto">
                <a:xfrm rot="-7200000">
                  <a:off x="421" y="751"/>
                  <a:ext cx="307" cy="253"/>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986" name="Freeform 625"/>
                <p:cNvSpPr>
                  <a:spLocks/>
                </p:cNvSpPr>
                <p:nvPr/>
              </p:nvSpPr>
              <p:spPr bwMode="auto">
                <a:xfrm rot="10800000">
                  <a:off x="554" y="872"/>
                  <a:ext cx="292" cy="365"/>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vert="eaVert" wrap="none" anchor="ctr"/>
                <a:lstStyle/>
                <a:p>
                  <a:pPr defTabSz="781470">
                    <a:defRPr/>
                  </a:pPr>
                  <a:endParaRPr lang="en-US" kern="0" dirty="0">
                    <a:solidFill>
                      <a:sysClr val="windowText" lastClr="000000"/>
                    </a:solidFill>
                    <a:ea typeface="ヒラギノ角ゴ Pro W3"/>
                    <a:cs typeface="ヒラギノ角ゴ Pro W3"/>
                  </a:endParaRPr>
                </a:p>
              </p:txBody>
            </p:sp>
          </p:grpSp>
          <p:grpSp>
            <p:nvGrpSpPr>
              <p:cNvPr id="29" name="Group 619"/>
              <p:cNvGrpSpPr>
                <a:grpSpLocks/>
              </p:cNvGrpSpPr>
              <p:nvPr/>
            </p:nvGrpSpPr>
            <p:grpSpPr bwMode="auto">
              <a:xfrm rot="9547519">
                <a:off x="1815" y="1421"/>
                <a:ext cx="319" cy="309"/>
                <a:chOff x="288" y="240"/>
                <a:chExt cx="768" cy="740"/>
              </a:xfrm>
            </p:grpSpPr>
            <p:sp>
              <p:nvSpPr>
                <p:cNvPr id="975" name="Freeform 620"/>
                <p:cNvSpPr>
                  <a:spLocks/>
                </p:cNvSpPr>
                <p:nvPr/>
              </p:nvSpPr>
              <p:spPr bwMode="auto">
                <a:xfrm>
                  <a:off x="674" y="438"/>
                  <a:ext cx="253" cy="38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976" name="Freeform 621"/>
                <p:cNvSpPr>
                  <a:spLocks/>
                </p:cNvSpPr>
                <p:nvPr/>
              </p:nvSpPr>
              <p:spPr bwMode="auto">
                <a:xfrm rot="3600000">
                  <a:off x="570" y="726"/>
                  <a:ext cx="384" cy="272"/>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977" name="Freeform 622"/>
                <p:cNvSpPr>
                  <a:spLocks/>
                </p:cNvSpPr>
                <p:nvPr/>
              </p:nvSpPr>
              <p:spPr bwMode="auto">
                <a:xfrm rot="-3536700">
                  <a:off x="429" y="398"/>
                  <a:ext cx="288" cy="272"/>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978" name="Freeform 623"/>
                <p:cNvSpPr>
                  <a:spLocks/>
                </p:cNvSpPr>
                <p:nvPr/>
              </p:nvSpPr>
              <p:spPr bwMode="auto">
                <a:xfrm rot="7200000">
                  <a:off x="621" y="1014"/>
                  <a:ext cx="288" cy="253"/>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979" name="Freeform 624"/>
                <p:cNvSpPr>
                  <a:spLocks/>
                </p:cNvSpPr>
                <p:nvPr/>
              </p:nvSpPr>
              <p:spPr bwMode="auto">
                <a:xfrm rot="-7200000">
                  <a:off x="120" y="668"/>
                  <a:ext cx="384" cy="272"/>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980" name="Freeform 625"/>
                <p:cNvSpPr>
                  <a:spLocks/>
                </p:cNvSpPr>
                <p:nvPr/>
              </p:nvSpPr>
              <p:spPr bwMode="auto">
                <a:xfrm rot="10800000">
                  <a:off x="397" y="833"/>
                  <a:ext cx="292" cy="269"/>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vert="eaVert" wrap="none" anchor="ctr"/>
                <a:lstStyle/>
                <a:p>
                  <a:pPr defTabSz="781470">
                    <a:defRPr/>
                  </a:pPr>
                  <a:endParaRPr lang="en-US" kern="0" dirty="0">
                    <a:solidFill>
                      <a:sysClr val="windowText" lastClr="000000"/>
                    </a:solidFill>
                    <a:ea typeface="ヒラギノ角ゴ Pro W3"/>
                    <a:cs typeface="ヒラギノ角ゴ Pro W3"/>
                  </a:endParaRPr>
                </a:p>
              </p:txBody>
            </p:sp>
          </p:grpSp>
        </p:grpSp>
        <p:grpSp>
          <p:nvGrpSpPr>
            <p:cNvPr id="30" name="Group 1080"/>
            <p:cNvGrpSpPr>
              <a:grpSpLocks/>
            </p:cNvGrpSpPr>
            <p:nvPr/>
          </p:nvGrpSpPr>
          <p:grpSpPr bwMode="auto">
            <a:xfrm rot="20611408" flipV="1">
              <a:off x="823" y="1786"/>
              <a:ext cx="62" cy="65"/>
              <a:chOff x="1633" y="1421"/>
              <a:chExt cx="501" cy="521"/>
            </a:xfrm>
          </p:grpSpPr>
          <p:grpSp>
            <p:nvGrpSpPr>
              <p:cNvPr id="31" name="Group 619"/>
              <p:cNvGrpSpPr>
                <a:grpSpLocks/>
              </p:cNvGrpSpPr>
              <p:nvPr/>
            </p:nvGrpSpPr>
            <p:grpSpPr bwMode="auto">
              <a:xfrm rot="9547519">
                <a:off x="1633" y="1633"/>
                <a:ext cx="319" cy="309"/>
                <a:chOff x="288" y="240"/>
                <a:chExt cx="768" cy="740"/>
              </a:xfrm>
            </p:grpSpPr>
            <p:sp>
              <p:nvSpPr>
                <p:cNvPr id="967" name="Freeform 620"/>
                <p:cNvSpPr>
                  <a:spLocks/>
                </p:cNvSpPr>
                <p:nvPr/>
              </p:nvSpPr>
              <p:spPr bwMode="auto">
                <a:xfrm>
                  <a:off x="883" y="98"/>
                  <a:ext cx="292" cy="346"/>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968" name="Freeform 621"/>
                <p:cNvSpPr>
                  <a:spLocks/>
                </p:cNvSpPr>
                <p:nvPr/>
              </p:nvSpPr>
              <p:spPr bwMode="auto">
                <a:xfrm rot="3600000">
                  <a:off x="897" y="485"/>
                  <a:ext cx="346" cy="272"/>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969" name="Freeform 622"/>
                <p:cNvSpPr>
                  <a:spLocks/>
                </p:cNvSpPr>
                <p:nvPr/>
              </p:nvSpPr>
              <p:spPr bwMode="auto">
                <a:xfrm rot="-3536700">
                  <a:off x="608" y="67"/>
                  <a:ext cx="326" cy="272"/>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970" name="Freeform 623"/>
                <p:cNvSpPr>
                  <a:spLocks/>
                </p:cNvSpPr>
                <p:nvPr/>
              </p:nvSpPr>
              <p:spPr bwMode="auto">
                <a:xfrm rot="7200000">
                  <a:off x="771" y="590"/>
                  <a:ext cx="326" cy="292"/>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971" name="Freeform 624"/>
                <p:cNvSpPr>
                  <a:spLocks/>
                </p:cNvSpPr>
                <p:nvPr/>
              </p:nvSpPr>
              <p:spPr bwMode="auto">
                <a:xfrm rot="-7200000">
                  <a:off x="210" y="426"/>
                  <a:ext cx="442" cy="272"/>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972" name="Freeform 625"/>
                <p:cNvSpPr>
                  <a:spLocks/>
                </p:cNvSpPr>
                <p:nvPr/>
              </p:nvSpPr>
              <p:spPr bwMode="auto">
                <a:xfrm rot="10800000">
                  <a:off x="546" y="689"/>
                  <a:ext cx="292" cy="307"/>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wrap="none" anchor="ctr"/>
                <a:lstStyle/>
                <a:p>
                  <a:pPr defTabSz="781470">
                    <a:defRPr/>
                  </a:pPr>
                  <a:endParaRPr lang="en-US" kern="0" dirty="0">
                    <a:solidFill>
                      <a:sysClr val="windowText" lastClr="000000"/>
                    </a:solidFill>
                    <a:ea typeface="ヒラギノ角ゴ Pro W3"/>
                    <a:cs typeface="ヒラギノ角ゴ Pro W3"/>
                  </a:endParaRPr>
                </a:p>
              </p:txBody>
            </p:sp>
          </p:grpSp>
          <p:grpSp>
            <p:nvGrpSpPr>
              <p:cNvPr id="1483" name="Group 619"/>
              <p:cNvGrpSpPr>
                <a:grpSpLocks/>
              </p:cNvGrpSpPr>
              <p:nvPr/>
            </p:nvGrpSpPr>
            <p:grpSpPr bwMode="auto">
              <a:xfrm rot="9547519">
                <a:off x="1815" y="1421"/>
                <a:ext cx="319" cy="309"/>
                <a:chOff x="288" y="240"/>
                <a:chExt cx="768" cy="740"/>
              </a:xfrm>
            </p:grpSpPr>
            <p:sp>
              <p:nvSpPr>
                <p:cNvPr id="961" name="Freeform 620"/>
                <p:cNvSpPr>
                  <a:spLocks/>
                </p:cNvSpPr>
                <p:nvPr/>
              </p:nvSpPr>
              <p:spPr bwMode="auto">
                <a:xfrm>
                  <a:off x="729" y="126"/>
                  <a:ext cx="292" cy="288"/>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962" name="Freeform 621"/>
                <p:cNvSpPr>
                  <a:spLocks/>
                </p:cNvSpPr>
                <p:nvPr/>
              </p:nvSpPr>
              <p:spPr bwMode="auto">
                <a:xfrm rot="3600000">
                  <a:off x="694" y="502"/>
                  <a:ext cx="441" cy="272"/>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963" name="Freeform 622"/>
                <p:cNvSpPr>
                  <a:spLocks/>
                </p:cNvSpPr>
                <p:nvPr/>
              </p:nvSpPr>
              <p:spPr bwMode="auto">
                <a:xfrm rot="-3536700">
                  <a:off x="480" y="105"/>
                  <a:ext cx="288" cy="253"/>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964" name="Freeform 623"/>
                <p:cNvSpPr>
                  <a:spLocks/>
                </p:cNvSpPr>
                <p:nvPr/>
              </p:nvSpPr>
              <p:spPr bwMode="auto">
                <a:xfrm rot="7200000">
                  <a:off x="660" y="561"/>
                  <a:ext cx="288" cy="253"/>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965" name="Freeform 624"/>
                <p:cNvSpPr>
                  <a:spLocks/>
                </p:cNvSpPr>
                <p:nvPr/>
              </p:nvSpPr>
              <p:spPr bwMode="auto">
                <a:xfrm rot="-7200000">
                  <a:off x="220" y="327"/>
                  <a:ext cx="326" cy="233"/>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966" name="Freeform 625"/>
                <p:cNvSpPr>
                  <a:spLocks/>
                </p:cNvSpPr>
                <p:nvPr/>
              </p:nvSpPr>
              <p:spPr bwMode="auto">
                <a:xfrm rot="10800000">
                  <a:off x="394" y="678"/>
                  <a:ext cx="292" cy="269"/>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wrap="none" anchor="ctr"/>
                <a:lstStyle/>
                <a:p>
                  <a:pPr defTabSz="781470">
                    <a:defRPr/>
                  </a:pPr>
                  <a:endParaRPr lang="en-US" kern="0" dirty="0">
                    <a:solidFill>
                      <a:sysClr val="windowText" lastClr="000000"/>
                    </a:solidFill>
                    <a:ea typeface="ヒラギノ角ゴ Pro W3"/>
                    <a:cs typeface="ヒラギノ角ゴ Pro W3"/>
                  </a:endParaRPr>
                </a:p>
              </p:txBody>
            </p:sp>
          </p:grpSp>
        </p:grpSp>
        <p:grpSp>
          <p:nvGrpSpPr>
            <p:cNvPr id="1484" name="Group 1302"/>
            <p:cNvGrpSpPr>
              <a:grpSpLocks/>
            </p:cNvGrpSpPr>
            <p:nvPr/>
          </p:nvGrpSpPr>
          <p:grpSpPr bwMode="auto">
            <a:xfrm rot="9971864" flipV="1">
              <a:off x="664" y="1645"/>
              <a:ext cx="62" cy="65"/>
              <a:chOff x="1633" y="1421"/>
              <a:chExt cx="501" cy="521"/>
            </a:xfrm>
          </p:grpSpPr>
          <p:grpSp>
            <p:nvGrpSpPr>
              <p:cNvPr id="1497" name="Group 619"/>
              <p:cNvGrpSpPr>
                <a:grpSpLocks/>
              </p:cNvGrpSpPr>
              <p:nvPr/>
            </p:nvGrpSpPr>
            <p:grpSpPr bwMode="auto">
              <a:xfrm rot="9547519">
                <a:off x="1633" y="1633"/>
                <a:ext cx="319" cy="309"/>
                <a:chOff x="288" y="240"/>
                <a:chExt cx="768" cy="740"/>
              </a:xfrm>
            </p:grpSpPr>
            <p:sp>
              <p:nvSpPr>
                <p:cNvPr id="953" name="Freeform 620"/>
                <p:cNvSpPr>
                  <a:spLocks/>
                </p:cNvSpPr>
                <p:nvPr/>
              </p:nvSpPr>
              <p:spPr bwMode="auto">
                <a:xfrm>
                  <a:off x="395" y="311"/>
                  <a:ext cx="175" cy="307"/>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954" name="Freeform 621"/>
                <p:cNvSpPr>
                  <a:spLocks/>
                </p:cNvSpPr>
                <p:nvPr/>
              </p:nvSpPr>
              <p:spPr bwMode="auto">
                <a:xfrm rot="3600000">
                  <a:off x="428" y="555"/>
                  <a:ext cx="346" cy="272"/>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955" name="Freeform 622"/>
                <p:cNvSpPr>
                  <a:spLocks/>
                </p:cNvSpPr>
                <p:nvPr/>
              </p:nvSpPr>
              <p:spPr bwMode="auto">
                <a:xfrm rot="-3536700">
                  <a:off x="91" y="261"/>
                  <a:ext cx="326" cy="292"/>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956" name="Freeform 623"/>
                <p:cNvSpPr>
                  <a:spLocks/>
                </p:cNvSpPr>
                <p:nvPr/>
              </p:nvSpPr>
              <p:spPr bwMode="auto">
                <a:xfrm rot="7200000">
                  <a:off x="319" y="811"/>
                  <a:ext cx="326" cy="253"/>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957" name="Freeform 624"/>
                <p:cNvSpPr>
                  <a:spLocks/>
                </p:cNvSpPr>
                <p:nvPr/>
              </p:nvSpPr>
              <p:spPr bwMode="auto">
                <a:xfrm rot="-7200000">
                  <a:off x="-27" y="527"/>
                  <a:ext cx="326" cy="233"/>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958" name="Freeform 625"/>
                <p:cNvSpPr>
                  <a:spLocks/>
                </p:cNvSpPr>
                <p:nvPr/>
              </p:nvSpPr>
              <p:spPr bwMode="auto">
                <a:xfrm rot="10800000">
                  <a:off x="68" y="742"/>
                  <a:ext cx="292" cy="288"/>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wrap="none" anchor="ctr"/>
                <a:lstStyle/>
                <a:p>
                  <a:pPr defTabSz="781470">
                    <a:defRPr/>
                  </a:pPr>
                  <a:endParaRPr lang="en-US" kern="0" dirty="0">
                    <a:solidFill>
                      <a:sysClr val="windowText" lastClr="000000"/>
                    </a:solidFill>
                    <a:ea typeface="ヒラギノ角ゴ Pro W3"/>
                    <a:cs typeface="ヒラギノ角ゴ Pro W3"/>
                  </a:endParaRPr>
                </a:p>
              </p:txBody>
            </p:sp>
          </p:grpSp>
          <p:grpSp>
            <p:nvGrpSpPr>
              <p:cNvPr id="1498" name="Group 619"/>
              <p:cNvGrpSpPr>
                <a:grpSpLocks/>
              </p:cNvGrpSpPr>
              <p:nvPr/>
            </p:nvGrpSpPr>
            <p:grpSpPr bwMode="auto">
              <a:xfrm rot="9547519">
                <a:off x="1815" y="1421"/>
                <a:ext cx="319" cy="309"/>
                <a:chOff x="288" y="240"/>
                <a:chExt cx="768" cy="740"/>
              </a:xfrm>
            </p:grpSpPr>
            <p:sp>
              <p:nvSpPr>
                <p:cNvPr id="947" name="Freeform 620"/>
                <p:cNvSpPr>
                  <a:spLocks/>
                </p:cNvSpPr>
                <p:nvPr/>
              </p:nvSpPr>
              <p:spPr bwMode="auto">
                <a:xfrm>
                  <a:off x="348" y="248"/>
                  <a:ext cx="292" cy="307"/>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948" name="Freeform 621"/>
                <p:cNvSpPr>
                  <a:spLocks/>
                </p:cNvSpPr>
                <p:nvPr/>
              </p:nvSpPr>
              <p:spPr bwMode="auto">
                <a:xfrm rot="3600000">
                  <a:off x="456" y="532"/>
                  <a:ext cx="326" cy="253"/>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949" name="Freeform 622"/>
                <p:cNvSpPr>
                  <a:spLocks/>
                </p:cNvSpPr>
                <p:nvPr/>
              </p:nvSpPr>
              <p:spPr bwMode="auto">
                <a:xfrm rot="-3536700">
                  <a:off x="101" y="218"/>
                  <a:ext cx="326" cy="292"/>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950" name="Freeform 623"/>
                <p:cNvSpPr>
                  <a:spLocks/>
                </p:cNvSpPr>
                <p:nvPr/>
              </p:nvSpPr>
              <p:spPr bwMode="auto">
                <a:xfrm rot="7200000">
                  <a:off x="289" y="744"/>
                  <a:ext cx="326" cy="292"/>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951" name="Freeform 624"/>
                <p:cNvSpPr>
                  <a:spLocks/>
                </p:cNvSpPr>
                <p:nvPr/>
              </p:nvSpPr>
              <p:spPr bwMode="auto">
                <a:xfrm rot="-7200000">
                  <a:off x="51" y="464"/>
                  <a:ext cx="346" cy="272"/>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952" name="Freeform 625"/>
                <p:cNvSpPr>
                  <a:spLocks/>
                </p:cNvSpPr>
                <p:nvPr/>
              </p:nvSpPr>
              <p:spPr bwMode="auto">
                <a:xfrm rot="10800000">
                  <a:off x="74" y="717"/>
                  <a:ext cx="292" cy="307"/>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wrap="none" anchor="ctr"/>
                <a:lstStyle/>
                <a:p>
                  <a:pPr defTabSz="781470">
                    <a:defRPr/>
                  </a:pPr>
                  <a:endParaRPr lang="en-US" kern="0" dirty="0">
                    <a:solidFill>
                      <a:sysClr val="windowText" lastClr="000000"/>
                    </a:solidFill>
                    <a:ea typeface="ヒラギノ角ゴ Pro W3"/>
                    <a:cs typeface="ヒラギノ角ゴ Pro W3"/>
                  </a:endParaRPr>
                </a:p>
              </p:txBody>
            </p:sp>
          </p:grpSp>
        </p:grpSp>
        <p:grpSp>
          <p:nvGrpSpPr>
            <p:cNvPr id="768" name="Group 840"/>
            <p:cNvGrpSpPr>
              <a:grpSpLocks/>
            </p:cNvGrpSpPr>
            <p:nvPr/>
          </p:nvGrpSpPr>
          <p:grpSpPr bwMode="auto">
            <a:xfrm rot="1899275" flipV="1">
              <a:off x="1089" y="1733"/>
              <a:ext cx="62" cy="65"/>
              <a:chOff x="1633" y="1421"/>
              <a:chExt cx="501" cy="521"/>
            </a:xfrm>
          </p:grpSpPr>
          <p:grpSp>
            <p:nvGrpSpPr>
              <p:cNvPr id="769" name="Group 619"/>
              <p:cNvGrpSpPr>
                <a:grpSpLocks/>
              </p:cNvGrpSpPr>
              <p:nvPr/>
            </p:nvGrpSpPr>
            <p:grpSpPr bwMode="auto">
              <a:xfrm rot="9547519">
                <a:off x="1633" y="1633"/>
                <a:ext cx="319" cy="309"/>
                <a:chOff x="288" y="240"/>
                <a:chExt cx="768" cy="740"/>
              </a:xfrm>
            </p:grpSpPr>
            <p:sp>
              <p:nvSpPr>
                <p:cNvPr id="939" name="Freeform 620"/>
                <p:cNvSpPr>
                  <a:spLocks/>
                </p:cNvSpPr>
                <p:nvPr/>
              </p:nvSpPr>
              <p:spPr bwMode="auto">
                <a:xfrm>
                  <a:off x="706" y="454"/>
                  <a:ext cx="272" cy="288"/>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940" name="Freeform 621"/>
                <p:cNvSpPr>
                  <a:spLocks/>
                </p:cNvSpPr>
                <p:nvPr/>
              </p:nvSpPr>
              <p:spPr bwMode="auto">
                <a:xfrm rot="3600000">
                  <a:off x="841" y="645"/>
                  <a:ext cx="346" cy="253"/>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941" name="Freeform 622"/>
                <p:cNvSpPr>
                  <a:spLocks/>
                </p:cNvSpPr>
                <p:nvPr/>
              </p:nvSpPr>
              <p:spPr bwMode="auto">
                <a:xfrm rot="-3536700">
                  <a:off x="547" y="417"/>
                  <a:ext cx="365" cy="292"/>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942" name="Freeform 623"/>
                <p:cNvSpPr>
                  <a:spLocks/>
                </p:cNvSpPr>
                <p:nvPr/>
              </p:nvSpPr>
              <p:spPr bwMode="auto">
                <a:xfrm rot="7200000">
                  <a:off x="661" y="745"/>
                  <a:ext cx="288" cy="272"/>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943" name="Freeform 624"/>
                <p:cNvSpPr>
                  <a:spLocks/>
                </p:cNvSpPr>
                <p:nvPr/>
              </p:nvSpPr>
              <p:spPr bwMode="auto">
                <a:xfrm rot="-7200000">
                  <a:off x="277" y="650"/>
                  <a:ext cx="346" cy="272"/>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944" name="Freeform 625"/>
                <p:cNvSpPr>
                  <a:spLocks/>
                </p:cNvSpPr>
                <p:nvPr/>
              </p:nvSpPr>
              <p:spPr bwMode="auto">
                <a:xfrm rot="10800000">
                  <a:off x="557" y="826"/>
                  <a:ext cx="292" cy="288"/>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vert="eaVert" wrap="none" anchor="ctr"/>
                <a:lstStyle/>
                <a:p>
                  <a:pPr defTabSz="781470">
                    <a:defRPr/>
                  </a:pPr>
                  <a:endParaRPr lang="en-US" kern="0" dirty="0">
                    <a:solidFill>
                      <a:sysClr val="windowText" lastClr="000000"/>
                    </a:solidFill>
                    <a:ea typeface="ヒラギノ角ゴ Pro W3"/>
                    <a:cs typeface="ヒラギノ角ゴ Pro W3"/>
                  </a:endParaRPr>
                </a:p>
              </p:txBody>
            </p:sp>
          </p:grpSp>
          <p:grpSp>
            <p:nvGrpSpPr>
              <p:cNvPr id="770" name="Group 619"/>
              <p:cNvGrpSpPr>
                <a:grpSpLocks/>
              </p:cNvGrpSpPr>
              <p:nvPr/>
            </p:nvGrpSpPr>
            <p:grpSpPr bwMode="auto">
              <a:xfrm rot="9547519">
                <a:off x="1815" y="1421"/>
                <a:ext cx="319" cy="309"/>
                <a:chOff x="288" y="240"/>
                <a:chExt cx="768" cy="740"/>
              </a:xfrm>
            </p:grpSpPr>
            <p:sp>
              <p:nvSpPr>
                <p:cNvPr id="933" name="Freeform 620"/>
                <p:cNvSpPr>
                  <a:spLocks/>
                </p:cNvSpPr>
                <p:nvPr/>
              </p:nvSpPr>
              <p:spPr bwMode="auto">
                <a:xfrm>
                  <a:off x="750" y="276"/>
                  <a:ext cx="292" cy="288"/>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934" name="Freeform 621"/>
                <p:cNvSpPr>
                  <a:spLocks/>
                </p:cNvSpPr>
                <p:nvPr/>
              </p:nvSpPr>
              <p:spPr bwMode="auto">
                <a:xfrm rot="3600000">
                  <a:off x="762" y="508"/>
                  <a:ext cx="307" cy="253"/>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935" name="Freeform 622"/>
                <p:cNvSpPr>
                  <a:spLocks/>
                </p:cNvSpPr>
                <p:nvPr/>
              </p:nvSpPr>
              <p:spPr bwMode="auto">
                <a:xfrm rot="-3536700">
                  <a:off x="473" y="241"/>
                  <a:ext cx="288" cy="272"/>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936" name="Freeform 623"/>
                <p:cNvSpPr>
                  <a:spLocks/>
                </p:cNvSpPr>
                <p:nvPr/>
              </p:nvSpPr>
              <p:spPr bwMode="auto">
                <a:xfrm rot="7200000">
                  <a:off x="705" y="829"/>
                  <a:ext cx="307" cy="253"/>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937" name="Freeform 624"/>
                <p:cNvSpPr>
                  <a:spLocks/>
                </p:cNvSpPr>
                <p:nvPr/>
              </p:nvSpPr>
              <p:spPr bwMode="auto">
                <a:xfrm rot="-7200000">
                  <a:off x="354" y="493"/>
                  <a:ext cx="365" cy="253"/>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938" name="Freeform 625"/>
                <p:cNvSpPr>
                  <a:spLocks/>
                </p:cNvSpPr>
                <p:nvPr/>
              </p:nvSpPr>
              <p:spPr bwMode="auto">
                <a:xfrm rot="10800000">
                  <a:off x="469" y="699"/>
                  <a:ext cx="253" cy="307"/>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vert="eaVert" wrap="none" anchor="ctr"/>
                <a:lstStyle/>
                <a:p>
                  <a:pPr defTabSz="781470">
                    <a:defRPr/>
                  </a:pPr>
                  <a:endParaRPr lang="en-US" kern="0" dirty="0">
                    <a:solidFill>
                      <a:sysClr val="windowText" lastClr="000000"/>
                    </a:solidFill>
                    <a:ea typeface="ヒラギノ角ゴ Pro W3"/>
                    <a:cs typeface="ヒラギノ角ゴ Pro W3"/>
                  </a:endParaRPr>
                </a:p>
              </p:txBody>
            </p:sp>
          </p:grpSp>
        </p:grpSp>
        <p:grpSp>
          <p:nvGrpSpPr>
            <p:cNvPr id="771" name="Group 465"/>
            <p:cNvGrpSpPr>
              <a:grpSpLocks/>
            </p:cNvGrpSpPr>
            <p:nvPr/>
          </p:nvGrpSpPr>
          <p:grpSpPr bwMode="auto">
            <a:xfrm rot="8696248" flipH="1" flipV="1">
              <a:off x="645" y="2172"/>
              <a:ext cx="75" cy="84"/>
              <a:chOff x="1633" y="1421"/>
              <a:chExt cx="501" cy="521"/>
            </a:xfrm>
          </p:grpSpPr>
          <p:grpSp>
            <p:nvGrpSpPr>
              <p:cNvPr id="772" name="Group 619"/>
              <p:cNvGrpSpPr>
                <a:grpSpLocks/>
              </p:cNvGrpSpPr>
              <p:nvPr/>
            </p:nvGrpSpPr>
            <p:grpSpPr bwMode="auto">
              <a:xfrm rot="9547519">
                <a:off x="1633" y="1633"/>
                <a:ext cx="319" cy="309"/>
                <a:chOff x="288" y="240"/>
                <a:chExt cx="768" cy="740"/>
              </a:xfrm>
            </p:grpSpPr>
            <p:sp>
              <p:nvSpPr>
                <p:cNvPr id="925" name="Freeform 620"/>
                <p:cNvSpPr>
                  <a:spLocks/>
                </p:cNvSpPr>
                <p:nvPr/>
              </p:nvSpPr>
              <p:spPr bwMode="auto">
                <a:xfrm>
                  <a:off x="543" y="293"/>
                  <a:ext cx="289" cy="297"/>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926" name="Freeform 621"/>
                <p:cNvSpPr>
                  <a:spLocks/>
                </p:cNvSpPr>
                <p:nvPr/>
              </p:nvSpPr>
              <p:spPr bwMode="auto">
                <a:xfrm rot="3600000">
                  <a:off x="528" y="587"/>
                  <a:ext cx="312" cy="306"/>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927" name="Freeform 622"/>
                <p:cNvSpPr>
                  <a:spLocks/>
                </p:cNvSpPr>
                <p:nvPr/>
              </p:nvSpPr>
              <p:spPr bwMode="auto">
                <a:xfrm rot="-3536700">
                  <a:off x="267" y="270"/>
                  <a:ext cx="297" cy="289"/>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928" name="Freeform 623"/>
                <p:cNvSpPr>
                  <a:spLocks/>
                </p:cNvSpPr>
                <p:nvPr/>
              </p:nvSpPr>
              <p:spPr bwMode="auto">
                <a:xfrm rot="7200000">
                  <a:off x="432" y="778"/>
                  <a:ext cx="297" cy="306"/>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929" name="Freeform 624"/>
                <p:cNvSpPr>
                  <a:spLocks/>
                </p:cNvSpPr>
                <p:nvPr/>
              </p:nvSpPr>
              <p:spPr bwMode="auto">
                <a:xfrm rot="-7200000">
                  <a:off x="-65" y="531"/>
                  <a:ext cx="297" cy="289"/>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930" name="Freeform 625"/>
                <p:cNvSpPr>
                  <a:spLocks/>
                </p:cNvSpPr>
                <p:nvPr/>
              </p:nvSpPr>
              <p:spPr bwMode="auto">
                <a:xfrm rot="10800000">
                  <a:off x="248" y="711"/>
                  <a:ext cx="289" cy="297"/>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vert="eaVert" wrap="none" anchor="ctr"/>
                <a:lstStyle/>
                <a:p>
                  <a:pPr defTabSz="781470">
                    <a:defRPr/>
                  </a:pPr>
                  <a:endParaRPr lang="en-US" kern="0" dirty="0">
                    <a:solidFill>
                      <a:sysClr val="windowText" lastClr="000000"/>
                    </a:solidFill>
                    <a:ea typeface="ヒラギノ角ゴ Pro W3"/>
                    <a:cs typeface="ヒラギノ角ゴ Pro W3"/>
                  </a:endParaRPr>
                </a:p>
              </p:txBody>
            </p:sp>
          </p:grpSp>
          <p:grpSp>
            <p:nvGrpSpPr>
              <p:cNvPr id="773" name="Group 619"/>
              <p:cNvGrpSpPr>
                <a:grpSpLocks/>
              </p:cNvGrpSpPr>
              <p:nvPr/>
            </p:nvGrpSpPr>
            <p:grpSpPr bwMode="auto">
              <a:xfrm rot="9547519">
                <a:off x="1815" y="1421"/>
                <a:ext cx="319" cy="309"/>
                <a:chOff x="288" y="240"/>
                <a:chExt cx="768" cy="740"/>
              </a:xfrm>
            </p:grpSpPr>
            <p:sp>
              <p:nvSpPr>
                <p:cNvPr id="919" name="Freeform 620"/>
                <p:cNvSpPr>
                  <a:spLocks/>
                </p:cNvSpPr>
                <p:nvPr/>
              </p:nvSpPr>
              <p:spPr bwMode="auto">
                <a:xfrm>
                  <a:off x="674" y="276"/>
                  <a:ext cx="289" cy="282"/>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920" name="Freeform 621"/>
                <p:cNvSpPr>
                  <a:spLocks/>
                </p:cNvSpPr>
                <p:nvPr/>
              </p:nvSpPr>
              <p:spPr bwMode="auto">
                <a:xfrm rot="3600000">
                  <a:off x="723" y="593"/>
                  <a:ext cx="312" cy="289"/>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921" name="Freeform 622"/>
                <p:cNvSpPr>
                  <a:spLocks/>
                </p:cNvSpPr>
                <p:nvPr/>
              </p:nvSpPr>
              <p:spPr bwMode="auto">
                <a:xfrm rot="-3536700">
                  <a:off x="363" y="332"/>
                  <a:ext cx="297" cy="338"/>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922" name="Freeform 623"/>
                <p:cNvSpPr>
                  <a:spLocks/>
                </p:cNvSpPr>
                <p:nvPr/>
              </p:nvSpPr>
              <p:spPr bwMode="auto">
                <a:xfrm rot="7200000">
                  <a:off x="538" y="749"/>
                  <a:ext cx="327" cy="289"/>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923" name="Freeform 624"/>
                <p:cNvSpPr>
                  <a:spLocks/>
                </p:cNvSpPr>
                <p:nvPr/>
              </p:nvSpPr>
              <p:spPr bwMode="auto">
                <a:xfrm rot="-7200000">
                  <a:off x="150" y="516"/>
                  <a:ext cx="297" cy="289"/>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924" name="Freeform 625"/>
                <p:cNvSpPr>
                  <a:spLocks/>
                </p:cNvSpPr>
                <p:nvPr/>
              </p:nvSpPr>
              <p:spPr bwMode="auto">
                <a:xfrm rot="10800000">
                  <a:off x="382" y="673"/>
                  <a:ext cx="289" cy="282"/>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vert="eaVert" wrap="none" anchor="ctr"/>
                <a:lstStyle/>
                <a:p>
                  <a:pPr defTabSz="781470">
                    <a:defRPr/>
                  </a:pPr>
                  <a:endParaRPr lang="en-US" kern="0" dirty="0">
                    <a:solidFill>
                      <a:sysClr val="windowText" lastClr="000000"/>
                    </a:solidFill>
                    <a:ea typeface="ヒラギノ角ゴ Pro W3"/>
                    <a:cs typeface="ヒラギノ角ゴ Pro W3"/>
                  </a:endParaRPr>
                </a:p>
              </p:txBody>
            </p:sp>
          </p:grpSp>
        </p:grpSp>
        <p:grpSp>
          <p:nvGrpSpPr>
            <p:cNvPr id="774" name="Group 1110"/>
            <p:cNvGrpSpPr>
              <a:grpSpLocks/>
            </p:cNvGrpSpPr>
            <p:nvPr/>
          </p:nvGrpSpPr>
          <p:grpSpPr bwMode="auto">
            <a:xfrm rot="8696248" flipH="1" flipV="1">
              <a:off x="695" y="2013"/>
              <a:ext cx="75" cy="84"/>
              <a:chOff x="1633" y="1421"/>
              <a:chExt cx="501" cy="521"/>
            </a:xfrm>
          </p:grpSpPr>
          <p:grpSp>
            <p:nvGrpSpPr>
              <p:cNvPr id="775" name="Group 619"/>
              <p:cNvGrpSpPr>
                <a:grpSpLocks/>
              </p:cNvGrpSpPr>
              <p:nvPr/>
            </p:nvGrpSpPr>
            <p:grpSpPr bwMode="auto">
              <a:xfrm rot="9547519">
                <a:off x="1633" y="1633"/>
                <a:ext cx="319" cy="309"/>
                <a:chOff x="288" y="240"/>
                <a:chExt cx="768" cy="740"/>
              </a:xfrm>
            </p:grpSpPr>
            <p:sp>
              <p:nvSpPr>
                <p:cNvPr id="911" name="Freeform 620"/>
                <p:cNvSpPr>
                  <a:spLocks/>
                </p:cNvSpPr>
                <p:nvPr/>
              </p:nvSpPr>
              <p:spPr bwMode="auto">
                <a:xfrm>
                  <a:off x="543" y="293"/>
                  <a:ext cx="289" cy="297"/>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912" name="Freeform 621"/>
                <p:cNvSpPr>
                  <a:spLocks/>
                </p:cNvSpPr>
                <p:nvPr/>
              </p:nvSpPr>
              <p:spPr bwMode="auto">
                <a:xfrm rot="3600000">
                  <a:off x="528" y="587"/>
                  <a:ext cx="312" cy="306"/>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913" name="Freeform 622"/>
                <p:cNvSpPr>
                  <a:spLocks/>
                </p:cNvSpPr>
                <p:nvPr/>
              </p:nvSpPr>
              <p:spPr bwMode="auto">
                <a:xfrm rot="-3536700">
                  <a:off x="267" y="270"/>
                  <a:ext cx="297" cy="289"/>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914" name="Freeform 623"/>
                <p:cNvSpPr>
                  <a:spLocks/>
                </p:cNvSpPr>
                <p:nvPr/>
              </p:nvSpPr>
              <p:spPr bwMode="auto">
                <a:xfrm rot="7200000">
                  <a:off x="432" y="778"/>
                  <a:ext cx="297" cy="306"/>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915" name="Freeform 624"/>
                <p:cNvSpPr>
                  <a:spLocks/>
                </p:cNvSpPr>
                <p:nvPr/>
              </p:nvSpPr>
              <p:spPr bwMode="auto">
                <a:xfrm rot="-7200000">
                  <a:off x="-65" y="531"/>
                  <a:ext cx="297" cy="289"/>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916" name="Freeform 625"/>
                <p:cNvSpPr>
                  <a:spLocks/>
                </p:cNvSpPr>
                <p:nvPr/>
              </p:nvSpPr>
              <p:spPr bwMode="auto">
                <a:xfrm rot="10800000">
                  <a:off x="248" y="711"/>
                  <a:ext cx="289" cy="297"/>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vert="eaVert" wrap="none" anchor="ctr"/>
                <a:lstStyle/>
                <a:p>
                  <a:pPr defTabSz="781470">
                    <a:defRPr/>
                  </a:pPr>
                  <a:endParaRPr lang="en-US" kern="0" dirty="0">
                    <a:solidFill>
                      <a:sysClr val="windowText" lastClr="000000"/>
                    </a:solidFill>
                    <a:ea typeface="ヒラギノ角ゴ Pro W3"/>
                    <a:cs typeface="ヒラギノ角ゴ Pro W3"/>
                  </a:endParaRPr>
                </a:p>
              </p:txBody>
            </p:sp>
          </p:grpSp>
          <p:grpSp>
            <p:nvGrpSpPr>
              <p:cNvPr id="776" name="Group 619"/>
              <p:cNvGrpSpPr>
                <a:grpSpLocks/>
              </p:cNvGrpSpPr>
              <p:nvPr/>
            </p:nvGrpSpPr>
            <p:grpSpPr bwMode="auto">
              <a:xfrm rot="9547519">
                <a:off x="1815" y="1421"/>
                <a:ext cx="319" cy="309"/>
                <a:chOff x="288" y="240"/>
                <a:chExt cx="768" cy="740"/>
              </a:xfrm>
            </p:grpSpPr>
            <p:sp>
              <p:nvSpPr>
                <p:cNvPr id="905" name="Freeform 620"/>
                <p:cNvSpPr>
                  <a:spLocks/>
                </p:cNvSpPr>
                <p:nvPr/>
              </p:nvSpPr>
              <p:spPr bwMode="auto">
                <a:xfrm>
                  <a:off x="674" y="276"/>
                  <a:ext cx="289" cy="282"/>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906" name="Freeform 621"/>
                <p:cNvSpPr>
                  <a:spLocks/>
                </p:cNvSpPr>
                <p:nvPr/>
              </p:nvSpPr>
              <p:spPr bwMode="auto">
                <a:xfrm rot="3600000">
                  <a:off x="723" y="593"/>
                  <a:ext cx="312" cy="289"/>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907" name="Freeform 622"/>
                <p:cNvSpPr>
                  <a:spLocks/>
                </p:cNvSpPr>
                <p:nvPr/>
              </p:nvSpPr>
              <p:spPr bwMode="auto">
                <a:xfrm rot="-3536700">
                  <a:off x="363" y="332"/>
                  <a:ext cx="297" cy="338"/>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908" name="Freeform 623"/>
                <p:cNvSpPr>
                  <a:spLocks/>
                </p:cNvSpPr>
                <p:nvPr/>
              </p:nvSpPr>
              <p:spPr bwMode="auto">
                <a:xfrm rot="7200000">
                  <a:off x="538" y="749"/>
                  <a:ext cx="327" cy="289"/>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909" name="Freeform 624"/>
                <p:cNvSpPr>
                  <a:spLocks/>
                </p:cNvSpPr>
                <p:nvPr/>
              </p:nvSpPr>
              <p:spPr bwMode="auto">
                <a:xfrm rot="-7200000">
                  <a:off x="150" y="516"/>
                  <a:ext cx="297" cy="289"/>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910" name="Freeform 625"/>
                <p:cNvSpPr>
                  <a:spLocks/>
                </p:cNvSpPr>
                <p:nvPr/>
              </p:nvSpPr>
              <p:spPr bwMode="auto">
                <a:xfrm rot="10800000">
                  <a:off x="382" y="673"/>
                  <a:ext cx="289" cy="282"/>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vert="eaVert" wrap="none" anchor="ctr"/>
                <a:lstStyle/>
                <a:p>
                  <a:pPr defTabSz="781470">
                    <a:defRPr/>
                  </a:pPr>
                  <a:endParaRPr lang="en-US" kern="0" dirty="0">
                    <a:solidFill>
                      <a:sysClr val="windowText" lastClr="000000"/>
                    </a:solidFill>
                    <a:ea typeface="ヒラギノ角ゴ Pro W3"/>
                    <a:cs typeface="ヒラギノ角ゴ Pro W3"/>
                  </a:endParaRPr>
                </a:p>
              </p:txBody>
            </p:sp>
          </p:grpSp>
        </p:grpSp>
        <p:grpSp>
          <p:nvGrpSpPr>
            <p:cNvPr id="777" name="Group 915"/>
            <p:cNvGrpSpPr>
              <a:grpSpLocks/>
            </p:cNvGrpSpPr>
            <p:nvPr/>
          </p:nvGrpSpPr>
          <p:grpSpPr bwMode="auto">
            <a:xfrm rot="432901" flipV="1">
              <a:off x="1274" y="1717"/>
              <a:ext cx="62" cy="65"/>
              <a:chOff x="1633" y="1421"/>
              <a:chExt cx="501" cy="521"/>
            </a:xfrm>
          </p:grpSpPr>
          <p:grpSp>
            <p:nvGrpSpPr>
              <p:cNvPr id="778" name="Group 619"/>
              <p:cNvGrpSpPr>
                <a:grpSpLocks/>
              </p:cNvGrpSpPr>
              <p:nvPr/>
            </p:nvGrpSpPr>
            <p:grpSpPr bwMode="auto">
              <a:xfrm rot="9547519">
                <a:off x="1633" y="1633"/>
                <a:ext cx="319" cy="309"/>
                <a:chOff x="288" y="240"/>
                <a:chExt cx="768" cy="740"/>
              </a:xfrm>
            </p:grpSpPr>
            <p:sp>
              <p:nvSpPr>
                <p:cNvPr id="897" name="Freeform 620"/>
                <p:cNvSpPr>
                  <a:spLocks/>
                </p:cNvSpPr>
                <p:nvPr/>
              </p:nvSpPr>
              <p:spPr bwMode="auto">
                <a:xfrm>
                  <a:off x="767" y="253"/>
                  <a:ext cx="272" cy="307"/>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898" name="Freeform 621"/>
                <p:cNvSpPr>
                  <a:spLocks/>
                </p:cNvSpPr>
                <p:nvPr/>
              </p:nvSpPr>
              <p:spPr bwMode="auto">
                <a:xfrm rot="3600000">
                  <a:off x="769" y="520"/>
                  <a:ext cx="307" cy="272"/>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899" name="Freeform 622"/>
                <p:cNvSpPr>
                  <a:spLocks/>
                </p:cNvSpPr>
                <p:nvPr/>
              </p:nvSpPr>
              <p:spPr bwMode="auto">
                <a:xfrm rot="-3536700">
                  <a:off x="627" y="177"/>
                  <a:ext cx="288" cy="253"/>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900" name="Freeform 623"/>
                <p:cNvSpPr>
                  <a:spLocks/>
                </p:cNvSpPr>
                <p:nvPr/>
              </p:nvSpPr>
              <p:spPr bwMode="auto">
                <a:xfrm rot="7200000">
                  <a:off x="828" y="750"/>
                  <a:ext cx="326" cy="253"/>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901" name="Freeform 624"/>
                <p:cNvSpPr>
                  <a:spLocks/>
                </p:cNvSpPr>
                <p:nvPr/>
              </p:nvSpPr>
              <p:spPr bwMode="auto">
                <a:xfrm rot="-7200000">
                  <a:off x="410" y="536"/>
                  <a:ext cx="346" cy="272"/>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902" name="Freeform 625"/>
                <p:cNvSpPr>
                  <a:spLocks/>
                </p:cNvSpPr>
                <p:nvPr/>
              </p:nvSpPr>
              <p:spPr bwMode="auto">
                <a:xfrm rot="10800000">
                  <a:off x="590" y="741"/>
                  <a:ext cx="253" cy="307"/>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wrap="none" anchor="ctr"/>
                <a:lstStyle/>
                <a:p>
                  <a:pPr defTabSz="781470">
                    <a:defRPr/>
                  </a:pPr>
                  <a:endParaRPr lang="en-US" kern="0" dirty="0">
                    <a:solidFill>
                      <a:sysClr val="windowText" lastClr="000000"/>
                    </a:solidFill>
                    <a:ea typeface="ヒラギノ角ゴ Pro W3"/>
                    <a:cs typeface="ヒラギノ角ゴ Pro W3"/>
                  </a:endParaRPr>
                </a:p>
              </p:txBody>
            </p:sp>
          </p:grpSp>
          <p:grpSp>
            <p:nvGrpSpPr>
              <p:cNvPr id="779" name="Group 619"/>
              <p:cNvGrpSpPr>
                <a:grpSpLocks/>
              </p:cNvGrpSpPr>
              <p:nvPr/>
            </p:nvGrpSpPr>
            <p:grpSpPr bwMode="auto">
              <a:xfrm rot="9547519">
                <a:off x="1815" y="1421"/>
                <a:ext cx="319" cy="309"/>
                <a:chOff x="288" y="240"/>
                <a:chExt cx="768" cy="740"/>
              </a:xfrm>
            </p:grpSpPr>
            <p:sp>
              <p:nvSpPr>
                <p:cNvPr id="891" name="Freeform 620"/>
                <p:cNvSpPr>
                  <a:spLocks/>
                </p:cNvSpPr>
                <p:nvPr/>
              </p:nvSpPr>
              <p:spPr bwMode="auto">
                <a:xfrm>
                  <a:off x="689" y="103"/>
                  <a:ext cx="272" cy="326"/>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892" name="Freeform 621"/>
                <p:cNvSpPr>
                  <a:spLocks/>
                </p:cNvSpPr>
                <p:nvPr/>
              </p:nvSpPr>
              <p:spPr bwMode="auto">
                <a:xfrm rot="3600000">
                  <a:off x="758" y="511"/>
                  <a:ext cx="307" cy="253"/>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893" name="Freeform 622"/>
                <p:cNvSpPr>
                  <a:spLocks/>
                </p:cNvSpPr>
                <p:nvPr/>
              </p:nvSpPr>
              <p:spPr bwMode="auto">
                <a:xfrm rot="-3536700">
                  <a:off x="448" y="206"/>
                  <a:ext cx="307" cy="253"/>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894" name="Freeform 623"/>
                <p:cNvSpPr>
                  <a:spLocks/>
                </p:cNvSpPr>
                <p:nvPr/>
              </p:nvSpPr>
              <p:spPr bwMode="auto">
                <a:xfrm rot="7200000">
                  <a:off x="756" y="604"/>
                  <a:ext cx="288" cy="272"/>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895" name="Freeform 624"/>
                <p:cNvSpPr>
                  <a:spLocks/>
                </p:cNvSpPr>
                <p:nvPr/>
              </p:nvSpPr>
              <p:spPr bwMode="auto">
                <a:xfrm rot="-7200000">
                  <a:off x="336" y="411"/>
                  <a:ext cx="365" cy="233"/>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896" name="Freeform 625"/>
                <p:cNvSpPr>
                  <a:spLocks/>
                </p:cNvSpPr>
                <p:nvPr/>
              </p:nvSpPr>
              <p:spPr bwMode="auto">
                <a:xfrm rot="10800000">
                  <a:off x="504" y="585"/>
                  <a:ext cx="253" cy="288"/>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wrap="none" anchor="ctr"/>
                <a:lstStyle/>
                <a:p>
                  <a:pPr defTabSz="781470">
                    <a:defRPr/>
                  </a:pPr>
                  <a:endParaRPr lang="en-US" kern="0" dirty="0">
                    <a:solidFill>
                      <a:sysClr val="windowText" lastClr="000000"/>
                    </a:solidFill>
                    <a:ea typeface="ヒラギノ角ゴ Pro W3"/>
                    <a:cs typeface="ヒラギノ角ゴ Pro W3"/>
                  </a:endParaRPr>
                </a:p>
              </p:txBody>
            </p:sp>
          </p:grpSp>
        </p:grpSp>
        <p:grpSp>
          <p:nvGrpSpPr>
            <p:cNvPr id="780" name="Group 825"/>
            <p:cNvGrpSpPr>
              <a:grpSpLocks/>
            </p:cNvGrpSpPr>
            <p:nvPr/>
          </p:nvGrpSpPr>
          <p:grpSpPr bwMode="auto">
            <a:xfrm rot="4158241" flipV="1">
              <a:off x="911" y="1668"/>
              <a:ext cx="62" cy="65"/>
              <a:chOff x="1633" y="1421"/>
              <a:chExt cx="501" cy="521"/>
            </a:xfrm>
          </p:grpSpPr>
          <p:grpSp>
            <p:nvGrpSpPr>
              <p:cNvPr id="781" name="Group 619"/>
              <p:cNvGrpSpPr>
                <a:grpSpLocks/>
              </p:cNvGrpSpPr>
              <p:nvPr/>
            </p:nvGrpSpPr>
            <p:grpSpPr bwMode="auto">
              <a:xfrm rot="9547519">
                <a:off x="1633" y="1633"/>
                <a:ext cx="319" cy="309"/>
                <a:chOff x="288" y="240"/>
                <a:chExt cx="768" cy="740"/>
              </a:xfrm>
            </p:grpSpPr>
            <p:sp>
              <p:nvSpPr>
                <p:cNvPr id="883" name="Freeform 620"/>
                <p:cNvSpPr>
                  <a:spLocks/>
                </p:cNvSpPr>
                <p:nvPr/>
              </p:nvSpPr>
              <p:spPr bwMode="auto">
                <a:xfrm>
                  <a:off x="658" y="426"/>
                  <a:ext cx="292" cy="288"/>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884" name="Freeform 621"/>
                <p:cNvSpPr>
                  <a:spLocks/>
                </p:cNvSpPr>
                <p:nvPr/>
              </p:nvSpPr>
              <p:spPr bwMode="auto">
                <a:xfrm rot="3600000">
                  <a:off x="757" y="655"/>
                  <a:ext cx="307" cy="272"/>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885" name="Freeform 622"/>
                <p:cNvSpPr>
                  <a:spLocks/>
                </p:cNvSpPr>
                <p:nvPr/>
              </p:nvSpPr>
              <p:spPr bwMode="auto">
                <a:xfrm rot="-3536700">
                  <a:off x="465" y="539"/>
                  <a:ext cx="288" cy="292"/>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886" name="Freeform 623"/>
                <p:cNvSpPr>
                  <a:spLocks/>
                </p:cNvSpPr>
                <p:nvPr/>
              </p:nvSpPr>
              <p:spPr bwMode="auto">
                <a:xfrm rot="7200000">
                  <a:off x="746" y="856"/>
                  <a:ext cx="288" cy="272"/>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887" name="Freeform 624"/>
                <p:cNvSpPr>
                  <a:spLocks/>
                </p:cNvSpPr>
                <p:nvPr/>
              </p:nvSpPr>
              <p:spPr bwMode="auto">
                <a:xfrm rot="-7200000">
                  <a:off x="251" y="749"/>
                  <a:ext cx="307" cy="272"/>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888" name="Freeform 625"/>
                <p:cNvSpPr>
                  <a:spLocks/>
                </p:cNvSpPr>
                <p:nvPr/>
              </p:nvSpPr>
              <p:spPr bwMode="auto">
                <a:xfrm rot="10800000">
                  <a:off x="540" y="963"/>
                  <a:ext cx="292" cy="269"/>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vert="eaVert" wrap="none" anchor="ctr"/>
                <a:lstStyle/>
                <a:p>
                  <a:pPr defTabSz="781470">
                    <a:defRPr/>
                  </a:pPr>
                  <a:endParaRPr lang="en-US" kern="0" dirty="0">
                    <a:solidFill>
                      <a:sysClr val="windowText" lastClr="000000"/>
                    </a:solidFill>
                    <a:ea typeface="ヒラギノ角ゴ Pro W3"/>
                    <a:cs typeface="ヒラギノ角ゴ Pro W3"/>
                  </a:endParaRPr>
                </a:p>
              </p:txBody>
            </p:sp>
          </p:grpSp>
          <p:grpSp>
            <p:nvGrpSpPr>
              <p:cNvPr id="782" name="Group 619"/>
              <p:cNvGrpSpPr>
                <a:grpSpLocks/>
              </p:cNvGrpSpPr>
              <p:nvPr/>
            </p:nvGrpSpPr>
            <p:grpSpPr bwMode="auto">
              <a:xfrm rot="9547519">
                <a:off x="1815" y="1421"/>
                <a:ext cx="319" cy="309"/>
                <a:chOff x="288" y="240"/>
                <a:chExt cx="768" cy="740"/>
              </a:xfrm>
            </p:grpSpPr>
            <p:sp>
              <p:nvSpPr>
                <p:cNvPr id="877" name="Freeform 620"/>
                <p:cNvSpPr>
                  <a:spLocks/>
                </p:cNvSpPr>
                <p:nvPr/>
              </p:nvSpPr>
              <p:spPr bwMode="auto">
                <a:xfrm>
                  <a:off x="667" y="277"/>
                  <a:ext cx="292" cy="288"/>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878" name="Freeform 621"/>
                <p:cNvSpPr>
                  <a:spLocks/>
                </p:cNvSpPr>
                <p:nvPr/>
              </p:nvSpPr>
              <p:spPr bwMode="auto">
                <a:xfrm rot="3600000">
                  <a:off x="766" y="505"/>
                  <a:ext cx="307" cy="272"/>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879" name="Freeform 622"/>
                <p:cNvSpPr>
                  <a:spLocks/>
                </p:cNvSpPr>
                <p:nvPr/>
              </p:nvSpPr>
              <p:spPr bwMode="auto">
                <a:xfrm rot="-3536700">
                  <a:off x="435" y="389"/>
                  <a:ext cx="288" cy="292"/>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880" name="Freeform 623"/>
                <p:cNvSpPr>
                  <a:spLocks/>
                </p:cNvSpPr>
                <p:nvPr/>
              </p:nvSpPr>
              <p:spPr bwMode="auto">
                <a:xfrm rot="7200000">
                  <a:off x="784" y="697"/>
                  <a:ext cx="288" cy="292"/>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881" name="Freeform 624"/>
                <p:cNvSpPr>
                  <a:spLocks/>
                </p:cNvSpPr>
                <p:nvPr/>
              </p:nvSpPr>
              <p:spPr bwMode="auto">
                <a:xfrm rot="-7200000">
                  <a:off x="259" y="600"/>
                  <a:ext cx="307" cy="272"/>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882" name="Freeform 625"/>
                <p:cNvSpPr>
                  <a:spLocks/>
                </p:cNvSpPr>
                <p:nvPr/>
              </p:nvSpPr>
              <p:spPr bwMode="auto">
                <a:xfrm rot="10800000">
                  <a:off x="549" y="814"/>
                  <a:ext cx="292" cy="269"/>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vert="eaVert" wrap="none" anchor="ctr"/>
                <a:lstStyle/>
                <a:p>
                  <a:pPr defTabSz="781470">
                    <a:defRPr/>
                  </a:pPr>
                  <a:endParaRPr lang="en-US" kern="0" dirty="0">
                    <a:solidFill>
                      <a:sysClr val="windowText" lastClr="000000"/>
                    </a:solidFill>
                    <a:ea typeface="ヒラギノ角ゴ Pro W3"/>
                    <a:cs typeface="ヒラギノ角ゴ Pro W3"/>
                  </a:endParaRPr>
                </a:p>
              </p:txBody>
            </p:sp>
          </p:grpSp>
        </p:grpSp>
      </p:grpSp>
      <p:grpSp>
        <p:nvGrpSpPr>
          <p:cNvPr id="783" name="Group 793"/>
          <p:cNvGrpSpPr>
            <a:grpSpLocks/>
          </p:cNvGrpSpPr>
          <p:nvPr/>
        </p:nvGrpSpPr>
        <p:grpSpPr bwMode="auto">
          <a:xfrm>
            <a:off x="1527177" y="2297113"/>
            <a:ext cx="582613" cy="385762"/>
            <a:chOff x="962" y="1447"/>
            <a:chExt cx="367" cy="243"/>
          </a:xfrm>
        </p:grpSpPr>
        <p:grpSp>
          <p:nvGrpSpPr>
            <p:cNvPr id="784" name="Group 795"/>
            <p:cNvGrpSpPr>
              <a:grpSpLocks/>
            </p:cNvGrpSpPr>
            <p:nvPr/>
          </p:nvGrpSpPr>
          <p:grpSpPr bwMode="auto">
            <a:xfrm rot="18099276" flipV="1">
              <a:off x="1162" y="1553"/>
              <a:ext cx="62" cy="65"/>
              <a:chOff x="1633" y="1421"/>
              <a:chExt cx="501" cy="521"/>
            </a:xfrm>
          </p:grpSpPr>
          <p:grpSp>
            <p:nvGrpSpPr>
              <p:cNvPr id="785" name="Group 619"/>
              <p:cNvGrpSpPr>
                <a:grpSpLocks/>
              </p:cNvGrpSpPr>
              <p:nvPr/>
            </p:nvGrpSpPr>
            <p:grpSpPr bwMode="auto">
              <a:xfrm rot="9547519">
                <a:off x="1633" y="1633"/>
                <a:ext cx="319" cy="309"/>
                <a:chOff x="288" y="240"/>
                <a:chExt cx="768" cy="740"/>
              </a:xfrm>
            </p:grpSpPr>
            <p:sp>
              <p:nvSpPr>
                <p:cNvPr id="1142" name="Freeform 620"/>
                <p:cNvSpPr>
                  <a:spLocks/>
                </p:cNvSpPr>
                <p:nvPr/>
              </p:nvSpPr>
              <p:spPr bwMode="auto">
                <a:xfrm>
                  <a:off x="669" y="30"/>
                  <a:ext cx="292" cy="307"/>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143" name="Freeform 621"/>
                <p:cNvSpPr>
                  <a:spLocks/>
                </p:cNvSpPr>
                <p:nvPr/>
              </p:nvSpPr>
              <p:spPr bwMode="auto">
                <a:xfrm rot="3600000">
                  <a:off x="596" y="446"/>
                  <a:ext cx="365" cy="233"/>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144" name="Freeform 622"/>
                <p:cNvSpPr>
                  <a:spLocks/>
                </p:cNvSpPr>
                <p:nvPr/>
              </p:nvSpPr>
              <p:spPr bwMode="auto">
                <a:xfrm rot="-3536700">
                  <a:off x="423" y="-28"/>
                  <a:ext cx="288" cy="292"/>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145" name="Freeform 623"/>
                <p:cNvSpPr>
                  <a:spLocks/>
                </p:cNvSpPr>
                <p:nvPr/>
              </p:nvSpPr>
              <p:spPr bwMode="auto">
                <a:xfrm rot="7200000">
                  <a:off x="564" y="521"/>
                  <a:ext cx="346" cy="292"/>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146" name="Freeform 624"/>
                <p:cNvSpPr>
                  <a:spLocks/>
                </p:cNvSpPr>
                <p:nvPr/>
              </p:nvSpPr>
              <p:spPr bwMode="auto">
                <a:xfrm rot="-7200000">
                  <a:off x="269" y="442"/>
                  <a:ext cx="307" cy="272"/>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147" name="Freeform 625"/>
                <p:cNvSpPr>
                  <a:spLocks/>
                </p:cNvSpPr>
                <p:nvPr/>
              </p:nvSpPr>
              <p:spPr bwMode="auto">
                <a:xfrm rot="10800000">
                  <a:off x="392" y="671"/>
                  <a:ext cx="292" cy="269"/>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wrap="none" anchor="ctr"/>
                <a:lstStyle/>
                <a:p>
                  <a:pPr defTabSz="781470">
                    <a:defRPr/>
                  </a:pPr>
                  <a:endParaRPr lang="en-US" kern="0" dirty="0">
                    <a:solidFill>
                      <a:sysClr val="windowText" lastClr="000000"/>
                    </a:solidFill>
                    <a:ea typeface="ヒラギノ角ゴ Pro W3"/>
                    <a:cs typeface="ヒラギノ角ゴ Pro W3"/>
                  </a:endParaRPr>
                </a:p>
              </p:txBody>
            </p:sp>
          </p:grpSp>
          <p:grpSp>
            <p:nvGrpSpPr>
              <p:cNvPr id="786" name="Group 619"/>
              <p:cNvGrpSpPr>
                <a:grpSpLocks/>
              </p:cNvGrpSpPr>
              <p:nvPr/>
            </p:nvGrpSpPr>
            <p:grpSpPr bwMode="auto">
              <a:xfrm rot="9547519">
                <a:off x="1815" y="1421"/>
                <a:ext cx="319" cy="309"/>
                <a:chOff x="288" y="240"/>
                <a:chExt cx="768" cy="740"/>
              </a:xfrm>
            </p:grpSpPr>
            <p:sp>
              <p:nvSpPr>
                <p:cNvPr id="1136" name="Freeform 620"/>
                <p:cNvSpPr>
                  <a:spLocks/>
                </p:cNvSpPr>
                <p:nvPr/>
              </p:nvSpPr>
              <p:spPr bwMode="auto">
                <a:xfrm>
                  <a:off x="642" y="-15"/>
                  <a:ext cx="292" cy="307"/>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137" name="Freeform 621"/>
                <p:cNvSpPr>
                  <a:spLocks/>
                </p:cNvSpPr>
                <p:nvPr/>
              </p:nvSpPr>
              <p:spPr bwMode="auto">
                <a:xfrm rot="3600000">
                  <a:off x="649" y="219"/>
                  <a:ext cx="365" cy="233"/>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138" name="Freeform 622"/>
                <p:cNvSpPr>
                  <a:spLocks/>
                </p:cNvSpPr>
                <p:nvPr/>
              </p:nvSpPr>
              <p:spPr bwMode="auto">
                <a:xfrm rot="-3536700">
                  <a:off x="363" y="-95"/>
                  <a:ext cx="346" cy="292"/>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139" name="Freeform 623"/>
                <p:cNvSpPr>
                  <a:spLocks/>
                </p:cNvSpPr>
                <p:nvPr/>
              </p:nvSpPr>
              <p:spPr bwMode="auto">
                <a:xfrm rot="7200000">
                  <a:off x="584" y="428"/>
                  <a:ext cx="288" cy="21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140" name="Freeform 624"/>
                <p:cNvSpPr>
                  <a:spLocks/>
                </p:cNvSpPr>
                <p:nvPr/>
              </p:nvSpPr>
              <p:spPr bwMode="auto">
                <a:xfrm rot="-7200000">
                  <a:off x="213" y="336"/>
                  <a:ext cx="307" cy="195"/>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141" name="Freeform 625"/>
                <p:cNvSpPr>
                  <a:spLocks/>
                </p:cNvSpPr>
                <p:nvPr/>
              </p:nvSpPr>
              <p:spPr bwMode="auto">
                <a:xfrm rot="10800000">
                  <a:off x="393" y="501"/>
                  <a:ext cx="253" cy="288"/>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wrap="none" anchor="ctr"/>
                <a:lstStyle/>
                <a:p>
                  <a:pPr defTabSz="781470">
                    <a:defRPr/>
                  </a:pPr>
                  <a:endParaRPr lang="en-US" kern="0" dirty="0">
                    <a:solidFill>
                      <a:sysClr val="windowText" lastClr="000000"/>
                    </a:solidFill>
                    <a:ea typeface="ヒラギノ角ゴ Pro W3"/>
                    <a:cs typeface="ヒラギノ角ゴ Pro W3"/>
                  </a:endParaRPr>
                </a:p>
              </p:txBody>
            </p:sp>
          </p:grpSp>
        </p:grpSp>
        <p:grpSp>
          <p:nvGrpSpPr>
            <p:cNvPr id="787" name="Group 735"/>
            <p:cNvGrpSpPr>
              <a:grpSpLocks/>
            </p:cNvGrpSpPr>
            <p:nvPr/>
          </p:nvGrpSpPr>
          <p:grpSpPr bwMode="auto">
            <a:xfrm rot="1086560" flipV="1">
              <a:off x="1160" y="1455"/>
              <a:ext cx="62" cy="65"/>
              <a:chOff x="1633" y="1421"/>
              <a:chExt cx="501" cy="521"/>
            </a:xfrm>
          </p:grpSpPr>
          <p:grpSp>
            <p:nvGrpSpPr>
              <p:cNvPr id="788" name="Group 619"/>
              <p:cNvGrpSpPr>
                <a:grpSpLocks/>
              </p:cNvGrpSpPr>
              <p:nvPr/>
            </p:nvGrpSpPr>
            <p:grpSpPr bwMode="auto">
              <a:xfrm rot="9547519">
                <a:off x="1633" y="1633"/>
                <a:ext cx="319" cy="309"/>
                <a:chOff x="288" y="240"/>
                <a:chExt cx="768" cy="740"/>
              </a:xfrm>
            </p:grpSpPr>
            <p:sp>
              <p:nvSpPr>
                <p:cNvPr id="1128" name="Freeform 620"/>
                <p:cNvSpPr>
                  <a:spLocks/>
                </p:cNvSpPr>
                <p:nvPr/>
              </p:nvSpPr>
              <p:spPr bwMode="auto">
                <a:xfrm>
                  <a:off x="770" y="284"/>
                  <a:ext cx="272" cy="288"/>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129" name="Freeform 621"/>
                <p:cNvSpPr>
                  <a:spLocks/>
                </p:cNvSpPr>
                <p:nvPr/>
              </p:nvSpPr>
              <p:spPr bwMode="auto">
                <a:xfrm rot="3600000">
                  <a:off x="849" y="656"/>
                  <a:ext cx="384" cy="253"/>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130" name="Freeform 622"/>
                <p:cNvSpPr>
                  <a:spLocks/>
                </p:cNvSpPr>
                <p:nvPr/>
              </p:nvSpPr>
              <p:spPr bwMode="auto">
                <a:xfrm rot="-3536700">
                  <a:off x="577" y="367"/>
                  <a:ext cx="326" cy="253"/>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131" name="Freeform 623"/>
                <p:cNvSpPr>
                  <a:spLocks/>
                </p:cNvSpPr>
                <p:nvPr/>
              </p:nvSpPr>
              <p:spPr bwMode="auto">
                <a:xfrm rot="7200000">
                  <a:off x="702" y="763"/>
                  <a:ext cx="288" cy="272"/>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132" name="Freeform 624"/>
                <p:cNvSpPr>
                  <a:spLocks/>
                </p:cNvSpPr>
                <p:nvPr/>
              </p:nvSpPr>
              <p:spPr bwMode="auto">
                <a:xfrm rot="-7200000">
                  <a:off x="419" y="613"/>
                  <a:ext cx="346" cy="21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133" name="Freeform 625"/>
                <p:cNvSpPr>
                  <a:spLocks/>
                </p:cNvSpPr>
                <p:nvPr/>
              </p:nvSpPr>
              <p:spPr bwMode="auto">
                <a:xfrm rot="10800000">
                  <a:off x="529" y="829"/>
                  <a:ext cx="195" cy="307"/>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wrap="none" anchor="ctr"/>
                <a:lstStyle/>
                <a:p>
                  <a:pPr defTabSz="781470">
                    <a:defRPr/>
                  </a:pPr>
                  <a:endParaRPr lang="en-US" kern="0" dirty="0">
                    <a:solidFill>
                      <a:sysClr val="windowText" lastClr="000000"/>
                    </a:solidFill>
                    <a:ea typeface="ヒラギノ角ゴ Pro W3"/>
                    <a:cs typeface="ヒラギノ角ゴ Pro W3"/>
                  </a:endParaRPr>
                </a:p>
              </p:txBody>
            </p:sp>
          </p:grpSp>
          <p:grpSp>
            <p:nvGrpSpPr>
              <p:cNvPr id="789" name="Group 619"/>
              <p:cNvGrpSpPr>
                <a:grpSpLocks/>
              </p:cNvGrpSpPr>
              <p:nvPr/>
            </p:nvGrpSpPr>
            <p:grpSpPr bwMode="auto">
              <a:xfrm rot="9547519">
                <a:off x="1815" y="1421"/>
                <a:ext cx="319" cy="309"/>
                <a:chOff x="288" y="240"/>
                <a:chExt cx="768" cy="740"/>
              </a:xfrm>
            </p:grpSpPr>
            <p:sp>
              <p:nvSpPr>
                <p:cNvPr id="1122" name="Freeform 620"/>
                <p:cNvSpPr>
                  <a:spLocks/>
                </p:cNvSpPr>
                <p:nvPr/>
              </p:nvSpPr>
              <p:spPr bwMode="auto">
                <a:xfrm>
                  <a:off x="687" y="272"/>
                  <a:ext cx="292" cy="288"/>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123" name="Freeform 621"/>
                <p:cNvSpPr>
                  <a:spLocks/>
                </p:cNvSpPr>
                <p:nvPr/>
              </p:nvSpPr>
              <p:spPr bwMode="auto">
                <a:xfrm rot="3600000">
                  <a:off x="737" y="580"/>
                  <a:ext cx="307" cy="233"/>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124" name="Freeform 622"/>
                <p:cNvSpPr>
                  <a:spLocks/>
                </p:cNvSpPr>
                <p:nvPr/>
              </p:nvSpPr>
              <p:spPr bwMode="auto">
                <a:xfrm rot="-3536700">
                  <a:off x="441" y="289"/>
                  <a:ext cx="307" cy="195"/>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125" name="Freeform 623"/>
                <p:cNvSpPr>
                  <a:spLocks/>
                </p:cNvSpPr>
                <p:nvPr/>
              </p:nvSpPr>
              <p:spPr bwMode="auto">
                <a:xfrm rot="7200000">
                  <a:off x="713" y="779"/>
                  <a:ext cx="307" cy="292"/>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126" name="Freeform 624"/>
                <p:cNvSpPr>
                  <a:spLocks/>
                </p:cNvSpPr>
                <p:nvPr/>
              </p:nvSpPr>
              <p:spPr bwMode="auto">
                <a:xfrm rot="-7200000">
                  <a:off x="256" y="480"/>
                  <a:ext cx="326" cy="272"/>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127" name="Freeform 625"/>
                <p:cNvSpPr>
                  <a:spLocks/>
                </p:cNvSpPr>
                <p:nvPr/>
              </p:nvSpPr>
              <p:spPr bwMode="auto">
                <a:xfrm rot="10800000">
                  <a:off x="476" y="777"/>
                  <a:ext cx="253" cy="269"/>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wrap="none" anchor="ctr"/>
                <a:lstStyle/>
                <a:p>
                  <a:pPr defTabSz="781470">
                    <a:defRPr/>
                  </a:pPr>
                  <a:endParaRPr lang="en-US" kern="0" dirty="0">
                    <a:solidFill>
                      <a:sysClr val="windowText" lastClr="000000"/>
                    </a:solidFill>
                    <a:ea typeface="ヒラギノ角ゴ Pro W3"/>
                    <a:cs typeface="ヒラギノ角ゴ Pro W3"/>
                  </a:endParaRPr>
                </a:p>
              </p:txBody>
            </p:sp>
          </p:grpSp>
        </p:grpSp>
        <p:grpSp>
          <p:nvGrpSpPr>
            <p:cNvPr id="790" name="Group 750"/>
            <p:cNvGrpSpPr>
              <a:grpSpLocks/>
            </p:cNvGrpSpPr>
            <p:nvPr/>
          </p:nvGrpSpPr>
          <p:grpSpPr bwMode="auto">
            <a:xfrm rot="4941296" flipV="1">
              <a:off x="955" y="1540"/>
              <a:ext cx="62" cy="65"/>
              <a:chOff x="1633" y="1421"/>
              <a:chExt cx="501" cy="521"/>
            </a:xfrm>
          </p:grpSpPr>
          <p:grpSp>
            <p:nvGrpSpPr>
              <p:cNvPr id="791" name="Group 619"/>
              <p:cNvGrpSpPr>
                <a:grpSpLocks/>
              </p:cNvGrpSpPr>
              <p:nvPr/>
            </p:nvGrpSpPr>
            <p:grpSpPr bwMode="auto">
              <a:xfrm rot="9547519">
                <a:off x="1633" y="1633"/>
                <a:ext cx="319" cy="309"/>
                <a:chOff x="288" y="240"/>
                <a:chExt cx="768" cy="740"/>
              </a:xfrm>
            </p:grpSpPr>
            <p:sp>
              <p:nvSpPr>
                <p:cNvPr id="1114" name="Freeform 620"/>
                <p:cNvSpPr>
                  <a:spLocks/>
                </p:cNvSpPr>
                <p:nvPr/>
              </p:nvSpPr>
              <p:spPr bwMode="auto">
                <a:xfrm>
                  <a:off x="615" y="468"/>
                  <a:ext cx="272" cy="38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115" name="Freeform 621"/>
                <p:cNvSpPr>
                  <a:spLocks/>
                </p:cNvSpPr>
                <p:nvPr/>
              </p:nvSpPr>
              <p:spPr bwMode="auto">
                <a:xfrm rot="3600000">
                  <a:off x="673" y="817"/>
                  <a:ext cx="307" cy="233"/>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116" name="Freeform 622"/>
                <p:cNvSpPr>
                  <a:spLocks/>
                </p:cNvSpPr>
                <p:nvPr/>
              </p:nvSpPr>
              <p:spPr bwMode="auto">
                <a:xfrm rot="-3536700">
                  <a:off x="403" y="565"/>
                  <a:ext cx="288" cy="233"/>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117" name="Freeform 623"/>
                <p:cNvSpPr>
                  <a:spLocks/>
                </p:cNvSpPr>
                <p:nvPr/>
              </p:nvSpPr>
              <p:spPr bwMode="auto">
                <a:xfrm rot="7200000">
                  <a:off x="550" y="988"/>
                  <a:ext cx="326" cy="253"/>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118" name="Freeform 624"/>
                <p:cNvSpPr>
                  <a:spLocks/>
                </p:cNvSpPr>
                <p:nvPr/>
              </p:nvSpPr>
              <p:spPr bwMode="auto">
                <a:xfrm rot="-7200000">
                  <a:off x="315" y="717"/>
                  <a:ext cx="326" cy="253"/>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119" name="Freeform 625"/>
                <p:cNvSpPr>
                  <a:spLocks/>
                </p:cNvSpPr>
                <p:nvPr/>
              </p:nvSpPr>
              <p:spPr bwMode="auto">
                <a:xfrm rot="10800000">
                  <a:off x="374" y="943"/>
                  <a:ext cx="272" cy="288"/>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vert="eaVert" wrap="none" anchor="ctr"/>
                <a:lstStyle/>
                <a:p>
                  <a:pPr defTabSz="781470">
                    <a:defRPr/>
                  </a:pPr>
                  <a:endParaRPr lang="en-US" kern="0" dirty="0">
                    <a:solidFill>
                      <a:sysClr val="windowText" lastClr="000000"/>
                    </a:solidFill>
                    <a:ea typeface="ヒラギノ角ゴ Pro W3"/>
                    <a:cs typeface="ヒラギノ角ゴ Pro W3"/>
                  </a:endParaRPr>
                </a:p>
              </p:txBody>
            </p:sp>
          </p:grpSp>
          <p:grpSp>
            <p:nvGrpSpPr>
              <p:cNvPr id="792" name="Group 619"/>
              <p:cNvGrpSpPr>
                <a:grpSpLocks/>
              </p:cNvGrpSpPr>
              <p:nvPr/>
            </p:nvGrpSpPr>
            <p:grpSpPr bwMode="auto">
              <a:xfrm rot="9547519">
                <a:off x="1815" y="1421"/>
                <a:ext cx="319" cy="309"/>
                <a:chOff x="288" y="240"/>
                <a:chExt cx="768" cy="740"/>
              </a:xfrm>
            </p:grpSpPr>
            <p:sp>
              <p:nvSpPr>
                <p:cNvPr id="1108" name="Freeform 620"/>
                <p:cNvSpPr>
                  <a:spLocks/>
                </p:cNvSpPr>
                <p:nvPr/>
              </p:nvSpPr>
              <p:spPr bwMode="auto">
                <a:xfrm>
                  <a:off x="601" y="458"/>
                  <a:ext cx="253" cy="326"/>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109" name="Freeform 621"/>
                <p:cNvSpPr>
                  <a:spLocks/>
                </p:cNvSpPr>
                <p:nvPr/>
              </p:nvSpPr>
              <p:spPr bwMode="auto">
                <a:xfrm rot="3600000">
                  <a:off x="596" y="729"/>
                  <a:ext cx="326" cy="272"/>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110" name="Freeform 622"/>
                <p:cNvSpPr>
                  <a:spLocks/>
                </p:cNvSpPr>
                <p:nvPr/>
              </p:nvSpPr>
              <p:spPr bwMode="auto">
                <a:xfrm rot="-3536700">
                  <a:off x="370" y="420"/>
                  <a:ext cx="326" cy="272"/>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111" name="Freeform 623"/>
                <p:cNvSpPr>
                  <a:spLocks/>
                </p:cNvSpPr>
                <p:nvPr/>
              </p:nvSpPr>
              <p:spPr bwMode="auto">
                <a:xfrm rot="7200000">
                  <a:off x="631" y="961"/>
                  <a:ext cx="307" cy="272"/>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112" name="Freeform 624"/>
                <p:cNvSpPr>
                  <a:spLocks/>
                </p:cNvSpPr>
                <p:nvPr/>
              </p:nvSpPr>
              <p:spPr bwMode="auto">
                <a:xfrm rot="-7200000">
                  <a:off x="298" y="689"/>
                  <a:ext cx="326" cy="253"/>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113" name="Freeform 625"/>
                <p:cNvSpPr>
                  <a:spLocks/>
                </p:cNvSpPr>
                <p:nvPr/>
              </p:nvSpPr>
              <p:spPr bwMode="auto">
                <a:xfrm rot="10800000">
                  <a:off x="327" y="967"/>
                  <a:ext cx="272" cy="269"/>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vert="eaVert" wrap="none" anchor="ctr"/>
                <a:lstStyle/>
                <a:p>
                  <a:pPr defTabSz="781470">
                    <a:defRPr/>
                  </a:pPr>
                  <a:endParaRPr lang="en-US" kern="0" dirty="0">
                    <a:solidFill>
                      <a:sysClr val="windowText" lastClr="000000"/>
                    </a:solidFill>
                    <a:ea typeface="ヒラギノ角ゴ Pro W3"/>
                    <a:cs typeface="ヒラギノ角ゴ Pro W3"/>
                  </a:endParaRPr>
                </a:p>
              </p:txBody>
            </p:sp>
          </p:grpSp>
        </p:grpSp>
        <p:grpSp>
          <p:nvGrpSpPr>
            <p:cNvPr id="793" name="Group 765"/>
            <p:cNvGrpSpPr>
              <a:grpSpLocks/>
            </p:cNvGrpSpPr>
            <p:nvPr/>
          </p:nvGrpSpPr>
          <p:grpSpPr bwMode="auto">
            <a:xfrm rot="3620706" flipV="1">
              <a:off x="1124" y="1622"/>
              <a:ext cx="62" cy="65"/>
              <a:chOff x="1633" y="1421"/>
              <a:chExt cx="501" cy="521"/>
            </a:xfrm>
          </p:grpSpPr>
          <p:grpSp>
            <p:nvGrpSpPr>
              <p:cNvPr id="794" name="Group 619"/>
              <p:cNvGrpSpPr>
                <a:grpSpLocks/>
              </p:cNvGrpSpPr>
              <p:nvPr/>
            </p:nvGrpSpPr>
            <p:grpSpPr bwMode="auto">
              <a:xfrm rot="9547519">
                <a:off x="1633" y="1633"/>
                <a:ext cx="319" cy="309"/>
                <a:chOff x="288" y="240"/>
                <a:chExt cx="768" cy="740"/>
              </a:xfrm>
            </p:grpSpPr>
            <p:sp>
              <p:nvSpPr>
                <p:cNvPr id="1100" name="Freeform 620"/>
                <p:cNvSpPr>
                  <a:spLocks/>
                </p:cNvSpPr>
                <p:nvPr/>
              </p:nvSpPr>
              <p:spPr bwMode="auto">
                <a:xfrm>
                  <a:off x="653" y="555"/>
                  <a:ext cx="253" cy="307"/>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101" name="Freeform 621"/>
                <p:cNvSpPr>
                  <a:spLocks/>
                </p:cNvSpPr>
                <p:nvPr/>
              </p:nvSpPr>
              <p:spPr bwMode="auto">
                <a:xfrm rot="3600000">
                  <a:off x="761" y="814"/>
                  <a:ext cx="307" cy="253"/>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102" name="Freeform 622"/>
                <p:cNvSpPr>
                  <a:spLocks/>
                </p:cNvSpPr>
                <p:nvPr/>
              </p:nvSpPr>
              <p:spPr bwMode="auto">
                <a:xfrm rot="-3536700">
                  <a:off x="455" y="561"/>
                  <a:ext cx="288" cy="253"/>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103" name="Freeform 623"/>
                <p:cNvSpPr>
                  <a:spLocks/>
                </p:cNvSpPr>
                <p:nvPr/>
              </p:nvSpPr>
              <p:spPr bwMode="auto">
                <a:xfrm rot="7200000">
                  <a:off x="654" y="1007"/>
                  <a:ext cx="288" cy="272"/>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104" name="Freeform 624"/>
                <p:cNvSpPr>
                  <a:spLocks/>
                </p:cNvSpPr>
                <p:nvPr/>
              </p:nvSpPr>
              <p:spPr bwMode="auto">
                <a:xfrm rot="-7200000">
                  <a:off x="203" y="762"/>
                  <a:ext cx="326" cy="272"/>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105" name="Freeform 625"/>
                <p:cNvSpPr>
                  <a:spLocks/>
                </p:cNvSpPr>
                <p:nvPr/>
              </p:nvSpPr>
              <p:spPr bwMode="auto">
                <a:xfrm rot="10800000">
                  <a:off x="421" y="979"/>
                  <a:ext cx="253" cy="269"/>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vert="eaVert" wrap="none" anchor="ctr"/>
                <a:lstStyle/>
                <a:p>
                  <a:pPr defTabSz="781470">
                    <a:defRPr/>
                  </a:pPr>
                  <a:endParaRPr lang="en-US" kern="0" dirty="0">
                    <a:solidFill>
                      <a:sysClr val="windowText" lastClr="000000"/>
                    </a:solidFill>
                    <a:ea typeface="ヒラギノ角ゴ Pro W3"/>
                    <a:cs typeface="ヒラギノ角ゴ Pro W3"/>
                  </a:endParaRPr>
                </a:p>
              </p:txBody>
            </p:sp>
          </p:grpSp>
          <p:grpSp>
            <p:nvGrpSpPr>
              <p:cNvPr id="795" name="Group 619"/>
              <p:cNvGrpSpPr>
                <a:grpSpLocks/>
              </p:cNvGrpSpPr>
              <p:nvPr/>
            </p:nvGrpSpPr>
            <p:grpSpPr bwMode="auto">
              <a:xfrm rot="9547519">
                <a:off x="1815" y="1421"/>
                <a:ext cx="319" cy="309"/>
                <a:chOff x="288" y="240"/>
                <a:chExt cx="768" cy="740"/>
              </a:xfrm>
            </p:grpSpPr>
            <p:sp>
              <p:nvSpPr>
                <p:cNvPr id="1094" name="Freeform 620"/>
                <p:cNvSpPr>
                  <a:spLocks/>
                </p:cNvSpPr>
                <p:nvPr/>
              </p:nvSpPr>
              <p:spPr bwMode="auto">
                <a:xfrm>
                  <a:off x="743" y="426"/>
                  <a:ext cx="272" cy="288"/>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095" name="Freeform 621"/>
                <p:cNvSpPr>
                  <a:spLocks/>
                </p:cNvSpPr>
                <p:nvPr/>
              </p:nvSpPr>
              <p:spPr bwMode="auto">
                <a:xfrm rot="3600000">
                  <a:off x="769" y="661"/>
                  <a:ext cx="307" cy="253"/>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096" name="Freeform 622"/>
                <p:cNvSpPr>
                  <a:spLocks/>
                </p:cNvSpPr>
                <p:nvPr/>
              </p:nvSpPr>
              <p:spPr bwMode="auto">
                <a:xfrm rot="-3536700">
                  <a:off x="568" y="361"/>
                  <a:ext cx="307" cy="292"/>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097" name="Freeform 623"/>
                <p:cNvSpPr>
                  <a:spLocks/>
                </p:cNvSpPr>
                <p:nvPr/>
              </p:nvSpPr>
              <p:spPr bwMode="auto">
                <a:xfrm rot="7200000">
                  <a:off x="663" y="853"/>
                  <a:ext cx="288" cy="272"/>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098" name="Freeform 624"/>
                <p:cNvSpPr>
                  <a:spLocks/>
                </p:cNvSpPr>
                <p:nvPr/>
              </p:nvSpPr>
              <p:spPr bwMode="auto">
                <a:xfrm rot="-7200000">
                  <a:off x="381" y="628"/>
                  <a:ext cx="365" cy="253"/>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099" name="Freeform 625"/>
                <p:cNvSpPr>
                  <a:spLocks/>
                </p:cNvSpPr>
                <p:nvPr/>
              </p:nvSpPr>
              <p:spPr bwMode="auto">
                <a:xfrm rot="10800000">
                  <a:off x="459" y="839"/>
                  <a:ext cx="272" cy="365"/>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vert="eaVert" wrap="none" anchor="ctr"/>
                <a:lstStyle/>
                <a:p>
                  <a:pPr defTabSz="781470">
                    <a:defRPr/>
                  </a:pPr>
                  <a:endParaRPr lang="en-US" kern="0" dirty="0">
                    <a:solidFill>
                      <a:sysClr val="windowText" lastClr="000000"/>
                    </a:solidFill>
                    <a:ea typeface="ヒラギノ角ゴ Pro W3"/>
                    <a:cs typeface="ヒラギノ角ゴ Pro W3"/>
                  </a:endParaRPr>
                </a:p>
              </p:txBody>
            </p:sp>
          </p:grpSp>
        </p:grpSp>
        <p:grpSp>
          <p:nvGrpSpPr>
            <p:cNvPr id="796" name="Group 810"/>
            <p:cNvGrpSpPr>
              <a:grpSpLocks/>
            </p:cNvGrpSpPr>
            <p:nvPr/>
          </p:nvGrpSpPr>
          <p:grpSpPr bwMode="auto">
            <a:xfrm rot="3609250" flipV="1">
              <a:off x="1094" y="1474"/>
              <a:ext cx="62" cy="65"/>
              <a:chOff x="1633" y="1421"/>
              <a:chExt cx="501" cy="521"/>
            </a:xfrm>
          </p:grpSpPr>
          <p:grpSp>
            <p:nvGrpSpPr>
              <p:cNvPr id="797" name="Group 619"/>
              <p:cNvGrpSpPr>
                <a:grpSpLocks/>
              </p:cNvGrpSpPr>
              <p:nvPr/>
            </p:nvGrpSpPr>
            <p:grpSpPr bwMode="auto">
              <a:xfrm rot="9547519">
                <a:off x="1633" y="1633"/>
                <a:ext cx="319" cy="309"/>
                <a:chOff x="288" y="240"/>
                <a:chExt cx="768" cy="740"/>
              </a:xfrm>
            </p:grpSpPr>
            <p:sp>
              <p:nvSpPr>
                <p:cNvPr id="1086" name="Freeform 620"/>
                <p:cNvSpPr>
                  <a:spLocks/>
                </p:cNvSpPr>
                <p:nvPr/>
              </p:nvSpPr>
              <p:spPr bwMode="auto">
                <a:xfrm>
                  <a:off x="826" y="525"/>
                  <a:ext cx="272" cy="307"/>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087" name="Freeform 621"/>
                <p:cNvSpPr>
                  <a:spLocks/>
                </p:cNvSpPr>
                <p:nvPr/>
              </p:nvSpPr>
              <p:spPr bwMode="auto">
                <a:xfrm rot="3600000">
                  <a:off x="744" y="756"/>
                  <a:ext cx="441" cy="253"/>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088" name="Freeform 622"/>
                <p:cNvSpPr>
                  <a:spLocks/>
                </p:cNvSpPr>
                <p:nvPr/>
              </p:nvSpPr>
              <p:spPr bwMode="auto">
                <a:xfrm rot="-3536700">
                  <a:off x="507" y="442"/>
                  <a:ext cx="326" cy="272"/>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089" name="Freeform 623"/>
                <p:cNvSpPr>
                  <a:spLocks/>
                </p:cNvSpPr>
                <p:nvPr/>
              </p:nvSpPr>
              <p:spPr bwMode="auto">
                <a:xfrm rot="7200000">
                  <a:off x="801" y="991"/>
                  <a:ext cx="307" cy="272"/>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090" name="Freeform 624"/>
                <p:cNvSpPr>
                  <a:spLocks/>
                </p:cNvSpPr>
                <p:nvPr/>
              </p:nvSpPr>
              <p:spPr bwMode="auto">
                <a:xfrm rot="-7200000">
                  <a:off x="421" y="718"/>
                  <a:ext cx="326" cy="253"/>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091" name="Freeform 625"/>
                <p:cNvSpPr>
                  <a:spLocks/>
                </p:cNvSpPr>
                <p:nvPr/>
              </p:nvSpPr>
              <p:spPr bwMode="auto">
                <a:xfrm rot="10800000">
                  <a:off x="579" y="936"/>
                  <a:ext cx="233" cy="346"/>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vert="eaVert" wrap="none" anchor="ctr"/>
                <a:lstStyle/>
                <a:p>
                  <a:pPr defTabSz="781470">
                    <a:defRPr/>
                  </a:pPr>
                  <a:endParaRPr lang="en-US" kern="0" dirty="0">
                    <a:solidFill>
                      <a:sysClr val="windowText" lastClr="000000"/>
                    </a:solidFill>
                    <a:ea typeface="ヒラギノ角ゴ Pro W3"/>
                    <a:cs typeface="ヒラギノ角ゴ Pro W3"/>
                  </a:endParaRPr>
                </a:p>
              </p:txBody>
            </p:sp>
          </p:grpSp>
          <p:grpSp>
            <p:nvGrpSpPr>
              <p:cNvPr id="1511" name="Group 619"/>
              <p:cNvGrpSpPr>
                <a:grpSpLocks/>
              </p:cNvGrpSpPr>
              <p:nvPr/>
            </p:nvGrpSpPr>
            <p:grpSpPr bwMode="auto">
              <a:xfrm rot="9547519">
                <a:off x="1815" y="1421"/>
                <a:ext cx="319" cy="309"/>
                <a:chOff x="288" y="240"/>
                <a:chExt cx="768" cy="740"/>
              </a:xfrm>
            </p:grpSpPr>
            <p:sp>
              <p:nvSpPr>
                <p:cNvPr id="1080" name="Freeform 620"/>
                <p:cNvSpPr>
                  <a:spLocks/>
                </p:cNvSpPr>
                <p:nvPr/>
              </p:nvSpPr>
              <p:spPr bwMode="auto">
                <a:xfrm>
                  <a:off x="743" y="427"/>
                  <a:ext cx="272" cy="288"/>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081" name="Freeform 621"/>
                <p:cNvSpPr>
                  <a:spLocks/>
                </p:cNvSpPr>
                <p:nvPr/>
              </p:nvSpPr>
              <p:spPr bwMode="auto">
                <a:xfrm rot="3600000">
                  <a:off x="770" y="661"/>
                  <a:ext cx="307" cy="253"/>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082" name="Freeform 622"/>
                <p:cNvSpPr>
                  <a:spLocks/>
                </p:cNvSpPr>
                <p:nvPr/>
              </p:nvSpPr>
              <p:spPr bwMode="auto">
                <a:xfrm rot="-3536700">
                  <a:off x="568" y="362"/>
                  <a:ext cx="307" cy="292"/>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083" name="Freeform 623"/>
                <p:cNvSpPr>
                  <a:spLocks/>
                </p:cNvSpPr>
                <p:nvPr/>
              </p:nvSpPr>
              <p:spPr bwMode="auto">
                <a:xfrm rot="7200000">
                  <a:off x="645" y="857"/>
                  <a:ext cx="288" cy="272"/>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084" name="Freeform 624"/>
                <p:cNvSpPr>
                  <a:spLocks/>
                </p:cNvSpPr>
                <p:nvPr/>
              </p:nvSpPr>
              <p:spPr bwMode="auto">
                <a:xfrm rot="-7200000">
                  <a:off x="315" y="578"/>
                  <a:ext cx="403" cy="253"/>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085" name="Freeform 625"/>
                <p:cNvSpPr>
                  <a:spLocks/>
                </p:cNvSpPr>
                <p:nvPr/>
              </p:nvSpPr>
              <p:spPr bwMode="auto">
                <a:xfrm rot="10800000">
                  <a:off x="467" y="917"/>
                  <a:ext cx="272" cy="288"/>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vert="eaVert" wrap="none" anchor="ctr"/>
                <a:lstStyle/>
                <a:p>
                  <a:pPr defTabSz="781470">
                    <a:defRPr/>
                  </a:pPr>
                  <a:endParaRPr lang="en-US" kern="0" dirty="0">
                    <a:solidFill>
                      <a:sysClr val="windowText" lastClr="000000"/>
                    </a:solidFill>
                    <a:ea typeface="ヒラギノ角ゴ Pro W3"/>
                    <a:cs typeface="ヒラギノ角ゴ Pro W3"/>
                  </a:endParaRPr>
                </a:p>
              </p:txBody>
            </p:sp>
          </p:grpSp>
        </p:grpSp>
        <p:grpSp>
          <p:nvGrpSpPr>
            <p:cNvPr id="1512" name="Group 1035"/>
            <p:cNvGrpSpPr>
              <a:grpSpLocks/>
            </p:cNvGrpSpPr>
            <p:nvPr/>
          </p:nvGrpSpPr>
          <p:grpSpPr bwMode="auto">
            <a:xfrm rot="20473933" flipV="1">
              <a:off x="1261" y="1528"/>
              <a:ext cx="62" cy="65"/>
              <a:chOff x="1633" y="1421"/>
              <a:chExt cx="501" cy="521"/>
            </a:xfrm>
          </p:grpSpPr>
          <p:grpSp>
            <p:nvGrpSpPr>
              <p:cNvPr id="1525" name="Group 619"/>
              <p:cNvGrpSpPr>
                <a:grpSpLocks/>
              </p:cNvGrpSpPr>
              <p:nvPr/>
            </p:nvGrpSpPr>
            <p:grpSpPr bwMode="auto">
              <a:xfrm rot="9547519">
                <a:off x="1633" y="1633"/>
                <a:ext cx="319" cy="309"/>
                <a:chOff x="288" y="240"/>
                <a:chExt cx="768" cy="740"/>
              </a:xfrm>
            </p:grpSpPr>
            <p:sp>
              <p:nvSpPr>
                <p:cNvPr id="1072" name="Freeform 620"/>
                <p:cNvSpPr>
                  <a:spLocks/>
                </p:cNvSpPr>
                <p:nvPr/>
              </p:nvSpPr>
              <p:spPr bwMode="auto">
                <a:xfrm>
                  <a:off x="823" y="129"/>
                  <a:ext cx="292" cy="288"/>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073" name="Freeform 621"/>
                <p:cNvSpPr>
                  <a:spLocks/>
                </p:cNvSpPr>
                <p:nvPr/>
              </p:nvSpPr>
              <p:spPr bwMode="auto">
                <a:xfrm rot="3600000">
                  <a:off x="772" y="510"/>
                  <a:ext cx="307" cy="272"/>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074" name="Freeform 622"/>
                <p:cNvSpPr>
                  <a:spLocks/>
                </p:cNvSpPr>
                <p:nvPr/>
              </p:nvSpPr>
              <p:spPr bwMode="auto">
                <a:xfrm rot="-3536700">
                  <a:off x="588" y="195"/>
                  <a:ext cx="288" cy="292"/>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075" name="Freeform 623"/>
                <p:cNvSpPr>
                  <a:spLocks/>
                </p:cNvSpPr>
                <p:nvPr/>
              </p:nvSpPr>
              <p:spPr bwMode="auto">
                <a:xfrm rot="7200000">
                  <a:off x="779" y="577"/>
                  <a:ext cx="307" cy="292"/>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076" name="Freeform 624"/>
                <p:cNvSpPr>
                  <a:spLocks/>
                </p:cNvSpPr>
                <p:nvPr/>
              </p:nvSpPr>
              <p:spPr bwMode="auto">
                <a:xfrm rot="-7200000">
                  <a:off x="268" y="453"/>
                  <a:ext cx="307" cy="272"/>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077" name="Freeform 625"/>
                <p:cNvSpPr>
                  <a:spLocks/>
                </p:cNvSpPr>
                <p:nvPr/>
              </p:nvSpPr>
              <p:spPr bwMode="auto">
                <a:xfrm rot="10800000">
                  <a:off x="544" y="810"/>
                  <a:ext cx="292" cy="269"/>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wrap="none" anchor="ctr"/>
                <a:lstStyle/>
                <a:p>
                  <a:pPr defTabSz="781470">
                    <a:defRPr/>
                  </a:pPr>
                  <a:endParaRPr lang="en-US" kern="0" dirty="0">
                    <a:solidFill>
                      <a:sysClr val="windowText" lastClr="000000"/>
                    </a:solidFill>
                    <a:ea typeface="ヒラギノ角ゴ Pro W3"/>
                    <a:cs typeface="ヒラギノ角ゴ Pro W3"/>
                  </a:endParaRPr>
                </a:p>
              </p:txBody>
            </p:sp>
          </p:grpSp>
          <p:grpSp>
            <p:nvGrpSpPr>
              <p:cNvPr id="1526" name="Group 619"/>
              <p:cNvGrpSpPr>
                <a:grpSpLocks/>
              </p:cNvGrpSpPr>
              <p:nvPr/>
            </p:nvGrpSpPr>
            <p:grpSpPr bwMode="auto">
              <a:xfrm rot="9547519">
                <a:off x="1815" y="1421"/>
                <a:ext cx="319" cy="309"/>
                <a:chOff x="288" y="240"/>
                <a:chExt cx="768" cy="740"/>
              </a:xfrm>
            </p:grpSpPr>
            <p:sp>
              <p:nvSpPr>
                <p:cNvPr id="1066" name="Freeform 620"/>
                <p:cNvSpPr>
                  <a:spLocks/>
                </p:cNvSpPr>
                <p:nvPr/>
              </p:nvSpPr>
              <p:spPr bwMode="auto">
                <a:xfrm>
                  <a:off x="825" y="-21"/>
                  <a:ext cx="292" cy="288"/>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067" name="Freeform 621"/>
                <p:cNvSpPr>
                  <a:spLocks/>
                </p:cNvSpPr>
                <p:nvPr/>
              </p:nvSpPr>
              <p:spPr bwMode="auto">
                <a:xfrm rot="3600000">
                  <a:off x="678" y="379"/>
                  <a:ext cx="441" cy="21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068" name="Freeform 622"/>
                <p:cNvSpPr>
                  <a:spLocks/>
                </p:cNvSpPr>
                <p:nvPr/>
              </p:nvSpPr>
              <p:spPr bwMode="auto">
                <a:xfrm rot="-3536700">
                  <a:off x="591" y="46"/>
                  <a:ext cx="288" cy="292"/>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069" name="Freeform 623"/>
                <p:cNvSpPr>
                  <a:spLocks/>
                </p:cNvSpPr>
                <p:nvPr/>
              </p:nvSpPr>
              <p:spPr bwMode="auto">
                <a:xfrm rot="7200000">
                  <a:off x="719" y="543"/>
                  <a:ext cx="422" cy="292"/>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070" name="Freeform 624"/>
                <p:cNvSpPr>
                  <a:spLocks/>
                </p:cNvSpPr>
                <p:nvPr/>
              </p:nvSpPr>
              <p:spPr bwMode="auto">
                <a:xfrm rot="-7200000">
                  <a:off x="203" y="294"/>
                  <a:ext cx="441" cy="272"/>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071" name="Freeform 625"/>
                <p:cNvSpPr>
                  <a:spLocks/>
                </p:cNvSpPr>
                <p:nvPr/>
              </p:nvSpPr>
              <p:spPr bwMode="auto">
                <a:xfrm rot="10800000">
                  <a:off x="547" y="661"/>
                  <a:ext cx="292" cy="269"/>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wrap="none" anchor="ctr"/>
                <a:lstStyle/>
                <a:p>
                  <a:pPr defTabSz="781470">
                    <a:defRPr/>
                  </a:pPr>
                  <a:endParaRPr lang="en-US" kern="0" dirty="0">
                    <a:solidFill>
                      <a:sysClr val="windowText" lastClr="000000"/>
                    </a:solidFill>
                    <a:ea typeface="ヒラギノ角ゴ Pro W3"/>
                    <a:cs typeface="ヒラギノ角ゴ Pro W3"/>
                  </a:endParaRPr>
                </a:p>
              </p:txBody>
            </p:sp>
          </p:grpSp>
        </p:grpSp>
      </p:grpSp>
      <p:grpSp>
        <p:nvGrpSpPr>
          <p:cNvPr id="800" name="Group 795"/>
          <p:cNvGrpSpPr>
            <a:grpSpLocks/>
          </p:cNvGrpSpPr>
          <p:nvPr/>
        </p:nvGrpSpPr>
        <p:grpSpPr bwMode="auto">
          <a:xfrm>
            <a:off x="933452" y="2611440"/>
            <a:ext cx="1241425" cy="1106487"/>
            <a:chOff x="588" y="1645"/>
            <a:chExt cx="782" cy="697"/>
          </a:xfrm>
        </p:grpSpPr>
        <p:grpSp>
          <p:nvGrpSpPr>
            <p:cNvPr id="802" name="Group 1221"/>
            <p:cNvGrpSpPr>
              <a:grpSpLocks/>
            </p:cNvGrpSpPr>
            <p:nvPr/>
          </p:nvGrpSpPr>
          <p:grpSpPr bwMode="auto">
            <a:xfrm rot="5069019" flipV="1">
              <a:off x="900" y="2174"/>
              <a:ext cx="169" cy="177"/>
              <a:chOff x="1633" y="1421"/>
              <a:chExt cx="501" cy="521"/>
            </a:xfrm>
          </p:grpSpPr>
          <p:grpSp>
            <p:nvGrpSpPr>
              <p:cNvPr id="806" name="Group 619"/>
              <p:cNvGrpSpPr>
                <a:grpSpLocks/>
              </p:cNvGrpSpPr>
              <p:nvPr/>
            </p:nvGrpSpPr>
            <p:grpSpPr bwMode="auto">
              <a:xfrm rot="9547519">
                <a:off x="1633" y="1633"/>
                <a:ext cx="319" cy="309"/>
                <a:chOff x="288" y="240"/>
                <a:chExt cx="768" cy="740"/>
              </a:xfrm>
            </p:grpSpPr>
            <p:sp>
              <p:nvSpPr>
                <p:cNvPr id="1233" name="Freeform 620"/>
                <p:cNvSpPr>
                  <a:spLocks/>
                </p:cNvSpPr>
                <p:nvPr/>
              </p:nvSpPr>
              <p:spPr bwMode="auto">
                <a:xfrm>
                  <a:off x="749" y="359"/>
                  <a:ext cx="307" cy="282"/>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9525">
                  <a:solidFill>
                    <a:srgbClr val="333399"/>
                  </a:solidFill>
                  <a:round/>
                  <a:headEnd/>
                  <a:tailEnd/>
                </a:ln>
              </p:spPr>
              <p:txBody>
                <a:bodyPr rot="10800000"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234" name="Freeform 621"/>
                <p:cNvSpPr>
                  <a:spLocks/>
                </p:cNvSpPr>
                <p:nvPr/>
              </p:nvSpPr>
              <p:spPr bwMode="auto">
                <a:xfrm rot="3600000">
                  <a:off x="839" y="569"/>
                  <a:ext cx="289" cy="285"/>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9525">
                  <a:solidFill>
                    <a:srgbClr val="333399"/>
                  </a:solidFill>
                  <a:round/>
                  <a:headEnd/>
                  <a:tailEnd/>
                </a:ln>
              </p:spPr>
              <p:txBody>
                <a:bodyPr rot="10800000"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235" name="Freeform 622"/>
                <p:cNvSpPr>
                  <a:spLocks/>
                </p:cNvSpPr>
                <p:nvPr/>
              </p:nvSpPr>
              <p:spPr bwMode="auto">
                <a:xfrm rot="-3536700">
                  <a:off x="465" y="333"/>
                  <a:ext cx="289" cy="285"/>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9525">
                  <a:solidFill>
                    <a:srgbClr val="333399"/>
                  </a:solidFill>
                  <a:round/>
                  <a:headEnd/>
                  <a:tailEnd/>
                </a:ln>
              </p:spPr>
              <p:txBody>
                <a:bodyPr rot="10800000"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236" name="Freeform 623"/>
                <p:cNvSpPr>
                  <a:spLocks/>
                </p:cNvSpPr>
                <p:nvPr/>
              </p:nvSpPr>
              <p:spPr bwMode="auto">
                <a:xfrm rot="7200000">
                  <a:off x="659" y="780"/>
                  <a:ext cx="289" cy="285"/>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9525">
                  <a:solidFill>
                    <a:srgbClr val="333399"/>
                  </a:solidFill>
                  <a:round/>
                  <a:headEnd/>
                  <a:tailEnd/>
                </a:ln>
              </p:spPr>
              <p:txBody>
                <a:bodyPr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237" name="Freeform 624"/>
                <p:cNvSpPr>
                  <a:spLocks/>
                </p:cNvSpPr>
                <p:nvPr/>
              </p:nvSpPr>
              <p:spPr bwMode="auto">
                <a:xfrm rot="-7200000">
                  <a:off x="343" y="545"/>
                  <a:ext cx="296" cy="285"/>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9525">
                  <a:solidFill>
                    <a:srgbClr val="333399"/>
                  </a:solidFill>
                  <a:round/>
                  <a:headEnd/>
                  <a:tailEnd/>
                </a:ln>
              </p:spPr>
              <p:txBody>
                <a:bodyPr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238" name="Freeform 625"/>
                <p:cNvSpPr>
                  <a:spLocks/>
                </p:cNvSpPr>
                <p:nvPr/>
              </p:nvSpPr>
              <p:spPr bwMode="auto">
                <a:xfrm rot="10800000">
                  <a:off x="427" y="775"/>
                  <a:ext cx="300" cy="275"/>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9525">
                  <a:solidFill>
                    <a:srgbClr val="333399"/>
                  </a:solidFill>
                  <a:round/>
                  <a:headEnd/>
                  <a:tailEnd/>
                </a:ln>
              </p:spPr>
              <p:txBody>
                <a:bodyPr vert="eaVert" wrap="none" anchor="ctr"/>
                <a:lstStyle/>
                <a:p>
                  <a:pPr defTabSz="781470">
                    <a:defRPr/>
                  </a:pPr>
                  <a:endParaRPr lang="en-US" kern="0" dirty="0">
                    <a:solidFill>
                      <a:sysClr val="windowText" lastClr="000000"/>
                    </a:solidFill>
                    <a:ea typeface="ヒラギノ角ゴ Pro W3"/>
                    <a:cs typeface="ヒラギノ角ゴ Pro W3"/>
                  </a:endParaRPr>
                </a:p>
              </p:txBody>
            </p:sp>
          </p:grpSp>
          <p:grpSp>
            <p:nvGrpSpPr>
              <p:cNvPr id="807" name="Group 619"/>
              <p:cNvGrpSpPr>
                <a:grpSpLocks/>
              </p:cNvGrpSpPr>
              <p:nvPr/>
            </p:nvGrpSpPr>
            <p:grpSpPr bwMode="auto">
              <a:xfrm rot="9547519">
                <a:off x="1815" y="1421"/>
                <a:ext cx="319" cy="309"/>
                <a:chOff x="288" y="240"/>
                <a:chExt cx="768" cy="740"/>
              </a:xfrm>
            </p:grpSpPr>
            <p:sp>
              <p:nvSpPr>
                <p:cNvPr id="1227" name="Freeform 620"/>
                <p:cNvSpPr>
                  <a:spLocks/>
                </p:cNvSpPr>
                <p:nvPr/>
              </p:nvSpPr>
              <p:spPr bwMode="auto">
                <a:xfrm>
                  <a:off x="772" y="329"/>
                  <a:ext cx="300" cy="282"/>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9525">
                  <a:solidFill>
                    <a:srgbClr val="333399"/>
                  </a:solidFill>
                  <a:round/>
                  <a:headEnd/>
                  <a:tailEnd/>
                </a:ln>
              </p:spPr>
              <p:txBody>
                <a:bodyPr rot="10800000"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228" name="Freeform 621"/>
                <p:cNvSpPr>
                  <a:spLocks/>
                </p:cNvSpPr>
                <p:nvPr/>
              </p:nvSpPr>
              <p:spPr bwMode="auto">
                <a:xfrm rot="3600000">
                  <a:off x="883" y="546"/>
                  <a:ext cx="289" cy="285"/>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9525">
                  <a:solidFill>
                    <a:srgbClr val="333399"/>
                  </a:solidFill>
                  <a:round/>
                  <a:headEnd/>
                  <a:tailEnd/>
                </a:ln>
              </p:spPr>
              <p:txBody>
                <a:bodyPr rot="10800000"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229" name="Freeform 622"/>
                <p:cNvSpPr>
                  <a:spLocks/>
                </p:cNvSpPr>
                <p:nvPr/>
              </p:nvSpPr>
              <p:spPr bwMode="auto">
                <a:xfrm rot="-3536700">
                  <a:off x="476" y="293"/>
                  <a:ext cx="289" cy="285"/>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9525">
                  <a:solidFill>
                    <a:srgbClr val="333399"/>
                  </a:solidFill>
                  <a:round/>
                  <a:headEnd/>
                  <a:tailEnd/>
                </a:ln>
              </p:spPr>
              <p:txBody>
                <a:bodyPr rot="10800000"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230" name="Freeform 623"/>
                <p:cNvSpPr>
                  <a:spLocks/>
                </p:cNvSpPr>
                <p:nvPr/>
              </p:nvSpPr>
              <p:spPr bwMode="auto">
                <a:xfrm rot="7200000">
                  <a:off x="668" y="747"/>
                  <a:ext cx="289" cy="285"/>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9525">
                  <a:solidFill>
                    <a:srgbClr val="333399"/>
                  </a:solidFill>
                  <a:round/>
                  <a:headEnd/>
                  <a:tailEnd/>
                </a:ln>
              </p:spPr>
              <p:txBody>
                <a:bodyPr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231" name="Freeform 624"/>
                <p:cNvSpPr>
                  <a:spLocks/>
                </p:cNvSpPr>
                <p:nvPr/>
              </p:nvSpPr>
              <p:spPr bwMode="auto">
                <a:xfrm rot="-7200000">
                  <a:off x="346" y="482"/>
                  <a:ext cx="296" cy="285"/>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9525">
                  <a:solidFill>
                    <a:srgbClr val="333399"/>
                  </a:solidFill>
                  <a:round/>
                  <a:headEnd/>
                  <a:tailEnd/>
                </a:ln>
              </p:spPr>
              <p:txBody>
                <a:bodyPr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232" name="Freeform 625"/>
                <p:cNvSpPr>
                  <a:spLocks/>
                </p:cNvSpPr>
                <p:nvPr/>
              </p:nvSpPr>
              <p:spPr bwMode="auto">
                <a:xfrm rot="10800000">
                  <a:off x="485" y="725"/>
                  <a:ext cx="293" cy="275"/>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9525">
                  <a:solidFill>
                    <a:srgbClr val="333399"/>
                  </a:solidFill>
                  <a:round/>
                  <a:headEnd/>
                  <a:tailEnd/>
                </a:ln>
              </p:spPr>
              <p:txBody>
                <a:bodyPr vert="eaVert" wrap="none" anchor="ctr"/>
                <a:lstStyle/>
                <a:p>
                  <a:pPr defTabSz="781470">
                    <a:defRPr/>
                  </a:pPr>
                  <a:endParaRPr lang="en-US" kern="0" dirty="0">
                    <a:solidFill>
                      <a:sysClr val="windowText" lastClr="000000"/>
                    </a:solidFill>
                    <a:ea typeface="ヒラギノ角ゴ Pro W3"/>
                    <a:cs typeface="ヒラギノ角ゴ Pro W3"/>
                  </a:endParaRPr>
                </a:p>
              </p:txBody>
            </p:sp>
          </p:grpSp>
        </p:grpSp>
        <p:grpSp>
          <p:nvGrpSpPr>
            <p:cNvPr id="808" name="Group 1268"/>
            <p:cNvGrpSpPr>
              <a:grpSpLocks/>
            </p:cNvGrpSpPr>
            <p:nvPr/>
          </p:nvGrpSpPr>
          <p:grpSpPr bwMode="auto">
            <a:xfrm rot="12255749" flipV="1">
              <a:off x="914" y="1832"/>
              <a:ext cx="183" cy="194"/>
              <a:chOff x="1633" y="1421"/>
              <a:chExt cx="501" cy="521"/>
            </a:xfrm>
          </p:grpSpPr>
          <p:grpSp>
            <p:nvGrpSpPr>
              <p:cNvPr id="809" name="Group 619"/>
              <p:cNvGrpSpPr>
                <a:grpSpLocks/>
              </p:cNvGrpSpPr>
              <p:nvPr/>
            </p:nvGrpSpPr>
            <p:grpSpPr bwMode="auto">
              <a:xfrm rot="9547519">
                <a:off x="1633" y="1633"/>
                <a:ext cx="319" cy="309"/>
                <a:chOff x="288" y="240"/>
                <a:chExt cx="768" cy="740"/>
              </a:xfrm>
            </p:grpSpPr>
            <p:sp>
              <p:nvSpPr>
                <p:cNvPr id="1219" name="Freeform 620"/>
                <p:cNvSpPr>
                  <a:spLocks/>
                </p:cNvSpPr>
                <p:nvPr/>
              </p:nvSpPr>
              <p:spPr bwMode="auto">
                <a:xfrm>
                  <a:off x="604" y="337"/>
                  <a:ext cx="303" cy="283"/>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9525">
                  <a:solidFill>
                    <a:srgbClr val="333399"/>
                  </a:solidFill>
                  <a:round/>
                  <a:headEnd/>
                  <a:tailEnd/>
                </a:ln>
              </p:spPr>
              <p:txBody>
                <a:bodyPr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220" name="Freeform 621"/>
                <p:cNvSpPr>
                  <a:spLocks/>
                </p:cNvSpPr>
                <p:nvPr/>
              </p:nvSpPr>
              <p:spPr bwMode="auto">
                <a:xfrm rot="3600000">
                  <a:off x="682" y="532"/>
                  <a:ext cx="289" cy="290"/>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9525">
                  <a:solidFill>
                    <a:srgbClr val="333399"/>
                  </a:solidFill>
                  <a:round/>
                  <a:headEnd/>
                  <a:tailEnd/>
                </a:ln>
              </p:spPr>
              <p:txBody>
                <a:bodyPr rot="10800000"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221" name="Freeform 622"/>
                <p:cNvSpPr>
                  <a:spLocks/>
                </p:cNvSpPr>
                <p:nvPr/>
              </p:nvSpPr>
              <p:spPr bwMode="auto">
                <a:xfrm rot="-3536700">
                  <a:off x="333" y="276"/>
                  <a:ext cx="289" cy="290"/>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9525">
                  <a:solidFill>
                    <a:srgbClr val="333399"/>
                  </a:solidFill>
                  <a:round/>
                  <a:headEnd/>
                  <a:tailEnd/>
                </a:ln>
              </p:spPr>
              <p:txBody>
                <a:bodyPr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222" name="Freeform 623"/>
                <p:cNvSpPr>
                  <a:spLocks/>
                </p:cNvSpPr>
                <p:nvPr/>
              </p:nvSpPr>
              <p:spPr bwMode="auto">
                <a:xfrm rot="7200000">
                  <a:off x="554" y="744"/>
                  <a:ext cx="283" cy="283"/>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9525">
                  <a:solidFill>
                    <a:srgbClr val="333399"/>
                  </a:solidFill>
                  <a:round/>
                  <a:headEnd/>
                  <a:tailEnd/>
                </a:ln>
              </p:spPr>
              <p:txBody>
                <a:bodyPr rot="10800000"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223" name="Freeform 624"/>
                <p:cNvSpPr>
                  <a:spLocks/>
                </p:cNvSpPr>
                <p:nvPr/>
              </p:nvSpPr>
              <p:spPr bwMode="auto">
                <a:xfrm rot="-7200000">
                  <a:off x="206" y="515"/>
                  <a:ext cx="296" cy="290"/>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9525">
                  <a:solidFill>
                    <a:srgbClr val="333399"/>
                  </a:solidFill>
                  <a:round/>
                  <a:headEnd/>
                  <a:tailEnd/>
                </a:ln>
              </p:spPr>
              <p:txBody>
                <a:bodyPr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224" name="Freeform 625"/>
                <p:cNvSpPr>
                  <a:spLocks/>
                </p:cNvSpPr>
                <p:nvPr/>
              </p:nvSpPr>
              <p:spPr bwMode="auto">
                <a:xfrm rot="10800000">
                  <a:off x="282" y="708"/>
                  <a:ext cx="310" cy="277"/>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9525">
                  <a:solidFill>
                    <a:srgbClr val="333399"/>
                  </a:solidFill>
                  <a:round/>
                  <a:headEnd/>
                  <a:tailEnd/>
                </a:ln>
              </p:spPr>
              <p:txBody>
                <a:bodyPr rot="10800000" vert="eaVert" wrap="none" anchor="ctr"/>
                <a:lstStyle/>
                <a:p>
                  <a:pPr defTabSz="781470">
                    <a:defRPr/>
                  </a:pPr>
                  <a:endParaRPr lang="en-US" kern="0" dirty="0">
                    <a:solidFill>
                      <a:sysClr val="windowText" lastClr="000000"/>
                    </a:solidFill>
                    <a:ea typeface="ヒラギノ角ゴ Pro W3"/>
                    <a:cs typeface="ヒラギノ角ゴ Pro W3"/>
                  </a:endParaRPr>
                </a:p>
              </p:txBody>
            </p:sp>
          </p:grpSp>
          <p:grpSp>
            <p:nvGrpSpPr>
              <p:cNvPr id="810" name="Group 619"/>
              <p:cNvGrpSpPr>
                <a:grpSpLocks/>
              </p:cNvGrpSpPr>
              <p:nvPr/>
            </p:nvGrpSpPr>
            <p:grpSpPr bwMode="auto">
              <a:xfrm rot="9547519">
                <a:off x="1815" y="1421"/>
                <a:ext cx="319" cy="309"/>
                <a:chOff x="288" y="240"/>
                <a:chExt cx="768" cy="740"/>
              </a:xfrm>
            </p:grpSpPr>
            <p:sp>
              <p:nvSpPr>
                <p:cNvPr id="1213" name="Freeform 620"/>
                <p:cNvSpPr>
                  <a:spLocks/>
                </p:cNvSpPr>
                <p:nvPr/>
              </p:nvSpPr>
              <p:spPr bwMode="auto">
                <a:xfrm>
                  <a:off x="582" y="368"/>
                  <a:ext cx="303" cy="283"/>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9525">
                  <a:solidFill>
                    <a:srgbClr val="333399"/>
                  </a:solidFill>
                  <a:round/>
                  <a:headEnd/>
                  <a:tailEnd/>
                </a:ln>
              </p:spPr>
              <p:txBody>
                <a:bodyPr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214" name="Freeform 621"/>
                <p:cNvSpPr>
                  <a:spLocks/>
                </p:cNvSpPr>
                <p:nvPr/>
              </p:nvSpPr>
              <p:spPr bwMode="auto">
                <a:xfrm rot="3600000">
                  <a:off x="673" y="564"/>
                  <a:ext cx="289" cy="283"/>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9525">
                  <a:solidFill>
                    <a:srgbClr val="333399"/>
                  </a:solidFill>
                  <a:round/>
                  <a:headEnd/>
                  <a:tailEnd/>
                </a:ln>
              </p:spPr>
              <p:txBody>
                <a:bodyPr rot="10800000"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215" name="Freeform 622"/>
                <p:cNvSpPr>
                  <a:spLocks/>
                </p:cNvSpPr>
                <p:nvPr/>
              </p:nvSpPr>
              <p:spPr bwMode="auto">
                <a:xfrm rot="-3536700">
                  <a:off x="329" y="311"/>
                  <a:ext cx="283" cy="283"/>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9525">
                  <a:solidFill>
                    <a:srgbClr val="333399"/>
                  </a:solidFill>
                  <a:round/>
                  <a:headEnd/>
                  <a:tailEnd/>
                </a:ln>
              </p:spPr>
              <p:txBody>
                <a:bodyPr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216" name="Freeform 623"/>
                <p:cNvSpPr>
                  <a:spLocks/>
                </p:cNvSpPr>
                <p:nvPr/>
              </p:nvSpPr>
              <p:spPr bwMode="auto">
                <a:xfrm rot="7200000">
                  <a:off x="521" y="767"/>
                  <a:ext cx="289" cy="290"/>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9525">
                  <a:solidFill>
                    <a:srgbClr val="333399"/>
                  </a:solidFill>
                  <a:round/>
                  <a:headEnd/>
                  <a:tailEnd/>
                </a:ln>
              </p:spPr>
              <p:txBody>
                <a:bodyPr rot="10800000"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217" name="Freeform 624"/>
                <p:cNvSpPr>
                  <a:spLocks/>
                </p:cNvSpPr>
                <p:nvPr/>
              </p:nvSpPr>
              <p:spPr bwMode="auto">
                <a:xfrm rot="-7200000">
                  <a:off x="178" y="547"/>
                  <a:ext cx="296" cy="283"/>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9525">
                  <a:solidFill>
                    <a:srgbClr val="333399"/>
                  </a:solidFill>
                  <a:round/>
                  <a:headEnd/>
                  <a:tailEnd/>
                </a:ln>
              </p:spPr>
              <p:txBody>
                <a:bodyPr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218" name="Freeform 625"/>
                <p:cNvSpPr>
                  <a:spLocks/>
                </p:cNvSpPr>
                <p:nvPr/>
              </p:nvSpPr>
              <p:spPr bwMode="auto">
                <a:xfrm rot="10800000">
                  <a:off x="277" y="757"/>
                  <a:ext cx="297" cy="277"/>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9525">
                  <a:solidFill>
                    <a:srgbClr val="333399"/>
                  </a:solidFill>
                  <a:round/>
                  <a:headEnd/>
                  <a:tailEnd/>
                </a:ln>
              </p:spPr>
              <p:txBody>
                <a:bodyPr rot="10800000" vert="eaVert" wrap="none" anchor="ctr"/>
                <a:lstStyle/>
                <a:p>
                  <a:pPr defTabSz="781470">
                    <a:defRPr/>
                  </a:pPr>
                  <a:endParaRPr lang="en-US" kern="0" dirty="0">
                    <a:solidFill>
                      <a:sysClr val="windowText" lastClr="000000"/>
                    </a:solidFill>
                    <a:ea typeface="ヒラギノ角ゴ Pro W3"/>
                    <a:cs typeface="ヒラギノ角ゴ Pro W3"/>
                  </a:endParaRPr>
                </a:p>
              </p:txBody>
            </p:sp>
          </p:grpSp>
        </p:grpSp>
        <p:grpSp>
          <p:nvGrpSpPr>
            <p:cNvPr id="817" name="Group 1155"/>
            <p:cNvGrpSpPr>
              <a:grpSpLocks/>
            </p:cNvGrpSpPr>
            <p:nvPr/>
          </p:nvGrpSpPr>
          <p:grpSpPr bwMode="auto">
            <a:xfrm rot="1097665" flipV="1">
              <a:off x="1150" y="1819"/>
              <a:ext cx="215" cy="226"/>
              <a:chOff x="1633" y="1421"/>
              <a:chExt cx="501" cy="521"/>
            </a:xfrm>
          </p:grpSpPr>
          <p:grpSp>
            <p:nvGrpSpPr>
              <p:cNvPr id="818" name="Group 619"/>
              <p:cNvGrpSpPr>
                <a:grpSpLocks/>
              </p:cNvGrpSpPr>
              <p:nvPr/>
            </p:nvGrpSpPr>
            <p:grpSpPr bwMode="auto">
              <a:xfrm rot="9547519">
                <a:off x="1633" y="1633"/>
                <a:ext cx="319" cy="309"/>
                <a:chOff x="288" y="240"/>
                <a:chExt cx="768" cy="740"/>
              </a:xfrm>
            </p:grpSpPr>
            <p:sp>
              <p:nvSpPr>
                <p:cNvPr id="1205" name="Freeform 620"/>
                <p:cNvSpPr>
                  <a:spLocks/>
                </p:cNvSpPr>
                <p:nvPr/>
              </p:nvSpPr>
              <p:spPr bwMode="auto">
                <a:xfrm>
                  <a:off x="679" y="254"/>
                  <a:ext cx="292" cy="287"/>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9525">
                  <a:solidFill>
                    <a:srgbClr val="333399"/>
                  </a:solidFill>
                  <a:round/>
                  <a:headEnd/>
                  <a:tailEnd/>
                </a:ln>
              </p:spPr>
              <p:txBody>
                <a:bodyPr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206" name="Freeform 621"/>
                <p:cNvSpPr>
                  <a:spLocks/>
                </p:cNvSpPr>
                <p:nvPr/>
              </p:nvSpPr>
              <p:spPr bwMode="auto">
                <a:xfrm rot="3600000">
                  <a:off x="794" y="473"/>
                  <a:ext cx="298" cy="281"/>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9525">
                  <a:solidFill>
                    <a:srgbClr val="333399"/>
                  </a:solidFill>
                  <a:round/>
                  <a:headEnd/>
                  <a:tailEnd/>
                </a:ln>
              </p:spPr>
              <p:txBody>
                <a:bodyPr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207" name="Freeform 622"/>
                <p:cNvSpPr>
                  <a:spLocks/>
                </p:cNvSpPr>
                <p:nvPr/>
              </p:nvSpPr>
              <p:spPr bwMode="auto">
                <a:xfrm rot="-3536700">
                  <a:off x="452" y="200"/>
                  <a:ext cx="293" cy="281"/>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9525">
                  <a:solidFill>
                    <a:srgbClr val="333399"/>
                  </a:solidFill>
                  <a:round/>
                  <a:headEnd/>
                  <a:tailEnd/>
                </a:ln>
              </p:spPr>
              <p:txBody>
                <a:bodyPr rot="10800000"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208" name="Freeform 623"/>
                <p:cNvSpPr>
                  <a:spLocks/>
                </p:cNvSpPr>
                <p:nvPr/>
              </p:nvSpPr>
              <p:spPr bwMode="auto">
                <a:xfrm rot="7200000">
                  <a:off x="676" y="647"/>
                  <a:ext cx="293" cy="286"/>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9525">
                  <a:solidFill>
                    <a:srgbClr val="333399"/>
                  </a:solidFill>
                  <a:round/>
                  <a:headEnd/>
                  <a:tailEnd/>
                </a:ln>
              </p:spPr>
              <p:txBody>
                <a:bodyPr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209" name="Freeform 624"/>
                <p:cNvSpPr>
                  <a:spLocks/>
                </p:cNvSpPr>
                <p:nvPr/>
              </p:nvSpPr>
              <p:spPr bwMode="auto">
                <a:xfrm rot="-7200000">
                  <a:off x="292" y="433"/>
                  <a:ext cx="298" cy="281"/>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9525">
                  <a:solidFill>
                    <a:srgbClr val="333399"/>
                  </a:solidFill>
                  <a:round/>
                  <a:headEnd/>
                  <a:tailEnd/>
                </a:ln>
              </p:spPr>
              <p:txBody>
                <a:bodyPr rot="10800000"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210" name="Freeform 625"/>
                <p:cNvSpPr>
                  <a:spLocks/>
                </p:cNvSpPr>
                <p:nvPr/>
              </p:nvSpPr>
              <p:spPr bwMode="auto">
                <a:xfrm rot="10800000">
                  <a:off x="383" y="670"/>
                  <a:ext cx="292" cy="276"/>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9525">
                  <a:solidFill>
                    <a:srgbClr val="333399"/>
                  </a:solidFill>
                  <a:round/>
                  <a:headEnd/>
                  <a:tailEnd/>
                </a:ln>
              </p:spPr>
              <p:txBody>
                <a:bodyPr rot="10800000" wrap="none" anchor="ctr"/>
                <a:lstStyle/>
                <a:p>
                  <a:pPr defTabSz="781470">
                    <a:defRPr/>
                  </a:pPr>
                  <a:endParaRPr lang="en-US" kern="0" dirty="0">
                    <a:solidFill>
                      <a:sysClr val="windowText" lastClr="000000"/>
                    </a:solidFill>
                    <a:ea typeface="ヒラギノ角ゴ Pro W3"/>
                    <a:cs typeface="ヒラギノ角ゴ Pro W3"/>
                  </a:endParaRPr>
                </a:p>
              </p:txBody>
            </p:sp>
          </p:grpSp>
          <p:grpSp>
            <p:nvGrpSpPr>
              <p:cNvPr id="819" name="Group 619"/>
              <p:cNvGrpSpPr>
                <a:grpSpLocks/>
              </p:cNvGrpSpPr>
              <p:nvPr/>
            </p:nvGrpSpPr>
            <p:grpSpPr bwMode="auto">
              <a:xfrm rot="9547519">
                <a:off x="1815" y="1421"/>
                <a:ext cx="319" cy="309"/>
                <a:chOff x="288" y="240"/>
                <a:chExt cx="768" cy="740"/>
              </a:xfrm>
            </p:grpSpPr>
            <p:sp>
              <p:nvSpPr>
                <p:cNvPr id="1199" name="Freeform 620"/>
                <p:cNvSpPr>
                  <a:spLocks/>
                </p:cNvSpPr>
                <p:nvPr/>
              </p:nvSpPr>
              <p:spPr bwMode="auto">
                <a:xfrm>
                  <a:off x="721" y="232"/>
                  <a:ext cx="292" cy="287"/>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9525">
                  <a:solidFill>
                    <a:srgbClr val="333399"/>
                  </a:solidFill>
                  <a:round/>
                  <a:headEnd/>
                  <a:tailEnd/>
                </a:ln>
              </p:spPr>
              <p:txBody>
                <a:bodyPr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200" name="Freeform 621"/>
                <p:cNvSpPr>
                  <a:spLocks/>
                </p:cNvSpPr>
                <p:nvPr/>
              </p:nvSpPr>
              <p:spPr bwMode="auto">
                <a:xfrm rot="3600000">
                  <a:off x="819" y="472"/>
                  <a:ext cx="298" cy="281"/>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9525">
                  <a:solidFill>
                    <a:srgbClr val="333399"/>
                  </a:solidFill>
                  <a:round/>
                  <a:headEnd/>
                  <a:tailEnd/>
                </a:ln>
              </p:spPr>
              <p:txBody>
                <a:bodyPr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201" name="Freeform 622"/>
                <p:cNvSpPr>
                  <a:spLocks/>
                </p:cNvSpPr>
                <p:nvPr/>
              </p:nvSpPr>
              <p:spPr bwMode="auto">
                <a:xfrm rot="-3536700">
                  <a:off x="511" y="186"/>
                  <a:ext cx="293" cy="292"/>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9525">
                  <a:solidFill>
                    <a:srgbClr val="333399"/>
                  </a:solidFill>
                  <a:round/>
                  <a:headEnd/>
                  <a:tailEnd/>
                </a:ln>
              </p:spPr>
              <p:txBody>
                <a:bodyPr rot="10800000"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202" name="Freeform 623"/>
                <p:cNvSpPr>
                  <a:spLocks/>
                </p:cNvSpPr>
                <p:nvPr/>
              </p:nvSpPr>
              <p:spPr bwMode="auto">
                <a:xfrm rot="7200000">
                  <a:off x="680" y="626"/>
                  <a:ext cx="293" cy="281"/>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9525">
                  <a:solidFill>
                    <a:srgbClr val="333399"/>
                  </a:solidFill>
                  <a:round/>
                  <a:headEnd/>
                  <a:tailEnd/>
                </a:ln>
              </p:spPr>
              <p:txBody>
                <a:bodyPr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203" name="Freeform 624"/>
                <p:cNvSpPr>
                  <a:spLocks/>
                </p:cNvSpPr>
                <p:nvPr/>
              </p:nvSpPr>
              <p:spPr bwMode="auto">
                <a:xfrm rot="-7200000">
                  <a:off x="355" y="391"/>
                  <a:ext cx="293" cy="286"/>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9525">
                  <a:solidFill>
                    <a:srgbClr val="333399"/>
                  </a:solidFill>
                  <a:round/>
                  <a:headEnd/>
                  <a:tailEnd/>
                </a:ln>
              </p:spPr>
              <p:txBody>
                <a:bodyPr rot="10800000"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204" name="Freeform 625"/>
                <p:cNvSpPr>
                  <a:spLocks/>
                </p:cNvSpPr>
                <p:nvPr/>
              </p:nvSpPr>
              <p:spPr bwMode="auto">
                <a:xfrm rot="10800000">
                  <a:off x="424" y="640"/>
                  <a:ext cx="292" cy="276"/>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9525">
                  <a:solidFill>
                    <a:srgbClr val="333399"/>
                  </a:solidFill>
                  <a:round/>
                  <a:headEnd/>
                  <a:tailEnd/>
                </a:ln>
              </p:spPr>
              <p:txBody>
                <a:bodyPr rot="10800000" wrap="none" anchor="ctr"/>
                <a:lstStyle/>
                <a:p>
                  <a:pPr defTabSz="781470">
                    <a:defRPr/>
                  </a:pPr>
                  <a:endParaRPr lang="en-US" kern="0" dirty="0">
                    <a:solidFill>
                      <a:sysClr val="windowText" lastClr="000000"/>
                    </a:solidFill>
                    <a:ea typeface="ヒラギノ角ゴ Pro W3"/>
                    <a:cs typeface="ヒラギノ角ゴ Pro W3"/>
                  </a:endParaRPr>
                </a:p>
              </p:txBody>
            </p:sp>
          </p:grpSp>
        </p:grpSp>
        <p:grpSp>
          <p:nvGrpSpPr>
            <p:cNvPr id="820" name="Group 1287"/>
            <p:cNvGrpSpPr>
              <a:grpSpLocks/>
            </p:cNvGrpSpPr>
            <p:nvPr/>
          </p:nvGrpSpPr>
          <p:grpSpPr bwMode="auto">
            <a:xfrm rot="9971864" flipV="1">
              <a:off x="598" y="1636"/>
              <a:ext cx="62" cy="65"/>
              <a:chOff x="1633" y="1421"/>
              <a:chExt cx="501" cy="521"/>
            </a:xfrm>
          </p:grpSpPr>
          <p:grpSp>
            <p:nvGrpSpPr>
              <p:cNvPr id="827" name="Group 619"/>
              <p:cNvGrpSpPr>
                <a:grpSpLocks/>
              </p:cNvGrpSpPr>
              <p:nvPr/>
            </p:nvGrpSpPr>
            <p:grpSpPr bwMode="auto">
              <a:xfrm rot="9547519">
                <a:off x="1633" y="1633"/>
                <a:ext cx="319" cy="309"/>
                <a:chOff x="288" y="240"/>
                <a:chExt cx="768" cy="740"/>
              </a:xfrm>
            </p:grpSpPr>
            <p:sp>
              <p:nvSpPr>
                <p:cNvPr id="1191" name="Freeform 620"/>
                <p:cNvSpPr>
                  <a:spLocks/>
                </p:cNvSpPr>
                <p:nvPr/>
              </p:nvSpPr>
              <p:spPr bwMode="auto">
                <a:xfrm>
                  <a:off x="395" y="311"/>
                  <a:ext cx="175" cy="307"/>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192" name="Freeform 621"/>
                <p:cNvSpPr>
                  <a:spLocks/>
                </p:cNvSpPr>
                <p:nvPr/>
              </p:nvSpPr>
              <p:spPr bwMode="auto">
                <a:xfrm rot="3600000">
                  <a:off x="428" y="555"/>
                  <a:ext cx="346" cy="272"/>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193" name="Freeform 622"/>
                <p:cNvSpPr>
                  <a:spLocks/>
                </p:cNvSpPr>
                <p:nvPr/>
              </p:nvSpPr>
              <p:spPr bwMode="auto">
                <a:xfrm rot="-3536700">
                  <a:off x="91" y="261"/>
                  <a:ext cx="326" cy="292"/>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194" name="Freeform 623"/>
                <p:cNvSpPr>
                  <a:spLocks/>
                </p:cNvSpPr>
                <p:nvPr/>
              </p:nvSpPr>
              <p:spPr bwMode="auto">
                <a:xfrm rot="7200000">
                  <a:off x="319" y="811"/>
                  <a:ext cx="326" cy="253"/>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195" name="Freeform 624"/>
                <p:cNvSpPr>
                  <a:spLocks/>
                </p:cNvSpPr>
                <p:nvPr/>
              </p:nvSpPr>
              <p:spPr bwMode="auto">
                <a:xfrm rot="-7200000">
                  <a:off x="-27" y="527"/>
                  <a:ext cx="326" cy="233"/>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196" name="Freeform 625"/>
                <p:cNvSpPr>
                  <a:spLocks/>
                </p:cNvSpPr>
                <p:nvPr/>
              </p:nvSpPr>
              <p:spPr bwMode="auto">
                <a:xfrm rot="10800000">
                  <a:off x="68" y="742"/>
                  <a:ext cx="292" cy="288"/>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wrap="none" anchor="ctr"/>
                <a:lstStyle/>
                <a:p>
                  <a:pPr defTabSz="781470">
                    <a:defRPr/>
                  </a:pPr>
                  <a:endParaRPr lang="en-US" kern="0" dirty="0">
                    <a:solidFill>
                      <a:sysClr val="windowText" lastClr="000000"/>
                    </a:solidFill>
                    <a:ea typeface="ヒラギノ角ゴ Pro W3"/>
                    <a:cs typeface="ヒラギノ角ゴ Pro W3"/>
                  </a:endParaRPr>
                </a:p>
              </p:txBody>
            </p:sp>
          </p:grpSp>
          <p:grpSp>
            <p:nvGrpSpPr>
              <p:cNvPr id="828" name="Group 619"/>
              <p:cNvGrpSpPr>
                <a:grpSpLocks/>
              </p:cNvGrpSpPr>
              <p:nvPr/>
            </p:nvGrpSpPr>
            <p:grpSpPr bwMode="auto">
              <a:xfrm rot="9547519">
                <a:off x="1815" y="1421"/>
                <a:ext cx="319" cy="309"/>
                <a:chOff x="288" y="240"/>
                <a:chExt cx="768" cy="740"/>
              </a:xfrm>
            </p:grpSpPr>
            <p:sp>
              <p:nvSpPr>
                <p:cNvPr id="1185" name="Freeform 620"/>
                <p:cNvSpPr>
                  <a:spLocks/>
                </p:cNvSpPr>
                <p:nvPr/>
              </p:nvSpPr>
              <p:spPr bwMode="auto">
                <a:xfrm>
                  <a:off x="348" y="248"/>
                  <a:ext cx="292" cy="307"/>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186" name="Freeform 621"/>
                <p:cNvSpPr>
                  <a:spLocks/>
                </p:cNvSpPr>
                <p:nvPr/>
              </p:nvSpPr>
              <p:spPr bwMode="auto">
                <a:xfrm rot="3600000">
                  <a:off x="456" y="532"/>
                  <a:ext cx="326" cy="253"/>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187" name="Freeform 622"/>
                <p:cNvSpPr>
                  <a:spLocks/>
                </p:cNvSpPr>
                <p:nvPr/>
              </p:nvSpPr>
              <p:spPr bwMode="auto">
                <a:xfrm rot="-3536700">
                  <a:off x="101" y="218"/>
                  <a:ext cx="326" cy="292"/>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188" name="Freeform 623"/>
                <p:cNvSpPr>
                  <a:spLocks/>
                </p:cNvSpPr>
                <p:nvPr/>
              </p:nvSpPr>
              <p:spPr bwMode="auto">
                <a:xfrm rot="7200000">
                  <a:off x="289" y="744"/>
                  <a:ext cx="326" cy="292"/>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189" name="Freeform 624"/>
                <p:cNvSpPr>
                  <a:spLocks/>
                </p:cNvSpPr>
                <p:nvPr/>
              </p:nvSpPr>
              <p:spPr bwMode="auto">
                <a:xfrm rot="-7200000">
                  <a:off x="51" y="464"/>
                  <a:ext cx="346" cy="272"/>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190" name="Freeform 625"/>
                <p:cNvSpPr>
                  <a:spLocks/>
                </p:cNvSpPr>
                <p:nvPr/>
              </p:nvSpPr>
              <p:spPr bwMode="auto">
                <a:xfrm rot="10800000">
                  <a:off x="74" y="717"/>
                  <a:ext cx="292" cy="307"/>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wrap="none" anchor="ctr"/>
                <a:lstStyle/>
                <a:p>
                  <a:pPr defTabSz="781470">
                    <a:defRPr/>
                  </a:pPr>
                  <a:endParaRPr lang="en-US" kern="0" dirty="0">
                    <a:solidFill>
                      <a:sysClr val="windowText" lastClr="000000"/>
                    </a:solidFill>
                    <a:ea typeface="ヒラギノ角ゴ Pro W3"/>
                    <a:cs typeface="ヒラギノ角ゴ Pro W3"/>
                  </a:endParaRPr>
                </a:p>
              </p:txBody>
            </p:sp>
          </p:grpSp>
        </p:grpSp>
        <p:grpSp>
          <p:nvGrpSpPr>
            <p:cNvPr id="1562" name="Group 1095"/>
            <p:cNvGrpSpPr>
              <a:grpSpLocks/>
            </p:cNvGrpSpPr>
            <p:nvPr/>
          </p:nvGrpSpPr>
          <p:grpSpPr bwMode="auto">
            <a:xfrm rot="8696248" flipH="1" flipV="1">
              <a:off x="647" y="2079"/>
              <a:ext cx="82" cy="92"/>
              <a:chOff x="1633" y="1421"/>
              <a:chExt cx="501" cy="521"/>
            </a:xfrm>
          </p:grpSpPr>
          <p:grpSp>
            <p:nvGrpSpPr>
              <p:cNvPr id="1578" name="Group 619"/>
              <p:cNvGrpSpPr>
                <a:grpSpLocks/>
              </p:cNvGrpSpPr>
              <p:nvPr/>
            </p:nvGrpSpPr>
            <p:grpSpPr bwMode="auto">
              <a:xfrm rot="9547519">
                <a:off x="1633" y="1633"/>
                <a:ext cx="319" cy="309"/>
                <a:chOff x="288" y="240"/>
                <a:chExt cx="768" cy="740"/>
              </a:xfrm>
            </p:grpSpPr>
            <p:sp>
              <p:nvSpPr>
                <p:cNvPr id="1177" name="Freeform 620"/>
                <p:cNvSpPr>
                  <a:spLocks/>
                </p:cNvSpPr>
                <p:nvPr/>
              </p:nvSpPr>
              <p:spPr bwMode="auto">
                <a:xfrm>
                  <a:off x="610" y="503"/>
                  <a:ext cx="279" cy="298"/>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178" name="Freeform 621"/>
                <p:cNvSpPr>
                  <a:spLocks/>
                </p:cNvSpPr>
                <p:nvPr/>
              </p:nvSpPr>
              <p:spPr bwMode="auto">
                <a:xfrm rot="3600000">
                  <a:off x="642" y="729"/>
                  <a:ext cx="285" cy="279"/>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179" name="Freeform 622"/>
                <p:cNvSpPr>
                  <a:spLocks/>
                </p:cNvSpPr>
                <p:nvPr/>
              </p:nvSpPr>
              <p:spPr bwMode="auto">
                <a:xfrm rot="-3536700">
                  <a:off x="354" y="527"/>
                  <a:ext cx="298" cy="279"/>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180" name="Freeform 623"/>
                <p:cNvSpPr>
                  <a:spLocks/>
                </p:cNvSpPr>
                <p:nvPr/>
              </p:nvSpPr>
              <p:spPr bwMode="auto">
                <a:xfrm rot="7200000">
                  <a:off x="495" y="1008"/>
                  <a:ext cx="312" cy="279"/>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181" name="Freeform 624"/>
                <p:cNvSpPr>
                  <a:spLocks/>
                </p:cNvSpPr>
                <p:nvPr/>
              </p:nvSpPr>
              <p:spPr bwMode="auto">
                <a:xfrm rot="-7200000">
                  <a:off x="123" y="704"/>
                  <a:ext cx="298" cy="265"/>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182" name="Freeform 625"/>
                <p:cNvSpPr>
                  <a:spLocks/>
                </p:cNvSpPr>
                <p:nvPr/>
              </p:nvSpPr>
              <p:spPr bwMode="auto">
                <a:xfrm rot="10800000">
                  <a:off x="346" y="892"/>
                  <a:ext cx="294" cy="298"/>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vert="eaVert" wrap="none" anchor="ctr"/>
                <a:lstStyle/>
                <a:p>
                  <a:pPr defTabSz="781470">
                    <a:defRPr/>
                  </a:pPr>
                  <a:endParaRPr lang="en-US" kern="0" dirty="0">
                    <a:solidFill>
                      <a:sysClr val="windowText" lastClr="000000"/>
                    </a:solidFill>
                    <a:ea typeface="ヒラギノ角ゴ Pro W3"/>
                    <a:cs typeface="ヒラギノ角ゴ Pro W3"/>
                  </a:endParaRPr>
                </a:p>
              </p:txBody>
            </p:sp>
          </p:grpSp>
          <p:grpSp>
            <p:nvGrpSpPr>
              <p:cNvPr id="1583" name="Group 619"/>
              <p:cNvGrpSpPr>
                <a:grpSpLocks/>
              </p:cNvGrpSpPr>
              <p:nvPr/>
            </p:nvGrpSpPr>
            <p:grpSpPr bwMode="auto">
              <a:xfrm rot="9547519">
                <a:off x="1815" y="1421"/>
                <a:ext cx="319" cy="309"/>
                <a:chOff x="288" y="240"/>
                <a:chExt cx="768" cy="740"/>
              </a:xfrm>
            </p:grpSpPr>
            <p:sp>
              <p:nvSpPr>
                <p:cNvPr id="1171" name="Freeform 620"/>
                <p:cNvSpPr>
                  <a:spLocks/>
                </p:cNvSpPr>
                <p:nvPr/>
              </p:nvSpPr>
              <p:spPr bwMode="auto">
                <a:xfrm>
                  <a:off x="603" y="478"/>
                  <a:ext cx="265" cy="298"/>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172" name="Freeform 621"/>
                <p:cNvSpPr>
                  <a:spLocks/>
                </p:cNvSpPr>
                <p:nvPr/>
              </p:nvSpPr>
              <p:spPr bwMode="auto">
                <a:xfrm rot="3600000">
                  <a:off x="650" y="737"/>
                  <a:ext cx="312" cy="265"/>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173" name="Freeform 622"/>
                <p:cNvSpPr>
                  <a:spLocks/>
                </p:cNvSpPr>
                <p:nvPr/>
              </p:nvSpPr>
              <p:spPr bwMode="auto">
                <a:xfrm rot="-3536700">
                  <a:off x="308" y="500"/>
                  <a:ext cx="312" cy="265"/>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174" name="Freeform 623"/>
                <p:cNvSpPr>
                  <a:spLocks/>
                </p:cNvSpPr>
                <p:nvPr/>
              </p:nvSpPr>
              <p:spPr bwMode="auto">
                <a:xfrm rot="7200000">
                  <a:off x="471" y="1005"/>
                  <a:ext cx="312" cy="279"/>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175" name="Freeform 624"/>
                <p:cNvSpPr>
                  <a:spLocks/>
                </p:cNvSpPr>
                <p:nvPr/>
              </p:nvSpPr>
              <p:spPr bwMode="auto">
                <a:xfrm rot="-7200000">
                  <a:off x="92" y="697"/>
                  <a:ext cx="298" cy="279"/>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176" name="Freeform 625"/>
                <p:cNvSpPr>
                  <a:spLocks/>
                </p:cNvSpPr>
                <p:nvPr/>
              </p:nvSpPr>
              <p:spPr bwMode="auto">
                <a:xfrm rot="10800000">
                  <a:off x="316" y="903"/>
                  <a:ext cx="265" cy="312"/>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vert="eaVert" wrap="none" anchor="ctr"/>
                <a:lstStyle/>
                <a:p>
                  <a:pPr defTabSz="781470">
                    <a:defRPr/>
                  </a:pPr>
                  <a:endParaRPr lang="en-US" kern="0" dirty="0">
                    <a:solidFill>
                      <a:sysClr val="windowText" lastClr="000000"/>
                    </a:solidFill>
                    <a:ea typeface="ヒラギノ角ゴ Pro W3"/>
                    <a:cs typeface="ヒラギノ角ゴ Pro W3"/>
                  </a:endParaRPr>
                </a:p>
              </p:txBody>
            </p:sp>
          </p:grpSp>
        </p:grpSp>
        <p:grpSp>
          <p:nvGrpSpPr>
            <p:cNvPr id="1586" name="Group 1125"/>
            <p:cNvGrpSpPr>
              <a:grpSpLocks/>
            </p:cNvGrpSpPr>
            <p:nvPr/>
          </p:nvGrpSpPr>
          <p:grpSpPr bwMode="auto">
            <a:xfrm rot="8696248" flipH="1" flipV="1">
              <a:off x="735" y="1945"/>
              <a:ext cx="82" cy="92"/>
              <a:chOff x="1633" y="1421"/>
              <a:chExt cx="501" cy="521"/>
            </a:xfrm>
          </p:grpSpPr>
          <p:grpSp>
            <p:nvGrpSpPr>
              <p:cNvPr id="1589" name="Group 619"/>
              <p:cNvGrpSpPr>
                <a:grpSpLocks/>
              </p:cNvGrpSpPr>
              <p:nvPr/>
            </p:nvGrpSpPr>
            <p:grpSpPr bwMode="auto">
              <a:xfrm rot="9547519">
                <a:off x="1633" y="1633"/>
                <a:ext cx="319" cy="309"/>
                <a:chOff x="288" y="240"/>
                <a:chExt cx="768" cy="740"/>
              </a:xfrm>
            </p:grpSpPr>
            <p:sp>
              <p:nvSpPr>
                <p:cNvPr id="1163" name="Freeform 620"/>
                <p:cNvSpPr>
                  <a:spLocks/>
                </p:cNvSpPr>
                <p:nvPr/>
              </p:nvSpPr>
              <p:spPr bwMode="auto">
                <a:xfrm>
                  <a:off x="610" y="503"/>
                  <a:ext cx="279" cy="298"/>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164" name="Freeform 621"/>
                <p:cNvSpPr>
                  <a:spLocks/>
                </p:cNvSpPr>
                <p:nvPr/>
              </p:nvSpPr>
              <p:spPr bwMode="auto">
                <a:xfrm rot="3600000">
                  <a:off x="642" y="729"/>
                  <a:ext cx="285" cy="279"/>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165" name="Freeform 622"/>
                <p:cNvSpPr>
                  <a:spLocks/>
                </p:cNvSpPr>
                <p:nvPr/>
              </p:nvSpPr>
              <p:spPr bwMode="auto">
                <a:xfrm rot="-3536700">
                  <a:off x="354" y="527"/>
                  <a:ext cx="298" cy="279"/>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166" name="Freeform 623"/>
                <p:cNvSpPr>
                  <a:spLocks/>
                </p:cNvSpPr>
                <p:nvPr/>
              </p:nvSpPr>
              <p:spPr bwMode="auto">
                <a:xfrm rot="7200000">
                  <a:off x="495" y="1008"/>
                  <a:ext cx="312" cy="279"/>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167" name="Freeform 624"/>
                <p:cNvSpPr>
                  <a:spLocks/>
                </p:cNvSpPr>
                <p:nvPr/>
              </p:nvSpPr>
              <p:spPr bwMode="auto">
                <a:xfrm rot="-7200000">
                  <a:off x="123" y="704"/>
                  <a:ext cx="298" cy="265"/>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168" name="Freeform 625"/>
                <p:cNvSpPr>
                  <a:spLocks/>
                </p:cNvSpPr>
                <p:nvPr/>
              </p:nvSpPr>
              <p:spPr bwMode="auto">
                <a:xfrm rot="10800000">
                  <a:off x="346" y="892"/>
                  <a:ext cx="294" cy="298"/>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vert="eaVert" wrap="none" anchor="ctr"/>
                <a:lstStyle/>
                <a:p>
                  <a:pPr defTabSz="781470">
                    <a:defRPr/>
                  </a:pPr>
                  <a:endParaRPr lang="en-US" kern="0" dirty="0">
                    <a:solidFill>
                      <a:sysClr val="windowText" lastClr="000000"/>
                    </a:solidFill>
                    <a:ea typeface="ヒラギノ角ゴ Pro W3"/>
                    <a:cs typeface="ヒラギノ角ゴ Pro W3"/>
                  </a:endParaRPr>
                </a:p>
              </p:txBody>
            </p:sp>
          </p:grpSp>
          <p:grpSp>
            <p:nvGrpSpPr>
              <p:cNvPr id="1592" name="Group 619"/>
              <p:cNvGrpSpPr>
                <a:grpSpLocks/>
              </p:cNvGrpSpPr>
              <p:nvPr/>
            </p:nvGrpSpPr>
            <p:grpSpPr bwMode="auto">
              <a:xfrm rot="9547519">
                <a:off x="1815" y="1421"/>
                <a:ext cx="319" cy="309"/>
                <a:chOff x="288" y="240"/>
                <a:chExt cx="768" cy="740"/>
              </a:xfrm>
            </p:grpSpPr>
            <p:sp>
              <p:nvSpPr>
                <p:cNvPr id="1157" name="Freeform 620"/>
                <p:cNvSpPr>
                  <a:spLocks/>
                </p:cNvSpPr>
                <p:nvPr/>
              </p:nvSpPr>
              <p:spPr bwMode="auto">
                <a:xfrm>
                  <a:off x="603" y="478"/>
                  <a:ext cx="265" cy="298"/>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158" name="Freeform 621"/>
                <p:cNvSpPr>
                  <a:spLocks/>
                </p:cNvSpPr>
                <p:nvPr/>
              </p:nvSpPr>
              <p:spPr bwMode="auto">
                <a:xfrm rot="3600000">
                  <a:off x="650" y="737"/>
                  <a:ext cx="312" cy="265"/>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159" name="Freeform 622"/>
                <p:cNvSpPr>
                  <a:spLocks/>
                </p:cNvSpPr>
                <p:nvPr/>
              </p:nvSpPr>
              <p:spPr bwMode="auto">
                <a:xfrm rot="-3536700">
                  <a:off x="308" y="500"/>
                  <a:ext cx="312" cy="265"/>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160" name="Freeform 623"/>
                <p:cNvSpPr>
                  <a:spLocks/>
                </p:cNvSpPr>
                <p:nvPr/>
              </p:nvSpPr>
              <p:spPr bwMode="auto">
                <a:xfrm rot="7200000">
                  <a:off x="471" y="1005"/>
                  <a:ext cx="312" cy="279"/>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161" name="Freeform 624"/>
                <p:cNvSpPr>
                  <a:spLocks/>
                </p:cNvSpPr>
                <p:nvPr/>
              </p:nvSpPr>
              <p:spPr bwMode="auto">
                <a:xfrm rot="-7200000">
                  <a:off x="92" y="697"/>
                  <a:ext cx="298" cy="279"/>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162" name="Freeform 625"/>
                <p:cNvSpPr>
                  <a:spLocks/>
                </p:cNvSpPr>
                <p:nvPr/>
              </p:nvSpPr>
              <p:spPr bwMode="auto">
                <a:xfrm rot="10800000">
                  <a:off x="316" y="903"/>
                  <a:ext cx="265" cy="312"/>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vert="eaVert" wrap="none" anchor="ctr"/>
                <a:lstStyle/>
                <a:p>
                  <a:pPr defTabSz="781470">
                    <a:defRPr/>
                  </a:pPr>
                  <a:endParaRPr lang="en-US" kern="0" dirty="0">
                    <a:solidFill>
                      <a:sysClr val="windowText" lastClr="000000"/>
                    </a:solidFill>
                    <a:ea typeface="ヒラギノ角ゴ Pro W3"/>
                    <a:cs typeface="ヒラギノ角ゴ Pro W3"/>
                  </a:endParaRPr>
                </a:p>
              </p:txBody>
            </p:sp>
          </p:grpSp>
        </p:grpSp>
      </p:grpSp>
      <p:grpSp>
        <p:nvGrpSpPr>
          <p:cNvPr id="1593" name="Group 794"/>
          <p:cNvGrpSpPr>
            <a:grpSpLocks/>
          </p:cNvGrpSpPr>
          <p:nvPr/>
        </p:nvGrpSpPr>
        <p:grpSpPr bwMode="auto">
          <a:xfrm>
            <a:off x="1128715" y="2611440"/>
            <a:ext cx="1101725" cy="404812"/>
            <a:chOff x="711" y="1645"/>
            <a:chExt cx="694" cy="255"/>
          </a:xfrm>
        </p:grpSpPr>
        <p:grpSp>
          <p:nvGrpSpPr>
            <p:cNvPr id="1594" name="Group 930"/>
            <p:cNvGrpSpPr>
              <a:grpSpLocks/>
            </p:cNvGrpSpPr>
            <p:nvPr/>
          </p:nvGrpSpPr>
          <p:grpSpPr bwMode="auto">
            <a:xfrm rot="523824" flipV="1">
              <a:off x="1331" y="1747"/>
              <a:ext cx="62" cy="65"/>
              <a:chOff x="1633" y="1421"/>
              <a:chExt cx="501" cy="521"/>
            </a:xfrm>
          </p:grpSpPr>
          <p:grpSp>
            <p:nvGrpSpPr>
              <p:cNvPr id="1595" name="Group 619"/>
              <p:cNvGrpSpPr>
                <a:grpSpLocks/>
              </p:cNvGrpSpPr>
              <p:nvPr/>
            </p:nvGrpSpPr>
            <p:grpSpPr bwMode="auto">
              <a:xfrm rot="9547519">
                <a:off x="1633" y="1633"/>
                <a:ext cx="319" cy="309"/>
                <a:chOff x="288" y="240"/>
                <a:chExt cx="768" cy="740"/>
              </a:xfrm>
            </p:grpSpPr>
            <p:sp>
              <p:nvSpPr>
                <p:cNvPr id="1324" name="Freeform 620"/>
                <p:cNvSpPr>
                  <a:spLocks/>
                </p:cNvSpPr>
                <p:nvPr/>
              </p:nvSpPr>
              <p:spPr bwMode="auto">
                <a:xfrm>
                  <a:off x="704" y="314"/>
                  <a:ext cx="272" cy="307"/>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325" name="Freeform 621"/>
                <p:cNvSpPr>
                  <a:spLocks/>
                </p:cNvSpPr>
                <p:nvPr/>
              </p:nvSpPr>
              <p:spPr bwMode="auto">
                <a:xfrm rot="3600000">
                  <a:off x="765" y="508"/>
                  <a:ext cx="307" cy="272"/>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326" name="Freeform 622"/>
                <p:cNvSpPr>
                  <a:spLocks/>
                </p:cNvSpPr>
                <p:nvPr/>
              </p:nvSpPr>
              <p:spPr bwMode="auto">
                <a:xfrm rot="-3536700">
                  <a:off x="472" y="244"/>
                  <a:ext cx="346" cy="272"/>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327" name="Freeform 623"/>
                <p:cNvSpPr>
                  <a:spLocks/>
                </p:cNvSpPr>
                <p:nvPr/>
              </p:nvSpPr>
              <p:spPr bwMode="auto">
                <a:xfrm rot="7200000">
                  <a:off x="745" y="746"/>
                  <a:ext cx="307" cy="21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328" name="Freeform 624"/>
                <p:cNvSpPr>
                  <a:spLocks/>
                </p:cNvSpPr>
                <p:nvPr/>
              </p:nvSpPr>
              <p:spPr bwMode="auto">
                <a:xfrm rot="-7200000">
                  <a:off x="369" y="472"/>
                  <a:ext cx="346" cy="253"/>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329" name="Freeform 625"/>
                <p:cNvSpPr>
                  <a:spLocks/>
                </p:cNvSpPr>
                <p:nvPr/>
              </p:nvSpPr>
              <p:spPr bwMode="auto">
                <a:xfrm rot="10800000">
                  <a:off x="443" y="827"/>
                  <a:ext cx="272" cy="269"/>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wrap="none" anchor="ctr"/>
                <a:lstStyle/>
                <a:p>
                  <a:pPr defTabSz="781470">
                    <a:defRPr/>
                  </a:pPr>
                  <a:endParaRPr lang="en-US" kern="0" dirty="0">
                    <a:solidFill>
                      <a:sysClr val="windowText" lastClr="000000"/>
                    </a:solidFill>
                    <a:ea typeface="ヒラギノ角ゴ Pro W3"/>
                    <a:cs typeface="ヒラギノ角ゴ Pro W3"/>
                  </a:endParaRPr>
                </a:p>
              </p:txBody>
            </p:sp>
          </p:grpSp>
          <p:grpSp>
            <p:nvGrpSpPr>
              <p:cNvPr id="1596" name="Group 619"/>
              <p:cNvGrpSpPr>
                <a:grpSpLocks/>
              </p:cNvGrpSpPr>
              <p:nvPr/>
            </p:nvGrpSpPr>
            <p:grpSpPr bwMode="auto">
              <a:xfrm rot="9547519">
                <a:off x="1815" y="1421"/>
                <a:ext cx="319" cy="309"/>
                <a:chOff x="288" y="240"/>
                <a:chExt cx="768" cy="740"/>
              </a:xfrm>
            </p:grpSpPr>
            <p:sp>
              <p:nvSpPr>
                <p:cNvPr id="1318" name="Freeform 620"/>
                <p:cNvSpPr>
                  <a:spLocks/>
                </p:cNvSpPr>
                <p:nvPr/>
              </p:nvSpPr>
              <p:spPr bwMode="auto">
                <a:xfrm>
                  <a:off x="855" y="259"/>
                  <a:ext cx="292" cy="307"/>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319" name="Freeform 621"/>
                <p:cNvSpPr>
                  <a:spLocks/>
                </p:cNvSpPr>
                <p:nvPr/>
              </p:nvSpPr>
              <p:spPr bwMode="auto">
                <a:xfrm rot="3600000">
                  <a:off x="896" y="472"/>
                  <a:ext cx="365" cy="233"/>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320" name="Freeform 622"/>
                <p:cNvSpPr>
                  <a:spLocks/>
                </p:cNvSpPr>
                <p:nvPr/>
              </p:nvSpPr>
              <p:spPr bwMode="auto">
                <a:xfrm rot="-3536700">
                  <a:off x="574" y="178"/>
                  <a:ext cx="307" cy="253"/>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321" name="Freeform 623"/>
                <p:cNvSpPr>
                  <a:spLocks/>
                </p:cNvSpPr>
                <p:nvPr/>
              </p:nvSpPr>
              <p:spPr bwMode="auto">
                <a:xfrm rot="7200000">
                  <a:off x="823" y="633"/>
                  <a:ext cx="326" cy="272"/>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322" name="Freeform 624"/>
                <p:cNvSpPr>
                  <a:spLocks/>
                </p:cNvSpPr>
                <p:nvPr/>
              </p:nvSpPr>
              <p:spPr bwMode="auto">
                <a:xfrm rot="-7200000">
                  <a:off x="393" y="463"/>
                  <a:ext cx="307" cy="272"/>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323" name="Freeform 625"/>
                <p:cNvSpPr>
                  <a:spLocks/>
                </p:cNvSpPr>
                <p:nvPr/>
              </p:nvSpPr>
              <p:spPr bwMode="auto">
                <a:xfrm rot="10800000">
                  <a:off x="546" y="677"/>
                  <a:ext cx="272" cy="307"/>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wrap="none" anchor="ctr"/>
                <a:lstStyle/>
                <a:p>
                  <a:pPr defTabSz="781470">
                    <a:defRPr/>
                  </a:pPr>
                  <a:endParaRPr lang="en-US" kern="0" dirty="0">
                    <a:solidFill>
                      <a:sysClr val="windowText" lastClr="000000"/>
                    </a:solidFill>
                    <a:ea typeface="ヒラギノ角ゴ Pro W3"/>
                    <a:cs typeface="ヒラギノ角ゴ Pro W3"/>
                  </a:endParaRPr>
                </a:p>
              </p:txBody>
            </p:sp>
          </p:grpSp>
        </p:grpSp>
        <p:grpSp>
          <p:nvGrpSpPr>
            <p:cNvPr id="1597" name="Group 855"/>
            <p:cNvGrpSpPr>
              <a:grpSpLocks/>
            </p:cNvGrpSpPr>
            <p:nvPr/>
          </p:nvGrpSpPr>
          <p:grpSpPr bwMode="auto">
            <a:xfrm rot="484398" flipV="1">
              <a:off x="1236" y="1655"/>
              <a:ext cx="62" cy="65"/>
              <a:chOff x="1633" y="1421"/>
              <a:chExt cx="501" cy="521"/>
            </a:xfrm>
          </p:grpSpPr>
          <p:grpSp>
            <p:nvGrpSpPr>
              <p:cNvPr id="1598" name="Group 619"/>
              <p:cNvGrpSpPr>
                <a:grpSpLocks/>
              </p:cNvGrpSpPr>
              <p:nvPr/>
            </p:nvGrpSpPr>
            <p:grpSpPr bwMode="auto">
              <a:xfrm rot="9547519">
                <a:off x="1633" y="1633"/>
                <a:ext cx="319" cy="309"/>
                <a:chOff x="288" y="240"/>
                <a:chExt cx="768" cy="740"/>
              </a:xfrm>
            </p:grpSpPr>
            <p:sp>
              <p:nvSpPr>
                <p:cNvPr id="1310" name="Freeform 620"/>
                <p:cNvSpPr>
                  <a:spLocks/>
                </p:cNvSpPr>
                <p:nvPr/>
              </p:nvSpPr>
              <p:spPr bwMode="auto">
                <a:xfrm>
                  <a:off x="984" y="273"/>
                  <a:ext cx="292" cy="326"/>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311" name="Freeform 621"/>
                <p:cNvSpPr>
                  <a:spLocks/>
                </p:cNvSpPr>
                <p:nvPr/>
              </p:nvSpPr>
              <p:spPr bwMode="auto">
                <a:xfrm rot="3600000">
                  <a:off x="929" y="574"/>
                  <a:ext cx="326" cy="253"/>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312" name="Freeform 622"/>
                <p:cNvSpPr>
                  <a:spLocks/>
                </p:cNvSpPr>
                <p:nvPr/>
              </p:nvSpPr>
              <p:spPr bwMode="auto">
                <a:xfrm rot="-3536700">
                  <a:off x="699" y="242"/>
                  <a:ext cx="326" cy="272"/>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313" name="Freeform 623"/>
                <p:cNvSpPr>
                  <a:spLocks/>
                </p:cNvSpPr>
                <p:nvPr/>
              </p:nvSpPr>
              <p:spPr bwMode="auto">
                <a:xfrm rot="7200000">
                  <a:off x="889" y="761"/>
                  <a:ext cx="288" cy="253"/>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314" name="Freeform 624"/>
                <p:cNvSpPr>
                  <a:spLocks/>
                </p:cNvSpPr>
                <p:nvPr/>
              </p:nvSpPr>
              <p:spPr bwMode="auto">
                <a:xfrm rot="-7200000">
                  <a:off x="430" y="544"/>
                  <a:ext cx="326" cy="272"/>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315" name="Freeform 625"/>
                <p:cNvSpPr>
                  <a:spLocks/>
                </p:cNvSpPr>
                <p:nvPr/>
              </p:nvSpPr>
              <p:spPr bwMode="auto">
                <a:xfrm rot="10800000">
                  <a:off x="620" y="827"/>
                  <a:ext cx="253" cy="269"/>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wrap="none" anchor="ctr"/>
                <a:lstStyle/>
                <a:p>
                  <a:pPr defTabSz="781470">
                    <a:defRPr/>
                  </a:pPr>
                  <a:endParaRPr lang="en-US" kern="0" dirty="0">
                    <a:solidFill>
                      <a:sysClr val="windowText" lastClr="000000"/>
                    </a:solidFill>
                    <a:ea typeface="ヒラギノ角ゴ Pro W3"/>
                    <a:cs typeface="ヒラギノ角ゴ Pro W3"/>
                  </a:endParaRPr>
                </a:p>
              </p:txBody>
            </p:sp>
          </p:grpSp>
          <p:grpSp>
            <p:nvGrpSpPr>
              <p:cNvPr id="1599" name="Group 619"/>
              <p:cNvGrpSpPr>
                <a:grpSpLocks/>
              </p:cNvGrpSpPr>
              <p:nvPr/>
            </p:nvGrpSpPr>
            <p:grpSpPr bwMode="auto">
              <a:xfrm rot="9547519">
                <a:off x="1815" y="1421"/>
                <a:ext cx="319" cy="309"/>
                <a:chOff x="288" y="240"/>
                <a:chExt cx="768" cy="740"/>
              </a:xfrm>
            </p:grpSpPr>
            <p:sp>
              <p:nvSpPr>
                <p:cNvPr id="1304" name="Freeform 620"/>
                <p:cNvSpPr>
                  <a:spLocks/>
                </p:cNvSpPr>
                <p:nvPr/>
              </p:nvSpPr>
              <p:spPr bwMode="auto">
                <a:xfrm>
                  <a:off x="695" y="72"/>
                  <a:ext cx="253" cy="288"/>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305" name="Freeform 621"/>
                <p:cNvSpPr>
                  <a:spLocks/>
                </p:cNvSpPr>
                <p:nvPr/>
              </p:nvSpPr>
              <p:spPr bwMode="auto">
                <a:xfrm rot="3600000">
                  <a:off x="741" y="487"/>
                  <a:ext cx="326" cy="272"/>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306" name="Freeform 622"/>
                <p:cNvSpPr>
                  <a:spLocks/>
                </p:cNvSpPr>
                <p:nvPr/>
              </p:nvSpPr>
              <p:spPr bwMode="auto">
                <a:xfrm rot="-3536700">
                  <a:off x="481" y="135"/>
                  <a:ext cx="365" cy="253"/>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307" name="Freeform 623"/>
                <p:cNvSpPr>
                  <a:spLocks/>
                </p:cNvSpPr>
                <p:nvPr/>
              </p:nvSpPr>
              <p:spPr bwMode="auto">
                <a:xfrm rot="7200000">
                  <a:off x="748" y="624"/>
                  <a:ext cx="326" cy="292"/>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308" name="Freeform 624"/>
                <p:cNvSpPr>
                  <a:spLocks/>
                </p:cNvSpPr>
                <p:nvPr/>
              </p:nvSpPr>
              <p:spPr bwMode="auto">
                <a:xfrm rot="-7200000">
                  <a:off x="274" y="446"/>
                  <a:ext cx="307" cy="272"/>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309" name="Freeform 625"/>
                <p:cNvSpPr>
                  <a:spLocks/>
                </p:cNvSpPr>
                <p:nvPr/>
              </p:nvSpPr>
              <p:spPr bwMode="auto">
                <a:xfrm rot="10800000">
                  <a:off x="420" y="694"/>
                  <a:ext cx="272" cy="269"/>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wrap="none" anchor="ctr"/>
                <a:lstStyle/>
                <a:p>
                  <a:pPr defTabSz="781470">
                    <a:defRPr/>
                  </a:pPr>
                  <a:endParaRPr lang="en-US" kern="0" dirty="0">
                    <a:solidFill>
                      <a:sysClr val="windowText" lastClr="000000"/>
                    </a:solidFill>
                    <a:ea typeface="ヒラギノ角ゴ Pro W3"/>
                    <a:cs typeface="ヒラギノ角ゴ Pro W3"/>
                  </a:endParaRPr>
                </a:p>
              </p:txBody>
            </p:sp>
          </p:grpSp>
        </p:grpSp>
        <p:grpSp>
          <p:nvGrpSpPr>
            <p:cNvPr id="841" name="Group 1065"/>
            <p:cNvGrpSpPr>
              <a:grpSpLocks/>
            </p:cNvGrpSpPr>
            <p:nvPr/>
          </p:nvGrpSpPr>
          <p:grpSpPr bwMode="auto">
            <a:xfrm rot="5369836" flipV="1">
              <a:off x="822" y="1824"/>
              <a:ext cx="62" cy="65"/>
              <a:chOff x="1633" y="1421"/>
              <a:chExt cx="501" cy="521"/>
            </a:xfrm>
          </p:grpSpPr>
          <p:grpSp>
            <p:nvGrpSpPr>
              <p:cNvPr id="842" name="Group 619"/>
              <p:cNvGrpSpPr>
                <a:grpSpLocks/>
              </p:cNvGrpSpPr>
              <p:nvPr/>
            </p:nvGrpSpPr>
            <p:grpSpPr bwMode="auto">
              <a:xfrm rot="9547519">
                <a:off x="1633" y="1633"/>
                <a:ext cx="319" cy="309"/>
                <a:chOff x="288" y="240"/>
                <a:chExt cx="768" cy="740"/>
              </a:xfrm>
            </p:grpSpPr>
            <p:sp>
              <p:nvSpPr>
                <p:cNvPr id="1296" name="Freeform 620"/>
                <p:cNvSpPr>
                  <a:spLocks/>
                </p:cNvSpPr>
                <p:nvPr/>
              </p:nvSpPr>
              <p:spPr bwMode="auto">
                <a:xfrm>
                  <a:off x="716" y="644"/>
                  <a:ext cx="253" cy="307"/>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297" name="Freeform 621"/>
                <p:cNvSpPr>
                  <a:spLocks/>
                </p:cNvSpPr>
                <p:nvPr/>
              </p:nvSpPr>
              <p:spPr bwMode="auto">
                <a:xfrm rot="3600000">
                  <a:off x="670" y="862"/>
                  <a:ext cx="326" cy="253"/>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298" name="Freeform 622"/>
                <p:cNvSpPr>
                  <a:spLocks/>
                </p:cNvSpPr>
                <p:nvPr/>
              </p:nvSpPr>
              <p:spPr bwMode="auto">
                <a:xfrm rot="-3536700">
                  <a:off x="412" y="567"/>
                  <a:ext cx="288" cy="272"/>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299" name="Freeform 623"/>
                <p:cNvSpPr>
                  <a:spLocks/>
                </p:cNvSpPr>
                <p:nvPr/>
              </p:nvSpPr>
              <p:spPr bwMode="auto">
                <a:xfrm rot="7200000">
                  <a:off x="627" y="1103"/>
                  <a:ext cx="326" cy="272"/>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300" name="Freeform 624"/>
                <p:cNvSpPr>
                  <a:spLocks/>
                </p:cNvSpPr>
                <p:nvPr/>
              </p:nvSpPr>
              <p:spPr bwMode="auto">
                <a:xfrm rot="-7200000">
                  <a:off x="270" y="777"/>
                  <a:ext cx="326" cy="233"/>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301" name="Freeform 625"/>
                <p:cNvSpPr>
                  <a:spLocks/>
                </p:cNvSpPr>
                <p:nvPr/>
              </p:nvSpPr>
              <p:spPr bwMode="auto">
                <a:xfrm rot="10800000">
                  <a:off x="418" y="1051"/>
                  <a:ext cx="272" cy="307"/>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vert="eaVert" wrap="none" anchor="ctr"/>
                <a:lstStyle/>
                <a:p>
                  <a:pPr defTabSz="781470">
                    <a:defRPr/>
                  </a:pPr>
                  <a:endParaRPr lang="en-US" kern="0" dirty="0">
                    <a:solidFill>
                      <a:sysClr val="windowText" lastClr="000000"/>
                    </a:solidFill>
                    <a:ea typeface="ヒラギノ角ゴ Pro W3"/>
                    <a:cs typeface="ヒラギノ角ゴ Pro W3"/>
                  </a:endParaRPr>
                </a:p>
              </p:txBody>
            </p:sp>
          </p:grpSp>
          <p:grpSp>
            <p:nvGrpSpPr>
              <p:cNvPr id="861" name="Group 619"/>
              <p:cNvGrpSpPr>
                <a:grpSpLocks/>
              </p:cNvGrpSpPr>
              <p:nvPr/>
            </p:nvGrpSpPr>
            <p:grpSpPr bwMode="auto">
              <a:xfrm rot="9547519">
                <a:off x="1815" y="1421"/>
                <a:ext cx="319" cy="309"/>
                <a:chOff x="288" y="240"/>
                <a:chExt cx="768" cy="740"/>
              </a:xfrm>
            </p:grpSpPr>
            <p:sp>
              <p:nvSpPr>
                <p:cNvPr id="1290" name="Freeform 620"/>
                <p:cNvSpPr>
                  <a:spLocks/>
                </p:cNvSpPr>
                <p:nvPr/>
              </p:nvSpPr>
              <p:spPr bwMode="auto">
                <a:xfrm>
                  <a:off x="574" y="403"/>
                  <a:ext cx="253" cy="307"/>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291" name="Freeform 621"/>
                <p:cNvSpPr>
                  <a:spLocks/>
                </p:cNvSpPr>
                <p:nvPr/>
              </p:nvSpPr>
              <p:spPr bwMode="auto">
                <a:xfrm rot="3600000">
                  <a:off x="631" y="557"/>
                  <a:ext cx="326" cy="272"/>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292" name="Freeform 622"/>
                <p:cNvSpPr>
                  <a:spLocks/>
                </p:cNvSpPr>
                <p:nvPr/>
              </p:nvSpPr>
              <p:spPr bwMode="auto">
                <a:xfrm rot="-3536700">
                  <a:off x="342" y="359"/>
                  <a:ext cx="326" cy="272"/>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293" name="Freeform 623"/>
                <p:cNvSpPr>
                  <a:spLocks/>
                </p:cNvSpPr>
                <p:nvPr/>
              </p:nvSpPr>
              <p:spPr bwMode="auto">
                <a:xfrm rot="7200000">
                  <a:off x="520" y="857"/>
                  <a:ext cx="288" cy="253"/>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294" name="Freeform 624"/>
                <p:cNvSpPr>
                  <a:spLocks/>
                </p:cNvSpPr>
                <p:nvPr/>
              </p:nvSpPr>
              <p:spPr bwMode="auto">
                <a:xfrm rot="-7200000">
                  <a:off x="231" y="471"/>
                  <a:ext cx="326" cy="253"/>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295" name="Freeform 625"/>
                <p:cNvSpPr>
                  <a:spLocks/>
                </p:cNvSpPr>
                <p:nvPr/>
              </p:nvSpPr>
              <p:spPr bwMode="auto">
                <a:xfrm rot="10800000">
                  <a:off x="323" y="802"/>
                  <a:ext cx="253" cy="288"/>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vert="eaVert" wrap="none" anchor="ctr"/>
                <a:lstStyle/>
                <a:p>
                  <a:pPr defTabSz="781470">
                    <a:defRPr/>
                  </a:pPr>
                  <a:endParaRPr lang="en-US" kern="0" dirty="0">
                    <a:solidFill>
                      <a:sysClr val="windowText" lastClr="000000"/>
                    </a:solidFill>
                    <a:ea typeface="ヒラギノ角ゴ Pro W3"/>
                    <a:cs typeface="ヒラギノ角ゴ Pro W3"/>
                  </a:endParaRPr>
                </a:p>
              </p:txBody>
            </p:sp>
          </p:grpSp>
        </p:grpSp>
        <p:grpSp>
          <p:nvGrpSpPr>
            <p:cNvPr id="862" name="Group 945"/>
            <p:cNvGrpSpPr>
              <a:grpSpLocks/>
            </p:cNvGrpSpPr>
            <p:nvPr/>
          </p:nvGrpSpPr>
          <p:grpSpPr bwMode="auto">
            <a:xfrm rot="21130085" flipV="1">
              <a:off x="1045" y="1673"/>
              <a:ext cx="62" cy="65"/>
              <a:chOff x="1633" y="1421"/>
              <a:chExt cx="501" cy="521"/>
            </a:xfrm>
          </p:grpSpPr>
          <p:grpSp>
            <p:nvGrpSpPr>
              <p:cNvPr id="863" name="Group 619"/>
              <p:cNvGrpSpPr>
                <a:grpSpLocks/>
              </p:cNvGrpSpPr>
              <p:nvPr/>
            </p:nvGrpSpPr>
            <p:grpSpPr bwMode="auto">
              <a:xfrm rot="9547519">
                <a:off x="1633" y="1633"/>
                <a:ext cx="319" cy="309"/>
                <a:chOff x="288" y="240"/>
                <a:chExt cx="768" cy="740"/>
              </a:xfrm>
            </p:grpSpPr>
            <p:sp>
              <p:nvSpPr>
                <p:cNvPr id="1282" name="Freeform 620"/>
                <p:cNvSpPr>
                  <a:spLocks/>
                </p:cNvSpPr>
                <p:nvPr/>
              </p:nvSpPr>
              <p:spPr bwMode="auto">
                <a:xfrm>
                  <a:off x="747" y="211"/>
                  <a:ext cx="272" cy="365"/>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283" name="Freeform 621"/>
                <p:cNvSpPr>
                  <a:spLocks/>
                </p:cNvSpPr>
                <p:nvPr/>
              </p:nvSpPr>
              <p:spPr bwMode="auto">
                <a:xfrm rot="3600000">
                  <a:off x="705" y="504"/>
                  <a:ext cx="441" cy="272"/>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284" name="Freeform 622"/>
                <p:cNvSpPr>
                  <a:spLocks/>
                </p:cNvSpPr>
                <p:nvPr/>
              </p:nvSpPr>
              <p:spPr bwMode="auto">
                <a:xfrm rot="-3536700">
                  <a:off x="579" y="188"/>
                  <a:ext cx="346" cy="253"/>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285" name="Freeform 623"/>
                <p:cNvSpPr>
                  <a:spLocks/>
                </p:cNvSpPr>
                <p:nvPr/>
              </p:nvSpPr>
              <p:spPr bwMode="auto">
                <a:xfrm rot="7200000">
                  <a:off x="741" y="593"/>
                  <a:ext cx="288" cy="272"/>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286" name="Freeform 624"/>
                <p:cNvSpPr>
                  <a:spLocks/>
                </p:cNvSpPr>
                <p:nvPr/>
              </p:nvSpPr>
              <p:spPr bwMode="auto">
                <a:xfrm rot="-7200000">
                  <a:off x="369" y="394"/>
                  <a:ext cx="326" cy="272"/>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287" name="Freeform 625"/>
                <p:cNvSpPr>
                  <a:spLocks/>
                </p:cNvSpPr>
                <p:nvPr/>
              </p:nvSpPr>
              <p:spPr bwMode="auto">
                <a:xfrm rot="10800000">
                  <a:off x="500" y="804"/>
                  <a:ext cx="272" cy="269"/>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wrap="none" anchor="ctr"/>
                <a:lstStyle/>
                <a:p>
                  <a:pPr defTabSz="781470">
                    <a:defRPr/>
                  </a:pPr>
                  <a:endParaRPr lang="en-US" kern="0" dirty="0">
                    <a:solidFill>
                      <a:sysClr val="windowText" lastClr="000000"/>
                    </a:solidFill>
                    <a:ea typeface="ヒラギノ角ゴ Pro W3"/>
                    <a:cs typeface="ヒラギノ角ゴ Pro W3"/>
                  </a:endParaRPr>
                </a:p>
              </p:txBody>
            </p:sp>
          </p:grpSp>
          <p:grpSp>
            <p:nvGrpSpPr>
              <p:cNvPr id="864" name="Group 619"/>
              <p:cNvGrpSpPr>
                <a:grpSpLocks/>
              </p:cNvGrpSpPr>
              <p:nvPr/>
            </p:nvGrpSpPr>
            <p:grpSpPr bwMode="auto">
              <a:xfrm rot="9547519">
                <a:off x="1815" y="1421"/>
                <a:ext cx="319" cy="309"/>
                <a:chOff x="288" y="240"/>
                <a:chExt cx="768" cy="740"/>
              </a:xfrm>
            </p:grpSpPr>
            <p:sp>
              <p:nvSpPr>
                <p:cNvPr id="1276" name="Freeform 620"/>
                <p:cNvSpPr>
                  <a:spLocks/>
                </p:cNvSpPr>
                <p:nvPr/>
              </p:nvSpPr>
              <p:spPr bwMode="auto">
                <a:xfrm>
                  <a:off x="815" y="125"/>
                  <a:ext cx="272" cy="288"/>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277" name="Freeform 621"/>
                <p:cNvSpPr>
                  <a:spLocks/>
                </p:cNvSpPr>
                <p:nvPr/>
              </p:nvSpPr>
              <p:spPr bwMode="auto">
                <a:xfrm rot="3600000">
                  <a:off x="769" y="510"/>
                  <a:ext cx="307" cy="272"/>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278" name="Freeform 622"/>
                <p:cNvSpPr>
                  <a:spLocks/>
                </p:cNvSpPr>
                <p:nvPr/>
              </p:nvSpPr>
              <p:spPr bwMode="auto">
                <a:xfrm rot="-3536700">
                  <a:off x="499" y="82"/>
                  <a:ext cx="288" cy="272"/>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279" name="Freeform 623"/>
                <p:cNvSpPr>
                  <a:spLocks/>
                </p:cNvSpPr>
                <p:nvPr/>
              </p:nvSpPr>
              <p:spPr bwMode="auto">
                <a:xfrm rot="7200000">
                  <a:off x="772" y="698"/>
                  <a:ext cx="307" cy="292"/>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280" name="Freeform 624"/>
                <p:cNvSpPr>
                  <a:spLocks/>
                </p:cNvSpPr>
                <p:nvPr/>
              </p:nvSpPr>
              <p:spPr bwMode="auto">
                <a:xfrm rot="-7200000">
                  <a:off x="415" y="412"/>
                  <a:ext cx="326" cy="253"/>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281" name="Freeform 625"/>
                <p:cNvSpPr>
                  <a:spLocks/>
                </p:cNvSpPr>
                <p:nvPr/>
              </p:nvSpPr>
              <p:spPr bwMode="auto">
                <a:xfrm rot="10800000">
                  <a:off x="583" y="582"/>
                  <a:ext cx="253" cy="326"/>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wrap="none" anchor="ctr"/>
                <a:lstStyle/>
                <a:p>
                  <a:pPr defTabSz="781470">
                    <a:defRPr/>
                  </a:pPr>
                  <a:endParaRPr lang="en-US" kern="0" dirty="0">
                    <a:solidFill>
                      <a:sysClr val="windowText" lastClr="000000"/>
                    </a:solidFill>
                    <a:ea typeface="ヒラギノ角ゴ Pro W3"/>
                    <a:cs typeface="ヒラギノ角ゴ Pro W3"/>
                  </a:endParaRPr>
                </a:p>
              </p:txBody>
            </p:sp>
          </p:grpSp>
        </p:grpSp>
        <p:grpSp>
          <p:nvGrpSpPr>
            <p:cNvPr id="865" name="Group 975"/>
            <p:cNvGrpSpPr>
              <a:grpSpLocks/>
            </p:cNvGrpSpPr>
            <p:nvPr/>
          </p:nvGrpSpPr>
          <p:grpSpPr bwMode="auto">
            <a:xfrm rot="2700847" flipV="1">
              <a:off x="798" y="1706"/>
              <a:ext cx="62" cy="65"/>
              <a:chOff x="1633" y="1421"/>
              <a:chExt cx="501" cy="521"/>
            </a:xfrm>
          </p:grpSpPr>
          <p:grpSp>
            <p:nvGrpSpPr>
              <p:cNvPr id="866" name="Group 619"/>
              <p:cNvGrpSpPr>
                <a:grpSpLocks/>
              </p:cNvGrpSpPr>
              <p:nvPr/>
            </p:nvGrpSpPr>
            <p:grpSpPr bwMode="auto">
              <a:xfrm rot="9547519">
                <a:off x="1633" y="1633"/>
                <a:ext cx="319" cy="309"/>
                <a:chOff x="288" y="240"/>
                <a:chExt cx="768" cy="740"/>
              </a:xfrm>
            </p:grpSpPr>
            <p:sp>
              <p:nvSpPr>
                <p:cNvPr id="1268" name="Freeform 620"/>
                <p:cNvSpPr>
                  <a:spLocks/>
                </p:cNvSpPr>
                <p:nvPr/>
              </p:nvSpPr>
              <p:spPr bwMode="auto">
                <a:xfrm>
                  <a:off x="741" y="445"/>
                  <a:ext cx="233" cy="288"/>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269" name="Freeform 621"/>
                <p:cNvSpPr>
                  <a:spLocks/>
                </p:cNvSpPr>
                <p:nvPr/>
              </p:nvSpPr>
              <p:spPr bwMode="auto">
                <a:xfrm rot="3600000">
                  <a:off x="695" y="742"/>
                  <a:ext cx="346" cy="253"/>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270" name="Freeform 622"/>
                <p:cNvSpPr>
                  <a:spLocks/>
                </p:cNvSpPr>
                <p:nvPr/>
              </p:nvSpPr>
              <p:spPr bwMode="auto">
                <a:xfrm rot="-3536700">
                  <a:off x="469" y="457"/>
                  <a:ext cx="326" cy="253"/>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271" name="Freeform 623"/>
                <p:cNvSpPr>
                  <a:spLocks/>
                </p:cNvSpPr>
                <p:nvPr/>
              </p:nvSpPr>
              <p:spPr bwMode="auto">
                <a:xfrm rot="7200000">
                  <a:off x="610" y="900"/>
                  <a:ext cx="326" cy="272"/>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272" name="Freeform 624"/>
                <p:cNvSpPr>
                  <a:spLocks/>
                </p:cNvSpPr>
                <p:nvPr/>
              </p:nvSpPr>
              <p:spPr bwMode="auto">
                <a:xfrm rot="-7200000">
                  <a:off x="339" y="640"/>
                  <a:ext cx="326" cy="253"/>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273" name="Freeform 625"/>
                <p:cNvSpPr>
                  <a:spLocks/>
                </p:cNvSpPr>
                <p:nvPr/>
              </p:nvSpPr>
              <p:spPr bwMode="auto">
                <a:xfrm rot="10800000">
                  <a:off x="502" y="880"/>
                  <a:ext cx="272" cy="326"/>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vert="eaVert" wrap="none" anchor="ctr"/>
                <a:lstStyle/>
                <a:p>
                  <a:pPr defTabSz="781470">
                    <a:defRPr/>
                  </a:pPr>
                  <a:endParaRPr lang="en-US" kern="0" dirty="0">
                    <a:solidFill>
                      <a:sysClr val="windowText" lastClr="000000"/>
                    </a:solidFill>
                    <a:ea typeface="ヒラギノ角ゴ Pro W3"/>
                    <a:cs typeface="ヒラギノ角ゴ Pro W3"/>
                  </a:endParaRPr>
                </a:p>
              </p:txBody>
            </p:sp>
          </p:grpSp>
          <p:grpSp>
            <p:nvGrpSpPr>
              <p:cNvPr id="867" name="Group 619"/>
              <p:cNvGrpSpPr>
                <a:grpSpLocks/>
              </p:cNvGrpSpPr>
              <p:nvPr/>
            </p:nvGrpSpPr>
            <p:grpSpPr bwMode="auto">
              <a:xfrm rot="9547519">
                <a:off x="1815" y="1421"/>
                <a:ext cx="319" cy="309"/>
                <a:chOff x="288" y="240"/>
                <a:chExt cx="768" cy="740"/>
              </a:xfrm>
            </p:grpSpPr>
            <p:sp>
              <p:nvSpPr>
                <p:cNvPr id="1262" name="Freeform 620"/>
                <p:cNvSpPr>
                  <a:spLocks/>
                </p:cNvSpPr>
                <p:nvPr/>
              </p:nvSpPr>
              <p:spPr bwMode="auto">
                <a:xfrm>
                  <a:off x="797" y="287"/>
                  <a:ext cx="292" cy="307"/>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263" name="Freeform 621"/>
                <p:cNvSpPr>
                  <a:spLocks/>
                </p:cNvSpPr>
                <p:nvPr/>
              </p:nvSpPr>
              <p:spPr bwMode="auto">
                <a:xfrm rot="3600000">
                  <a:off x="763" y="505"/>
                  <a:ext cx="307" cy="272"/>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264" name="Freeform 622"/>
                <p:cNvSpPr>
                  <a:spLocks/>
                </p:cNvSpPr>
                <p:nvPr/>
              </p:nvSpPr>
              <p:spPr bwMode="auto">
                <a:xfrm rot="-3536700">
                  <a:off x="474" y="338"/>
                  <a:ext cx="307" cy="272"/>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265" name="Freeform 623"/>
                <p:cNvSpPr>
                  <a:spLocks/>
                </p:cNvSpPr>
                <p:nvPr/>
              </p:nvSpPr>
              <p:spPr bwMode="auto">
                <a:xfrm rot="7200000">
                  <a:off x="682" y="747"/>
                  <a:ext cx="326" cy="272"/>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266" name="Freeform 624"/>
                <p:cNvSpPr>
                  <a:spLocks/>
                </p:cNvSpPr>
                <p:nvPr/>
              </p:nvSpPr>
              <p:spPr bwMode="auto">
                <a:xfrm rot="-7200000">
                  <a:off x="269" y="450"/>
                  <a:ext cx="307" cy="272"/>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267" name="Freeform 625"/>
                <p:cNvSpPr>
                  <a:spLocks/>
                </p:cNvSpPr>
                <p:nvPr/>
              </p:nvSpPr>
              <p:spPr bwMode="auto">
                <a:xfrm rot="10800000">
                  <a:off x="475" y="676"/>
                  <a:ext cx="214" cy="288"/>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vert="eaVert" wrap="none" anchor="ctr"/>
                <a:lstStyle/>
                <a:p>
                  <a:pPr defTabSz="781470">
                    <a:defRPr/>
                  </a:pPr>
                  <a:endParaRPr lang="en-US" kern="0" dirty="0">
                    <a:solidFill>
                      <a:sysClr val="windowText" lastClr="000000"/>
                    </a:solidFill>
                    <a:ea typeface="ヒラギノ角ゴ Pro W3"/>
                    <a:cs typeface="ヒラギノ角ゴ Pro W3"/>
                  </a:endParaRPr>
                </a:p>
              </p:txBody>
            </p:sp>
          </p:grpSp>
        </p:grpSp>
        <p:grpSp>
          <p:nvGrpSpPr>
            <p:cNvPr id="868" name="Group 1317"/>
            <p:cNvGrpSpPr>
              <a:grpSpLocks/>
            </p:cNvGrpSpPr>
            <p:nvPr/>
          </p:nvGrpSpPr>
          <p:grpSpPr bwMode="auto">
            <a:xfrm rot="9971864" flipV="1">
              <a:off x="721" y="1692"/>
              <a:ext cx="62" cy="65"/>
              <a:chOff x="1633" y="1421"/>
              <a:chExt cx="501" cy="521"/>
            </a:xfrm>
          </p:grpSpPr>
          <p:grpSp>
            <p:nvGrpSpPr>
              <p:cNvPr id="869" name="Group 619"/>
              <p:cNvGrpSpPr>
                <a:grpSpLocks/>
              </p:cNvGrpSpPr>
              <p:nvPr/>
            </p:nvGrpSpPr>
            <p:grpSpPr bwMode="auto">
              <a:xfrm rot="9547519">
                <a:off x="1633" y="1633"/>
                <a:ext cx="319" cy="309"/>
                <a:chOff x="288" y="240"/>
                <a:chExt cx="768" cy="740"/>
              </a:xfrm>
            </p:grpSpPr>
            <p:sp>
              <p:nvSpPr>
                <p:cNvPr id="1254" name="Freeform 620"/>
                <p:cNvSpPr>
                  <a:spLocks/>
                </p:cNvSpPr>
                <p:nvPr/>
              </p:nvSpPr>
              <p:spPr bwMode="auto">
                <a:xfrm>
                  <a:off x="395" y="311"/>
                  <a:ext cx="175" cy="307"/>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255" name="Freeform 621"/>
                <p:cNvSpPr>
                  <a:spLocks/>
                </p:cNvSpPr>
                <p:nvPr/>
              </p:nvSpPr>
              <p:spPr bwMode="auto">
                <a:xfrm rot="3600000">
                  <a:off x="428" y="555"/>
                  <a:ext cx="346" cy="272"/>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256" name="Freeform 622"/>
                <p:cNvSpPr>
                  <a:spLocks/>
                </p:cNvSpPr>
                <p:nvPr/>
              </p:nvSpPr>
              <p:spPr bwMode="auto">
                <a:xfrm rot="-3536700">
                  <a:off x="91" y="261"/>
                  <a:ext cx="326" cy="292"/>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257" name="Freeform 623"/>
                <p:cNvSpPr>
                  <a:spLocks/>
                </p:cNvSpPr>
                <p:nvPr/>
              </p:nvSpPr>
              <p:spPr bwMode="auto">
                <a:xfrm rot="7200000">
                  <a:off x="319" y="811"/>
                  <a:ext cx="326" cy="253"/>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258" name="Freeform 624"/>
                <p:cNvSpPr>
                  <a:spLocks/>
                </p:cNvSpPr>
                <p:nvPr/>
              </p:nvSpPr>
              <p:spPr bwMode="auto">
                <a:xfrm rot="-7200000">
                  <a:off x="-27" y="527"/>
                  <a:ext cx="326" cy="233"/>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259" name="Freeform 625"/>
                <p:cNvSpPr>
                  <a:spLocks/>
                </p:cNvSpPr>
                <p:nvPr/>
              </p:nvSpPr>
              <p:spPr bwMode="auto">
                <a:xfrm rot="10800000">
                  <a:off x="68" y="742"/>
                  <a:ext cx="292" cy="288"/>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wrap="none" anchor="ctr"/>
                <a:lstStyle/>
                <a:p>
                  <a:pPr defTabSz="781470">
                    <a:defRPr/>
                  </a:pPr>
                  <a:endParaRPr lang="en-US" kern="0" dirty="0">
                    <a:solidFill>
                      <a:sysClr val="windowText" lastClr="000000"/>
                    </a:solidFill>
                    <a:ea typeface="ヒラギノ角ゴ Pro W3"/>
                    <a:cs typeface="ヒラギノ角ゴ Pro W3"/>
                  </a:endParaRPr>
                </a:p>
              </p:txBody>
            </p:sp>
          </p:grpSp>
          <p:grpSp>
            <p:nvGrpSpPr>
              <p:cNvPr id="870" name="Group 619"/>
              <p:cNvGrpSpPr>
                <a:grpSpLocks/>
              </p:cNvGrpSpPr>
              <p:nvPr/>
            </p:nvGrpSpPr>
            <p:grpSpPr bwMode="auto">
              <a:xfrm rot="9547519">
                <a:off x="1815" y="1421"/>
                <a:ext cx="319" cy="309"/>
                <a:chOff x="288" y="240"/>
                <a:chExt cx="768" cy="740"/>
              </a:xfrm>
            </p:grpSpPr>
            <p:sp>
              <p:nvSpPr>
                <p:cNvPr id="1248" name="Freeform 620"/>
                <p:cNvSpPr>
                  <a:spLocks/>
                </p:cNvSpPr>
                <p:nvPr/>
              </p:nvSpPr>
              <p:spPr bwMode="auto">
                <a:xfrm>
                  <a:off x="348" y="248"/>
                  <a:ext cx="292" cy="307"/>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249" name="Freeform 621"/>
                <p:cNvSpPr>
                  <a:spLocks/>
                </p:cNvSpPr>
                <p:nvPr/>
              </p:nvSpPr>
              <p:spPr bwMode="auto">
                <a:xfrm rot="3600000">
                  <a:off x="456" y="532"/>
                  <a:ext cx="326" cy="253"/>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250" name="Freeform 622"/>
                <p:cNvSpPr>
                  <a:spLocks/>
                </p:cNvSpPr>
                <p:nvPr/>
              </p:nvSpPr>
              <p:spPr bwMode="auto">
                <a:xfrm rot="-3536700">
                  <a:off x="101" y="218"/>
                  <a:ext cx="326" cy="292"/>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251" name="Freeform 623"/>
                <p:cNvSpPr>
                  <a:spLocks/>
                </p:cNvSpPr>
                <p:nvPr/>
              </p:nvSpPr>
              <p:spPr bwMode="auto">
                <a:xfrm rot="7200000">
                  <a:off x="289" y="744"/>
                  <a:ext cx="326" cy="292"/>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252" name="Freeform 624"/>
                <p:cNvSpPr>
                  <a:spLocks/>
                </p:cNvSpPr>
                <p:nvPr/>
              </p:nvSpPr>
              <p:spPr bwMode="auto">
                <a:xfrm rot="-7200000">
                  <a:off x="51" y="464"/>
                  <a:ext cx="346" cy="272"/>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253" name="Freeform 625"/>
                <p:cNvSpPr>
                  <a:spLocks/>
                </p:cNvSpPr>
                <p:nvPr/>
              </p:nvSpPr>
              <p:spPr bwMode="auto">
                <a:xfrm rot="10800000">
                  <a:off x="74" y="717"/>
                  <a:ext cx="292" cy="307"/>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wrap="none" anchor="ctr"/>
                <a:lstStyle/>
                <a:p>
                  <a:pPr defTabSz="781470">
                    <a:defRPr/>
                  </a:pPr>
                  <a:endParaRPr lang="en-US" kern="0" dirty="0">
                    <a:solidFill>
                      <a:sysClr val="windowText" lastClr="000000"/>
                    </a:solidFill>
                    <a:ea typeface="ヒラギノ角ゴ Pro W3"/>
                    <a:cs typeface="ヒラギノ角ゴ Pro W3"/>
                  </a:endParaRPr>
                </a:p>
              </p:txBody>
            </p:sp>
          </p:grpSp>
        </p:grpSp>
      </p:grpSp>
      <p:sp>
        <p:nvSpPr>
          <p:cNvPr id="1330" name="Freeform 1380"/>
          <p:cNvSpPr>
            <a:spLocks/>
          </p:cNvSpPr>
          <p:nvPr/>
        </p:nvSpPr>
        <p:spPr bwMode="auto">
          <a:xfrm>
            <a:off x="8534402" y="3581400"/>
            <a:ext cx="290513" cy="304800"/>
          </a:xfrm>
          <a:custGeom>
            <a:avLst/>
            <a:gdLst>
              <a:gd name="T0" fmla="*/ 2147483647 w 252"/>
              <a:gd name="T1" fmla="*/ 2147483647 h 267"/>
              <a:gd name="T2" fmla="*/ 2147483647 w 252"/>
              <a:gd name="T3" fmla="*/ 2147483647 h 267"/>
              <a:gd name="T4" fmla="*/ 2147483647 w 252"/>
              <a:gd name="T5" fmla="*/ 0 h 267"/>
              <a:gd name="T6" fmla="*/ 2147483647 w 252"/>
              <a:gd name="T7" fmla="*/ 2147483647 h 267"/>
              <a:gd name="T8" fmla="*/ 2147483647 w 252"/>
              <a:gd name="T9" fmla="*/ 2147483647 h 267"/>
              <a:gd name="T10" fmla="*/ 2147483647 w 252"/>
              <a:gd name="T11" fmla="*/ 0 h 267"/>
              <a:gd name="T12" fmla="*/ 2147483647 w 252"/>
              <a:gd name="T13" fmla="*/ 2147483647 h 267"/>
              <a:gd name="T14" fmla="*/ 2147483647 w 252"/>
              <a:gd name="T15" fmla="*/ 2147483647 h 267"/>
              <a:gd name="T16" fmla="*/ 2147483647 w 252"/>
              <a:gd name="T17" fmla="*/ 2147483647 h 267"/>
              <a:gd name="T18" fmla="*/ 2147483647 w 252"/>
              <a:gd name="T19" fmla="*/ 2147483647 h 267"/>
              <a:gd name="T20" fmla="*/ 2147483647 w 252"/>
              <a:gd name="T21" fmla="*/ 2147483647 h 267"/>
              <a:gd name="T22" fmla="*/ 2147483647 w 252"/>
              <a:gd name="T23" fmla="*/ 2147483647 h 267"/>
              <a:gd name="T24" fmla="*/ 2147483647 w 252"/>
              <a:gd name="T25" fmla="*/ 2147483647 h 267"/>
              <a:gd name="T26" fmla="*/ 2147483647 w 252"/>
              <a:gd name="T27" fmla="*/ 2147483647 h 267"/>
              <a:gd name="T28" fmla="*/ 2147483647 w 252"/>
              <a:gd name="T29" fmla="*/ 2147483647 h 267"/>
              <a:gd name="T30" fmla="*/ 2147483647 w 252"/>
              <a:gd name="T31" fmla="*/ 2147483647 h 267"/>
              <a:gd name="T32" fmla="*/ 2147483647 w 252"/>
              <a:gd name="T33" fmla="*/ 2147483647 h 267"/>
              <a:gd name="T34" fmla="*/ 2147483647 w 252"/>
              <a:gd name="T35" fmla="*/ 2147483647 h 267"/>
              <a:gd name="T36" fmla="*/ 2147483647 w 252"/>
              <a:gd name="T37" fmla="*/ 2147483647 h 267"/>
              <a:gd name="T38" fmla="*/ 2147483647 w 252"/>
              <a:gd name="T39" fmla="*/ 2147483647 h 267"/>
              <a:gd name="T40" fmla="*/ 2147483647 w 252"/>
              <a:gd name="T41" fmla="*/ 2147483647 h 267"/>
              <a:gd name="T42" fmla="*/ 2147483647 w 252"/>
              <a:gd name="T43" fmla="*/ 2147483647 h 267"/>
              <a:gd name="T44" fmla="*/ 2147483647 w 252"/>
              <a:gd name="T45" fmla="*/ 2147483647 h 267"/>
              <a:gd name="T46" fmla="*/ 2147483647 w 252"/>
              <a:gd name="T47" fmla="*/ 2147483647 h 267"/>
              <a:gd name="T48" fmla="*/ 2147483647 w 252"/>
              <a:gd name="T49" fmla="*/ 2147483647 h 267"/>
              <a:gd name="T50" fmla="*/ 2147483647 w 252"/>
              <a:gd name="T51" fmla="*/ 2147483647 h 267"/>
              <a:gd name="T52" fmla="*/ 2147483647 w 252"/>
              <a:gd name="T53" fmla="*/ 2147483647 h 267"/>
              <a:gd name="T54" fmla="*/ 2147483647 w 252"/>
              <a:gd name="T55" fmla="*/ 2147483647 h 267"/>
              <a:gd name="T56" fmla="*/ 2147483647 w 252"/>
              <a:gd name="T57" fmla="*/ 2147483647 h 267"/>
              <a:gd name="T58" fmla="*/ 2147483647 w 252"/>
              <a:gd name="T59" fmla="*/ 2147483647 h 267"/>
              <a:gd name="T60" fmla="*/ 2147483647 w 252"/>
              <a:gd name="T61" fmla="*/ 2147483647 h 267"/>
              <a:gd name="T62" fmla="*/ 2147483647 w 252"/>
              <a:gd name="T63" fmla="*/ 2147483647 h 267"/>
              <a:gd name="T64" fmla="*/ 2147483647 w 252"/>
              <a:gd name="T65" fmla="*/ 2147483647 h 267"/>
              <a:gd name="T66" fmla="*/ 0 w 252"/>
              <a:gd name="T67" fmla="*/ 2147483647 h 267"/>
              <a:gd name="T68" fmla="*/ 2147483647 w 252"/>
              <a:gd name="T69" fmla="*/ 2147483647 h 267"/>
              <a:gd name="T70" fmla="*/ 2147483647 w 252"/>
              <a:gd name="T71" fmla="*/ 2147483647 h 267"/>
              <a:gd name="T72" fmla="*/ 2147483647 w 252"/>
              <a:gd name="T73" fmla="*/ 2147483647 h 267"/>
              <a:gd name="T74" fmla="*/ 2147483647 w 252"/>
              <a:gd name="T75" fmla="*/ 2147483647 h 267"/>
              <a:gd name="T76" fmla="*/ 2147483647 w 252"/>
              <a:gd name="T77" fmla="*/ 2147483647 h 26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52"/>
              <a:gd name="T118" fmla="*/ 0 h 267"/>
              <a:gd name="T119" fmla="*/ 252 w 252"/>
              <a:gd name="T120" fmla="*/ 267 h 26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52" h="267">
                <a:moveTo>
                  <a:pt x="114" y="42"/>
                </a:moveTo>
                <a:cubicBezTo>
                  <a:pt x="106" y="36"/>
                  <a:pt x="101" y="19"/>
                  <a:pt x="112" y="12"/>
                </a:cubicBezTo>
                <a:cubicBezTo>
                  <a:pt x="118" y="8"/>
                  <a:pt x="130" y="0"/>
                  <a:pt x="130" y="0"/>
                </a:cubicBezTo>
                <a:cubicBezTo>
                  <a:pt x="145" y="2"/>
                  <a:pt x="151" y="3"/>
                  <a:pt x="156" y="18"/>
                </a:cubicBezTo>
                <a:cubicBezTo>
                  <a:pt x="158" y="14"/>
                  <a:pt x="159" y="7"/>
                  <a:pt x="164" y="6"/>
                </a:cubicBezTo>
                <a:cubicBezTo>
                  <a:pt x="170" y="4"/>
                  <a:pt x="182" y="0"/>
                  <a:pt x="182" y="0"/>
                </a:cubicBezTo>
                <a:cubicBezTo>
                  <a:pt x="189" y="1"/>
                  <a:pt x="204" y="6"/>
                  <a:pt x="204" y="6"/>
                </a:cubicBezTo>
                <a:cubicBezTo>
                  <a:pt x="209" y="11"/>
                  <a:pt x="213" y="16"/>
                  <a:pt x="216" y="24"/>
                </a:cubicBezTo>
                <a:cubicBezTo>
                  <a:pt x="214" y="36"/>
                  <a:pt x="214" y="42"/>
                  <a:pt x="208" y="52"/>
                </a:cubicBezTo>
                <a:cubicBezTo>
                  <a:pt x="230" y="54"/>
                  <a:pt x="244" y="56"/>
                  <a:pt x="252" y="80"/>
                </a:cubicBezTo>
                <a:cubicBezTo>
                  <a:pt x="248" y="99"/>
                  <a:pt x="244" y="111"/>
                  <a:pt x="224" y="118"/>
                </a:cubicBezTo>
                <a:cubicBezTo>
                  <a:pt x="225" y="125"/>
                  <a:pt x="219" y="147"/>
                  <a:pt x="224" y="154"/>
                </a:cubicBezTo>
                <a:cubicBezTo>
                  <a:pt x="216" y="162"/>
                  <a:pt x="231" y="168"/>
                  <a:pt x="210" y="176"/>
                </a:cubicBezTo>
                <a:cubicBezTo>
                  <a:pt x="212" y="180"/>
                  <a:pt x="216" y="183"/>
                  <a:pt x="218" y="188"/>
                </a:cubicBezTo>
                <a:cubicBezTo>
                  <a:pt x="219" y="192"/>
                  <a:pt x="222" y="200"/>
                  <a:pt x="222" y="200"/>
                </a:cubicBezTo>
                <a:cubicBezTo>
                  <a:pt x="220" y="221"/>
                  <a:pt x="224" y="221"/>
                  <a:pt x="210" y="236"/>
                </a:cubicBezTo>
                <a:cubicBezTo>
                  <a:pt x="204" y="235"/>
                  <a:pt x="191" y="236"/>
                  <a:pt x="186" y="236"/>
                </a:cubicBezTo>
                <a:cubicBezTo>
                  <a:pt x="183" y="235"/>
                  <a:pt x="183" y="240"/>
                  <a:pt x="182" y="242"/>
                </a:cubicBezTo>
                <a:cubicBezTo>
                  <a:pt x="177" y="246"/>
                  <a:pt x="182" y="258"/>
                  <a:pt x="176" y="260"/>
                </a:cubicBezTo>
                <a:cubicBezTo>
                  <a:pt x="167" y="262"/>
                  <a:pt x="171" y="260"/>
                  <a:pt x="164" y="266"/>
                </a:cubicBezTo>
                <a:cubicBezTo>
                  <a:pt x="146" y="264"/>
                  <a:pt x="141" y="267"/>
                  <a:pt x="130" y="256"/>
                </a:cubicBezTo>
                <a:cubicBezTo>
                  <a:pt x="127" y="248"/>
                  <a:pt x="122" y="245"/>
                  <a:pt x="120" y="238"/>
                </a:cubicBezTo>
                <a:cubicBezTo>
                  <a:pt x="120" y="235"/>
                  <a:pt x="117" y="220"/>
                  <a:pt x="116" y="218"/>
                </a:cubicBezTo>
                <a:cubicBezTo>
                  <a:pt x="115" y="217"/>
                  <a:pt x="101" y="215"/>
                  <a:pt x="96" y="214"/>
                </a:cubicBezTo>
                <a:cubicBezTo>
                  <a:pt x="90" y="205"/>
                  <a:pt x="83" y="203"/>
                  <a:pt x="80" y="194"/>
                </a:cubicBezTo>
                <a:cubicBezTo>
                  <a:pt x="80" y="190"/>
                  <a:pt x="82" y="185"/>
                  <a:pt x="80" y="184"/>
                </a:cubicBezTo>
                <a:cubicBezTo>
                  <a:pt x="74" y="180"/>
                  <a:pt x="62" y="190"/>
                  <a:pt x="62" y="190"/>
                </a:cubicBezTo>
                <a:cubicBezTo>
                  <a:pt x="49" y="188"/>
                  <a:pt x="46" y="189"/>
                  <a:pt x="36" y="186"/>
                </a:cubicBezTo>
                <a:cubicBezTo>
                  <a:pt x="31" y="184"/>
                  <a:pt x="24" y="182"/>
                  <a:pt x="24" y="182"/>
                </a:cubicBezTo>
                <a:cubicBezTo>
                  <a:pt x="18" y="173"/>
                  <a:pt x="13" y="168"/>
                  <a:pt x="8" y="160"/>
                </a:cubicBezTo>
                <a:cubicBezTo>
                  <a:pt x="10" y="148"/>
                  <a:pt x="19" y="146"/>
                  <a:pt x="10" y="140"/>
                </a:cubicBezTo>
                <a:cubicBezTo>
                  <a:pt x="9" y="138"/>
                  <a:pt x="8" y="135"/>
                  <a:pt x="8" y="134"/>
                </a:cubicBezTo>
                <a:cubicBezTo>
                  <a:pt x="6" y="131"/>
                  <a:pt x="4" y="130"/>
                  <a:pt x="4" y="128"/>
                </a:cubicBezTo>
                <a:cubicBezTo>
                  <a:pt x="2" y="124"/>
                  <a:pt x="0" y="116"/>
                  <a:pt x="0" y="116"/>
                </a:cubicBezTo>
                <a:cubicBezTo>
                  <a:pt x="1" y="110"/>
                  <a:pt x="4" y="96"/>
                  <a:pt x="10" y="92"/>
                </a:cubicBezTo>
                <a:cubicBezTo>
                  <a:pt x="16" y="86"/>
                  <a:pt x="52" y="84"/>
                  <a:pt x="52" y="84"/>
                </a:cubicBezTo>
                <a:cubicBezTo>
                  <a:pt x="62" y="87"/>
                  <a:pt x="68" y="66"/>
                  <a:pt x="78" y="60"/>
                </a:cubicBezTo>
                <a:cubicBezTo>
                  <a:pt x="93" y="49"/>
                  <a:pt x="91" y="44"/>
                  <a:pt x="110" y="42"/>
                </a:cubicBezTo>
                <a:cubicBezTo>
                  <a:pt x="107" y="34"/>
                  <a:pt x="109" y="37"/>
                  <a:pt x="104" y="32"/>
                </a:cubicBezTo>
              </a:path>
            </a:pathLst>
          </a:custGeom>
          <a:gradFill rotWithShape="0">
            <a:gsLst>
              <a:gs pos="0">
                <a:srgbClr val="474747"/>
              </a:gs>
              <a:gs pos="100000">
                <a:srgbClr val="6E6E6E"/>
              </a:gs>
            </a:gsLst>
            <a:lin ang="5400000" scaled="1"/>
          </a:gradFill>
          <a:ln w="9525">
            <a:solidFill>
              <a:srgbClr val="464646"/>
            </a:solidFill>
            <a:round/>
            <a:headEnd/>
            <a:tailEnd/>
          </a:ln>
        </p:spPr>
        <p:txBody>
          <a:bodyPr wrap="none" lIns="91424" tIns="45712" rIns="91424" bIns="45712" anchor="ctr"/>
          <a:lstStyle/>
          <a:p>
            <a:pPr defTabSz="781470">
              <a:defRPr/>
            </a:pPr>
            <a:endParaRPr lang="en-US" kern="0" dirty="0">
              <a:solidFill>
                <a:sysClr val="windowText" lastClr="000000"/>
              </a:solidFill>
              <a:ea typeface="ヒラギノ角ゴ Pro W3"/>
              <a:cs typeface="ヒラギノ角ゴ Pro W3"/>
            </a:endParaRPr>
          </a:p>
        </p:txBody>
      </p:sp>
      <p:sp>
        <p:nvSpPr>
          <p:cNvPr id="1331" name="Freeform 1385"/>
          <p:cNvSpPr>
            <a:spLocks/>
          </p:cNvSpPr>
          <p:nvPr/>
        </p:nvSpPr>
        <p:spPr bwMode="auto">
          <a:xfrm rot="5973190">
            <a:off x="915194" y="3779045"/>
            <a:ext cx="217488" cy="228600"/>
          </a:xfrm>
          <a:custGeom>
            <a:avLst/>
            <a:gdLst>
              <a:gd name="T0" fmla="*/ 2147483647 w 252"/>
              <a:gd name="T1" fmla="*/ 2147483647 h 267"/>
              <a:gd name="T2" fmla="*/ 2147483647 w 252"/>
              <a:gd name="T3" fmla="*/ 2147483647 h 267"/>
              <a:gd name="T4" fmla="*/ 2147483647 w 252"/>
              <a:gd name="T5" fmla="*/ 0 h 267"/>
              <a:gd name="T6" fmla="*/ 2147483647 w 252"/>
              <a:gd name="T7" fmla="*/ 2147483647 h 267"/>
              <a:gd name="T8" fmla="*/ 2147483647 w 252"/>
              <a:gd name="T9" fmla="*/ 2147483647 h 267"/>
              <a:gd name="T10" fmla="*/ 2147483647 w 252"/>
              <a:gd name="T11" fmla="*/ 0 h 267"/>
              <a:gd name="T12" fmla="*/ 2147483647 w 252"/>
              <a:gd name="T13" fmla="*/ 2147483647 h 267"/>
              <a:gd name="T14" fmla="*/ 2147483647 w 252"/>
              <a:gd name="T15" fmla="*/ 2147483647 h 267"/>
              <a:gd name="T16" fmla="*/ 2147483647 w 252"/>
              <a:gd name="T17" fmla="*/ 2147483647 h 267"/>
              <a:gd name="T18" fmla="*/ 2147483647 w 252"/>
              <a:gd name="T19" fmla="*/ 2147483647 h 267"/>
              <a:gd name="T20" fmla="*/ 2147483647 w 252"/>
              <a:gd name="T21" fmla="*/ 2147483647 h 267"/>
              <a:gd name="T22" fmla="*/ 2147483647 w 252"/>
              <a:gd name="T23" fmla="*/ 2147483647 h 267"/>
              <a:gd name="T24" fmla="*/ 2147483647 w 252"/>
              <a:gd name="T25" fmla="*/ 2147483647 h 267"/>
              <a:gd name="T26" fmla="*/ 2147483647 w 252"/>
              <a:gd name="T27" fmla="*/ 2147483647 h 267"/>
              <a:gd name="T28" fmla="*/ 2147483647 w 252"/>
              <a:gd name="T29" fmla="*/ 2147483647 h 267"/>
              <a:gd name="T30" fmla="*/ 2147483647 w 252"/>
              <a:gd name="T31" fmla="*/ 2147483647 h 267"/>
              <a:gd name="T32" fmla="*/ 2147483647 w 252"/>
              <a:gd name="T33" fmla="*/ 2147483647 h 267"/>
              <a:gd name="T34" fmla="*/ 2147483647 w 252"/>
              <a:gd name="T35" fmla="*/ 2147483647 h 267"/>
              <a:gd name="T36" fmla="*/ 2147483647 w 252"/>
              <a:gd name="T37" fmla="*/ 2147483647 h 267"/>
              <a:gd name="T38" fmla="*/ 2147483647 w 252"/>
              <a:gd name="T39" fmla="*/ 2147483647 h 267"/>
              <a:gd name="T40" fmla="*/ 2147483647 w 252"/>
              <a:gd name="T41" fmla="*/ 2147483647 h 267"/>
              <a:gd name="T42" fmla="*/ 2147483647 w 252"/>
              <a:gd name="T43" fmla="*/ 2147483647 h 267"/>
              <a:gd name="T44" fmla="*/ 2147483647 w 252"/>
              <a:gd name="T45" fmla="*/ 2147483647 h 267"/>
              <a:gd name="T46" fmla="*/ 2147483647 w 252"/>
              <a:gd name="T47" fmla="*/ 2147483647 h 267"/>
              <a:gd name="T48" fmla="*/ 2147483647 w 252"/>
              <a:gd name="T49" fmla="*/ 2147483647 h 267"/>
              <a:gd name="T50" fmla="*/ 2147483647 w 252"/>
              <a:gd name="T51" fmla="*/ 2147483647 h 267"/>
              <a:gd name="T52" fmla="*/ 2147483647 w 252"/>
              <a:gd name="T53" fmla="*/ 2147483647 h 267"/>
              <a:gd name="T54" fmla="*/ 2147483647 w 252"/>
              <a:gd name="T55" fmla="*/ 2147483647 h 267"/>
              <a:gd name="T56" fmla="*/ 2147483647 w 252"/>
              <a:gd name="T57" fmla="*/ 2147483647 h 267"/>
              <a:gd name="T58" fmla="*/ 2147483647 w 252"/>
              <a:gd name="T59" fmla="*/ 2147483647 h 267"/>
              <a:gd name="T60" fmla="*/ 2147483647 w 252"/>
              <a:gd name="T61" fmla="*/ 2147483647 h 267"/>
              <a:gd name="T62" fmla="*/ 2147483647 w 252"/>
              <a:gd name="T63" fmla="*/ 2147483647 h 267"/>
              <a:gd name="T64" fmla="*/ 2147483647 w 252"/>
              <a:gd name="T65" fmla="*/ 2147483647 h 267"/>
              <a:gd name="T66" fmla="*/ 0 w 252"/>
              <a:gd name="T67" fmla="*/ 2147483647 h 267"/>
              <a:gd name="T68" fmla="*/ 2147483647 w 252"/>
              <a:gd name="T69" fmla="*/ 2147483647 h 267"/>
              <a:gd name="T70" fmla="*/ 2147483647 w 252"/>
              <a:gd name="T71" fmla="*/ 2147483647 h 267"/>
              <a:gd name="T72" fmla="*/ 2147483647 w 252"/>
              <a:gd name="T73" fmla="*/ 2147483647 h 267"/>
              <a:gd name="T74" fmla="*/ 2147483647 w 252"/>
              <a:gd name="T75" fmla="*/ 2147483647 h 267"/>
              <a:gd name="T76" fmla="*/ 2147483647 w 252"/>
              <a:gd name="T77" fmla="*/ 2147483647 h 26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52"/>
              <a:gd name="T118" fmla="*/ 0 h 267"/>
              <a:gd name="T119" fmla="*/ 252 w 252"/>
              <a:gd name="T120" fmla="*/ 267 h 26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52" h="267">
                <a:moveTo>
                  <a:pt x="114" y="42"/>
                </a:moveTo>
                <a:cubicBezTo>
                  <a:pt x="106" y="36"/>
                  <a:pt x="101" y="19"/>
                  <a:pt x="112" y="12"/>
                </a:cubicBezTo>
                <a:cubicBezTo>
                  <a:pt x="118" y="8"/>
                  <a:pt x="130" y="0"/>
                  <a:pt x="130" y="0"/>
                </a:cubicBezTo>
                <a:cubicBezTo>
                  <a:pt x="145" y="2"/>
                  <a:pt x="151" y="3"/>
                  <a:pt x="156" y="18"/>
                </a:cubicBezTo>
                <a:cubicBezTo>
                  <a:pt x="158" y="14"/>
                  <a:pt x="159" y="7"/>
                  <a:pt x="164" y="6"/>
                </a:cubicBezTo>
                <a:cubicBezTo>
                  <a:pt x="170" y="4"/>
                  <a:pt x="182" y="0"/>
                  <a:pt x="182" y="0"/>
                </a:cubicBezTo>
                <a:cubicBezTo>
                  <a:pt x="189" y="1"/>
                  <a:pt x="204" y="6"/>
                  <a:pt x="204" y="6"/>
                </a:cubicBezTo>
                <a:cubicBezTo>
                  <a:pt x="209" y="11"/>
                  <a:pt x="213" y="16"/>
                  <a:pt x="216" y="24"/>
                </a:cubicBezTo>
                <a:cubicBezTo>
                  <a:pt x="214" y="36"/>
                  <a:pt x="214" y="42"/>
                  <a:pt x="208" y="52"/>
                </a:cubicBezTo>
                <a:cubicBezTo>
                  <a:pt x="230" y="54"/>
                  <a:pt x="244" y="56"/>
                  <a:pt x="252" y="80"/>
                </a:cubicBezTo>
                <a:cubicBezTo>
                  <a:pt x="248" y="99"/>
                  <a:pt x="244" y="111"/>
                  <a:pt x="224" y="118"/>
                </a:cubicBezTo>
                <a:cubicBezTo>
                  <a:pt x="225" y="125"/>
                  <a:pt x="219" y="147"/>
                  <a:pt x="224" y="154"/>
                </a:cubicBezTo>
                <a:cubicBezTo>
                  <a:pt x="216" y="162"/>
                  <a:pt x="231" y="168"/>
                  <a:pt x="210" y="176"/>
                </a:cubicBezTo>
                <a:cubicBezTo>
                  <a:pt x="212" y="180"/>
                  <a:pt x="216" y="183"/>
                  <a:pt x="218" y="188"/>
                </a:cubicBezTo>
                <a:cubicBezTo>
                  <a:pt x="219" y="192"/>
                  <a:pt x="222" y="200"/>
                  <a:pt x="222" y="200"/>
                </a:cubicBezTo>
                <a:cubicBezTo>
                  <a:pt x="220" y="221"/>
                  <a:pt x="224" y="221"/>
                  <a:pt x="210" y="236"/>
                </a:cubicBezTo>
                <a:cubicBezTo>
                  <a:pt x="204" y="235"/>
                  <a:pt x="191" y="236"/>
                  <a:pt x="186" y="236"/>
                </a:cubicBezTo>
                <a:cubicBezTo>
                  <a:pt x="183" y="235"/>
                  <a:pt x="183" y="240"/>
                  <a:pt x="182" y="242"/>
                </a:cubicBezTo>
                <a:cubicBezTo>
                  <a:pt x="177" y="246"/>
                  <a:pt x="182" y="258"/>
                  <a:pt x="176" y="260"/>
                </a:cubicBezTo>
                <a:cubicBezTo>
                  <a:pt x="167" y="262"/>
                  <a:pt x="171" y="260"/>
                  <a:pt x="164" y="266"/>
                </a:cubicBezTo>
                <a:cubicBezTo>
                  <a:pt x="146" y="264"/>
                  <a:pt x="141" y="267"/>
                  <a:pt x="130" y="256"/>
                </a:cubicBezTo>
                <a:cubicBezTo>
                  <a:pt x="127" y="248"/>
                  <a:pt x="122" y="245"/>
                  <a:pt x="120" y="238"/>
                </a:cubicBezTo>
                <a:cubicBezTo>
                  <a:pt x="120" y="235"/>
                  <a:pt x="117" y="220"/>
                  <a:pt x="116" y="218"/>
                </a:cubicBezTo>
                <a:cubicBezTo>
                  <a:pt x="115" y="217"/>
                  <a:pt x="101" y="215"/>
                  <a:pt x="96" y="214"/>
                </a:cubicBezTo>
                <a:cubicBezTo>
                  <a:pt x="90" y="205"/>
                  <a:pt x="83" y="203"/>
                  <a:pt x="80" y="194"/>
                </a:cubicBezTo>
                <a:cubicBezTo>
                  <a:pt x="80" y="190"/>
                  <a:pt x="82" y="185"/>
                  <a:pt x="80" y="184"/>
                </a:cubicBezTo>
                <a:cubicBezTo>
                  <a:pt x="74" y="180"/>
                  <a:pt x="62" y="190"/>
                  <a:pt x="62" y="190"/>
                </a:cubicBezTo>
                <a:cubicBezTo>
                  <a:pt x="49" y="188"/>
                  <a:pt x="46" y="189"/>
                  <a:pt x="36" y="186"/>
                </a:cubicBezTo>
                <a:cubicBezTo>
                  <a:pt x="31" y="184"/>
                  <a:pt x="24" y="182"/>
                  <a:pt x="24" y="182"/>
                </a:cubicBezTo>
                <a:cubicBezTo>
                  <a:pt x="18" y="173"/>
                  <a:pt x="13" y="168"/>
                  <a:pt x="8" y="160"/>
                </a:cubicBezTo>
                <a:cubicBezTo>
                  <a:pt x="10" y="148"/>
                  <a:pt x="19" y="146"/>
                  <a:pt x="10" y="140"/>
                </a:cubicBezTo>
                <a:cubicBezTo>
                  <a:pt x="9" y="138"/>
                  <a:pt x="8" y="135"/>
                  <a:pt x="8" y="134"/>
                </a:cubicBezTo>
                <a:cubicBezTo>
                  <a:pt x="6" y="131"/>
                  <a:pt x="4" y="130"/>
                  <a:pt x="4" y="128"/>
                </a:cubicBezTo>
                <a:cubicBezTo>
                  <a:pt x="2" y="124"/>
                  <a:pt x="0" y="116"/>
                  <a:pt x="0" y="116"/>
                </a:cubicBezTo>
                <a:cubicBezTo>
                  <a:pt x="1" y="110"/>
                  <a:pt x="4" y="96"/>
                  <a:pt x="10" y="92"/>
                </a:cubicBezTo>
                <a:cubicBezTo>
                  <a:pt x="16" y="86"/>
                  <a:pt x="52" y="84"/>
                  <a:pt x="52" y="84"/>
                </a:cubicBezTo>
                <a:cubicBezTo>
                  <a:pt x="62" y="87"/>
                  <a:pt x="68" y="66"/>
                  <a:pt x="78" y="60"/>
                </a:cubicBezTo>
                <a:cubicBezTo>
                  <a:pt x="93" y="49"/>
                  <a:pt x="91" y="44"/>
                  <a:pt x="110" y="42"/>
                </a:cubicBezTo>
                <a:cubicBezTo>
                  <a:pt x="107" y="34"/>
                  <a:pt x="109" y="37"/>
                  <a:pt x="104" y="32"/>
                </a:cubicBezTo>
              </a:path>
            </a:pathLst>
          </a:custGeom>
          <a:gradFill rotWithShape="0">
            <a:gsLst>
              <a:gs pos="0">
                <a:srgbClr val="474747"/>
              </a:gs>
              <a:gs pos="100000">
                <a:srgbClr val="6E6E6E"/>
              </a:gs>
            </a:gsLst>
            <a:lin ang="5400000" scaled="1"/>
          </a:gradFill>
          <a:ln w="9525">
            <a:solidFill>
              <a:srgbClr val="464646"/>
            </a:solidFill>
            <a:round/>
            <a:headEnd/>
            <a:tailEnd/>
          </a:ln>
        </p:spPr>
        <p:txBody>
          <a:bodyPr rot="10800000" vert="eaVert" wrap="none" lIns="91424" tIns="45712" rIns="91424" bIns="45712" anchor="ctr"/>
          <a:lstStyle/>
          <a:p>
            <a:pPr defTabSz="781470">
              <a:defRPr/>
            </a:pPr>
            <a:endParaRPr lang="en-US" kern="0" dirty="0">
              <a:solidFill>
                <a:sysClr val="windowText" lastClr="000000"/>
              </a:solidFill>
              <a:ea typeface="ヒラギノ角ゴ Pro W3"/>
              <a:cs typeface="ヒラギノ角ゴ Pro W3"/>
            </a:endParaRPr>
          </a:p>
        </p:txBody>
      </p:sp>
      <p:sp>
        <p:nvSpPr>
          <p:cNvPr id="1332" name="Freeform 1386"/>
          <p:cNvSpPr>
            <a:spLocks/>
          </p:cNvSpPr>
          <p:nvPr/>
        </p:nvSpPr>
        <p:spPr bwMode="auto">
          <a:xfrm rot="18827299">
            <a:off x="2901950" y="3803652"/>
            <a:ext cx="258763" cy="271463"/>
          </a:xfrm>
          <a:custGeom>
            <a:avLst/>
            <a:gdLst>
              <a:gd name="T0" fmla="*/ 2147483647 w 252"/>
              <a:gd name="T1" fmla="*/ 2147483647 h 267"/>
              <a:gd name="T2" fmla="*/ 2147483647 w 252"/>
              <a:gd name="T3" fmla="*/ 2147483647 h 267"/>
              <a:gd name="T4" fmla="*/ 2147483647 w 252"/>
              <a:gd name="T5" fmla="*/ 0 h 267"/>
              <a:gd name="T6" fmla="*/ 2147483647 w 252"/>
              <a:gd name="T7" fmla="*/ 2147483647 h 267"/>
              <a:gd name="T8" fmla="*/ 2147483647 w 252"/>
              <a:gd name="T9" fmla="*/ 2147483647 h 267"/>
              <a:gd name="T10" fmla="*/ 2147483647 w 252"/>
              <a:gd name="T11" fmla="*/ 0 h 267"/>
              <a:gd name="T12" fmla="*/ 2147483647 w 252"/>
              <a:gd name="T13" fmla="*/ 2147483647 h 267"/>
              <a:gd name="T14" fmla="*/ 2147483647 w 252"/>
              <a:gd name="T15" fmla="*/ 2147483647 h 267"/>
              <a:gd name="T16" fmla="*/ 2147483647 w 252"/>
              <a:gd name="T17" fmla="*/ 2147483647 h 267"/>
              <a:gd name="T18" fmla="*/ 2147483647 w 252"/>
              <a:gd name="T19" fmla="*/ 2147483647 h 267"/>
              <a:gd name="T20" fmla="*/ 2147483647 w 252"/>
              <a:gd name="T21" fmla="*/ 2147483647 h 267"/>
              <a:gd name="T22" fmla="*/ 2147483647 w 252"/>
              <a:gd name="T23" fmla="*/ 2147483647 h 267"/>
              <a:gd name="T24" fmla="*/ 2147483647 w 252"/>
              <a:gd name="T25" fmla="*/ 2147483647 h 267"/>
              <a:gd name="T26" fmla="*/ 2147483647 w 252"/>
              <a:gd name="T27" fmla="*/ 2147483647 h 267"/>
              <a:gd name="T28" fmla="*/ 2147483647 w 252"/>
              <a:gd name="T29" fmla="*/ 2147483647 h 267"/>
              <a:gd name="T30" fmla="*/ 2147483647 w 252"/>
              <a:gd name="T31" fmla="*/ 2147483647 h 267"/>
              <a:gd name="T32" fmla="*/ 2147483647 w 252"/>
              <a:gd name="T33" fmla="*/ 2147483647 h 267"/>
              <a:gd name="T34" fmla="*/ 2147483647 w 252"/>
              <a:gd name="T35" fmla="*/ 2147483647 h 267"/>
              <a:gd name="T36" fmla="*/ 2147483647 w 252"/>
              <a:gd name="T37" fmla="*/ 2147483647 h 267"/>
              <a:gd name="T38" fmla="*/ 2147483647 w 252"/>
              <a:gd name="T39" fmla="*/ 2147483647 h 267"/>
              <a:gd name="T40" fmla="*/ 2147483647 w 252"/>
              <a:gd name="T41" fmla="*/ 2147483647 h 267"/>
              <a:gd name="T42" fmla="*/ 2147483647 w 252"/>
              <a:gd name="T43" fmla="*/ 2147483647 h 267"/>
              <a:gd name="T44" fmla="*/ 2147483647 w 252"/>
              <a:gd name="T45" fmla="*/ 2147483647 h 267"/>
              <a:gd name="T46" fmla="*/ 2147483647 w 252"/>
              <a:gd name="T47" fmla="*/ 2147483647 h 267"/>
              <a:gd name="T48" fmla="*/ 2147483647 w 252"/>
              <a:gd name="T49" fmla="*/ 2147483647 h 267"/>
              <a:gd name="T50" fmla="*/ 2147483647 w 252"/>
              <a:gd name="T51" fmla="*/ 2147483647 h 267"/>
              <a:gd name="T52" fmla="*/ 2147483647 w 252"/>
              <a:gd name="T53" fmla="*/ 2147483647 h 267"/>
              <a:gd name="T54" fmla="*/ 2147483647 w 252"/>
              <a:gd name="T55" fmla="*/ 2147483647 h 267"/>
              <a:gd name="T56" fmla="*/ 2147483647 w 252"/>
              <a:gd name="T57" fmla="*/ 2147483647 h 267"/>
              <a:gd name="T58" fmla="*/ 2147483647 w 252"/>
              <a:gd name="T59" fmla="*/ 2147483647 h 267"/>
              <a:gd name="T60" fmla="*/ 2147483647 w 252"/>
              <a:gd name="T61" fmla="*/ 2147483647 h 267"/>
              <a:gd name="T62" fmla="*/ 2147483647 w 252"/>
              <a:gd name="T63" fmla="*/ 2147483647 h 267"/>
              <a:gd name="T64" fmla="*/ 2147483647 w 252"/>
              <a:gd name="T65" fmla="*/ 2147483647 h 267"/>
              <a:gd name="T66" fmla="*/ 0 w 252"/>
              <a:gd name="T67" fmla="*/ 2147483647 h 267"/>
              <a:gd name="T68" fmla="*/ 2147483647 w 252"/>
              <a:gd name="T69" fmla="*/ 2147483647 h 267"/>
              <a:gd name="T70" fmla="*/ 2147483647 w 252"/>
              <a:gd name="T71" fmla="*/ 2147483647 h 267"/>
              <a:gd name="T72" fmla="*/ 2147483647 w 252"/>
              <a:gd name="T73" fmla="*/ 2147483647 h 267"/>
              <a:gd name="T74" fmla="*/ 2147483647 w 252"/>
              <a:gd name="T75" fmla="*/ 2147483647 h 267"/>
              <a:gd name="T76" fmla="*/ 2147483647 w 252"/>
              <a:gd name="T77" fmla="*/ 2147483647 h 26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52"/>
              <a:gd name="T118" fmla="*/ 0 h 267"/>
              <a:gd name="T119" fmla="*/ 252 w 252"/>
              <a:gd name="T120" fmla="*/ 267 h 26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52" h="267">
                <a:moveTo>
                  <a:pt x="114" y="42"/>
                </a:moveTo>
                <a:cubicBezTo>
                  <a:pt x="106" y="36"/>
                  <a:pt x="101" y="19"/>
                  <a:pt x="112" y="12"/>
                </a:cubicBezTo>
                <a:cubicBezTo>
                  <a:pt x="118" y="8"/>
                  <a:pt x="130" y="0"/>
                  <a:pt x="130" y="0"/>
                </a:cubicBezTo>
                <a:cubicBezTo>
                  <a:pt x="145" y="2"/>
                  <a:pt x="151" y="3"/>
                  <a:pt x="156" y="18"/>
                </a:cubicBezTo>
                <a:cubicBezTo>
                  <a:pt x="158" y="14"/>
                  <a:pt x="159" y="7"/>
                  <a:pt x="164" y="6"/>
                </a:cubicBezTo>
                <a:cubicBezTo>
                  <a:pt x="170" y="4"/>
                  <a:pt x="182" y="0"/>
                  <a:pt x="182" y="0"/>
                </a:cubicBezTo>
                <a:cubicBezTo>
                  <a:pt x="189" y="1"/>
                  <a:pt x="204" y="6"/>
                  <a:pt x="204" y="6"/>
                </a:cubicBezTo>
                <a:cubicBezTo>
                  <a:pt x="209" y="11"/>
                  <a:pt x="213" y="16"/>
                  <a:pt x="216" y="24"/>
                </a:cubicBezTo>
                <a:cubicBezTo>
                  <a:pt x="214" y="36"/>
                  <a:pt x="214" y="42"/>
                  <a:pt x="208" y="52"/>
                </a:cubicBezTo>
                <a:cubicBezTo>
                  <a:pt x="230" y="54"/>
                  <a:pt x="244" y="56"/>
                  <a:pt x="252" y="80"/>
                </a:cubicBezTo>
                <a:cubicBezTo>
                  <a:pt x="248" y="99"/>
                  <a:pt x="244" y="111"/>
                  <a:pt x="224" y="118"/>
                </a:cubicBezTo>
                <a:cubicBezTo>
                  <a:pt x="225" y="125"/>
                  <a:pt x="219" y="147"/>
                  <a:pt x="224" y="154"/>
                </a:cubicBezTo>
                <a:cubicBezTo>
                  <a:pt x="216" y="162"/>
                  <a:pt x="231" y="168"/>
                  <a:pt x="210" y="176"/>
                </a:cubicBezTo>
                <a:cubicBezTo>
                  <a:pt x="212" y="180"/>
                  <a:pt x="216" y="183"/>
                  <a:pt x="218" y="188"/>
                </a:cubicBezTo>
                <a:cubicBezTo>
                  <a:pt x="219" y="192"/>
                  <a:pt x="222" y="200"/>
                  <a:pt x="222" y="200"/>
                </a:cubicBezTo>
                <a:cubicBezTo>
                  <a:pt x="220" y="221"/>
                  <a:pt x="224" y="221"/>
                  <a:pt x="210" y="236"/>
                </a:cubicBezTo>
                <a:cubicBezTo>
                  <a:pt x="204" y="235"/>
                  <a:pt x="191" y="236"/>
                  <a:pt x="186" y="236"/>
                </a:cubicBezTo>
                <a:cubicBezTo>
                  <a:pt x="183" y="235"/>
                  <a:pt x="183" y="240"/>
                  <a:pt x="182" y="242"/>
                </a:cubicBezTo>
                <a:cubicBezTo>
                  <a:pt x="177" y="246"/>
                  <a:pt x="182" y="258"/>
                  <a:pt x="176" y="260"/>
                </a:cubicBezTo>
                <a:cubicBezTo>
                  <a:pt x="167" y="262"/>
                  <a:pt x="171" y="260"/>
                  <a:pt x="164" y="266"/>
                </a:cubicBezTo>
                <a:cubicBezTo>
                  <a:pt x="146" y="264"/>
                  <a:pt x="141" y="267"/>
                  <a:pt x="130" y="256"/>
                </a:cubicBezTo>
                <a:cubicBezTo>
                  <a:pt x="127" y="248"/>
                  <a:pt x="122" y="245"/>
                  <a:pt x="120" y="238"/>
                </a:cubicBezTo>
                <a:cubicBezTo>
                  <a:pt x="120" y="235"/>
                  <a:pt x="117" y="220"/>
                  <a:pt x="116" y="218"/>
                </a:cubicBezTo>
                <a:cubicBezTo>
                  <a:pt x="115" y="217"/>
                  <a:pt x="101" y="215"/>
                  <a:pt x="96" y="214"/>
                </a:cubicBezTo>
                <a:cubicBezTo>
                  <a:pt x="90" y="205"/>
                  <a:pt x="83" y="203"/>
                  <a:pt x="80" y="194"/>
                </a:cubicBezTo>
                <a:cubicBezTo>
                  <a:pt x="80" y="190"/>
                  <a:pt x="82" y="185"/>
                  <a:pt x="80" y="184"/>
                </a:cubicBezTo>
                <a:cubicBezTo>
                  <a:pt x="74" y="180"/>
                  <a:pt x="62" y="190"/>
                  <a:pt x="62" y="190"/>
                </a:cubicBezTo>
                <a:cubicBezTo>
                  <a:pt x="49" y="188"/>
                  <a:pt x="46" y="189"/>
                  <a:pt x="36" y="186"/>
                </a:cubicBezTo>
                <a:cubicBezTo>
                  <a:pt x="31" y="184"/>
                  <a:pt x="24" y="182"/>
                  <a:pt x="24" y="182"/>
                </a:cubicBezTo>
                <a:cubicBezTo>
                  <a:pt x="18" y="173"/>
                  <a:pt x="13" y="168"/>
                  <a:pt x="8" y="160"/>
                </a:cubicBezTo>
                <a:cubicBezTo>
                  <a:pt x="10" y="148"/>
                  <a:pt x="19" y="146"/>
                  <a:pt x="10" y="140"/>
                </a:cubicBezTo>
                <a:cubicBezTo>
                  <a:pt x="9" y="138"/>
                  <a:pt x="8" y="135"/>
                  <a:pt x="8" y="134"/>
                </a:cubicBezTo>
                <a:cubicBezTo>
                  <a:pt x="6" y="131"/>
                  <a:pt x="4" y="130"/>
                  <a:pt x="4" y="128"/>
                </a:cubicBezTo>
                <a:cubicBezTo>
                  <a:pt x="2" y="124"/>
                  <a:pt x="0" y="116"/>
                  <a:pt x="0" y="116"/>
                </a:cubicBezTo>
                <a:cubicBezTo>
                  <a:pt x="1" y="110"/>
                  <a:pt x="4" y="96"/>
                  <a:pt x="10" y="92"/>
                </a:cubicBezTo>
                <a:cubicBezTo>
                  <a:pt x="16" y="86"/>
                  <a:pt x="52" y="84"/>
                  <a:pt x="52" y="84"/>
                </a:cubicBezTo>
                <a:cubicBezTo>
                  <a:pt x="62" y="87"/>
                  <a:pt x="68" y="66"/>
                  <a:pt x="78" y="60"/>
                </a:cubicBezTo>
                <a:cubicBezTo>
                  <a:pt x="93" y="49"/>
                  <a:pt x="91" y="44"/>
                  <a:pt x="110" y="42"/>
                </a:cubicBezTo>
                <a:cubicBezTo>
                  <a:pt x="107" y="34"/>
                  <a:pt x="109" y="37"/>
                  <a:pt x="104" y="32"/>
                </a:cubicBezTo>
              </a:path>
            </a:pathLst>
          </a:custGeom>
          <a:gradFill rotWithShape="0">
            <a:gsLst>
              <a:gs pos="0">
                <a:srgbClr val="474747"/>
              </a:gs>
              <a:gs pos="100000">
                <a:srgbClr val="6E6E6E"/>
              </a:gs>
            </a:gsLst>
            <a:lin ang="5400000" scaled="1"/>
          </a:gradFill>
          <a:ln w="9525">
            <a:solidFill>
              <a:srgbClr val="464646"/>
            </a:solidFill>
            <a:round/>
            <a:headEnd/>
            <a:tailEnd/>
          </a:ln>
        </p:spPr>
        <p:txBody>
          <a:bodyPr vert="eaVert" wrap="none" lIns="91424" tIns="45712" rIns="91424" bIns="45712" anchor="ctr"/>
          <a:lstStyle/>
          <a:p>
            <a:pPr defTabSz="781470">
              <a:defRPr/>
            </a:pPr>
            <a:endParaRPr lang="en-US" kern="0" dirty="0">
              <a:solidFill>
                <a:sysClr val="windowText" lastClr="000000"/>
              </a:solidFill>
              <a:ea typeface="ヒラギノ角ゴ Pro W3"/>
              <a:cs typeface="ヒラギノ角ゴ Pro W3"/>
            </a:endParaRPr>
          </a:p>
        </p:txBody>
      </p:sp>
      <p:sp>
        <p:nvSpPr>
          <p:cNvPr id="1333" name="Freeform 1388"/>
          <p:cNvSpPr>
            <a:spLocks/>
          </p:cNvSpPr>
          <p:nvPr/>
        </p:nvSpPr>
        <p:spPr bwMode="auto">
          <a:xfrm>
            <a:off x="6362700" y="2352677"/>
            <a:ext cx="112713" cy="119063"/>
          </a:xfrm>
          <a:custGeom>
            <a:avLst/>
            <a:gdLst>
              <a:gd name="T0" fmla="*/ 2147483647 w 252"/>
              <a:gd name="T1" fmla="*/ 2147483647 h 267"/>
              <a:gd name="T2" fmla="*/ 2147483647 w 252"/>
              <a:gd name="T3" fmla="*/ 2147483647 h 267"/>
              <a:gd name="T4" fmla="*/ 2147483647 w 252"/>
              <a:gd name="T5" fmla="*/ 0 h 267"/>
              <a:gd name="T6" fmla="*/ 2147483647 w 252"/>
              <a:gd name="T7" fmla="*/ 2147483647 h 267"/>
              <a:gd name="T8" fmla="*/ 2147483647 w 252"/>
              <a:gd name="T9" fmla="*/ 2147483647 h 267"/>
              <a:gd name="T10" fmla="*/ 2147483647 w 252"/>
              <a:gd name="T11" fmla="*/ 0 h 267"/>
              <a:gd name="T12" fmla="*/ 2147483647 w 252"/>
              <a:gd name="T13" fmla="*/ 2147483647 h 267"/>
              <a:gd name="T14" fmla="*/ 2147483647 w 252"/>
              <a:gd name="T15" fmla="*/ 2147483647 h 267"/>
              <a:gd name="T16" fmla="*/ 2147483647 w 252"/>
              <a:gd name="T17" fmla="*/ 2147483647 h 267"/>
              <a:gd name="T18" fmla="*/ 2147483647 w 252"/>
              <a:gd name="T19" fmla="*/ 2147483647 h 267"/>
              <a:gd name="T20" fmla="*/ 2147483647 w 252"/>
              <a:gd name="T21" fmla="*/ 2147483647 h 267"/>
              <a:gd name="T22" fmla="*/ 2147483647 w 252"/>
              <a:gd name="T23" fmla="*/ 2147483647 h 267"/>
              <a:gd name="T24" fmla="*/ 2147483647 w 252"/>
              <a:gd name="T25" fmla="*/ 2147483647 h 267"/>
              <a:gd name="T26" fmla="*/ 2147483647 w 252"/>
              <a:gd name="T27" fmla="*/ 2147483647 h 267"/>
              <a:gd name="T28" fmla="*/ 2147483647 w 252"/>
              <a:gd name="T29" fmla="*/ 2147483647 h 267"/>
              <a:gd name="T30" fmla="*/ 2147483647 w 252"/>
              <a:gd name="T31" fmla="*/ 2147483647 h 267"/>
              <a:gd name="T32" fmla="*/ 2147483647 w 252"/>
              <a:gd name="T33" fmla="*/ 2147483647 h 267"/>
              <a:gd name="T34" fmla="*/ 2147483647 w 252"/>
              <a:gd name="T35" fmla="*/ 2147483647 h 267"/>
              <a:gd name="T36" fmla="*/ 2147483647 w 252"/>
              <a:gd name="T37" fmla="*/ 2147483647 h 267"/>
              <a:gd name="T38" fmla="*/ 2147483647 w 252"/>
              <a:gd name="T39" fmla="*/ 2147483647 h 267"/>
              <a:gd name="T40" fmla="*/ 2147483647 w 252"/>
              <a:gd name="T41" fmla="*/ 2147483647 h 267"/>
              <a:gd name="T42" fmla="*/ 2147483647 w 252"/>
              <a:gd name="T43" fmla="*/ 2147483647 h 267"/>
              <a:gd name="T44" fmla="*/ 2147483647 w 252"/>
              <a:gd name="T45" fmla="*/ 2147483647 h 267"/>
              <a:gd name="T46" fmla="*/ 2147483647 w 252"/>
              <a:gd name="T47" fmla="*/ 2147483647 h 267"/>
              <a:gd name="T48" fmla="*/ 2147483647 w 252"/>
              <a:gd name="T49" fmla="*/ 2147483647 h 267"/>
              <a:gd name="T50" fmla="*/ 2147483647 w 252"/>
              <a:gd name="T51" fmla="*/ 2147483647 h 267"/>
              <a:gd name="T52" fmla="*/ 2147483647 w 252"/>
              <a:gd name="T53" fmla="*/ 2147483647 h 267"/>
              <a:gd name="T54" fmla="*/ 2147483647 w 252"/>
              <a:gd name="T55" fmla="*/ 2147483647 h 267"/>
              <a:gd name="T56" fmla="*/ 2147483647 w 252"/>
              <a:gd name="T57" fmla="*/ 2147483647 h 267"/>
              <a:gd name="T58" fmla="*/ 2147483647 w 252"/>
              <a:gd name="T59" fmla="*/ 2147483647 h 267"/>
              <a:gd name="T60" fmla="*/ 2147483647 w 252"/>
              <a:gd name="T61" fmla="*/ 2147483647 h 267"/>
              <a:gd name="T62" fmla="*/ 2147483647 w 252"/>
              <a:gd name="T63" fmla="*/ 2147483647 h 267"/>
              <a:gd name="T64" fmla="*/ 2147483647 w 252"/>
              <a:gd name="T65" fmla="*/ 2147483647 h 267"/>
              <a:gd name="T66" fmla="*/ 0 w 252"/>
              <a:gd name="T67" fmla="*/ 2147483647 h 267"/>
              <a:gd name="T68" fmla="*/ 2147483647 w 252"/>
              <a:gd name="T69" fmla="*/ 2147483647 h 267"/>
              <a:gd name="T70" fmla="*/ 2147483647 w 252"/>
              <a:gd name="T71" fmla="*/ 2147483647 h 267"/>
              <a:gd name="T72" fmla="*/ 2147483647 w 252"/>
              <a:gd name="T73" fmla="*/ 2147483647 h 267"/>
              <a:gd name="T74" fmla="*/ 2147483647 w 252"/>
              <a:gd name="T75" fmla="*/ 2147483647 h 267"/>
              <a:gd name="T76" fmla="*/ 2147483647 w 252"/>
              <a:gd name="T77" fmla="*/ 2147483647 h 26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52"/>
              <a:gd name="T118" fmla="*/ 0 h 267"/>
              <a:gd name="T119" fmla="*/ 252 w 252"/>
              <a:gd name="T120" fmla="*/ 267 h 26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52" h="267">
                <a:moveTo>
                  <a:pt x="114" y="42"/>
                </a:moveTo>
                <a:cubicBezTo>
                  <a:pt x="106" y="36"/>
                  <a:pt x="101" y="19"/>
                  <a:pt x="112" y="12"/>
                </a:cubicBezTo>
                <a:cubicBezTo>
                  <a:pt x="118" y="8"/>
                  <a:pt x="130" y="0"/>
                  <a:pt x="130" y="0"/>
                </a:cubicBezTo>
                <a:cubicBezTo>
                  <a:pt x="145" y="2"/>
                  <a:pt x="151" y="3"/>
                  <a:pt x="156" y="18"/>
                </a:cubicBezTo>
                <a:cubicBezTo>
                  <a:pt x="158" y="14"/>
                  <a:pt x="159" y="7"/>
                  <a:pt x="164" y="6"/>
                </a:cubicBezTo>
                <a:cubicBezTo>
                  <a:pt x="170" y="4"/>
                  <a:pt x="182" y="0"/>
                  <a:pt x="182" y="0"/>
                </a:cubicBezTo>
                <a:cubicBezTo>
                  <a:pt x="189" y="1"/>
                  <a:pt x="204" y="6"/>
                  <a:pt x="204" y="6"/>
                </a:cubicBezTo>
                <a:cubicBezTo>
                  <a:pt x="209" y="11"/>
                  <a:pt x="213" y="16"/>
                  <a:pt x="216" y="24"/>
                </a:cubicBezTo>
                <a:cubicBezTo>
                  <a:pt x="214" y="36"/>
                  <a:pt x="214" y="42"/>
                  <a:pt x="208" y="52"/>
                </a:cubicBezTo>
                <a:cubicBezTo>
                  <a:pt x="230" y="54"/>
                  <a:pt x="244" y="56"/>
                  <a:pt x="252" y="80"/>
                </a:cubicBezTo>
                <a:cubicBezTo>
                  <a:pt x="248" y="99"/>
                  <a:pt x="244" y="111"/>
                  <a:pt x="224" y="118"/>
                </a:cubicBezTo>
                <a:cubicBezTo>
                  <a:pt x="225" y="125"/>
                  <a:pt x="219" y="147"/>
                  <a:pt x="224" y="154"/>
                </a:cubicBezTo>
                <a:cubicBezTo>
                  <a:pt x="216" y="162"/>
                  <a:pt x="231" y="168"/>
                  <a:pt x="210" y="176"/>
                </a:cubicBezTo>
                <a:cubicBezTo>
                  <a:pt x="212" y="180"/>
                  <a:pt x="216" y="183"/>
                  <a:pt x="218" y="188"/>
                </a:cubicBezTo>
                <a:cubicBezTo>
                  <a:pt x="219" y="192"/>
                  <a:pt x="222" y="200"/>
                  <a:pt x="222" y="200"/>
                </a:cubicBezTo>
                <a:cubicBezTo>
                  <a:pt x="220" y="221"/>
                  <a:pt x="224" y="221"/>
                  <a:pt x="210" y="236"/>
                </a:cubicBezTo>
                <a:cubicBezTo>
                  <a:pt x="204" y="235"/>
                  <a:pt x="191" y="236"/>
                  <a:pt x="186" y="236"/>
                </a:cubicBezTo>
                <a:cubicBezTo>
                  <a:pt x="183" y="235"/>
                  <a:pt x="183" y="240"/>
                  <a:pt x="182" y="242"/>
                </a:cubicBezTo>
                <a:cubicBezTo>
                  <a:pt x="177" y="246"/>
                  <a:pt x="182" y="258"/>
                  <a:pt x="176" y="260"/>
                </a:cubicBezTo>
                <a:cubicBezTo>
                  <a:pt x="167" y="262"/>
                  <a:pt x="171" y="260"/>
                  <a:pt x="164" y="266"/>
                </a:cubicBezTo>
                <a:cubicBezTo>
                  <a:pt x="146" y="264"/>
                  <a:pt x="141" y="267"/>
                  <a:pt x="130" y="256"/>
                </a:cubicBezTo>
                <a:cubicBezTo>
                  <a:pt x="127" y="248"/>
                  <a:pt x="122" y="245"/>
                  <a:pt x="120" y="238"/>
                </a:cubicBezTo>
                <a:cubicBezTo>
                  <a:pt x="120" y="235"/>
                  <a:pt x="117" y="220"/>
                  <a:pt x="116" y="218"/>
                </a:cubicBezTo>
                <a:cubicBezTo>
                  <a:pt x="115" y="217"/>
                  <a:pt x="101" y="215"/>
                  <a:pt x="96" y="214"/>
                </a:cubicBezTo>
                <a:cubicBezTo>
                  <a:pt x="90" y="205"/>
                  <a:pt x="83" y="203"/>
                  <a:pt x="80" y="194"/>
                </a:cubicBezTo>
                <a:cubicBezTo>
                  <a:pt x="80" y="190"/>
                  <a:pt x="82" y="185"/>
                  <a:pt x="80" y="184"/>
                </a:cubicBezTo>
                <a:cubicBezTo>
                  <a:pt x="74" y="180"/>
                  <a:pt x="62" y="190"/>
                  <a:pt x="62" y="190"/>
                </a:cubicBezTo>
                <a:cubicBezTo>
                  <a:pt x="49" y="188"/>
                  <a:pt x="46" y="189"/>
                  <a:pt x="36" y="186"/>
                </a:cubicBezTo>
                <a:cubicBezTo>
                  <a:pt x="31" y="184"/>
                  <a:pt x="24" y="182"/>
                  <a:pt x="24" y="182"/>
                </a:cubicBezTo>
                <a:cubicBezTo>
                  <a:pt x="18" y="173"/>
                  <a:pt x="13" y="168"/>
                  <a:pt x="8" y="160"/>
                </a:cubicBezTo>
                <a:cubicBezTo>
                  <a:pt x="10" y="148"/>
                  <a:pt x="19" y="146"/>
                  <a:pt x="10" y="140"/>
                </a:cubicBezTo>
                <a:cubicBezTo>
                  <a:pt x="9" y="138"/>
                  <a:pt x="8" y="135"/>
                  <a:pt x="8" y="134"/>
                </a:cubicBezTo>
                <a:cubicBezTo>
                  <a:pt x="6" y="131"/>
                  <a:pt x="4" y="130"/>
                  <a:pt x="4" y="128"/>
                </a:cubicBezTo>
                <a:cubicBezTo>
                  <a:pt x="2" y="124"/>
                  <a:pt x="0" y="116"/>
                  <a:pt x="0" y="116"/>
                </a:cubicBezTo>
                <a:cubicBezTo>
                  <a:pt x="1" y="110"/>
                  <a:pt x="4" y="96"/>
                  <a:pt x="10" y="92"/>
                </a:cubicBezTo>
                <a:cubicBezTo>
                  <a:pt x="16" y="86"/>
                  <a:pt x="52" y="84"/>
                  <a:pt x="52" y="84"/>
                </a:cubicBezTo>
                <a:cubicBezTo>
                  <a:pt x="62" y="87"/>
                  <a:pt x="68" y="66"/>
                  <a:pt x="78" y="60"/>
                </a:cubicBezTo>
                <a:cubicBezTo>
                  <a:pt x="93" y="49"/>
                  <a:pt x="91" y="44"/>
                  <a:pt x="110" y="42"/>
                </a:cubicBezTo>
                <a:cubicBezTo>
                  <a:pt x="107" y="34"/>
                  <a:pt x="109" y="37"/>
                  <a:pt x="104" y="32"/>
                </a:cubicBezTo>
              </a:path>
            </a:pathLst>
          </a:custGeom>
          <a:gradFill rotWithShape="0">
            <a:gsLst>
              <a:gs pos="0">
                <a:srgbClr val="474747"/>
              </a:gs>
              <a:gs pos="100000">
                <a:srgbClr val="6E6E6E"/>
              </a:gs>
            </a:gsLst>
            <a:lin ang="5400000" scaled="1"/>
          </a:gradFill>
          <a:ln w="9525">
            <a:solidFill>
              <a:srgbClr val="464646"/>
            </a:solidFill>
            <a:round/>
            <a:headEnd/>
            <a:tailEnd/>
          </a:ln>
        </p:spPr>
        <p:txBody>
          <a:bodyPr wrap="none" lIns="91424" tIns="45712" rIns="91424" bIns="45712" anchor="ctr"/>
          <a:lstStyle/>
          <a:p>
            <a:pPr defTabSz="781470">
              <a:defRPr/>
            </a:pPr>
            <a:endParaRPr lang="en-US" kern="0" dirty="0">
              <a:solidFill>
                <a:sysClr val="windowText" lastClr="000000"/>
              </a:solidFill>
              <a:ea typeface="ヒラギノ角ゴ Pro W3"/>
              <a:cs typeface="ヒラギノ角ゴ Pro W3"/>
            </a:endParaRPr>
          </a:p>
        </p:txBody>
      </p:sp>
      <p:sp>
        <p:nvSpPr>
          <p:cNvPr id="1334" name="Rectangle 404"/>
          <p:cNvSpPr>
            <a:spLocks noChangeArrowheads="1"/>
          </p:cNvSpPr>
          <p:nvPr/>
        </p:nvSpPr>
        <p:spPr bwMode="auto">
          <a:xfrm>
            <a:off x="4038602" y="2489200"/>
            <a:ext cx="1511300" cy="200055"/>
          </a:xfrm>
          <a:prstGeom prst="rect">
            <a:avLst/>
          </a:prstGeom>
          <a:noFill/>
          <a:ln w="9525">
            <a:noFill/>
            <a:miter lim="800000"/>
            <a:headEnd/>
            <a:tailEnd/>
          </a:ln>
        </p:spPr>
        <p:txBody>
          <a:bodyPr lIns="0" tIns="0" rIns="0" bIns="0">
            <a:spAutoFit/>
          </a:bodyPr>
          <a:lstStyle/>
          <a:p>
            <a:pPr defTabSz="781470" eaLnBrk="0" hangingPunct="0"/>
            <a:r>
              <a:rPr lang="en-GB" sz="1300" b="1" dirty="0">
                <a:solidFill>
                  <a:srgbClr val="7A2707"/>
                </a:solidFill>
                <a:latin typeface="Verdana" pitchFamily="34" charset="0"/>
                <a:ea typeface="ヒラギノ角ゴ Pro W3" pitchFamily="-109" charset="-128"/>
              </a:rPr>
              <a:t>Multi-</a:t>
            </a:r>
            <a:r>
              <a:rPr lang="en-GB" sz="1300" b="1" dirty="0" err="1">
                <a:solidFill>
                  <a:srgbClr val="7A2707"/>
                </a:solidFill>
                <a:latin typeface="Verdana" pitchFamily="34" charset="0"/>
                <a:ea typeface="ヒラギノ角ゴ Pro W3" pitchFamily="-109" charset="-128"/>
              </a:rPr>
              <a:t>hexamers</a:t>
            </a:r>
            <a:endParaRPr lang="en-GB" sz="1300" b="1" dirty="0">
              <a:solidFill>
                <a:srgbClr val="7A2707"/>
              </a:solidFill>
              <a:latin typeface="Verdana" pitchFamily="34" charset="0"/>
              <a:ea typeface="ヒラギノ角ゴ Pro W3" pitchFamily="-109" charset="-128"/>
            </a:endParaRPr>
          </a:p>
        </p:txBody>
      </p:sp>
      <p:sp>
        <p:nvSpPr>
          <p:cNvPr id="1335" name="Right Arrow 501"/>
          <p:cNvSpPr>
            <a:spLocks noChangeArrowheads="1"/>
          </p:cNvSpPr>
          <p:nvPr/>
        </p:nvSpPr>
        <p:spPr bwMode="auto">
          <a:xfrm rot="1519653">
            <a:off x="2362200" y="2581275"/>
            <a:ext cx="304800" cy="230188"/>
          </a:xfrm>
          <a:prstGeom prst="rightArrow">
            <a:avLst>
              <a:gd name="adj1" fmla="val 50000"/>
              <a:gd name="adj2" fmla="val 49661"/>
            </a:avLst>
          </a:prstGeom>
          <a:gradFill rotWithShape="1">
            <a:gsLst>
              <a:gs pos="0">
                <a:srgbClr val="EBECF2"/>
              </a:gs>
              <a:gs pos="64999">
                <a:srgbClr val="CACCDB"/>
              </a:gs>
              <a:gs pos="100000">
                <a:srgbClr val="B3B5CD"/>
              </a:gs>
            </a:gsLst>
            <a:lin ang="5400000" scaled="1"/>
          </a:gradFill>
          <a:ln w="6350">
            <a:solidFill>
              <a:srgbClr val="00145B"/>
            </a:solidFill>
            <a:miter lim="800000"/>
            <a:headEnd/>
            <a:tailEnd/>
          </a:ln>
          <a:effectLst>
            <a:outerShdw dist="20000" dir="5400000" rotWithShape="0">
              <a:srgbClr val="808080">
                <a:alpha val="37999"/>
              </a:srgbClr>
            </a:outerShdw>
          </a:effectLst>
        </p:spPr>
        <p:txBody>
          <a:bodyPr lIns="91424" tIns="45712" rIns="91424" bIns="45712" anchor="ctr"/>
          <a:lstStyle/>
          <a:p>
            <a:pPr defTabSz="781470">
              <a:defRPr/>
            </a:pPr>
            <a:endParaRPr lang="en-CA" dirty="0">
              <a:solidFill>
                <a:srgbClr val="000000"/>
              </a:solidFill>
              <a:latin typeface="Arial" charset="0"/>
              <a:ea typeface="ＭＳ Ｐゴシック" pitchFamily="33" charset="-128"/>
              <a:cs typeface="ヒラギノ角ゴ Pro W3"/>
            </a:endParaRPr>
          </a:p>
        </p:txBody>
      </p:sp>
      <p:sp>
        <p:nvSpPr>
          <p:cNvPr id="1336" name="Right Arrow 501"/>
          <p:cNvSpPr>
            <a:spLocks noChangeArrowheads="1"/>
          </p:cNvSpPr>
          <p:nvPr/>
        </p:nvSpPr>
        <p:spPr bwMode="auto">
          <a:xfrm rot="21475748">
            <a:off x="5410202" y="3581401"/>
            <a:ext cx="304800" cy="230188"/>
          </a:xfrm>
          <a:prstGeom prst="rightArrow">
            <a:avLst>
              <a:gd name="adj1" fmla="val 50000"/>
              <a:gd name="adj2" fmla="val 49661"/>
            </a:avLst>
          </a:prstGeom>
          <a:gradFill rotWithShape="1">
            <a:gsLst>
              <a:gs pos="0">
                <a:srgbClr val="B3B5CD"/>
              </a:gs>
              <a:gs pos="35001">
                <a:srgbClr val="CACCDB"/>
              </a:gs>
              <a:gs pos="100000">
                <a:srgbClr val="EBECF2"/>
              </a:gs>
            </a:gsLst>
            <a:lin ang="16200000" scaled="1"/>
          </a:gradFill>
          <a:ln w="6350">
            <a:solidFill>
              <a:srgbClr val="00145B"/>
            </a:solidFill>
            <a:miter lim="800000"/>
            <a:headEnd/>
            <a:tailEnd/>
          </a:ln>
          <a:effectLst>
            <a:outerShdw blurRad="63500" dist="20000" dir="5400000" rotWithShape="0">
              <a:srgbClr val="000000">
                <a:alpha val="37999"/>
              </a:srgbClr>
            </a:outerShdw>
          </a:effectLst>
        </p:spPr>
        <p:txBody>
          <a:bodyPr lIns="91424" tIns="45712" rIns="91424" bIns="45712" anchor="ctr"/>
          <a:lstStyle/>
          <a:p>
            <a:pPr defTabSz="781470">
              <a:defRPr/>
            </a:pPr>
            <a:endParaRPr lang="en-CA" dirty="0">
              <a:solidFill>
                <a:srgbClr val="000000"/>
              </a:solidFill>
              <a:latin typeface="Arial" charset="0"/>
              <a:ea typeface="ＭＳ Ｐゴシック" pitchFamily="33" charset="-128"/>
              <a:cs typeface="ヒラギノ角ゴ Pro W3"/>
            </a:endParaRPr>
          </a:p>
        </p:txBody>
      </p:sp>
      <p:sp>
        <p:nvSpPr>
          <p:cNvPr id="1337" name="Freeform 1382"/>
          <p:cNvSpPr>
            <a:spLocks/>
          </p:cNvSpPr>
          <p:nvPr/>
        </p:nvSpPr>
        <p:spPr bwMode="auto">
          <a:xfrm>
            <a:off x="2743201" y="4848227"/>
            <a:ext cx="258763" cy="271463"/>
          </a:xfrm>
          <a:custGeom>
            <a:avLst/>
            <a:gdLst>
              <a:gd name="T0" fmla="*/ 2147483647 w 252"/>
              <a:gd name="T1" fmla="*/ 2147483647 h 267"/>
              <a:gd name="T2" fmla="*/ 2147483647 w 252"/>
              <a:gd name="T3" fmla="*/ 2147483647 h 267"/>
              <a:gd name="T4" fmla="*/ 2147483647 w 252"/>
              <a:gd name="T5" fmla="*/ 0 h 267"/>
              <a:gd name="T6" fmla="*/ 2147483647 w 252"/>
              <a:gd name="T7" fmla="*/ 2147483647 h 267"/>
              <a:gd name="T8" fmla="*/ 2147483647 w 252"/>
              <a:gd name="T9" fmla="*/ 2147483647 h 267"/>
              <a:gd name="T10" fmla="*/ 2147483647 w 252"/>
              <a:gd name="T11" fmla="*/ 0 h 267"/>
              <a:gd name="T12" fmla="*/ 2147483647 w 252"/>
              <a:gd name="T13" fmla="*/ 2147483647 h 267"/>
              <a:gd name="T14" fmla="*/ 2147483647 w 252"/>
              <a:gd name="T15" fmla="*/ 2147483647 h 267"/>
              <a:gd name="T16" fmla="*/ 2147483647 w 252"/>
              <a:gd name="T17" fmla="*/ 2147483647 h 267"/>
              <a:gd name="T18" fmla="*/ 2147483647 w 252"/>
              <a:gd name="T19" fmla="*/ 2147483647 h 267"/>
              <a:gd name="T20" fmla="*/ 2147483647 w 252"/>
              <a:gd name="T21" fmla="*/ 2147483647 h 267"/>
              <a:gd name="T22" fmla="*/ 2147483647 w 252"/>
              <a:gd name="T23" fmla="*/ 2147483647 h 267"/>
              <a:gd name="T24" fmla="*/ 2147483647 w 252"/>
              <a:gd name="T25" fmla="*/ 2147483647 h 267"/>
              <a:gd name="T26" fmla="*/ 2147483647 w 252"/>
              <a:gd name="T27" fmla="*/ 2147483647 h 267"/>
              <a:gd name="T28" fmla="*/ 2147483647 w 252"/>
              <a:gd name="T29" fmla="*/ 2147483647 h 267"/>
              <a:gd name="T30" fmla="*/ 2147483647 w 252"/>
              <a:gd name="T31" fmla="*/ 2147483647 h 267"/>
              <a:gd name="T32" fmla="*/ 2147483647 w 252"/>
              <a:gd name="T33" fmla="*/ 2147483647 h 267"/>
              <a:gd name="T34" fmla="*/ 2147483647 w 252"/>
              <a:gd name="T35" fmla="*/ 2147483647 h 267"/>
              <a:gd name="T36" fmla="*/ 2147483647 w 252"/>
              <a:gd name="T37" fmla="*/ 2147483647 h 267"/>
              <a:gd name="T38" fmla="*/ 2147483647 w 252"/>
              <a:gd name="T39" fmla="*/ 2147483647 h 267"/>
              <a:gd name="T40" fmla="*/ 2147483647 w 252"/>
              <a:gd name="T41" fmla="*/ 2147483647 h 267"/>
              <a:gd name="T42" fmla="*/ 2147483647 w 252"/>
              <a:gd name="T43" fmla="*/ 2147483647 h 267"/>
              <a:gd name="T44" fmla="*/ 2147483647 w 252"/>
              <a:gd name="T45" fmla="*/ 2147483647 h 267"/>
              <a:gd name="T46" fmla="*/ 2147483647 w 252"/>
              <a:gd name="T47" fmla="*/ 2147483647 h 267"/>
              <a:gd name="T48" fmla="*/ 2147483647 w 252"/>
              <a:gd name="T49" fmla="*/ 2147483647 h 267"/>
              <a:gd name="T50" fmla="*/ 2147483647 w 252"/>
              <a:gd name="T51" fmla="*/ 2147483647 h 267"/>
              <a:gd name="T52" fmla="*/ 2147483647 w 252"/>
              <a:gd name="T53" fmla="*/ 2147483647 h 267"/>
              <a:gd name="T54" fmla="*/ 2147483647 w 252"/>
              <a:gd name="T55" fmla="*/ 2147483647 h 267"/>
              <a:gd name="T56" fmla="*/ 2147483647 w 252"/>
              <a:gd name="T57" fmla="*/ 2147483647 h 267"/>
              <a:gd name="T58" fmla="*/ 2147483647 w 252"/>
              <a:gd name="T59" fmla="*/ 2147483647 h 267"/>
              <a:gd name="T60" fmla="*/ 2147483647 w 252"/>
              <a:gd name="T61" fmla="*/ 2147483647 h 267"/>
              <a:gd name="T62" fmla="*/ 2147483647 w 252"/>
              <a:gd name="T63" fmla="*/ 2147483647 h 267"/>
              <a:gd name="T64" fmla="*/ 2147483647 w 252"/>
              <a:gd name="T65" fmla="*/ 2147483647 h 267"/>
              <a:gd name="T66" fmla="*/ 0 w 252"/>
              <a:gd name="T67" fmla="*/ 2147483647 h 267"/>
              <a:gd name="T68" fmla="*/ 2147483647 w 252"/>
              <a:gd name="T69" fmla="*/ 2147483647 h 267"/>
              <a:gd name="T70" fmla="*/ 2147483647 w 252"/>
              <a:gd name="T71" fmla="*/ 2147483647 h 267"/>
              <a:gd name="T72" fmla="*/ 2147483647 w 252"/>
              <a:gd name="T73" fmla="*/ 2147483647 h 267"/>
              <a:gd name="T74" fmla="*/ 2147483647 w 252"/>
              <a:gd name="T75" fmla="*/ 2147483647 h 267"/>
              <a:gd name="T76" fmla="*/ 2147483647 w 252"/>
              <a:gd name="T77" fmla="*/ 2147483647 h 26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52"/>
              <a:gd name="T118" fmla="*/ 0 h 267"/>
              <a:gd name="T119" fmla="*/ 252 w 252"/>
              <a:gd name="T120" fmla="*/ 267 h 26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52" h="267">
                <a:moveTo>
                  <a:pt x="114" y="42"/>
                </a:moveTo>
                <a:cubicBezTo>
                  <a:pt x="106" y="36"/>
                  <a:pt x="101" y="19"/>
                  <a:pt x="112" y="12"/>
                </a:cubicBezTo>
                <a:cubicBezTo>
                  <a:pt x="118" y="8"/>
                  <a:pt x="130" y="0"/>
                  <a:pt x="130" y="0"/>
                </a:cubicBezTo>
                <a:cubicBezTo>
                  <a:pt x="145" y="2"/>
                  <a:pt x="151" y="3"/>
                  <a:pt x="156" y="18"/>
                </a:cubicBezTo>
                <a:cubicBezTo>
                  <a:pt x="158" y="14"/>
                  <a:pt x="159" y="7"/>
                  <a:pt x="164" y="6"/>
                </a:cubicBezTo>
                <a:cubicBezTo>
                  <a:pt x="170" y="4"/>
                  <a:pt x="182" y="0"/>
                  <a:pt x="182" y="0"/>
                </a:cubicBezTo>
                <a:cubicBezTo>
                  <a:pt x="189" y="1"/>
                  <a:pt x="204" y="6"/>
                  <a:pt x="204" y="6"/>
                </a:cubicBezTo>
                <a:cubicBezTo>
                  <a:pt x="209" y="11"/>
                  <a:pt x="213" y="16"/>
                  <a:pt x="216" y="24"/>
                </a:cubicBezTo>
                <a:cubicBezTo>
                  <a:pt x="214" y="36"/>
                  <a:pt x="214" y="42"/>
                  <a:pt x="208" y="52"/>
                </a:cubicBezTo>
                <a:cubicBezTo>
                  <a:pt x="230" y="54"/>
                  <a:pt x="244" y="56"/>
                  <a:pt x="252" y="80"/>
                </a:cubicBezTo>
                <a:cubicBezTo>
                  <a:pt x="248" y="99"/>
                  <a:pt x="244" y="111"/>
                  <a:pt x="224" y="118"/>
                </a:cubicBezTo>
                <a:cubicBezTo>
                  <a:pt x="225" y="125"/>
                  <a:pt x="219" y="147"/>
                  <a:pt x="224" y="154"/>
                </a:cubicBezTo>
                <a:cubicBezTo>
                  <a:pt x="216" y="162"/>
                  <a:pt x="231" y="168"/>
                  <a:pt x="210" y="176"/>
                </a:cubicBezTo>
                <a:cubicBezTo>
                  <a:pt x="212" y="180"/>
                  <a:pt x="216" y="183"/>
                  <a:pt x="218" y="188"/>
                </a:cubicBezTo>
                <a:cubicBezTo>
                  <a:pt x="219" y="192"/>
                  <a:pt x="222" y="200"/>
                  <a:pt x="222" y="200"/>
                </a:cubicBezTo>
                <a:cubicBezTo>
                  <a:pt x="220" y="221"/>
                  <a:pt x="224" y="221"/>
                  <a:pt x="210" y="236"/>
                </a:cubicBezTo>
                <a:cubicBezTo>
                  <a:pt x="204" y="235"/>
                  <a:pt x="191" y="236"/>
                  <a:pt x="186" y="236"/>
                </a:cubicBezTo>
                <a:cubicBezTo>
                  <a:pt x="183" y="235"/>
                  <a:pt x="183" y="240"/>
                  <a:pt x="182" y="242"/>
                </a:cubicBezTo>
                <a:cubicBezTo>
                  <a:pt x="177" y="246"/>
                  <a:pt x="182" y="258"/>
                  <a:pt x="176" y="260"/>
                </a:cubicBezTo>
                <a:cubicBezTo>
                  <a:pt x="167" y="262"/>
                  <a:pt x="171" y="260"/>
                  <a:pt x="164" y="266"/>
                </a:cubicBezTo>
                <a:cubicBezTo>
                  <a:pt x="146" y="264"/>
                  <a:pt x="141" y="267"/>
                  <a:pt x="130" y="256"/>
                </a:cubicBezTo>
                <a:cubicBezTo>
                  <a:pt x="127" y="248"/>
                  <a:pt x="122" y="245"/>
                  <a:pt x="120" y="238"/>
                </a:cubicBezTo>
                <a:cubicBezTo>
                  <a:pt x="120" y="235"/>
                  <a:pt x="117" y="220"/>
                  <a:pt x="116" y="218"/>
                </a:cubicBezTo>
                <a:cubicBezTo>
                  <a:pt x="115" y="217"/>
                  <a:pt x="101" y="215"/>
                  <a:pt x="96" y="214"/>
                </a:cubicBezTo>
                <a:cubicBezTo>
                  <a:pt x="90" y="205"/>
                  <a:pt x="83" y="203"/>
                  <a:pt x="80" y="194"/>
                </a:cubicBezTo>
                <a:cubicBezTo>
                  <a:pt x="80" y="190"/>
                  <a:pt x="82" y="185"/>
                  <a:pt x="80" y="184"/>
                </a:cubicBezTo>
                <a:cubicBezTo>
                  <a:pt x="74" y="180"/>
                  <a:pt x="62" y="190"/>
                  <a:pt x="62" y="190"/>
                </a:cubicBezTo>
                <a:cubicBezTo>
                  <a:pt x="49" y="188"/>
                  <a:pt x="46" y="189"/>
                  <a:pt x="36" y="186"/>
                </a:cubicBezTo>
                <a:cubicBezTo>
                  <a:pt x="31" y="184"/>
                  <a:pt x="24" y="182"/>
                  <a:pt x="24" y="182"/>
                </a:cubicBezTo>
                <a:cubicBezTo>
                  <a:pt x="18" y="173"/>
                  <a:pt x="13" y="168"/>
                  <a:pt x="8" y="160"/>
                </a:cubicBezTo>
                <a:cubicBezTo>
                  <a:pt x="10" y="148"/>
                  <a:pt x="19" y="146"/>
                  <a:pt x="10" y="140"/>
                </a:cubicBezTo>
                <a:cubicBezTo>
                  <a:pt x="9" y="138"/>
                  <a:pt x="8" y="135"/>
                  <a:pt x="8" y="134"/>
                </a:cubicBezTo>
                <a:cubicBezTo>
                  <a:pt x="6" y="131"/>
                  <a:pt x="4" y="130"/>
                  <a:pt x="4" y="128"/>
                </a:cubicBezTo>
                <a:cubicBezTo>
                  <a:pt x="2" y="124"/>
                  <a:pt x="0" y="116"/>
                  <a:pt x="0" y="116"/>
                </a:cubicBezTo>
                <a:cubicBezTo>
                  <a:pt x="1" y="110"/>
                  <a:pt x="4" y="96"/>
                  <a:pt x="10" y="92"/>
                </a:cubicBezTo>
                <a:cubicBezTo>
                  <a:pt x="16" y="86"/>
                  <a:pt x="52" y="84"/>
                  <a:pt x="52" y="84"/>
                </a:cubicBezTo>
                <a:cubicBezTo>
                  <a:pt x="62" y="87"/>
                  <a:pt x="68" y="66"/>
                  <a:pt x="78" y="60"/>
                </a:cubicBezTo>
                <a:cubicBezTo>
                  <a:pt x="93" y="49"/>
                  <a:pt x="91" y="44"/>
                  <a:pt x="110" y="42"/>
                </a:cubicBezTo>
                <a:cubicBezTo>
                  <a:pt x="107" y="34"/>
                  <a:pt x="109" y="37"/>
                  <a:pt x="104" y="32"/>
                </a:cubicBezTo>
              </a:path>
            </a:pathLst>
          </a:custGeom>
          <a:gradFill rotWithShape="0">
            <a:gsLst>
              <a:gs pos="0">
                <a:srgbClr val="474747"/>
              </a:gs>
              <a:gs pos="100000">
                <a:srgbClr val="6E6E6E"/>
              </a:gs>
            </a:gsLst>
            <a:lin ang="5400000" scaled="1"/>
          </a:gradFill>
          <a:ln w="9525">
            <a:solidFill>
              <a:srgbClr val="464646"/>
            </a:solidFill>
            <a:round/>
            <a:headEnd/>
            <a:tailEnd/>
          </a:ln>
        </p:spPr>
        <p:txBody>
          <a:bodyPr wrap="none" lIns="91424" tIns="45712" rIns="91424" bIns="45712" anchor="ctr"/>
          <a:lstStyle/>
          <a:p>
            <a:pPr defTabSz="781470">
              <a:defRPr/>
            </a:pPr>
            <a:endParaRPr lang="en-US" kern="0" dirty="0">
              <a:solidFill>
                <a:sysClr val="windowText" lastClr="000000"/>
              </a:solidFill>
              <a:ea typeface="ヒラギノ角ゴ Pro W3"/>
              <a:cs typeface="ヒラギノ角ゴ Pro W3"/>
            </a:endParaRPr>
          </a:p>
        </p:txBody>
      </p:sp>
      <p:sp>
        <p:nvSpPr>
          <p:cNvPr id="1338" name="Freeform 1382"/>
          <p:cNvSpPr>
            <a:spLocks/>
          </p:cNvSpPr>
          <p:nvPr/>
        </p:nvSpPr>
        <p:spPr bwMode="auto">
          <a:xfrm rot="321964">
            <a:off x="8504239" y="5138738"/>
            <a:ext cx="258762" cy="271462"/>
          </a:xfrm>
          <a:custGeom>
            <a:avLst/>
            <a:gdLst>
              <a:gd name="T0" fmla="*/ 2147483647 w 252"/>
              <a:gd name="T1" fmla="*/ 2147483647 h 267"/>
              <a:gd name="T2" fmla="*/ 2147483647 w 252"/>
              <a:gd name="T3" fmla="*/ 2147483647 h 267"/>
              <a:gd name="T4" fmla="*/ 2147483647 w 252"/>
              <a:gd name="T5" fmla="*/ 0 h 267"/>
              <a:gd name="T6" fmla="*/ 2147483647 w 252"/>
              <a:gd name="T7" fmla="*/ 2147483647 h 267"/>
              <a:gd name="T8" fmla="*/ 2147483647 w 252"/>
              <a:gd name="T9" fmla="*/ 2147483647 h 267"/>
              <a:gd name="T10" fmla="*/ 2147483647 w 252"/>
              <a:gd name="T11" fmla="*/ 0 h 267"/>
              <a:gd name="T12" fmla="*/ 2147483647 w 252"/>
              <a:gd name="T13" fmla="*/ 2147483647 h 267"/>
              <a:gd name="T14" fmla="*/ 2147483647 w 252"/>
              <a:gd name="T15" fmla="*/ 2147483647 h 267"/>
              <a:gd name="T16" fmla="*/ 2147483647 w 252"/>
              <a:gd name="T17" fmla="*/ 2147483647 h 267"/>
              <a:gd name="T18" fmla="*/ 2147483647 w 252"/>
              <a:gd name="T19" fmla="*/ 2147483647 h 267"/>
              <a:gd name="T20" fmla="*/ 2147483647 w 252"/>
              <a:gd name="T21" fmla="*/ 2147483647 h 267"/>
              <a:gd name="T22" fmla="*/ 2147483647 w 252"/>
              <a:gd name="T23" fmla="*/ 2147483647 h 267"/>
              <a:gd name="T24" fmla="*/ 2147483647 w 252"/>
              <a:gd name="T25" fmla="*/ 2147483647 h 267"/>
              <a:gd name="T26" fmla="*/ 2147483647 w 252"/>
              <a:gd name="T27" fmla="*/ 2147483647 h 267"/>
              <a:gd name="T28" fmla="*/ 2147483647 w 252"/>
              <a:gd name="T29" fmla="*/ 2147483647 h 267"/>
              <a:gd name="T30" fmla="*/ 2147483647 w 252"/>
              <a:gd name="T31" fmla="*/ 2147483647 h 267"/>
              <a:gd name="T32" fmla="*/ 2147483647 w 252"/>
              <a:gd name="T33" fmla="*/ 2147483647 h 267"/>
              <a:gd name="T34" fmla="*/ 2147483647 w 252"/>
              <a:gd name="T35" fmla="*/ 2147483647 h 267"/>
              <a:gd name="T36" fmla="*/ 2147483647 w 252"/>
              <a:gd name="T37" fmla="*/ 2147483647 h 267"/>
              <a:gd name="T38" fmla="*/ 2147483647 w 252"/>
              <a:gd name="T39" fmla="*/ 2147483647 h 267"/>
              <a:gd name="T40" fmla="*/ 2147483647 w 252"/>
              <a:gd name="T41" fmla="*/ 2147483647 h 267"/>
              <a:gd name="T42" fmla="*/ 2147483647 w 252"/>
              <a:gd name="T43" fmla="*/ 2147483647 h 267"/>
              <a:gd name="T44" fmla="*/ 2147483647 w 252"/>
              <a:gd name="T45" fmla="*/ 2147483647 h 267"/>
              <a:gd name="T46" fmla="*/ 2147483647 w 252"/>
              <a:gd name="T47" fmla="*/ 2147483647 h 267"/>
              <a:gd name="T48" fmla="*/ 2147483647 w 252"/>
              <a:gd name="T49" fmla="*/ 2147483647 h 267"/>
              <a:gd name="T50" fmla="*/ 2147483647 w 252"/>
              <a:gd name="T51" fmla="*/ 2147483647 h 267"/>
              <a:gd name="T52" fmla="*/ 2147483647 w 252"/>
              <a:gd name="T53" fmla="*/ 2147483647 h 267"/>
              <a:gd name="T54" fmla="*/ 2147483647 w 252"/>
              <a:gd name="T55" fmla="*/ 2147483647 h 267"/>
              <a:gd name="T56" fmla="*/ 2147483647 w 252"/>
              <a:gd name="T57" fmla="*/ 2147483647 h 267"/>
              <a:gd name="T58" fmla="*/ 2147483647 w 252"/>
              <a:gd name="T59" fmla="*/ 2147483647 h 267"/>
              <a:gd name="T60" fmla="*/ 2147483647 w 252"/>
              <a:gd name="T61" fmla="*/ 2147483647 h 267"/>
              <a:gd name="T62" fmla="*/ 2147483647 w 252"/>
              <a:gd name="T63" fmla="*/ 2147483647 h 267"/>
              <a:gd name="T64" fmla="*/ 2147483647 w 252"/>
              <a:gd name="T65" fmla="*/ 2147483647 h 267"/>
              <a:gd name="T66" fmla="*/ 0 w 252"/>
              <a:gd name="T67" fmla="*/ 2147483647 h 267"/>
              <a:gd name="T68" fmla="*/ 2147483647 w 252"/>
              <a:gd name="T69" fmla="*/ 2147483647 h 267"/>
              <a:gd name="T70" fmla="*/ 2147483647 w 252"/>
              <a:gd name="T71" fmla="*/ 2147483647 h 267"/>
              <a:gd name="T72" fmla="*/ 2147483647 w 252"/>
              <a:gd name="T73" fmla="*/ 2147483647 h 267"/>
              <a:gd name="T74" fmla="*/ 2147483647 w 252"/>
              <a:gd name="T75" fmla="*/ 2147483647 h 267"/>
              <a:gd name="T76" fmla="*/ 2147483647 w 252"/>
              <a:gd name="T77" fmla="*/ 2147483647 h 26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52"/>
              <a:gd name="T118" fmla="*/ 0 h 267"/>
              <a:gd name="T119" fmla="*/ 252 w 252"/>
              <a:gd name="T120" fmla="*/ 267 h 26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52" h="267">
                <a:moveTo>
                  <a:pt x="114" y="42"/>
                </a:moveTo>
                <a:cubicBezTo>
                  <a:pt x="106" y="36"/>
                  <a:pt x="101" y="19"/>
                  <a:pt x="112" y="12"/>
                </a:cubicBezTo>
                <a:cubicBezTo>
                  <a:pt x="118" y="8"/>
                  <a:pt x="130" y="0"/>
                  <a:pt x="130" y="0"/>
                </a:cubicBezTo>
                <a:cubicBezTo>
                  <a:pt x="145" y="2"/>
                  <a:pt x="151" y="3"/>
                  <a:pt x="156" y="18"/>
                </a:cubicBezTo>
                <a:cubicBezTo>
                  <a:pt x="158" y="14"/>
                  <a:pt x="159" y="7"/>
                  <a:pt x="164" y="6"/>
                </a:cubicBezTo>
                <a:cubicBezTo>
                  <a:pt x="170" y="4"/>
                  <a:pt x="182" y="0"/>
                  <a:pt x="182" y="0"/>
                </a:cubicBezTo>
                <a:cubicBezTo>
                  <a:pt x="189" y="1"/>
                  <a:pt x="204" y="6"/>
                  <a:pt x="204" y="6"/>
                </a:cubicBezTo>
                <a:cubicBezTo>
                  <a:pt x="209" y="11"/>
                  <a:pt x="213" y="16"/>
                  <a:pt x="216" y="24"/>
                </a:cubicBezTo>
                <a:cubicBezTo>
                  <a:pt x="214" y="36"/>
                  <a:pt x="214" y="42"/>
                  <a:pt x="208" y="52"/>
                </a:cubicBezTo>
                <a:cubicBezTo>
                  <a:pt x="230" y="54"/>
                  <a:pt x="244" y="56"/>
                  <a:pt x="252" y="80"/>
                </a:cubicBezTo>
                <a:cubicBezTo>
                  <a:pt x="248" y="99"/>
                  <a:pt x="244" y="111"/>
                  <a:pt x="224" y="118"/>
                </a:cubicBezTo>
                <a:cubicBezTo>
                  <a:pt x="225" y="125"/>
                  <a:pt x="219" y="147"/>
                  <a:pt x="224" y="154"/>
                </a:cubicBezTo>
                <a:cubicBezTo>
                  <a:pt x="216" y="162"/>
                  <a:pt x="231" y="168"/>
                  <a:pt x="210" y="176"/>
                </a:cubicBezTo>
                <a:cubicBezTo>
                  <a:pt x="212" y="180"/>
                  <a:pt x="216" y="183"/>
                  <a:pt x="218" y="188"/>
                </a:cubicBezTo>
                <a:cubicBezTo>
                  <a:pt x="219" y="192"/>
                  <a:pt x="222" y="200"/>
                  <a:pt x="222" y="200"/>
                </a:cubicBezTo>
                <a:cubicBezTo>
                  <a:pt x="220" y="221"/>
                  <a:pt x="224" y="221"/>
                  <a:pt x="210" y="236"/>
                </a:cubicBezTo>
                <a:cubicBezTo>
                  <a:pt x="204" y="235"/>
                  <a:pt x="191" y="236"/>
                  <a:pt x="186" y="236"/>
                </a:cubicBezTo>
                <a:cubicBezTo>
                  <a:pt x="183" y="235"/>
                  <a:pt x="183" y="240"/>
                  <a:pt x="182" y="242"/>
                </a:cubicBezTo>
                <a:cubicBezTo>
                  <a:pt x="177" y="246"/>
                  <a:pt x="182" y="258"/>
                  <a:pt x="176" y="260"/>
                </a:cubicBezTo>
                <a:cubicBezTo>
                  <a:pt x="167" y="262"/>
                  <a:pt x="171" y="260"/>
                  <a:pt x="164" y="266"/>
                </a:cubicBezTo>
                <a:cubicBezTo>
                  <a:pt x="146" y="264"/>
                  <a:pt x="141" y="267"/>
                  <a:pt x="130" y="256"/>
                </a:cubicBezTo>
                <a:cubicBezTo>
                  <a:pt x="127" y="248"/>
                  <a:pt x="122" y="245"/>
                  <a:pt x="120" y="238"/>
                </a:cubicBezTo>
                <a:cubicBezTo>
                  <a:pt x="120" y="235"/>
                  <a:pt x="117" y="220"/>
                  <a:pt x="116" y="218"/>
                </a:cubicBezTo>
                <a:cubicBezTo>
                  <a:pt x="115" y="217"/>
                  <a:pt x="101" y="215"/>
                  <a:pt x="96" y="214"/>
                </a:cubicBezTo>
                <a:cubicBezTo>
                  <a:pt x="90" y="205"/>
                  <a:pt x="83" y="203"/>
                  <a:pt x="80" y="194"/>
                </a:cubicBezTo>
                <a:cubicBezTo>
                  <a:pt x="80" y="190"/>
                  <a:pt x="82" y="185"/>
                  <a:pt x="80" y="184"/>
                </a:cubicBezTo>
                <a:cubicBezTo>
                  <a:pt x="74" y="180"/>
                  <a:pt x="62" y="190"/>
                  <a:pt x="62" y="190"/>
                </a:cubicBezTo>
                <a:cubicBezTo>
                  <a:pt x="49" y="188"/>
                  <a:pt x="46" y="189"/>
                  <a:pt x="36" y="186"/>
                </a:cubicBezTo>
                <a:cubicBezTo>
                  <a:pt x="31" y="184"/>
                  <a:pt x="24" y="182"/>
                  <a:pt x="24" y="182"/>
                </a:cubicBezTo>
                <a:cubicBezTo>
                  <a:pt x="18" y="173"/>
                  <a:pt x="13" y="168"/>
                  <a:pt x="8" y="160"/>
                </a:cubicBezTo>
                <a:cubicBezTo>
                  <a:pt x="10" y="148"/>
                  <a:pt x="19" y="146"/>
                  <a:pt x="10" y="140"/>
                </a:cubicBezTo>
                <a:cubicBezTo>
                  <a:pt x="9" y="138"/>
                  <a:pt x="8" y="135"/>
                  <a:pt x="8" y="134"/>
                </a:cubicBezTo>
                <a:cubicBezTo>
                  <a:pt x="6" y="131"/>
                  <a:pt x="4" y="130"/>
                  <a:pt x="4" y="128"/>
                </a:cubicBezTo>
                <a:cubicBezTo>
                  <a:pt x="2" y="124"/>
                  <a:pt x="0" y="116"/>
                  <a:pt x="0" y="116"/>
                </a:cubicBezTo>
                <a:cubicBezTo>
                  <a:pt x="1" y="110"/>
                  <a:pt x="4" y="96"/>
                  <a:pt x="10" y="92"/>
                </a:cubicBezTo>
                <a:cubicBezTo>
                  <a:pt x="16" y="86"/>
                  <a:pt x="52" y="84"/>
                  <a:pt x="52" y="84"/>
                </a:cubicBezTo>
                <a:cubicBezTo>
                  <a:pt x="62" y="87"/>
                  <a:pt x="68" y="66"/>
                  <a:pt x="78" y="60"/>
                </a:cubicBezTo>
                <a:cubicBezTo>
                  <a:pt x="93" y="49"/>
                  <a:pt x="91" y="44"/>
                  <a:pt x="110" y="42"/>
                </a:cubicBezTo>
                <a:cubicBezTo>
                  <a:pt x="107" y="34"/>
                  <a:pt x="109" y="37"/>
                  <a:pt x="104" y="32"/>
                </a:cubicBezTo>
              </a:path>
            </a:pathLst>
          </a:custGeom>
          <a:gradFill rotWithShape="0">
            <a:gsLst>
              <a:gs pos="0">
                <a:srgbClr val="474747"/>
              </a:gs>
              <a:gs pos="100000">
                <a:srgbClr val="6E6E6E"/>
              </a:gs>
            </a:gsLst>
            <a:lin ang="5400000" scaled="1"/>
          </a:gradFill>
          <a:ln w="9525">
            <a:solidFill>
              <a:srgbClr val="464646"/>
            </a:solidFill>
            <a:round/>
            <a:headEnd/>
            <a:tailEnd/>
          </a:ln>
        </p:spPr>
        <p:txBody>
          <a:bodyPr wrap="none" lIns="91424" tIns="45712" rIns="91424" bIns="45712" anchor="ctr"/>
          <a:lstStyle/>
          <a:p>
            <a:pPr defTabSz="781470">
              <a:defRPr/>
            </a:pPr>
            <a:endParaRPr lang="en-US" kern="0" dirty="0">
              <a:solidFill>
                <a:sysClr val="windowText" lastClr="000000"/>
              </a:solidFill>
              <a:ea typeface="ヒラギノ角ゴ Pro W3"/>
              <a:cs typeface="ヒラギノ角ゴ Pro W3"/>
            </a:endParaRPr>
          </a:p>
        </p:txBody>
      </p:sp>
      <p:sp>
        <p:nvSpPr>
          <p:cNvPr id="1339" name="Freeform 1397"/>
          <p:cNvSpPr>
            <a:spLocks/>
          </p:cNvSpPr>
          <p:nvPr/>
        </p:nvSpPr>
        <p:spPr bwMode="auto">
          <a:xfrm rot="19806449">
            <a:off x="2001838" y="5051427"/>
            <a:ext cx="258762" cy="271463"/>
          </a:xfrm>
          <a:custGeom>
            <a:avLst/>
            <a:gdLst>
              <a:gd name="T0" fmla="*/ 2147483647 w 252"/>
              <a:gd name="T1" fmla="*/ 2147483647 h 267"/>
              <a:gd name="T2" fmla="*/ 2147483647 w 252"/>
              <a:gd name="T3" fmla="*/ 2147483647 h 267"/>
              <a:gd name="T4" fmla="*/ 2147483647 w 252"/>
              <a:gd name="T5" fmla="*/ 0 h 267"/>
              <a:gd name="T6" fmla="*/ 2147483647 w 252"/>
              <a:gd name="T7" fmla="*/ 2147483647 h 267"/>
              <a:gd name="T8" fmla="*/ 2147483647 w 252"/>
              <a:gd name="T9" fmla="*/ 2147483647 h 267"/>
              <a:gd name="T10" fmla="*/ 2147483647 w 252"/>
              <a:gd name="T11" fmla="*/ 0 h 267"/>
              <a:gd name="T12" fmla="*/ 2147483647 w 252"/>
              <a:gd name="T13" fmla="*/ 2147483647 h 267"/>
              <a:gd name="T14" fmla="*/ 2147483647 w 252"/>
              <a:gd name="T15" fmla="*/ 2147483647 h 267"/>
              <a:gd name="T16" fmla="*/ 2147483647 w 252"/>
              <a:gd name="T17" fmla="*/ 2147483647 h 267"/>
              <a:gd name="T18" fmla="*/ 2147483647 w 252"/>
              <a:gd name="T19" fmla="*/ 2147483647 h 267"/>
              <a:gd name="T20" fmla="*/ 2147483647 w 252"/>
              <a:gd name="T21" fmla="*/ 2147483647 h 267"/>
              <a:gd name="T22" fmla="*/ 2147483647 w 252"/>
              <a:gd name="T23" fmla="*/ 2147483647 h 267"/>
              <a:gd name="T24" fmla="*/ 2147483647 w 252"/>
              <a:gd name="T25" fmla="*/ 2147483647 h 267"/>
              <a:gd name="T26" fmla="*/ 2147483647 w 252"/>
              <a:gd name="T27" fmla="*/ 2147483647 h 267"/>
              <a:gd name="T28" fmla="*/ 2147483647 w 252"/>
              <a:gd name="T29" fmla="*/ 2147483647 h 267"/>
              <a:gd name="T30" fmla="*/ 2147483647 w 252"/>
              <a:gd name="T31" fmla="*/ 2147483647 h 267"/>
              <a:gd name="T32" fmla="*/ 2147483647 w 252"/>
              <a:gd name="T33" fmla="*/ 2147483647 h 267"/>
              <a:gd name="T34" fmla="*/ 2147483647 w 252"/>
              <a:gd name="T35" fmla="*/ 2147483647 h 267"/>
              <a:gd name="T36" fmla="*/ 2147483647 w 252"/>
              <a:gd name="T37" fmla="*/ 2147483647 h 267"/>
              <a:gd name="T38" fmla="*/ 2147483647 w 252"/>
              <a:gd name="T39" fmla="*/ 2147483647 h 267"/>
              <a:gd name="T40" fmla="*/ 2147483647 w 252"/>
              <a:gd name="T41" fmla="*/ 2147483647 h 267"/>
              <a:gd name="T42" fmla="*/ 2147483647 w 252"/>
              <a:gd name="T43" fmla="*/ 2147483647 h 267"/>
              <a:gd name="T44" fmla="*/ 2147483647 w 252"/>
              <a:gd name="T45" fmla="*/ 2147483647 h 267"/>
              <a:gd name="T46" fmla="*/ 2147483647 w 252"/>
              <a:gd name="T47" fmla="*/ 2147483647 h 267"/>
              <a:gd name="T48" fmla="*/ 2147483647 w 252"/>
              <a:gd name="T49" fmla="*/ 2147483647 h 267"/>
              <a:gd name="T50" fmla="*/ 2147483647 w 252"/>
              <a:gd name="T51" fmla="*/ 2147483647 h 267"/>
              <a:gd name="T52" fmla="*/ 2147483647 w 252"/>
              <a:gd name="T53" fmla="*/ 2147483647 h 267"/>
              <a:gd name="T54" fmla="*/ 2147483647 w 252"/>
              <a:gd name="T55" fmla="*/ 2147483647 h 267"/>
              <a:gd name="T56" fmla="*/ 2147483647 w 252"/>
              <a:gd name="T57" fmla="*/ 2147483647 h 267"/>
              <a:gd name="T58" fmla="*/ 2147483647 w 252"/>
              <a:gd name="T59" fmla="*/ 2147483647 h 267"/>
              <a:gd name="T60" fmla="*/ 2147483647 w 252"/>
              <a:gd name="T61" fmla="*/ 2147483647 h 267"/>
              <a:gd name="T62" fmla="*/ 2147483647 w 252"/>
              <a:gd name="T63" fmla="*/ 2147483647 h 267"/>
              <a:gd name="T64" fmla="*/ 2147483647 w 252"/>
              <a:gd name="T65" fmla="*/ 2147483647 h 267"/>
              <a:gd name="T66" fmla="*/ 0 w 252"/>
              <a:gd name="T67" fmla="*/ 2147483647 h 267"/>
              <a:gd name="T68" fmla="*/ 2147483647 w 252"/>
              <a:gd name="T69" fmla="*/ 2147483647 h 267"/>
              <a:gd name="T70" fmla="*/ 2147483647 w 252"/>
              <a:gd name="T71" fmla="*/ 2147483647 h 267"/>
              <a:gd name="T72" fmla="*/ 2147483647 w 252"/>
              <a:gd name="T73" fmla="*/ 2147483647 h 267"/>
              <a:gd name="T74" fmla="*/ 2147483647 w 252"/>
              <a:gd name="T75" fmla="*/ 2147483647 h 267"/>
              <a:gd name="T76" fmla="*/ 2147483647 w 252"/>
              <a:gd name="T77" fmla="*/ 2147483647 h 26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52"/>
              <a:gd name="T118" fmla="*/ 0 h 267"/>
              <a:gd name="T119" fmla="*/ 252 w 252"/>
              <a:gd name="T120" fmla="*/ 267 h 26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52" h="267">
                <a:moveTo>
                  <a:pt x="114" y="42"/>
                </a:moveTo>
                <a:cubicBezTo>
                  <a:pt x="106" y="36"/>
                  <a:pt x="101" y="19"/>
                  <a:pt x="112" y="12"/>
                </a:cubicBezTo>
                <a:cubicBezTo>
                  <a:pt x="118" y="8"/>
                  <a:pt x="130" y="0"/>
                  <a:pt x="130" y="0"/>
                </a:cubicBezTo>
                <a:cubicBezTo>
                  <a:pt x="145" y="2"/>
                  <a:pt x="151" y="3"/>
                  <a:pt x="156" y="18"/>
                </a:cubicBezTo>
                <a:cubicBezTo>
                  <a:pt x="158" y="14"/>
                  <a:pt x="159" y="7"/>
                  <a:pt x="164" y="6"/>
                </a:cubicBezTo>
                <a:cubicBezTo>
                  <a:pt x="170" y="4"/>
                  <a:pt x="182" y="0"/>
                  <a:pt x="182" y="0"/>
                </a:cubicBezTo>
                <a:cubicBezTo>
                  <a:pt x="189" y="1"/>
                  <a:pt x="204" y="6"/>
                  <a:pt x="204" y="6"/>
                </a:cubicBezTo>
                <a:cubicBezTo>
                  <a:pt x="209" y="11"/>
                  <a:pt x="213" y="16"/>
                  <a:pt x="216" y="24"/>
                </a:cubicBezTo>
                <a:cubicBezTo>
                  <a:pt x="214" y="36"/>
                  <a:pt x="214" y="42"/>
                  <a:pt x="208" y="52"/>
                </a:cubicBezTo>
                <a:cubicBezTo>
                  <a:pt x="230" y="54"/>
                  <a:pt x="244" y="56"/>
                  <a:pt x="252" y="80"/>
                </a:cubicBezTo>
                <a:cubicBezTo>
                  <a:pt x="248" y="99"/>
                  <a:pt x="244" y="111"/>
                  <a:pt x="224" y="118"/>
                </a:cubicBezTo>
                <a:cubicBezTo>
                  <a:pt x="225" y="125"/>
                  <a:pt x="219" y="147"/>
                  <a:pt x="224" y="154"/>
                </a:cubicBezTo>
                <a:cubicBezTo>
                  <a:pt x="216" y="162"/>
                  <a:pt x="231" y="168"/>
                  <a:pt x="210" y="176"/>
                </a:cubicBezTo>
                <a:cubicBezTo>
                  <a:pt x="212" y="180"/>
                  <a:pt x="216" y="183"/>
                  <a:pt x="218" y="188"/>
                </a:cubicBezTo>
                <a:cubicBezTo>
                  <a:pt x="219" y="192"/>
                  <a:pt x="222" y="200"/>
                  <a:pt x="222" y="200"/>
                </a:cubicBezTo>
                <a:cubicBezTo>
                  <a:pt x="220" y="221"/>
                  <a:pt x="224" y="221"/>
                  <a:pt x="210" y="236"/>
                </a:cubicBezTo>
                <a:cubicBezTo>
                  <a:pt x="204" y="235"/>
                  <a:pt x="191" y="236"/>
                  <a:pt x="186" y="236"/>
                </a:cubicBezTo>
                <a:cubicBezTo>
                  <a:pt x="183" y="235"/>
                  <a:pt x="183" y="240"/>
                  <a:pt x="182" y="242"/>
                </a:cubicBezTo>
                <a:cubicBezTo>
                  <a:pt x="177" y="246"/>
                  <a:pt x="182" y="258"/>
                  <a:pt x="176" y="260"/>
                </a:cubicBezTo>
                <a:cubicBezTo>
                  <a:pt x="167" y="262"/>
                  <a:pt x="171" y="260"/>
                  <a:pt x="164" y="266"/>
                </a:cubicBezTo>
                <a:cubicBezTo>
                  <a:pt x="146" y="264"/>
                  <a:pt x="141" y="267"/>
                  <a:pt x="130" y="256"/>
                </a:cubicBezTo>
                <a:cubicBezTo>
                  <a:pt x="127" y="248"/>
                  <a:pt x="122" y="245"/>
                  <a:pt x="120" y="238"/>
                </a:cubicBezTo>
                <a:cubicBezTo>
                  <a:pt x="120" y="235"/>
                  <a:pt x="117" y="220"/>
                  <a:pt x="116" y="218"/>
                </a:cubicBezTo>
                <a:cubicBezTo>
                  <a:pt x="115" y="217"/>
                  <a:pt x="101" y="215"/>
                  <a:pt x="96" y="214"/>
                </a:cubicBezTo>
                <a:cubicBezTo>
                  <a:pt x="90" y="205"/>
                  <a:pt x="83" y="203"/>
                  <a:pt x="80" y="194"/>
                </a:cubicBezTo>
                <a:cubicBezTo>
                  <a:pt x="80" y="190"/>
                  <a:pt x="82" y="185"/>
                  <a:pt x="80" y="184"/>
                </a:cubicBezTo>
                <a:cubicBezTo>
                  <a:pt x="74" y="180"/>
                  <a:pt x="62" y="190"/>
                  <a:pt x="62" y="190"/>
                </a:cubicBezTo>
                <a:cubicBezTo>
                  <a:pt x="49" y="188"/>
                  <a:pt x="46" y="189"/>
                  <a:pt x="36" y="186"/>
                </a:cubicBezTo>
                <a:cubicBezTo>
                  <a:pt x="31" y="184"/>
                  <a:pt x="24" y="182"/>
                  <a:pt x="24" y="182"/>
                </a:cubicBezTo>
                <a:cubicBezTo>
                  <a:pt x="18" y="173"/>
                  <a:pt x="13" y="168"/>
                  <a:pt x="8" y="160"/>
                </a:cubicBezTo>
                <a:cubicBezTo>
                  <a:pt x="10" y="148"/>
                  <a:pt x="19" y="146"/>
                  <a:pt x="10" y="140"/>
                </a:cubicBezTo>
                <a:cubicBezTo>
                  <a:pt x="9" y="138"/>
                  <a:pt x="8" y="135"/>
                  <a:pt x="8" y="134"/>
                </a:cubicBezTo>
                <a:cubicBezTo>
                  <a:pt x="6" y="131"/>
                  <a:pt x="4" y="130"/>
                  <a:pt x="4" y="128"/>
                </a:cubicBezTo>
                <a:cubicBezTo>
                  <a:pt x="2" y="124"/>
                  <a:pt x="0" y="116"/>
                  <a:pt x="0" y="116"/>
                </a:cubicBezTo>
                <a:cubicBezTo>
                  <a:pt x="1" y="110"/>
                  <a:pt x="4" y="96"/>
                  <a:pt x="10" y="92"/>
                </a:cubicBezTo>
                <a:cubicBezTo>
                  <a:pt x="16" y="86"/>
                  <a:pt x="52" y="84"/>
                  <a:pt x="52" y="84"/>
                </a:cubicBezTo>
                <a:cubicBezTo>
                  <a:pt x="62" y="87"/>
                  <a:pt x="68" y="66"/>
                  <a:pt x="78" y="60"/>
                </a:cubicBezTo>
                <a:cubicBezTo>
                  <a:pt x="93" y="49"/>
                  <a:pt x="91" y="44"/>
                  <a:pt x="110" y="42"/>
                </a:cubicBezTo>
                <a:cubicBezTo>
                  <a:pt x="107" y="34"/>
                  <a:pt x="109" y="37"/>
                  <a:pt x="104" y="32"/>
                </a:cubicBezTo>
              </a:path>
            </a:pathLst>
          </a:custGeom>
          <a:gradFill rotWithShape="0">
            <a:gsLst>
              <a:gs pos="0">
                <a:srgbClr val="474747"/>
              </a:gs>
              <a:gs pos="100000">
                <a:srgbClr val="6E6E6E"/>
              </a:gs>
            </a:gsLst>
            <a:lin ang="5400000" scaled="1"/>
          </a:gradFill>
          <a:ln w="9525">
            <a:solidFill>
              <a:srgbClr val="464646"/>
            </a:solidFill>
            <a:round/>
            <a:headEnd/>
            <a:tailEnd/>
          </a:ln>
        </p:spPr>
        <p:txBody>
          <a:bodyPr vert="eaVert" wrap="none" lIns="91424" tIns="45712" rIns="91424" bIns="45712" anchor="ctr"/>
          <a:lstStyle/>
          <a:p>
            <a:pPr defTabSz="781470">
              <a:defRPr/>
            </a:pPr>
            <a:endParaRPr lang="en-US" kern="0" dirty="0">
              <a:solidFill>
                <a:sysClr val="windowText" lastClr="000000"/>
              </a:solidFill>
              <a:ea typeface="ヒラギノ角ゴ Pro W3"/>
              <a:cs typeface="ヒラギノ角ゴ Pro W3"/>
            </a:endParaRPr>
          </a:p>
        </p:txBody>
      </p:sp>
      <p:grpSp>
        <p:nvGrpSpPr>
          <p:cNvPr id="871" name="Group 1006"/>
          <p:cNvGrpSpPr>
            <a:grpSpLocks/>
          </p:cNvGrpSpPr>
          <p:nvPr/>
        </p:nvGrpSpPr>
        <p:grpSpPr bwMode="auto">
          <a:xfrm>
            <a:off x="1600202" y="76202"/>
            <a:ext cx="1916113" cy="2447925"/>
            <a:chOff x="1037" y="48"/>
            <a:chExt cx="1207" cy="1542"/>
          </a:xfrm>
        </p:grpSpPr>
        <p:pic>
          <p:nvPicPr>
            <p:cNvPr id="324132" name="Picture 808" descr="Insulin-Pen"/>
            <p:cNvPicPr>
              <a:picLocks noChangeAspect="1" noChangeArrowheads="1"/>
            </p:cNvPicPr>
            <p:nvPr/>
          </p:nvPicPr>
          <p:blipFill>
            <a:blip r:embed="rId6" cstate="print"/>
            <a:srcRect/>
            <a:stretch>
              <a:fillRect/>
            </a:stretch>
          </p:blipFill>
          <p:spPr bwMode="auto">
            <a:xfrm>
              <a:off x="1037" y="48"/>
              <a:ext cx="1207" cy="1542"/>
            </a:xfrm>
            <a:prstGeom prst="rect">
              <a:avLst/>
            </a:prstGeom>
            <a:noFill/>
            <a:ln w="9525">
              <a:noFill/>
              <a:miter lim="800000"/>
              <a:headEnd/>
              <a:tailEnd/>
            </a:ln>
          </p:spPr>
        </p:pic>
        <p:sp>
          <p:nvSpPr>
            <p:cNvPr id="1342" name="Freeform 843"/>
            <p:cNvSpPr>
              <a:spLocks/>
            </p:cNvSpPr>
            <p:nvPr/>
          </p:nvSpPr>
          <p:spPr bwMode="auto">
            <a:xfrm>
              <a:off x="1584" y="48"/>
              <a:ext cx="484" cy="544"/>
            </a:xfrm>
            <a:custGeom>
              <a:avLst/>
              <a:gdLst>
                <a:gd name="T0" fmla="*/ 244 w 484"/>
                <a:gd name="T1" fmla="*/ 0 h 544"/>
                <a:gd name="T2" fmla="*/ 484 w 484"/>
                <a:gd name="T3" fmla="*/ 0 h 544"/>
                <a:gd name="T4" fmla="*/ 192 w 484"/>
                <a:gd name="T5" fmla="*/ 544 h 544"/>
                <a:gd name="T6" fmla="*/ 0 w 484"/>
                <a:gd name="T7" fmla="*/ 448 h 544"/>
                <a:gd name="T8" fmla="*/ 244 w 484"/>
                <a:gd name="T9" fmla="*/ 0 h 544"/>
                <a:gd name="T10" fmla="*/ 0 60000 65536"/>
                <a:gd name="T11" fmla="*/ 0 60000 65536"/>
                <a:gd name="T12" fmla="*/ 0 60000 65536"/>
                <a:gd name="T13" fmla="*/ 0 60000 65536"/>
                <a:gd name="T14" fmla="*/ 0 60000 65536"/>
                <a:gd name="T15" fmla="*/ 0 w 484"/>
                <a:gd name="T16" fmla="*/ 0 h 544"/>
                <a:gd name="T17" fmla="*/ 484 w 484"/>
                <a:gd name="T18" fmla="*/ 544 h 544"/>
              </a:gdLst>
              <a:ahLst/>
              <a:cxnLst>
                <a:cxn ang="T10">
                  <a:pos x="T0" y="T1"/>
                </a:cxn>
                <a:cxn ang="T11">
                  <a:pos x="T2" y="T3"/>
                </a:cxn>
                <a:cxn ang="T12">
                  <a:pos x="T4" y="T5"/>
                </a:cxn>
                <a:cxn ang="T13">
                  <a:pos x="T6" y="T7"/>
                </a:cxn>
                <a:cxn ang="T14">
                  <a:pos x="T8" y="T9"/>
                </a:cxn>
              </a:cxnLst>
              <a:rect l="T15" t="T16" r="T17" b="T18"/>
              <a:pathLst>
                <a:path w="484" h="544">
                  <a:moveTo>
                    <a:pt x="244" y="0"/>
                  </a:moveTo>
                  <a:lnTo>
                    <a:pt x="484" y="0"/>
                  </a:lnTo>
                  <a:lnTo>
                    <a:pt x="192" y="544"/>
                  </a:lnTo>
                  <a:lnTo>
                    <a:pt x="0" y="448"/>
                  </a:lnTo>
                  <a:lnTo>
                    <a:pt x="244" y="0"/>
                  </a:lnTo>
                  <a:close/>
                </a:path>
              </a:pathLst>
            </a:custGeom>
            <a:gradFill rotWithShape="1">
              <a:gsLst>
                <a:gs pos="0">
                  <a:sysClr val="window" lastClr="FFFFFF">
                    <a:alpha val="12999"/>
                  </a:sysClr>
                </a:gs>
                <a:gs pos="100000">
                  <a:srgbClr val="4F81BD">
                    <a:alpha val="35001"/>
                  </a:srgbClr>
                </a:gs>
              </a:gsLst>
              <a:lin ang="0" scaled="1"/>
            </a:gradFill>
            <a:ln w="9525">
              <a:noFill/>
              <a:round/>
              <a:headEnd/>
              <a:tailEnd/>
            </a:ln>
          </p:spPr>
          <p:txBody>
            <a:bodyPr wrap="none" anchor="ctr"/>
            <a:lstStyle/>
            <a:p>
              <a:pPr defTabSz="781470">
                <a:defRPr/>
              </a:pPr>
              <a:endParaRPr lang="en-US" kern="0" dirty="0">
                <a:solidFill>
                  <a:sysClr val="windowText" lastClr="000000"/>
                </a:solidFill>
                <a:ea typeface="ヒラギノ角ゴ Pro W3"/>
                <a:cs typeface="ヒラギノ角ゴ Pro W3"/>
              </a:endParaRPr>
            </a:p>
          </p:txBody>
        </p:sp>
      </p:grpSp>
      <p:grpSp>
        <p:nvGrpSpPr>
          <p:cNvPr id="872" name="Group 1007"/>
          <p:cNvGrpSpPr>
            <a:grpSpLocks/>
          </p:cNvGrpSpPr>
          <p:nvPr/>
        </p:nvGrpSpPr>
        <p:grpSpPr bwMode="auto">
          <a:xfrm>
            <a:off x="2332038" y="153988"/>
            <a:ext cx="696912" cy="939800"/>
            <a:chOff x="1499" y="97"/>
            <a:chExt cx="439" cy="592"/>
          </a:xfrm>
        </p:grpSpPr>
        <p:grpSp>
          <p:nvGrpSpPr>
            <p:cNvPr id="873" name="Group 480"/>
            <p:cNvGrpSpPr>
              <a:grpSpLocks/>
            </p:cNvGrpSpPr>
            <p:nvPr/>
          </p:nvGrpSpPr>
          <p:grpSpPr bwMode="auto">
            <a:xfrm rot="2107403" flipV="1">
              <a:off x="1545" y="461"/>
              <a:ext cx="62" cy="65"/>
              <a:chOff x="1633" y="1421"/>
              <a:chExt cx="501" cy="521"/>
            </a:xfrm>
          </p:grpSpPr>
          <p:grpSp>
            <p:nvGrpSpPr>
              <p:cNvPr id="874" name="Group 619"/>
              <p:cNvGrpSpPr>
                <a:grpSpLocks/>
              </p:cNvGrpSpPr>
              <p:nvPr/>
            </p:nvGrpSpPr>
            <p:grpSpPr bwMode="auto">
              <a:xfrm rot="9547519">
                <a:off x="1633" y="1633"/>
                <a:ext cx="319" cy="309"/>
                <a:chOff x="288" y="240"/>
                <a:chExt cx="768" cy="740"/>
              </a:xfrm>
            </p:grpSpPr>
            <p:sp>
              <p:nvSpPr>
                <p:cNvPr id="1533" name="Freeform 620"/>
                <p:cNvSpPr>
                  <a:spLocks/>
                </p:cNvSpPr>
                <p:nvPr/>
              </p:nvSpPr>
              <p:spPr bwMode="auto">
                <a:xfrm>
                  <a:off x="738" y="426"/>
                  <a:ext cx="272" cy="326"/>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534" name="Freeform 621"/>
                <p:cNvSpPr>
                  <a:spLocks/>
                </p:cNvSpPr>
                <p:nvPr/>
              </p:nvSpPr>
              <p:spPr bwMode="auto">
                <a:xfrm rot="3600000">
                  <a:off x="827" y="704"/>
                  <a:ext cx="307" cy="253"/>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535" name="Freeform 622"/>
                <p:cNvSpPr>
                  <a:spLocks/>
                </p:cNvSpPr>
                <p:nvPr/>
              </p:nvSpPr>
              <p:spPr bwMode="auto">
                <a:xfrm rot="-3536700">
                  <a:off x="515" y="437"/>
                  <a:ext cx="307" cy="253"/>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536" name="Freeform 623"/>
                <p:cNvSpPr>
                  <a:spLocks/>
                </p:cNvSpPr>
                <p:nvPr/>
              </p:nvSpPr>
              <p:spPr bwMode="auto">
                <a:xfrm rot="7200000">
                  <a:off x="680" y="908"/>
                  <a:ext cx="307" cy="272"/>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537" name="Freeform 624"/>
                <p:cNvSpPr>
                  <a:spLocks/>
                </p:cNvSpPr>
                <p:nvPr/>
              </p:nvSpPr>
              <p:spPr bwMode="auto">
                <a:xfrm rot="-7200000">
                  <a:off x="375" y="621"/>
                  <a:ext cx="346" cy="253"/>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538" name="Freeform 625"/>
                <p:cNvSpPr>
                  <a:spLocks/>
                </p:cNvSpPr>
                <p:nvPr/>
              </p:nvSpPr>
              <p:spPr bwMode="auto">
                <a:xfrm rot="10800000">
                  <a:off x="508" y="830"/>
                  <a:ext cx="272" cy="288"/>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vert="eaVert" wrap="none" anchor="ctr"/>
                <a:lstStyle/>
                <a:p>
                  <a:pPr defTabSz="781470">
                    <a:defRPr/>
                  </a:pPr>
                  <a:endParaRPr lang="en-US" kern="0" dirty="0">
                    <a:solidFill>
                      <a:sysClr val="windowText" lastClr="000000"/>
                    </a:solidFill>
                    <a:ea typeface="ヒラギノ角ゴ Pro W3"/>
                    <a:cs typeface="ヒラギノ角ゴ Pro W3"/>
                  </a:endParaRPr>
                </a:p>
              </p:txBody>
            </p:sp>
          </p:grpSp>
          <p:grpSp>
            <p:nvGrpSpPr>
              <p:cNvPr id="875" name="Group 619"/>
              <p:cNvGrpSpPr>
                <a:grpSpLocks/>
              </p:cNvGrpSpPr>
              <p:nvPr/>
            </p:nvGrpSpPr>
            <p:grpSpPr bwMode="auto">
              <a:xfrm rot="9547519">
                <a:off x="1815" y="1421"/>
                <a:ext cx="319" cy="309"/>
                <a:chOff x="288" y="240"/>
                <a:chExt cx="768" cy="740"/>
              </a:xfrm>
            </p:grpSpPr>
            <p:sp>
              <p:nvSpPr>
                <p:cNvPr id="1527" name="Freeform 620"/>
                <p:cNvSpPr>
                  <a:spLocks/>
                </p:cNvSpPr>
                <p:nvPr/>
              </p:nvSpPr>
              <p:spPr bwMode="auto">
                <a:xfrm>
                  <a:off x="731" y="265"/>
                  <a:ext cx="292" cy="307"/>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528" name="Freeform 621"/>
                <p:cNvSpPr>
                  <a:spLocks/>
                </p:cNvSpPr>
                <p:nvPr/>
              </p:nvSpPr>
              <p:spPr bwMode="auto">
                <a:xfrm rot="3600000">
                  <a:off x="751" y="594"/>
                  <a:ext cx="346" cy="233"/>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529" name="Freeform 622"/>
                <p:cNvSpPr>
                  <a:spLocks/>
                </p:cNvSpPr>
                <p:nvPr/>
              </p:nvSpPr>
              <p:spPr bwMode="auto">
                <a:xfrm rot="-3536700">
                  <a:off x="564" y="228"/>
                  <a:ext cx="307" cy="292"/>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530" name="Freeform 623"/>
                <p:cNvSpPr>
                  <a:spLocks/>
                </p:cNvSpPr>
                <p:nvPr/>
              </p:nvSpPr>
              <p:spPr bwMode="auto">
                <a:xfrm rot="7200000">
                  <a:off x="680" y="751"/>
                  <a:ext cx="307" cy="272"/>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531" name="Freeform 624"/>
                <p:cNvSpPr>
                  <a:spLocks/>
                </p:cNvSpPr>
                <p:nvPr/>
              </p:nvSpPr>
              <p:spPr bwMode="auto">
                <a:xfrm rot="-7200000">
                  <a:off x="271" y="493"/>
                  <a:ext cx="307" cy="175"/>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532" name="Freeform 625"/>
                <p:cNvSpPr>
                  <a:spLocks/>
                </p:cNvSpPr>
                <p:nvPr/>
              </p:nvSpPr>
              <p:spPr bwMode="auto">
                <a:xfrm rot="10800000">
                  <a:off x="414" y="680"/>
                  <a:ext cx="292" cy="269"/>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vert="eaVert" wrap="none" anchor="ctr"/>
                <a:lstStyle/>
                <a:p>
                  <a:pPr defTabSz="781470">
                    <a:defRPr/>
                  </a:pPr>
                  <a:endParaRPr lang="en-US" kern="0" dirty="0">
                    <a:solidFill>
                      <a:sysClr val="windowText" lastClr="000000"/>
                    </a:solidFill>
                    <a:ea typeface="ヒラギノ角ゴ Pro W3"/>
                    <a:cs typeface="ヒラギノ角ゴ Pro W3"/>
                  </a:endParaRPr>
                </a:p>
              </p:txBody>
            </p:sp>
          </p:grpSp>
        </p:grpSp>
        <p:grpSp>
          <p:nvGrpSpPr>
            <p:cNvPr id="876" name="Group 540"/>
            <p:cNvGrpSpPr>
              <a:grpSpLocks/>
            </p:cNvGrpSpPr>
            <p:nvPr/>
          </p:nvGrpSpPr>
          <p:grpSpPr bwMode="auto">
            <a:xfrm rot="5381856" flipV="1">
              <a:off x="1493" y="525"/>
              <a:ext cx="62" cy="65"/>
              <a:chOff x="1633" y="1421"/>
              <a:chExt cx="501" cy="521"/>
            </a:xfrm>
          </p:grpSpPr>
          <p:grpSp>
            <p:nvGrpSpPr>
              <p:cNvPr id="889" name="Group 619"/>
              <p:cNvGrpSpPr>
                <a:grpSpLocks/>
              </p:cNvGrpSpPr>
              <p:nvPr/>
            </p:nvGrpSpPr>
            <p:grpSpPr bwMode="auto">
              <a:xfrm rot="9547519">
                <a:off x="1633" y="1633"/>
                <a:ext cx="319" cy="309"/>
                <a:chOff x="288" y="240"/>
                <a:chExt cx="768" cy="740"/>
              </a:xfrm>
            </p:grpSpPr>
            <p:sp>
              <p:nvSpPr>
                <p:cNvPr id="1519" name="Freeform 620"/>
                <p:cNvSpPr>
                  <a:spLocks/>
                </p:cNvSpPr>
                <p:nvPr/>
              </p:nvSpPr>
              <p:spPr bwMode="auto">
                <a:xfrm>
                  <a:off x="618" y="630"/>
                  <a:ext cx="253" cy="307"/>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520" name="Freeform 621"/>
                <p:cNvSpPr>
                  <a:spLocks/>
                </p:cNvSpPr>
                <p:nvPr/>
              </p:nvSpPr>
              <p:spPr bwMode="auto">
                <a:xfrm rot="3600000">
                  <a:off x="647" y="857"/>
                  <a:ext cx="326" cy="272"/>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521" name="Freeform 622"/>
                <p:cNvSpPr>
                  <a:spLocks/>
                </p:cNvSpPr>
                <p:nvPr/>
              </p:nvSpPr>
              <p:spPr bwMode="auto">
                <a:xfrm rot="-3536700">
                  <a:off x="469" y="626"/>
                  <a:ext cx="326" cy="253"/>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522" name="Freeform 623"/>
                <p:cNvSpPr>
                  <a:spLocks/>
                </p:cNvSpPr>
                <p:nvPr/>
              </p:nvSpPr>
              <p:spPr bwMode="auto">
                <a:xfrm rot="7200000">
                  <a:off x="628" y="1116"/>
                  <a:ext cx="326" cy="292"/>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523" name="Freeform 624"/>
                <p:cNvSpPr>
                  <a:spLocks/>
                </p:cNvSpPr>
                <p:nvPr/>
              </p:nvSpPr>
              <p:spPr bwMode="auto">
                <a:xfrm rot="-7200000">
                  <a:off x="244" y="772"/>
                  <a:ext cx="346" cy="272"/>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524" name="Freeform 625"/>
                <p:cNvSpPr>
                  <a:spLocks/>
                </p:cNvSpPr>
                <p:nvPr/>
              </p:nvSpPr>
              <p:spPr bwMode="auto">
                <a:xfrm rot="10800000">
                  <a:off x="507" y="1088"/>
                  <a:ext cx="292" cy="307"/>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vert="eaVert" wrap="none" anchor="ctr"/>
                <a:lstStyle/>
                <a:p>
                  <a:pPr defTabSz="781470">
                    <a:defRPr/>
                  </a:pPr>
                  <a:endParaRPr lang="en-US" kern="0" dirty="0">
                    <a:solidFill>
                      <a:sysClr val="windowText" lastClr="000000"/>
                    </a:solidFill>
                    <a:ea typeface="ヒラギノ角ゴ Pro W3"/>
                    <a:cs typeface="ヒラギノ角ゴ Pro W3"/>
                  </a:endParaRPr>
                </a:p>
              </p:txBody>
            </p:sp>
          </p:grpSp>
          <p:grpSp>
            <p:nvGrpSpPr>
              <p:cNvPr id="890" name="Group 619"/>
              <p:cNvGrpSpPr>
                <a:grpSpLocks/>
              </p:cNvGrpSpPr>
              <p:nvPr/>
            </p:nvGrpSpPr>
            <p:grpSpPr bwMode="auto">
              <a:xfrm rot="9547519">
                <a:off x="1815" y="1421"/>
                <a:ext cx="319" cy="309"/>
                <a:chOff x="288" y="240"/>
                <a:chExt cx="768" cy="740"/>
              </a:xfrm>
            </p:grpSpPr>
            <p:sp>
              <p:nvSpPr>
                <p:cNvPr id="1513" name="Freeform 620"/>
                <p:cNvSpPr>
                  <a:spLocks/>
                </p:cNvSpPr>
                <p:nvPr/>
              </p:nvSpPr>
              <p:spPr bwMode="auto">
                <a:xfrm>
                  <a:off x="573" y="402"/>
                  <a:ext cx="253" cy="307"/>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514" name="Freeform 621"/>
                <p:cNvSpPr>
                  <a:spLocks/>
                </p:cNvSpPr>
                <p:nvPr/>
              </p:nvSpPr>
              <p:spPr bwMode="auto">
                <a:xfrm rot="3600000">
                  <a:off x="587" y="561"/>
                  <a:ext cx="326" cy="272"/>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515" name="Freeform 622"/>
                <p:cNvSpPr>
                  <a:spLocks/>
                </p:cNvSpPr>
                <p:nvPr/>
              </p:nvSpPr>
              <p:spPr bwMode="auto">
                <a:xfrm rot="-3536700">
                  <a:off x="329" y="339"/>
                  <a:ext cx="365" cy="272"/>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516" name="Freeform 623"/>
                <p:cNvSpPr>
                  <a:spLocks/>
                </p:cNvSpPr>
                <p:nvPr/>
              </p:nvSpPr>
              <p:spPr bwMode="auto">
                <a:xfrm rot="7200000">
                  <a:off x="536" y="823"/>
                  <a:ext cx="346" cy="292"/>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517" name="Freeform 624"/>
                <p:cNvSpPr>
                  <a:spLocks/>
                </p:cNvSpPr>
                <p:nvPr/>
              </p:nvSpPr>
              <p:spPr bwMode="auto">
                <a:xfrm rot="-7200000">
                  <a:off x="230" y="469"/>
                  <a:ext cx="326" cy="253"/>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518" name="Freeform 625"/>
                <p:cNvSpPr>
                  <a:spLocks/>
                </p:cNvSpPr>
                <p:nvPr/>
              </p:nvSpPr>
              <p:spPr bwMode="auto">
                <a:xfrm rot="10800000">
                  <a:off x="378" y="828"/>
                  <a:ext cx="292" cy="269"/>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vert="eaVert" wrap="none" anchor="ctr"/>
                <a:lstStyle/>
                <a:p>
                  <a:pPr defTabSz="781470">
                    <a:defRPr/>
                  </a:pPr>
                  <a:endParaRPr lang="en-US" kern="0" dirty="0">
                    <a:solidFill>
                      <a:sysClr val="windowText" lastClr="000000"/>
                    </a:solidFill>
                    <a:ea typeface="ヒラギノ角ゴ Pro W3"/>
                    <a:cs typeface="ヒラギノ角ゴ Pro W3"/>
                  </a:endParaRPr>
                </a:p>
              </p:txBody>
            </p:sp>
          </p:grpSp>
        </p:grpSp>
        <p:grpSp>
          <p:nvGrpSpPr>
            <p:cNvPr id="903" name="Group 555"/>
            <p:cNvGrpSpPr>
              <a:grpSpLocks/>
            </p:cNvGrpSpPr>
            <p:nvPr/>
          </p:nvGrpSpPr>
          <p:grpSpPr bwMode="auto">
            <a:xfrm rot="3075982" flipV="1">
              <a:off x="1559" y="624"/>
              <a:ext cx="62" cy="65"/>
              <a:chOff x="1633" y="1421"/>
              <a:chExt cx="501" cy="521"/>
            </a:xfrm>
          </p:grpSpPr>
          <p:grpSp>
            <p:nvGrpSpPr>
              <p:cNvPr id="904" name="Group 619"/>
              <p:cNvGrpSpPr>
                <a:grpSpLocks/>
              </p:cNvGrpSpPr>
              <p:nvPr/>
            </p:nvGrpSpPr>
            <p:grpSpPr bwMode="auto">
              <a:xfrm rot="9547519">
                <a:off x="1633" y="1633"/>
                <a:ext cx="319" cy="309"/>
                <a:chOff x="288" y="240"/>
                <a:chExt cx="768" cy="740"/>
              </a:xfrm>
            </p:grpSpPr>
            <p:sp>
              <p:nvSpPr>
                <p:cNvPr id="1505" name="Freeform 620"/>
                <p:cNvSpPr>
                  <a:spLocks/>
                </p:cNvSpPr>
                <p:nvPr/>
              </p:nvSpPr>
              <p:spPr bwMode="auto">
                <a:xfrm>
                  <a:off x="734" y="422"/>
                  <a:ext cx="253" cy="288"/>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506" name="Freeform 621"/>
                <p:cNvSpPr>
                  <a:spLocks/>
                </p:cNvSpPr>
                <p:nvPr/>
              </p:nvSpPr>
              <p:spPr bwMode="auto">
                <a:xfrm rot="3600000">
                  <a:off x="749" y="713"/>
                  <a:ext cx="403" cy="253"/>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507" name="Freeform 622"/>
                <p:cNvSpPr>
                  <a:spLocks/>
                </p:cNvSpPr>
                <p:nvPr/>
              </p:nvSpPr>
              <p:spPr bwMode="auto">
                <a:xfrm rot="-3536700">
                  <a:off x="442" y="413"/>
                  <a:ext cx="365" cy="233"/>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508" name="Freeform 623"/>
                <p:cNvSpPr>
                  <a:spLocks/>
                </p:cNvSpPr>
                <p:nvPr/>
              </p:nvSpPr>
              <p:spPr bwMode="auto">
                <a:xfrm rot="7200000">
                  <a:off x="697" y="869"/>
                  <a:ext cx="288" cy="272"/>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509" name="Freeform 624"/>
                <p:cNvSpPr>
                  <a:spLocks/>
                </p:cNvSpPr>
                <p:nvPr/>
              </p:nvSpPr>
              <p:spPr bwMode="auto">
                <a:xfrm rot="-7200000">
                  <a:off x="333" y="636"/>
                  <a:ext cx="326" cy="253"/>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510" name="Freeform 625"/>
                <p:cNvSpPr>
                  <a:spLocks/>
                </p:cNvSpPr>
                <p:nvPr/>
              </p:nvSpPr>
              <p:spPr bwMode="auto">
                <a:xfrm rot="10800000">
                  <a:off x="465" y="828"/>
                  <a:ext cx="272" cy="326"/>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vert="eaVert" wrap="none" anchor="ctr"/>
                <a:lstStyle/>
                <a:p>
                  <a:pPr defTabSz="781470">
                    <a:defRPr/>
                  </a:pPr>
                  <a:endParaRPr lang="en-US" kern="0" dirty="0">
                    <a:solidFill>
                      <a:sysClr val="windowText" lastClr="000000"/>
                    </a:solidFill>
                    <a:ea typeface="ヒラギノ角ゴ Pro W3"/>
                    <a:cs typeface="ヒラギノ角ゴ Pro W3"/>
                  </a:endParaRPr>
                </a:p>
              </p:txBody>
            </p:sp>
          </p:grpSp>
          <p:grpSp>
            <p:nvGrpSpPr>
              <p:cNvPr id="917" name="Group 619"/>
              <p:cNvGrpSpPr>
                <a:grpSpLocks/>
              </p:cNvGrpSpPr>
              <p:nvPr/>
            </p:nvGrpSpPr>
            <p:grpSpPr bwMode="auto">
              <a:xfrm rot="9547519">
                <a:off x="1815" y="1421"/>
                <a:ext cx="319" cy="309"/>
                <a:chOff x="288" y="240"/>
                <a:chExt cx="768" cy="740"/>
              </a:xfrm>
            </p:grpSpPr>
            <p:sp>
              <p:nvSpPr>
                <p:cNvPr id="1499" name="Freeform 620"/>
                <p:cNvSpPr>
                  <a:spLocks/>
                </p:cNvSpPr>
                <p:nvPr/>
              </p:nvSpPr>
              <p:spPr bwMode="auto">
                <a:xfrm>
                  <a:off x="688" y="290"/>
                  <a:ext cx="233" cy="38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500" name="Freeform 621"/>
                <p:cNvSpPr>
                  <a:spLocks/>
                </p:cNvSpPr>
                <p:nvPr/>
              </p:nvSpPr>
              <p:spPr bwMode="auto">
                <a:xfrm rot="3600000">
                  <a:off x="781" y="657"/>
                  <a:ext cx="307" cy="253"/>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501" name="Freeform 622"/>
                <p:cNvSpPr>
                  <a:spLocks/>
                </p:cNvSpPr>
                <p:nvPr/>
              </p:nvSpPr>
              <p:spPr bwMode="auto">
                <a:xfrm rot="-3536700">
                  <a:off x="458" y="323"/>
                  <a:ext cx="326" cy="253"/>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502" name="Freeform 623"/>
                <p:cNvSpPr>
                  <a:spLocks/>
                </p:cNvSpPr>
                <p:nvPr/>
              </p:nvSpPr>
              <p:spPr bwMode="auto">
                <a:xfrm rot="7200000">
                  <a:off x="679" y="743"/>
                  <a:ext cx="288" cy="272"/>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503" name="Freeform 624"/>
                <p:cNvSpPr>
                  <a:spLocks/>
                </p:cNvSpPr>
                <p:nvPr/>
              </p:nvSpPr>
              <p:spPr bwMode="auto">
                <a:xfrm rot="-7200000">
                  <a:off x="369" y="586"/>
                  <a:ext cx="307" cy="253"/>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504" name="Freeform 625"/>
                <p:cNvSpPr>
                  <a:spLocks/>
                </p:cNvSpPr>
                <p:nvPr/>
              </p:nvSpPr>
              <p:spPr bwMode="auto">
                <a:xfrm rot="10800000">
                  <a:off x="452" y="800"/>
                  <a:ext cx="272" cy="288"/>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vert="eaVert" wrap="none" anchor="ctr"/>
                <a:lstStyle/>
                <a:p>
                  <a:pPr defTabSz="781470">
                    <a:defRPr/>
                  </a:pPr>
                  <a:endParaRPr lang="en-US" kern="0" dirty="0">
                    <a:solidFill>
                      <a:sysClr val="windowText" lastClr="000000"/>
                    </a:solidFill>
                    <a:ea typeface="ヒラギノ角ゴ Pro W3"/>
                    <a:cs typeface="ヒラギノ角ゴ Pro W3"/>
                  </a:endParaRPr>
                </a:p>
              </p:txBody>
            </p:sp>
          </p:grpSp>
        </p:grpSp>
        <p:grpSp>
          <p:nvGrpSpPr>
            <p:cNvPr id="918" name="Group 570"/>
            <p:cNvGrpSpPr>
              <a:grpSpLocks/>
            </p:cNvGrpSpPr>
            <p:nvPr/>
          </p:nvGrpSpPr>
          <p:grpSpPr bwMode="auto">
            <a:xfrm rot="20311313" flipV="1">
              <a:off x="1663" y="538"/>
              <a:ext cx="62" cy="65"/>
              <a:chOff x="1633" y="1421"/>
              <a:chExt cx="501" cy="521"/>
            </a:xfrm>
          </p:grpSpPr>
          <p:grpSp>
            <p:nvGrpSpPr>
              <p:cNvPr id="931" name="Group 619"/>
              <p:cNvGrpSpPr>
                <a:grpSpLocks/>
              </p:cNvGrpSpPr>
              <p:nvPr/>
            </p:nvGrpSpPr>
            <p:grpSpPr bwMode="auto">
              <a:xfrm rot="9547519">
                <a:off x="1633" y="1633"/>
                <a:ext cx="319" cy="309"/>
                <a:chOff x="288" y="240"/>
                <a:chExt cx="768" cy="740"/>
              </a:xfrm>
            </p:grpSpPr>
            <p:sp>
              <p:nvSpPr>
                <p:cNvPr id="1491" name="Freeform 620"/>
                <p:cNvSpPr>
                  <a:spLocks/>
                </p:cNvSpPr>
                <p:nvPr/>
              </p:nvSpPr>
              <p:spPr bwMode="auto">
                <a:xfrm>
                  <a:off x="818" y="121"/>
                  <a:ext cx="292" cy="288"/>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492" name="Freeform 621"/>
                <p:cNvSpPr>
                  <a:spLocks/>
                </p:cNvSpPr>
                <p:nvPr/>
              </p:nvSpPr>
              <p:spPr bwMode="auto">
                <a:xfrm rot="3600000">
                  <a:off x="610" y="505"/>
                  <a:ext cx="307" cy="272"/>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493" name="Freeform 622"/>
                <p:cNvSpPr>
                  <a:spLocks/>
                </p:cNvSpPr>
                <p:nvPr/>
              </p:nvSpPr>
              <p:spPr bwMode="auto">
                <a:xfrm rot="-3536700">
                  <a:off x="585" y="-13"/>
                  <a:ext cx="288" cy="292"/>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494" name="Freeform 623"/>
                <p:cNvSpPr>
                  <a:spLocks/>
                </p:cNvSpPr>
                <p:nvPr/>
              </p:nvSpPr>
              <p:spPr bwMode="auto">
                <a:xfrm rot="7200000">
                  <a:off x="630" y="543"/>
                  <a:ext cx="288" cy="292"/>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495" name="Freeform 624"/>
                <p:cNvSpPr>
                  <a:spLocks/>
                </p:cNvSpPr>
                <p:nvPr/>
              </p:nvSpPr>
              <p:spPr bwMode="auto">
                <a:xfrm rot="-7200000">
                  <a:off x="277" y="297"/>
                  <a:ext cx="307" cy="272"/>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496" name="Freeform 625"/>
                <p:cNvSpPr>
                  <a:spLocks/>
                </p:cNvSpPr>
                <p:nvPr/>
              </p:nvSpPr>
              <p:spPr bwMode="auto">
                <a:xfrm rot="10800000">
                  <a:off x="394" y="528"/>
                  <a:ext cx="292" cy="269"/>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wrap="none" anchor="ctr"/>
                <a:lstStyle/>
                <a:p>
                  <a:pPr defTabSz="781470">
                    <a:defRPr/>
                  </a:pPr>
                  <a:endParaRPr lang="en-US" kern="0" dirty="0">
                    <a:solidFill>
                      <a:sysClr val="windowText" lastClr="000000"/>
                    </a:solidFill>
                    <a:ea typeface="ヒラギノ角ゴ Pro W3"/>
                    <a:cs typeface="ヒラギノ角ゴ Pro W3"/>
                  </a:endParaRPr>
                </a:p>
              </p:txBody>
            </p:sp>
          </p:grpSp>
          <p:grpSp>
            <p:nvGrpSpPr>
              <p:cNvPr id="932" name="Group 619"/>
              <p:cNvGrpSpPr>
                <a:grpSpLocks/>
              </p:cNvGrpSpPr>
              <p:nvPr/>
            </p:nvGrpSpPr>
            <p:grpSpPr bwMode="auto">
              <a:xfrm rot="9547519">
                <a:off x="1815" y="1421"/>
                <a:ext cx="319" cy="309"/>
                <a:chOff x="288" y="240"/>
                <a:chExt cx="768" cy="740"/>
              </a:xfrm>
            </p:grpSpPr>
            <p:sp>
              <p:nvSpPr>
                <p:cNvPr id="1485" name="Freeform 620"/>
                <p:cNvSpPr>
                  <a:spLocks/>
                </p:cNvSpPr>
                <p:nvPr/>
              </p:nvSpPr>
              <p:spPr bwMode="auto">
                <a:xfrm>
                  <a:off x="889" y="56"/>
                  <a:ext cx="156" cy="403"/>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486" name="Freeform 621"/>
                <p:cNvSpPr>
                  <a:spLocks/>
                </p:cNvSpPr>
                <p:nvPr/>
              </p:nvSpPr>
              <p:spPr bwMode="auto">
                <a:xfrm rot="3600000">
                  <a:off x="758" y="497"/>
                  <a:ext cx="307" cy="272"/>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487" name="Freeform 622"/>
                <p:cNvSpPr>
                  <a:spLocks/>
                </p:cNvSpPr>
                <p:nvPr/>
              </p:nvSpPr>
              <p:spPr bwMode="auto">
                <a:xfrm rot="-3536700">
                  <a:off x="627" y="47"/>
                  <a:ext cx="365" cy="233"/>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488" name="Freeform 623"/>
                <p:cNvSpPr>
                  <a:spLocks/>
                </p:cNvSpPr>
                <p:nvPr/>
              </p:nvSpPr>
              <p:spPr bwMode="auto">
                <a:xfrm rot="7200000">
                  <a:off x="778" y="535"/>
                  <a:ext cx="288" cy="292"/>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489" name="Freeform 624"/>
                <p:cNvSpPr>
                  <a:spLocks/>
                </p:cNvSpPr>
                <p:nvPr/>
              </p:nvSpPr>
              <p:spPr bwMode="auto">
                <a:xfrm rot="-7200000">
                  <a:off x="425" y="289"/>
                  <a:ext cx="307" cy="272"/>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490" name="Freeform 625"/>
                <p:cNvSpPr>
                  <a:spLocks/>
                </p:cNvSpPr>
                <p:nvPr/>
              </p:nvSpPr>
              <p:spPr bwMode="auto">
                <a:xfrm rot="10800000">
                  <a:off x="543" y="520"/>
                  <a:ext cx="292" cy="269"/>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wrap="none" anchor="ctr"/>
                <a:lstStyle/>
                <a:p>
                  <a:pPr defTabSz="781470">
                    <a:defRPr/>
                  </a:pPr>
                  <a:endParaRPr lang="en-US" kern="0" dirty="0">
                    <a:solidFill>
                      <a:sysClr val="windowText" lastClr="000000"/>
                    </a:solidFill>
                    <a:ea typeface="ヒラギノ角ゴ Pro W3"/>
                    <a:cs typeface="ヒラギノ角ゴ Pro W3"/>
                  </a:endParaRPr>
                </a:p>
              </p:txBody>
            </p:sp>
          </p:grpSp>
        </p:grpSp>
        <p:grpSp>
          <p:nvGrpSpPr>
            <p:cNvPr id="945" name="Group 585"/>
            <p:cNvGrpSpPr>
              <a:grpSpLocks/>
            </p:cNvGrpSpPr>
            <p:nvPr/>
          </p:nvGrpSpPr>
          <p:grpSpPr bwMode="auto">
            <a:xfrm rot="4628538" flipV="1">
              <a:off x="1760" y="271"/>
              <a:ext cx="62" cy="65"/>
              <a:chOff x="1633" y="1421"/>
              <a:chExt cx="501" cy="521"/>
            </a:xfrm>
          </p:grpSpPr>
          <p:grpSp>
            <p:nvGrpSpPr>
              <p:cNvPr id="946" name="Group 619"/>
              <p:cNvGrpSpPr>
                <a:grpSpLocks/>
              </p:cNvGrpSpPr>
              <p:nvPr/>
            </p:nvGrpSpPr>
            <p:grpSpPr bwMode="auto">
              <a:xfrm rot="9547519">
                <a:off x="1633" y="1633"/>
                <a:ext cx="319" cy="309"/>
                <a:chOff x="288" y="240"/>
                <a:chExt cx="768" cy="740"/>
              </a:xfrm>
            </p:grpSpPr>
            <p:sp>
              <p:nvSpPr>
                <p:cNvPr id="1477" name="Freeform 620"/>
                <p:cNvSpPr>
                  <a:spLocks/>
                </p:cNvSpPr>
                <p:nvPr/>
              </p:nvSpPr>
              <p:spPr bwMode="auto">
                <a:xfrm>
                  <a:off x="635" y="536"/>
                  <a:ext cx="272" cy="288"/>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478" name="Freeform 621"/>
                <p:cNvSpPr>
                  <a:spLocks/>
                </p:cNvSpPr>
                <p:nvPr/>
              </p:nvSpPr>
              <p:spPr bwMode="auto">
                <a:xfrm rot="3600000">
                  <a:off x="693" y="720"/>
                  <a:ext cx="326" cy="253"/>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479" name="Freeform 622"/>
                <p:cNvSpPr>
                  <a:spLocks/>
                </p:cNvSpPr>
                <p:nvPr/>
              </p:nvSpPr>
              <p:spPr bwMode="auto">
                <a:xfrm rot="-3536700">
                  <a:off x="480" y="417"/>
                  <a:ext cx="288" cy="253"/>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480" name="Freeform 623"/>
                <p:cNvSpPr>
                  <a:spLocks/>
                </p:cNvSpPr>
                <p:nvPr/>
              </p:nvSpPr>
              <p:spPr bwMode="auto">
                <a:xfrm rot="7200000">
                  <a:off x="663" y="907"/>
                  <a:ext cx="288" cy="292"/>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481" name="Freeform 624"/>
                <p:cNvSpPr>
                  <a:spLocks/>
                </p:cNvSpPr>
                <p:nvPr/>
              </p:nvSpPr>
              <p:spPr bwMode="auto">
                <a:xfrm rot="-7200000">
                  <a:off x="247" y="608"/>
                  <a:ext cx="307" cy="253"/>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482" name="Freeform 625"/>
                <p:cNvSpPr>
                  <a:spLocks/>
                </p:cNvSpPr>
                <p:nvPr/>
              </p:nvSpPr>
              <p:spPr bwMode="auto">
                <a:xfrm rot="10800000">
                  <a:off x="385" y="926"/>
                  <a:ext cx="253" cy="269"/>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vert="eaVert" wrap="none" anchor="ctr"/>
                <a:lstStyle/>
                <a:p>
                  <a:pPr defTabSz="781470">
                    <a:defRPr/>
                  </a:pPr>
                  <a:endParaRPr lang="en-US" kern="0" dirty="0">
                    <a:solidFill>
                      <a:sysClr val="windowText" lastClr="000000"/>
                    </a:solidFill>
                    <a:ea typeface="ヒラギノ角ゴ Pro W3"/>
                    <a:cs typeface="ヒラギノ角ゴ Pro W3"/>
                  </a:endParaRPr>
                </a:p>
              </p:txBody>
            </p:sp>
          </p:grpSp>
          <p:grpSp>
            <p:nvGrpSpPr>
              <p:cNvPr id="959" name="Group 619"/>
              <p:cNvGrpSpPr>
                <a:grpSpLocks/>
              </p:cNvGrpSpPr>
              <p:nvPr/>
            </p:nvGrpSpPr>
            <p:grpSpPr bwMode="auto">
              <a:xfrm rot="9547519">
                <a:off x="1815" y="1421"/>
                <a:ext cx="319" cy="309"/>
                <a:chOff x="288" y="240"/>
                <a:chExt cx="768" cy="740"/>
              </a:xfrm>
            </p:grpSpPr>
            <p:sp>
              <p:nvSpPr>
                <p:cNvPr id="1471" name="Freeform 620"/>
                <p:cNvSpPr>
                  <a:spLocks/>
                </p:cNvSpPr>
                <p:nvPr/>
              </p:nvSpPr>
              <p:spPr bwMode="auto">
                <a:xfrm>
                  <a:off x="626" y="576"/>
                  <a:ext cx="253" cy="288"/>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472" name="Freeform 621"/>
                <p:cNvSpPr>
                  <a:spLocks/>
                </p:cNvSpPr>
                <p:nvPr/>
              </p:nvSpPr>
              <p:spPr bwMode="auto">
                <a:xfrm rot="3600000">
                  <a:off x="764" y="820"/>
                  <a:ext cx="307" cy="253"/>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473" name="Freeform 622"/>
                <p:cNvSpPr>
                  <a:spLocks/>
                </p:cNvSpPr>
                <p:nvPr/>
              </p:nvSpPr>
              <p:spPr bwMode="auto">
                <a:xfrm rot="-3536700">
                  <a:off x="319" y="486"/>
                  <a:ext cx="288" cy="272"/>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474" name="Freeform 623"/>
                <p:cNvSpPr>
                  <a:spLocks/>
                </p:cNvSpPr>
                <p:nvPr/>
              </p:nvSpPr>
              <p:spPr bwMode="auto">
                <a:xfrm rot="7200000">
                  <a:off x="597" y="1009"/>
                  <a:ext cx="288" cy="272"/>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475" name="Freeform 624"/>
                <p:cNvSpPr>
                  <a:spLocks/>
                </p:cNvSpPr>
                <p:nvPr/>
              </p:nvSpPr>
              <p:spPr bwMode="auto">
                <a:xfrm rot="-7200000">
                  <a:off x="243" y="612"/>
                  <a:ext cx="307" cy="253"/>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476" name="Freeform 625"/>
                <p:cNvSpPr>
                  <a:spLocks/>
                </p:cNvSpPr>
                <p:nvPr/>
              </p:nvSpPr>
              <p:spPr bwMode="auto">
                <a:xfrm rot="10800000">
                  <a:off x="437" y="921"/>
                  <a:ext cx="292" cy="326"/>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vert="eaVert" wrap="none" anchor="ctr"/>
                <a:lstStyle/>
                <a:p>
                  <a:pPr defTabSz="781470">
                    <a:defRPr/>
                  </a:pPr>
                  <a:endParaRPr lang="en-US" kern="0" dirty="0">
                    <a:solidFill>
                      <a:sysClr val="windowText" lastClr="000000"/>
                    </a:solidFill>
                    <a:ea typeface="ヒラギノ角ゴ Pro W3"/>
                    <a:cs typeface="ヒラギノ角ゴ Pro W3"/>
                  </a:endParaRPr>
                </a:p>
              </p:txBody>
            </p:sp>
          </p:grpSp>
        </p:grpSp>
        <p:grpSp>
          <p:nvGrpSpPr>
            <p:cNvPr id="960" name="Group 600"/>
            <p:cNvGrpSpPr>
              <a:grpSpLocks/>
            </p:cNvGrpSpPr>
            <p:nvPr/>
          </p:nvGrpSpPr>
          <p:grpSpPr bwMode="auto">
            <a:xfrm rot="6538823" flipV="1">
              <a:off x="1738" y="376"/>
              <a:ext cx="62" cy="65"/>
              <a:chOff x="1633" y="1421"/>
              <a:chExt cx="501" cy="521"/>
            </a:xfrm>
          </p:grpSpPr>
          <p:grpSp>
            <p:nvGrpSpPr>
              <p:cNvPr id="973" name="Group 619"/>
              <p:cNvGrpSpPr>
                <a:grpSpLocks/>
              </p:cNvGrpSpPr>
              <p:nvPr/>
            </p:nvGrpSpPr>
            <p:grpSpPr bwMode="auto">
              <a:xfrm rot="9547519">
                <a:off x="1633" y="1633"/>
                <a:ext cx="319" cy="309"/>
                <a:chOff x="288" y="240"/>
                <a:chExt cx="768" cy="740"/>
              </a:xfrm>
            </p:grpSpPr>
            <p:sp>
              <p:nvSpPr>
                <p:cNvPr id="1463" name="Freeform 620"/>
                <p:cNvSpPr>
                  <a:spLocks/>
                </p:cNvSpPr>
                <p:nvPr/>
              </p:nvSpPr>
              <p:spPr bwMode="auto">
                <a:xfrm>
                  <a:off x="563" y="641"/>
                  <a:ext cx="292" cy="307"/>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464" name="Freeform 621"/>
                <p:cNvSpPr>
                  <a:spLocks/>
                </p:cNvSpPr>
                <p:nvPr/>
              </p:nvSpPr>
              <p:spPr bwMode="auto">
                <a:xfrm rot="3600000">
                  <a:off x="579" y="913"/>
                  <a:ext cx="346" cy="233"/>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465" name="Freeform 622"/>
                <p:cNvSpPr>
                  <a:spLocks/>
                </p:cNvSpPr>
                <p:nvPr/>
              </p:nvSpPr>
              <p:spPr bwMode="auto">
                <a:xfrm rot="-3536700">
                  <a:off x="338" y="565"/>
                  <a:ext cx="326" cy="292"/>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466" name="Freeform 623"/>
                <p:cNvSpPr>
                  <a:spLocks/>
                </p:cNvSpPr>
                <p:nvPr/>
              </p:nvSpPr>
              <p:spPr bwMode="auto">
                <a:xfrm rot="7200000">
                  <a:off x="506" y="1074"/>
                  <a:ext cx="346" cy="292"/>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467" name="Freeform 624"/>
                <p:cNvSpPr>
                  <a:spLocks/>
                </p:cNvSpPr>
                <p:nvPr/>
              </p:nvSpPr>
              <p:spPr bwMode="auto">
                <a:xfrm rot="-7200000">
                  <a:off x="158" y="841"/>
                  <a:ext cx="346" cy="233"/>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468" name="Freeform 625"/>
                <p:cNvSpPr>
                  <a:spLocks/>
                </p:cNvSpPr>
                <p:nvPr/>
              </p:nvSpPr>
              <p:spPr bwMode="auto">
                <a:xfrm rot="10800000">
                  <a:off x="320" y="1003"/>
                  <a:ext cx="253" cy="326"/>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vert="eaVert" wrap="none" anchor="ctr"/>
                <a:lstStyle/>
                <a:p>
                  <a:pPr defTabSz="781470">
                    <a:defRPr/>
                  </a:pPr>
                  <a:endParaRPr lang="en-US" kern="0" dirty="0">
                    <a:solidFill>
                      <a:sysClr val="windowText" lastClr="000000"/>
                    </a:solidFill>
                    <a:ea typeface="ヒラギノ角ゴ Pro W3"/>
                    <a:cs typeface="ヒラギノ角ゴ Pro W3"/>
                  </a:endParaRPr>
                </a:p>
              </p:txBody>
            </p:sp>
          </p:grpSp>
          <p:grpSp>
            <p:nvGrpSpPr>
              <p:cNvPr id="974" name="Group 619"/>
              <p:cNvGrpSpPr>
                <a:grpSpLocks/>
              </p:cNvGrpSpPr>
              <p:nvPr/>
            </p:nvGrpSpPr>
            <p:grpSpPr bwMode="auto">
              <a:xfrm rot="9547519">
                <a:off x="1815" y="1421"/>
                <a:ext cx="319" cy="309"/>
                <a:chOff x="288" y="240"/>
                <a:chExt cx="768" cy="740"/>
              </a:xfrm>
            </p:grpSpPr>
            <p:sp>
              <p:nvSpPr>
                <p:cNvPr id="1457" name="Freeform 620"/>
                <p:cNvSpPr>
                  <a:spLocks/>
                </p:cNvSpPr>
                <p:nvPr/>
              </p:nvSpPr>
              <p:spPr bwMode="auto">
                <a:xfrm>
                  <a:off x="360" y="430"/>
                  <a:ext cx="272" cy="288"/>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458" name="Freeform 621"/>
                <p:cNvSpPr>
                  <a:spLocks/>
                </p:cNvSpPr>
                <p:nvPr/>
              </p:nvSpPr>
              <p:spPr bwMode="auto">
                <a:xfrm rot="3600000">
                  <a:off x="474" y="668"/>
                  <a:ext cx="346" cy="233"/>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459" name="Freeform 622"/>
                <p:cNvSpPr>
                  <a:spLocks/>
                </p:cNvSpPr>
                <p:nvPr/>
              </p:nvSpPr>
              <p:spPr bwMode="auto">
                <a:xfrm rot="-3536700">
                  <a:off x="259" y="421"/>
                  <a:ext cx="307" cy="292"/>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460" name="Freeform 623"/>
                <p:cNvSpPr>
                  <a:spLocks/>
                </p:cNvSpPr>
                <p:nvPr/>
              </p:nvSpPr>
              <p:spPr bwMode="auto">
                <a:xfrm rot="7200000">
                  <a:off x="335" y="914"/>
                  <a:ext cx="326" cy="272"/>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461" name="Freeform 624"/>
                <p:cNvSpPr>
                  <a:spLocks/>
                </p:cNvSpPr>
                <p:nvPr/>
              </p:nvSpPr>
              <p:spPr bwMode="auto">
                <a:xfrm rot="-7200000">
                  <a:off x="33" y="647"/>
                  <a:ext cx="326" cy="233"/>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462" name="Freeform 625"/>
                <p:cNvSpPr>
                  <a:spLocks/>
                </p:cNvSpPr>
                <p:nvPr/>
              </p:nvSpPr>
              <p:spPr bwMode="auto">
                <a:xfrm rot="10800000">
                  <a:off x="157" y="859"/>
                  <a:ext cx="272" cy="269"/>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vert="eaVert" wrap="none" anchor="ctr"/>
                <a:lstStyle/>
                <a:p>
                  <a:pPr defTabSz="781470">
                    <a:defRPr/>
                  </a:pPr>
                  <a:endParaRPr lang="en-US" kern="0" dirty="0">
                    <a:solidFill>
                      <a:sysClr val="windowText" lastClr="000000"/>
                    </a:solidFill>
                    <a:ea typeface="ヒラギノ角ゴ Pro W3"/>
                    <a:cs typeface="ヒラギノ角ゴ Pro W3"/>
                  </a:endParaRPr>
                </a:p>
              </p:txBody>
            </p:sp>
          </p:grpSp>
        </p:grpSp>
        <p:grpSp>
          <p:nvGrpSpPr>
            <p:cNvPr id="987" name="Group 615"/>
            <p:cNvGrpSpPr>
              <a:grpSpLocks/>
            </p:cNvGrpSpPr>
            <p:nvPr/>
          </p:nvGrpSpPr>
          <p:grpSpPr bwMode="auto">
            <a:xfrm rot="19937158" flipV="1">
              <a:off x="1763" y="198"/>
              <a:ext cx="62" cy="65"/>
              <a:chOff x="1633" y="1421"/>
              <a:chExt cx="501" cy="521"/>
            </a:xfrm>
          </p:grpSpPr>
          <p:grpSp>
            <p:nvGrpSpPr>
              <p:cNvPr id="988" name="Group 619"/>
              <p:cNvGrpSpPr>
                <a:grpSpLocks/>
              </p:cNvGrpSpPr>
              <p:nvPr/>
            </p:nvGrpSpPr>
            <p:grpSpPr bwMode="auto">
              <a:xfrm rot="9547519">
                <a:off x="1633" y="1633"/>
                <a:ext cx="319" cy="309"/>
                <a:chOff x="288" y="240"/>
                <a:chExt cx="768" cy="740"/>
              </a:xfrm>
            </p:grpSpPr>
            <p:sp>
              <p:nvSpPr>
                <p:cNvPr id="1449" name="Freeform 620"/>
                <p:cNvSpPr>
                  <a:spLocks/>
                </p:cNvSpPr>
                <p:nvPr/>
              </p:nvSpPr>
              <p:spPr bwMode="auto">
                <a:xfrm>
                  <a:off x="763" y="101"/>
                  <a:ext cx="253" cy="288"/>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450" name="Freeform 621"/>
                <p:cNvSpPr>
                  <a:spLocks/>
                </p:cNvSpPr>
                <p:nvPr/>
              </p:nvSpPr>
              <p:spPr bwMode="auto">
                <a:xfrm rot="3600000">
                  <a:off x="764" y="570"/>
                  <a:ext cx="307" cy="136"/>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451" name="Freeform 622"/>
                <p:cNvSpPr>
                  <a:spLocks/>
                </p:cNvSpPr>
                <p:nvPr/>
              </p:nvSpPr>
              <p:spPr bwMode="auto">
                <a:xfrm rot="-3536700">
                  <a:off x="501" y="115"/>
                  <a:ext cx="346" cy="253"/>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452" name="Freeform 623"/>
                <p:cNvSpPr>
                  <a:spLocks/>
                </p:cNvSpPr>
                <p:nvPr/>
              </p:nvSpPr>
              <p:spPr bwMode="auto">
                <a:xfrm rot="7200000">
                  <a:off x="613" y="550"/>
                  <a:ext cx="288" cy="272"/>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453" name="Freeform 624"/>
                <p:cNvSpPr>
                  <a:spLocks/>
                </p:cNvSpPr>
                <p:nvPr/>
              </p:nvSpPr>
              <p:spPr bwMode="auto">
                <a:xfrm rot="-7200000">
                  <a:off x="277" y="444"/>
                  <a:ext cx="307" cy="272"/>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454" name="Freeform 625"/>
                <p:cNvSpPr>
                  <a:spLocks/>
                </p:cNvSpPr>
                <p:nvPr/>
              </p:nvSpPr>
              <p:spPr bwMode="auto">
                <a:xfrm rot="10800000">
                  <a:off x="426" y="546"/>
                  <a:ext cx="272" cy="288"/>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wrap="none" anchor="ctr"/>
                <a:lstStyle/>
                <a:p>
                  <a:pPr defTabSz="781470">
                    <a:defRPr/>
                  </a:pPr>
                  <a:endParaRPr lang="en-US" kern="0" dirty="0">
                    <a:solidFill>
                      <a:sysClr val="windowText" lastClr="000000"/>
                    </a:solidFill>
                    <a:ea typeface="ヒラギノ角ゴ Pro W3"/>
                    <a:cs typeface="ヒラギノ角ゴ Pro W3"/>
                  </a:endParaRPr>
                </a:p>
              </p:txBody>
            </p:sp>
          </p:grpSp>
          <p:grpSp>
            <p:nvGrpSpPr>
              <p:cNvPr id="1001" name="Group 619"/>
              <p:cNvGrpSpPr>
                <a:grpSpLocks/>
              </p:cNvGrpSpPr>
              <p:nvPr/>
            </p:nvGrpSpPr>
            <p:grpSpPr bwMode="auto">
              <a:xfrm rot="9547519">
                <a:off x="1815" y="1421"/>
                <a:ext cx="319" cy="309"/>
                <a:chOff x="288" y="240"/>
                <a:chExt cx="768" cy="740"/>
              </a:xfrm>
            </p:grpSpPr>
            <p:sp>
              <p:nvSpPr>
                <p:cNvPr id="1443" name="Freeform 620"/>
                <p:cNvSpPr>
                  <a:spLocks/>
                </p:cNvSpPr>
                <p:nvPr/>
              </p:nvSpPr>
              <p:spPr bwMode="auto">
                <a:xfrm>
                  <a:off x="770" y="-54"/>
                  <a:ext cx="272" cy="307"/>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444" name="Freeform 621"/>
                <p:cNvSpPr>
                  <a:spLocks/>
                </p:cNvSpPr>
                <p:nvPr/>
              </p:nvSpPr>
              <p:spPr bwMode="auto">
                <a:xfrm rot="3600000">
                  <a:off x="834" y="320"/>
                  <a:ext cx="326" cy="253"/>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445" name="Freeform 622"/>
                <p:cNvSpPr>
                  <a:spLocks/>
                </p:cNvSpPr>
                <p:nvPr/>
              </p:nvSpPr>
              <p:spPr bwMode="auto">
                <a:xfrm rot="-3536700">
                  <a:off x="475" y="-62"/>
                  <a:ext cx="307" cy="272"/>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446" name="Freeform 623"/>
                <p:cNvSpPr>
                  <a:spLocks/>
                </p:cNvSpPr>
                <p:nvPr/>
              </p:nvSpPr>
              <p:spPr bwMode="auto">
                <a:xfrm rot="7200000">
                  <a:off x="667" y="400"/>
                  <a:ext cx="288" cy="253"/>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447" name="Freeform 624"/>
                <p:cNvSpPr>
                  <a:spLocks/>
                </p:cNvSpPr>
                <p:nvPr/>
              </p:nvSpPr>
              <p:spPr bwMode="auto">
                <a:xfrm rot="-7200000">
                  <a:off x="408" y="196"/>
                  <a:ext cx="326" cy="253"/>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448" name="Freeform 625"/>
                <p:cNvSpPr>
                  <a:spLocks/>
                </p:cNvSpPr>
                <p:nvPr/>
              </p:nvSpPr>
              <p:spPr bwMode="auto">
                <a:xfrm rot="10800000">
                  <a:off x="508" y="383"/>
                  <a:ext cx="272" cy="288"/>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wrap="none" anchor="ctr"/>
                <a:lstStyle/>
                <a:p>
                  <a:pPr defTabSz="781470">
                    <a:defRPr/>
                  </a:pPr>
                  <a:endParaRPr lang="en-US" kern="0" dirty="0">
                    <a:solidFill>
                      <a:sysClr val="windowText" lastClr="000000"/>
                    </a:solidFill>
                    <a:ea typeface="ヒラギノ角ゴ Pro W3"/>
                    <a:cs typeface="ヒラギノ角ゴ Pro W3"/>
                  </a:endParaRPr>
                </a:p>
              </p:txBody>
            </p:sp>
          </p:grpSp>
        </p:grpSp>
        <p:grpSp>
          <p:nvGrpSpPr>
            <p:cNvPr id="1002" name="Group 630"/>
            <p:cNvGrpSpPr>
              <a:grpSpLocks/>
            </p:cNvGrpSpPr>
            <p:nvPr/>
          </p:nvGrpSpPr>
          <p:grpSpPr bwMode="auto">
            <a:xfrm rot="2107403" flipV="1">
              <a:off x="1665" y="247"/>
              <a:ext cx="62" cy="65"/>
              <a:chOff x="1633" y="1421"/>
              <a:chExt cx="501" cy="521"/>
            </a:xfrm>
          </p:grpSpPr>
          <p:grpSp>
            <p:nvGrpSpPr>
              <p:cNvPr id="1015" name="Group 619"/>
              <p:cNvGrpSpPr>
                <a:grpSpLocks/>
              </p:cNvGrpSpPr>
              <p:nvPr/>
            </p:nvGrpSpPr>
            <p:grpSpPr bwMode="auto">
              <a:xfrm rot="9547519">
                <a:off x="1633" y="1633"/>
                <a:ext cx="319" cy="309"/>
                <a:chOff x="288" y="240"/>
                <a:chExt cx="768" cy="740"/>
              </a:xfrm>
            </p:grpSpPr>
            <p:sp>
              <p:nvSpPr>
                <p:cNvPr id="1435" name="Freeform 620"/>
                <p:cNvSpPr>
                  <a:spLocks/>
                </p:cNvSpPr>
                <p:nvPr/>
              </p:nvSpPr>
              <p:spPr bwMode="auto">
                <a:xfrm>
                  <a:off x="738" y="426"/>
                  <a:ext cx="272" cy="326"/>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436" name="Freeform 621"/>
                <p:cNvSpPr>
                  <a:spLocks/>
                </p:cNvSpPr>
                <p:nvPr/>
              </p:nvSpPr>
              <p:spPr bwMode="auto">
                <a:xfrm rot="3600000">
                  <a:off x="827" y="704"/>
                  <a:ext cx="307" cy="253"/>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437" name="Freeform 622"/>
                <p:cNvSpPr>
                  <a:spLocks/>
                </p:cNvSpPr>
                <p:nvPr/>
              </p:nvSpPr>
              <p:spPr bwMode="auto">
                <a:xfrm rot="-3536700">
                  <a:off x="515" y="437"/>
                  <a:ext cx="307" cy="253"/>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438" name="Freeform 623"/>
                <p:cNvSpPr>
                  <a:spLocks/>
                </p:cNvSpPr>
                <p:nvPr/>
              </p:nvSpPr>
              <p:spPr bwMode="auto">
                <a:xfrm rot="7200000">
                  <a:off x="680" y="908"/>
                  <a:ext cx="307" cy="272"/>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439" name="Freeform 624"/>
                <p:cNvSpPr>
                  <a:spLocks/>
                </p:cNvSpPr>
                <p:nvPr/>
              </p:nvSpPr>
              <p:spPr bwMode="auto">
                <a:xfrm rot="-7200000">
                  <a:off x="375" y="621"/>
                  <a:ext cx="346" cy="253"/>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440" name="Freeform 625"/>
                <p:cNvSpPr>
                  <a:spLocks/>
                </p:cNvSpPr>
                <p:nvPr/>
              </p:nvSpPr>
              <p:spPr bwMode="auto">
                <a:xfrm rot="10800000">
                  <a:off x="508" y="830"/>
                  <a:ext cx="272" cy="288"/>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vert="eaVert" wrap="none" anchor="ctr"/>
                <a:lstStyle/>
                <a:p>
                  <a:pPr defTabSz="781470">
                    <a:defRPr/>
                  </a:pPr>
                  <a:endParaRPr lang="en-US" kern="0" dirty="0">
                    <a:solidFill>
                      <a:sysClr val="windowText" lastClr="000000"/>
                    </a:solidFill>
                    <a:ea typeface="ヒラギノ角ゴ Pro W3"/>
                    <a:cs typeface="ヒラギノ角ゴ Pro W3"/>
                  </a:endParaRPr>
                </a:p>
              </p:txBody>
            </p:sp>
          </p:grpSp>
          <p:grpSp>
            <p:nvGrpSpPr>
              <p:cNvPr id="1016" name="Group 619"/>
              <p:cNvGrpSpPr>
                <a:grpSpLocks/>
              </p:cNvGrpSpPr>
              <p:nvPr/>
            </p:nvGrpSpPr>
            <p:grpSpPr bwMode="auto">
              <a:xfrm rot="9547519">
                <a:off x="1815" y="1421"/>
                <a:ext cx="319" cy="309"/>
                <a:chOff x="288" y="240"/>
                <a:chExt cx="768" cy="740"/>
              </a:xfrm>
            </p:grpSpPr>
            <p:sp>
              <p:nvSpPr>
                <p:cNvPr id="1429" name="Freeform 620"/>
                <p:cNvSpPr>
                  <a:spLocks/>
                </p:cNvSpPr>
                <p:nvPr/>
              </p:nvSpPr>
              <p:spPr bwMode="auto">
                <a:xfrm>
                  <a:off x="731" y="265"/>
                  <a:ext cx="292" cy="307"/>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430" name="Freeform 621"/>
                <p:cNvSpPr>
                  <a:spLocks/>
                </p:cNvSpPr>
                <p:nvPr/>
              </p:nvSpPr>
              <p:spPr bwMode="auto">
                <a:xfrm rot="3600000">
                  <a:off x="751" y="594"/>
                  <a:ext cx="346" cy="233"/>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431" name="Freeform 622"/>
                <p:cNvSpPr>
                  <a:spLocks/>
                </p:cNvSpPr>
                <p:nvPr/>
              </p:nvSpPr>
              <p:spPr bwMode="auto">
                <a:xfrm rot="-3536700">
                  <a:off x="564" y="228"/>
                  <a:ext cx="307" cy="292"/>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432" name="Freeform 623"/>
                <p:cNvSpPr>
                  <a:spLocks/>
                </p:cNvSpPr>
                <p:nvPr/>
              </p:nvSpPr>
              <p:spPr bwMode="auto">
                <a:xfrm rot="7200000">
                  <a:off x="680" y="751"/>
                  <a:ext cx="307" cy="272"/>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433" name="Freeform 624"/>
                <p:cNvSpPr>
                  <a:spLocks/>
                </p:cNvSpPr>
                <p:nvPr/>
              </p:nvSpPr>
              <p:spPr bwMode="auto">
                <a:xfrm rot="-7200000">
                  <a:off x="271" y="493"/>
                  <a:ext cx="307" cy="175"/>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434" name="Freeform 625"/>
                <p:cNvSpPr>
                  <a:spLocks/>
                </p:cNvSpPr>
                <p:nvPr/>
              </p:nvSpPr>
              <p:spPr bwMode="auto">
                <a:xfrm rot="10800000">
                  <a:off x="414" y="680"/>
                  <a:ext cx="292" cy="269"/>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vert="eaVert" wrap="none" anchor="ctr"/>
                <a:lstStyle/>
                <a:p>
                  <a:pPr defTabSz="781470">
                    <a:defRPr/>
                  </a:pPr>
                  <a:endParaRPr lang="en-US" kern="0" dirty="0">
                    <a:solidFill>
                      <a:sysClr val="windowText" lastClr="000000"/>
                    </a:solidFill>
                    <a:ea typeface="ヒラギノ角ゴ Pro W3"/>
                    <a:cs typeface="ヒラギノ角ゴ Pro W3"/>
                  </a:endParaRPr>
                </a:p>
              </p:txBody>
            </p:sp>
          </p:grpSp>
        </p:grpSp>
        <p:grpSp>
          <p:nvGrpSpPr>
            <p:cNvPr id="324128" name="Group 645"/>
            <p:cNvGrpSpPr>
              <a:grpSpLocks/>
            </p:cNvGrpSpPr>
            <p:nvPr/>
          </p:nvGrpSpPr>
          <p:grpSpPr bwMode="auto">
            <a:xfrm rot="21257744" flipV="1">
              <a:off x="1865" y="194"/>
              <a:ext cx="62" cy="65"/>
              <a:chOff x="1633" y="1421"/>
              <a:chExt cx="501" cy="521"/>
            </a:xfrm>
          </p:grpSpPr>
          <p:grpSp>
            <p:nvGrpSpPr>
              <p:cNvPr id="324129" name="Group 619"/>
              <p:cNvGrpSpPr>
                <a:grpSpLocks/>
              </p:cNvGrpSpPr>
              <p:nvPr/>
            </p:nvGrpSpPr>
            <p:grpSpPr bwMode="auto">
              <a:xfrm rot="9547519">
                <a:off x="1633" y="1633"/>
                <a:ext cx="319" cy="309"/>
                <a:chOff x="288" y="240"/>
                <a:chExt cx="768" cy="740"/>
              </a:xfrm>
            </p:grpSpPr>
            <p:sp>
              <p:nvSpPr>
                <p:cNvPr id="1421" name="Freeform 620"/>
                <p:cNvSpPr>
                  <a:spLocks/>
                </p:cNvSpPr>
                <p:nvPr/>
              </p:nvSpPr>
              <p:spPr bwMode="auto">
                <a:xfrm>
                  <a:off x="875" y="356"/>
                  <a:ext cx="253" cy="307"/>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422" name="Freeform 621"/>
                <p:cNvSpPr>
                  <a:spLocks/>
                </p:cNvSpPr>
                <p:nvPr/>
              </p:nvSpPr>
              <p:spPr bwMode="auto">
                <a:xfrm rot="3600000">
                  <a:off x="836" y="614"/>
                  <a:ext cx="346" cy="253"/>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423" name="Freeform 622"/>
                <p:cNvSpPr>
                  <a:spLocks/>
                </p:cNvSpPr>
                <p:nvPr/>
              </p:nvSpPr>
              <p:spPr bwMode="auto">
                <a:xfrm rot="-3536700">
                  <a:off x="557" y="296"/>
                  <a:ext cx="307" cy="272"/>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424" name="Freeform 623"/>
                <p:cNvSpPr>
                  <a:spLocks/>
                </p:cNvSpPr>
                <p:nvPr/>
              </p:nvSpPr>
              <p:spPr bwMode="auto">
                <a:xfrm rot="7200000">
                  <a:off x="743" y="756"/>
                  <a:ext cx="326" cy="272"/>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425" name="Freeform 624"/>
                <p:cNvSpPr>
                  <a:spLocks/>
                </p:cNvSpPr>
                <p:nvPr/>
              </p:nvSpPr>
              <p:spPr bwMode="auto">
                <a:xfrm rot="-7200000">
                  <a:off x="377" y="534"/>
                  <a:ext cx="365" cy="233"/>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426" name="Freeform 625"/>
                <p:cNvSpPr>
                  <a:spLocks/>
                </p:cNvSpPr>
                <p:nvPr/>
              </p:nvSpPr>
              <p:spPr bwMode="auto">
                <a:xfrm rot="10800000">
                  <a:off x="591" y="743"/>
                  <a:ext cx="292" cy="288"/>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wrap="none" anchor="ctr"/>
                <a:lstStyle/>
                <a:p>
                  <a:pPr defTabSz="781470">
                    <a:defRPr/>
                  </a:pPr>
                  <a:endParaRPr lang="en-US" kern="0" dirty="0">
                    <a:solidFill>
                      <a:sysClr val="windowText" lastClr="000000"/>
                    </a:solidFill>
                    <a:ea typeface="ヒラギノ角ゴ Pro W3"/>
                    <a:cs typeface="ヒラギノ角ゴ Pro W3"/>
                  </a:endParaRPr>
                </a:p>
              </p:txBody>
            </p:sp>
          </p:grpSp>
          <p:grpSp>
            <p:nvGrpSpPr>
              <p:cNvPr id="324130" name="Group 619"/>
              <p:cNvGrpSpPr>
                <a:grpSpLocks/>
              </p:cNvGrpSpPr>
              <p:nvPr/>
            </p:nvGrpSpPr>
            <p:grpSpPr bwMode="auto">
              <a:xfrm rot="9547519">
                <a:off x="1815" y="1421"/>
                <a:ext cx="319" cy="309"/>
                <a:chOff x="288" y="240"/>
                <a:chExt cx="768" cy="740"/>
              </a:xfrm>
            </p:grpSpPr>
            <p:sp>
              <p:nvSpPr>
                <p:cNvPr id="1415" name="Freeform 620"/>
                <p:cNvSpPr>
                  <a:spLocks/>
                </p:cNvSpPr>
                <p:nvPr/>
              </p:nvSpPr>
              <p:spPr bwMode="auto">
                <a:xfrm>
                  <a:off x="683" y="88"/>
                  <a:ext cx="272" cy="346"/>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416" name="Freeform 621"/>
                <p:cNvSpPr>
                  <a:spLocks/>
                </p:cNvSpPr>
                <p:nvPr/>
              </p:nvSpPr>
              <p:spPr bwMode="auto">
                <a:xfrm rot="3600000">
                  <a:off x="767" y="372"/>
                  <a:ext cx="326" cy="214"/>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417" name="Freeform 622"/>
                <p:cNvSpPr>
                  <a:spLocks/>
                </p:cNvSpPr>
                <p:nvPr/>
              </p:nvSpPr>
              <p:spPr bwMode="auto">
                <a:xfrm rot="-3536700">
                  <a:off x="483" y="-37"/>
                  <a:ext cx="288" cy="233"/>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418" name="Freeform 623"/>
                <p:cNvSpPr>
                  <a:spLocks/>
                </p:cNvSpPr>
                <p:nvPr/>
              </p:nvSpPr>
              <p:spPr bwMode="auto">
                <a:xfrm rot="7200000">
                  <a:off x="657" y="525"/>
                  <a:ext cx="346" cy="272"/>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419" name="Freeform 624"/>
                <p:cNvSpPr>
                  <a:spLocks/>
                </p:cNvSpPr>
                <p:nvPr/>
              </p:nvSpPr>
              <p:spPr bwMode="auto">
                <a:xfrm rot="-7200000">
                  <a:off x="288" y="346"/>
                  <a:ext cx="346" cy="233"/>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420" name="Freeform 625"/>
                <p:cNvSpPr>
                  <a:spLocks/>
                </p:cNvSpPr>
                <p:nvPr/>
              </p:nvSpPr>
              <p:spPr bwMode="auto">
                <a:xfrm rot="10800000">
                  <a:off x="550" y="591"/>
                  <a:ext cx="292" cy="307"/>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wrap="none" anchor="ctr"/>
                <a:lstStyle/>
                <a:p>
                  <a:pPr defTabSz="781470">
                    <a:defRPr/>
                  </a:pPr>
                  <a:endParaRPr lang="en-US" kern="0" dirty="0">
                    <a:solidFill>
                      <a:sysClr val="windowText" lastClr="000000"/>
                    </a:solidFill>
                    <a:ea typeface="ヒラギノ角ゴ Pro W3"/>
                    <a:cs typeface="ヒラギノ角ゴ Pro W3"/>
                  </a:endParaRPr>
                </a:p>
              </p:txBody>
            </p:sp>
          </p:grpSp>
        </p:grpSp>
        <p:grpSp>
          <p:nvGrpSpPr>
            <p:cNvPr id="324131" name="Group 660"/>
            <p:cNvGrpSpPr>
              <a:grpSpLocks/>
            </p:cNvGrpSpPr>
            <p:nvPr/>
          </p:nvGrpSpPr>
          <p:grpSpPr bwMode="auto">
            <a:xfrm rot="2107403" flipV="1">
              <a:off x="1640" y="397"/>
              <a:ext cx="62" cy="65"/>
              <a:chOff x="1633" y="1421"/>
              <a:chExt cx="501" cy="521"/>
            </a:xfrm>
          </p:grpSpPr>
          <p:grpSp>
            <p:nvGrpSpPr>
              <p:cNvPr id="324133" name="Group 619"/>
              <p:cNvGrpSpPr>
                <a:grpSpLocks/>
              </p:cNvGrpSpPr>
              <p:nvPr/>
            </p:nvGrpSpPr>
            <p:grpSpPr bwMode="auto">
              <a:xfrm rot="9547519">
                <a:off x="1633" y="1633"/>
                <a:ext cx="319" cy="309"/>
                <a:chOff x="288" y="240"/>
                <a:chExt cx="768" cy="740"/>
              </a:xfrm>
            </p:grpSpPr>
            <p:sp>
              <p:nvSpPr>
                <p:cNvPr id="1407" name="Freeform 620"/>
                <p:cNvSpPr>
                  <a:spLocks/>
                </p:cNvSpPr>
                <p:nvPr/>
              </p:nvSpPr>
              <p:spPr bwMode="auto">
                <a:xfrm>
                  <a:off x="738" y="426"/>
                  <a:ext cx="272" cy="326"/>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408" name="Freeform 621"/>
                <p:cNvSpPr>
                  <a:spLocks/>
                </p:cNvSpPr>
                <p:nvPr/>
              </p:nvSpPr>
              <p:spPr bwMode="auto">
                <a:xfrm rot="3600000">
                  <a:off x="827" y="704"/>
                  <a:ext cx="307" cy="253"/>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409" name="Freeform 622"/>
                <p:cNvSpPr>
                  <a:spLocks/>
                </p:cNvSpPr>
                <p:nvPr/>
              </p:nvSpPr>
              <p:spPr bwMode="auto">
                <a:xfrm rot="-3536700">
                  <a:off x="515" y="437"/>
                  <a:ext cx="307" cy="253"/>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410" name="Freeform 623"/>
                <p:cNvSpPr>
                  <a:spLocks/>
                </p:cNvSpPr>
                <p:nvPr/>
              </p:nvSpPr>
              <p:spPr bwMode="auto">
                <a:xfrm rot="7200000">
                  <a:off x="680" y="908"/>
                  <a:ext cx="307" cy="272"/>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411" name="Freeform 624"/>
                <p:cNvSpPr>
                  <a:spLocks/>
                </p:cNvSpPr>
                <p:nvPr/>
              </p:nvSpPr>
              <p:spPr bwMode="auto">
                <a:xfrm rot="-7200000">
                  <a:off x="375" y="621"/>
                  <a:ext cx="346" cy="253"/>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412" name="Freeform 625"/>
                <p:cNvSpPr>
                  <a:spLocks/>
                </p:cNvSpPr>
                <p:nvPr/>
              </p:nvSpPr>
              <p:spPr bwMode="auto">
                <a:xfrm rot="10800000">
                  <a:off x="508" y="830"/>
                  <a:ext cx="272" cy="288"/>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vert="eaVert" wrap="none" anchor="ctr"/>
                <a:lstStyle/>
                <a:p>
                  <a:pPr defTabSz="781470">
                    <a:defRPr/>
                  </a:pPr>
                  <a:endParaRPr lang="en-US" kern="0" dirty="0">
                    <a:solidFill>
                      <a:sysClr val="windowText" lastClr="000000"/>
                    </a:solidFill>
                    <a:ea typeface="ヒラギノ角ゴ Pro W3"/>
                    <a:cs typeface="ヒラギノ角ゴ Pro W3"/>
                  </a:endParaRPr>
                </a:p>
              </p:txBody>
            </p:sp>
          </p:grpSp>
          <p:grpSp>
            <p:nvGrpSpPr>
              <p:cNvPr id="324134" name="Group 619"/>
              <p:cNvGrpSpPr>
                <a:grpSpLocks/>
              </p:cNvGrpSpPr>
              <p:nvPr/>
            </p:nvGrpSpPr>
            <p:grpSpPr bwMode="auto">
              <a:xfrm rot="9547519">
                <a:off x="1815" y="1421"/>
                <a:ext cx="319" cy="309"/>
                <a:chOff x="288" y="240"/>
                <a:chExt cx="768" cy="740"/>
              </a:xfrm>
            </p:grpSpPr>
            <p:sp>
              <p:nvSpPr>
                <p:cNvPr id="1401" name="Freeform 620"/>
                <p:cNvSpPr>
                  <a:spLocks/>
                </p:cNvSpPr>
                <p:nvPr/>
              </p:nvSpPr>
              <p:spPr bwMode="auto">
                <a:xfrm>
                  <a:off x="731" y="265"/>
                  <a:ext cx="292" cy="307"/>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402" name="Freeform 621"/>
                <p:cNvSpPr>
                  <a:spLocks/>
                </p:cNvSpPr>
                <p:nvPr/>
              </p:nvSpPr>
              <p:spPr bwMode="auto">
                <a:xfrm rot="3600000">
                  <a:off x="751" y="594"/>
                  <a:ext cx="346" cy="233"/>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403" name="Freeform 622"/>
                <p:cNvSpPr>
                  <a:spLocks/>
                </p:cNvSpPr>
                <p:nvPr/>
              </p:nvSpPr>
              <p:spPr bwMode="auto">
                <a:xfrm rot="-3536700">
                  <a:off x="564" y="228"/>
                  <a:ext cx="307" cy="292"/>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404" name="Freeform 623"/>
                <p:cNvSpPr>
                  <a:spLocks/>
                </p:cNvSpPr>
                <p:nvPr/>
              </p:nvSpPr>
              <p:spPr bwMode="auto">
                <a:xfrm rot="7200000">
                  <a:off x="680" y="751"/>
                  <a:ext cx="307" cy="272"/>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405" name="Freeform 624"/>
                <p:cNvSpPr>
                  <a:spLocks/>
                </p:cNvSpPr>
                <p:nvPr/>
              </p:nvSpPr>
              <p:spPr bwMode="auto">
                <a:xfrm rot="-7200000">
                  <a:off x="271" y="493"/>
                  <a:ext cx="307" cy="175"/>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406" name="Freeform 625"/>
                <p:cNvSpPr>
                  <a:spLocks/>
                </p:cNvSpPr>
                <p:nvPr/>
              </p:nvSpPr>
              <p:spPr bwMode="auto">
                <a:xfrm rot="10800000">
                  <a:off x="414" y="680"/>
                  <a:ext cx="292" cy="269"/>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vert="eaVert" wrap="none" anchor="ctr"/>
                <a:lstStyle/>
                <a:p>
                  <a:pPr defTabSz="781470">
                    <a:defRPr/>
                  </a:pPr>
                  <a:endParaRPr lang="en-US" kern="0" dirty="0">
                    <a:solidFill>
                      <a:sysClr val="windowText" lastClr="000000"/>
                    </a:solidFill>
                    <a:ea typeface="ヒラギノ角ゴ Pro W3"/>
                    <a:cs typeface="ヒラギノ角ゴ Pro W3"/>
                  </a:endParaRPr>
                </a:p>
              </p:txBody>
            </p:sp>
          </p:grpSp>
        </p:grpSp>
        <p:grpSp>
          <p:nvGrpSpPr>
            <p:cNvPr id="324135" name="Group 675"/>
            <p:cNvGrpSpPr>
              <a:grpSpLocks/>
            </p:cNvGrpSpPr>
            <p:nvPr/>
          </p:nvGrpSpPr>
          <p:grpSpPr bwMode="auto">
            <a:xfrm rot="21184678" flipV="1">
              <a:off x="1695" y="486"/>
              <a:ext cx="62" cy="65"/>
              <a:chOff x="1633" y="1421"/>
              <a:chExt cx="501" cy="521"/>
            </a:xfrm>
          </p:grpSpPr>
          <p:grpSp>
            <p:nvGrpSpPr>
              <p:cNvPr id="324136" name="Group 619"/>
              <p:cNvGrpSpPr>
                <a:grpSpLocks/>
              </p:cNvGrpSpPr>
              <p:nvPr/>
            </p:nvGrpSpPr>
            <p:grpSpPr bwMode="auto">
              <a:xfrm rot="9547519">
                <a:off x="1633" y="1633"/>
                <a:ext cx="319" cy="309"/>
                <a:chOff x="288" y="240"/>
                <a:chExt cx="768" cy="740"/>
              </a:xfrm>
            </p:grpSpPr>
            <p:sp>
              <p:nvSpPr>
                <p:cNvPr id="1393" name="Freeform 620"/>
                <p:cNvSpPr>
                  <a:spLocks/>
                </p:cNvSpPr>
                <p:nvPr/>
              </p:nvSpPr>
              <p:spPr bwMode="auto">
                <a:xfrm>
                  <a:off x="770" y="257"/>
                  <a:ext cx="233" cy="307"/>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394" name="Freeform 621"/>
                <p:cNvSpPr>
                  <a:spLocks/>
                </p:cNvSpPr>
                <p:nvPr/>
              </p:nvSpPr>
              <p:spPr bwMode="auto">
                <a:xfrm rot="3600000">
                  <a:off x="767" y="540"/>
                  <a:ext cx="307" cy="272"/>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395" name="Freeform 622"/>
                <p:cNvSpPr>
                  <a:spLocks/>
                </p:cNvSpPr>
                <p:nvPr/>
              </p:nvSpPr>
              <p:spPr bwMode="auto">
                <a:xfrm rot="-3536700">
                  <a:off x="597" y="310"/>
                  <a:ext cx="307" cy="253"/>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396" name="Freeform 623"/>
                <p:cNvSpPr>
                  <a:spLocks/>
                </p:cNvSpPr>
                <p:nvPr/>
              </p:nvSpPr>
              <p:spPr bwMode="auto">
                <a:xfrm rot="7200000">
                  <a:off x="772" y="710"/>
                  <a:ext cx="307" cy="292"/>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397" name="Freeform 624"/>
                <p:cNvSpPr>
                  <a:spLocks/>
                </p:cNvSpPr>
                <p:nvPr/>
              </p:nvSpPr>
              <p:spPr bwMode="auto">
                <a:xfrm rot="-7200000">
                  <a:off x="387" y="439"/>
                  <a:ext cx="326" cy="233"/>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398" name="Freeform 625"/>
                <p:cNvSpPr>
                  <a:spLocks/>
                </p:cNvSpPr>
                <p:nvPr/>
              </p:nvSpPr>
              <p:spPr bwMode="auto">
                <a:xfrm rot="10800000">
                  <a:off x="535" y="815"/>
                  <a:ext cx="253" cy="269"/>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wrap="none" anchor="ctr"/>
                <a:lstStyle/>
                <a:p>
                  <a:pPr defTabSz="781470">
                    <a:defRPr/>
                  </a:pPr>
                  <a:endParaRPr lang="en-US" kern="0" dirty="0">
                    <a:solidFill>
                      <a:sysClr val="windowText" lastClr="000000"/>
                    </a:solidFill>
                    <a:ea typeface="ヒラギノ角ゴ Pro W3"/>
                    <a:cs typeface="ヒラギノ角ゴ Pro W3"/>
                  </a:endParaRPr>
                </a:p>
              </p:txBody>
            </p:sp>
          </p:grpSp>
          <p:grpSp>
            <p:nvGrpSpPr>
              <p:cNvPr id="324137" name="Group 619"/>
              <p:cNvGrpSpPr>
                <a:grpSpLocks/>
              </p:cNvGrpSpPr>
              <p:nvPr/>
            </p:nvGrpSpPr>
            <p:grpSpPr bwMode="auto">
              <a:xfrm rot="9547519">
                <a:off x="1815" y="1421"/>
                <a:ext cx="319" cy="309"/>
                <a:chOff x="288" y="240"/>
                <a:chExt cx="768" cy="740"/>
              </a:xfrm>
            </p:grpSpPr>
            <p:sp>
              <p:nvSpPr>
                <p:cNvPr id="1387" name="Freeform 620"/>
                <p:cNvSpPr>
                  <a:spLocks/>
                </p:cNvSpPr>
                <p:nvPr/>
              </p:nvSpPr>
              <p:spPr bwMode="auto">
                <a:xfrm>
                  <a:off x="738" y="122"/>
                  <a:ext cx="253" cy="288"/>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388" name="Freeform 621"/>
                <p:cNvSpPr>
                  <a:spLocks/>
                </p:cNvSpPr>
                <p:nvPr/>
              </p:nvSpPr>
              <p:spPr bwMode="auto">
                <a:xfrm rot="3600000">
                  <a:off x="766" y="509"/>
                  <a:ext cx="307" cy="272"/>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389" name="Freeform 622"/>
                <p:cNvSpPr>
                  <a:spLocks/>
                </p:cNvSpPr>
                <p:nvPr/>
              </p:nvSpPr>
              <p:spPr bwMode="auto">
                <a:xfrm rot="-3536700">
                  <a:off x="579" y="46"/>
                  <a:ext cx="288" cy="292"/>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390" name="Freeform 623"/>
                <p:cNvSpPr>
                  <a:spLocks/>
                </p:cNvSpPr>
                <p:nvPr/>
              </p:nvSpPr>
              <p:spPr bwMode="auto">
                <a:xfrm rot="7200000">
                  <a:off x="721" y="565"/>
                  <a:ext cx="288" cy="272"/>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391" name="Freeform 624"/>
                <p:cNvSpPr>
                  <a:spLocks/>
                </p:cNvSpPr>
                <p:nvPr/>
              </p:nvSpPr>
              <p:spPr bwMode="auto">
                <a:xfrm rot="-7200000">
                  <a:off x="279" y="449"/>
                  <a:ext cx="307" cy="272"/>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392" name="Freeform 625"/>
                <p:cNvSpPr>
                  <a:spLocks/>
                </p:cNvSpPr>
                <p:nvPr/>
              </p:nvSpPr>
              <p:spPr bwMode="auto">
                <a:xfrm rot="10800000">
                  <a:off x="542" y="672"/>
                  <a:ext cx="292" cy="269"/>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wrap="none" anchor="ctr"/>
                <a:lstStyle/>
                <a:p>
                  <a:pPr defTabSz="781470">
                    <a:defRPr/>
                  </a:pPr>
                  <a:endParaRPr lang="en-US" kern="0" dirty="0">
                    <a:solidFill>
                      <a:sysClr val="windowText" lastClr="000000"/>
                    </a:solidFill>
                    <a:ea typeface="ヒラギノ角ゴ Pro W3"/>
                    <a:cs typeface="ヒラギノ角ゴ Pro W3"/>
                  </a:endParaRPr>
                </a:p>
              </p:txBody>
            </p:sp>
          </p:grpSp>
        </p:grpSp>
        <p:grpSp>
          <p:nvGrpSpPr>
            <p:cNvPr id="324138" name="Group 690"/>
            <p:cNvGrpSpPr>
              <a:grpSpLocks/>
            </p:cNvGrpSpPr>
            <p:nvPr/>
          </p:nvGrpSpPr>
          <p:grpSpPr bwMode="auto">
            <a:xfrm rot="4930319" flipV="1">
              <a:off x="1617" y="313"/>
              <a:ext cx="62" cy="65"/>
              <a:chOff x="1633" y="1421"/>
              <a:chExt cx="501" cy="521"/>
            </a:xfrm>
          </p:grpSpPr>
          <p:grpSp>
            <p:nvGrpSpPr>
              <p:cNvPr id="324139" name="Group 619"/>
              <p:cNvGrpSpPr>
                <a:grpSpLocks/>
              </p:cNvGrpSpPr>
              <p:nvPr/>
            </p:nvGrpSpPr>
            <p:grpSpPr bwMode="auto">
              <a:xfrm rot="9547519">
                <a:off x="1633" y="1633"/>
                <a:ext cx="319" cy="309"/>
                <a:chOff x="288" y="240"/>
                <a:chExt cx="768" cy="740"/>
              </a:xfrm>
            </p:grpSpPr>
            <p:sp>
              <p:nvSpPr>
                <p:cNvPr id="1379" name="Freeform 620"/>
                <p:cNvSpPr>
                  <a:spLocks/>
                </p:cNvSpPr>
                <p:nvPr/>
              </p:nvSpPr>
              <p:spPr bwMode="auto">
                <a:xfrm>
                  <a:off x="584" y="459"/>
                  <a:ext cx="272" cy="326"/>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380" name="Freeform 621"/>
                <p:cNvSpPr>
                  <a:spLocks/>
                </p:cNvSpPr>
                <p:nvPr/>
              </p:nvSpPr>
              <p:spPr bwMode="auto">
                <a:xfrm rot="3600000">
                  <a:off x="666" y="806"/>
                  <a:ext cx="326" cy="233"/>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381" name="Freeform 622"/>
                <p:cNvSpPr>
                  <a:spLocks/>
                </p:cNvSpPr>
                <p:nvPr/>
              </p:nvSpPr>
              <p:spPr bwMode="auto">
                <a:xfrm rot="-3536700">
                  <a:off x="347" y="490"/>
                  <a:ext cx="346" cy="272"/>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382" name="Freeform 623"/>
                <p:cNvSpPr>
                  <a:spLocks/>
                </p:cNvSpPr>
                <p:nvPr/>
              </p:nvSpPr>
              <p:spPr bwMode="auto">
                <a:xfrm rot="7200000">
                  <a:off x="634" y="994"/>
                  <a:ext cx="307" cy="292"/>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383" name="Freeform 624"/>
                <p:cNvSpPr>
                  <a:spLocks/>
                </p:cNvSpPr>
                <p:nvPr/>
              </p:nvSpPr>
              <p:spPr bwMode="auto">
                <a:xfrm rot="-7200000">
                  <a:off x="305" y="675"/>
                  <a:ext cx="326" cy="253"/>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384" name="Freeform 625"/>
                <p:cNvSpPr>
                  <a:spLocks/>
                </p:cNvSpPr>
                <p:nvPr/>
              </p:nvSpPr>
              <p:spPr bwMode="auto">
                <a:xfrm rot="10800000">
                  <a:off x="358" y="939"/>
                  <a:ext cx="272" cy="269"/>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vert="eaVert" wrap="none" anchor="ctr"/>
                <a:lstStyle/>
                <a:p>
                  <a:pPr defTabSz="781470">
                    <a:defRPr/>
                  </a:pPr>
                  <a:endParaRPr lang="en-US" kern="0" dirty="0">
                    <a:solidFill>
                      <a:sysClr val="windowText" lastClr="000000"/>
                    </a:solidFill>
                    <a:ea typeface="ヒラギノ角ゴ Pro W3"/>
                    <a:cs typeface="ヒラギノ角ゴ Pro W3"/>
                  </a:endParaRPr>
                </a:p>
              </p:txBody>
            </p:sp>
          </p:grpSp>
          <p:grpSp>
            <p:nvGrpSpPr>
              <p:cNvPr id="324140" name="Group 619"/>
              <p:cNvGrpSpPr>
                <a:grpSpLocks/>
              </p:cNvGrpSpPr>
              <p:nvPr/>
            </p:nvGrpSpPr>
            <p:grpSpPr bwMode="auto">
              <a:xfrm rot="9547519">
                <a:off x="1815" y="1421"/>
                <a:ext cx="319" cy="309"/>
                <a:chOff x="288" y="240"/>
                <a:chExt cx="768" cy="740"/>
              </a:xfrm>
            </p:grpSpPr>
            <p:sp>
              <p:nvSpPr>
                <p:cNvPr id="1373" name="Freeform 620"/>
                <p:cNvSpPr>
                  <a:spLocks/>
                </p:cNvSpPr>
                <p:nvPr/>
              </p:nvSpPr>
              <p:spPr bwMode="auto">
                <a:xfrm>
                  <a:off x="623" y="463"/>
                  <a:ext cx="253" cy="307"/>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374" name="Freeform 621"/>
                <p:cNvSpPr>
                  <a:spLocks/>
                </p:cNvSpPr>
                <p:nvPr/>
              </p:nvSpPr>
              <p:spPr bwMode="auto">
                <a:xfrm rot="3600000">
                  <a:off x="691" y="817"/>
                  <a:ext cx="307" cy="233"/>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375" name="Freeform 622"/>
                <p:cNvSpPr>
                  <a:spLocks/>
                </p:cNvSpPr>
                <p:nvPr/>
              </p:nvSpPr>
              <p:spPr bwMode="auto">
                <a:xfrm rot="-3536700">
                  <a:off x="407" y="477"/>
                  <a:ext cx="307" cy="272"/>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376" name="Freeform 623"/>
                <p:cNvSpPr>
                  <a:spLocks/>
                </p:cNvSpPr>
                <p:nvPr/>
              </p:nvSpPr>
              <p:spPr bwMode="auto">
                <a:xfrm rot="7200000">
                  <a:off x="578" y="951"/>
                  <a:ext cx="326" cy="253"/>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377" name="Freeform 624"/>
                <p:cNvSpPr>
                  <a:spLocks/>
                </p:cNvSpPr>
                <p:nvPr/>
              </p:nvSpPr>
              <p:spPr bwMode="auto">
                <a:xfrm rot="-7200000">
                  <a:off x="289" y="649"/>
                  <a:ext cx="326" cy="253"/>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378" name="Freeform 625"/>
                <p:cNvSpPr>
                  <a:spLocks/>
                </p:cNvSpPr>
                <p:nvPr/>
              </p:nvSpPr>
              <p:spPr bwMode="auto">
                <a:xfrm rot="10800000">
                  <a:off x="425" y="895"/>
                  <a:ext cx="292" cy="288"/>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vert="eaVert" wrap="none" anchor="ctr"/>
                <a:lstStyle/>
                <a:p>
                  <a:pPr defTabSz="781470">
                    <a:defRPr/>
                  </a:pPr>
                  <a:endParaRPr lang="en-US" kern="0" dirty="0">
                    <a:solidFill>
                      <a:sysClr val="windowText" lastClr="000000"/>
                    </a:solidFill>
                    <a:ea typeface="ヒラギノ角ゴ Pro W3"/>
                    <a:cs typeface="ヒラギノ角ゴ Pro W3"/>
                  </a:endParaRPr>
                </a:p>
              </p:txBody>
            </p:sp>
          </p:grpSp>
        </p:grpSp>
        <p:grpSp>
          <p:nvGrpSpPr>
            <p:cNvPr id="324141" name="Group 720"/>
            <p:cNvGrpSpPr>
              <a:grpSpLocks/>
            </p:cNvGrpSpPr>
            <p:nvPr/>
          </p:nvGrpSpPr>
          <p:grpSpPr bwMode="auto">
            <a:xfrm rot="3408982" flipV="1">
              <a:off x="1799" y="93"/>
              <a:ext cx="62" cy="65"/>
              <a:chOff x="1633" y="1421"/>
              <a:chExt cx="501" cy="521"/>
            </a:xfrm>
          </p:grpSpPr>
          <p:grpSp>
            <p:nvGrpSpPr>
              <p:cNvPr id="324142" name="Group 619"/>
              <p:cNvGrpSpPr>
                <a:grpSpLocks/>
              </p:cNvGrpSpPr>
              <p:nvPr/>
            </p:nvGrpSpPr>
            <p:grpSpPr bwMode="auto">
              <a:xfrm rot="9547519">
                <a:off x="1633" y="1633"/>
                <a:ext cx="319" cy="309"/>
                <a:chOff x="288" y="240"/>
                <a:chExt cx="768" cy="740"/>
              </a:xfrm>
            </p:grpSpPr>
            <p:sp>
              <p:nvSpPr>
                <p:cNvPr id="1365" name="Freeform 620"/>
                <p:cNvSpPr>
                  <a:spLocks/>
                </p:cNvSpPr>
                <p:nvPr/>
              </p:nvSpPr>
              <p:spPr bwMode="auto">
                <a:xfrm>
                  <a:off x="789" y="537"/>
                  <a:ext cx="272" cy="307"/>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366" name="Freeform 621"/>
                <p:cNvSpPr>
                  <a:spLocks/>
                </p:cNvSpPr>
                <p:nvPr/>
              </p:nvSpPr>
              <p:spPr bwMode="auto">
                <a:xfrm rot="3600000">
                  <a:off x="803" y="799"/>
                  <a:ext cx="346" cy="233"/>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367" name="Freeform 622"/>
                <p:cNvSpPr>
                  <a:spLocks/>
                </p:cNvSpPr>
                <p:nvPr/>
              </p:nvSpPr>
              <p:spPr bwMode="auto">
                <a:xfrm rot="-3536700">
                  <a:off x="558" y="554"/>
                  <a:ext cx="288" cy="233"/>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368" name="Freeform 623"/>
                <p:cNvSpPr>
                  <a:spLocks/>
                </p:cNvSpPr>
                <p:nvPr/>
              </p:nvSpPr>
              <p:spPr bwMode="auto">
                <a:xfrm rot="7200000">
                  <a:off x="700" y="991"/>
                  <a:ext cx="326" cy="272"/>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369" name="Freeform 624"/>
                <p:cNvSpPr>
                  <a:spLocks/>
                </p:cNvSpPr>
                <p:nvPr/>
              </p:nvSpPr>
              <p:spPr bwMode="auto">
                <a:xfrm rot="-7200000">
                  <a:off x="384" y="746"/>
                  <a:ext cx="307" cy="253"/>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370" name="Freeform 625"/>
                <p:cNvSpPr>
                  <a:spLocks/>
                </p:cNvSpPr>
                <p:nvPr/>
              </p:nvSpPr>
              <p:spPr bwMode="auto">
                <a:xfrm rot="10800000">
                  <a:off x="545" y="965"/>
                  <a:ext cx="253" cy="307"/>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vert="eaVert" wrap="none" anchor="ctr"/>
                <a:lstStyle/>
                <a:p>
                  <a:pPr defTabSz="781470">
                    <a:defRPr/>
                  </a:pPr>
                  <a:endParaRPr lang="en-US" kern="0" dirty="0">
                    <a:solidFill>
                      <a:sysClr val="windowText" lastClr="000000"/>
                    </a:solidFill>
                    <a:ea typeface="ヒラギノ角ゴ Pro W3"/>
                    <a:cs typeface="ヒラギノ角ゴ Pro W3"/>
                  </a:endParaRPr>
                </a:p>
              </p:txBody>
            </p:sp>
          </p:grpSp>
          <p:grpSp>
            <p:nvGrpSpPr>
              <p:cNvPr id="324143" name="Group 619"/>
              <p:cNvGrpSpPr>
                <a:grpSpLocks/>
              </p:cNvGrpSpPr>
              <p:nvPr/>
            </p:nvGrpSpPr>
            <p:grpSpPr bwMode="auto">
              <a:xfrm rot="9547519">
                <a:off x="1815" y="1421"/>
                <a:ext cx="319" cy="309"/>
                <a:chOff x="288" y="240"/>
                <a:chExt cx="768" cy="740"/>
              </a:xfrm>
            </p:grpSpPr>
            <p:sp>
              <p:nvSpPr>
                <p:cNvPr id="1359" name="Freeform 620"/>
                <p:cNvSpPr>
                  <a:spLocks/>
                </p:cNvSpPr>
                <p:nvPr/>
              </p:nvSpPr>
              <p:spPr bwMode="auto">
                <a:xfrm>
                  <a:off x="632" y="437"/>
                  <a:ext cx="272" cy="288"/>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360" name="Freeform 621"/>
                <p:cNvSpPr>
                  <a:spLocks/>
                </p:cNvSpPr>
                <p:nvPr/>
              </p:nvSpPr>
              <p:spPr bwMode="auto">
                <a:xfrm rot="3600000">
                  <a:off x="659" y="708"/>
                  <a:ext cx="326" cy="233"/>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361" name="Freeform 622"/>
                <p:cNvSpPr>
                  <a:spLocks/>
                </p:cNvSpPr>
                <p:nvPr/>
              </p:nvSpPr>
              <p:spPr bwMode="auto">
                <a:xfrm rot="-3536700">
                  <a:off x="420" y="428"/>
                  <a:ext cx="307" cy="253"/>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362" name="Freeform 623"/>
                <p:cNvSpPr>
                  <a:spLocks/>
                </p:cNvSpPr>
                <p:nvPr/>
              </p:nvSpPr>
              <p:spPr bwMode="auto">
                <a:xfrm rot="7200000">
                  <a:off x="533" y="885"/>
                  <a:ext cx="307" cy="272"/>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363" name="Freeform 624"/>
                <p:cNvSpPr>
                  <a:spLocks/>
                </p:cNvSpPr>
                <p:nvPr/>
              </p:nvSpPr>
              <p:spPr bwMode="auto">
                <a:xfrm rot="-7200000">
                  <a:off x="291" y="623"/>
                  <a:ext cx="307" cy="233"/>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rot="10800000"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364" name="Freeform 625"/>
                <p:cNvSpPr>
                  <a:spLocks/>
                </p:cNvSpPr>
                <p:nvPr/>
              </p:nvSpPr>
              <p:spPr bwMode="auto">
                <a:xfrm rot="10800000">
                  <a:off x="350" y="852"/>
                  <a:ext cx="272" cy="326"/>
                </a:xfrm>
                <a:custGeom>
                  <a:avLst/>
                  <a:gdLst>
                    <a:gd name="T0" fmla="*/ 0 w 554"/>
                    <a:gd name="T1" fmla="*/ 0 h 532"/>
                    <a:gd name="T2" fmla="*/ 1 w 554"/>
                    <a:gd name="T3" fmla="*/ 1 h 532"/>
                    <a:gd name="T4" fmla="*/ 1 w 554"/>
                    <a:gd name="T5" fmla="*/ 1 h 532"/>
                    <a:gd name="T6" fmla="*/ 1 w 554"/>
                    <a:gd name="T7" fmla="*/ 1 h 532"/>
                    <a:gd name="T8" fmla="*/ 1 w 554"/>
                    <a:gd name="T9" fmla="*/ 1 h 532"/>
                    <a:gd name="T10" fmla="*/ 0 w 554"/>
                    <a:gd name="T11" fmla="*/ 1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6350">
                  <a:solidFill>
                    <a:srgbClr val="333399"/>
                  </a:solidFill>
                  <a:round/>
                  <a:headEnd/>
                  <a:tailEnd/>
                </a:ln>
              </p:spPr>
              <p:txBody>
                <a:bodyPr vert="eaVert" wrap="none" anchor="ctr"/>
                <a:lstStyle/>
                <a:p>
                  <a:pPr defTabSz="781470">
                    <a:defRPr/>
                  </a:pPr>
                  <a:endParaRPr lang="en-US" kern="0" dirty="0">
                    <a:solidFill>
                      <a:sysClr val="windowText" lastClr="000000"/>
                    </a:solidFill>
                    <a:ea typeface="ヒラギノ角ゴ Pro W3"/>
                    <a:cs typeface="ヒラギノ角ゴ Pro W3"/>
                  </a:endParaRPr>
                </a:p>
              </p:txBody>
            </p:sp>
          </p:grpSp>
        </p:grpSp>
      </p:grpSp>
      <p:sp>
        <p:nvSpPr>
          <p:cNvPr id="1539" name="Freeform 520"/>
          <p:cNvSpPr>
            <a:spLocks/>
          </p:cNvSpPr>
          <p:nvPr/>
        </p:nvSpPr>
        <p:spPr bwMode="auto">
          <a:xfrm rot="10535316">
            <a:off x="2725738" y="4976815"/>
            <a:ext cx="176212" cy="168275"/>
          </a:xfrm>
          <a:custGeom>
            <a:avLst/>
            <a:gdLst>
              <a:gd name="T0" fmla="*/ 0 w 554"/>
              <a:gd name="T1" fmla="*/ 0 h 532"/>
              <a:gd name="T2" fmla="*/ 2147483647 w 554"/>
              <a:gd name="T3" fmla="*/ 2147483647 h 532"/>
              <a:gd name="T4" fmla="*/ 2147483647 w 554"/>
              <a:gd name="T5" fmla="*/ 2147483647 h 532"/>
              <a:gd name="T6" fmla="*/ 2147483647 w 554"/>
              <a:gd name="T7" fmla="*/ 2147483647 h 532"/>
              <a:gd name="T8" fmla="*/ 2147483647 w 554"/>
              <a:gd name="T9" fmla="*/ 2147483647 h 532"/>
              <a:gd name="T10" fmla="*/ 0 w 554"/>
              <a:gd name="T11" fmla="*/ 2147483647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9525">
            <a:solidFill>
              <a:srgbClr val="333399"/>
            </a:solidFill>
            <a:round/>
            <a:headEnd/>
            <a:tailEnd/>
          </a:ln>
        </p:spPr>
        <p:txBody>
          <a:bodyPr wrap="none" lIns="91424" tIns="45712" rIns="91424" bIns="45712" anchor="ctr"/>
          <a:lstStyle/>
          <a:p>
            <a:pPr defTabSz="781470">
              <a:defRPr/>
            </a:pPr>
            <a:endParaRPr lang="en-US" kern="0" dirty="0">
              <a:solidFill>
                <a:sysClr val="windowText" lastClr="000000"/>
              </a:solidFill>
              <a:ea typeface="ヒラギノ角ゴ Pro W3"/>
              <a:cs typeface="ヒラギノ角ゴ Pro W3"/>
            </a:endParaRPr>
          </a:p>
        </p:txBody>
      </p:sp>
      <p:sp>
        <p:nvSpPr>
          <p:cNvPr id="1540" name="Freeform 613"/>
          <p:cNvSpPr>
            <a:spLocks/>
          </p:cNvSpPr>
          <p:nvPr/>
        </p:nvSpPr>
        <p:spPr bwMode="auto">
          <a:xfrm rot="18610067">
            <a:off x="8519321" y="5063334"/>
            <a:ext cx="180975" cy="173037"/>
          </a:xfrm>
          <a:custGeom>
            <a:avLst/>
            <a:gdLst>
              <a:gd name="T0" fmla="*/ 0 w 554"/>
              <a:gd name="T1" fmla="*/ 0 h 532"/>
              <a:gd name="T2" fmla="*/ 2147483647 w 554"/>
              <a:gd name="T3" fmla="*/ 2147483647 h 532"/>
              <a:gd name="T4" fmla="*/ 2147483647 w 554"/>
              <a:gd name="T5" fmla="*/ 2147483647 h 532"/>
              <a:gd name="T6" fmla="*/ 2147483647 w 554"/>
              <a:gd name="T7" fmla="*/ 2147483647 h 532"/>
              <a:gd name="T8" fmla="*/ 2147483647 w 554"/>
              <a:gd name="T9" fmla="*/ 2147483647 h 532"/>
              <a:gd name="T10" fmla="*/ 0 w 554"/>
              <a:gd name="T11" fmla="*/ 2147483647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9525">
            <a:solidFill>
              <a:srgbClr val="333399"/>
            </a:solidFill>
            <a:round/>
            <a:headEnd/>
            <a:tailEnd/>
          </a:ln>
        </p:spPr>
        <p:txBody>
          <a:bodyPr rot="10800000" vert="eaVert" wrap="none" lIns="91424" tIns="45712" rIns="91424" bIns="45712" anchor="ctr"/>
          <a:lstStyle/>
          <a:p>
            <a:pPr defTabSz="781470">
              <a:defRPr/>
            </a:pPr>
            <a:endParaRPr lang="en-US" kern="0" dirty="0">
              <a:solidFill>
                <a:sysClr val="windowText" lastClr="000000"/>
              </a:solidFill>
              <a:ea typeface="ヒラギノ角ゴ Pro W3"/>
              <a:cs typeface="ヒラギノ角ゴ Pro W3"/>
            </a:endParaRPr>
          </a:p>
        </p:txBody>
      </p:sp>
      <p:sp>
        <p:nvSpPr>
          <p:cNvPr id="1541" name="Freeform 620"/>
          <p:cNvSpPr>
            <a:spLocks/>
          </p:cNvSpPr>
          <p:nvPr/>
        </p:nvSpPr>
        <p:spPr bwMode="auto">
          <a:xfrm rot="9547519">
            <a:off x="5624513" y="3463925"/>
            <a:ext cx="246062" cy="238125"/>
          </a:xfrm>
          <a:custGeom>
            <a:avLst/>
            <a:gdLst>
              <a:gd name="T0" fmla="*/ 0 w 554"/>
              <a:gd name="T1" fmla="*/ 0 h 532"/>
              <a:gd name="T2" fmla="*/ 175179244 w 554"/>
              <a:gd name="T3" fmla="*/ 89756103 h 532"/>
              <a:gd name="T4" fmla="*/ 262768894 w 554"/>
              <a:gd name="T5" fmla="*/ 179312127 h 532"/>
              <a:gd name="T6" fmla="*/ 87589622 w 554"/>
              <a:gd name="T7" fmla="*/ 269068258 h 532"/>
              <a:gd name="T8" fmla="*/ 87589622 w 554"/>
              <a:gd name="T9" fmla="*/ 269068258 h 532"/>
              <a:gd name="T10" fmla="*/ 0 w 554"/>
              <a:gd name="T11" fmla="*/ 269068258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9525">
            <a:solidFill>
              <a:srgbClr val="333399"/>
            </a:solidFill>
            <a:round/>
            <a:headEnd/>
            <a:tailEnd/>
          </a:ln>
        </p:spPr>
        <p:txBody>
          <a:bodyPr rot="10800000" wrap="none" lIns="91424" tIns="45712" rIns="91424" bIns="45712" anchor="ctr"/>
          <a:lstStyle/>
          <a:p>
            <a:pPr defTabSz="781470">
              <a:defRPr/>
            </a:pPr>
            <a:endParaRPr lang="en-US" kern="0" dirty="0">
              <a:solidFill>
                <a:sysClr val="windowText" lastClr="000000"/>
              </a:solidFill>
              <a:ea typeface="ヒラギノ角ゴ Pro W3"/>
              <a:cs typeface="ヒラギノ角ゴ Pro W3"/>
            </a:endParaRPr>
          </a:p>
        </p:txBody>
      </p:sp>
      <p:sp>
        <p:nvSpPr>
          <p:cNvPr id="1542" name="Freeform 621"/>
          <p:cNvSpPr>
            <a:spLocks/>
          </p:cNvSpPr>
          <p:nvPr/>
        </p:nvSpPr>
        <p:spPr bwMode="auto">
          <a:xfrm rot="13147519">
            <a:off x="5478464" y="3316290"/>
            <a:ext cx="247650" cy="236537"/>
          </a:xfrm>
          <a:custGeom>
            <a:avLst/>
            <a:gdLst>
              <a:gd name="T0" fmla="*/ 0 w 554"/>
              <a:gd name="T1" fmla="*/ 0 h 532"/>
              <a:gd name="T2" fmla="*/ 178646373 w 554"/>
              <a:gd name="T3" fmla="*/ 87969965 h 532"/>
              <a:gd name="T4" fmla="*/ 267969810 w 554"/>
              <a:gd name="T5" fmla="*/ 175742520 h 532"/>
              <a:gd name="T6" fmla="*/ 89323410 w 554"/>
              <a:gd name="T7" fmla="*/ 263712513 h 532"/>
              <a:gd name="T8" fmla="*/ 89323410 w 554"/>
              <a:gd name="T9" fmla="*/ 263712513 h 532"/>
              <a:gd name="T10" fmla="*/ 0 w 554"/>
              <a:gd name="T11" fmla="*/ 263712513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9525">
            <a:solidFill>
              <a:srgbClr val="333399"/>
            </a:solidFill>
            <a:round/>
            <a:headEnd/>
            <a:tailEnd/>
          </a:ln>
        </p:spPr>
        <p:txBody>
          <a:bodyPr rot="10800000" wrap="none" lIns="91424" tIns="45712" rIns="91424" bIns="45712" anchor="ctr"/>
          <a:lstStyle/>
          <a:p>
            <a:pPr defTabSz="781470">
              <a:defRPr/>
            </a:pPr>
            <a:endParaRPr lang="en-US" kern="0" dirty="0">
              <a:solidFill>
                <a:sysClr val="windowText" lastClr="000000"/>
              </a:solidFill>
              <a:ea typeface="ヒラギノ角ゴ Pro W3"/>
              <a:cs typeface="ヒラギノ角ゴ Pro W3"/>
            </a:endParaRPr>
          </a:p>
        </p:txBody>
      </p:sp>
      <p:sp>
        <p:nvSpPr>
          <p:cNvPr id="1543" name="Freeform 622"/>
          <p:cNvSpPr>
            <a:spLocks/>
          </p:cNvSpPr>
          <p:nvPr/>
        </p:nvSpPr>
        <p:spPr bwMode="auto">
          <a:xfrm rot="6010819">
            <a:off x="5824540" y="3411540"/>
            <a:ext cx="249237" cy="236537"/>
          </a:xfrm>
          <a:custGeom>
            <a:avLst/>
            <a:gdLst>
              <a:gd name="T0" fmla="*/ 0 w 554"/>
              <a:gd name="T1" fmla="*/ 0 h 532"/>
              <a:gd name="T2" fmla="*/ 182158032 w 554"/>
              <a:gd name="T3" fmla="*/ 87969965 h 532"/>
              <a:gd name="T4" fmla="*/ 273236626 w 554"/>
              <a:gd name="T5" fmla="*/ 175742520 h 532"/>
              <a:gd name="T6" fmla="*/ 91079016 w 554"/>
              <a:gd name="T7" fmla="*/ 263712513 h 532"/>
              <a:gd name="T8" fmla="*/ 91079016 w 554"/>
              <a:gd name="T9" fmla="*/ 263712513 h 532"/>
              <a:gd name="T10" fmla="*/ 0 w 554"/>
              <a:gd name="T11" fmla="*/ 263712513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9525">
            <a:solidFill>
              <a:srgbClr val="333399"/>
            </a:solidFill>
            <a:round/>
            <a:headEnd/>
            <a:tailEnd/>
          </a:ln>
        </p:spPr>
        <p:txBody>
          <a:bodyPr rot="10800000" vert="eaVert" wrap="none" lIns="91424" tIns="45712" rIns="91424" bIns="45712" anchor="ctr"/>
          <a:lstStyle/>
          <a:p>
            <a:pPr defTabSz="781470">
              <a:defRPr/>
            </a:pPr>
            <a:endParaRPr lang="en-US" kern="0" dirty="0">
              <a:solidFill>
                <a:sysClr val="windowText" lastClr="000000"/>
              </a:solidFill>
              <a:ea typeface="ヒラギノ角ゴ Pro W3"/>
              <a:cs typeface="ヒラギノ角ゴ Pro W3"/>
            </a:endParaRPr>
          </a:p>
        </p:txBody>
      </p:sp>
      <p:sp>
        <p:nvSpPr>
          <p:cNvPr id="1544" name="Freeform 623"/>
          <p:cNvSpPr>
            <a:spLocks/>
          </p:cNvSpPr>
          <p:nvPr/>
        </p:nvSpPr>
        <p:spPr bwMode="auto">
          <a:xfrm rot="16747518">
            <a:off x="5530850" y="3114675"/>
            <a:ext cx="249238" cy="236538"/>
          </a:xfrm>
          <a:custGeom>
            <a:avLst/>
            <a:gdLst>
              <a:gd name="T0" fmla="*/ 0 w 554"/>
              <a:gd name="T1" fmla="*/ 0 h 532"/>
              <a:gd name="T2" fmla="*/ 182159212 w 554"/>
              <a:gd name="T3" fmla="*/ 87970782 h 532"/>
              <a:gd name="T4" fmla="*/ 273239072 w 554"/>
              <a:gd name="T5" fmla="*/ 175743707 h 532"/>
              <a:gd name="T6" fmla="*/ 91079831 w 554"/>
              <a:gd name="T7" fmla="*/ 263714517 h 532"/>
              <a:gd name="T8" fmla="*/ 91079831 w 554"/>
              <a:gd name="T9" fmla="*/ 263714517 h 532"/>
              <a:gd name="T10" fmla="*/ 0 w 554"/>
              <a:gd name="T11" fmla="*/ 263714517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9525">
            <a:solidFill>
              <a:srgbClr val="333399"/>
            </a:solidFill>
            <a:round/>
            <a:headEnd/>
            <a:tailEnd/>
          </a:ln>
        </p:spPr>
        <p:txBody>
          <a:bodyPr vert="eaVert" wrap="none" lIns="91424" tIns="45712" rIns="91424" bIns="45712" anchor="ctr"/>
          <a:lstStyle/>
          <a:p>
            <a:pPr defTabSz="781470">
              <a:defRPr/>
            </a:pPr>
            <a:endParaRPr lang="en-US" kern="0" dirty="0">
              <a:solidFill>
                <a:sysClr val="windowText" lastClr="000000"/>
              </a:solidFill>
              <a:ea typeface="ヒラギノ角ゴ Pro W3"/>
              <a:cs typeface="ヒラギノ角ゴ Pro W3"/>
            </a:endParaRPr>
          </a:p>
        </p:txBody>
      </p:sp>
      <p:sp>
        <p:nvSpPr>
          <p:cNvPr id="1545" name="Freeform 624"/>
          <p:cNvSpPr>
            <a:spLocks/>
          </p:cNvSpPr>
          <p:nvPr/>
        </p:nvSpPr>
        <p:spPr bwMode="auto">
          <a:xfrm rot="2347519">
            <a:off x="5878515" y="3211515"/>
            <a:ext cx="249237" cy="236537"/>
          </a:xfrm>
          <a:custGeom>
            <a:avLst/>
            <a:gdLst>
              <a:gd name="T0" fmla="*/ 0 w 554"/>
              <a:gd name="T1" fmla="*/ 0 h 532"/>
              <a:gd name="T2" fmla="*/ 182158032 w 554"/>
              <a:gd name="T3" fmla="*/ 87969965 h 532"/>
              <a:gd name="T4" fmla="*/ 273236626 w 554"/>
              <a:gd name="T5" fmla="*/ 175742520 h 532"/>
              <a:gd name="T6" fmla="*/ 91079016 w 554"/>
              <a:gd name="T7" fmla="*/ 263712513 h 532"/>
              <a:gd name="T8" fmla="*/ 91079016 w 554"/>
              <a:gd name="T9" fmla="*/ 263712513 h 532"/>
              <a:gd name="T10" fmla="*/ 0 w 554"/>
              <a:gd name="T11" fmla="*/ 263712513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9525">
            <a:solidFill>
              <a:srgbClr val="333399"/>
            </a:solidFill>
            <a:round/>
            <a:headEnd/>
            <a:tailEnd/>
          </a:ln>
        </p:spPr>
        <p:txBody>
          <a:bodyPr wrap="none" lIns="91424" tIns="45712" rIns="91424" bIns="45712" anchor="ctr"/>
          <a:lstStyle/>
          <a:p>
            <a:pPr defTabSz="781470">
              <a:defRPr/>
            </a:pPr>
            <a:endParaRPr lang="en-US" kern="0" dirty="0">
              <a:solidFill>
                <a:sysClr val="windowText" lastClr="000000"/>
              </a:solidFill>
              <a:ea typeface="ヒラギノ角ゴ Pro W3"/>
              <a:cs typeface="ヒラギノ角ゴ Pro W3"/>
            </a:endParaRPr>
          </a:p>
        </p:txBody>
      </p:sp>
      <p:sp>
        <p:nvSpPr>
          <p:cNvPr id="1546" name="Freeform 625"/>
          <p:cNvSpPr>
            <a:spLocks/>
          </p:cNvSpPr>
          <p:nvPr/>
        </p:nvSpPr>
        <p:spPr bwMode="auto">
          <a:xfrm rot="20347518">
            <a:off x="5734052" y="3062290"/>
            <a:ext cx="246063" cy="238125"/>
          </a:xfrm>
          <a:custGeom>
            <a:avLst/>
            <a:gdLst>
              <a:gd name="T0" fmla="*/ 0 w 554"/>
              <a:gd name="T1" fmla="*/ 0 h 532"/>
              <a:gd name="T2" fmla="*/ 175180401 w 554"/>
              <a:gd name="T3" fmla="*/ 89756103 h 532"/>
              <a:gd name="T4" fmla="*/ 262770851 w 554"/>
              <a:gd name="T5" fmla="*/ 179312127 h 532"/>
              <a:gd name="T6" fmla="*/ 87590422 w 554"/>
              <a:gd name="T7" fmla="*/ 269068258 h 532"/>
              <a:gd name="T8" fmla="*/ 87590422 w 554"/>
              <a:gd name="T9" fmla="*/ 269068258 h 532"/>
              <a:gd name="T10" fmla="*/ 0 w 554"/>
              <a:gd name="T11" fmla="*/ 269068258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9525">
            <a:solidFill>
              <a:srgbClr val="333399"/>
            </a:solidFill>
            <a:round/>
            <a:headEnd/>
            <a:tailEnd/>
          </a:ln>
        </p:spPr>
        <p:txBody>
          <a:bodyPr wrap="none" lIns="91424" tIns="45712" rIns="91424" bIns="45712" anchor="ctr"/>
          <a:lstStyle/>
          <a:p>
            <a:pPr defTabSz="781470">
              <a:defRPr/>
            </a:pPr>
            <a:endParaRPr lang="en-US" kern="0" dirty="0">
              <a:solidFill>
                <a:sysClr val="windowText" lastClr="000000"/>
              </a:solidFill>
              <a:ea typeface="ヒラギノ角ゴ Pro W3"/>
              <a:cs typeface="ヒラギノ角ゴ Pro W3"/>
            </a:endParaRPr>
          </a:p>
        </p:txBody>
      </p:sp>
      <p:sp>
        <p:nvSpPr>
          <p:cNvPr id="1547" name="Freeform 1385"/>
          <p:cNvSpPr>
            <a:spLocks/>
          </p:cNvSpPr>
          <p:nvPr/>
        </p:nvSpPr>
        <p:spPr bwMode="auto">
          <a:xfrm rot="2754288">
            <a:off x="2443956" y="3271044"/>
            <a:ext cx="217488" cy="228600"/>
          </a:xfrm>
          <a:custGeom>
            <a:avLst/>
            <a:gdLst>
              <a:gd name="T0" fmla="*/ 2147483647 w 252"/>
              <a:gd name="T1" fmla="*/ 2147483647 h 267"/>
              <a:gd name="T2" fmla="*/ 2147483647 w 252"/>
              <a:gd name="T3" fmla="*/ 2147483647 h 267"/>
              <a:gd name="T4" fmla="*/ 2147483647 w 252"/>
              <a:gd name="T5" fmla="*/ 0 h 267"/>
              <a:gd name="T6" fmla="*/ 2147483647 w 252"/>
              <a:gd name="T7" fmla="*/ 2147483647 h 267"/>
              <a:gd name="T8" fmla="*/ 2147483647 w 252"/>
              <a:gd name="T9" fmla="*/ 2147483647 h 267"/>
              <a:gd name="T10" fmla="*/ 2147483647 w 252"/>
              <a:gd name="T11" fmla="*/ 0 h 267"/>
              <a:gd name="T12" fmla="*/ 2147483647 w 252"/>
              <a:gd name="T13" fmla="*/ 2147483647 h 267"/>
              <a:gd name="T14" fmla="*/ 2147483647 w 252"/>
              <a:gd name="T15" fmla="*/ 2147483647 h 267"/>
              <a:gd name="T16" fmla="*/ 2147483647 w 252"/>
              <a:gd name="T17" fmla="*/ 2147483647 h 267"/>
              <a:gd name="T18" fmla="*/ 2147483647 w 252"/>
              <a:gd name="T19" fmla="*/ 2147483647 h 267"/>
              <a:gd name="T20" fmla="*/ 2147483647 w 252"/>
              <a:gd name="T21" fmla="*/ 2147483647 h 267"/>
              <a:gd name="T22" fmla="*/ 2147483647 w 252"/>
              <a:gd name="T23" fmla="*/ 2147483647 h 267"/>
              <a:gd name="T24" fmla="*/ 2147483647 w 252"/>
              <a:gd name="T25" fmla="*/ 2147483647 h 267"/>
              <a:gd name="T26" fmla="*/ 2147483647 w 252"/>
              <a:gd name="T27" fmla="*/ 2147483647 h 267"/>
              <a:gd name="T28" fmla="*/ 2147483647 w 252"/>
              <a:gd name="T29" fmla="*/ 2147483647 h 267"/>
              <a:gd name="T30" fmla="*/ 2147483647 w 252"/>
              <a:gd name="T31" fmla="*/ 2147483647 h 267"/>
              <a:gd name="T32" fmla="*/ 2147483647 w 252"/>
              <a:gd name="T33" fmla="*/ 2147483647 h 267"/>
              <a:gd name="T34" fmla="*/ 2147483647 w 252"/>
              <a:gd name="T35" fmla="*/ 2147483647 h 267"/>
              <a:gd name="T36" fmla="*/ 2147483647 w 252"/>
              <a:gd name="T37" fmla="*/ 2147483647 h 267"/>
              <a:gd name="T38" fmla="*/ 2147483647 w 252"/>
              <a:gd name="T39" fmla="*/ 2147483647 h 267"/>
              <a:gd name="T40" fmla="*/ 2147483647 w 252"/>
              <a:gd name="T41" fmla="*/ 2147483647 h 267"/>
              <a:gd name="T42" fmla="*/ 2147483647 w 252"/>
              <a:gd name="T43" fmla="*/ 2147483647 h 267"/>
              <a:gd name="T44" fmla="*/ 2147483647 w 252"/>
              <a:gd name="T45" fmla="*/ 2147483647 h 267"/>
              <a:gd name="T46" fmla="*/ 2147483647 w 252"/>
              <a:gd name="T47" fmla="*/ 2147483647 h 267"/>
              <a:gd name="T48" fmla="*/ 2147483647 w 252"/>
              <a:gd name="T49" fmla="*/ 2147483647 h 267"/>
              <a:gd name="T50" fmla="*/ 2147483647 w 252"/>
              <a:gd name="T51" fmla="*/ 2147483647 h 267"/>
              <a:gd name="T52" fmla="*/ 2147483647 w 252"/>
              <a:gd name="T53" fmla="*/ 2147483647 h 267"/>
              <a:gd name="T54" fmla="*/ 2147483647 w 252"/>
              <a:gd name="T55" fmla="*/ 2147483647 h 267"/>
              <a:gd name="T56" fmla="*/ 2147483647 w 252"/>
              <a:gd name="T57" fmla="*/ 2147483647 h 267"/>
              <a:gd name="T58" fmla="*/ 2147483647 w 252"/>
              <a:gd name="T59" fmla="*/ 2147483647 h 267"/>
              <a:gd name="T60" fmla="*/ 2147483647 w 252"/>
              <a:gd name="T61" fmla="*/ 2147483647 h 267"/>
              <a:gd name="T62" fmla="*/ 2147483647 w 252"/>
              <a:gd name="T63" fmla="*/ 2147483647 h 267"/>
              <a:gd name="T64" fmla="*/ 2147483647 w 252"/>
              <a:gd name="T65" fmla="*/ 2147483647 h 267"/>
              <a:gd name="T66" fmla="*/ 0 w 252"/>
              <a:gd name="T67" fmla="*/ 2147483647 h 267"/>
              <a:gd name="T68" fmla="*/ 2147483647 w 252"/>
              <a:gd name="T69" fmla="*/ 2147483647 h 267"/>
              <a:gd name="T70" fmla="*/ 2147483647 w 252"/>
              <a:gd name="T71" fmla="*/ 2147483647 h 267"/>
              <a:gd name="T72" fmla="*/ 2147483647 w 252"/>
              <a:gd name="T73" fmla="*/ 2147483647 h 267"/>
              <a:gd name="T74" fmla="*/ 2147483647 w 252"/>
              <a:gd name="T75" fmla="*/ 2147483647 h 267"/>
              <a:gd name="T76" fmla="*/ 2147483647 w 252"/>
              <a:gd name="T77" fmla="*/ 2147483647 h 26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52"/>
              <a:gd name="T118" fmla="*/ 0 h 267"/>
              <a:gd name="T119" fmla="*/ 252 w 252"/>
              <a:gd name="T120" fmla="*/ 267 h 26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52" h="267">
                <a:moveTo>
                  <a:pt x="114" y="42"/>
                </a:moveTo>
                <a:cubicBezTo>
                  <a:pt x="106" y="36"/>
                  <a:pt x="101" y="19"/>
                  <a:pt x="112" y="12"/>
                </a:cubicBezTo>
                <a:cubicBezTo>
                  <a:pt x="118" y="8"/>
                  <a:pt x="130" y="0"/>
                  <a:pt x="130" y="0"/>
                </a:cubicBezTo>
                <a:cubicBezTo>
                  <a:pt x="145" y="2"/>
                  <a:pt x="151" y="3"/>
                  <a:pt x="156" y="18"/>
                </a:cubicBezTo>
                <a:cubicBezTo>
                  <a:pt x="158" y="14"/>
                  <a:pt x="159" y="7"/>
                  <a:pt x="164" y="6"/>
                </a:cubicBezTo>
                <a:cubicBezTo>
                  <a:pt x="170" y="4"/>
                  <a:pt x="182" y="0"/>
                  <a:pt x="182" y="0"/>
                </a:cubicBezTo>
                <a:cubicBezTo>
                  <a:pt x="189" y="1"/>
                  <a:pt x="204" y="6"/>
                  <a:pt x="204" y="6"/>
                </a:cubicBezTo>
                <a:cubicBezTo>
                  <a:pt x="209" y="11"/>
                  <a:pt x="213" y="16"/>
                  <a:pt x="216" y="24"/>
                </a:cubicBezTo>
                <a:cubicBezTo>
                  <a:pt x="214" y="36"/>
                  <a:pt x="214" y="42"/>
                  <a:pt x="208" y="52"/>
                </a:cubicBezTo>
                <a:cubicBezTo>
                  <a:pt x="230" y="54"/>
                  <a:pt x="244" y="56"/>
                  <a:pt x="252" y="80"/>
                </a:cubicBezTo>
                <a:cubicBezTo>
                  <a:pt x="248" y="99"/>
                  <a:pt x="244" y="111"/>
                  <a:pt x="224" y="118"/>
                </a:cubicBezTo>
                <a:cubicBezTo>
                  <a:pt x="225" y="125"/>
                  <a:pt x="219" y="147"/>
                  <a:pt x="224" y="154"/>
                </a:cubicBezTo>
                <a:cubicBezTo>
                  <a:pt x="216" y="162"/>
                  <a:pt x="231" y="168"/>
                  <a:pt x="210" y="176"/>
                </a:cubicBezTo>
                <a:cubicBezTo>
                  <a:pt x="212" y="180"/>
                  <a:pt x="216" y="183"/>
                  <a:pt x="218" y="188"/>
                </a:cubicBezTo>
                <a:cubicBezTo>
                  <a:pt x="219" y="192"/>
                  <a:pt x="222" y="200"/>
                  <a:pt x="222" y="200"/>
                </a:cubicBezTo>
                <a:cubicBezTo>
                  <a:pt x="220" y="221"/>
                  <a:pt x="224" y="221"/>
                  <a:pt x="210" y="236"/>
                </a:cubicBezTo>
                <a:cubicBezTo>
                  <a:pt x="204" y="235"/>
                  <a:pt x="191" y="236"/>
                  <a:pt x="186" y="236"/>
                </a:cubicBezTo>
                <a:cubicBezTo>
                  <a:pt x="183" y="235"/>
                  <a:pt x="183" y="240"/>
                  <a:pt x="182" y="242"/>
                </a:cubicBezTo>
                <a:cubicBezTo>
                  <a:pt x="177" y="246"/>
                  <a:pt x="182" y="258"/>
                  <a:pt x="176" y="260"/>
                </a:cubicBezTo>
                <a:cubicBezTo>
                  <a:pt x="167" y="262"/>
                  <a:pt x="171" y="260"/>
                  <a:pt x="164" y="266"/>
                </a:cubicBezTo>
                <a:cubicBezTo>
                  <a:pt x="146" y="264"/>
                  <a:pt x="141" y="267"/>
                  <a:pt x="130" y="256"/>
                </a:cubicBezTo>
                <a:cubicBezTo>
                  <a:pt x="127" y="248"/>
                  <a:pt x="122" y="245"/>
                  <a:pt x="120" y="238"/>
                </a:cubicBezTo>
                <a:cubicBezTo>
                  <a:pt x="120" y="235"/>
                  <a:pt x="117" y="220"/>
                  <a:pt x="116" y="218"/>
                </a:cubicBezTo>
                <a:cubicBezTo>
                  <a:pt x="115" y="217"/>
                  <a:pt x="101" y="215"/>
                  <a:pt x="96" y="214"/>
                </a:cubicBezTo>
                <a:cubicBezTo>
                  <a:pt x="90" y="205"/>
                  <a:pt x="83" y="203"/>
                  <a:pt x="80" y="194"/>
                </a:cubicBezTo>
                <a:cubicBezTo>
                  <a:pt x="80" y="190"/>
                  <a:pt x="82" y="185"/>
                  <a:pt x="80" y="184"/>
                </a:cubicBezTo>
                <a:cubicBezTo>
                  <a:pt x="74" y="180"/>
                  <a:pt x="62" y="190"/>
                  <a:pt x="62" y="190"/>
                </a:cubicBezTo>
                <a:cubicBezTo>
                  <a:pt x="49" y="188"/>
                  <a:pt x="46" y="189"/>
                  <a:pt x="36" y="186"/>
                </a:cubicBezTo>
                <a:cubicBezTo>
                  <a:pt x="31" y="184"/>
                  <a:pt x="24" y="182"/>
                  <a:pt x="24" y="182"/>
                </a:cubicBezTo>
                <a:cubicBezTo>
                  <a:pt x="18" y="173"/>
                  <a:pt x="13" y="168"/>
                  <a:pt x="8" y="160"/>
                </a:cubicBezTo>
                <a:cubicBezTo>
                  <a:pt x="10" y="148"/>
                  <a:pt x="19" y="146"/>
                  <a:pt x="10" y="140"/>
                </a:cubicBezTo>
                <a:cubicBezTo>
                  <a:pt x="9" y="138"/>
                  <a:pt x="8" y="135"/>
                  <a:pt x="8" y="134"/>
                </a:cubicBezTo>
                <a:cubicBezTo>
                  <a:pt x="6" y="131"/>
                  <a:pt x="4" y="130"/>
                  <a:pt x="4" y="128"/>
                </a:cubicBezTo>
                <a:cubicBezTo>
                  <a:pt x="2" y="124"/>
                  <a:pt x="0" y="116"/>
                  <a:pt x="0" y="116"/>
                </a:cubicBezTo>
                <a:cubicBezTo>
                  <a:pt x="1" y="110"/>
                  <a:pt x="4" y="96"/>
                  <a:pt x="10" y="92"/>
                </a:cubicBezTo>
                <a:cubicBezTo>
                  <a:pt x="16" y="86"/>
                  <a:pt x="52" y="84"/>
                  <a:pt x="52" y="84"/>
                </a:cubicBezTo>
                <a:cubicBezTo>
                  <a:pt x="62" y="87"/>
                  <a:pt x="68" y="66"/>
                  <a:pt x="78" y="60"/>
                </a:cubicBezTo>
                <a:cubicBezTo>
                  <a:pt x="93" y="49"/>
                  <a:pt x="91" y="44"/>
                  <a:pt x="110" y="42"/>
                </a:cubicBezTo>
                <a:cubicBezTo>
                  <a:pt x="107" y="34"/>
                  <a:pt x="109" y="37"/>
                  <a:pt x="104" y="32"/>
                </a:cubicBezTo>
              </a:path>
            </a:pathLst>
          </a:custGeom>
          <a:gradFill rotWithShape="0">
            <a:gsLst>
              <a:gs pos="0">
                <a:srgbClr val="474747"/>
              </a:gs>
              <a:gs pos="100000">
                <a:srgbClr val="6E6E6E"/>
              </a:gs>
            </a:gsLst>
            <a:lin ang="5400000" scaled="1"/>
          </a:gradFill>
          <a:ln w="9525">
            <a:solidFill>
              <a:srgbClr val="464646"/>
            </a:solidFill>
            <a:round/>
            <a:headEnd/>
            <a:tailEnd/>
          </a:ln>
        </p:spPr>
        <p:txBody>
          <a:bodyPr rot="10800000" vert="eaVert" wrap="none" lIns="91424" tIns="45712" rIns="91424" bIns="45712" anchor="ctr"/>
          <a:lstStyle/>
          <a:p>
            <a:pPr defTabSz="781470">
              <a:defRPr/>
            </a:pPr>
            <a:endParaRPr lang="en-US" kern="0" dirty="0">
              <a:solidFill>
                <a:sysClr val="windowText" lastClr="000000"/>
              </a:solidFill>
              <a:ea typeface="ヒラギノ角ゴ Pro W3"/>
              <a:cs typeface="ヒラギノ角ゴ Pro W3"/>
            </a:endParaRPr>
          </a:p>
        </p:txBody>
      </p:sp>
      <p:sp>
        <p:nvSpPr>
          <p:cNvPr id="1548" name="Freeform 1385"/>
          <p:cNvSpPr>
            <a:spLocks/>
          </p:cNvSpPr>
          <p:nvPr/>
        </p:nvSpPr>
        <p:spPr bwMode="auto">
          <a:xfrm rot="5973190">
            <a:off x="8311356" y="2737645"/>
            <a:ext cx="217488" cy="228600"/>
          </a:xfrm>
          <a:custGeom>
            <a:avLst/>
            <a:gdLst>
              <a:gd name="T0" fmla="*/ 2147483647 w 252"/>
              <a:gd name="T1" fmla="*/ 2147483647 h 267"/>
              <a:gd name="T2" fmla="*/ 2147483647 w 252"/>
              <a:gd name="T3" fmla="*/ 2147483647 h 267"/>
              <a:gd name="T4" fmla="*/ 2147483647 w 252"/>
              <a:gd name="T5" fmla="*/ 0 h 267"/>
              <a:gd name="T6" fmla="*/ 2147483647 w 252"/>
              <a:gd name="T7" fmla="*/ 2147483647 h 267"/>
              <a:gd name="T8" fmla="*/ 2147483647 w 252"/>
              <a:gd name="T9" fmla="*/ 2147483647 h 267"/>
              <a:gd name="T10" fmla="*/ 2147483647 w 252"/>
              <a:gd name="T11" fmla="*/ 0 h 267"/>
              <a:gd name="T12" fmla="*/ 2147483647 w 252"/>
              <a:gd name="T13" fmla="*/ 2147483647 h 267"/>
              <a:gd name="T14" fmla="*/ 2147483647 w 252"/>
              <a:gd name="T15" fmla="*/ 2147483647 h 267"/>
              <a:gd name="T16" fmla="*/ 2147483647 w 252"/>
              <a:gd name="T17" fmla="*/ 2147483647 h 267"/>
              <a:gd name="T18" fmla="*/ 2147483647 w 252"/>
              <a:gd name="T19" fmla="*/ 2147483647 h 267"/>
              <a:gd name="T20" fmla="*/ 2147483647 w 252"/>
              <a:gd name="T21" fmla="*/ 2147483647 h 267"/>
              <a:gd name="T22" fmla="*/ 2147483647 w 252"/>
              <a:gd name="T23" fmla="*/ 2147483647 h 267"/>
              <a:gd name="T24" fmla="*/ 2147483647 w 252"/>
              <a:gd name="T25" fmla="*/ 2147483647 h 267"/>
              <a:gd name="T26" fmla="*/ 2147483647 w 252"/>
              <a:gd name="T27" fmla="*/ 2147483647 h 267"/>
              <a:gd name="T28" fmla="*/ 2147483647 w 252"/>
              <a:gd name="T29" fmla="*/ 2147483647 h 267"/>
              <a:gd name="T30" fmla="*/ 2147483647 w 252"/>
              <a:gd name="T31" fmla="*/ 2147483647 h 267"/>
              <a:gd name="T32" fmla="*/ 2147483647 w 252"/>
              <a:gd name="T33" fmla="*/ 2147483647 h 267"/>
              <a:gd name="T34" fmla="*/ 2147483647 w 252"/>
              <a:gd name="T35" fmla="*/ 2147483647 h 267"/>
              <a:gd name="T36" fmla="*/ 2147483647 w 252"/>
              <a:gd name="T37" fmla="*/ 2147483647 h 267"/>
              <a:gd name="T38" fmla="*/ 2147483647 w 252"/>
              <a:gd name="T39" fmla="*/ 2147483647 h 267"/>
              <a:gd name="T40" fmla="*/ 2147483647 w 252"/>
              <a:gd name="T41" fmla="*/ 2147483647 h 267"/>
              <a:gd name="T42" fmla="*/ 2147483647 w 252"/>
              <a:gd name="T43" fmla="*/ 2147483647 h 267"/>
              <a:gd name="T44" fmla="*/ 2147483647 w 252"/>
              <a:gd name="T45" fmla="*/ 2147483647 h 267"/>
              <a:gd name="T46" fmla="*/ 2147483647 w 252"/>
              <a:gd name="T47" fmla="*/ 2147483647 h 267"/>
              <a:gd name="T48" fmla="*/ 2147483647 w 252"/>
              <a:gd name="T49" fmla="*/ 2147483647 h 267"/>
              <a:gd name="T50" fmla="*/ 2147483647 w 252"/>
              <a:gd name="T51" fmla="*/ 2147483647 h 267"/>
              <a:gd name="T52" fmla="*/ 2147483647 w 252"/>
              <a:gd name="T53" fmla="*/ 2147483647 h 267"/>
              <a:gd name="T54" fmla="*/ 2147483647 w 252"/>
              <a:gd name="T55" fmla="*/ 2147483647 h 267"/>
              <a:gd name="T56" fmla="*/ 2147483647 w 252"/>
              <a:gd name="T57" fmla="*/ 2147483647 h 267"/>
              <a:gd name="T58" fmla="*/ 2147483647 w 252"/>
              <a:gd name="T59" fmla="*/ 2147483647 h 267"/>
              <a:gd name="T60" fmla="*/ 2147483647 w 252"/>
              <a:gd name="T61" fmla="*/ 2147483647 h 267"/>
              <a:gd name="T62" fmla="*/ 2147483647 w 252"/>
              <a:gd name="T63" fmla="*/ 2147483647 h 267"/>
              <a:gd name="T64" fmla="*/ 2147483647 w 252"/>
              <a:gd name="T65" fmla="*/ 2147483647 h 267"/>
              <a:gd name="T66" fmla="*/ 0 w 252"/>
              <a:gd name="T67" fmla="*/ 2147483647 h 267"/>
              <a:gd name="T68" fmla="*/ 2147483647 w 252"/>
              <a:gd name="T69" fmla="*/ 2147483647 h 267"/>
              <a:gd name="T70" fmla="*/ 2147483647 w 252"/>
              <a:gd name="T71" fmla="*/ 2147483647 h 267"/>
              <a:gd name="T72" fmla="*/ 2147483647 w 252"/>
              <a:gd name="T73" fmla="*/ 2147483647 h 267"/>
              <a:gd name="T74" fmla="*/ 2147483647 w 252"/>
              <a:gd name="T75" fmla="*/ 2147483647 h 267"/>
              <a:gd name="T76" fmla="*/ 2147483647 w 252"/>
              <a:gd name="T77" fmla="*/ 2147483647 h 26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52"/>
              <a:gd name="T118" fmla="*/ 0 h 267"/>
              <a:gd name="T119" fmla="*/ 252 w 252"/>
              <a:gd name="T120" fmla="*/ 267 h 26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52" h="267">
                <a:moveTo>
                  <a:pt x="114" y="42"/>
                </a:moveTo>
                <a:cubicBezTo>
                  <a:pt x="106" y="36"/>
                  <a:pt x="101" y="19"/>
                  <a:pt x="112" y="12"/>
                </a:cubicBezTo>
                <a:cubicBezTo>
                  <a:pt x="118" y="8"/>
                  <a:pt x="130" y="0"/>
                  <a:pt x="130" y="0"/>
                </a:cubicBezTo>
                <a:cubicBezTo>
                  <a:pt x="145" y="2"/>
                  <a:pt x="151" y="3"/>
                  <a:pt x="156" y="18"/>
                </a:cubicBezTo>
                <a:cubicBezTo>
                  <a:pt x="158" y="14"/>
                  <a:pt x="159" y="7"/>
                  <a:pt x="164" y="6"/>
                </a:cubicBezTo>
                <a:cubicBezTo>
                  <a:pt x="170" y="4"/>
                  <a:pt x="182" y="0"/>
                  <a:pt x="182" y="0"/>
                </a:cubicBezTo>
                <a:cubicBezTo>
                  <a:pt x="189" y="1"/>
                  <a:pt x="204" y="6"/>
                  <a:pt x="204" y="6"/>
                </a:cubicBezTo>
                <a:cubicBezTo>
                  <a:pt x="209" y="11"/>
                  <a:pt x="213" y="16"/>
                  <a:pt x="216" y="24"/>
                </a:cubicBezTo>
                <a:cubicBezTo>
                  <a:pt x="214" y="36"/>
                  <a:pt x="214" y="42"/>
                  <a:pt x="208" y="52"/>
                </a:cubicBezTo>
                <a:cubicBezTo>
                  <a:pt x="230" y="54"/>
                  <a:pt x="244" y="56"/>
                  <a:pt x="252" y="80"/>
                </a:cubicBezTo>
                <a:cubicBezTo>
                  <a:pt x="248" y="99"/>
                  <a:pt x="244" y="111"/>
                  <a:pt x="224" y="118"/>
                </a:cubicBezTo>
                <a:cubicBezTo>
                  <a:pt x="225" y="125"/>
                  <a:pt x="219" y="147"/>
                  <a:pt x="224" y="154"/>
                </a:cubicBezTo>
                <a:cubicBezTo>
                  <a:pt x="216" y="162"/>
                  <a:pt x="231" y="168"/>
                  <a:pt x="210" y="176"/>
                </a:cubicBezTo>
                <a:cubicBezTo>
                  <a:pt x="212" y="180"/>
                  <a:pt x="216" y="183"/>
                  <a:pt x="218" y="188"/>
                </a:cubicBezTo>
                <a:cubicBezTo>
                  <a:pt x="219" y="192"/>
                  <a:pt x="222" y="200"/>
                  <a:pt x="222" y="200"/>
                </a:cubicBezTo>
                <a:cubicBezTo>
                  <a:pt x="220" y="221"/>
                  <a:pt x="224" y="221"/>
                  <a:pt x="210" y="236"/>
                </a:cubicBezTo>
                <a:cubicBezTo>
                  <a:pt x="204" y="235"/>
                  <a:pt x="191" y="236"/>
                  <a:pt x="186" y="236"/>
                </a:cubicBezTo>
                <a:cubicBezTo>
                  <a:pt x="183" y="235"/>
                  <a:pt x="183" y="240"/>
                  <a:pt x="182" y="242"/>
                </a:cubicBezTo>
                <a:cubicBezTo>
                  <a:pt x="177" y="246"/>
                  <a:pt x="182" y="258"/>
                  <a:pt x="176" y="260"/>
                </a:cubicBezTo>
                <a:cubicBezTo>
                  <a:pt x="167" y="262"/>
                  <a:pt x="171" y="260"/>
                  <a:pt x="164" y="266"/>
                </a:cubicBezTo>
                <a:cubicBezTo>
                  <a:pt x="146" y="264"/>
                  <a:pt x="141" y="267"/>
                  <a:pt x="130" y="256"/>
                </a:cubicBezTo>
                <a:cubicBezTo>
                  <a:pt x="127" y="248"/>
                  <a:pt x="122" y="245"/>
                  <a:pt x="120" y="238"/>
                </a:cubicBezTo>
                <a:cubicBezTo>
                  <a:pt x="120" y="235"/>
                  <a:pt x="117" y="220"/>
                  <a:pt x="116" y="218"/>
                </a:cubicBezTo>
                <a:cubicBezTo>
                  <a:pt x="115" y="217"/>
                  <a:pt x="101" y="215"/>
                  <a:pt x="96" y="214"/>
                </a:cubicBezTo>
                <a:cubicBezTo>
                  <a:pt x="90" y="205"/>
                  <a:pt x="83" y="203"/>
                  <a:pt x="80" y="194"/>
                </a:cubicBezTo>
                <a:cubicBezTo>
                  <a:pt x="80" y="190"/>
                  <a:pt x="82" y="185"/>
                  <a:pt x="80" y="184"/>
                </a:cubicBezTo>
                <a:cubicBezTo>
                  <a:pt x="74" y="180"/>
                  <a:pt x="62" y="190"/>
                  <a:pt x="62" y="190"/>
                </a:cubicBezTo>
                <a:cubicBezTo>
                  <a:pt x="49" y="188"/>
                  <a:pt x="46" y="189"/>
                  <a:pt x="36" y="186"/>
                </a:cubicBezTo>
                <a:cubicBezTo>
                  <a:pt x="31" y="184"/>
                  <a:pt x="24" y="182"/>
                  <a:pt x="24" y="182"/>
                </a:cubicBezTo>
                <a:cubicBezTo>
                  <a:pt x="18" y="173"/>
                  <a:pt x="13" y="168"/>
                  <a:pt x="8" y="160"/>
                </a:cubicBezTo>
                <a:cubicBezTo>
                  <a:pt x="10" y="148"/>
                  <a:pt x="19" y="146"/>
                  <a:pt x="10" y="140"/>
                </a:cubicBezTo>
                <a:cubicBezTo>
                  <a:pt x="9" y="138"/>
                  <a:pt x="8" y="135"/>
                  <a:pt x="8" y="134"/>
                </a:cubicBezTo>
                <a:cubicBezTo>
                  <a:pt x="6" y="131"/>
                  <a:pt x="4" y="130"/>
                  <a:pt x="4" y="128"/>
                </a:cubicBezTo>
                <a:cubicBezTo>
                  <a:pt x="2" y="124"/>
                  <a:pt x="0" y="116"/>
                  <a:pt x="0" y="116"/>
                </a:cubicBezTo>
                <a:cubicBezTo>
                  <a:pt x="1" y="110"/>
                  <a:pt x="4" y="96"/>
                  <a:pt x="10" y="92"/>
                </a:cubicBezTo>
                <a:cubicBezTo>
                  <a:pt x="16" y="86"/>
                  <a:pt x="52" y="84"/>
                  <a:pt x="52" y="84"/>
                </a:cubicBezTo>
                <a:cubicBezTo>
                  <a:pt x="62" y="87"/>
                  <a:pt x="68" y="66"/>
                  <a:pt x="78" y="60"/>
                </a:cubicBezTo>
                <a:cubicBezTo>
                  <a:pt x="93" y="49"/>
                  <a:pt x="91" y="44"/>
                  <a:pt x="110" y="42"/>
                </a:cubicBezTo>
                <a:cubicBezTo>
                  <a:pt x="107" y="34"/>
                  <a:pt x="109" y="37"/>
                  <a:pt x="104" y="32"/>
                </a:cubicBezTo>
              </a:path>
            </a:pathLst>
          </a:custGeom>
          <a:gradFill rotWithShape="0">
            <a:gsLst>
              <a:gs pos="0">
                <a:srgbClr val="474747"/>
              </a:gs>
              <a:gs pos="100000">
                <a:srgbClr val="6E6E6E"/>
              </a:gs>
            </a:gsLst>
            <a:lin ang="5400000" scaled="1"/>
          </a:gradFill>
          <a:ln w="9525">
            <a:solidFill>
              <a:srgbClr val="464646"/>
            </a:solidFill>
            <a:round/>
            <a:headEnd/>
            <a:tailEnd/>
          </a:ln>
        </p:spPr>
        <p:txBody>
          <a:bodyPr rot="10800000" vert="eaVert" wrap="none" lIns="91424" tIns="45712" rIns="91424" bIns="45712" anchor="ctr"/>
          <a:lstStyle/>
          <a:p>
            <a:pPr defTabSz="781470">
              <a:defRPr/>
            </a:pPr>
            <a:endParaRPr lang="en-US" kern="0" dirty="0">
              <a:solidFill>
                <a:sysClr val="windowText" lastClr="000000"/>
              </a:solidFill>
              <a:ea typeface="ヒラギノ角ゴ Pro W3"/>
              <a:cs typeface="ヒラギノ角ゴ Pro W3"/>
            </a:endParaRPr>
          </a:p>
        </p:txBody>
      </p:sp>
      <p:sp>
        <p:nvSpPr>
          <p:cNvPr id="1549" name="Freeform 1385"/>
          <p:cNvSpPr>
            <a:spLocks/>
          </p:cNvSpPr>
          <p:nvPr/>
        </p:nvSpPr>
        <p:spPr bwMode="auto">
          <a:xfrm rot="1196522">
            <a:off x="457200" y="2895600"/>
            <a:ext cx="217488" cy="228600"/>
          </a:xfrm>
          <a:custGeom>
            <a:avLst/>
            <a:gdLst>
              <a:gd name="T0" fmla="*/ 2147483647 w 252"/>
              <a:gd name="T1" fmla="*/ 2147483647 h 267"/>
              <a:gd name="T2" fmla="*/ 2147483647 w 252"/>
              <a:gd name="T3" fmla="*/ 2147483647 h 267"/>
              <a:gd name="T4" fmla="*/ 2147483647 w 252"/>
              <a:gd name="T5" fmla="*/ 0 h 267"/>
              <a:gd name="T6" fmla="*/ 2147483647 w 252"/>
              <a:gd name="T7" fmla="*/ 2147483647 h 267"/>
              <a:gd name="T8" fmla="*/ 2147483647 w 252"/>
              <a:gd name="T9" fmla="*/ 2147483647 h 267"/>
              <a:gd name="T10" fmla="*/ 2147483647 w 252"/>
              <a:gd name="T11" fmla="*/ 0 h 267"/>
              <a:gd name="T12" fmla="*/ 2147483647 w 252"/>
              <a:gd name="T13" fmla="*/ 2147483647 h 267"/>
              <a:gd name="T14" fmla="*/ 2147483647 w 252"/>
              <a:gd name="T15" fmla="*/ 2147483647 h 267"/>
              <a:gd name="T16" fmla="*/ 2147483647 w 252"/>
              <a:gd name="T17" fmla="*/ 2147483647 h 267"/>
              <a:gd name="T18" fmla="*/ 2147483647 w 252"/>
              <a:gd name="T19" fmla="*/ 2147483647 h 267"/>
              <a:gd name="T20" fmla="*/ 2147483647 w 252"/>
              <a:gd name="T21" fmla="*/ 2147483647 h 267"/>
              <a:gd name="T22" fmla="*/ 2147483647 w 252"/>
              <a:gd name="T23" fmla="*/ 2147483647 h 267"/>
              <a:gd name="T24" fmla="*/ 2147483647 w 252"/>
              <a:gd name="T25" fmla="*/ 2147483647 h 267"/>
              <a:gd name="T26" fmla="*/ 2147483647 w 252"/>
              <a:gd name="T27" fmla="*/ 2147483647 h 267"/>
              <a:gd name="T28" fmla="*/ 2147483647 w 252"/>
              <a:gd name="T29" fmla="*/ 2147483647 h 267"/>
              <a:gd name="T30" fmla="*/ 2147483647 w 252"/>
              <a:gd name="T31" fmla="*/ 2147483647 h 267"/>
              <a:gd name="T32" fmla="*/ 2147483647 w 252"/>
              <a:gd name="T33" fmla="*/ 2147483647 h 267"/>
              <a:gd name="T34" fmla="*/ 2147483647 w 252"/>
              <a:gd name="T35" fmla="*/ 2147483647 h 267"/>
              <a:gd name="T36" fmla="*/ 2147483647 w 252"/>
              <a:gd name="T37" fmla="*/ 2147483647 h 267"/>
              <a:gd name="T38" fmla="*/ 2147483647 w 252"/>
              <a:gd name="T39" fmla="*/ 2147483647 h 267"/>
              <a:gd name="T40" fmla="*/ 2147483647 w 252"/>
              <a:gd name="T41" fmla="*/ 2147483647 h 267"/>
              <a:gd name="T42" fmla="*/ 2147483647 w 252"/>
              <a:gd name="T43" fmla="*/ 2147483647 h 267"/>
              <a:gd name="T44" fmla="*/ 2147483647 w 252"/>
              <a:gd name="T45" fmla="*/ 2147483647 h 267"/>
              <a:gd name="T46" fmla="*/ 2147483647 w 252"/>
              <a:gd name="T47" fmla="*/ 2147483647 h 267"/>
              <a:gd name="T48" fmla="*/ 2147483647 w 252"/>
              <a:gd name="T49" fmla="*/ 2147483647 h 267"/>
              <a:gd name="T50" fmla="*/ 2147483647 w 252"/>
              <a:gd name="T51" fmla="*/ 2147483647 h 267"/>
              <a:gd name="T52" fmla="*/ 2147483647 w 252"/>
              <a:gd name="T53" fmla="*/ 2147483647 h 267"/>
              <a:gd name="T54" fmla="*/ 2147483647 w 252"/>
              <a:gd name="T55" fmla="*/ 2147483647 h 267"/>
              <a:gd name="T56" fmla="*/ 2147483647 w 252"/>
              <a:gd name="T57" fmla="*/ 2147483647 h 267"/>
              <a:gd name="T58" fmla="*/ 2147483647 w 252"/>
              <a:gd name="T59" fmla="*/ 2147483647 h 267"/>
              <a:gd name="T60" fmla="*/ 2147483647 w 252"/>
              <a:gd name="T61" fmla="*/ 2147483647 h 267"/>
              <a:gd name="T62" fmla="*/ 2147483647 w 252"/>
              <a:gd name="T63" fmla="*/ 2147483647 h 267"/>
              <a:gd name="T64" fmla="*/ 2147483647 w 252"/>
              <a:gd name="T65" fmla="*/ 2147483647 h 267"/>
              <a:gd name="T66" fmla="*/ 0 w 252"/>
              <a:gd name="T67" fmla="*/ 2147483647 h 267"/>
              <a:gd name="T68" fmla="*/ 2147483647 w 252"/>
              <a:gd name="T69" fmla="*/ 2147483647 h 267"/>
              <a:gd name="T70" fmla="*/ 2147483647 w 252"/>
              <a:gd name="T71" fmla="*/ 2147483647 h 267"/>
              <a:gd name="T72" fmla="*/ 2147483647 w 252"/>
              <a:gd name="T73" fmla="*/ 2147483647 h 267"/>
              <a:gd name="T74" fmla="*/ 2147483647 w 252"/>
              <a:gd name="T75" fmla="*/ 2147483647 h 267"/>
              <a:gd name="T76" fmla="*/ 2147483647 w 252"/>
              <a:gd name="T77" fmla="*/ 2147483647 h 26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52"/>
              <a:gd name="T118" fmla="*/ 0 h 267"/>
              <a:gd name="T119" fmla="*/ 252 w 252"/>
              <a:gd name="T120" fmla="*/ 267 h 26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52" h="267">
                <a:moveTo>
                  <a:pt x="114" y="42"/>
                </a:moveTo>
                <a:cubicBezTo>
                  <a:pt x="106" y="36"/>
                  <a:pt x="101" y="19"/>
                  <a:pt x="112" y="12"/>
                </a:cubicBezTo>
                <a:cubicBezTo>
                  <a:pt x="118" y="8"/>
                  <a:pt x="130" y="0"/>
                  <a:pt x="130" y="0"/>
                </a:cubicBezTo>
                <a:cubicBezTo>
                  <a:pt x="145" y="2"/>
                  <a:pt x="151" y="3"/>
                  <a:pt x="156" y="18"/>
                </a:cubicBezTo>
                <a:cubicBezTo>
                  <a:pt x="158" y="14"/>
                  <a:pt x="159" y="7"/>
                  <a:pt x="164" y="6"/>
                </a:cubicBezTo>
                <a:cubicBezTo>
                  <a:pt x="170" y="4"/>
                  <a:pt x="182" y="0"/>
                  <a:pt x="182" y="0"/>
                </a:cubicBezTo>
                <a:cubicBezTo>
                  <a:pt x="189" y="1"/>
                  <a:pt x="204" y="6"/>
                  <a:pt x="204" y="6"/>
                </a:cubicBezTo>
                <a:cubicBezTo>
                  <a:pt x="209" y="11"/>
                  <a:pt x="213" y="16"/>
                  <a:pt x="216" y="24"/>
                </a:cubicBezTo>
                <a:cubicBezTo>
                  <a:pt x="214" y="36"/>
                  <a:pt x="214" y="42"/>
                  <a:pt x="208" y="52"/>
                </a:cubicBezTo>
                <a:cubicBezTo>
                  <a:pt x="230" y="54"/>
                  <a:pt x="244" y="56"/>
                  <a:pt x="252" y="80"/>
                </a:cubicBezTo>
                <a:cubicBezTo>
                  <a:pt x="248" y="99"/>
                  <a:pt x="244" y="111"/>
                  <a:pt x="224" y="118"/>
                </a:cubicBezTo>
                <a:cubicBezTo>
                  <a:pt x="225" y="125"/>
                  <a:pt x="219" y="147"/>
                  <a:pt x="224" y="154"/>
                </a:cubicBezTo>
                <a:cubicBezTo>
                  <a:pt x="216" y="162"/>
                  <a:pt x="231" y="168"/>
                  <a:pt x="210" y="176"/>
                </a:cubicBezTo>
                <a:cubicBezTo>
                  <a:pt x="212" y="180"/>
                  <a:pt x="216" y="183"/>
                  <a:pt x="218" y="188"/>
                </a:cubicBezTo>
                <a:cubicBezTo>
                  <a:pt x="219" y="192"/>
                  <a:pt x="222" y="200"/>
                  <a:pt x="222" y="200"/>
                </a:cubicBezTo>
                <a:cubicBezTo>
                  <a:pt x="220" y="221"/>
                  <a:pt x="224" y="221"/>
                  <a:pt x="210" y="236"/>
                </a:cubicBezTo>
                <a:cubicBezTo>
                  <a:pt x="204" y="235"/>
                  <a:pt x="191" y="236"/>
                  <a:pt x="186" y="236"/>
                </a:cubicBezTo>
                <a:cubicBezTo>
                  <a:pt x="183" y="235"/>
                  <a:pt x="183" y="240"/>
                  <a:pt x="182" y="242"/>
                </a:cubicBezTo>
                <a:cubicBezTo>
                  <a:pt x="177" y="246"/>
                  <a:pt x="182" y="258"/>
                  <a:pt x="176" y="260"/>
                </a:cubicBezTo>
                <a:cubicBezTo>
                  <a:pt x="167" y="262"/>
                  <a:pt x="171" y="260"/>
                  <a:pt x="164" y="266"/>
                </a:cubicBezTo>
                <a:cubicBezTo>
                  <a:pt x="146" y="264"/>
                  <a:pt x="141" y="267"/>
                  <a:pt x="130" y="256"/>
                </a:cubicBezTo>
                <a:cubicBezTo>
                  <a:pt x="127" y="248"/>
                  <a:pt x="122" y="245"/>
                  <a:pt x="120" y="238"/>
                </a:cubicBezTo>
                <a:cubicBezTo>
                  <a:pt x="120" y="235"/>
                  <a:pt x="117" y="220"/>
                  <a:pt x="116" y="218"/>
                </a:cubicBezTo>
                <a:cubicBezTo>
                  <a:pt x="115" y="217"/>
                  <a:pt x="101" y="215"/>
                  <a:pt x="96" y="214"/>
                </a:cubicBezTo>
                <a:cubicBezTo>
                  <a:pt x="90" y="205"/>
                  <a:pt x="83" y="203"/>
                  <a:pt x="80" y="194"/>
                </a:cubicBezTo>
                <a:cubicBezTo>
                  <a:pt x="80" y="190"/>
                  <a:pt x="82" y="185"/>
                  <a:pt x="80" y="184"/>
                </a:cubicBezTo>
                <a:cubicBezTo>
                  <a:pt x="74" y="180"/>
                  <a:pt x="62" y="190"/>
                  <a:pt x="62" y="190"/>
                </a:cubicBezTo>
                <a:cubicBezTo>
                  <a:pt x="49" y="188"/>
                  <a:pt x="46" y="189"/>
                  <a:pt x="36" y="186"/>
                </a:cubicBezTo>
                <a:cubicBezTo>
                  <a:pt x="31" y="184"/>
                  <a:pt x="24" y="182"/>
                  <a:pt x="24" y="182"/>
                </a:cubicBezTo>
                <a:cubicBezTo>
                  <a:pt x="18" y="173"/>
                  <a:pt x="13" y="168"/>
                  <a:pt x="8" y="160"/>
                </a:cubicBezTo>
                <a:cubicBezTo>
                  <a:pt x="10" y="148"/>
                  <a:pt x="19" y="146"/>
                  <a:pt x="10" y="140"/>
                </a:cubicBezTo>
                <a:cubicBezTo>
                  <a:pt x="9" y="138"/>
                  <a:pt x="8" y="135"/>
                  <a:pt x="8" y="134"/>
                </a:cubicBezTo>
                <a:cubicBezTo>
                  <a:pt x="6" y="131"/>
                  <a:pt x="4" y="130"/>
                  <a:pt x="4" y="128"/>
                </a:cubicBezTo>
                <a:cubicBezTo>
                  <a:pt x="2" y="124"/>
                  <a:pt x="0" y="116"/>
                  <a:pt x="0" y="116"/>
                </a:cubicBezTo>
                <a:cubicBezTo>
                  <a:pt x="1" y="110"/>
                  <a:pt x="4" y="96"/>
                  <a:pt x="10" y="92"/>
                </a:cubicBezTo>
                <a:cubicBezTo>
                  <a:pt x="16" y="86"/>
                  <a:pt x="52" y="84"/>
                  <a:pt x="52" y="84"/>
                </a:cubicBezTo>
                <a:cubicBezTo>
                  <a:pt x="62" y="87"/>
                  <a:pt x="68" y="66"/>
                  <a:pt x="78" y="60"/>
                </a:cubicBezTo>
                <a:cubicBezTo>
                  <a:pt x="93" y="49"/>
                  <a:pt x="91" y="44"/>
                  <a:pt x="110" y="42"/>
                </a:cubicBezTo>
                <a:cubicBezTo>
                  <a:pt x="107" y="34"/>
                  <a:pt x="109" y="37"/>
                  <a:pt x="104" y="32"/>
                </a:cubicBezTo>
              </a:path>
            </a:pathLst>
          </a:custGeom>
          <a:gradFill rotWithShape="0">
            <a:gsLst>
              <a:gs pos="0">
                <a:srgbClr val="474747"/>
              </a:gs>
              <a:gs pos="100000">
                <a:srgbClr val="6E6E6E"/>
              </a:gs>
            </a:gsLst>
            <a:lin ang="5400000" scaled="1"/>
          </a:gradFill>
          <a:ln w="9525">
            <a:solidFill>
              <a:srgbClr val="464646"/>
            </a:solidFill>
            <a:round/>
            <a:headEnd/>
            <a:tailEnd/>
          </a:ln>
        </p:spPr>
        <p:txBody>
          <a:bodyPr rot="10800000" vert="eaVert" wrap="none" lIns="91424" tIns="45712" rIns="91424" bIns="45712" anchor="ctr"/>
          <a:lstStyle/>
          <a:p>
            <a:pPr defTabSz="781470">
              <a:defRPr/>
            </a:pPr>
            <a:endParaRPr lang="en-US" kern="0" dirty="0">
              <a:solidFill>
                <a:sysClr val="windowText" lastClr="000000"/>
              </a:solidFill>
              <a:ea typeface="ヒラギノ角ゴ Pro W3"/>
              <a:cs typeface="ヒラギノ角ゴ Pro W3"/>
            </a:endParaRPr>
          </a:p>
        </p:txBody>
      </p:sp>
      <p:sp>
        <p:nvSpPr>
          <p:cNvPr id="1550" name="Freeform 1388"/>
          <p:cNvSpPr>
            <a:spLocks/>
          </p:cNvSpPr>
          <p:nvPr/>
        </p:nvSpPr>
        <p:spPr bwMode="auto">
          <a:xfrm rot="3241875">
            <a:off x="2209801" y="2319339"/>
            <a:ext cx="112712" cy="119063"/>
          </a:xfrm>
          <a:custGeom>
            <a:avLst/>
            <a:gdLst>
              <a:gd name="T0" fmla="*/ 2147483647 w 252"/>
              <a:gd name="T1" fmla="*/ 2147483647 h 267"/>
              <a:gd name="T2" fmla="*/ 2147483647 w 252"/>
              <a:gd name="T3" fmla="*/ 2147483647 h 267"/>
              <a:gd name="T4" fmla="*/ 2147483647 w 252"/>
              <a:gd name="T5" fmla="*/ 0 h 267"/>
              <a:gd name="T6" fmla="*/ 2147483647 w 252"/>
              <a:gd name="T7" fmla="*/ 2147483647 h 267"/>
              <a:gd name="T8" fmla="*/ 2147483647 w 252"/>
              <a:gd name="T9" fmla="*/ 2147483647 h 267"/>
              <a:gd name="T10" fmla="*/ 2147483647 w 252"/>
              <a:gd name="T11" fmla="*/ 0 h 267"/>
              <a:gd name="T12" fmla="*/ 2147483647 w 252"/>
              <a:gd name="T13" fmla="*/ 2147483647 h 267"/>
              <a:gd name="T14" fmla="*/ 2147483647 w 252"/>
              <a:gd name="T15" fmla="*/ 2147483647 h 267"/>
              <a:gd name="T16" fmla="*/ 2147483647 w 252"/>
              <a:gd name="T17" fmla="*/ 2147483647 h 267"/>
              <a:gd name="T18" fmla="*/ 2147483647 w 252"/>
              <a:gd name="T19" fmla="*/ 2147483647 h 267"/>
              <a:gd name="T20" fmla="*/ 2147483647 w 252"/>
              <a:gd name="T21" fmla="*/ 2147483647 h 267"/>
              <a:gd name="T22" fmla="*/ 2147483647 w 252"/>
              <a:gd name="T23" fmla="*/ 2147483647 h 267"/>
              <a:gd name="T24" fmla="*/ 2147483647 w 252"/>
              <a:gd name="T25" fmla="*/ 2147483647 h 267"/>
              <a:gd name="T26" fmla="*/ 2147483647 w 252"/>
              <a:gd name="T27" fmla="*/ 2147483647 h 267"/>
              <a:gd name="T28" fmla="*/ 2147483647 w 252"/>
              <a:gd name="T29" fmla="*/ 2147483647 h 267"/>
              <a:gd name="T30" fmla="*/ 2147483647 w 252"/>
              <a:gd name="T31" fmla="*/ 2147483647 h 267"/>
              <a:gd name="T32" fmla="*/ 2147483647 w 252"/>
              <a:gd name="T33" fmla="*/ 2147483647 h 267"/>
              <a:gd name="T34" fmla="*/ 2147483647 w 252"/>
              <a:gd name="T35" fmla="*/ 2147483647 h 267"/>
              <a:gd name="T36" fmla="*/ 2147483647 w 252"/>
              <a:gd name="T37" fmla="*/ 2147483647 h 267"/>
              <a:gd name="T38" fmla="*/ 2147483647 w 252"/>
              <a:gd name="T39" fmla="*/ 2147483647 h 267"/>
              <a:gd name="T40" fmla="*/ 2147483647 w 252"/>
              <a:gd name="T41" fmla="*/ 2147483647 h 267"/>
              <a:gd name="T42" fmla="*/ 2147483647 w 252"/>
              <a:gd name="T43" fmla="*/ 2147483647 h 267"/>
              <a:gd name="T44" fmla="*/ 2147483647 w 252"/>
              <a:gd name="T45" fmla="*/ 2147483647 h 267"/>
              <a:gd name="T46" fmla="*/ 2147483647 w 252"/>
              <a:gd name="T47" fmla="*/ 2147483647 h 267"/>
              <a:gd name="T48" fmla="*/ 2147483647 w 252"/>
              <a:gd name="T49" fmla="*/ 2147483647 h 267"/>
              <a:gd name="T50" fmla="*/ 2147483647 w 252"/>
              <a:gd name="T51" fmla="*/ 2147483647 h 267"/>
              <a:gd name="T52" fmla="*/ 2147483647 w 252"/>
              <a:gd name="T53" fmla="*/ 2147483647 h 267"/>
              <a:gd name="T54" fmla="*/ 2147483647 w 252"/>
              <a:gd name="T55" fmla="*/ 2147483647 h 267"/>
              <a:gd name="T56" fmla="*/ 2147483647 w 252"/>
              <a:gd name="T57" fmla="*/ 2147483647 h 267"/>
              <a:gd name="T58" fmla="*/ 2147483647 w 252"/>
              <a:gd name="T59" fmla="*/ 2147483647 h 267"/>
              <a:gd name="T60" fmla="*/ 2147483647 w 252"/>
              <a:gd name="T61" fmla="*/ 2147483647 h 267"/>
              <a:gd name="T62" fmla="*/ 2147483647 w 252"/>
              <a:gd name="T63" fmla="*/ 2147483647 h 267"/>
              <a:gd name="T64" fmla="*/ 2147483647 w 252"/>
              <a:gd name="T65" fmla="*/ 2147483647 h 267"/>
              <a:gd name="T66" fmla="*/ 0 w 252"/>
              <a:gd name="T67" fmla="*/ 2147483647 h 267"/>
              <a:gd name="T68" fmla="*/ 2147483647 w 252"/>
              <a:gd name="T69" fmla="*/ 2147483647 h 267"/>
              <a:gd name="T70" fmla="*/ 2147483647 w 252"/>
              <a:gd name="T71" fmla="*/ 2147483647 h 267"/>
              <a:gd name="T72" fmla="*/ 2147483647 w 252"/>
              <a:gd name="T73" fmla="*/ 2147483647 h 267"/>
              <a:gd name="T74" fmla="*/ 2147483647 w 252"/>
              <a:gd name="T75" fmla="*/ 2147483647 h 267"/>
              <a:gd name="T76" fmla="*/ 2147483647 w 252"/>
              <a:gd name="T77" fmla="*/ 2147483647 h 26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52"/>
              <a:gd name="T118" fmla="*/ 0 h 267"/>
              <a:gd name="T119" fmla="*/ 252 w 252"/>
              <a:gd name="T120" fmla="*/ 267 h 26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52" h="267">
                <a:moveTo>
                  <a:pt x="114" y="42"/>
                </a:moveTo>
                <a:cubicBezTo>
                  <a:pt x="106" y="36"/>
                  <a:pt x="101" y="19"/>
                  <a:pt x="112" y="12"/>
                </a:cubicBezTo>
                <a:cubicBezTo>
                  <a:pt x="118" y="8"/>
                  <a:pt x="130" y="0"/>
                  <a:pt x="130" y="0"/>
                </a:cubicBezTo>
                <a:cubicBezTo>
                  <a:pt x="145" y="2"/>
                  <a:pt x="151" y="3"/>
                  <a:pt x="156" y="18"/>
                </a:cubicBezTo>
                <a:cubicBezTo>
                  <a:pt x="158" y="14"/>
                  <a:pt x="159" y="7"/>
                  <a:pt x="164" y="6"/>
                </a:cubicBezTo>
                <a:cubicBezTo>
                  <a:pt x="170" y="4"/>
                  <a:pt x="182" y="0"/>
                  <a:pt x="182" y="0"/>
                </a:cubicBezTo>
                <a:cubicBezTo>
                  <a:pt x="189" y="1"/>
                  <a:pt x="204" y="6"/>
                  <a:pt x="204" y="6"/>
                </a:cubicBezTo>
                <a:cubicBezTo>
                  <a:pt x="209" y="11"/>
                  <a:pt x="213" y="16"/>
                  <a:pt x="216" y="24"/>
                </a:cubicBezTo>
                <a:cubicBezTo>
                  <a:pt x="214" y="36"/>
                  <a:pt x="214" y="42"/>
                  <a:pt x="208" y="52"/>
                </a:cubicBezTo>
                <a:cubicBezTo>
                  <a:pt x="230" y="54"/>
                  <a:pt x="244" y="56"/>
                  <a:pt x="252" y="80"/>
                </a:cubicBezTo>
                <a:cubicBezTo>
                  <a:pt x="248" y="99"/>
                  <a:pt x="244" y="111"/>
                  <a:pt x="224" y="118"/>
                </a:cubicBezTo>
                <a:cubicBezTo>
                  <a:pt x="225" y="125"/>
                  <a:pt x="219" y="147"/>
                  <a:pt x="224" y="154"/>
                </a:cubicBezTo>
                <a:cubicBezTo>
                  <a:pt x="216" y="162"/>
                  <a:pt x="231" y="168"/>
                  <a:pt x="210" y="176"/>
                </a:cubicBezTo>
                <a:cubicBezTo>
                  <a:pt x="212" y="180"/>
                  <a:pt x="216" y="183"/>
                  <a:pt x="218" y="188"/>
                </a:cubicBezTo>
                <a:cubicBezTo>
                  <a:pt x="219" y="192"/>
                  <a:pt x="222" y="200"/>
                  <a:pt x="222" y="200"/>
                </a:cubicBezTo>
                <a:cubicBezTo>
                  <a:pt x="220" y="221"/>
                  <a:pt x="224" y="221"/>
                  <a:pt x="210" y="236"/>
                </a:cubicBezTo>
                <a:cubicBezTo>
                  <a:pt x="204" y="235"/>
                  <a:pt x="191" y="236"/>
                  <a:pt x="186" y="236"/>
                </a:cubicBezTo>
                <a:cubicBezTo>
                  <a:pt x="183" y="235"/>
                  <a:pt x="183" y="240"/>
                  <a:pt x="182" y="242"/>
                </a:cubicBezTo>
                <a:cubicBezTo>
                  <a:pt x="177" y="246"/>
                  <a:pt x="182" y="258"/>
                  <a:pt x="176" y="260"/>
                </a:cubicBezTo>
                <a:cubicBezTo>
                  <a:pt x="167" y="262"/>
                  <a:pt x="171" y="260"/>
                  <a:pt x="164" y="266"/>
                </a:cubicBezTo>
                <a:cubicBezTo>
                  <a:pt x="146" y="264"/>
                  <a:pt x="141" y="267"/>
                  <a:pt x="130" y="256"/>
                </a:cubicBezTo>
                <a:cubicBezTo>
                  <a:pt x="127" y="248"/>
                  <a:pt x="122" y="245"/>
                  <a:pt x="120" y="238"/>
                </a:cubicBezTo>
                <a:cubicBezTo>
                  <a:pt x="120" y="235"/>
                  <a:pt x="117" y="220"/>
                  <a:pt x="116" y="218"/>
                </a:cubicBezTo>
                <a:cubicBezTo>
                  <a:pt x="115" y="217"/>
                  <a:pt x="101" y="215"/>
                  <a:pt x="96" y="214"/>
                </a:cubicBezTo>
                <a:cubicBezTo>
                  <a:pt x="90" y="205"/>
                  <a:pt x="83" y="203"/>
                  <a:pt x="80" y="194"/>
                </a:cubicBezTo>
                <a:cubicBezTo>
                  <a:pt x="80" y="190"/>
                  <a:pt x="82" y="185"/>
                  <a:pt x="80" y="184"/>
                </a:cubicBezTo>
                <a:cubicBezTo>
                  <a:pt x="74" y="180"/>
                  <a:pt x="62" y="190"/>
                  <a:pt x="62" y="190"/>
                </a:cubicBezTo>
                <a:cubicBezTo>
                  <a:pt x="49" y="188"/>
                  <a:pt x="46" y="189"/>
                  <a:pt x="36" y="186"/>
                </a:cubicBezTo>
                <a:cubicBezTo>
                  <a:pt x="31" y="184"/>
                  <a:pt x="24" y="182"/>
                  <a:pt x="24" y="182"/>
                </a:cubicBezTo>
                <a:cubicBezTo>
                  <a:pt x="18" y="173"/>
                  <a:pt x="13" y="168"/>
                  <a:pt x="8" y="160"/>
                </a:cubicBezTo>
                <a:cubicBezTo>
                  <a:pt x="10" y="148"/>
                  <a:pt x="19" y="146"/>
                  <a:pt x="10" y="140"/>
                </a:cubicBezTo>
                <a:cubicBezTo>
                  <a:pt x="9" y="138"/>
                  <a:pt x="8" y="135"/>
                  <a:pt x="8" y="134"/>
                </a:cubicBezTo>
                <a:cubicBezTo>
                  <a:pt x="6" y="131"/>
                  <a:pt x="4" y="130"/>
                  <a:pt x="4" y="128"/>
                </a:cubicBezTo>
                <a:cubicBezTo>
                  <a:pt x="2" y="124"/>
                  <a:pt x="0" y="116"/>
                  <a:pt x="0" y="116"/>
                </a:cubicBezTo>
                <a:cubicBezTo>
                  <a:pt x="1" y="110"/>
                  <a:pt x="4" y="96"/>
                  <a:pt x="10" y="92"/>
                </a:cubicBezTo>
                <a:cubicBezTo>
                  <a:pt x="16" y="86"/>
                  <a:pt x="52" y="84"/>
                  <a:pt x="52" y="84"/>
                </a:cubicBezTo>
                <a:cubicBezTo>
                  <a:pt x="62" y="87"/>
                  <a:pt x="68" y="66"/>
                  <a:pt x="78" y="60"/>
                </a:cubicBezTo>
                <a:cubicBezTo>
                  <a:pt x="93" y="49"/>
                  <a:pt x="91" y="44"/>
                  <a:pt x="110" y="42"/>
                </a:cubicBezTo>
                <a:cubicBezTo>
                  <a:pt x="107" y="34"/>
                  <a:pt x="109" y="37"/>
                  <a:pt x="104" y="32"/>
                </a:cubicBezTo>
              </a:path>
            </a:pathLst>
          </a:custGeom>
          <a:gradFill rotWithShape="0">
            <a:gsLst>
              <a:gs pos="0">
                <a:srgbClr val="474747"/>
              </a:gs>
              <a:gs pos="100000">
                <a:srgbClr val="6E6E6E"/>
              </a:gs>
            </a:gsLst>
            <a:lin ang="5400000" scaled="1"/>
          </a:gradFill>
          <a:ln w="9525">
            <a:solidFill>
              <a:srgbClr val="464646"/>
            </a:solidFill>
            <a:round/>
            <a:headEnd/>
            <a:tailEnd/>
          </a:ln>
        </p:spPr>
        <p:txBody>
          <a:bodyPr wrap="none" lIns="91424" tIns="45712" rIns="91424" bIns="45712" anchor="ctr"/>
          <a:lstStyle/>
          <a:p>
            <a:pPr defTabSz="781470">
              <a:defRPr/>
            </a:pPr>
            <a:endParaRPr lang="en-US" kern="0" dirty="0">
              <a:solidFill>
                <a:sysClr val="windowText" lastClr="000000"/>
              </a:solidFill>
              <a:ea typeface="ヒラギノ角ゴ Pro W3"/>
              <a:cs typeface="ヒラギノ角ゴ Pro W3"/>
            </a:endParaRPr>
          </a:p>
        </p:txBody>
      </p:sp>
      <p:sp>
        <p:nvSpPr>
          <p:cNvPr id="1551" name="Freeform 1384"/>
          <p:cNvSpPr>
            <a:spLocks/>
          </p:cNvSpPr>
          <p:nvPr/>
        </p:nvSpPr>
        <p:spPr bwMode="auto">
          <a:xfrm rot="1699832">
            <a:off x="6019800" y="4900615"/>
            <a:ext cx="258763" cy="271462"/>
          </a:xfrm>
          <a:custGeom>
            <a:avLst/>
            <a:gdLst>
              <a:gd name="T0" fmla="*/ 2147483647 w 252"/>
              <a:gd name="T1" fmla="*/ 2147483647 h 267"/>
              <a:gd name="T2" fmla="*/ 2147483647 w 252"/>
              <a:gd name="T3" fmla="*/ 2147483647 h 267"/>
              <a:gd name="T4" fmla="*/ 2147483647 w 252"/>
              <a:gd name="T5" fmla="*/ 0 h 267"/>
              <a:gd name="T6" fmla="*/ 2147483647 w 252"/>
              <a:gd name="T7" fmla="*/ 2147483647 h 267"/>
              <a:gd name="T8" fmla="*/ 2147483647 w 252"/>
              <a:gd name="T9" fmla="*/ 2147483647 h 267"/>
              <a:gd name="T10" fmla="*/ 2147483647 w 252"/>
              <a:gd name="T11" fmla="*/ 0 h 267"/>
              <a:gd name="T12" fmla="*/ 2147483647 w 252"/>
              <a:gd name="T13" fmla="*/ 2147483647 h 267"/>
              <a:gd name="T14" fmla="*/ 2147483647 w 252"/>
              <a:gd name="T15" fmla="*/ 2147483647 h 267"/>
              <a:gd name="T16" fmla="*/ 2147483647 w 252"/>
              <a:gd name="T17" fmla="*/ 2147483647 h 267"/>
              <a:gd name="T18" fmla="*/ 2147483647 w 252"/>
              <a:gd name="T19" fmla="*/ 2147483647 h 267"/>
              <a:gd name="T20" fmla="*/ 2147483647 w 252"/>
              <a:gd name="T21" fmla="*/ 2147483647 h 267"/>
              <a:gd name="T22" fmla="*/ 2147483647 w 252"/>
              <a:gd name="T23" fmla="*/ 2147483647 h 267"/>
              <a:gd name="T24" fmla="*/ 2147483647 w 252"/>
              <a:gd name="T25" fmla="*/ 2147483647 h 267"/>
              <a:gd name="T26" fmla="*/ 2147483647 w 252"/>
              <a:gd name="T27" fmla="*/ 2147483647 h 267"/>
              <a:gd name="T28" fmla="*/ 2147483647 w 252"/>
              <a:gd name="T29" fmla="*/ 2147483647 h 267"/>
              <a:gd name="T30" fmla="*/ 2147483647 w 252"/>
              <a:gd name="T31" fmla="*/ 2147483647 h 267"/>
              <a:gd name="T32" fmla="*/ 2147483647 w 252"/>
              <a:gd name="T33" fmla="*/ 2147483647 h 267"/>
              <a:gd name="T34" fmla="*/ 2147483647 w 252"/>
              <a:gd name="T35" fmla="*/ 2147483647 h 267"/>
              <a:gd name="T36" fmla="*/ 2147483647 w 252"/>
              <a:gd name="T37" fmla="*/ 2147483647 h 267"/>
              <a:gd name="T38" fmla="*/ 2147483647 w 252"/>
              <a:gd name="T39" fmla="*/ 2147483647 h 267"/>
              <a:gd name="T40" fmla="*/ 2147483647 w 252"/>
              <a:gd name="T41" fmla="*/ 2147483647 h 267"/>
              <a:gd name="T42" fmla="*/ 2147483647 w 252"/>
              <a:gd name="T43" fmla="*/ 2147483647 h 267"/>
              <a:gd name="T44" fmla="*/ 2147483647 w 252"/>
              <a:gd name="T45" fmla="*/ 2147483647 h 267"/>
              <a:gd name="T46" fmla="*/ 2147483647 w 252"/>
              <a:gd name="T47" fmla="*/ 2147483647 h 267"/>
              <a:gd name="T48" fmla="*/ 2147483647 w 252"/>
              <a:gd name="T49" fmla="*/ 2147483647 h 267"/>
              <a:gd name="T50" fmla="*/ 2147483647 w 252"/>
              <a:gd name="T51" fmla="*/ 2147483647 h 267"/>
              <a:gd name="T52" fmla="*/ 2147483647 w 252"/>
              <a:gd name="T53" fmla="*/ 2147483647 h 267"/>
              <a:gd name="T54" fmla="*/ 2147483647 w 252"/>
              <a:gd name="T55" fmla="*/ 2147483647 h 267"/>
              <a:gd name="T56" fmla="*/ 2147483647 w 252"/>
              <a:gd name="T57" fmla="*/ 2147483647 h 267"/>
              <a:gd name="T58" fmla="*/ 2147483647 w 252"/>
              <a:gd name="T59" fmla="*/ 2147483647 h 267"/>
              <a:gd name="T60" fmla="*/ 2147483647 w 252"/>
              <a:gd name="T61" fmla="*/ 2147483647 h 267"/>
              <a:gd name="T62" fmla="*/ 2147483647 w 252"/>
              <a:gd name="T63" fmla="*/ 2147483647 h 267"/>
              <a:gd name="T64" fmla="*/ 2147483647 w 252"/>
              <a:gd name="T65" fmla="*/ 2147483647 h 267"/>
              <a:gd name="T66" fmla="*/ 0 w 252"/>
              <a:gd name="T67" fmla="*/ 2147483647 h 267"/>
              <a:gd name="T68" fmla="*/ 2147483647 w 252"/>
              <a:gd name="T69" fmla="*/ 2147483647 h 267"/>
              <a:gd name="T70" fmla="*/ 2147483647 w 252"/>
              <a:gd name="T71" fmla="*/ 2147483647 h 267"/>
              <a:gd name="T72" fmla="*/ 2147483647 w 252"/>
              <a:gd name="T73" fmla="*/ 2147483647 h 267"/>
              <a:gd name="T74" fmla="*/ 2147483647 w 252"/>
              <a:gd name="T75" fmla="*/ 2147483647 h 267"/>
              <a:gd name="T76" fmla="*/ 2147483647 w 252"/>
              <a:gd name="T77" fmla="*/ 2147483647 h 26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52"/>
              <a:gd name="T118" fmla="*/ 0 h 267"/>
              <a:gd name="T119" fmla="*/ 252 w 252"/>
              <a:gd name="T120" fmla="*/ 267 h 26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52" h="267">
                <a:moveTo>
                  <a:pt x="114" y="42"/>
                </a:moveTo>
                <a:cubicBezTo>
                  <a:pt x="106" y="36"/>
                  <a:pt x="101" y="19"/>
                  <a:pt x="112" y="12"/>
                </a:cubicBezTo>
                <a:cubicBezTo>
                  <a:pt x="118" y="8"/>
                  <a:pt x="130" y="0"/>
                  <a:pt x="130" y="0"/>
                </a:cubicBezTo>
                <a:cubicBezTo>
                  <a:pt x="145" y="2"/>
                  <a:pt x="151" y="3"/>
                  <a:pt x="156" y="18"/>
                </a:cubicBezTo>
                <a:cubicBezTo>
                  <a:pt x="158" y="14"/>
                  <a:pt x="159" y="7"/>
                  <a:pt x="164" y="6"/>
                </a:cubicBezTo>
                <a:cubicBezTo>
                  <a:pt x="170" y="4"/>
                  <a:pt x="182" y="0"/>
                  <a:pt x="182" y="0"/>
                </a:cubicBezTo>
                <a:cubicBezTo>
                  <a:pt x="189" y="1"/>
                  <a:pt x="204" y="6"/>
                  <a:pt x="204" y="6"/>
                </a:cubicBezTo>
                <a:cubicBezTo>
                  <a:pt x="209" y="11"/>
                  <a:pt x="213" y="16"/>
                  <a:pt x="216" y="24"/>
                </a:cubicBezTo>
                <a:cubicBezTo>
                  <a:pt x="214" y="36"/>
                  <a:pt x="214" y="42"/>
                  <a:pt x="208" y="52"/>
                </a:cubicBezTo>
                <a:cubicBezTo>
                  <a:pt x="230" y="54"/>
                  <a:pt x="244" y="56"/>
                  <a:pt x="252" y="80"/>
                </a:cubicBezTo>
                <a:cubicBezTo>
                  <a:pt x="248" y="99"/>
                  <a:pt x="244" y="111"/>
                  <a:pt x="224" y="118"/>
                </a:cubicBezTo>
                <a:cubicBezTo>
                  <a:pt x="225" y="125"/>
                  <a:pt x="219" y="147"/>
                  <a:pt x="224" y="154"/>
                </a:cubicBezTo>
                <a:cubicBezTo>
                  <a:pt x="216" y="162"/>
                  <a:pt x="231" y="168"/>
                  <a:pt x="210" y="176"/>
                </a:cubicBezTo>
                <a:cubicBezTo>
                  <a:pt x="212" y="180"/>
                  <a:pt x="216" y="183"/>
                  <a:pt x="218" y="188"/>
                </a:cubicBezTo>
                <a:cubicBezTo>
                  <a:pt x="219" y="192"/>
                  <a:pt x="222" y="200"/>
                  <a:pt x="222" y="200"/>
                </a:cubicBezTo>
                <a:cubicBezTo>
                  <a:pt x="220" y="221"/>
                  <a:pt x="224" y="221"/>
                  <a:pt x="210" y="236"/>
                </a:cubicBezTo>
                <a:cubicBezTo>
                  <a:pt x="204" y="235"/>
                  <a:pt x="191" y="236"/>
                  <a:pt x="186" y="236"/>
                </a:cubicBezTo>
                <a:cubicBezTo>
                  <a:pt x="183" y="235"/>
                  <a:pt x="183" y="240"/>
                  <a:pt x="182" y="242"/>
                </a:cubicBezTo>
                <a:cubicBezTo>
                  <a:pt x="177" y="246"/>
                  <a:pt x="182" y="258"/>
                  <a:pt x="176" y="260"/>
                </a:cubicBezTo>
                <a:cubicBezTo>
                  <a:pt x="167" y="262"/>
                  <a:pt x="171" y="260"/>
                  <a:pt x="164" y="266"/>
                </a:cubicBezTo>
                <a:cubicBezTo>
                  <a:pt x="146" y="264"/>
                  <a:pt x="141" y="267"/>
                  <a:pt x="130" y="256"/>
                </a:cubicBezTo>
                <a:cubicBezTo>
                  <a:pt x="127" y="248"/>
                  <a:pt x="122" y="245"/>
                  <a:pt x="120" y="238"/>
                </a:cubicBezTo>
                <a:cubicBezTo>
                  <a:pt x="120" y="235"/>
                  <a:pt x="117" y="220"/>
                  <a:pt x="116" y="218"/>
                </a:cubicBezTo>
                <a:cubicBezTo>
                  <a:pt x="115" y="217"/>
                  <a:pt x="101" y="215"/>
                  <a:pt x="96" y="214"/>
                </a:cubicBezTo>
                <a:cubicBezTo>
                  <a:pt x="90" y="205"/>
                  <a:pt x="83" y="203"/>
                  <a:pt x="80" y="194"/>
                </a:cubicBezTo>
                <a:cubicBezTo>
                  <a:pt x="80" y="190"/>
                  <a:pt x="82" y="185"/>
                  <a:pt x="80" y="184"/>
                </a:cubicBezTo>
                <a:cubicBezTo>
                  <a:pt x="74" y="180"/>
                  <a:pt x="62" y="190"/>
                  <a:pt x="62" y="190"/>
                </a:cubicBezTo>
                <a:cubicBezTo>
                  <a:pt x="49" y="188"/>
                  <a:pt x="46" y="189"/>
                  <a:pt x="36" y="186"/>
                </a:cubicBezTo>
                <a:cubicBezTo>
                  <a:pt x="31" y="184"/>
                  <a:pt x="24" y="182"/>
                  <a:pt x="24" y="182"/>
                </a:cubicBezTo>
                <a:cubicBezTo>
                  <a:pt x="18" y="173"/>
                  <a:pt x="13" y="168"/>
                  <a:pt x="8" y="160"/>
                </a:cubicBezTo>
                <a:cubicBezTo>
                  <a:pt x="10" y="148"/>
                  <a:pt x="19" y="146"/>
                  <a:pt x="10" y="140"/>
                </a:cubicBezTo>
                <a:cubicBezTo>
                  <a:pt x="9" y="138"/>
                  <a:pt x="8" y="135"/>
                  <a:pt x="8" y="134"/>
                </a:cubicBezTo>
                <a:cubicBezTo>
                  <a:pt x="6" y="131"/>
                  <a:pt x="4" y="130"/>
                  <a:pt x="4" y="128"/>
                </a:cubicBezTo>
                <a:cubicBezTo>
                  <a:pt x="2" y="124"/>
                  <a:pt x="0" y="116"/>
                  <a:pt x="0" y="116"/>
                </a:cubicBezTo>
                <a:cubicBezTo>
                  <a:pt x="1" y="110"/>
                  <a:pt x="4" y="96"/>
                  <a:pt x="10" y="92"/>
                </a:cubicBezTo>
                <a:cubicBezTo>
                  <a:pt x="16" y="86"/>
                  <a:pt x="52" y="84"/>
                  <a:pt x="52" y="84"/>
                </a:cubicBezTo>
                <a:cubicBezTo>
                  <a:pt x="62" y="87"/>
                  <a:pt x="68" y="66"/>
                  <a:pt x="78" y="60"/>
                </a:cubicBezTo>
                <a:cubicBezTo>
                  <a:pt x="93" y="49"/>
                  <a:pt x="91" y="44"/>
                  <a:pt x="110" y="42"/>
                </a:cubicBezTo>
                <a:cubicBezTo>
                  <a:pt x="107" y="34"/>
                  <a:pt x="109" y="37"/>
                  <a:pt x="104" y="32"/>
                </a:cubicBezTo>
              </a:path>
            </a:pathLst>
          </a:custGeom>
          <a:gradFill rotWithShape="0">
            <a:gsLst>
              <a:gs pos="0">
                <a:srgbClr val="474747"/>
              </a:gs>
              <a:gs pos="100000">
                <a:srgbClr val="6E6E6E"/>
              </a:gs>
            </a:gsLst>
            <a:lin ang="5400000" scaled="1"/>
          </a:gradFill>
          <a:ln w="9525">
            <a:solidFill>
              <a:srgbClr val="464646"/>
            </a:solidFill>
            <a:round/>
            <a:headEnd/>
            <a:tailEnd/>
          </a:ln>
        </p:spPr>
        <p:txBody>
          <a:bodyPr wrap="none" lIns="91424" tIns="45712" rIns="91424" bIns="45712" anchor="ctr"/>
          <a:lstStyle/>
          <a:p>
            <a:pPr defTabSz="781470">
              <a:defRPr/>
            </a:pPr>
            <a:endParaRPr lang="en-US" kern="0" dirty="0">
              <a:solidFill>
                <a:sysClr val="windowText" lastClr="000000"/>
              </a:solidFill>
              <a:ea typeface="ヒラギノ角ゴ Pro W3"/>
              <a:cs typeface="ヒラギノ角ゴ Pro W3"/>
            </a:endParaRPr>
          </a:p>
        </p:txBody>
      </p:sp>
      <p:sp>
        <p:nvSpPr>
          <p:cNvPr id="1552" name="Freeform 613"/>
          <p:cNvSpPr>
            <a:spLocks/>
          </p:cNvSpPr>
          <p:nvPr/>
        </p:nvSpPr>
        <p:spPr bwMode="auto">
          <a:xfrm rot="2203346">
            <a:off x="2152652" y="5076825"/>
            <a:ext cx="180975" cy="173038"/>
          </a:xfrm>
          <a:custGeom>
            <a:avLst/>
            <a:gdLst>
              <a:gd name="T0" fmla="*/ 0 w 554"/>
              <a:gd name="T1" fmla="*/ 0 h 532"/>
              <a:gd name="T2" fmla="*/ 2147483647 w 554"/>
              <a:gd name="T3" fmla="*/ 2147483647 h 532"/>
              <a:gd name="T4" fmla="*/ 2147483647 w 554"/>
              <a:gd name="T5" fmla="*/ 2147483647 h 532"/>
              <a:gd name="T6" fmla="*/ 2147483647 w 554"/>
              <a:gd name="T7" fmla="*/ 2147483647 h 532"/>
              <a:gd name="T8" fmla="*/ 2147483647 w 554"/>
              <a:gd name="T9" fmla="*/ 2147483647 h 532"/>
              <a:gd name="T10" fmla="*/ 0 w 554"/>
              <a:gd name="T11" fmla="*/ 2147483647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9525">
            <a:solidFill>
              <a:srgbClr val="333399"/>
            </a:solidFill>
            <a:round/>
            <a:headEnd/>
            <a:tailEnd/>
          </a:ln>
        </p:spPr>
        <p:txBody>
          <a:bodyPr rot="10800000" wrap="none" lIns="91424" tIns="45712" rIns="91424" bIns="45712" anchor="ctr"/>
          <a:lstStyle/>
          <a:p>
            <a:pPr defTabSz="781470">
              <a:defRPr/>
            </a:pPr>
            <a:endParaRPr lang="en-US" kern="0" dirty="0">
              <a:solidFill>
                <a:sysClr val="windowText" lastClr="000000"/>
              </a:solidFill>
              <a:ea typeface="ヒラギノ角ゴ Pro W3"/>
              <a:cs typeface="ヒラギノ角ゴ Pro W3"/>
            </a:endParaRPr>
          </a:p>
        </p:txBody>
      </p:sp>
      <p:sp>
        <p:nvSpPr>
          <p:cNvPr id="1553" name="Freeform 1384"/>
          <p:cNvSpPr>
            <a:spLocks/>
          </p:cNvSpPr>
          <p:nvPr/>
        </p:nvSpPr>
        <p:spPr bwMode="auto">
          <a:xfrm>
            <a:off x="4389438" y="4986340"/>
            <a:ext cx="258762" cy="271462"/>
          </a:xfrm>
          <a:custGeom>
            <a:avLst/>
            <a:gdLst>
              <a:gd name="T0" fmla="*/ 2147483647 w 252"/>
              <a:gd name="T1" fmla="*/ 2147483647 h 267"/>
              <a:gd name="T2" fmla="*/ 2147483647 w 252"/>
              <a:gd name="T3" fmla="*/ 2147483647 h 267"/>
              <a:gd name="T4" fmla="*/ 2147483647 w 252"/>
              <a:gd name="T5" fmla="*/ 0 h 267"/>
              <a:gd name="T6" fmla="*/ 2147483647 w 252"/>
              <a:gd name="T7" fmla="*/ 2147483647 h 267"/>
              <a:gd name="T8" fmla="*/ 2147483647 w 252"/>
              <a:gd name="T9" fmla="*/ 2147483647 h 267"/>
              <a:gd name="T10" fmla="*/ 2147483647 w 252"/>
              <a:gd name="T11" fmla="*/ 0 h 267"/>
              <a:gd name="T12" fmla="*/ 2147483647 w 252"/>
              <a:gd name="T13" fmla="*/ 2147483647 h 267"/>
              <a:gd name="T14" fmla="*/ 2147483647 w 252"/>
              <a:gd name="T15" fmla="*/ 2147483647 h 267"/>
              <a:gd name="T16" fmla="*/ 2147483647 w 252"/>
              <a:gd name="T17" fmla="*/ 2147483647 h 267"/>
              <a:gd name="T18" fmla="*/ 2147483647 w 252"/>
              <a:gd name="T19" fmla="*/ 2147483647 h 267"/>
              <a:gd name="T20" fmla="*/ 2147483647 w 252"/>
              <a:gd name="T21" fmla="*/ 2147483647 h 267"/>
              <a:gd name="T22" fmla="*/ 2147483647 w 252"/>
              <a:gd name="T23" fmla="*/ 2147483647 h 267"/>
              <a:gd name="T24" fmla="*/ 2147483647 w 252"/>
              <a:gd name="T25" fmla="*/ 2147483647 h 267"/>
              <a:gd name="T26" fmla="*/ 2147483647 w 252"/>
              <a:gd name="T27" fmla="*/ 2147483647 h 267"/>
              <a:gd name="T28" fmla="*/ 2147483647 w 252"/>
              <a:gd name="T29" fmla="*/ 2147483647 h 267"/>
              <a:gd name="T30" fmla="*/ 2147483647 w 252"/>
              <a:gd name="T31" fmla="*/ 2147483647 h 267"/>
              <a:gd name="T32" fmla="*/ 2147483647 w 252"/>
              <a:gd name="T33" fmla="*/ 2147483647 h 267"/>
              <a:gd name="T34" fmla="*/ 2147483647 w 252"/>
              <a:gd name="T35" fmla="*/ 2147483647 h 267"/>
              <a:gd name="T36" fmla="*/ 2147483647 w 252"/>
              <a:gd name="T37" fmla="*/ 2147483647 h 267"/>
              <a:gd name="T38" fmla="*/ 2147483647 w 252"/>
              <a:gd name="T39" fmla="*/ 2147483647 h 267"/>
              <a:gd name="T40" fmla="*/ 2147483647 w 252"/>
              <a:gd name="T41" fmla="*/ 2147483647 h 267"/>
              <a:gd name="T42" fmla="*/ 2147483647 w 252"/>
              <a:gd name="T43" fmla="*/ 2147483647 h 267"/>
              <a:gd name="T44" fmla="*/ 2147483647 w 252"/>
              <a:gd name="T45" fmla="*/ 2147483647 h 267"/>
              <a:gd name="T46" fmla="*/ 2147483647 w 252"/>
              <a:gd name="T47" fmla="*/ 2147483647 h 267"/>
              <a:gd name="T48" fmla="*/ 2147483647 w 252"/>
              <a:gd name="T49" fmla="*/ 2147483647 h 267"/>
              <a:gd name="T50" fmla="*/ 2147483647 w 252"/>
              <a:gd name="T51" fmla="*/ 2147483647 h 267"/>
              <a:gd name="T52" fmla="*/ 2147483647 w 252"/>
              <a:gd name="T53" fmla="*/ 2147483647 h 267"/>
              <a:gd name="T54" fmla="*/ 2147483647 w 252"/>
              <a:gd name="T55" fmla="*/ 2147483647 h 267"/>
              <a:gd name="T56" fmla="*/ 2147483647 w 252"/>
              <a:gd name="T57" fmla="*/ 2147483647 h 267"/>
              <a:gd name="T58" fmla="*/ 2147483647 w 252"/>
              <a:gd name="T59" fmla="*/ 2147483647 h 267"/>
              <a:gd name="T60" fmla="*/ 2147483647 w 252"/>
              <a:gd name="T61" fmla="*/ 2147483647 h 267"/>
              <a:gd name="T62" fmla="*/ 2147483647 w 252"/>
              <a:gd name="T63" fmla="*/ 2147483647 h 267"/>
              <a:gd name="T64" fmla="*/ 2147483647 w 252"/>
              <a:gd name="T65" fmla="*/ 2147483647 h 267"/>
              <a:gd name="T66" fmla="*/ 0 w 252"/>
              <a:gd name="T67" fmla="*/ 2147483647 h 267"/>
              <a:gd name="T68" fmla="*/ 2147483647 w 252"/>
              <a:gd name="T69" fmla="*/ 2147483647 h 267"/>
              <a:gd name="T70" fmla="*/ 2147483647 w 252"/>
              <a:gd name="T71" fmla="*/ 2147483647 h 267"/>
              <a:gd name="T72" fmla="*/ 2147483647 w 252"/>
              <a:gd name="T73" fmla="*/ 2147483647 h 267"/>
              <a:gd name="T74" fmla="*/ 2147483647 w 252"/>
              <a:gd name="T75" fmla="*/ 2147483647 h 267"/>
              <a:gd name="T76" fmla="*/ 2147483647 w 252"/>
              <a:gd name="T77" fmla="*/ 2147483647 h 26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52"/>
              <a:gd name="T118" fmla="*/ 0 h 267"/>
              <a:gd name="T119" fmla="*/ 252 w 252"/>
              <a:gd name="T120" fmla="*/ 267 h 26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52" h="267">
                <a:moveTo>
                  <a:pt x="114" y="42"/>
                </a:moveTo>
                <a:cubicBezTo>
                  <a:pt x="106" y="36"/>
                  <a:pt x="101" y="19"/>
                  <a:pt x="112" y="12"/>
                </a:cubicBezTo>
                <a:cubicBezTo>
                  <a:pt x="118" y="8"/>
                  <a:pt x="130" y="0"/>
                  <a:pt x="130" y="0"/>
                </a:cubicBezTo>
                <a:cubicBezTo>
                  <a:pt x="145" y="2"/>
                  <a:pt x="151" y="3"/>
                  <a:pt x="156" y="18"/>
                </a:cubicBezTo>
                <a:cubicBezTo>
                  <a:pt x="158" y="14"/>
                  <a:pt x="159" y="7"/>
                  <a:pt x="164" y="6"/>
                </a:cubicBezTo>
                <a:cubicBezTo>
                  <a:pt x="170" y="4"/>
                  <a:pt x="182" y="0"/>
                  <a:pt x="182" y="0"/>
                </a:cubicBezTo>
                <a:cubicBezTo>
                  <a:pt x="189" y="1"/>
                  <a:pt x="204" y="6"/>
                  <a:pt x="204" y="6"/>
                </a:cubicBezTo>
                <a:cubicBezTo>
                  <a:pt x="209" y="11"/>
                  <a:pt x="213" y="16"/>
                  <a:pt x="216" y="24"/>
                </a:cubicBezTo>
                <a:cubicBezTo>
                  <a:pt x="214" y="36"/>
                  <a:pt x="214" y="42"/>
                  <a:pt x="208" y="52"/>
                </a:cubicBezTo>
                <a:cubicBezTo>
                  <a:pt x="230" y="54"/>
                  <a:pt x="244" y="56"/>
                  <a:pt x="252" y="80"/>
                </a:cubicBezTo>
                <a:cubicBezTo>
                  <a:pt x="248" y="99"/>
                  <a:pt x="244" y="111"/>
                  <a:pt x="224" y="118"/>
                </a:cubicBezTo>
                <a:cubicBezTo>
                  <a:pt x="225" y="125"/>
                  <a:pt x="219" y="147"/>
                  <a:pt x="224" y="154"/>
                </a:cubicBezTo>
                <a:cubicBezTo>
                  <a:pt x="216" y="162"/>
                  <a:pt x="231" y="168"/>
                  <a:pt x="210" y="176"/>
                </a:cubicBezTo>
                <a:cubicBezTo>
                  <a:pt x="212" y="180"/>
                  <a:pt x="216" y="183"/>
                  <a:pt x="218" y="188"/>
                </a:cubicBezTo>
                <a:cubicBezTo>
                  <a:pt x="219" y="192"/>
                  <a:pt x="222" y="200"/>
                  <a:pt x="222" y="200"/>
                </a:cubicBezTo>
                <a:cubicBezTo>
                  <a:pt x="220" y="221"/>
                  <a:pt x="224" y="221"/>
                  <a:pt x="210" y="236"/>
                </a:cubicBezTo>
                <a:cubicBezTo>
                  <a:pt x="204" y="235"/>
                  <a:pt x="191" y="236"/>
                  <a:pt x="186" y="236"/>
                </a:cubicBezTo>
                <a:cubicBezTo>
                  <a:pt x="183" y="235"/>
                  <a:pt x="183" y="240"/>
                  <a:pt x="182" y="242"/>
                </a:cubicBezTo>
                <a:cubicBezTo>
                  <a:pt x="177" y="246"/>
                  <a:pt x="182" y="258"/>
                  <a:pt x="176" y="260"/>
                </a:cubicBezTo>
                <a:cubicBezTo>
                  <a:pt x="167" y="262"/>
                  <a:pt x="171" y="260"/>
                  <a:pt x="164" y="266"/>
                </a:cubicBezTo>
                <a:cubicBezTo>
                  <a:pt x="146" y="264"/>
                  <a:pt x="141" y="267"/>
                  <a:pt x="130" y="256"/>
                </a:cubicBezTo>
                <a:cubicBezTo>
                  <a:pt x="127" y="248"/>
                  <a:pt x="122" y="245"/>
                  <a:pt x="120" y="238"/>
                </a:cubicBezTo>
                <a:cubicBezTo>
                  <a:pt x="120" y="235"/>
                  <a:pt x="117" y="220"/>
                  <a:pt x="116" y="218"/>
                </a:cubicBezTo>
                <a:cubicBezTo>
                  <a:pt x="115" y="217"/>
                  <a:pt x="101" y="215"/>
                  <a:pt x="96" y="214"/>
                </a:cubicBezTo>
                <a:cubicBezTo>
                  <a:pt x="90" y="205"/>
                  <a:pt x="83" y="203"/>
                  <a:pt x="80" y="194"/>
                </a:cubicBezTo>
                <a:cubicBezTo>
                  <a:pt x="80" y="190"/>
                  <a:pt x="82" y="185"/>
                  <a:pt x="80" y="184"/>
                </a:cubicBezTo>
                <a:cubicBezTo>
                  <a:pt x="74" y="180"/>
                  <a:pt x="62" y="190"/>
                  <a:pt x="62" y="190"/>
                </a:cubicBezTo>
                <a:cubicBezTo>
                  <a:pt x="49" y="188"/>
                  <a:pt x="46" y="189"/>
                  <a:pt x="36" y="186"/>
                </a:cubicBezTo>
                <a:cubicBezTo>
                  <a:pt x="31" y="184"/>
                  <a:pt x="24" y="182"/>
                  <a:pt x="24" y="182"/>
                </a:cubicBezTo>
                <a:cubicBezTo>
                  <a:pt x="18" y="173"/>
                  <a:pt x="13" y="168"/>
                  <a:pt x="8" y="160"/>
                </a:cubicBezTo>
                <a:cubicBezTo>
                  <a:pt x="10" y="148"/>
                  <a:pt x="19" y="146"/>
                  <a:pt x="10" y="140"/>
                </a:cubicBezTo>
                <a:cubicBezTo>
                  <a:pt x="9" y="138"/>
                  <a:pt x="8" y="135"/>
                  <a:pt x="8" y="134"/>
                </a:cubicBezTo>
                <a:cubicBezTo>
                  <a:pt x="6" y="131"/>
                  <a:pt x="4" y="130"/>
                  <a:pt x="4" y="128"/>
                </a:cubicBezTo>
                <a:cubicBezTo>
                  <a:pt x="2" y="124"/>
                  <a:pt x="0" y="116"/>
                  <a:pt x="0" y="116"/>
                </a:cubicBezTo>
                <a:cubicBezTo>
                  <a:pt x="1" y="110"/>
                  <a:pt x="4" y="96"/>
                  <a:pt x="10" y="92"/>
                </a:cubicBezTo>
                <a:cubicBezTo>
                  <a:pt x="16" y="86"/>
                  <a:pt x="52" y="84"/>
                  <a:pt x="52" y="84"/>
                </a:cubicBezTo>
                <a:cubicBezTo>
                  <a:pt x="62" y="87"/>
                  <a:pt x="68" y="66"/>
                  <a:pt x="78" y="60"/>
                </a:cubicBezTo>
                <a:cubicBezTo>
                  <a:pt x="93" y="49"/>
                  <a:pt x="91" y="44"/>
                  <a:pt x="110" y="42"/>
                </a:cubicBezTo>
                <a:cubicBezTo>
                  <a:pt x="107" y="34"/>
                  <a:pt x="109" y="37"/>
                  <a:pt x="104" y="32"/>
                </a:cubicBezTo>
              </a:path>
            </a:pathLst>
          </a:custGeom>
          <a:gradFill rotWithShape="0">
            <a:gsLst>
              <a:gs pos="0">
                <a:srgbClr val="474747"/>
              </a:gs>
              <a:gs pos="100000">
                <a:srgbClr val="6E6E6E"/>
              </a:gs>
            </a:gsLst>
            <a:lin ang="5400000" scaled="1"/>
          </a:gradFill>
          <a:ln w="9525">
            <a:solidFill>
              <a:srgbClr val="464646"/>
            </a:solidFill>
            <a:round/>
            <a:headEnd/>
            <a:tailEnd/>
          </a:ln>
        </p:spPr>
        <p:txBody>
          <a:bodyPr wrap="none" lIns="91424" tIns="45712" rIns="91424" bIns="45712" anchor="ctr"/>
          <a:lstStyle/>
          <a:p>
            <a:pPr defTabSz="781470">
              <a:defRPr/>
            </a:pPr>
            <a:endParaRPr lang="en-US" kern="0" dirty="0">
              <a:solidFill>
                <a:sysClr val="windowText" lastClr="000000"/>
              </a:solidFill>
              <a:ea typeface="ヒラギノ角ゴ Pro W3"/>
              <a:cs typeface="ヒラギノ角ゴ Pro W3"/>
            </a:endParaRPr>
          </a:p>
        </p:txBody>
      </p:sp>
      <p:sp>
        <p:nvSpPr>
          <p:cNvPr id="1554" name="Freeform 613"/>
          <p:cNvSpPr>
            <a:spLocks/>
          </p:cNvSpPr>
          <p:nvPr/>
        </p:nvSpPr>
        <p:spPr bwMode="auto">
          <a:xfrm rot="17970486">
            <a:off x="4396583" y="4909344"/>
            <a:ext cx="180975" cy="173038"/>
          </a:xfrm>
          <a:custGeom>
            <a:avLst/>
            <a:gdLst>
              <a:gd name="T0" fmla="*/ 0 w 554"/>
              <a:gd name="T1" fmla="*/ 0 h 532"/>
              <a:gd name="T2" fmla="*/ 2147483647 w 554"/>
              <a:gd name="T3" fmla="*/ 2147483647 h 532"/>
              <a:gd name="T4" fmla="*/ 2147483647 w 554"/>
              <a:gd name="T5" fmla="*/ 2147483647 h 532"/>
              <a:gd name="T6" fmla="*/ 2147483647 w 554"/>
              <a:gd name="T7" fmla="*/ 2147483647 h 532"/>
              <a:gd name="T8" fmla="*/ 2147483647 w 554"/>
              <a:gd name="T9" fmla="*/ 2147483647 h 532"/>
              <a:gd name="T10" fmla="*/ 0 w 554"/>
              <a:gd name="T11" fmla="*/ 2147483647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9525">
            <a:solidFill>
              <a:srgbClr val="333399"/>
            </a:solidFill>
            <a:round/>
            <a:headEnd/>
            <a:tailEnd/>
          </a:ln>
        </p:spPr>
        <p:txBody>
          <a:bodyPr rot="10800000" vert="eaVert" wrap="none" lIns="91424" tIns="45712" rIns="91424" bIns="45712" anchor="ctr"/>
          <a:lstStyle/>
          <a:p>
            <a:pPr defTabSz="781470">
              <a:defRPr/>
            </a:pPr>
            <a:endParaRPr lang="en-US" kern="0" dirty="0">
              <a:solidFill>
                <a:sysClr val="windowText" lastClr="000000"/>
              </a:solidFill>
              <a:ea typeface="ヒラギノ角ゴ Pro W3"/>
              <a:cs typeface="ヒラギノ角ゴ Pro W3"/>
            </a:endParaRPr>
          </a:p>
        </p:txBody>
      </p:sp>
      <p:sp>
        <p:nvSpPr>
          <p:cNvPr id="1555" name="Freeform 596"/>
          <p:cNvSpPr>
            <a:spLocks/>
          </p:cNvSpPr>
          <p:nvPr/>
        </p:nvSpPr>
        <p:spPr bwMode="auto">
          <a:xfrm rot="6598300">
            <a:off x="6137277" y="5043488"/>
            <a:ext cx="180975" cy="174625"/>
          </a:xfrm>
          <a:custGeom>
            <a:avLst/>
            <a:gdLst>
              <a:gd name="T0" fmla="*/ 0 w 554"/>
              <a:gd name="T1" fmla="*/ 0 h 532"/>
              <a:gd name="T2" fmla="*/ 2147483647 w 554"/>
              <a:gd name="T3" fmla="*/ 2147483647 h 532"/>
              <a:gd name="T4" fmla="*/ 2147483647 w 554"/>
              <a:gd name="T5" fmla="*/ 2147483647 h 532"/>
              <a:gd name="T6" fmla="*/ 2147483647 w 554"/>
              <a:gd name="T7" fmla="*/ 2147483647 h 532"/>
              <a:gd name="T8" fmla="*/ 2147483647 w 554"/>
              <a:gd name="T9" fmla="*/ 2147483647 h 532"/>
              <a:gd name="T10" fmla="*/ 0 w 554"/>
              <a:gd name="T11" fmla="*/ 2147483647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9525">
            <a:solidFill>
              <a:srgbClr val="333399"/>
            </a:solidFill>
            <a:round/>
            <a:headEnd/>
            <a:tailEnd/>
          </a:ln>
        </p:spPr>
        <p:txBody>
          <a:bodyPr vert="eaVert" wrap="none" lIns="91424" tIns="45712" rIns="91424" bIns="45712" anchor="ctr"/>
          <a:lstStyle/>
          <a:p>
            <a:pPr defTabSz="781470">
              <a:defRPr/>
            </a:pPr>
            <a:endParaRPr lang="en-US" kern="0" dirty="0">
              <a:solidFill>
                <a:sysClr val="windowText" lastClr="000000"/>
              </a:solidFill>
              <a:ea typeface="ヒラギノ角ゴ Pro W3"/>
              <a:cs typeface="ヒラギノ角ゴ Pro W3"/>
            </a:endParaRPr>
          </a:p>
        </p:txBody>
      </p:sp>
      <p:sp>
        <p:nvSpPr>
          <p:cNvPr id="1556" name="Freeform 613"/>
          <p:cNvSpPr>
            <a:spLocks/>
          </p:cNvSpPr>
          <p:nvPr/>
        </p:nvSpPr>
        <p:spPr bwMode="auto">
          <a:xfrm rot="17518863">
            <a:off x="7389021" y="3983834"/>
            <a:ext cx="180975" cy="173037"/>
          </a:xfrm>
          <a:custGeom>
            <a:avLst/>
            <a:gdLst>
              <a:gd name="T0" fmla="*/ 0 w 554"/>
              <a:gd name="T1" fmla="*/ 0 h 532"/>
              <a:gd name="T2" fmla="*/ 2147483647 w 554"/>
              <a:gd name="T3" fmla="*/ 2147483647 h 532"/>
              <a:gd name="T4" fmla="*/ 2147483647 w 554"/>
              <a:gd name="T5" fmla="*/ 2147483647 h 532"/>
              <a:gd name="T6" fmla="*/ 2147483647 w 554"/>
              <a:gd name="T7" fmla="*/ 2147483647 h 532"/>
              <a:gd name="T8" fmla="*/ 2147483647 w 554"/>
              <a:gd name="T9" fmla="*/ 2147483647 h 532"/>
              <a:gd name="T10" fmla="*/ 0 w 554"/>
              <a:gd name="T11" fmla="*/ 2147483647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9525">
            <a:solidFill>
              <a:srgbClr val="333399"/>
            </a:solidFill>
            <a:round/>
            <a:headEnd/>
            <a:tailEnd/>
          </a:ln>
        </p:spPr>
        <p:txBody>
          <a:bodyPr wrap="none" lIns="91424" tIns="45712" rIns="91424" bIns="45712" anchor="ctr"/>
          <a:lstStyle/>
          <a:p>
            <a:pPr defTabSz="781470">
              <a:defRPr/>
            </a:pPr>
            <a:endParaRPr lang="en-US" kern="0" dirty="0">
              <a:solidFill>
                <a:sysClr val="windowText" lastClr="000000"/>
              </a:solidFill>
              <a:ea typeface="ヒラギノ角ゴ Pro W3"/>
              <a:cs typeface="ヒラギノ角ゴ Pro W3"/>
            </a:endParaRPr>
          </a:p>
        </p:txBody>
      </p:sp>
      <p:sp>
        <p:nvSpPr>
          <p:cNvPr id="1557" name="Freeform 613"/>
          <p:cNvSpPr>
            <a:spLocks/>
          </p:cNvSpPr>
          <p:nvPr/>
        </p:nvSpPr>
        <p:spPr bwMode="auto">
          <a:xfrm rot="594683">
            <a:off x="6850065" y="3876675"/>
            <a:ext cx="180975" cy="173038"/>
          </a:xfrm>
          <a:custGeom>
            <a:avLst/>
            <a:gdLst>
              <a:gd name="T0" fmla="*/ 0 w 554"/>
              <a:gd name="T1" fmla="*/ 0 h 532"/>
              <a:gd name="T2" fmla="*/ 2147483647 w 554"/>
              <a:gd name="T3" fmla="*/ 2147483647 h 532"/>
              <a:gd name="T4" fmla="*/ 2147483647 w 554"/>
              <a:gd name="T5" fmla="*/ 2147483647 h 532"/>
              <a:gd name="T6" fmla="*/ 2147483647 w 554"/>
              <a:gd name="T7" fmla="*/ 2147483647 h 532"/>
              <a:gd name="T8" fmla="*/ 2147483647 w 554"/>
              <a:gd name="T9" fmla="*/ 2147483647 h 532"/>
              <a:gd name="T10" fmla="*/ 0 w 554"/>
              <a:gd name="T11" fmla="*/ 2147483647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9525">
            <a:solidFill>
              <a:srgbClr val="333399"/>
            </a:solidFill>
            <a:round/>
            <a:headEnd/>
            <a:tailEnd/>
          </a:ln>
        </p:spPr>
        <p:txBody>
          <a:bodyPr rot="10800000" vert="eaVert" wrap="none" lIns="91424" tIns="45712" rIns="91424" bIns="45712" anchor="ctr"/>
          <a:lstStyle/>
          <a:p>
            <a:pPr defTabSz="781470">
              <a:defRPr/>
            </a:pPr>
            <a:endParaRPr lang="en-US" kern="0" dirty="0">
              <a:solidFill>
                <a:sysClr val="windowText" lastClr="000000"/>
              </a:solidFill>
              <a:ea typeface="ヒラギノ角ゴ Pro W3"/>
              <a:cs typeface="ヒラギノ角ゴ Pro W3"/>
            </a:endParaRPr>
          </a:p>
        </p:txBody>
      </p:sp>
      <p:sp>
        <p:nvSpPr>
          <p:cNvPr id="1558" name="Freeform 1385"/>
          <p:cNvSpPr>
            <a:spLocks/>
          </p:cNvSpPr>
          <p:nvPr/>
        </p:nvSpPr>
        <p:spPr bwMode="auto">
          <a:xfrm rot="719568">
            <a:off x="8001000" y="4238625"/>
            <a:ext cx="217488" cy="228600"/>
          </a:xfrm>
          <a:custGeom>
            <a:avLst/>
            <a:gdLst>
              <a:gd name="T0" fmla="*/ 2147483647 w 252"/>
              <a:gd name="T1" fmla="*/ 2147483647 h 267"/>
              <a:gd name="T2" fmla="*/ 2147483647 w 252"/>
              <a:gd name="T3" fmla="*/ 2147483647 h 267"/>
              <a:gd name="T4" fmla="*/ 2147483647 w 252"/>
              <a:gd name="T5" fmla="*/ 0 h 267"/>
              <a:gd name="T6" fmla="*/ 2147483647 w 252"/>
              <a:gd name="T7" fmla="*/ 2147483647 h 267"/>
              <a:gd name="T8" fmla="*/ 2147483647 w 252"/>
              <a:gd name="T9" fmla="*/ 2147483647 h 267"/>
              <a:gd name="T10" fmla="*/ 2147483647 w 252"/>
              <a:gd name="T11" fmla="*/ 0 h 267"/>
              <a:gd name="T12" fmla="*/ 2147483647 w 252"/>
              <a:gd name="T13" fmla="*/ 2147483647 h 267"/>
              <a:gd name="T14" fmla="*/ 2147483647 w 252"/>
              <a:gd name="T15" fmla="*/ 2147483647 h 267"/>
              <a:gd name="T16" fmla="*/ 2147483647 w 252"/>
              <a:gd name="T17" fmla="*/ 2147483647 h 267"/>
              <a:gd name="T18" fmla="*/ 2147483647 w 252"/>
              <a:gd name="T19" fmla="*/ 2147483647 h 267"/>
              <a:gd name="T20" fmla="*/ 2147483647 w 252"/>
              <a:gd name="T21" fmla="*/ 2147483647 h 267"/>
              <a:gd name="T22" fmla="*/ 2147483647 w 252"/>
              <a:gd name="T23" fmla="*/ 2147483647 h 267"/>
              <a:gd name="T24" fmla="*/ 2147483647 w 252"/>
              <a:gd name="T25" fmla="*/ 2147483647 h 267"/>
              <a:gd name="T26" fmla="*/ 2147483647 w 252"/>
              <a:gd name="T27" fmla="*/ 2147483647 h 267"/>
              <a:gd name="T28" fmla="*/ 2147483647 w 252"/>
              <a:gd name="T29" fmla="*/ 2147483647 h 267"/>
              <a:gd name="T30" fmla="*/ 2147483647 w 252"/>
              <a:gd name="T31" fmla="*/ 2147483647 h 267"/>
              <a:gd name="T32" fmla="*/ 2147483647 w 252"/>
              <a:gd name="T33" fmla="*/ 2147483647 h 267"/>
              <a:gd name="T34" fmla="*/ 2147483647 w 252"/>
              <a:gd name="T35" fmla="*/ 2147483647 h 267"/>
              <a:gd name="T36" fmla="*/ 2147483647 w 252"/>
              <a:gd name="T37" fmla="*/ 2147483647 h 267"/>
              <a:gd name="T38" fmla="*/ 2147483647 w 252"/>
              <a:gd name="T39" fmla="*/ 2147483647 h 267"/>
              <a:gd name="T40" fmla="*/ 2147483647 w 252"/>
              <a:gd name="T41" fmla="*/ 2147483647 h 267"/>
              <a:gd name="T42" fmla="*/ 2147483647 w 252"/>
              <a:gd name="T43" fmla="*/ 2147483647 h 267"/>
              <a:gd name="T44" fmla="*/ 2147483647 w 252"/>
              <a:gd name="T45" fmla="*/ 2147483647 h 267"/>
              <a:gd name="T46" fmla="*/ 2147483647 w 252"/>
              <a:gd name="T47" fmla="*/ 2147483647 h 267"/>
              <a:gd name="T48" fmla="*/ 2147483647 w 252"/>
              <a:gd name="T49" fmla="*/ 2147483647 h 267"/>
              <a:gd name="T50" fmla="*/ 2147483647 w 252"/>
              <a:gd name="T51" fmla="*/ 2147483647 h 267"/>
              <a:gd name="T52" fmla="*/ 2147483647 w 252"/>
              <a:gd name="T53" fmla="*/ 2147483647 h 267"/>
              <a:gd name="T54" fmla="*/ 2147483647 w 252"/>
              <a:gd name="T55" fmla="*/ 2147483647 h 267"/>
              <a:gd name="T56" fmla="*/ 2147483647 w 252"/>
              <a:gd name="T57" fmla="*/ 2147483647 h 267"/>
              <a:gd name="T58" fmla="*/ 2147483647 w 252"/>
              <a:gd name="T59" fmla="*/ 2147483647 h 267"/>
              <a:gd name="T60" fmla="*/ 2147483647 w 252"/>
              <a:gd name="T61" fmla="*/ 2147483647 h 267"/>
              <a:gd name="T62" fmla="*/ 2147483647 w 252"/>
              <a:gd name="T63" fmla="*/ 2147483647 h 267"/>
              <a:gd name="T64" fmla="*/ 2147483647 w 252"/>
              <a:gd name="T65" fmla="*/ 2147483647 h 267"/>
              <a:gd name="T66" fmla="*/ 0 w 252"/>
              <a:gd name="T67" fmla="*/ 2147483647 h 267"/>
              <a:gd name="T68" fmla="*/ 2147483647 w 252"/>
              <a:gd name="T69" fmla="*/ 2147483647 h 267"/>
              <a:gd name="T70" fmla="*/ 2147483647 w 252"/>
              <a:gd name="T71" fmla="*/ 2147483647 h 267"/>
              <a:gd name="T72" fmla="*/ 2147483647 w 252"/>
              <a:gd name="T73" fmla="*/ 2147483647 h 267"/>
              <a:gd name="T74" fmla="*/ 2147483647 w 252"/>
              <a:gd name="T75" fmla="*/ 2147483647 h 267"/>
              <a:gd name="T76" fmla="*/ 2147483647 w 252"/>
              <a:gd name="T77" fmla="*/ 2147483647 h 26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52"/>
              <a:gd name="T118" fmla="*/ 0 h 267"/>
              <a:gd name="T119" fmla="*/ 252 w 252"/>
              <a:gd name="T120" fmla="*/ 267 h 26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52" h="267">
                <a:moveTo>
                  <a:pt x="114" y="42"/>
                </a:moveTo>
                <a:cubicBezTo>
                  <a:pt x="106" y="36"/>
                  <a:pt x="101" y="19"/>
                  <a:pt x="112" y="12"/>
                </a:cubicBezTo>
                <a:cubicBezTo>
                  <a:pt x="118" y="8"/>
                  <a:pt x="130" y="0"/>
                  <a:pt x="130" y="0"/>
                </a:cubicBezTo>
                <a:cubicBezTo>
                  <a:pt x="145" y="2"/>
                  <a:pt x="151" y="3"/>
                  <a:pt x="156" y="18"/>
                </a:cubicBezTo>
                <a:cubicBezTo>
                  <a:pt x="158" y="14"/>
                  <a:pt x="159" y="7"/>
                  <a:pt x="164" y="6"/>
                </a:cubicBezTo>
                <a:cubicBezTo>
                  <a:pt x="170" y="4"/>
                  <a:pt x="182" y="0"/>
                  <a:pt x="182" y="0"/>
                </a:cubicBezTo>
                <a:cubicBezTo>
                  <a:pt x="189" y="1"/>
                  <a:pt x="204" y="6"/>
                  <a:pt x="204" y="6"/>
                </a:cubicBezTo>
                <a:cubicBezTo>
                  <a:pt x="209" y="11"/>
                  <a:pt x="213" y="16"/>
                  <a:pt x="216" y="24"/>
                </a:cubicBezTo>
                <a:cubicBezTo>
                  <a:pt x="214" y="36"/>
                  <a:pt x="214" y="42"/>
                  <a:pt x="208" y="52"/>
                </a:cubicBezTo>
                <a:cubicBezTo>
                  <a:pt x="230" y="54"/>
                  <a:pt x="244" y="56"/>
                  <a:pt x="252" y="80"/>
                </a:cubicBezTo>
                <a:cubicBezTo>
                  <a:pt x="248" y="99"/>
                  <a:pt x="244" y="111"/>
                  <a:pt x="224" y="118"/>
                </a:cubicBezTo>
                <a:cubicBezTo>
                  <a:pt x="225" y="125"/>
                  <a:pt x="219" y="147"/>
                  <a:pt x="224" y="154"/>
                </a:cubicBezTo>
                <a:cubicBezTo>
                  <a:pt x="216" y="162"/>
                  <a:pt x="231" y="168"/>
                  <a:pt x="210" y="176"/>
                </a:cubicBezTo>
                <a:cubicBezTo>
                  <a:pt x="212" y="180"/>
                  <a:pt x="216" y="183"/>
                  <a:pt x="218" y="188"/>
                </a:cubicBezTo>
                <a:cubicBezTo>
                  <a:pt x="219" y="192"/>
                  <a:pt x="222" y="200"/>
                  <a:pt x="222" y="200"/>
                </a:cubicBezTo>
                <a:cubicBezTo>
                  <a:pt x="220" y="221"/>
                  <a:pt x="224" y="221"/>
                  <a:pt x="210" y="236"/>
                </a:cubicBezTo>
                <a:cubicBezTo>
                  <a:pt x="204" y="235"/>
                  <a:pt x="191" y="236"/>
                  <a:pt x="186" y="236"/>
                </a:cubicBezTo>
                <a:cubicBezTo>
                  <a:pt x="183" y="235"/>
                  <a:pt x="183" y="240"/>
                  <a:pt x="182" y="242"/>
                </a:cubicBezTo>
                <a:cubicBezTo>
                  <a:pt x="177" y="246"/>
                  <a:pt x="182" y="258"/>
                  <a:pt x="176" y="260"/>
                </a:cubicBezTo>
                <a:cubicBezTo>
                  <a:pt x="167" y="262"/>
                  <a:pt x="171" y="260"/>
                  <a:pt x="164" y="266"/>
                </a:cubicBezTo>
                <a:cubicBezTo>
                  <a:pt x="146" y="264"/>
                  <a:pt x="141" y="267"/>
                  <a:pt x="130" y="256"/>
                </a:cubicBezTo>
                <a:cubicBezTo>
                  <a:pt x="127" y="248"/>
                  <a:pt x="122" y="245"/>
                  <a:pt x="120" y="238"/>
                </a:cubicBezTo>
                <a:cubicBezTo>
                  <a:pt x="120" y="235"/>
                  <a:pt x="117" y="220"/>
                  <a:pt x="116" y="218"/>
                </a:cubicBezTo>
                <a:cubicBezTo>
                  <a:pt x="115" y="217"/>
                  <a:pt x="101" y="215"/>
                  <a:pt x="96" y="214"/>
                </a:cubicBezTo>
                <a:cubicBezTo>
                  <a:pt x="90" y="205"/>
                  <a:pt x="83" y="203"/>
                  <a:pt x="80" y="194"/>
                </a:cubicBezTo>
                <a:cubicBezTo>
                  <a:pt x="80" y="190"/>
                  <a:pt x="82" y="185"/>
                  <a:pt x="80" y="184"/>
                </a:cubicBezTo>
                <a:cubicBezTo>
                  <a:pt x="74" y="180"/>
                  <a:pt x="62" y="190"/>
                  <a:pt x="62" y="190"/>
                </a:cubicBezTo>
                <a:cubicBezTo>
                  <a:pt x="49" y="188"/>
                  <a:pt x="46" y="189"/>
                  <a:pt x="36" y="186"/>
                </a:cubicBezTo>
                <a:cubicBezTo>
                  <a:pt x="31" y="184"/>
                  <a:pt x="24" y="182"/>
                  <a:pt x="24" y="182"/>
                </a:cubicBezTo>
                <a:cubicBezTo>
                  <a:pt x="18" y="173"/>
                  <a:pt x="13" y="168"/>
                  <a:pt x="8" y="160"/>
                </a:cubicBezTo>
                <a:cubicBezTo>
                  <a:pt x="10" y="148"/>
                  <a:pt x="19" y="146"/>
                  <a:pt x="10" y="140"/>
                </a:cubicBezTo>
                <a:cubicBezTo>
                  <a:pt x="9" y="138"/>
                  <a:pt x="8" y="135"/>
                  <a:pt x="8" y="134"/>
                </a:cubicBezTo>
                <a:cubicBezTo>
                  <a:pt x="6" y="131"/>
                  <a:pt x="4" y="130"/>
                  <a:pt x="4" y="128"/>
                </a:cubicBezTo>
                <a:cubicBezTo>
                  <a:pt x="2" y="124"/>
                  <a:pt x="0" y="116"/>
                  <a:pt x="0" y="116"/>
                </a:cubicBezTo>
                <a:cubicBezTo>
                  <a:pt x="1" y="110"/>
                  <a:pt x="4" y="96"/>
                  <a:pt x="10" y="92"/>
                </a:cubicBezTo>
                <a:cubicBezTo>
                  <a:pt x="16" y="86"/>
                  <a:pt x="52" y="84"/>
                  <a:pt x="52" y="84"/>
                </a:cubicBezTo>
                <a:cubicBezTo>
                  <a:pt x="62" y="87"/>
                  <a:pt x="68" y="66"/>
                  <a:pt x="78" y="60"/>
                </a:cubicBezTo>
                <a:cubicBezTo>
                  <a:pt x="93" y="49"/>
                  <a:pt x="91" y="44"/>
                  <a:pt x="110" y="42"/>
                </a:cubicBezTo>
                <a:cubicBezTo>
                  <a:pt x="107" y="34"/>
                  <a:pt x="109" y="37"/>
                  <a:pt x="104" y="32"/>
                </a:cubicBezTo>
              </a:path>
            </a:pathLst>
          </a:custGeom>
          <a:gradFill rotWithShape="0">
            <a:gsLst>
              <a:gs pos="0">
                <a:srgbClr val="474747"/>
              </a:gs>
              <a:gs pos="100000">
                <a:srgbClr val="6E6E6E"/>
              </a:gs>
            </a:gsLst>
            <a:lin ang="5400000" scaled="1"/>
          </a:gradFill>
          <a:ln w="9525">
            <a:solidFill>
              <a:srgbClr val="464646"/>
            </a:solidFill>
            <a:round/>
            <a:headEnd/>
            <a:tailEnd/>
          </a:ln>
        </p:spPr>
        <p:txBody>
          <a:bodyPr rot="10800000" vert="eaVert" wrap="none" lIns="91424" tIns="45712" rIns="91424" bIns="45712" anchor="ctr"/>
          <a:lstStyle/>
          <a:p>
            <a:pPr defTabSz="781470">
              <a:defRPr/>
            </a:pPr>
            <a:endParaRPr lang="en-US" kern="0" dirty="0">
              <a:solidFill>
                <a:sysClr val="windowText" lastClr="000000"/>
              </a:solidFill>
              <a:ea typeface="ヒラギノ角ゴ Pro W3"/>
              <a:cs typeface="ヒラギノ角ゴ Pro W3"/>
            </a:endParaRPr>
          </a:p>
        </p:txBody>
      </p:sp>
      <p:sp>
        <p:nvSpPr>
          <p:cNvPr id="1559" name="Freeform 587"/>
          <p:cNvSpPr>
            <a:spLocks/>
          </p:cNvSpPr>
          <p:nvPr/>
        </p:nvSpPr>
        <p:spPr bwMode="auto">
          <a:xfrm rot="19229539">
            <a:off x="8027988" y="4175127"/>
            <a:ext cx="157162" cy="150813"/>
          </a:xfrm>
          <a:custGeom>
            <a:avLst/>
            <a:gdLst>
              <a:gd name="T0" fmla="*/ 0 w 554"/>
              <a:gd name="T1" fmla="*/ 0 h 532"/>
              <a:gd name="T2" fmla="*/ 2147483647 w 554"/>
              <a:gd name="T3" fmla="*/ 0 h 532"/>
              <a:gd name="T4" fmla="*/ 2147483647 w 554"/>
              <a:gd name="T5" fmla="*/ 2147483647 h 532"/>
              <a:gd name="T6" fmla="*/ 2147483647 w 554"/>
              <a:gd name="T7" fmla="*/ 2147483647 h 532"/>
              <a:gd name="T8" fmla="*/ 2147483647 w 554"/>
              <a:gd name="T9" fmla="*/ 2147483647 h 532"/>
              <a:gd name="T10" fmla="*/ 0 w 554"/>
              <a:gd name="T11" fmla="*/ 2147483647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9525">
            <a:solidFill>
              <a:srgbClr val="333399"/>
            </a:solidFill>
            <a:round/>
            <a:headEnd/>
            <a:tailEnd/>
          </a:ln>
        </p:spPr>
        <p:txBody>
          <a:bodyPr rot="10800000" wrap="none" lIns="91424" tIns="45712" rIns="91424" bIns="45712" anchor="ctr"/>
          <a:lstStyle/>
          <a:p>
            <a:pPr defTabSz="781470">
              <a:defRPr/>
            </a:pPr>
            <a:endParaRPr lang="en-US" kern="0" dirty="0">
              <a:solidFill>
                <a:sysClr val="windowText" lastClr="000000"/>
              </a:solidFill>
              <a:ea typeface="ヒラギノ角ゴ Pro W3"/>
              <a:cs typeface="ヒラギノ角ゴ Pro W3"/>
            </a:endParaRPr>
          </a:p>
        </p:txBody>
      </p:sp>
      <p:sp>
        <p:nvSpPr>
          <p:cNvPr id="1560" name="Freeform 1385"/>
          <p:cNvSpPr>
            <a:spLocks/>
          </p:cNvSpPr>
          <p:nvPr/>
        </p:nvSpPr>
        <p:spPr bwMode="auto">
          <a:xfrm rot="8687570">
            <a:off x="8134352" y="4498975"/>
            <a:ext cx="217488" cy="228600"/>
          </a:xfrm>
          <a:custGeom>
            <a:avLst/>
            <a:gdLst>
              <a:gd name="T0" fmla="*/ 2147483647 w 252"/>
              <a:gd name="T1" fmla="*/ 2147483647 h 267"/>
              <a:gd name="T2" fmla="*/ 2147483647 w 252"/>
              <a:gd name="T3" fmla="*/ 2147483647 h 267"/>
              <a:gd name="T4" fmla="*/ 2147483647 w 252"/>
              <a:gd name="T5" fmla="*/ 0 h 267"/>
              <a:gd name="T6" fmla="*/ 2147483647 w 252"/>
              <a:gd name="T7" fmla="*/ 2147483647 h 267"/>
              <a:gd name="T8" fmla="*/ 2147483647 w 252"/>
              <a:gd name="T9" fmla="*/ 2147483647 h 267"/>
              <a:gd name="T10" fmla="*/ 2147483647 w 252"/>
              <a:gd name="T11" fmla="*/ 0 h 267"/>
              <a:gd name="T12" fmla="*/ 2147483647 w 252"/>
              <a:gd name="T13" fmla="*/ 2147483647 h 267"/>
              <a:gd name="T14" fmla="*/ 2147483647 w 252"/>
              <a:gd name="T15" fmla="*/ 2147483647 h 267"/>
              <a:gd name="T16" fmla="*/ 2147483647 w 252"/>
              <a:gd name="T17" fmla="*/ 2147483647 h 267"/>
              <a:gd name="T18" fmla="*/ 2147483647 w 252"/>
              <a:gd name="T19" fmla="*/ 2147483647 h 267"/>
              <a:gd name="T20" fmla="*/ 2147483647 w 252"/>
              <a:gd name="T21" fmla="*/ 2147483647 h 267"/>
              <a:gd name="T22" fmla="*/ 2147483647 w 252"/>
              <a:gd name="T23" fmla="*/ 2147483647 h 267"/>
              <a:gd name="T24" fmla="*/ 2147483647 w 252"/>
              <a:gd name="T25" fmla="*/ 2147483647 h 267"/>
              <a:gd name="T26" fmla="*/ 2147483647 w 252"/>
              <a:gd name="T27" fmla="*/ 2147483647 h 267"/>
              <a:gd name="T28" fmla="*/ 2147483647 w 252"/>
              <a:gd name="T29" fmla="*/ 2147483647 h 267"/>
              <a:gd name="T30" fmla="*/ 2147483647 w 252"/>
              <a:gd name="T31" fmla="*/ 2147483647 h 267"/>
              <a:gd name="T32" fmla="*/ 2147483647 w 252"/>
              <a:gd name="T33" fmla="*/ 2147483647 h 267"/>
              <a:gd name="T34" fmla="*/ 2147483647 w 252"/>
              <a:gd name="T35" fmla="*/ 2147483647 h 267"/>
              <a:gd name="T36" fmla="*/ 2147483647 w 252"/>
              <a:gd name="T37" fmla="*/ 2147483647 h 267"/>
              <a:gd name="T38" fmla="*/ 2147483647 w 252"/>
              <a:gd name="T39" fmla="*/ 2147483647 h 267"/>
              <a:gd name="T40" fmla="*/ 2147483647 w 252"/>
              <a:gd name="T41" fmla="*/ 2147483647 h 267"/>
              <a:gd name="T42" fmla="*/ 2147483647 w 252"/>
              <a:gd name="T43" fmla="*/ 2147483647 h 267"/>
              <a:gd name="T44" fmla="*/ 2147483647 w 252"/>
              <a:gd name="T45" fmla="*/ 2147483647 h 267"/>
              <a:gd name="T46" fmla="*/ 2147483647 w 252"/>
              <a:gd name="T47" fmla="*/ 2147483647 h 267"/>
              <a:gd name="T48" fmla="*/ 2147483647 w 252"/>
              <a:gd name="T49" fmla="*/ 2147483647 h 267"/>
              <a:gd name="T50" fmla="*/ 2147483647 w 252"/>
              <a:gd name="T51" fmla="*/ 2147483647 h 267"/>
              <a:gd name="T52" fmla="*/ 2147483647 w 252"/>
              <a:gd name="T53" fmla="*/ 2147483647 h 267"/>
              <a:gd name="T54" fmla="*/ 2147483647 w 252"/>
              <a:gd name="T55" fmla="*/ 2147483647 h 267"/>
              <a:gd name="T56" fmla="*/ 2147483647 w 252"/>
              <a:gd name="T57" fmla="*/ 2147483647 h 267"/>
              <a:gd name="T58" fmla="*/ 2147483647 w 252"/>
              <a:gd name="T59" fmla="*/ 2147483647 h 267"/>
              <a:gd name="T60" fmla="*/ 2147483647 w 252"/>
              <a:gd name="T61" fmla="*/ 2147483647 h 267"/>
              <a:gd name="T62" fmla="*/ 2147483647 w 252"/>
              <a:gd name="T63" fmla="*/ 2147483647 h 267"/>
              <a:gd name="T64" fmla="*/ 2147483647 w 252"/>
              <a:gd name="T65" fmla="*/ 2147483647 h 267"/>
              <a:gd name="T66" fmla="*/ 0 w 252"/>
              <a:gd name="T67" fmla="*/ 2147483647 h 267"/>
              <a:gd name="T68" fmla="*/ 2147483647 w 252"/>
              <a:gd name="T69" fmla="*/ 2147483647 h 267"/>
              <a:gd name="T70" fmla="*/ 2147483647 w 252"/>
              <a:gd name="T71" fmla="*/ 2147483647 h 267"/>
              <a:gd name="T72" fmla="*/ 2147483647 w 252"/>
              <a:gd name="T73" fmla="*/ 2147483647 h 267"/>
              <a:gd name="T74" fmla="*/ 2147483647 w 252"/>
              <a:gd name="T75" fmla="*/ 2147483647 h 267"/>
              <a:gd name="T76" fmla="*/ 2147483647 w 252"/>
              <a:gd name="T77" fmla="*/ 2147483647 h 26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52"/>
              <a:gd name="T118" fmla="*/ 0 h 267"/>
              <a:gd name="T119" fmla="*/ 252 w 252"/>
              <a:gd name="T120" fmla="*/ 267 h 26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52" h="267">
                <a:moveTo>
                  <a:pt x="114" y="42"/>
                </a:moveTo>
                <a:cubicBezTo>
                  <a:pt x="106" y="36"/>
                  <a:pt x="101" y="19"/>
                  <a:pt x="112" y="12"/>
                </a:cubicBezTo>
                <a:cubicBezTo>
                  <a:pt x="118" y="8"/>
                  <a:pt x="130" y="0"/>
                  <a:pt x="130" y="0"/>
                </a:cubicBezTo>
                <a:cubicBezTo>
                  <a:pt x="145" y="2"/>
                  <a:pt x="151" y="3"/>
                  <a:pt x="156" y="18"/>
                </a:cubicBezTo>
                <a:cubicBezTo>
                  <a:pt x="158" y="14"/>
                  <a:pt x="159" y="7"/>
                  <a:pt x="164" y="6"/>
                </a:cubicBezTo>
                <a:cubicBezTo>
                  <a:pt x="170" y="4"/>
                  <a:pt x="182" y="0"/>
                  <a:pt x="182" y="0"/>
                </a:cubicBezTo>
                <a:cubicBezTo>
                  <a:pt x="189" y="1"/>
                  <a:pt x="204" y="6"/>
                  <a:pt x="204" y="6"/>
                </a:cubicBezTo>
                <a:cubicBezTo>
                  <a:pt x="209" y="11"/>
                  <a:pt x="213" y="16"/>
                  <a:pt x="216" y="24"/>
                </a:cubicBezTo>
                <a:cubicBezTo>
                  <a:pt x="214" y="36"/>
                  <a:pt x="214" y="42"/>
                  <a:pt x="208" y="52"/>
                </a:cubicBezTo>
                <a:cubicBezTo>
                  <a:pt x="230" y="54"/>
                  <a:pt x="244" y="56"/>
                  <a:pt x="252" y="80"/>
                </a:cubicBezTo>
                <a:cubicBezTo>
                  <a:pt x="248" y="99"/>
                  <a:pt x="244" y="111"/>
                  <a:pt x="224" y="118"/>
                </a:cubicBezTo>
                <a:cubicBezTo>
                  <a:pt x="225" y="125"/>
                  <a:pt x="219" y="147"/>
                  <a:pt x="224" y="154"/>
                </a:cubicBezTo>
                <a:cubicBezTo>
                  <a:pt x="216" y="162"/>
                  <a:pt x="231" y="168"/>
                  <a:pt x="210" y="176"/>
                </a:cubicBezTo>
                <a:cubicBezTo>
                  <a:pt x="212" y="180"/>
                  <a:pt x="216" y="183"/>
                  <a:pt x="218" y="188"/>
                </a:cubicBezTo>
                <a:cubicBezTo>
                  <a:pt x="219" y="192"/>
                  <a:pt x="222" y="200"/>
                  <a:pt x="222" y="200"/>
                </a:cubicBezTo>
                <a:cubicBezTo>
                  <a:pt x="220" y="221"/>
                  <a:pt x="224" y="221"/>
                  <a:pt x="210" y="236"/>
                </a:cubicBezTo>
                <a:cubicBezTo>
                  <a:pt x="204" y="235"/>
                  <a:pt x="191" y="236"/>
                  <a:pt x="186" y="236"/>
                </a:cubicBezTo>
                <a:cubicBezTo>
                  <a:pt x="183" y="235"/>
                  <a:pt x="183" y="240"/>
                  <a:pt x="182" y="242"/>
                </a:cubicBezTo>
                <a:cubicBezTo>
                  <a:pt x="177" y="246"/>
                  <a:pt x="182" y="258"/>
                  <a:pt x="176" y="260"/>
                </a:cubicBezTo>
                <a:cubicBezTo>
                  <a:pt x="167" y="262"/>
                  <a:pt x="171" y="260"/>
                  <a:pt x="164" y="266"/>
                </a:cubicBezTo>
                <a:cubicBezTo>
                  <a:pt x="146" y="264"/>
                  <a:pt x="141" y="267"/>
                  <a:pt x="130" y="256"/>
                </a:cubicBezTo>
                <a:cubicBezTo>
                  <a:pt x="127" y="248"/>
                  <a:pt x="122" y="245"/>
                  <a:pt x="120" y="238"/>
                </a:cubicBezTo>
                <a:cubicBezTo>
                  <a:pt x="120" y="235"/>
                  <a:pt x="117" y="220"/>
                  <a:pt x="116" y="218"/>
                </a:cubicBezTo>
                <a:cubicBezTo>
                  <a:pt x="115" y="217"/>
                  <a:pt x="101" y="215"/>
                  <a:pt x="96" y="214"/>
                </a:cubicBezTo>
                <a:cubicBezTo>
                  <a:pt x="90" y="205"/>
                  <a:pt x="83" y="203"/>
                  <a:pt x="80" y="194"/>
                </a:cubicBezTo>
                <a:cubicBezTo>
                  <a:pt x="80" y="190"/>
                  <a:pt x="82" y="185"/>
                  <a:pt x="80" y="184"/>
                </a:cubicBezTo>
                <a:cubicBezTo>
                  <a:pt x="74" y="180"/>
                  <a:pt x="62" y="190"/>
                  <a:pt x="62" y="190"/>
                </a:cubicBezTo>
                <a:cubicBezTo>
                  <a:pt x="49" y="188"/>
                  <a:pt x="46" y="189"/>
                  <a:pt x="36" y="186"/>
                </a:cubicBezTo>
                <a:cubicBezTo>
                  <a:pt x="31" y="184"/>
                  <a:pt x="24" y="182"/>
                  <a:pt x="24" y="182"/>
                </a:cubicBezTo>
                <a:cubicBezTo>
                  <a:pt x="18" y="173"/>
                  <a:pt x="13" y="168"/>
                  <a:pt x="8" y="160"/>
                </a:cubicBezTo>
                <a:cubicBezTo>
                  <a:pt x="10" y="148"/>
                  <a:pt x="19" y="146"/>
                  <a:pt x="10" y="140"/>
                </a:cubicBezTo>
                <a:cubicBezTo>
                  <a:pt x="9" y="138"/>
                  <a:pt x="8" y="135"/>
                  <a:pt x="8" y="134"/>
                </a:cubicBezTo>
                <a:cubicBezTo>
                  <a:pt x="6" y="131"/>
                  <a:pt x="4" y="130"/>
                  <a:pt x="4" y="128"/>
                </a:cubicBezTo>
                <a:cubicBezTo>
                  <a:pt x="2" y="124"/>
                  <a:pt x="0" y="116"/>
                  <a:pt x="0" y="116"/>
                </a:cubicBezTo>
                <a:cubicBezTo>
                  <a:pt x="1" y="110"/>
                  <a:pt x="4" y="96"/>
                  <a:pt x="10" y="92"/>
                </a:cubicBezTo>
                <a:cubicBezTo>
                  <a:pt x="16" y="86"/>
                  <a:pt x="52" y="84"/>
                  <a:pt x="52" y="84"/>
                </a:cubicBezTo>
                <a:cubicBezTo>
                  <a:pt x="62" y="87"/>
                  <a:pt x="68" y="66"/>
                  <a:pt x="78" y="60"/>
                </a:cubicBezTo>
                <a:cubicBezTo>
                  <a:pt x="93" y="49"/>
                  <a:pt x="91" y="44"/>
                  <a:pt x="110" y="42"/>
                </a:cubicBezTo>
                <a:cubicBezTo>
                  <a:pt x="107" y="34"/>
                  <a:pt x="109" y="37"/>
                  <a:pt x="104" y="32"/>
                </a:cubicBezTo>
              </a:path>
            </a:pathLst>
          </a:custGeom>
          <a:gradFill rotWithShape="0">
            <a:gsLst>
              <a:gs pos="0">
                <a:srgbClr val="474747"/>
              </a:gs>
              <a:gs pos="100000">
                <a:srgbClr val="6E6E6E"/>
              </a:gs>
            </a:gsLst>
            <a:lin ang="5400000" scaled="1"/>
          </a:gradFill>
          <a:ln w="9525">
            <a:solidFill>
              <a:srgbClr val="464646"/>
            </a:solidFill>
            <a:round/>
            <a:headEnd/>
            <a:tailEnd/>
          </a:ln>
        </p:spPr>
        <p:txBody>
          <a:bodyPr rot="10800000" vert="eaVert" wrap="none" lIns="91424" tIns="45712" rIns="91424" bIns="45712" anchor="ctr"/>
          <a:lstStyle/>
          <a:p>
            <a:pPr defTabSz="781470">
              <a:defRPr/>
            </a:pPr>
            <a:endParaRPr lang="en-US" kern="0" dirty="0">
              <a:solidFill>
                <a:sysClr val="windowText" lastClr="000000"/>
              </a:solidFill>
              <a:ea typeface="ヒラギノ角ゴ Pro W3"/>
              <a:cs typeface="ヒラギノ角ゴ Pro W3"/>
            </a:endParaRPr>
          </a:p>
        </p:txBody>
      </p:sp>
      <p:sp>
        <p:nvSpPr>
          <p:cNvPr id="1561" name="Freeform 587"/>
          <p:cNvSpPr>
            <a:spLocks/>
          </p:cNvSpPr>
          <p:nvPr/>
        </p:nvSpPr>
        <p:spPr bwMode="auto">
          <a:xfrm rot="5086527">
            <a:off x="8258175" y="4610101"/>
            <a:ext cx="157163" cy="150813"/>
          </a:xfrm>
          <a:custGeom>
            <a:avLst/>
            <a:gdLst>
              <a:gd name="T0" fmla="*/ 0 w 554"/>
              <a:gd name="T1" fmla="*/ 0 h 532"/>
              <a:gd name="T2" fmla="*/ 2147483647 w 554"/>
              <a:gd name="T3" fmla="*/ 0 h 532"/>
              <a:gd name="T4" fmla="*/ 2147483647 w 554"/>
              <a:gd name="T5" fmla="*/ 2147483647 h 532"/>
              <a:gd name="T6" fmla="*/ 2147483647 w 554"/>
              <a:gd name="T7" fmla="*/ 2147483647 h 532"/>
              <a:gd name="T8" fmla="*/ 2147483647 w 554"/>
              <a:gd name="T9" fmla="*/ 2147483647 h 532"/>
              <a:gd name="T10" fmla="*/ 0 w 554"/>
              <a:gd name="T11" fmla="*/ 2147483647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9525">
            <a:solidFill>
              <a:srgbClr val="333399"/>
            </a:solidFill>
            <a:round/>
            <a:headEnd/>
            <a:tailEnd/>
          </a:ln>
        </p:spPr>
        <p:txBody>
          <a:bodyPr rot="10800000" wrap="none" lIns="91424" tIns="45712" rIns="91424" bIns="45712" anchor="ctr"/>
          <a:lstStyle/>
          <a:p>
            <a:pPr defTabSz="781470">
              <a:defRPr/>
            </a:pPr>
            <a:endParaRPr lang="en-US" kern="0" dirty="0">
              <a:solidFill>
                <a:sysClr val="windowText" lastClr="000000"/>
              </a:solidFill>
              <a:ea typeface="ヒラギノ角ゴ Pro W3"/>
              <a:cs typeface="ヒラギノ角ゴ Pro W3"/>
            </a:endParaRPr>
          </a:p>
        </p:txBody>
      </p:sp>
      <p:grpSp>
        <p:nvGrpSpPr>
          <p:cNvPr id="324144" name="Group 1034"/>
          <p:cNvGrpSpPr>
            <a:grpSpLocks/>
          </p:cNvGrpSpPr>
          <p:nvPr/>
        </p:nvGrpSpPr>
        <p:grpSpPr bwMode="auto">
          <a:xfrm rot="-1671469">
            <a:off x="8529638" y="4389440"/>
            <a:ext cx="309562" cy="217487"/>
            <a:chOff x="5088" y="2832"/>
            <a:chExt cx="195" cy="137"/>
          </a:xfrm>
        </p:grpSpPr>
        <p:sp>
          <p:nvSpPr>
            <p:cNvPr id="1563" name="Freeform 1385"/>
            <p:cNvSpPr>
              <a:spLocks/>
            </p:cNvSpPr>
            <p:nvPr/>
          </p:nvSpPr>
          <p:spPr bwMode="auto">
            <a:xfrm rot="5973190">
              <a:off x="5091" y="2829"/>
              <a:ext cx="137" cy="144"/>
            </a:xfrm>
            <a:custGeom>
              <a:avLst/>
              <a:gdLst>
                <a:gd name="T0" fmla="*/ 345055928 w 252"/>
                <a:gd name="T1" fmla="*/ 336885859 h 267"/>
                <a:gd name="T2" fmla="*/ 345055928 w 252"/>
                <a:gd name="T3" fmla="*/ 336885859 h 267"/>
                <a:gd name="T4" fmla="*/ 345055928 w 252"/>
                <a:gd name="T5" fmla="*/ 0 h 267"/>
                <a:gd name="T6" fmla="*/ 345055928 w 252"/>
                <a:gd name="T7" fmla="*/ 336885859 h 267"/>
                <a:gd name="T8" fmla="*/ 345055928 w 252"/>
                <a:gd name="T9" fmla="*/ 336885859 h 267"/>
                <a:gd name="T10" fmla="*/ 345055928 w 252"/>
                <a:gd name="T11" fmla="*/ 0 h 267"/>
                <a:gd name="T12" fmla="*/ 345055928 w 252"/>
                <a:gd name="T13" fmla="*/ 336885859 h 267"/>
                <a:gd name="T14" fmla="*/ 345055928 w 252"/>
                <a:gd name="T15" fmla="*/ 336885859 h 267"/>
                <a:gd name="T16" fmla="*/ 345055928 w 252"/>
                <a:gd name="T17" fmla="*/ 336885859 h 267"/>
                <a:gd name="T18" fmla="*/ 345055928 w 252"/>
                <a:gd name="T19" fmla="*/ 336885859 h 267"/>
                <a:gd name="T20" fmla="*/ 345055928 w 252"/>
                <a:gd name="T21" fmla="*/ 336885859 h 267"/>
                <a:gd name="T22" fmla="*/ 345055928 w 252"/>
                <a:gd name="T23" fmla="*/ 336885859 h 267"/>
                <a:gd name="T24" fmla="*/ 345055928 w 252"/>
                <a:gd name="T25" fmla="*/ 336885859 h 267"/>
                <a:gd name="T26" fmla="*/ 345055928 w 252"/>
                <a:gd name="T27" fmla="*/ 336885859 h 267"/>
                <a:gd name="T28" fmla="*/ 345055928 w 252"/>
                <a:gd name="T29" fmla="*/ 336885859 h 267"/>
                <a:gd name="T30" fmla="*/ 345055928 w 252"/>
                <a:gd name="T31" fmla="*/ 336885859 h 267"/>
                <a:gd name="T32" fmla="*/ 345055928 w 252"/>
                <a:gd name="T33" fmla="*/ 336885859 h 267"/>
                <a:gd name="T34" fmla="*/ 345055928 w 252"/>
                <a:gd name="T35" fmla="*/ 336885859 h 267"/>
                <a:gd name="T36" fmla="*/ 345055928 w 252"/>
                <a:gd name="T37" fmla="*/ 336885859 h 267"/>
                <a:gd name="T38" fmla="*/ 345055928 w 252"/>
                <a:gd name="T39" fmla="*/ 336885859 h 267"/>
                <a:gd name="T40" fmla="*/ 345055928 w 252"/>
                <a:gd name="T41" fmla="*/ 336885859 h 267"/>
                <a:gd name="T42" fmla="*/ 345055928 w 252"/>
                <a:gd name="T43" fmla="*/ 336885859 h 267"/>
                <a:gd name="T44" fmla="*/ 345055928 w 252"/>
                <a:gd name="T45" fmla="*/ 336885859 h 267"/>
                <a:gd name="T46" fmla="*/ 345055928 w 252"/>
                <a:gd name="T47" fmla="*/ 336885859 h 267"/>
                <a:gd name="T48" fmla="*/ 345055928 w 252"/>
                <a:gd name="T49" fmla="*/ 336885859 h 267"/>
                <a:gd name="T50" fmla="*/ 345055928 w 252"/>
                <a:gd name="T51" fmla="*/ 336885859 h 267"/>
                <a:gd name="T52" fmla="*/ 345055928 w 252"/>
                <a:gd name="T53" fmla="*/ 336885859 h 267"/>
                <a:gd name="T54" fmla="*/ 345055928 w 252"/>
                <a:gd name="T55" fmla="*/ 336885859 h 267"/>
                <a:gd name="T56" fmla="*/ 345055928 w 252"/>
                <a:gd name="T57" fmla="*/ 336885859 h 267"/>
                <a:gd name="T58" fmla="*/ 345055928 w 252"/>
                <a:gd name="T59" fmla="*/ 336885859 h 267"/>
                <a:gd name="T60" fmla="*/ 345055928 w 252"/>
                <a:gd name="T61" fmla="*/ 336885859 h 267"/>
                <a:gd name="T62" fmla="*/ 345055928 w 252"/>
                <a:gd name="T63" fmla="*/ 336885859 h 267"/>
                <a:gd name="T64" fmla="*/ 345055928 w 252"/>
                <a:gd name="T65" fmla="*/ 336885859 h 267"/>
                <a:gd name="T66" fmla="*/ 0 w 252"/>
                <a:gd name="T67" fmla="*/ 336885859 h 267"/>
                <a:gd name="T68" fmla="*/ 345055928 w 252"/>
                <a:gd name="T69" fmla="*/ 336885859 h 267"/>
                <a:gd name="T70" fmla="*/ 345055928 w 252"/>
                <a:gd name="T71" fmla="*/ 336885859 h 267"/>
                <a:gd name="T72" fmla="*/ 345055928 w 252"/>
                <a:gd name="T73" fmla="*/ 336885859 h 267"/>
                <a:gd name="T74" fmla="*/ 345055928 w 252"/>
                <a:gd name="T75" fmla="*/ 336885859 h 267"/>
                <a:gd name="T76" fmla="*/ 345055928 w 252"/>
                <a:gd name="T77" fmla="*/ 336885859 h 26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52"/>
                <a:gd name="T118" fmla="*/ 0 h 267"/>
                <a:gd name="T119" fmla="*/ 252 w 252"/>
                <a:gd name="T120" fmla="*/ 267 h 26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52" h="267">
                  <a:moveTo>
                    <a:pt x="114" y="42"/>
                  </a:moveTo>
                  <a:cubicBezTo>
                    <a:pt x="106" y="36"/>
                    <a:pt x="101" y="19"/>
                    <a:pt x="112" y="12"/>
                  </a:cubicBezTo>
                  <a:cubicBezTo>
                    <a:pt x="118" y="8"/>
                    <a:pt x="130" y="0"/>
                    <a:pt x="130" y="0"/>
                  </a:cubicBezTo>
                  <a:cubicBezTo>
                    <a:pt x="145" y="2"/>
                    <a:pt x="151" y="3"/>
                    <a:pt x="156" y="18"/>
                  </a:cubicBezTo>
                  <a:cubicBezTo>
                    <a:pt x="158" y="14"/>
                    <a:pt x="159" y="7"/>
                    <a:pt x="164" y="6"/>
                  </a:cubicBezTo>
                  <a:cubicBezTo>
                    <a:pt x="170" y="4"/>
                    <a:pt x="182" y="0"/>
                    <a:pt x="182" y="0"/>
                  </a:cubicBezTo>
                  <a:cubicBezTo>
                    <a:pt x="189" y="1"/>
                    <a:pt x="204" y="6"/>
                    <a:pt x="204" y="6"/>
                  </a:cubicBezTo>
                  <a:cubicBezTo>
                    <a:pt x="209" y="11"/>
                    <a:pt x="213" y="16"/>
                    <a:pt x="216" y="24"/>
                  </a:cubicBezTo>
                  <a:cubicBezTo>
                    <a:pt x="214" y="36"/>
                    <a:pt x="214" y="42"/>
                    <a:pt x="208" y="52"/>
                  </a:cubicBezTo>
                  <a:cubicBezTo>
                    <a:pt x="230" y="54"/>
                    <a:pt x="244" y="56"/>
                    <a:pt x="252" y="80"/>
                  </a:cubicBezTo>
                  <a:cubicBezTo>
                    <a:pt x="248" y="99"/>
                    <a:pt x="244" y="111"/>
                    <a:pt x="224" y="118"/>
                  </a:cubicBezTo>
                  <a:cubicBezTo>
                    <a:pt x="225" y="125"/>
                    <a:pt x="219" y="147"/>
                    <a:pt x="224" y="154"/>
                  </a:cubicBezTo>
                  <a:cubicBezTo>
                    <a:pt x="216" y="162"/>
                    <a:pt x="231" y="168"/>
                    <a:pt x="210" y="176"/>
                  </a:cubicBezTo>
                  <a:cubicBezTo>
                    <a:pt x="212" y="180"/>
                    <a:pt x="216" y="183"/>
                    <a:pt x="218" y="188"/>
                  </a:cubicBezTo>
                  <a:cubicBezTo>
                    <a:pt x="219" y="192"/>
                    <a:pt x="222" y="200"/>
                    <a:pt x="222" y="200"/>
                  </a:cubicBezTo>
                  <a:cubicBezTo>
                    <a:pt x="220" y="221"/>
                    <a:pt x="224" y="221"/>
                    <a:pt x="210" y="236"/>
                  </a:cubicBezTo>
                  <a:cubicBezTo>
                    <a:pt x="204" y="235"/>
                    <a:pt x="191" y="236"/>
                    <a:pt x="186" y="236"/>
                  </a:cubicBezTo>
                  <a:cubicBezTo>
                    <a:pt x="183" y="235"/>
                    <a:pt x="183" y="240"/>
                    <a:pt x="182" y="242"/>
                  </a:cubicBezTo>
                  <a:cubicBezTo>
                    <a:pt x="177" y="246"/>
                    <a:pt x="182" y="258"/>
                    <a:pt x="176" y="260"/>
                  </a:cubicBezTo>
                  <a:cubicBezTo>
                    <a:pt x="167" y="262"/>
                    <a:pt x="171" y="260"/>
                    <a:pt x="164" y="266"/>
                  </a:cubicBezTo>
                  <a:cubicBezTo>
                    <a:pt x="146" y="264"/>
                    <a:pt x="141" y="267"/>
                    <a:pt x="130" y="256"/>
                  </a:cubicBezTo>
                  <a:cubicBezTo>
                    <a:pt x="127" y="248"/>
                    <a:pt x="122" y="245"/>
                    <a:pt x="120" y="238"/>
                  </a:cubicBezTo>
                  <a:cubicBezTo>
                    <a:pt x="120" y="235"/>
                    <a:pt x="117" y="220"/>
                    <a:pt x="116" y="218"/>
                  </a:cubicBezTo>
                  <a:cubicBezTo>
                    <a:pt x="115" y="217"/>
                    <a:pt x="101" y="215"/>
                    <a:pt x="96" y="214"/>
                  </a:cubicBezTo>
                  <a:cubicBezTo>
                    <a:pt x="90" y="205"/>
                    <a:pt x="83" y="203"/>
                    <a:pt x="80" y="194"/>
                  </a:cubicBezTo>
                  <a:cubicBezTo>
                    <a:pt x="80" y="190"/>
                    <a:pt x="82" y="185"/>
                    <a:pt x="80" y="184"/>
                  </a:cubicBezTo>
                  <a:cubicBezTo>
                    <a:pt x="74" y="180"/>
                    <a:pt x="62" y="190"/>
                    <a:pt x="62" y="190"/>
                  </a:cubicBezTo>
                  <a:cubicBezTo>
                    <a:pt x="49" y="188"/>
                    <a:pt x="46" y="189"/>
                    <a:pt x="36" y="186"/>
                  </a:cubicBezTo>
                  <a:cubicBezTo>
                    <a:pt x="31" y="184"/>
                    <a:pt x="24" y="182"/>
                    <a:pt x="24" y="182"/>
                  </a:cubicBezTo>
                  <a:cubicBezTo>
                    <a:pt x="18" y="173"/>
                    <a:pt x="13" y="168"/>
                    <a:pt x="8" y="160"/>
                  </a:cubicBezTo>
                  <a:cubicBezTo>
                    <a:pt x="10" y="148"/>
                    <a:pt x="19" y="146"/>
                    <a:pt x="10" y="140"/>
                  </a:cubicBezTo>
                  <a:cubicBezTo>
                    <a:pt x="9" y="138"/>
                    <a:pt x="8" y="135"/>
                    <a:pt x="8" y="134"/>
                  </a:cubicBezTo>
                  <a:cubicBezTo>
                    <a:pt x="6" y="131"/>
                    <a:pt x="4" y="130"/>
                    <a:pt x="4" y="128"/>
                  </a:cubicBezTo>
                  <a:cubicBezTo>
                    <a:pt x="2" y="124"/>
                    <a:pt x="0" y="116"/>
                    <a:pt x="0" y="116"/>
                  </a:cubicBezTo>
                  <a:cubicBezTo>
                    <a:pt x="1" y="110"/>
                    <a:pt x="4" y="96"/>
                    <a:pt x="10" y="92"/>
                  </a:cubicBezTo>
                  <a:cubicBezTo>
                    <a:pt x="16" y="86"/>
                    <a:pt x="52" y="84"/>
                    <a:pt x="52" y="84"/>
                  </a:cubicBezTo>
                  <a:cubicBezTo>
                    <a:pt x="62" y="87"/>
                    <a:pt x="68" y="66"/>
                    <a:pt x="78" y="60"/>
                  </a:cubicBezTo>
                  <a:cubicBezTo>
                    <a:pt x="93" y="49"/>
                    <a:pt x="91" y="44"/>
                    <a:pt x="110" y="42"/>
                  </a:cubicBezTo>
                  <a:cubicBezTo>
                    <a:pt x="107" y="34"/>
                    <a:pt x="109" y="37"/>
                    <a:pt x="104" y="32"/>
                  </a:cubicBezTo>
                </a:path>
              </a:pathLst>
            </a:custGeom>
            <a:gradFill rotWithShape="0">
              <a:gsLst>
                <a:gs pos="0">
                  <a:srgbClr val="474747"/>
                </a:gs>
                <a:gs pos="100000">
                  <a:srgbClr val="6E6E6E"/>
                </a:gs>
              </a:gsLst>
              <a:lin ang="5400000" scaled="1"/>
            </a:gradFill>
            <a:ln w="9525">
              <a:solidFill>
                <a:srgbClr val="464646"/>
              </a:solidFill>
              <a:round/>
              <a:headEnd/>
              <a:tailEnd/>
            </a:ln>
          </p:spPr>
          <p:txBody>
            <a:bodyPr rot="10800000"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564" name="Freeform 587"/>
            <p:cNvSpPr>
              <a:spLocks/>
            </p:cNvSpPr>
            <p:nvPr/>
          </p:nvSpPr>
          <p:spPr bwMode="auto">
            <a:xfrm rot="2372146">
              <a:off x="5184" y="2840"/>
              <a:ext cx="99" cy="95"/>
            </a:xfrm>
            <a:custGeom>
              <a:avLst/>
              <a:gdLst>
                <a:gd name="T0" fmla="*/ 0 w 554"/>
                <a:gd name="T1" fmla="*/ 0 h 532"/>
                <a:gd name="T2" fmla="*/ 12254785 w 554"/>
                <a:gd name="T3" fmla="*/ 0 h 532"/>
                <a:gd name="T4" fmla="*/ 12254785 w 554"/>
                <a:gd name="T5" fmla="*/ 12228274 h 532"/>
                <a:gd name="T6" fmla="*/ 12254785 w 554"/>
                <a:gd name="T7" fmla="*/ 12228274 h 532"/>
                <a:gd name="T8" fmla="*/ 12254785 w 554"/>
                <a:gd name="T9" fmla="*/ 12228274 h 532"/>
                <a:gd name="T10" fmla="*/ 0 w 554"/>
                <a:gd name="T11" fmla="*/ 12228274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9525">
              <a:solidFill>
                <a:srgbClr val="333399"/>
              </a:solidFill>
              <a:round/>
              <a:headEnd/>
              <a:tailEnd/>
            </a:ln>
          </p:spPr>
          <p:txBody>
            <a:bodyPr rot="10800000" wrap="none" anchor="ctr"/>
            <a:lstStyle/>
            <a:p>
              <a:pPr defTabSz="781470">
                <a:defRPr/>
              </a:pPr>
              <a:endParaRPr lang="en-US" kern="0" dirty="0">
                <a:solidFill>
                  <a:sysClr val="windowText" lastClr="000000"/>
                </a:solidFill>
                <a:ea typeface="ヒラギノ角ゴ Pro W3"/>
                <a:cs typeface="ヒラギノ角ゴ Pro W3"/>
              </a:endParaRPr>
            </a:p>
          </p:txBody>
        </p:sp>
      </p:grpSp>
      <p:sp>
        <p:nvSpPr>
          <p:cNvPr id="1565" name="Freeform 1385"/>
          <p:cNvSpPr>
            <a:spLocks/>
          </p:cNvSpPr>
          <p:nvPr/>
        </p:nvSpPr>
        <p:spPr bwMode="auto">
          <a:xfrm rot="8687570">
            <a:off x="4038600" y="4430714"/>
            <a:ext cx="217488" cy="228600"/>
          </a:xfrm>
          <a:custGeom>
            <a:avLst/>
            <a:gdLst>
              <a:gd name="T0" fmla="*/ 2147483647 w 252"/>
              <a:gd name="T1" fmla="*/ 2147483647 h 267"/>
              <a:gd name="T2" fmla="*/ 2147483647 w 252"/>
              <a:gd name="T3" fmla="*/ 2147483647 h 267"/>
              <a:gd name="T4" fmla="*/ 2147483647 w 252"/>
              <a:gd name="T5" fmla="*/ 0 h 267"/>
              <a:gd name="T6" fmla="*/ 2147483647 w 252"/>
              <a:gd name="T7" fmla="*/ 2147483647 h 267"/>
              <a:gd name="T8" fmla="*/ 2147483647 w 252"/>
              <a:gd name="T9" fmla="*/ 2147483647 h 267"/>
              <a:gd name="T10" fmla="*/ 2147483647 w 252"/>
              <a:gd name="T11" fmla="*/ 0 h 267"/>
              <a:gd name="T12" fmla="*/ 2147483647 w 252"/>
              <a:gd name="T13" fmla="*/ 2147483647 h 267"/>
              <a:gd name="T14" fmla="*/ 2147483647 w 252"/>
              <a:gd name="T15" fmla="*/ 2147483647 h 267"/>
              <a:gd name="T16" fmla="*/ 2147483647 w 252"/>
              <a:gd name="T17" fmla="*/ 2147483647 h 267"/>
              <a:gd name="T18" fmla="*/ 2147483647 w 252"/>
              <a:gd name="T19" fmla="*/ 2147483647 h 267"/>
              <a:gd name="T20" fmla="*/ 2147483647 w 252"/>
              <a:gd name="T21" fmla="*/ 2147483647 h 267"/>
              <a:gd name="T22" fmla="*/ 2147483647 w 252"/>
              <a:gd name="T23" fmla="*/ 2147483647 h 267"/>
              <a:gd name="T24" fmla="*/ 2147483647 w 252"/>
              <a:gd name="T25" fmla="*/ 2147483647 h 267"/>
              <a:gd name="T26" fmla="*/ 2147483647 w 252"/>
              <a:gd name="T27" fmla="*/ 2147483647 h 267"/>
              <a:gd name="T28" fmla="*/ 2147483647 w 252"/>
              <a:gd name="T29" fmla="*/ 2147483647 h 267"/>
              <a:gd name="T30" fmla="*/ 2147483647 w 252"/>
              <a:gd name="T31" fmla="*/ 2147483647 h 267"/>
              <a:gd name="T32" fmla="*/ 2147483647 w 252"/>
              <a:gd name="T33" fmla="*/ 2147483647 h 267"/>
              <a:gd name="T34" fmla="*/ 2147483647 w 252"/>
              <a:gd name="T35" fmla="*/ 2147483647 h 267"/>
              <a:gd name="T36" fmla="*/ 2147483647 w 252"/>
              <a:gd name="T37" fmla="*/ 2147483647 h 267"/>
              <a:gd name="T38" fmla="*/ 2147483647 w 252"/>
              <a:gd name="T39" fmla="*/ 2147483647 h 267"/>
              <a:gd name="T40" fmla="*/ 2147483647 w 252"/>
              <a:gd name="T41" fmla="*/ 2147483647 h 267"/>
              <a:gd name="T42" fmla="*/ 2147483647 w 252"/>
              <a:gd name="T43" fmla="*/ 2147483647 h 267"/>
              <a:gd name="T44" fmla="*/ 2147483647 w 252"/>
              <a:gd name="T45" fmla="*/ 2147483647 h 267"/>
              <a:gd name="T46" fmla="*/ 2147483647 w 252"/>
              <a:gd name="T47" fmla="*/ 2147483647 h 267"/>
              <a:gd name="T48" fmla="*/ 2147483647 w 252"/>
              <a:gd name="T49" fmla="*/ 2147483647 h 267"/>
              <a:gd name="T50" fmla="*/ 2147483647 w 252"/>
              <a:gd name="T51" fmla="*/ 2147483647 h 267"/>
              <a:gd name="T52" fmla="*/ 2147483647 w 252"/>
              <a:gd name="T53" fmla="*/ 2147483647 h 267"/>
              <a:gd name="T54" fmla="*/ 2147483647 w 252"/>
              <a:gd name="T55" fmla="*/ 2147483647 h 267"/>
              <a:gd name="T56" fmla="*/ 2147483647 w 252"/>
              <a:gd name="T57" fmla="*/ 2147483647 h 267"/>
              <a:gd name="T58" fmla="*/ 2147483647 w 252"/>
              <a:gd name="T59" fmla="*/ 2147483647 h 267"/>
              <a:gd name="T60" fmla="*/ 2147483647 w 252"/>
              <a:gd name="T61" fmla="*/ 2147483647 h 267"/>
              <a:gd name="T62" fmla="*/ 2147483647 w 252"/>
              <a:gd name="T63" fmla="*/ 2147483647 h 267"/>
              <a:gd name="T64" fmla="*/ 2147483647 w 252"/>
              <a:gd name="T65" fmla="*/ 2147483647 h 267"/>
              <a:gd name="T66" fmla="*/ 0 w 252"/>
              <a:gd name="T67" fmla="*/ 2147483647 h 267"/>
              <a:gd name="T68" fmla="*/ 2147483647 w 252"/>
              <a:gd name="T69" fmla="*/ 2147483647 h 267"/>
              <a:gd name="T70" fmla="*/ 2147483647 w 252"/>
              <a:gd name="T71" fmla="*/ 2147483647 h 267"/>
              <a:gd name="T72" fmla="*/ 2147483647 w 252"/>
              <a:gd name="T73" fmla="*/ 2147483647 h 267"/>
              <a:gd name="T74" fmla="*/ 2147483647 w 252"/>
              <a:gd name="T75" fmla="*/ 2147483647 h 267"/>
              <a:gd name="T76" fmla="*/ 2147483647 w 252"/>
              <a:gd name="T77" fmla="*/ 2147483647 h 26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52"/>
              <a:gd name="T118" fmla="*/ 0 h 267"/>
              <a:gd name="T119" fmla="*/ 252 w 252"/>
              <a:gd name="T120" fmla="*/ 267 h 26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52" h="267">
                <a:moveTo>
                  <a:pt x="114" y="42"/>
                </a:moveTo>
                <a:cubicBezTo>
                  <a:pt x="106" y="36"/>
                  <a:pt x="101" y="19"/>
                  <a:pt x="112" y="12"/>
                </a:cubicBezTo>
                <a:cubicBezTo>
                  <a:pt x="118" y="8"/>
                  <a:pt x="130" y="0"/>
                  <a:pt x="130" y="0"/>
                </a:cubicBezTo>
                <a:cubicBezTo>
                  <a:pt x="145" y="2"/>
                  <a:pt x="151" y="3"/>
                  <a:pt x="156" y="18"/>
                </a:cubicBezTo>
                <a:cubicBezTo>
                  <a:pt x="158" y="14"/>
                  <a:pt x="159" y="7"/>
                  <a:pt x="164" y="6"/>
                </a:cubicBezTo>
                <a:cubicBezTo>
                  <a:pt x="170" y="4"/>
                  <a:pt x="182" y="0"/>
                  <a:pt x="182" y="0"/>
                </a:cubicBezTo>
                <a:cubicBezTo>
                  <a:pt x="189" y="1"/>
                  <a:pt x="204" y="6"/>
                  <a:pt x="204" y="6"/>
                </a:cubicBezTo>
                <a:cubicBezTo>
                  <a:pt x="209" y="11"/>
                  <a:pt x="213" y="16"/>
                  <a:pt x="216" y="24"/>
                </a:cubicBezTo>
                <a:cubicBezTo>
                  <a:pt x="214" y="36"/>
                  <a:pt x="214" y="42"/>
                  <a:pt x="208" y="52"/>
                </a:cubicBezTo>
                <a:cubicBezTo>
                  <a:pt x="230" y="54"/>
                  <a:pt x="244" y="56"/>
                  <a:pt x="252" y="80"/>
                </a:cubicBezTo>
                <a:cubicBezTo>
                  <a:pt x="248" y="99"/>
                  <a:pt x="244" y="111"/>
                  <a:pt x="224" y="118"/>
                </a:cubicBezTo>
                <a:cubicBezTo>
                  <a:pt x="225" y="125"/>
                  <a:pt x="219" y="147"/>
                  <a:pt x="224" y="154"/>
                </a:cubicBezTo>
                <a:cubicBezTo>
                  <a:pt x="216" y="162"/>
                  <a:pt x="231" y="168"/>
                  <a:pt x="210" y="176"/>
                </a:cubicBezTo>
                <a:cubicBezTo>
                  <a:pt x="212" y="180"/>
                  <a:pt x="216" y="183"/>
                  <a:pt x="218" y="188"/>
                </a:cubicBezTo>
                <a:cubicBezTo>
                  <a:pt x="219" y="192"/>
                  <a:pt x="222" y="200"/>
                  <a:pt x="222" y="200"/>
                </a:cubicBezTo>
                <a:cubicBezTo>
                  <a:pt x="220" y="221"/>
                  <a:pt x="224" y="221"/>
                  <a:pt x="210" y="236"/>
                </a:cubicBezTo>
                <a:cubicBezTo>
                  <a:pt x="204" y="235"/>
                  <a:pt x="191" y="236"/>
                  <a:pt x="186" y="236"/>
                </a:cubicBezTo>
                <a:cubicBezTo>
                  <a:pt x="183" y="235"/>
                  <a:pt x="183" y="240"/>
                  <a:pt x="182" y="242"/>
                </a:cubicBezTo>
                <a:cubicBezTo>
                  <a:pt x="177" y="246"/>
                  <a:pt x="182" y="258"/>
                  <a:pt x="176" y="260"/>
                </a:cubicBezTo>
                <a:cubicBezTo>
                  <a:pt x="167" y="262"/>
                  <a:pt x="171" y="260"/>
                  <a:pt x="164" y="266"/>
                </a:cubicBezTo>
                <a:cubicBezTo>
                  <a:pt x="146" y="264"/>
                  <a:pt x="141" y="267"/>
                  <a:pt x="130" y="256"/>
                </a:cubicBezTo>
                <a:cubicBezTo>
                  <a:pt x="127" y="248"/>
                  <a:pt x="122" y="245"/>
                  <a:pt x="120" y="238"/>
                </a:cubicBezTo>
                <a:cubicBezTo>
                  <a:pt x="120" y="235"/>
                  <a:pt x="117" y="220"/>
                  <a:pt x="116" y="218"/>
                </a:cubicBezTo>
                <a:cubicBezTo>
                  <a:pt x="115" y="217"/>
                  <a:pt x="101" y="215"/>
                  <a:pt x="96" y="214"/>
                </a:cubicBezTo>
                <a:cubicBezTo>
                  <a:pt x="90" y="205"/>
                  <a:pt x="83" y="203"/>
                  <a:pt x="80" y="194"/>
                </a:cubicBezTo>
                <a:cubicBezTo>
                  <a:pt x="80" y="190"/>
                  <a:pt x="82" y="185"/>
                  <a:pt x="80" y="184"/>
                </a:cubicBezTo>
                <a:cubicBezTo>
                  <a:pt x="74" y="180"/>
                  <a:pt x="62" y="190"/>
                  <a:pt x="62" y="190"/>
                </a:cubicBezTo>
                <a:cubicBezTo>
                  <a:pt x="49" y="188"/>
                  <a:pt x="46" y="189"/>
                  <a:pt x="36" y="186"/>
                </a:cubicBezTo>
                <a:cubicBezTo>
                  <a:pt x="31" y="184"/>
                  <a:pt x="24" y="182"/>
                  <a:pt x="24" y="182"/>
                </a:cubicBezTo>
                <a:cubicBezTo>
                  <a:pt x="18" y="173"/>
                  <a:pt x="13" y="168"/>
                  <a:pt x="8" y="160"/>
                </a:cubicBezTo>
                <a:cubicBezTo>
                  <a:pt x="10" y="148"/>
                  <a:pt x="19" y="146"/>
                  <a:pt x="10" y="140"/>
                </a:cubicBezTo>
                <a:cubicBezTo>
                  <a:pt x="9" y="138"/>
                  <a:pt x="8" y="135"/>
                  <a:pt x="8" y="134"/>
                </a:cubicBezTo>
                <a:cubicBezTo>
                  <a:pt x="6" y="131"/>
                  <a:pt x="4" y="130"/>
                  <a:pt x="4" y="128"/>
                </a:cubicBezTo>
                <a:cubicBezTo>
                  <a:pt x="2" y="124"/>
                  <a:pt x="0" y="116"/>
                  <a:pt x="0" y="116"/>
                </a:cubicBezTo>
                <a:cubicBezTo>
                  <a:pt x="1" y="110"/>
                  <a:pt x="4" y="96"/>
                  <a:pt x="10" y="92"/>
                </a:cubicBezTo>
                <a:cubicBezTo>
                  <a:pt x="16" y="86"/>
                  <a:pt x="52" y="84"/>
                  <a:pt x="52" y="84"/>
                </a:cubicBezTo>
                <a:cubicBezTo>
                  <a:pt x="62" y="87"/>
                  <a:pt x="68" y="66"/>
                  <a:pt x="78" y="60"/>
                </a:cubicBezTo>
                <a:cubicBezTo>
                  <a:pt x="93" y="49"/>
                  <a:pt x="91" y="44"/>
                  <a:pt x="110" y="42"/>
                </a:cubicBezTo>
                <a:cubicBezTo>
                  <a:pt x="107" y="34"/>
                  <a:pt x="109" y="37"/>
                  <a:pt x="104" y="32"/>
                </a:cubicBezTo>
              </a:path>
            </a:pathLst>
          </a:custGeom>
          <a:gradFill rotWithShape="0">
            <a:gsLst>
              <a:gs pos="0">
                <a:srgbClr val="474747"/>
              </a:gs>
              <a:gs pos="100000">
                <a:srgbClr val="6E6E6E"/>
              </a:gs>
            </a:gsLst>
            <a:lin ang="5400000" scaled="1"/>
          </a:gradFill>
          <a:ln w="9525">
            <a:solidFill>
              <a:srgbClr val="464646"/>
            </a:solidFill>
            <a:round/>
            <a:headEnd/>
            <a:tailEnd/>
          </a:ln>
        </p:spPr>
        <p:txBody>
          <a:bodyPr rot="10800000" vert="eaVert" wrap="none" lIns="91424" tIns="45712" rIns="91424" bIns="45712" anchor="ctr"/>
          <a:lstStyle/>
          <a:p>
            <a:pPr defTabSz="781470">
              <a:defRPr/>
            </a:pPr>
            <a:endParaRPr lang="en-US" kern="0" dirty="0">
              <a:solidFill>
                <a:sysClr val="windowText" lastClr="000000"/>
              </a:solidFill>
              <a:ea typeface="ヒラギノ角ゴ Pro W3"/>
              <a:cs typeface="ヒラギノ角ゴ Pro W3"/>
            </a:endParaRPr>
          </a:p>
        </p:txBody>
      </p:sp>
      <p:sp>
        <p:nvSpPr>
          <p:cNvPr id="1566" name="Freeform 587"/>
          <p:cNvSpPr>
            <a:spLocks/>
          </p:cNvSpPr>
          <p:nvPr/>
        </p:nvSpPr>
        <p:spPr bwMode="auto">
          <a:xfrm rot="5086527">
            <a:off x="4162426" y="4541839"/>
            <a:ext cx="157162" cy="150813"/>
          </a:xfrm>
          <a:custGeom>
            <a:avLst/>
            <a:gdLst>
              <a:gd name="T0" fmla="*/ 0 w 554"/>
              <a:gd name="T1" fmla="*/ 0 h 532"/>
              <a:gd name="T2" fmla="*/ 2147483647 w 554"/>
              <a:gd name="T3" fmla="*/ 0 h 532"/>
              <a:gd name="T4" fmla="*/ 2147483647 w 554"/>
              <a:gd name="T5" fmla="*/ 2147483647 h 532"/>
              <a:gd name="T6" fmla="*/ 2147483647 w 554"/>
              <a:gd name="T7" fmla="*/ 2147483647 h 532"/>
              <a:gd name="T8" fmla="*/ 2147483647 w 554"/>
              <a:gd name="T9" fmla="*/ 2147483647 h 532"/>
              <a:gd name="T10" fmla="*/ 0 w 554"/>
              <a:gd name="T11" fmla="*/ 2147483647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9525">
            <a:solidFill>
              <a:srgbClr val="333399"/>
            </a:solidFill>
            <a:round/>
            <a:headEnd/>
            <a:tailEnd/>
          </a:ln>
        </p:spPr>
        <p:txBody>
          <a:bodyPr rot="10800000" wrap="none" lIns="91424" tIns="45712" rIns="91424" bIns="45712" anchor="ctr"/>
          <a:lstStyle/>
          <a:p>
            <a:pPr defTabSz="781470">
              <a:defRPr/>
            </a:pPr>
            <a:endParaRPr lang="en-US" kern="0" dirty="0">
              <a:solidFill>
                <a:sysClr val="windowText" lastClr="000000"/>
              </a:solidFill>
              <a:ea typeface="ヒラギノ角ゴ Pro W3"/>
              <a:cs typeface="ヒラギノ角ゴ Pro W3"/>
            </a:endParaRPr>
          </a:p>
        </p:txBody>
      </p:sp>
      <p:sp>
        <p:nvSpPr>
          <p:cNvPr id="1567" name="Freeform 1385"/>
          <p:cNvSpPr>
            <a:spLocks/>
          </p:cNvSpPr>
          <p:nvPr/>
        </p:nvSpPr>
        <p:spPr bwMode="auto">
          <a:xfrm rot="18520728">
            <a:off x="3205958" y="4498182"/>
            <a:ext cx="217487" cy="228600"/>
          </a:xfrm>
          <a:custGeom>
            <a:avLst/>
            <a:gdLst>
              <a:gd name="T0" fmla="*/ 2147483647 w 252"/>
              <a:gd name="T1" fmla="*/ 2147483647 h 267"/>
              <a:gd name="T2" fmla="*/ 2147483647 w 252"/>
              <a:gd name="T3" fmla="*/ 2147483647 h 267"/>
              <a:gd name="T4" fmla="*/ 2147483647 w 252"/>
              <a:gd name="T5" fmla="*/ 0 h 267"/>
              <a:gd name="T6" fmla="*/ 2147483647 w 252"/>
              <a:gd name="T7" fmla="*/ 2147483647 h 267"/>
              <a:gd name="T8" fmla="*/ 2147483647 w 252"/>
              <a:gd name="T9" fmla="*/ 2147483647 h 267"/>
              <a:gd name="T10" fmla="*/ 2147483647 w 252"/>
              <a:gd name="T11" fmla="*/ 0 h 267"/>
              <a:gd name="T12" fmla="*/ 2147483647 w 252"/>
              <a:gd name="T13" fmla="*/ 2147483647 h 267"/>
              <a:gd name="T14" fmla="*/ 2147483647 w 252"/>
              <a:gd name="T15" fmla="*/ 2147483647 h 267"/>
              <a:gd name="T16" fmla="*/ 2147483647 w 252"/>
              <a:gd name="T17" fmla="*/ 2147483647 h 267"/>
              <a:gd name="T18" fmla="*/ 2147483647 w 252"/>
              <a:gd name="T19" fmla="*/ 2147483647 h 267"/>
              <a:gd name="T20" fmla="*/ 2147483647 w 252"/>
              <a:gd name="T21" fmla="*/ 2147483647 h 267"/>
              <a:gd name="T22" fmla="*/ 2147483647 w 252"/>
              <a:gd name="T23" fmla="*/ 2147483647 h 267"/>
              <a:gd name="T24" fmla="*/ 2147483647 w 252"/>
              <a:gd name="T25" fmla="*/ 2147483647 h 267"/>
              <a:gd name="T26" fmla="*/ 2147483647 w 252"/>
              <a:gd name="T27" fmla="*/ 2147483647 h 267"/>
              <a:gd name="T28" fmla="*/ 2147483647 w 252"/>
              <a:gd name="T29" fmla="*/ 2147483647 h 267"/>
              <a:gd name="T30" fmla="*/ 2147483647 w 252"/>
              <a:gd name="T31" fmla="*/ 2147483647 h 267"/>
              <a:gd name="T32" fmla="*/ 2147483647 w 252"/>
              <a:gd name="T33" fmla="*/ 2147483647 h 267"/>
              <a:gd name="T34" fmla="*/ 2147483647 w 252"/>
              <a:gd name="T35" fmla="*/ 2147483647 h 267"/>
              <a:gd name="T36" fmla="*/ 2147483647 w 252"/>
              <a:gd name="T37" fmla="*/ 2147483647 h 267"/>
              <a:gd name="T38" fmla="*/ 2147483647 w 252"/>
              <a:gd name="T39" fmla="*/ 2147483647 h 267"/>
              <a:gd name="T40" fmla="*/ 2147483647 w 252"/>
              <a:gd name="T41" fmla="*/ 2147483647 h 267"/>
              <a:gd name="T42" fmla="*/ 2147483647 w 252"/>
              <a:gd name="T43" fmla="*/ 2147483647 h 267"/>
              <a:gd name="T44" fmla="*/ 2147483647 w 252"/>
              <a:gd name="T45" fmla="*/ 2147483647 h 267"/>
              <a:gd name="T46" fmla="*/ 2147483647 w 252"/>
              <a:gd name="T47" fmla="*/ 2147483647 h 267"/>
              <a:gd name="T48" fmla="*/ 2147483647 w 252"/>
              <a:gd name="T49" fmla="*/ 2147483647 h 267"/>
              <a:gd name="T50" fmla="*/ 2147483647 w 252"/>
              <a:gd name="T51" fmla="*/ 2147483647 h 267"/>
              <a:gd name="T52" fmla="*/ 2147483647 w 252"/>
              <a:gd name="T53" fmla="*/ 2147483647 h 267"/>
              <a:gd name="T54" fmla="*/ 2147483647 w 252"/>
              <a:gd name="T55" fmla="*/ 2147483647 h 267"/>
              <a:gd name="T56" fmla="*/ 2147483647 w 252"/>
              <a:gd name="T57" fmla="*/ 2147483647 h 267"/>
              <a:gd name="T58" fmla="*/ 2147483647 w 252"/>
              <a:gd name="T59" fmla="*/ 2147483647 h 267"/>
              <a:gd name="T60" fmla="*/ 2147483647 w 252"/>
              <a:gd name="T61" fmla="*/ 2147483647 h 267"/>
              <a:gd name="T62" fmla="*/ 2147483647 w 252"/>
              <a:gd name="T63" fmla="*/ 2147483647 h 267"/>
              <a:gd name="T64" fmla="*/ 2147483647 w 252"/>
              <a:gd name="T65" fmla="*/ 2147483647 h 267"/>
              <a:gd name="T66" fmla="*/ 0 w 252"/>
              <a:gd name="T67" fmla="*/ 2147483647 h 267"/>
              <a:gd name="T68" fmla="*/ 2147483647 w 252"/>
              <a:gd name="T69" fmla="*/ 2147483647 h 267"/>
              <a:gd name="T70" fmla="*/ 2147483647 w 252"/>
              <a:gd name="T71" fmla="*/ 2147483647 h 267"/>
              <a:gd name="T72" fmla="*/ 2147483647 w 252"/>
              <a:gd name="T73" fmla="*/ 2147483647 h 267"/>
              <a:gd name="T74" fmla="*/ 2147483647 w 252"/>
              <a:gd name="T75" fmla="*/ 2147483647 h 267"/>
              <a:gd name="T76" fmla="*/ 2147483647 w 252"/>
              <a:gd name="T77" fmla="*/ 2147483647 h 26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52"/>
              <a:gd name="T118" fmla="*/ 0 h 267"/>
              <a:gd name="T119" fmla="*/ 252 w 252"/>
              <a:gd name="T120" fmla="*/ 267 h 26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52" h="267">
                <a:moveTo>
                  <a:pt x="114" y="42"/>
                </a:moveTo>
                <a:cubicBezTo>
                  <a:pt x="106" y="36"/>
                  <a:pt x="101" y="19"/>
                  <a:pt x="112" y="12"/>
                </a:cubicBezTo>
                <a:cubicBezTo>
                  <a:pt x="118" y="8"/>
                  <a:pt x="130" y="0"/>
                  <a:pt x="130" y="0"/>
                </a:cubicBezTo>
                <a:cubicBezTo>
                  <a:pt x="145" y="2"/>
                  <a:pt x="151" y="3"/>
                  <a:pt x="156" y="18"/>
                </a:cubicBezTo>
                <a:cubicBezTo>
                  <a:pt x="158" y="14"/>
                  <a:pt x="159" y="7"/>
                  <a:pt x="164" y="6"/>
                </a:cubicBezTo>
                <a:cubicBezTo>
                  <a:pt x="170" y="4"/>
                  <a:pt x="182" y="0"/>
                  <a:pt x="182" y="0"/>
                </a:cubicBezTo>
                <a:cubicBezTo>
                  <a:pt x="189" y="1"/>
                  <a:pt x="204" y="6"/>
                  <a:pt x="204" y="6"/>
                </a:cubicBezTo>
                <a:cubicBezTo>
                  <a:pt x="209" y="11"/>
                  <a:pt x="213" y="16"/>
                  <a:pt x="216" y="24"/>
                </a:cubicBezTo>
                <a:cubicBezTo>
                  <a:pt x="214" y="36"/>
                  <a:pt x="214" y="42"/>
                  <a:pt x="208" y="52"/>
                </a:cubicBezTo>
                <a:cubicBezTo>
                  <a:pt x="230" y="54"/>
                  <a:pt x="244" y="56"/>
                  <a:pt x="252" y="80"/>
                </a:cubicBezTo>
                <a:cubicBezTo>
                  <a:pt x="248" y="99"/>
                  <a:pt x="244" y="111"/>
                  <a:pt x="224" y="118"/>
                </a:cubicBezTo>
                <a:cubicBezTo>
                  <a:pt x="225" y="125"/>
                  <a:pt x="219" y="147"/>
                  <a:pt x="224" y="154"/>
                </a:cubicBezTo>
                <a:cubicBezTo>
                  <a:pt x="216" y="162"/>
                  <a:pt x="231" y="168"/>
                  <a:pt x="210" y="176"/>
                </a:cubicBezTo>
                <a:cubicBezTo>
                  <a:pt x="212" y="180"/>
                  <a:pt x="216" y="183"/>
                  <a:pt x="218" y="188"/>
                </a:cubicBezTo>
                <a:cubicBezTo>
                  <a:pt x="219" y="192"/>
                  <a:pt x="222" y="200"/>
                  <a:pt x="222" y="200"/>
                </a:cubicBezTo>
                <a:cubicBezTo>
                  <a:pt x="220" y="221"/>
                  <a:pt x="224" y="221"/>
                  <a:pt x="210" y="236"/>
                </a:cubicBezTo>
                <a:cubicBezTo>
                  <a:pt x="204" y="235"/>
                  <a:pt x="191" y="236"/>
                  <a:pt x="186" y="236"/>
                </a:cubicBezTo>
                <a:cubicBezTo>
                  <a:pt x="183" y="235"/>
                  <a:pt x="183" y="240"/>
                  <a:pt x="182" y="242"/>
                </a:cubicBezTo>
                <a:cubicBezTo>
                  <a:pt x="177" y="246"/>
                  <a:pt x="182" y="258"/>
                  <a:pt x="176" y="260"/>
                </a:cubicBezTo>
                <a:cubicBezTo>
                  <a:pt x="167" y="262"/>
                  <a:pt x="171" y="260"/>
                  <a:pt x="164" y="266"/>
                </a:cubicBezTo>
                <a:cubicBezTo>
                  <a:pt x="146" y="264"/>
                  <a:pt x="141" y="267"/>
                  <a:pt x="130" y="256"/>
                </a:cubicBezTo>
                <a:cubicBezTo>
                  <a:pt x="127" y="248"/>
                  <a:pt x="122" y="245"/>
                  <a:pt x="120" y="238"/>
                </a:cubicBezTo>
                <a:cubicBezTo>
                  <a:pt x="120" y="235"/>
                  <a:pt x="117" y="220"/>
                  <a:pt x="116" y="218"/>
                </a:cubicBezTo>
                <a:cubicBezTo>
                  <a:pt x="115" y="217"/>
                  <a:pt x="101" y="215"/>
                  <a:pt x="96" y="214"/>
                </a:cubicBezTo>
                <a:cubicBezTo>
                  <a:pt x="90" y="205"/>
                  <a:pt x="83" y="203"/>
                  <a:pt x="80" y="194"/>
                </a:cubicBezTo>
                <a:cubicBezTo>
                  <a:pt x="80" y="190"/>
                  <a:pt x="82" y="185"/>
                  <a:pt x="80" y="184"/>
                </a:cubicBezTo>
                <a:cubicBezTo>
                  <a:pt x="74" y="180"/>
                  <a:pt x="62" y="190"/>
                  <a:pt x="62" y="190"/>
                </a:cubicBezTo>
                <a:cubicBezTo>
                  <a:pt x="49" y="188"/>
                  <a:pt x="46" y="189"/>
                  <a:pt x="36" y="186"/>
                </a:cubicBezTo>
                <a:cubicBezTo>
                  <a:pt x="31" y="184"/>
                  <a:pt x="24" y="182"/>
                  <a:pt x="24" y="182"/>
                </a:cubicBezTo>
                <a:cubicBezTo>
                  <a:pt x="18" y="173"/>
                  <a:pt x="13" y="168"/>
                  <a:pt x="8" y="160"/>
                </a:cubicBezTo>
                <a:cubicBezTo>
                  <a:pt x="10" y="148"/>
                  <a:pt x="19" y="146"/>
                  <a:pt x="10" y="140"/>
                </a:cubicBezTo>
                <a:cubicBezTo>
                  <a:pt x="9" y="138"/>
                  <a:pt x="8" y="135"/>
                  <a:pt x="8" y="134"/>
                </a:cubicBezTo>
                <a:cubicBezTo>
                  <a:pt x="6" y="131"/>
                  <a:pt x="4" y="130"/>
                  <a:pt x="4" y="128"/>
                </a:cubicBezTo>
                <a:cubicBezTo>
                  <a:pt x="2" y="124"/>
                  <a:pt x="0" y="116"/>
                  <a:pt x="0" y="116"/>
                </a:cubicBezTo>
                <a:cubicBezTo>
                  <a:pt x="1" y="110"/>
                  <a:pt x="4" y="96"/>
                  <a:pt x="10" y="92"/>
                </a:cubicBezTo>
                <a:cubicBezTo>
                  <a:pt x="16" y="86"/>
                  <a:pt x="52" y="84"/>
                  <a:pt x="52" y="84"/>
                </a:cubicBezTo>
                <a:cubicBezTo>
                  <a:pt x="62" y="87"/>
                  <a:pt x="68" y="66"/>
                  <a:pt x="78" y="60"/>
                </a:cubicBezTo>
                <a:cubicBezTo>
                  <a:pt x="93" y="49"/>
                  <a:pt x="91" y="44"/>
                  <a:pt x="110" y="42"/>
                </a:cubicBezTo>
                <a:cubicBezTo>
                  <a:pt x="107" y="34"/>
                  <a:pt x="109" y="37"/>
                  <a:pt x="104" y="32"/>
                </a:cubicBezTo>
              </a:path>
            </a:pathLst>
          </a:custGeom>
          <a:gradFill rotWithShape="0">
            <a:gsLst>
              <a:gs pos="0">
                <a:srgbClr val="474747"/>
              </a:gs>
              <a:gs pos="100000">
                <a:srgbClr val="6E6E6E"/>
              </a:gs>
            </a:gsLst>
            <a:lin ang="5400000" scaled="1"/>
          </a:gradFill>
          <a:ln w="9525">
            <a:solidFill>
              <a:srgbClr val="464646"/>
            </a:solidFill>
            <a:round/>
            <a:headEnd/>
            <a:tailEnd/>
          </a:ln>
        </p:spPr>
        <p:txBody>
          <a:bodyPr rot="10800000" vert="eaVert" wrap="none" lIns="91424" tIns="45712" rIns="91424" bIns="45712" anchor="ctr"/>
          <a:lstStyle/>
          <a:p>
            <a:pPr defTabSz="781470">
              <a:defRPr/>
            </a:pPr>
            <a:endParaRPr lang="en-US" kern="0" dirty="0">
              <a:solidFill>
                <a:sysClr val="windowText" lastClr="000000"/>
              </a:solidFill>
              <a:ea typeface="ヒラギノ角ゴ Pro W3"/>
              <a:cs typeface="ヒラギノ角ゴ Pro W3"/>
            </a:endParaRPr>
          </a:p>
        </p:txBody>
      </p:sp>
      <p:sp>
        <p:nvSpPr>
          <p:cNvPr id="1568" name="Freeform 587"/>
          <p:cNvSpPr>
            <a:spLocks/>
          </p:cNvSpPr>
          <p:nvPr/>
        </p:nvSpPr>
        <p:spPr bwMode="auto">
          <a:xfrm rot="14919684">
            <a:off x="3121025" y="4492627"/>
            <a:ext cx="157163" cy="150813"/>
          </a:xfrm>
          <a:custGeom>
            <a:avLst/>
            <a:gdLst>
              <a:gd name="T0" fmla="*/ 0 w 554"/>
              <a:gd name="T1" fmla="*/ 0 h 532"/>
              <a:gd name="T2" fmla="*/ 2147483647 w 554"/>
              <a:gd name="T3" fmla="*/ 0 h 532"/>
              <a:gd name="T4" fmla="*/ 2147483647 w 554"/>
              <a:gd name="T5" fmla="*/ 2147483647 h 532"/>
              <a:gd name="T6" fmla="*/ 2147483647 w 554"/>
              <a:gd name="T7" fmla="*/ 2147483647 h 532"/>
              <a:gd name="T8" fmla="*/ 2147483647 w 554"/>
              <a:gd name="T9" fmla="*/ 2147483647 h 532"/>
              <a:gd name="T10" fmla="*/ 0 w 554"/>
              <a:gd name="T11" fmla="*/ 2147483647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9525">
            <a:solidFill>
              <a:srgbClr val="333399"/>
            </a:solidFill>
            <a:round/>
            <a:headEnd/>
            <a:tailEnd/>
          </a:ln>
        </p:spPr>
        <p:txBody>
          <a:bodyPr rot="10800000" wrap="none" lIns="91424" tIns="45712" rIns="91424" bIns="45712" anchor="ctr"/>
          <a:lstStyle/>
          <a:p>
            <a:pPr defTabSz="781470">
              <a:defRPr/>
            </a:pPr>
            <a:endParaRPr lang="en-US" kern="0" dirty="0">
              <a:solidFill>
                <a:sysClr val="windowText" lastClr="000000"/>
              </a:solidFill>
              <a:ea typeface="ヒラギノ角ゴ Pro W3"/>
              <a:cs typeface="ヒラギノ角ゴ Pro W3"/>
            </a:endParaRPr>
          </a:p>
        </p:txBody>
      </p:sp>
      <p:sp>
        <p:nvSpPr>
          <p:cNvPr id="1569" name="Freeform 1385"/>
          <p:cNvSpPr>
            <a:spLocks/>
          </p:cNvSpPr>
          <p:nvPr/>
        </p:nvSpPr>
        <p:spPr bwMode="auto">
          <a:xfrm rot="6392661">
            <a:off x="6330156" y="4509294"/>
            <a:ext cx="217488" cy="228600"/>
          </a:xfrm>
          <a:custGeom>
            <a:avLst/>
            <a:gdLst>
              <a:gd name="T0" fmla="*/ 2147483647 w 252"/>
              <a:gd name="T1" fmla="*/ 2147483647 h 267"/>
              <a:gd name="T2" fmla="*/ 2147483647 w 252"/>
              <a:gd name="T3" fmla="*/ 2147483647 h 267"/>
              <a:gd name="T4" fmla="*/ 2147483647 w 252"/>
              <a:gd name="T5" fmla="*/ 0 h 267"/>
              <a:gd name="T6" fmla="*/ 2147483647 w 252"/>
              <a:gd name="T7" fmla="*/ 2147483647 h 267"/>
              <a:gd name="T8" fmla="*/ 2147483647 w 252"/>
              <a:gd name="T9" fmla="*/ 2147483647 h 267"/>
              <a:gd name="T10" fmla="*/ 2147483647 w 252"/>
              <a:gd name="T11" fmla="*/ 0 h 267"/>
              <a:gd name="T12" fmla="*/ 2147483647 w 252"/>
              <a:gd name="T13" fmla="*/ 2147483647 h 267"/>
              <a:gd name="T14" fmla="*/ 2147483647 w 252"/>
              <a:gd name="T15" fmla="*/ 2147483647 h 267"/>
              <a:gd name="T16" fmla="*/ 2147483647 w 252"/>
              <a:gd name="T17" fmla="*/ 2147483647 h 267"/>
              <a:gd name="T18" fmla="*/ 2147483647 w 252"/>
              <a:gd name="T19" fmla="*/ 2147483647 h 267"/>
              <a:gd name="T20" fmla="*/ 2147483647 w 252"/>
              <a:gd name="T21" fmla="*/ 2147483647 h 267"/>
              <a:gd name="T22" fmla="*/ 2147483647 w 252"/>
              <a:gd name="T23" fmla="*/ 2147483647 h 267"/>
              <a:gd name="T24" fmla="*/ 2147483647 w 252"/>
              <a:gd name="T25" fmla="*/ 2147483647 h 267"/>
              <a:gd name="T26" fmla="*/ 2147483647 w 252"/>
              <a:gd name="T27" fmla="*/ 2147483647 h 267"/>
              <a:gd name="T28" fmla="*/ 2147483647 w 252"/>
              <a:gd name="T29" fmla="*/ 2147483647 h 267"/>
              <a:gd name="T30" fmla="*/ 2147483647 w 252"/>
              <a:gd name="T31" fmla="*/ 2147483647 h 267"/>
              <a:gd name="T32" fmla="*/ 2147483647 w 252"/>
              <a:gd name="T33" fmla="*/ 2147483647 h 267"/>
              <a:gd name="T34" fmla="*/ 2147483647 w 252"/>
              <a:gd name="T35" fmla="*/ 2147483647 h 267"/>
              <a:gd name="T36" fmla="*/ 2147483647 w 252"/>
              <a:gd name="T37" fmla="*/ 2147483647 h 267"/>
              <a:gd name="T38" fmla="*/ 2147483647 w 252"/>
              <a:gd name="T39" fmla="*/ 2147483647 h 267"/>
              <a:gd name="T40" fmla="*/ 2147483647 w 252"/>
              <a:gd name="T41" fmla="*/ 2147483647 h 267"/>
              <a:gd name="T42" fmla="*/ 2147483647 w 252"/>
              <a:gd name="T43" fmla="*/ 2147483647 h 267"/>
              <a:gd name="T44" fmla="*/ 2147483647 w 252"/>
              <a:gd name="T45" fmla="*/ 2147483647 h 267"/>
              <a:gd name="T46" fmla="*/ 2147483647 w 252"/>
              <a:gd name="T47" fmla="*/ 2147483647 h 267"/>
              <a:gd name="T48" fmla="*/ 2147483647 w 252"/>
              <a:gd name="T49" fmla="*/ 2147483647 h 267"/>
              <a:gd name="T50" fmla="*/ 2147483647 w 252"/>
              <a:gd name="T51" fmla="*/ 2147483647 h 267"/>
              <a:gd name="T52" fmla="*/ 2147483647 w 252"/>
              <a:gd name="T53" fmla="*/ 2147483647 h 267"/>
              <a:gd name="T54" fmla="*/ 2147483647 w 252"/>
              <a:gd name="T55" fmla="*/ 2147483647 h 267"/>
              <a:gd name="T56" fmla="*/ 2147483647 w 252"/>
              <a:gd name="T57" fmla="*/ 2147483647 h 267"/>
              <a:gd name="T58" fmla="*/ 2147483647 w 252"/>
              <a:gd name="T59" fmla="*/ 2147483647 h 267"/>
              <a:gd name="T60" fmla="*/ 2147483647 w 252"/>
              <a:gd name="T61" fmla="*/ 2147483647 h 267"/>
              <a:gd name="T62" fmla="*/ 2147483647 w 252"/>
              <a:gd name="T63" fmla="*/ 2147483647 h 267"/>
              <a:gd name="T64" fmla="*/ 2147483647 w 252"/>
              <a:gd name="T65" fmla="*/ 2147483647 h 267"/>
              <a:gd name="T66" fmla="*/ 0 w 252"/>
              <a:gd name="T67" fmla="*/ 2147483647 h 267"/>
              <a:gd name="T68" fmla="*/ 2147483647 w 252"/>
              <a:gd name="T69" fmla="*/ 2147483647 h 267"/>
              <a:gd name="T70" fmla="*/ 2147483647 w 252"/>
              <a:gd name="T71" fmla="*/ 2147483647 h 267"/>
              <a:gd name="T72" fmla="*/ 2147483647 w 252"/>
              <a:gd name="T73" fmla="*/ 2147483647 h 267"/>
              <a:gd name="T74" fmla="*/ 2147483647 w 252"/>
              <a:gd name="T75" fmla="*/ 2147483647 h 267"/>
              <a:gd name="T76" fmla="*/ 2147483647 w 252"/>
              <a:gd name="T77" fmla="*/ 2147483647 h 26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52"/>
              <a:gd name="T118" fmla="*/ 0 h 267"/>
              <a:gd name="T119" fmla="*/ 252 w 252"/>
              <a:gd name="T120" fmla="*/ 267 h 26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52" h="267">
                <a:moveTo>
                  <a:pt x="114" y="42"/>
                </a:moveTo>
                <a:cubicBezTo>
                  <a:pt x="106" y="36"/>
                  <a:pt x="101" y="19"/>
                  <a:pt x="112" y="12"/>
                </a:cubicBezTo>
                <a:cubicBezTo>
                  <a:pt x="118" y="8"/>
                  <a:pt x="130" y="0"/>
                  <a:pt x="130" y="0"/>
                </a:cubicBezTo>
                <a:cubicBezTo>
                  <a:pt x="145" y="2"/>
                  <a:pt x="151" y="3"/>
                  <a:pt x="156" y="18"/>
                </a:cubicBezTo>
                <a:cubicBezTo>
                  <a:pt x="158" y="14"/>
                  <a:pt x="159" y="7"/>
                  <a:pt x="164" y="6"/>
                </a:cubicBezTo>
                <a:cubicBezTo>
                  <a:pt x="170" y="4"/>
                  <a:pt x="182" y="0"/>
                  <a:pt x="182" y="0"/>
                </a:cubicBezTo>
                <a:cubicBezTo>
                  <a:pt x="189" y="1"/>
                  <a:pt x="204" y="6"/>
                  <a:pt x="204" y="6"/>
                </a:cubicBezTo>
                <a:cubicBezTo>
                  <a:pt x="209" y="11"/>
                  <a:pt x="213" y="16"/>
                  <a:pt x="216" y="24"/>
                </a:cubicBezTo>
                <a:cubicBezTo>
                  <a:pt x="214" y="36"/>
                  <a:pt x="214" y="42"/>
                  <a:pt x="208" y="52"/>
                </a:cubicBezTo>
                <a:cubicBezTo>
                  <a:pt x="230" y="54"/>
                  <a:pt x="244" y="56"/>
                  <a:pt x="252" y="80"/>
                </a:cubicBezTo>
                <a:cubicBezTo>
                  <a:pt x="248" y="99"/>
                  <a:pt x="244" y="111"/>
                  <a:pt x="224" y="118"/>
                </a:cubicBezTo>
                <a:cubicBezTo>
                  <a:pt x="225" y="125"/>
                  <a:pt x="219" y="147"/>
                  <a:pt x="224" y="154"/>
                </a:cubicBezTo>
                <a:cubicBezTo>
                  <a:pt x="216" y="162"/>
                  <a:pt x="231" y="168"/>
                  <a:pt x="210" y="176"/>
                </a:cubicBezTo>
                <a:cubicBezTo>
                  <a:pt x="212" y="180"/>
                  <a:pt x="216" y="183"/>
                  <a:pt x="218" y="188"/>
                </a:cubicBezTo>
                <a:cubicBezTo>
                  <a:pt x="219" y="192"/>
                  <a:pt x="222" y="200"/>
                  <a:pt x="222" y="200"/>
                </a:cubicBezTo>
                <a:cubicBezTo>
                  <a:pt x="220" y="221"/>
                  <a:pt x="224" y="221"/>
                  <a:pt x="210" y="236"/>
                </a:cubicBezTo>
                <a:cubicBezTo>
                  <a:pt x="204" y="235"/>
                  <a:pt x="191" y="236"/>
                  <a:pt x="186" y="236"/>
                </a:cubicBezTo>
                <a:cubicBezTo>
                  <a:pt x="183" y="235"/>
                  <a:pt x="183" y="240"/>
                  <a:pt x="182" y="242"/>
                </a:cubicBezTo>
                <a:cubicBezTo>
                  <a:pt x="177" y="246"/>
                  <a:pt x="182" y="258"/>
                  <a:pt x="176" y="260"/>
                </a:cubicBezTo>
                <a:cubicBezTo>
                  <a:pt x="167" y="262"/>
                  <a:pt x="171" y="260"/>
                  <a:pt x="164" y="266"/>
                </a:cubicBezTo>
                <a:cubicBezTo>
                  <a:pt x="146" y="264"/>
                  <a:pt x="141" y="267"/>
                  <a:pt x="130" y="256"/>
                </a:cubicBezTo>
                <a:cubicBezTo>
                  <a:pt x="127" y="248"/>
                  <a:pt x="122" y="245"/>
                  <a:pt x="120" y="238"/>
                </a:cubicBezTo>
                <a:cubicBezTo>
                  <a:pt x="120" y="235"/>
                  <a:pt x="117" y="220"/>
                  <a:pt x="116" y="218"/>
                </a:cubicBezTo>
                <a:cubicBezTo>
                  <a:pt x="115" y="217"/>
                  <a:pt x="101" y="215"/>
                  <a:pt x="96" y="214"/>
                </a:cubicBezTo>
                <a:cubicBezTo>
                  <a:pt x="90" y="205"/>
                  <a:pt x="83" y="203"/>
                  <a:pt x="80" y="194"/>
                </a:cubicBezTo>
                <a:cubicBezTo>
                  <a:pt x="80" y="190"/>
                  <a:pt x="82" y="185"/>
                  <a:pt x="80" y="184"/>
                </a:cubicBezTo>
                <a:cubicBezTo>
                  <a:pt x="74" y="180"/>
                  <a:pt x="62" y="190"/>
                  <a:pt x="62" y="190"/>
                </a:cubicBezTo>
                <a:cubicBezTo>
                  <a:pt x="49" y="188"/>
                  <a:pt x="46" y="189"/>
                  <a:pt x="36" y="186"/>
                </a:cubicBezTo>
                <a:cubicBezTo>
                  <a:pt x="31" y="184"/>
                  <a:pt x="24" y="182"/>
                  <a:pt x="24" y="182"/>
                </a:cubicBezTo>
                <a:cubicBezTo>
                  <a:pt x="18" y="173"/>
                  <a:pt x="13" y="168"/>
                  <a:pt x="8" y="160"/>
                </a:cubicBezTo>
                <a:cubicBezTo>
                  <a:pt x="10" y="148"/>
                  <a:pt x="19" y="146"/>
                  <a:pt x="10" y="140"/>
                </a:cubicBezTo>
                <a:cubicBezTo>
                  <a:pt x="9" y="138"/>
                  <a:pt x="8" y="135"/>
                  <a:pt x="8" y="134"/>
                </a:cubicBezTo>
                <a:cubicBezTo>
                  <a:pt x="6" y="131"/>
                  <a:pt x="4" y="130"/>
                  <a:pt x="4" y="128"/>
                </a:cubicBezTo>
                <a:cubicBezTo>
                  <a:pt x="2" y="124"/>
                  <a:pt x="0" y="116"/>
                  <a:pt x="0" y="116"/>
                </a:cubicBezTo>
                <a:cubicBezTo>
                  <a:pt x="1" y="110"/>
                  <a:pt x="4" y="96"/>
                  <a:pt x="10" y="92"/>
                </a:cubicBezTo>
                <a:cubicBezTo>
                  <a:pt x="16" y="86"/>
                  <a:pt x="52" y="84"/>
                  <a:pt x="52" y="84"/>
                </a:cubicBezTo>
                <a:cubicBezTo>
                  <a:pt x="62" y="87"/>
                  <a:pt x="68" y="66"/>
                  <a:pt x="78" y="60"/>
                </a:cubicBezTo>
                <a:cubicBezTo>
                  <a:pt x="93" y="49"/>
                  <a:pt x="91" y="44"/>
                  <a:pt x="110" y="42"/>
                </a:cubicBezTo>
                <a:cubicBezTo>
                  <a:pt x="107" y="34"/>
                  <a:pt x="109" y="37"/>
                  <a:pt x="104" y="32"/>
                </a:cubicBezTo>
              </a:path>
            </a:pathLst>
          </a:custGeom>
          <a:gradFill rotWithShape="0">
            <a:gsLst>
              <a:gs pos="0">
                <a:srgbClr val="474747"/>
              </a:gs>
              <a:gs pos="100000">
                <a:srgbClr val="6E6E6E"/>
              </a:gs>
            </a:gsLst>
            <a:lin ang="5400000" scaled="1"/>
          </a:gradFill>
          <a:ln w="9525">
            <a:solidFill>
              <a:srgbClr val="464646"/>
            </a:solidFill>
            <a:round/>
            <a:headEnd/>
            <a:tailEnd/>
          </a:ln>
        </p:spPr>
        <p:txBody>
          <a:bodyPr rot="10800000" vert="eaVert" wrap="none" lIns="91424" tIns="45712" rIns="91424" bIns="45712" anchor="ctr"/>
          <a:lstStyle/>
          <a:p>
            <a:pPr defTabSz="781470">
              <a:defRPr/>
            </a:pPr>
            <a:endParaRPr lang="en-US" kern="0" dirty="0">
              <a:solidFill>
                <a:sysClr val="windowText" lastClr="000000"/>
              </a:solidFill>
              <a:ea typeface="ヒラギノ角ゴ Pro W3"/>
              <a:cs typeface="ヒラギノ角ゴ Pro W3"/>
            </a:endParaRPr>
          </a:p>
        </p:txBody>
      </p:sp>
      <p:sp>
        <p:nvSpPr>
          <p:cNvPr id="1570" name="Freeform 587"/>
          <p:cNvSpPr>
            <a:spLocks/>
          </p:cNvSpPr>
          <p:nvPr/>
        </p:nvSpPr>
        <p:spPr bwMode="auto">
          <a:xfrm rot="2838420">
            <a:off x="6475414" y="4552951"/>
            <a:ext cx="157163" cy="150812"/>
          </a:xfrm>
          <a:custGeom>
            <a:avLst/>
            <a:gdLst>
              <a:gd name="T0" fmla="*/ 0 w 554"/>
              <a:gd name="T1" fmla="*/ 0 h 532"/>
              <a:gd name="T2" fmla="*/ 2147483647 w 554"/>
              <a:gd name="T3" fmla="*/ 0 h 532"/>
              <a:gd name="T4" fmla="*/ 2147483647 w 554"/>
              <a:gd name="T5" fmla="*/ 2147483647 h 532"/>
              <a:gd name="T6" fmla="*/ 2147483647 w 554"/>
              <a:gd name="T7" fmla="*/ 2147483647 h 532"/>
              <a:gd name="T8" fmla="*/ 2147483647 w 554"/>
              <a:gd name="T9" fmla="*/ 2147483647 h 532"/>
              <a:gd name="T10" fmla="*/ 0 w 554"/>
              <a:gd name="T11" fmla="*/ 2147483647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9525">
            <a:solidFill>
              <a:srgbClr val="333399"/>
            </a:solidFill>
            <a:round/>
            <a:headEnd/>
            <a:tailEnd/>
          </a:ln>
        </p:spPr>
        <p:txBody>
          <a:bodyPr rot="10800000" wrap="none" lIns="91424" tIns="45712" rIns="91424" bIns="45712" anchor="ctr"/>
          <a:lstStyle/>
          <a:p>
            <a:pPr defTabSz="781470">
              <a:defRPr/>
            </a:pPr>
            <a:endParaRPr lang="en-US" kern="0" dirty="0">
              <a:solidFill>
                <a:sysClr val="windowText" lastClr="000000"/>
              </a:solidFill>
              <a:ea typeface="ヒラギノ角ゴ Pro W3"/>
              <a:cs typeface="ヒラギノ角ゴ Pro W3"/>
            </a:endParaRPr>
          </a:p>
        </p:txBody>
      </p:sp>
      <p:sp>
        <p:nvSpPr>
          <p:cNvPr id="1571" name="Freeform 1385"/>
          <p:cNvSpPr>
            <a:spLocks/>
          </p:cNvSpPr>
          <p:nvPr/>
        </p:nvSpPr>
        <p:spPr bwMode="auto">
          <a:xfrm rot="19382142">
            <a:off x="5878515" y="4518025"/>
            <a:ext cx="217487" cy="228600"/>
          </a:xfrm>
          <a:custGeom>
            <a:avLst/>
            <a:gdLst>
              <a:gd name="T0" fmla="*/ 2147483647 w 252"/>
              <a:gd name="T1" fmla="*/ 2147483647 h 267"/>
              <a:gd name="T2" fmla="*/ 2147483647 w 252"/>
              <a:gd name="T3" fmla="*/ 2147483647 h 267"/>
              <a:gd name="T4" fmla="*/ 2147483647 w 252"/>
              <a:gd name="T5" fmla="*/ 0 h 267"/>
              <a:gd name="T6" fmla="*/ 2147483647 w 252"/>
              <a:gd name="T7" fmla="*/ 2147483647 h 267"/>
              <a:gd name="T8" fmla="*/ 2147483647 w 252"/>
              <a:gd name="T9" fmla="*/ 2147483647 h 267"/>
              <a:gd name="T10" fmla="*/ 2147483647 w 252"/>
              <a:gd name="T11" fmla="*/ 0 h 267"/>
              <a:gd name="T12" fmla="*/ 2147483647 w 252"/>
              <a:gd name="T13" fmla="*/ 2147483647 h 267"/>
              <a:gd name="T14" fmla="*/ 2147483647 w 252"/>
              <a:gd name="T15" fmla="*/ 2147483647 h 267"/>
              <a:gd name="T16" fmla="*/ 2147483647 w 252"/>
              <a:gd name="T17" fmla="*/ 2147483647 h 267"/>
              <a:gd name="T18" fmla="*/ 2147483647 w 252"/>
              <a:gd name="T19" fmla="*/ 2147483647 h 267"/>
              <a:gd name="T20" fmla="*/ 2147483647 w 252"/>
              <a:gd name="T21" fmla="*/ 2147483647 h 267"/>
              <a:gd name="T22" fmla="*/ 2147483647 w 252"/>
              <a:gd name="T23" fmla="*/ 2147483647 h 267"/>
              <a:gd name="T24" fmla="*/ 2147483647 w 252"/>
              <a:gd name="T25" fmla="*/ 2147483647 h 267"/>
              <a:gd name="T26" fmla="*/ 2147483647 w 252"/>
              <a:gd name="T27" fmla="*/ 2147483647 h 267"/>
              <a:gd name="T28" fmla="*/ 2147483647 w 252"/>
              <a:gd name="T29" fmla="*/ 2147483647 h 267"/>
              <a:gd name="T30" fmla="*/ 2147483647 w 252"/>
              <a:gd name="T31" fmla="*/ 2147483647 h 267"/>
              <a:gd name="T32" fmla="*/ 2147483647 w 252"/>
              <a:gd name="T33" fmla="*/ 2147483647 h 267"/>
              <a:gd name="T34" fmla="*/ 2147483647 w 252"/>
              <a:gd name="T35" fmla="*/ 2147483647 h 267"/>
              <a:gd name="T36" fmla="*/ 2147483647 w 252"/>
              <a:gd name="T37" fmla="*/ 2147483647 h 267"/>
              <a:gd name="T38" fmla="*/ 2147483647 w 252"/>
              <a:gd name="T39" fmla="*/ 2147483647 h 267"/>
              <a:gd name="T40" fmla="*/ 2147483647 w 252"/>
              <a:gd name="T41" fmla="*/ 2147483647 h 267"/>
              <a:gd name="T42" fmla="*/ 2147483647 w 252"/>
              <a:gd name="T43" fmla="*/ 2147483647 h 267"/>
              <a:gd name="T44" fmla="*/ 2147483647 w 252"/>
              <a:gd name="T45" fmla="*/ 2147483647 h 267"/>
              <a:gd name="T46" fmla="*/ 2147483647 w 252"/>
              <a:gd name="T47" fmla="*/ 2147483647 h 267"/>
              <a:gd name="T48" fmla="*/ 2147483647 w 252"/>
              <a:gd name="T49" fmla="*/ 2147483647 h 267"/>
              <a:gd name="T50" fmla="*/ 2147483647 w 252"/>
              <a:gd name="T51" fmla="*/ 2147483647 h 267"/>
              <a:gd name="T52" fmla="*/ 2147483647 w 252"/>
              <a:gd name="T53" fmla="*/ 2147483647 h 267"/>
              <a:gd name="T54" fmla="*/ 2147483647 w 252"/>
              <a:gd name="T55" fmla="*/ 2147483647 h 267"/>
              <a:gd name="T56" fmla="*/ 2147483647 w 252"/>
              <a:gd name="T57" fmla="*/ 2147483647 h 267"/>
              <a:gd name="T58" fmla="*/ 2147483647 w 252"/>
              <a:gd name="T59" fmla="*/ 2147483647 h 267"/>
              <a:gd name="T60" fmla="*/ 2147483647 w 252"/>
              <a:gd name="T61" fmla="*/ 2147483647 h 267"/>
              <a:gd name="T62" fmla="*/ 2147483647 w 252"/>
              <a:gd name="T63" fmla="*/ 2147483647 h 267"/>
              <a:gd name="T64" fmla="*/ 2147483647 w 252"/>
              <a:gd name="T65" fmla="*/ 2147483647 h 267"/>
              <a:gd name="T66" fmla="*/ 0 w 252"/>
              <a:gd name="T67" fmla="*/ 2147483647 h 267"/>
              <a:gd name="T68" fmla="*/ 2147483647 w 252"/>
              <a:gd name="T69" fmla="*/ 2147483647 h 267"/>
              <a:gd name="T70" fmla="*/ 2147483647 w 252"/>
              <a:gd name="T71" fmla="*/ 2147483647 h 267"/>
              <a:gd name="T72" fmla="*/ 2147483647 w 252"/>
              <a:gd name="T73" fmla="*/ 2147483647 h 267"/>
              <a:gd name="T74" fmla="*/ 2147483647 w 252"/>
              <a:gd name="T75" fmla="*/ 2147483647 h 267"/>
              <a:gd name="T76" fmla="*/ 2147483647 w 252"/>
              <a:gd name="T77" fmla="*/ 2147483647 h 26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52"/>
              <a:gd name="T118" fmla="*/ 0 h 267"/>
              <a:gd name="T119" fmla="*/ 252 w 252"/>
              <a:gd name="T120" fmla="*/ 267 h 26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52" h="267">
                <a:moveTo>
                  <a:pt x="114" y="42"/>
                </a:moveTo>
                <a:cubicBezTo>
                  <a:pt x="106" y="36"/>
                  <a:pt x="101" y="19"/>
                  <a:pt x="112" y="12"/>
                </a:cubicBezTo>
                <a:cubicBezTo>
                  <a:pt x="118" y="8"/>
                  <a:pt x="130" y="0"/>
                  <a:pt x="130" y="0"/>
                </a:cubicBezTo>
                <a:cubicBezTo>
                  <a:pt x="145" y="2"/>
                  <a:pt x="151" y="3"/>
                  <a:pt x="156" y="18"/>
                </a:cubicBezTo>
                <a:cubicBezTo>
                  <a:pt x="158" y="14"/>
                  <a:pt x="159" y="7"/>
                  <a:pt x="164" y="6"/>
                </a:cubicBezTo>
                <a:cubicBezTo>
                  <a:pt x="170" y="4"/>
                  <a:pt x="182" y="0"/>
                  <a:pt x="182" y="0"/>
                </a:cubicBezTo>
                <a:cubicBezTo>
                  <a:pt x="189" y="1"/>
                  <a:pt x="204" y="6"/>
                  <a:pt x="204" y="6"/>
                </a:cubicBezTo>
                <a:cubicBezTo>
                  <a:pt x="209" y="11"/>
                  <a:pt x="213" y="16"/>
                  <a:pt x="216" y="24"/>
                </a:cubicBezTo>
                <a:cubicBezTo>
                  <a:pt x="214" y="36"/>
                  <a:pt x="214" y="42"/>
                  <a:pt x="208" y="52"/>
                </a:cubicBezTo>
                <a:cubicBezTo>
                  <a:pt x="230" y="54"/>
                  <a:pt x="244" y="56"/>
                  <a:pt x="252" y="80"/>
                </a:cubicBezTo>
                <a:cubicBezTo>
                  <a:pt x="248" y="99"/>
                  <a:pt x="244" y="111"/>
                  <a:pt x="224" y="118"/>
                </a:cubicBezTo>
                <a:cubicBezTo>
                  <a:pt x="225" y="125"/>
                  <a:pt x="219" y="147"/>
                  <a:pt x="224" y="154"/>
                </a:cubicBezTo>
                <a:cubicBezTo>
                  <a:pt x="216" y="162"/>
                  <a:pt x="231" y="168"/>
                  <a:pt x="210" y="176"/>
                </a:cubicBezTo>
                <a:cubicBezTo>
                  <a:pt x="212" y="180"/>
                  <a:pt x="216" y="183"/>
                  <a:pt x="218" y="188"/>
                </a:cubicBezTo>
                <a:cubicBezTo>
                  <a:pt x="219" y="192"/>
                  <a:pt x="222" y="200"/>
                  <a:pt x="222" y="200"/>
                </a:cubicBezTo>
                <a:cubicBezTo>
                  <a:pt x="220" y="221"/>
                  <a:pt x="224" y="221"/>
                  <a:pt x="210" y="236"/>
                </a:cubicBezTo>
                <a:cubicBezTo>
                  <a:pt x="204" y="235"/>
                  <a:pt x="191" y="236"/>
                  <a:pt x="186" y="236"/>
                </a:cubicBezTo>
                <a:cubicBezTo>
                  <a:pt x="183" y="235"/>
                  <a:pt x="183" y="240"/>
                  <a:pt x="182" y="242"/>
                </a:cubicBezTo>
                <a:cubicBezTo>
                  <a:pt x="177" y="246"/>
                  <a:pt x="182" y="258"/>
                  <a:pt x="176" y="260"/>
                </a:cubicBezTo>
                <a:cubicBezTo>
                  <a:pt x="167" y="262"/>
                  <a:pt x="171" y="260"/>
                  <a:pt x="164" y="266"/>
                </a:cubicBezTo>
                <a:cubicBezTo>
                  <a:pt x="146" y="264"/>
                  <a:pt x="141" y="267"/>
                  <a:pt x="130" y="256"/>
                </a:cubicBezTo>
                <a:cubicBezTo>
                  <a:pt x="127" y="248"/>
                  <a:pt x="122" y="245"/>
                  <a:pt x="120" y="238"/>
                </a:cubicBezTo>
                <a:cubicBezTo>
                  <a:pt x="120" y="235"/>
                  <a:pt x="117" y="220"/>
                  <a:pt x="116" y="218"/>
                </a:cubicBezTo>
                <a:cubicBezTo>
                  <a:pt x="115" y="217"/>
                  <a:pt x="101" y="215"/>
                  <a:pt x="96" y="214"/>
                </a:cubicBezTo>
                <a:cubicBezTo>
                  <a:pt x="90" y="205"/>
                  <a:pt x="83" y="203"/>
                  <a:pt x="80" y="194"/>
                </a:cubicBezTo>
                <a:cubicBezTo>
                  <a:pt x="80" y="190"/>
                  <a:pt x="82" y="185"/>
                  <a:pt x="80" y="184"/>
                </a:cubicBezTo>
                <a:cubicBezTo>
                  <a:pt x="74" y="180"/>
                  <a:pt x="62" y="190"/>
                  <a:pt x="62" y="190"/>
                </a:cubicBezTo>
                <a:cubicBezTo>
                  <a:pt x="49" y="188"/>
                  <a:pt x="46" y="189"/>
                  <a:pt x="36" y="186"/>
                </a:cubicBezTo>
                <a:cubicBezTo>
                  <a:pt x="31" y="184"/>
                  <a:pt x="24" y="182"/>
                  <a:pt x="24" y="182"/>
                </a:cubicBezTo>
                <a:cubicBezTo>
                  <a:pt x="18" y="173"/>
                  <a:pt x="13" y="168"/>
                  <a:pt x="8" y="160"/>
                </a:cubicBezTo>
                <a:cubicBezTo>
                  <a:pt x="10" y="148"/>
                  <a:pt x="19" y="146"/>
                  <a:pt x="10" y="140"/>
                </a:cubicBezTo>
                <a:cubicBezTo>
                  <a:pt x="9" y="138"/>
                  <a:pt x="8" y="135"/>
                  <a:pt x="8" y="134"/>
                </a:cubicBezTo>
                <a:cubicBezTo>
                  <a:pt x="6" y="131"/>
                  <a:pt x="4" y="130"/>
                  <a:pt x="4" y="128"/>
                </a:cubicBezTo>
                <a:cubicBezTo>
                  <a:pt x="2" y="124"/>
                  <a:pt x="0" y="116"/>
                  <a:pt x="0" y="116"/>
                </a:cubicBezTo>
                <a:cubicBezTo>
                  <a:pt x="1" y="110"/>
                  <a:pt x="4" y="96"/>
                  <a:pt x="10" y="92"/>
                </a:cubicBezTo>
                <a:cubicBezTo>
                  <a:pt x="16" y="86"/>
                  <a:pt x="52" y="84"/>
                  <a:pt x="52" y="84"/>
                </a:cubicBezTo>
                <a:cubicBezTo>
                  <a:pt x="62" y="87"/>
                  <a:pt x="68" y="66"/>
                  <a:pt x="78" y="60"/>
                </a:cubicBezTo>
                <a:cubicBezTo>
                  <a:pt x="93" y="49"/>
                  <a:pt x="91" y="44"/>
                  <a:pt x="110" y="42"/>
                </a:cubicBezTo>
                <a:cubicBezTo>
                  <a:pt x="107" y="34"/>
                  <a:pt x="109" y="37"/>
                  <a:pt x="104" y="32"/>
                </a:cubicBezTo>
              </a:path>
            </a:pathLst>
          </a:custGeom>
          <a:gradFill rotWithShape="0">
            <a:gsLst>
              <a:gs pos="0">
                <a:srgbClr val="474747"/>
              </a:gs>
              <a:gs pos="100000">
                <a:srgbClr val="6E6E6E"/>
              </a:gs>
            </a:gsLst>
            <a:lin ang="5400000" scaled="1"/>
          </a:gradFill>
          <a:ln w="9525">
            <a:solidFill>
              <a:srgbClr val="464646"/>
            </a:solidFill>
            <a:round/>
            <a:headEnd/>
            <a:tailEnd/>
          </a:ln>
        </p:spPr>
        <p:txBody>
          <a:bodyPr rot="10800000" vert="eaVert" wrap="none" lIns="91424" tIns="45712" rIns="91424" bIns="45712" anchor="ctr"/>
          <a:lstStyle/>
          <a:p>
            <a:pPr defTabSz="781470">
              <a:defRPr/>
            </a:pPr>
            <a:endParaRPr lang="en-US" kern="0" dirty="0">
              <a:solidFill>
                <a:sysClr val="windowText" lastClr="000000"/>
              </a:solidFill>
              <a:ea typeface="ヒラギノ角ゴ Pro W3"/>
              <a:cs typeface="ヒラギノ角ゴ Pro W3"/>
            </a:endParaRPr>
          </a:p>
        </p:txBody>
      </p:sp>
      <p:sp>
        <p:nvSpPr>
          <p:cNvPr id="1572" name="Freeform 587"/>
          <p:cNvSpPr>
            <a:spLocks/>
          </p:cNvSpPr>
          <p:nvPr/>
        </p:nvSpPr>
        <p:spPr bwMode="auto">
          <a:xfrm rot="15781099">
            <a:off x="5813425" y="4486277"/>
            <a:ext cx="157163" cy="150813"/>
          </a:xfrm>
          <a:custGeom>
            <a:avLst/>
            <a:gdLst>
              <a:gd name="T0" fmla="*/ 0 w 554"/>
              <a:gd name="T1" fmla="*/ 0 h 532"/>
              <a:gd name="T2" fmla="*/ 2147483647 w 554"/>
              <a:gd name="T3" fmla="*/ 0 h 532"/>
              <a:gd name="T4" fmla="*/ 2147483647 w 554"/>
              <a:gd name="T5" fmla="*/ 2147483647 h 532"/>
              <a:gd name="T6" fmla="*/ 2147483647 w 554"/>
              <a:gd name="T7" fmla="*/ 2147483647 h 532"/>
              <a:gd name="T8" fmla="*/ 2147483647 w 554"/>
              <a:gd name="T9" fmla="*/ 2147483647 h 532"/>
              <a:gd name="T10" fmla="*/ 0 w 554"/>
              <a:gd name="T11" fmla="*/ 2147483647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9525">
            <a:solidFill>
              <a:srgbClr val="333399"/>
            </a:solidFill>
            <a:round/>
            <a:headEnd/>
            <a:tailEnd/>
          </a:ln>
        </p:spPr>
        <p:txBody>
          <a:bodyPr rot="10800000" wrap="none" lIns="91424" tIns="45712" rIns="91424" bIns="45712" anchor="ctr"/>
          <a:lstStyle/>
          <a:p>
            <a:pPr defTabSz="781470">
              <a:defRPr/>
            </a:pPr>
            <a:endParaRPr lang="en-US" kern="0" dirty="0">
              <a:solidFill>
                <a:sysClr val="windowText" lastClr="000000"/>
              </a:solidFill>
              <a:ea typeface="ヒラギノ角ゴ Pro W3"/>
              <a:cs typeface="ヒラギノ角ゴ Pro W3"/>
            </a:endParaRPr>
          </a:p>
        </p:txBody>
      </p:sp>
      <p:sp>
        <p:nvSpPr>
          <p:cNvPr id="1573" name="Freeform 1385"/>
          <p:cNvSpPr>
            <a:spLocks/>
          </p:cNvSpPr>
          <p:nvPr/>
        </p:nvSpPr>
        <p:spPr bwMode="auto">
          <a:xfrm rot="6524107">
            <a:off x="5106196" y="4482308"/>
            <a:ext cx="217487" cy="228600"/>
          </a:xfrm>
          <a:custGeom>
            <a:avLst/>
            <a:gdLst>
              <a:gd name="T0" fmla="*/ 2147483647 w 252"/>
              <a:gd name="T1" fmla="*/ 2147483647 h 267"/>
              <a:gd name="T2" fmla="*/ 2147483647 w 252"/>
              <a:gd name="T3" fmla="*/ 2147483647 h 267"/>
              <a:gd name="T4" fmla="*/ 2147483647 w 252"/>
              <a:gd name="T5" fmla="*/ 0 h 267"/>
              <a:gd name="T6" fmla="*/ 2147483647 w 252"/>
              <a:gd name="T7" fmla="*/ 2147483647 h 267"/>
              <a:gd name="T8" fmla="*/ 2147483647 w 252"/>
              <a:gd name="T9" fmla="*/ 2147483647 h 267"/>
              <a:gd name="T10" fmla="*/ 2147483647 w 252"/>
              <a:gd name="T11" fmla="*/ 0 h 267"/>
              <a:gd name="T12" fmla="*/ 2147483647 w 252"/>
              <a:gd name="T13" fmla="*/ 2147483647 h 267"/>
              <a:gd name="T14" fmla="*/ 2147483647 w 252"/>
              <a:gd name="T15" fmla="*/ 2147483647 h 267"/>
              <a:gd name="T16" fmla="*/ 2147483647 w 252"/>
              <a:gd name="T17" fmla="*/ 2147483647 h 267"/>
              <a:gd name="T18" fmla="*/ 2147483647 w 252"/>
              <a:gd name="T19" fmla="*/ 2147483647 h 267"/>
              <a:gd name="T20" fmla="*/ 2147483647 w 252"/>
              <a:gd name="T21" fmla="*/ 2147483647 h 267"/>
              <a:gd name="T22" fmla="*/ 2147483647 w 252"/>
              <a:gd name="T23" fmla="*/ 2147483647 h 267"/>
              <a:gd name="T24" fmla="*/ 2147483647 w 252"/>
              <a:gd name="T25" fmla="*/ 2147483647 h 267"/>
              <a:gd name="T26" fmla="*/ 2147483647 w 252"/>
              <a:gd name="T27" fmla="*/ 2147483647 h 267"/>
              <a:gd name="T28" fmla="*/ 2147483647 w 252"/>
              <a:gd name="T29" fmla="*/ 2147483647 h 267"/>
              <a:gd name="T30" fmla="*/ 2147483647 w 252"/>
              <a:gd name="T31" fmla="*/ 2147483647 h 267"/>
              <a:gd name="T32" fmla="*/ 2147483647 w 252"/>
              <a:gd name="T33" fmla="*/ 2147483647 h 267"/>
              <a:gd name="T34" fmla="*/ 2147483647 w 252"/>
              <a:gd name="T35" fmla="*/ 2147483647 h 267"/>
              <a:gd name="T36" fmla="*/ 2147483647 w 252"/>
              <a:gd name="T37" fmla="*/ 2147483647 h 267"/>
              <a:gd name="T38" fmla="*/ 2147483647 w 252"/>
              <a:gd name="T39" fmla="*/ 2147483647 h 267"/>
              <a:gd name="T40" fmla="*/ 2147483647 w 252"/>
              <a:gd name="T41" fmla="*/ 2147483647 h 267"/>
              <a:gd name="T42" fmla="*/ 2147483647 w 252"/>
              <a:gd name="T43" fmla="*/ 2147483647 h 267"/>
              <a:gd name="T44" fmla="*/ 2147483647 w 252"/>
              <a:gd name="T45" fmla="*/ 2147483647 h 267"/>
              <a:gd name="T46" fmla="*/ 2147483647 w 252"/>
              <a:gd name="T47" fmla="*/ 2147483647 h 267"/>
              <a:gd name="T48" fmla="*/ 2147483647 w 252"/>
              <a:gd name="T49" fmla="*/ 2147483647 h 267"/>
              <a:gd name="T50" fmla="*/ 2147483647 w 252"/>
              <a:gd name="T51" fmla="*/ 2147483647 h 267"/>
              <a:gd name="T52" fmla="*/ 2147483647 w 252"/>
              <a:gd name="T53" fmla="*/ 2147483647 h 267"/>
              <a:gd name="T54" fmla="*/ 2147483647 w 252"/>
              <a:gd name="T55" fmla="*/ 2147483647 h 267"/>
              <a:gd name="T56" fmla="*/ 2147483647 w 252"/>
              <a:gd name="T57" fmla="*/ 2147483647 h 267"/>
              <a:gd name="T58" fmla="*/ 2147483647 w 252"/>
              <a:gd name="T59" fmla="*/ 2147483647 h 267"/>
              <a:gd name="T60" fmla="*/ 2147483647 w 252"/>
              <a:gd name="T61" fmla="*/ 2147483647 h 267"/>
              <a:gd name="T62" fmla="*/ 2147483647 w 252"/>
              <a:gd name="T63" fmla="*/ 2147483647 h 267"/>
              <a:gd name="T64" fmla="*/ 2147483647 w 252"/>
              <a:gd name="T65" fmla="*/ 2147483647 h 267"/>
              <a:gd name="T66" fmla="*/ 0 w 252"/>
              <a:gd name="T67" fmla="*/ 2147483647 h 267"/>
              <a:gd name="T68" fmla="*/ 2147483647 w 252"/>
              <a:gd name="T69" fmla="*/ 2147483647 h 267"/>
              <a:gd name="T70" fmla="*/ 2147483647 w 252"/>
              <a:gd name="T71" fmla="*/ 2147483647 h 267"/>
              <a:gd name="T72" fmla="*/ 2147483647 w 252"/>
              <a:gd name="T73" fmla="*/ 2147483647 h 267"/>
              <a:gd name="T74" fmla="*/ 2147483647 w 252"/>
              <a:gd name="T75" fmla="*/ 2147483647 h 267"/>
              <a:gd name="T76" fmla="*/ 2147483647 w 252"/>
              <a:gd name="T77" fmla="*/ 2147483647 h 26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52"/>
              <a:gd name="T118" fmla="*/ 0 h 267"/>
              <a:gd name="T119" fmla="*/ 252 w 252"/>
              <a:gd name="T120" fmla="*/ 267 h 26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52" h="267">
                <a:moveTo>
                  <a:pt x="114" y="42"/>
                </a:moveTo>
                <a:cubicBezTo>
                  <a:pt x="106" y="36"/>
                  <a:pt x="101" y="19"/>
                  <a:pt x="112" y="12"/>
                </a:cubicBezTo>
                <a:cubicBezTo>
                  <a:pt x="118" y="8"/>
                  <a:pt x="130" y="0"/>
                  <a:pt x="130" y="0"/>
                </a:cubicBezTo>
                <a:cubicBezTo>
                  <a:pt x="145" y="2"/>
                  <a:pt x="151" y="3"/>
                  <a:pt x="156" y="18"/>
                </a:cubicBezTo>
                <a:cubicBezTo>
                  <a:pt x="158" y="14"/>
                  <a:pt x="159" y="7"/>
                  <a:pt x="164" y="6"/>
                </a:cubicBezTo>
                <a:cubicBezTo>
                  <a:pt x="170" y="4"/>
                  <a:pt x="182" y="0"/>
                  <a:pt x="182" y="0"/>
                </a:cubicBezTo>
                <a:cubicBezTo>
                  <a:pt x="189" y="1"/>
                  <a:pt x="204" y="6"/>
                  <a:pt x="204" y="6"/>
                </a:cubicBezTo>
                <a:cubicBezTo>
                  <a:pt x="209" y="11"/>
                  <a:pt x="213" y="16"/>
                  <a:pt x="216" y="24"/>
                </a:cubicBezTo>
                <a:cubicBezTo>
                  <a:pt x="214" y="36"/>
                  <a:pt x="214" y="42"/>
                  <a:pt x="208" y="52"/>
                </a:cubicBezTo>
                <a:cubicBezTo>
                  <a:pt x="230" y="54"/>
                  <a:pt x="244" y="56"/>
                  <a:pt x="252" y="80"/>
                </a:cubicBezTo>
                <a:cubicBezTo>
                  <a:pt x="248" y="99"/>
                  <a:pt x="244" y="111"/>
                  <a:pt x="224" y="118"/>
                </a:cubicBezTo>
                <a:cubicBezTo>
                  <a:pt x="225" y="125"/>
                  <a:pt x="219" y="147"/>
                  <a:pt x="224" y="154"/>
                </a:cubicBezTo>
                <a:cubicBezTo>
                  <a:pt x="216" y="162"/>
                  <a:pt x="231" y="168"/>
                  <a:pt x="210" y="176"/>
                </a:cubicBezTo>
                <a:cubicBezTo>
                  <a:pt x="212" y="180"/>
                  <a:pt x="216" y="183"/>
                  <a:pt x="218" y="188"/>
                </a:cubicBezTo>
                <a:cubicBezTo>
                  <a:pt x="219" y="192"/>
                  <a:pt x="222" y="200"/>
                  <a:pt x="222" y="200"/>
                </a:cubicBezTo>
                <a:cubicBezTo>
                  <a:pt x="220" y="221"/>
                  <a:pt x="224" y="221"/>
                  <a:pt x="210" y="236"/>
                </a:cubicBezTo>
                <a:cubicBezTo>
                  <a:pt x="204" y="235"/>
                  <a:pt x="191" y="236"/>
                  <a:pt x="186" y="236"/>
                </a:cubicBezTo>
                <a:cubicBezTo>
                  <a:pt x="183" y="235"/>
                  <a:pt x="183" y="240"/>
                  <a:pt x="182" y="242"/>
                </a:cubicBezTo>
                <a:cubicBezTo>
                  <a:pt x="177" y="246"/>
                  <a:pt x="182" y="258"/>
                  <a:pt x="176" y="260"/>
                </a:cubicBezTo>
                <a:cubicBezTo>
                  <a:pt x="167" y="262"/>
                  <a:pt x="171" y="260"/>
                  <a:pt x="164" y="266"/>
                </a:cubicBezTo>
                <a:cubicBezTo>
                  <a:pt x="146" y="264"/>
                  <a:pt x="141" y="267"/>
                  <a:pt x="130" y="256"/>
                </a:cubicBezTo>
                <a:cubicBezTo>
                  <a:pt x="127" y="248"/>
                  <a:pt x="122" y="245"/>
                  <a:pt x="120" y="238"/>
                </a:cubicBezTo>
                <a:cubicBezTo>
                  <a:pt x="120" y="235"/>
                  <a:pt x="117" y="220"/>
                  <a:pt x="116" y="218"/>
                </a:cubicBezTo>
                <a:cubicBezTo>
                  <a:pt x="115" y="217"/>
                  <a:pt x="101" y="215"/>
                  <a:pt x="96" y="214"/>
                </a:cubicBezTo>
                <a:cubicBezTo>
                  <a:pt x="90" y="205"/>
                  <a:pt x="83" y="203"/>
                  <a:pt x="80" y="194"/>
                </a:cubicBezTo>
                <a:cubicBezTo>
                  <a:pt x="80" y="190"/>
                  <a:pt x="82" y="185"/>
                  <a:pt x="80" y="184"/>
                </a:cubicBezTo>
                <a:cubicBezTo>
                  <a:pt x="74" y="180"/>
                  <a:pt x="62" y="190"/>
                  <a:pt x="62" y="190"/>
                </a:cubicBezTo>
                <a:cubicBezTo>
                  <a:pt x="49" y="188"/>
                  <a:pt x="46" y="189"/>
                  <a:pt x="36" y="186"/>
                </a:cubicBezTo>
                <a:cubicBezTo>
                  <a:pt x="31" y="184"/>
                  <a:pt x="24" y="182"/>
                  <a:pt x="24" y="182"/>
                </a:cubicBezTo>
                <a:cubicBezTo>
                  <a:pt x="18" y="173"/>
                  <a:pt x="13" y="168"/>
                  <a:pt x="8" y="160"/>
                </a:cubicBezTo>
                <a:cubicBezTo>
                  <a:pt x="10" y="148"/>
                  <a:pt x="19" y="146"/>
                  <a:pt x="10" y="140"/>
                </a:cubicBezTo>
                <a:cubicBezTo>
                  <a:pt x="9" y="138"/>
                  <a:pt x="8" y="135"/>
                  <a:pt x="8" y="134"/>
                </a:cubicBezTo>
                <a:cubicBezTo>
                  <a:pt x="6" y="131"/>
                  <a:pt x="4" y="130"/>
                  <a:pt x="4" y="128"/>
                </a:cubicBezTo>
                <a:cubicBezTo>
                  <a:pt x="2" y="124"/>
                  <a:pt x="0" y="116"/>
                  <a:pt x="0" y="116"/>
                </a:cubicBezTo>
                <a:cubicBezTo>
                  <a:pt x="1" y="110"/>
                  <a:pt x="4" y="96"/>
                  <a:pt x="10" y="92"/>
                </a:cubicBezTo>
                <a:cubicBezTo>
                  <a:pt x="16" y="86"/>
                  <a:pt x="52" y="84"/>
                  <a:pt x="52" y="84"/>
                </a:cubicBezTo>
                <a:cubicBezTo>
                  <a:pt x="62" y="87"/>
                  <a:pt x="68" y="66"/>
                  <a:pt x="78" y="60"/>
                </a:cubicBezTo>
                <a:cubicBezTo>
                  <a:pt x="93" y="49"/>
                  <a:pt x="91" y="44"/>
                  <a:pt x="110" y="42"/>
                </a:cubicBezTo>
                <a:cubicBezTo>
                  <a:pt x="107" y="34"/>
                  <a:pt x="109" y="37"/>
                  <a:pt x="104" y="32"/>
                </a:cubicBezTo>
              </a:path>
            </a:pathLst>
          </a:custGeom>
          <a:gradFill rotWithShape="0">
            <a:gsLst>
              <a:gs pos="0">
                <a:srgbClr val="474747"/>
              </a:gs>
              <a:gs pos="100000">
                <a:srgbClr val="6E6E6E"/>
              </a:gs>
            </a:gsLst>
            <a:lin ang="5400000" scaled="1"/>
          </a:gradFill>
          <a:ln w="9525">
            <a:solidFill>
              <a:srgbClr val="464646"/>
            </a:solidFill>
            <a:round/>
            <a:headEnd/>
            <a:tailEnd/>
          </a:ln>
        </p:spPr>
        <p:txBody>
          <a:bodyPr rot="10800000" vert="eaVert" wrap="none" lIns="91424" tIns="45712" rIns="91424" bIns="45712" anchor="ctr"/>
          <a:lstStyle/>
          <a:p>
            <a:pPr defTabSz="781470">
              <a:defRPr/>
            </a:pPr>
            <a:endParaRPr lang="en-US" kern="0" dirty="0">
              <a:solidFill>
                <a:sysClr val="windowText" lastClr="000000"/>
              </a:solidFill>
              <a:ea typeface="ヒラギノ角ゴ Pro W3"/>
              <a:cs typeface="ヒラギノ角ゴ Pro W3"/>
            </a:endParaRPr>
          </a:p>
        </p:txBody>
      </p:sp>
      <p:sp>
        <p:nvSpPr>
          <p:cNvPr id="1574" name="Freeform 587"/>
          <p:cNvSpPr>
            <a:spLocks/>
          </p:cNvSpPr>
          <p:nvPr/>
        </p:nvSpPr>
        <p:spPr bwMode="auto">
          <a:xfrm rot="2923063">
            <a:off x="5253038" y="4525965"/>
            <a:ext cx="157162" cy="150812"/>
          </a:xfrm>
          <a:custGeom>
            <a:avLst/>
            <a:gdLst>
              <a:gd name="T0" fmla="*/ 0 w 554"/>
              <a:gd name="T1" fmla="*/ 0 h 532"/>
              <a:gd name="T2" fmla="*/ 2147483647 w 554"/>
              <a:gd name="T3" fmla="*/ 0 h 532"/>
              <a:gd name="T4" fmla="*/ 2147483647 w 554"/>
              <a:gd name="T5" fmla="*/ 2147483647 h 532"/>
              <a:gd name="T6" fmla="*/ 2147483647 w 554"/>
              <a:gd name="T7" fmla="*/ 2147483647 h 532"/>
              <a:gd name="T8" fmla="*/ 2147483647 w 554"/>
              <a:gd name="T9" fmla="*/ 2147483647 h 532"/>
              <a:gd name="T10" fmla="*/ 0 w 554"/>
              <a:gd name="T11" fmla="*/ 2147483647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9525">
            <a:solidFill>
              <a:srgbClr val="333399"/>
            </a:solidFill>
            <a:round/>
            <a:headEnd/>
            <a:tailEnd/>
          </a:ln>
        </p:spPr>
        <p:txBody>
          <a:bodyPr rot="10800000" wrap="none" lIns="91424" tIns="45712" rIns="91424" bIns="45712" anchor="ctr"/>
          <a:lstStyle/>
          <a:p>
            <a:pPr defTabSz="781470">
              <a:defRPr/>
            </a:pPr>
            <a:endParaRPr lang="en-US" kern="0" dirty="0">
              <a:solidFill>
                <a:sysClr val="windowText" lastClr="000000"/>
              </a:solidFill>
              <a:ea typeface="ヒラギノ角ゴ Pro W3"/>
              <a:cs typeface="ヒラギノ角ゴ Pro W3"/>
            </a:endParaRPr>
          </a:p>
        </p:txBody>
      </p:sp>
      <p:sp>
        <p:nvSpPr>
          <p:cNvPr id="1575" name="Freeform 1385"/>
          <p:cNvSpPr>
            <a:spLocks/>
          </p:cNvSpPr>
          <p:nvPr/>
        </p:nvSpPr>
        <p:spPr bwMode="auto">
          <a:xfrm rot="19338289">
            <a:off x="3646490" y="4448177"/>
            <a:ext cx="217487" cy="228600"/>
          </a:xfrm>
          <a:custGeom>
            <a:avLst/>
            <a:gdLst>
              <a:gd name="T0" fmla="*/ 2147483647 w 252"/>
              <a:gd name="T1" fmla="*/ 2147483647 h 267"/>
              <a:gd name="T2" fmla="*/ 2147483647 w 252"/>
              <a:gd name="T3" fmla="*/ 2147483647 h 267"/>
              <a:gd name="T4" fmla="*/ 2147483647 w 252"/>
              <a:gd name="T5" fmla="*/ 0 h 267"/>
              <a:gd name="T6" fmla="*/ 2147483647 w 252"/>
              <a:gd name="T7" fmla="*/ 2147483647 h 267"/>
              <a:gd name="T8" fmla="*/ 2147483647 w 252"/>
              <a:gd name="T9" fmla="*/ 2147483647 h 267"/>
              <a:gd name="T10" fmla="*/ 2147483647 w 252"/>
              <a:gd name="T11" fmla="*/ 0 h 267"/>
              <a:gd name="T12" fmla="*/ 2147483647 w 252"/>
              <a:gd name="T13" fmla="*/ 2147483647 h 267"/>
              <a:gd name="T14" fmla="*/ 2147483647 w 252"/>
              <a:gd name="T15" fmla="*/ 2147483647 h 267"/>
              <a:gd name="T16" fmla="*/ 2147483647 w 252"/>
              <a:gd name="T17" fmla="*/ 2147483647 h 267"/>
              <a:gd name="T18" fmla="*/ 2147483647 w 252"/>
              <a:gd name="T19" fmla="*/ 2147483647 h 267"/>
              <a:gd name="T20" fmla="*/ 2147483647 w 252"/>
              <a:gd name="T21" fmla="*/ 2147483647 h 267"/>
              <a:gd name="T22" fmla="*/ 2147483647 w 252"/>
              <a:gd name="T23" fmla="*/ 2147483647 h 267"/>
              <a:gd name="T24" fmla="*/ 2147483647 w 252"/>
              <a:gd name="T25" fmla="*/ 2147483647 h 267"/>
              <a:gd name="T26" fmla="*/ 2147483647 w 252"/>
              <a:gd name="T27" fmla="*/ 2147483647 h 267"/>
              <a:gd name="T28" fmla="*/ 2147483647 w 252"/>
              <a:gd name="T29" fmla="*/ 2147483647 h 267"/>
              <a:gd name="T30" fmla="*/ 2147483647 w 252"/>
              <a:gd name="T31" fmla="*/ 2147483647 h 267"/>
              <a:gd name="T32" fmla="*/ 2147483647 w 252"/>
              <a:gd name="T33" fmla="*/ 2147483647 h 267"/>
              <a:gd name="T34" fmla="*/ 2147483647 w 252"/>
              <a:gd name="T35" fmla="*/ 2147483647 h 267"/>
              <a:gd name="T36" fmla="*/ 2147483647 w 252"/>
              <a:gd name="T37" fmla="*/ 2147483647 h 267"/>
              <a:gd name="T38" fmla="*/ 2147483647 w 252"/>
              <a:gd name="T39" fmla="*/ 2147483647 h 267"/>
              <a:gd name="T40" fmla="*/ 2147483647 w 252"/>
              <a:gd name="T41" fmla="*/ 2147483647 h 267"/>
              <a:gd name="T42" fmla="*/ 2147483647 w 252"/>
              <a:gd name="T43" fmla="*/ 2147483647 h 267"/>
              <a:gd name="T44" fmla="*/ 2147483647 w 252"/>
              <a:gd name="T45" fmla="*/ 2147483647 h 267"/>
              <a:gd name="T46" fmla="*/ 2147483647 w 252"/>
              <a:gd name="T47" fmla="*/ 2147483647 h 267"/>
              <a:gd name="T48" fmla="*/ 2147483647 w 252"/>
              <a:gd name="T49" fmla="*/ 2147483647 h 267"/>
              <a:gd name="T50" fmla="*/ 2147483647 w 252"/>
              <a:gd name="T51" fmla="*/ 2147483647 h 267"/>
              <a:gd name="T52" fmla="*/ 2147483647 w 252"/>
              <a:gd name="T53" fmla="*/ 2147483647 h 267"/>
              <a:gd name="T54" fmla="*/ 2147483647 w 252"/>
              <a:gd name="T55" fmla="*/ 2147483647 h 267"/>
              <a:gd name="T56" fmla="*/ 2147483647 w 252"/>
              <a:gd name="T57" fmla="*/ 2147483647 h 267"/>
              <a:gd name="T58" fmla="*/ 2147483647 w 252"/>
              <a:gd name="T59" fmla="*/ 2147483647 h 267"/>
              <a:gd name="T60" fmla="*/ 2147483647 w 252"/>
              <a:gd name="T61" fmla="*/ 2147483647 h 267"/>
              <a:gd name="T62" fmla="*/ 2147483647 w 252"/>
              <a:gd name="T63" fmla="*/ 2147483647 h 267"/>
              <a:gd name="T64" fmla="*/ 2147483647 w 252"/>
              <a:gd name="T65" fmla="*/ 2147483647 h 267"/>
              <a:gd name="T66" fmla="*/ 0 w 252"/>
              <a:gd name="T67" fmla="*/ 2147483647 h 267"/>
              <a:gd name="T68" fmla="*/ 2147483647 w 252"/>
              <a:gd name="T69" fmla="*/ 2147483647 h 267"/>
              <a:gd name="T70" fmla="*/ 2147483647 w 252"/>
              <a:gd name="T71" fmla="*/ 2147483647 h 267"/>
              <a:gd name="T72" fmla="*/ 2147483647 w 252"/>
              <a:gd name="T73" fmla="*/ 2147483647 h 267"/>
              <a:gd name="T74" fmla="*/ 2147483647 w 252"/>
              <a:gd name="T75" fmla="*/ 2147483647 h 267"/>
              <a:gd name="T76" fmla="*/ 2147483647 w 252"/>
              <a:gd name="T77" fmla="*/ 2147483647 h 26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52"/>
              <a:gd name="T118" fmla="*/ 0 h 267"/>
              <a:gd name="T119" fmla="*/ 252 w 252"/>
              <a:gd name="T120" fmla="*/ 267 h 26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52" h="267">
                <a:moveTo>
                  <a:pt x="114" y="42"/>
                </a:moveTo>
                <a:cubicBezTo>
                  <a:pt x="106" y="36"/>
                  <a:pt x="101" y="19"/>
                  <a:pt x="112" y="12"/>
                </a:cubicBezTo>
                <a:cubicBezTo>
                  <a:pt x="118" y="8"/>
                  <a:pt x="130" y="0"/>
                  <a:pt x="130" y="0"/>
                </a:cubicBezTo>
                <a:cubicBezTo>
                  <a:pt x="145" y="2"/>
                  <a:pt x="151" y="3"/>
                  <a:pt x="156" y="18"/>
                </a:cubicBezTo>
                <a:cubicBezTo>
                  <a:pt x="158" y="14"/>
                  <a:pt x="159" y="7"/>
                  <a:pt x="164" y="6"/>
                </a:cubicBezTo>
                <a:cubicBezTo>
                  <a:pt x="170" y="4"/>
                  <a:pt x="182" y="0"/>
                  <a:pt x="182" y="0"/>
                </a:cubicBezTo>
                <a:cubicBezTo>
                  <a:pt x="189" y="1"/>
                  <a:pt x="204" y="6"/>
                  <a:pt x="204" y="6"/>
                </a:cubicBezTo>
                <a:cubicBezTo>
                  <a:pt x="209" y="11"/>
                  <a:pt x="213" y="16"/>
                  <a:pt x="216" y="24"/>
                </a:cubicBezTo>
                <a:cubicBezTo>
                  <a:pt x="214" y="36"/>
                  <a:pt x="214" y="42"/>
                  <a:pt x="208" y="52"/>
                </a:cubicBezTo>
                <a:cubicBezTo>
                  <a:pt x="230" y="54"/>
                  <a:pt x="244" y="56"/>
                  <a:pt x="252" y="80"/>
                </a:cubicBezTo>
                <a:cubicBezTo>
                  <a:pt x="248" y="99"/>
                  <a:pt x="244" y="111"/>
                  <a:pt x="224" y="118"/>
                </a:cubicBezTo>
                <a:cubicBezTo>
                  <a:pt x="225" y="125"/>
                  <a:pt x="219" y="147"/>
                  <a:pt x="224" y="154"/>
                </a:cubicBezTo>
                <a:cubicBezTo>
                  <a:pt x="216" y="162"/>
                  <a:pt x="231" y="168"/>
                  <a:pt x="210" y="176"/>
                </a:cubicBezTo>
                <a:cubicBezTo>
                  <a:pt x="212" y="180"/>
                  <a:pt x="216" y="183"/>
                  <a:pt x="218" y="188"/>
                </a:cubicBezTo>
                <a:cubicBezTo>
                  <a:pt x="219" y="192"/>
                  <a:pt x="222" y="200"/>
                  <a:pt x="222" y="200"/>
                </a:cubicBezTo>
                <a:cubicBezTo>
                  <a:pt x="220" y="221"/>
                  <a:pt x="224" y="221"/>
                  <a:pt x="210" y="236"/>
                </a:cubicBezTo>
                <a:cubicBezTo>
                  <a:pt x="204" y="235"/>
                  <a:pt x="191" y="236"/>
                  <a:pt x="186" y="236"/>
                </a:cubicBezTo>
                <a:cubicBezTo>
                  <a:pt x="183" y="235"/>
                  <a:pt x="183" y="240"/>
                  <a:pt x="182" y="242"/>
                </a:cubicBezTo>
                <a:cubicBezTo>
                  <a:pt x="177" y="246"/>
                  <a:pt x="182" y="258"/>
                  <a:pt x="176" y="260"/>
                </a:cubicBezTo>
                <a:cubicBezTo>
                  <a:pt x="167" y="262"/>
                  <a:pt x="171" y="260"/>
                  <a:pt x="164" y="266"/>
                </a:cubicBezTo>
                <a:cubicBezTo>
                  <a:pt x="146" y="264"/>
                  <a:pt x="141" y="267"/>
                  <a:pt x="130" y="256"/>
                </a:cubicBezTo>
                <a:cubicBezTo>
                  <a:pt x="127" y="248"/>
                  <a:pt x="122" y="245"/>
                  <a:pt x="120" y="238"/>
                </a:cubicBezTo>
                <a:cubicBezTo>
                  <a:pt x="120" y="235"/>
                  <a:pt x="117" y="220"/>
                  <a:pt x="116" y="218"/>
                </a:cubicBezTo>
                <a:cubicBezTo>
                  <a:pt x="115" y="217"/>
                  <a:pt x="101" y="215"/>
                  <a:pt x="96" y="214"/>
                </a:cubicBezTo>
                <a:cubicBezTo>
                  <a:pt x="90" y="205"/>
                  <a:pt x="83" y="203"/>
                  <a:pt x="80" y="194"/>
                </a:cubicBezTo>
                <a:cubicBezTo>
                  <a:pt x="80" y="190"/>
                  <a:pt x="82" y="185"/>
                  <a:pt x="80" y="184"/>
                </a:cubicBezTo>
                <a:cubicBezTo>
                  <a:pt x="74" y="180"/>
                  <a:pt x="62" y="190"/>
                  <a:pt x="62" y="190"/>
                </a:cubicBezTo>
                <a:cubicBezTo>
                  <a:pt x="49" y="188"/>
                  <a:pt x="46" y="189"/>
                  <a:pt x="36" y="186"/>
                </a:cubicBezTo>
                <a:cubicBezTo>
                  <a:pt x="31" y="184"/>
                  <a:pt x="24" y="182"/>
                  <a:pt x="24" y="182"/>
                </a:cubicBezTo>
                <a:cubicBezTo>
                  <a:pt x="18" y="173"/>
                  <a:pt x="13" y="168"/>
                  <a:pt x="8" y="160"/>
                </a:cubicBezTo>
                <a:cubicBezTo>
                  <a:pt x="10" y="148"/>
                  <a:pt x="19" y="146"/>
                  <a:pt x="10" y="140"/>
                </a:cubicBezTo>
                <a:cubicBezTo>
                  <a:pt x="9" y="138"/>
                  <a:pt x="8" y="135"/>
                  <a:pt x="8" y="134"/>
                </a:cubicBezTo>
                <a:cubicBezTo>
                  <a:pt x="6" y="131"/>
                  <a:pt x="4" y="130"/>
                  <a:pt x="4" y="128"/>
                </a:cubicBezTo>
                <a:cubicBezTo>
                  <a:pt x="2" y="124"/>
                  <a:pt x="0" y="116"/>
                  <a:pt x="0" y="116"/>
                </a:cubicBezTo>
                <a:cubicBezTo>
                  <a:pt x="1" y="110"/>
                  <a:pt x="4" y="96"/>
                  <a:pt x="10" y="92"/>
                </a:cubicBezTo>
                <a:cubicBezTo>
                  <a:pt x="16" y="86"/>
                  <a:pt x="52" y="84"/>
                  <a:pt x="52" y="84"/>
                </a:cubicBezTo>
                <a:cubicBezTo>
                  <a:pt x="62" y="87"/>
                  <a:pt x="68" y="66"/>
                  <a:pt x="78" y="60"/>
                </a:cubicBezTo>
                <a:cubicBezTo>
                  <a:pt x="93" y="49"/>
                  <a:pt x="91" y="44"/>
                  <a:pt x="110" y="42"/>
                </a:cubicBezTo>
                <a:cubicBezTo>
                  <a:pt x="107" y="34"/>
                  <a:pt x="109" y="37"/>
                  <a:pt x="104" y="32"/>
                </a:cubicBezTo>
              </a:path>
            </a:pathLst>
          </a:custGeom>
          <a:gradFill rotWithShape="0">
            <a:gsLst>
              <a:gs pos="0">
                <a:srgbClr val="474747"/>
              </a:gs>
              <a:gs pos="100000">
                <a:srgbClr val="6E6E6E"/>
              </a:gs>
            </a:gsLst>
            <a:lin ang="5400000" scaled="1"/>
          </a:gradFill>
          <a:ln w="9525">
            <a:solidFill>
              <a:srgbClr val="464646"/>
            </a:solidFill>
            <a:round/>
            <a:headEnd/>
            <a:tailEnd/>
          </a:ln>
        </p:spPr>
        <p:txBody>
          <a:bodyPr rot="10800000" vert="eaVert" wrap="none" lIns="91424" tIns="45712" rIns="91424" bIns="45712" anchor="ctr"/>
          <a:lstStyle/>
          <a:p>
            <a:pPr defTabSz="781470">
              <a:defRPr/>
            </a:pPr>
            <a:endParaRPr lang="en-US" kern="0" dirty="0">
              <a:solidFill>
                <a:sysClr val="windowText" lastClr="000000"/>
              </a:solidFill>
              <a:ea typeface="ヒラギノ角ゴ Pro W3"/>
              <a:cs typeface="ヒラギノ角ゴ Pro W3"/>
            </a:endParaRPr>
          </a:p>
        </p:txBody>
      </p:sp>
      <p:sp>
        <p:nvSpPr>
          <p:cNvPr id="1576" name="Freeform 613"/>
          <p:cNvSpPr>
            <a:spLocks/>
          </p:cNvSpPr>
          <p:nvPr/>
        </p:nvSpPr>
        <p:spPr bwMode="auto">
          <a:xfrm rot="8994957">
            <a:off x="3646490" y="4548190"/>
            <a:ext cx="180975" cy="173037"/>
          </a:xfrm>
          <a:custGeom>
            <a:avLst/>
            <a:gdLst>
              <a:gd name="T0" fmla="*/ 0 w 554"/>
              <a:gd name="T1" fmla="*/ 0 h 532"/>
              <a:gd name="T2" fmla="*/ 2147483647 w 554"/>
              <a:gd name="T3" fmla="*/ 2147483647 h 532"/>
              <a:gd name="T4" fmla="*/ 2147483647 w 554"/>
              <a:gd name="T5" fmla="*/ 2147483647 h 532"/>
              <a:gd name="T6" fmla="*/ 2147483647 w 554"/>
              <a:gd name="T7" fmla="*/ 2147483647 h 532"/>
              <a:gd name="T8" fmla="*/ 2147483647 w 554"/>
              <a:gd name="T9" fmla="*/ 2147483647 h 532"/>
              <a:gd name="T10" fmla="*/ 0 w 554"/>
              <a:gd name="T11" fmla="*/ 2147483647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9525">
            <a:solidFill>
              <a:srgbClr val="333399"/>
            </a:solidFill>
            <a:round/>
            <a:headEnd/>
            <a:tailEnd/>
          </a:ln>
        </p:spPr>
        <p:txBody>
          <a:bodyPr rot="10800000" wrap="none" lIns="91424" tIns="45712" rIns="91424" bIns="45712" anchor="ctr"/>
          <a:lstStyle/>
          <a:p>
            <a:pPr defTabSz="781470">
              <a:defRPr/>
            </a:pPr>
            <a:endParaRPr lang="en-US" kern="0" dirty="0">
              <a:solidFill>
                <a:sysClr val="windowText" lastClr="000000"/>
              </a:solidFill>
              <a:ea typeface="ヒラギノ角ゴ Pro W3"/>
              <a:cs typeface="ヒラギノ角ゴ Pro W3"/>
            </a:endParaRPr>
          </a:p>
        </p:txBody>
      </p:sp>
      <p:sp>
        <p:nvSpPr>
          <p:cNvPr id="1577" name="Freeform 1385"/>
          <p:cNvSpPr>
            <a:spLocks/>
          </p:cNvSpPr>
          <p:nvPr/>
        </p:nvSpPr>
        <p:spPr bwMode="auto">
          <a:xfrm rot="19639387">
            <a:off x="7316790" y="4360863"/>
            <a:ext cx="217487" cy="228600"/>
          </a:xfrm>
          <a:custGeom>
            <a:avLst/>
            <a:gdLst>
              <a:gd name="T0" fmla="*/ 2147483647 w 252"/>
              <a:gd name="T1" fmla="*/ 2147483647 h 267"/>
              <a:gd name="T2" fmla="*/ 2147483647 w 252"/>
              <a:gd name="T3" fmla="*/ 2147483647 h 267"/>
              <a:gd name="T4" fmla="*/ 2147483647 w 252"/>
              <a:gd name="T5" fmla="*/ 0 h 267"/>
              <a:gd name="T6" fmla="*/ 2147483647 w 252"/>
              <a:gd name="T7" fmla="*/ 2147483647 h 267"/>
              <a:gd name="T8" fmla="*/ 2147483647 w 252"/>
              <a:gd name="T9" fmla="*/ 2147483647 h 267"/>
              <a:gd name="T10" fmla="*/ 2147483647 w 252"/>
              <a:gd name="T11" fmla="*/ 0 h 267"/>
              <a:gd name="T12" fmla="*/ 2147483647 w 252"/>
              <a:gd name="T13" fmla="*/ 2147483647 h 267"/>
              <a:gd name="T14" fmla="*/ 2147483647 w 252"/>
              <a:gd name="T15" fmla="*/ 2147483647 h 267"/>
              <a:gd name="T16" fmla="*/ 2147483647 w 252"/>
              <a:gd name="T17" fmla="*/ 2147483647 h 267"/>
              <a:gd name="T18" fmla="*/ 2147483647 w 252"/>
              <a:gd name="T19" fmla="*/ 2147483647 h 267"/>
              <a:gd name="T20" fmla="*/ 2147483647 w 252"/>
              <a:gd name="T21" fmla="*/ 2147483647 h 267"/>
              <a:gd name="T22" fmla="*/ 2147483647 w 252"/>
              <a:gd name="T23" fmla="*/ 2147483647 h 267"/>
              <a:gd name="T24" fmla="*/ 2147483647 w 252"/>
              <a:gd name="T25" fmla="*/ 2147483647 h 267"/>
              <a:gd name="T26" fmla="*/ 2147483647 w 252"/>
              <a:gd name="T27" fmla="*/ 2147483647 h 267"/>
              <a:gd name="T28" fmla="*/ 2147483647 w 252"/>
              <a:gd name="T29" fmla="*/ 2147483647 h 267"/>
              <a:gd name="T30" fmla="*/ 2147483647 w 252"/>
              <a:gd name="T31" fmla="*/ 2147483647 h 267"/>
              <a:gd name="T32" fmla="*/ 2147483647 w 252"/>
              <a:gd name="T33" fmla="*/ 2147483647 h 267"/>
              <a:gd name="T34" fmla="*/ 2147483647 w 252"/>
              <a:gd name="T35" fmla="*/ 2147483647 h 267"/>
              <a:gd name="T36" fmla="*/ 2147483647 w 252"/>
              <a:gd name="T37" fmla="*/ 2147483647 h 267"/>
              <a:gd name="T38" fmla="*/ 2147483647 w 252"/>
              <a:gd name="T39" fmla="*/ 2147483647 h 267"/>
              <a:gd name="T40" fmla="*/ 2147483647 w 252"/>
              <a:gd name="T41" fmla="*/ 2147483647 h 267"/>
              <a:gd name="T42" fmla="*/ 2147483647 w 252"/>
              <a:gd name="T43" fmla="*/ 2147483647 h 267"/>
              <a:gd name="T44" fmla="*/ 2147483647 w 252"/>
              <a:gd name="T45" fmla="*/ 2147483647 h 267"/>
              <a:gd name="T46" fmla="*/ 2147483647 w 252"/>
              <a:gd name="T47" fmla="*/ 2147483647 h 267"/>
              <a:gd name="T48" fmla="*/ 2147483647 w 252"/>
              <a:gd name="T49" fmla="*/ 2147483647 h 267"/>
              <a:gd name="T50" fmla="*/ 2147483647 w 252"/>
              <a:gd name="T51" fmla="*/ 2147483647 h 267"/>
              <a:gd name="T52" fmla="*/ 2147483647 w 252"/>
              <a:gd name="T53" fmla="*/ 2147483647 h 267"/>
              <a:gd name="T54" fmla="*/ 2147483647 w 252"/>
              <a:gd name="T55" fmla="*/ 2147483647 h 267"/>
              <a:gd name="T56" fmla="*/ 2147483647 w 252"/>
              <a:gd name="T57" fmla="*/ 2147483647 h 267"/>
              <a:gd name="T58" fmla="*/ 2147483647 w 252"/>
              <a:gd name="T59" fmla="*/ 2147483647 h 267"/>
              <a:gd name="T60" fmla="*/ 2147483647 w 252"/>
              <a:gd name="T61" fmla="*/ 2147483647 h 267"/>
              <a:gd name="T62" fmla="*/ 2147483647 w 252"/>
              <a:gd name="T63" fmla="*/ 2147483647 h 267"/>
              <a:gd name="T64" fmla="*/ 2147483647 w 252"/>
              <a:gd name="T65" fmla="*/ 2147483647 h 267"/>
              <a:gd name="T66" fmla="*/ 0 w 252"/>
              <a:gd name="T67" fmla="*/ 2147483647 h 267"/>
              <a:gd name="T68" fmla="*/ 2147483647 w 252"/>
              <a:gd name="T69" fmla="*/ 2147483647 h 267"/>
              <a:gd name="T70" fmla="*/ 2147483647 w 252"/>
              <a:gd name="T71" fmla="*/ 2147483647 h 267"/>
              <a:gd name="T72" fmla="*/ 2147483647 w 252"/>
              <a:gd name="T73" fmla="*/ 2147483647 h 267"/>
              <a:gd name="T74" fmla="*/ 2147483647 w 252"/>
              <a:gd name="T75" fmla="*/ 2147483647 h 267"/>
              <a:gd name="T76" fmla="*/ 2147483647 w 252"/>
              <a:gd name="T77" fmla="*/ 2147483647 h 26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52"/>
              <a:gd name="T118" fmla="*/ 0 h 267"/>
              <a:gd name="T119" fmla="*/ 252 w 252"/>
              <a:gd name="T120" fmla="*/ 267 h 26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52" h="267">
                <a:moveTo>
                  <a:pt x="114" y="42"/>
                </a:moveTo>
                <a:cubicBezTo>
                  <a:pt x="106" y="36"/>
                  <a:pt x="101" y="19"/>
                  <a:pt x="112" y="12"/>
                </a:cubicBezTo>
                <a:cubicBezTo>
                  <a:pt x="118" y="8"/>
                  <a:pt x="130" y="0"/>
                  <a:pt x="130" y="0"/>
                </a:cubicBezTo>
                <a:cubicBezTo>
                  <a:pt x="145" y="2"/>
                  <a:pt x="151" y="3"/>
                  <a:pt x="156" y="18"/>
                </a:cubicBezTo>
                <a:cubicBezTo>
                  <a:pt x="158" y="14"/>
                  <a:pt x="159" y="7"/>
                  <a:pt x="164" y="6"/>
                </a:cubicBezTo>
                <a:cubicBezTo>
                  <a:pt x="170" y="4"/>
                  <a:pt x="182" y="0"/>
                  <a:pt x="182" y="0"/>
                </a:cubicBezTo>
                <a:cubicBezTo>
                  <a:pt x="189" y="1"/>
                  <a:pt x="204" y="6"/>
                  <a:pt x="204" y="6"/>
                </a:cubicBezTo>
                <a:cubicBezTo>
                  <a:pt x="209" y="11"/>
                  <a:pt x="213" y="16"/>
                  <a:pt x="216" y="24"/>
                </a:cubicBezTo>
                <a:cubicBezTo>
                  <a:pt x="214" y="36"/>
                  <a:pt x="214" y="42"/>
                  <a:pt x="208" y="52"/>
                </a:cubicBezTo>
                <a:cubicBezTo>
                  <a:pt x="230" y="54"/>
                  <a:pt x="244" y="56"/>
                  <a:pt x="252" y="80"/>
                </a:cubicBezTo>
                <a:cubicBezTo>
                  <a:pt x="248" y="99"/>
                  <a:pt x="244" y="111"/>
                  <a:pt x="224" y="118"/>
                </a:cubicBezTo>
                <a:cubicBezTo>
                  <a:pt x="225" y="125"/>
                  <a:pt x="219" y="147"/>
                  <a:pt x="224" y="154"/>
                </a:cubicBezTo>
                <a:cubicBezTo>
                  <a:pt x="216" y="162"/>
                  <a:pt x="231" y="168"/>
                  <a:pt x="210" y="176"/>
                </a:cubicBezTo>
                <a:cubicBezTo>
                  <a:pt x="212" y="180"/>
                  <a:pt x="216" y="183"/>
                  <a:pt x="218" y="188"/>
                </a:cubicBezTo>
                <a:cubicBezTo>
                  <a:pt x="219" y="192"/>
                  <a:pt x="222" y="200"/>
                  <a:pt x="222" y="200"/>
                </a:cubicBezTo>
                <a:cubicBezTo>
                  <a:pt x="220" y="221"/>
                  <a:pt x="224" y="221"/>
                  <a:pt x="210" y="236"/>
                </a:cubicBezTo>
                <a:cubicBezTo>
                  <a:pt x="204" y="235"/>
                  <a:pt x="191" y="236"/>
                  <a:pt x="186" y="236"/>
                </a:cubicBezTo>
                <a:cubicBezTo>
                  <a:pt x="183" y="235"/>
                  <a:pt x="183" y="240"/>
                  <a:pt x="182" y="242"/>
                </a:cubicBezTo>
                <a:cubicBezTo>
                  <a:pt x="177" y="246"/>
                  <a:pt x="182" y="258"/>
                  <a:pt x="176" y="260"/>
                </a:cubicBezTo>
                <a:cubicBezTo>
                  <a:pt x="167" y="262"/>
                  <a:pt x="171" y="260"/>
                  <a:pt x="164" y="266"/>
                </a:cubicBezTo>
                <a:cubicBezTo>
                  <a:pt x="146" y="264"/>
                  <a:pt x="141" y="267"/>
                  <a:pt x="130" y="256"/>
                </a:cubicBezTo>
                <a:cubicBezTo>
                  <a:pt x="127" y="248"/>
                  <a:pt x="122" y="245"/>
                  <a:pt x="120" y="238"/>
                </a:cubicBezTo>
                <a:cubicBezTo>
                  <a:pt x="120" y="235"/>
                  <a:pt x="117" y="220"/>
                  <a:pt x="116" y="218"/>
                </a:cubicBezTo>
                <a:cubicBezTo>
                  <a:pt x="115" y="217"/>
                  <a:pt x="101" y="215"/>
                  <a:pt x="96" y="214"/>
                </a:cubicBezTo>
                <a:cubicBezTo>
                  <a:pt x="90" y="205"/>
                  <a:pt x="83" y="203"/>
                  <a:pt x="80" y="194"/>
                </a:cubicBezTo>
                <a:cubicBezTo>
                  <a:pt x="80" y="190"/>
                  <a:pt x="82" y="185"/>
                  <a:pt x="80" y="184"/>
                </a:cubicBezTo>
                <a:cubicBezTo>
                  <a:pt x="74" y="180"/>
                  <a:pt x="62" y="190"/>
                  <a:pt x="62" y="190"/>
                </a:cubicBezTo>
                <a:cubicBezTo>
                  <a:pt x="49" y="188"/>
                  <a:pt x="46" y="189"/>
                  <a:pt x="36" y="186"/>
                </a:cubicBezTo>
                <a:cubicBezTo>
                  <a:pt x="31" y="184"/>
                  <a:pt x="24" y="182"/>
                  <a:pt x="24" y="182"/>
                </a:cubicBezTo>
                <a:cubicBezTo>
                  <a:pt x="18" y="173"/>
                  <a:pt x="13" y="168"/>
                  <a:pt x="8" y="160"/>
                </a:cubicBezTo>
                <a:cubicBezTo>
                  <a:pt x="10" y="148"/>
                  <a:pt x="19" y="146"/>
                  <a:pt x="10" y="140"/>
                </a:cubicBezTo>
                <a:cubicBezTo>
                  <a:pt x="9" y="138"/>
                  <a:pt x="8" y="135"/>
                  <a:pt x="8" y="134"/>
                </a:cubicBezTo>
                <a:cubicBezTo>
                  <a:pt x="6" y="131"/>
                  <a:pt x="4" y="130"/>
                  <a:pt x="4" y="128"/>
                </a:cubicBezTo>
                <a:cubicBezTo>
                  <a:pt x="2" y="124"/>
                  <a:pt x="0" y="116"/>
                  <a:pt x="0" y="116"/>
                </a:cubicBezTo>
                <a:cubicBezTo>
                  <a:pt x="1" y="110"/>
                  <a:pt x="4" y="96"/>
                  <a:pt x="10" y="92"/>
                </a:cubicBezTo>
                <a:cubicBezTo>
                  <a:pt x="16" y="86"/>
                  <a:pt x="52" y="84"/>
                  <a:pt x="52" y="84"/>
                </a:cubicBezTo>
                <a:cubicBezTo>
                  <a:pt x="62" y="87"/>
                  <a:pt x="68" y="66"/>
                  <a:pt x="78" y="60"/>
                </a:cubicBezTo>
                <a:cubicBezTo>
                  <a:pt x="93" y="49"/>
                  <a:pt x="91" y="44"/>
                  <a:pt x="110" y="42"/>
                </a:cubicBezTo>
                <a:cubicBezTo>
                  <a:pt x="107" y="34"/>
                  <a:pt x="109" y="37"/>
                  <a:pt x="104" y="32"/>
                </a:cubicBezTo>
              </a:path>
            </a:pathLst>
          </a:custGeom>
          <a:gradFill rotWithShape="0">
            <a:gsLst>
              <a:gs pos="0">
                <a:srgbClr val="474747"/>
              </a:gs>
              <a:gs pos="100000">
                <a:srgbClr val="6E6E6E"/>
              </a:gs>
            </a:gsLst>
            <a:lin ang="5400000" scaled="1"/>
          </a:gradFill>
          <a:ln w="9525">
            <a:solidFill>
              <a:srgbClr val="464646"/>
            </a:solidFill>
            <a:round/>
            <a:headEnd/>
            <a:tailEnd/>
          </a:ln>
        </p:spPr>
        <p:txBody>
          <a:bodyPr rot="10800000" vert="eaVert" wrap="none" lIns="91424" tIns="45712" rIns="91424" bIns="45712" anchor="ctr"/>
          <a:lstStyle/>
          <a:p>
            <a:pPr defTabSz="781470">
              <a:defRPr/>
            </a:pPr>
            <a:endParaRPr lang="en-US" kern="0" dirty="0">
              <a:solidFill>
                <a:sysClr val="windowText" lastClr="000000"/>
              </a:solidFill>
              <a:ea typeface="ヒラギノ角ゴ Pro W3"/>
              <a:cs typeface="ヒラギノ角ゴ Pro W3"/>
            </a:endParaRPr>
          </a:p>
        </p:txBody>
      </p:sp>
      <p:grpSp>
        <p:nvGrpSpPr>
          <p:cNvPr id="324145" name="Group 1061"/>
          <p:cNvGrpSpPr>
            <a:grpSpLocks/>
          </p:cNvGrpSpPr>
          <p:nvPr/>
        </p:nvGrpSpPr>
        <p:grpSpPr bwMode="auto">
          <a:xfrm>
            <a:off x="7696202" y="4391025"/>
            <a:ext cx="304800" cy="217488"/>
            <a:chOff x="4800" y="2766"/>
            <a:chExt cx="192" cy="137"/>
          </a:xfrm>
        </p:grpSpPr>
        <p:sp>
          <p:nvSpPr>
            <p:cNvPr id="1579" name="Freeform 1385"/>
            <p:cNvSpPr>
              <a:spLocks/>
            </p:cNvSpPr>
            <p:nvPr/>
          </p:nvSpPr>
          <p:spPr bwMode="auto">
            <a:xfrm rot="-3079272">
              <a:off x="4853" y="2762"/>
              <a:ext cx="137" cy="144"/>
            </a:xfrm>
            <a:custGeom>
              <a:avLst/>
              <a:gdLst>
                <a:gd name="T0" fmla="*/ 345055928 w 252"/>
                <a:gd name="T1" fmla="*/ 336885859 h 267"/>
                <a:gd name="T2" fmla="*/ 345055928 w 252"/>
                <a:gd name="T3" fmla="*/ 336885859 h 267"/>
                <a:gd name="T4" fmla="*/ 345055928 w 252"/>
                <a:gd name="T5" fmla="*/ 0 h 267"/>
                <a:gd name="T6" fmla="*/ 345055928 w 252"/>
                <a:gd name="T7" fmla="*/ 336885859 h 267"/>
                <a:gd name="T8" fmla="*/ 345055928 w 252"/>
                <a:gd name="T9" fmla="*/ 336885859 h 267"/>
                <a:gd name="T10" fmla="*/ 345055928 w 252"/>
                <a:gd name="T11" fmla="*/ 0 h 267"/>
                <a:gd name="T12" fmla="*/ 345055928 w 252"/>
                <a:gd name="T13" fmla="*/ 336885859 h 267"/>
                <a:gd name="T14" fmla="*/ 345055928 w 252"/>
                <a:gd name="T15" fmla="*/ 336885859 h 267"/>
                <a:gd name="T16" fmla="*/ 345055928 w 252"/>
                <a:gd name="T17" fmla="*/ 336885859 h 267"/>
                <a:gd name="T18" fmla="*/ 345055928 w 252"/>
                <a:gd name="T19" fmla="*/ 336885859 h 267"/>
                <a:gd name="T20" fmla="*/ 345055928 w 252"/>
                <a:gd name="T21" fmla="*/ 336885859 h 267"/>
                <a:gd name="T22" fmla="*/ 345055928 w 252"/>
                <a:gd name="T23" fmla="*/ 336885859 h 267"/>
                <a:gd name="T24" fmla="*/ 345055928 w 252"/>
                <a:gd name="T25" fmla="*/ 336885859 h 267"/>
                <a:gd name="T26" fmla="*/ 345055928 w 252"/>
                <a:gd name="T27" fmla="*/ 336885859 h 267"/>
                <a:gd name="T28" fmla="*/ 345055928 w 252"/>
                <a:gd name="T29" fmla="*/ 336885859 h 267"/>
                <a:gd name="T30" fmla="*/ 345055928 w 252"/>
                <a:gd name="T31" fmla="*/ 336885859 h 267"/>
                <a:gd name="T32" fmla="*/ 345055928 w 252"/>
                <a:gd name="T33" fmla="*/ 336885859 h 267"/>
                <a:gd name="T34" fmla="*/ 345055928 w 252"/>
                <a:gd name="T35" fmla="*/ 336885859 h 267"/>
                <a:gd name="T36" fmla="*/ 345055928 w 252"/>
                <a:gd name="T37" fmla="*/ 336885859 h 267"/>
                <a:gd name="T38" fmla="*/ 345055928 w 252"/>
                <a:gd name="T39" fmla="*/ 336885859 h 267"/>
                <a:gd name="T40" fmla="*/ 345055928 w 252"/>
                <a:gd name="T41" fmla="*/ 336885859 h 267"/>
                <a:gd name="T42" fmla="*/ 345055928 w 252"/>
                <a:gd name="T43" fmla="*/ 336885859 h 267"/>
                <a:gd name="T44" fmla="*/ 345055928 w 252"/>
                <a:gd name="T45" fmla="*/ 336885859 h 267"/>
                <a:gd name="T46" fmla="*/ 345055928 w 252"/>
                <a:gd name="T47" fmla="*/ 336885859 h 267"/>
                <a:gd name="T48" fmla="*/ 345055928 w 252"/>
                <a:gd name="T49" fmla="*/ 336885859 h 267"/>
                <a:gd name="T50" fmla="*/ 345055928 w 252"/>
                <a:gd name="T51" fmla="*/ 336885859 h 267"/>
                <a:gd name="T52" fmla="*/ 345055928 w 252"/>
                <a:gd name="T53" fmla="*/ 336885859 h 267"/>
                <a:gd name="T54" fmla="*/ 345055928 w 252"/>
                <a:gd name="T55" fmla="*/ 336885859 h 267"/>
                <a:gd name="T56" fmla="*/ 345055928 w 252"/>
                <a:gd name="T57" fmla="*/ 336885859 h 267"/>
                <a:gd name="T58" fmla="*/ 345055928 w 252"/>
                <a:gd name="T59" fmla="*/ 336885859 h 267"/>
                <a:gd name="T60" fmla="*/ 345055928 w 252"/>
                <a:gd name="T61" fmla="*/ 336885859 h 267"/>
                <a:gd name="T62" fmla="*/ 345055928 w 252"/>
                <a:gd name="T63" fmla="*/ 336885859 h 267"/>
                <a:gd name="T64" fmla="*/ 345055928 w 252"/>
                <a:gd name="T65" fmla="*/ 336885859 h 267"/>
                <a:gd name="T66" fmla="*/ 0 w 252"/>
                <a:gd name="T67" fmla="*/ 336885859 h 267"/>
                <a:gd name="T68" fmla="*/ 345055928 w 252"/>
                <a:gd name="T69" fmla="*/ 336885859 h 267"/>
                <a:gd name="T70" fmla="*/ 345055928 w 252"/>
                <a:gd name="T71" fmla="*/ 336885859 h 267"/>
                <a:gd name="T72" fmla="*/ 345055928 w 252"/>
                <a:gd name="T73" fmla="*/ 336885859 h 267"/>
                <a:gd name="T74" fmla="*/ 345055928 w 252"/>
                <a:gd name="T75" fmla="*/ 336885859 h 267"/>
                <a:gd name="T76" fmla="*/ 345055928 w 252"/>
                <a:gd name="T77" fmla="*/ 336885859 h 26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52"/>
                <a:gd name="T118" fmla="*/ 0 h 267"/>
                <a:gd name="T119" fmla="*/ 252 w 252"/>
                <a:gd name="T120" fmla="*/ 267 h 26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52" h="267">
                  <a:moveTo>
                    <a:pt x="114" y="42"/>
                  </a:moveTo>
                  <a:cubicBezTo>
                    <a:pt x="106" y="36"/>
                    <a:pt x="101" y="19"/>
                    <a:pt x="112" y="12"/>
                  </a:cubicBezTo>
                  <a:cubicBezTo>
                    <a:pt x="118" y="8"/>
                    <a:pt x="130" y="0"/>
                    <a:pt x="130" y="0"/>
                  </a:cubicBezTo>
                  <a:cubicBezTo>
                    <a:pt x="145" y="2"/>
                    <a:pt x="151" y="3"/>
                    <a:pt x="156" y="18"/>
                  </a:cubicBezTo>
                  <a:cubicBezTo>
                    <a:pt x="158" y="14"/>
                    <a:pt x="159" y="7"/>
                    <a:pt x="164" y="6"/>
                  </a:cubicBezTo>
                  <a:cubicBezTo>
                    <a:pt x="170" y="4"/>
                    <a:pt x="182" y="0"/>
                    <a:pt x="182" y="0"/>
                  </a:cubicBezTo>
                  <a:cubicBezTo>
                    <a:pt x="189" y="1"/>
                    <a:pt x="204" y="6"/>
                    <a:pt x="204" y="6"/>
                  </a:cubicBezTo>
                  <a:cubicBezTo>
                    <a:pt x="209" y="11"/>
                    <a:pt x="213" y="16"/>
                    <a:pt x="216" y="24"/>
                  </a:cubicBezTo>
                  <a:cubicBezTo>
                    <a:pt x="214" y="36"/>
                    <a:pt x="214" y="42"/>
                    <a:pt x="208" y="52"/>
                  </a:cubicBezTo>
                  <a:cubicBezTo>
                    <a:pt x="230" y="54"/>
                    <a:pt x="244" y="56"/>
                    <a:pt x="252" y="80"/>
                  </a:cubicBezTo>
                  <a:cubicBezTo>
                    <a:pt x="248" y="99"/>
                    <a:pt x="244" y="111"/>
                    <a:pt x="224" y="118"/>
                  </a:cubicBezTo>
                  <a:cubicBezTo>
                    <a:pt x="225" y="125"/>
                    <a:pt x="219" y="147"/>
                    <a:pt x="224" y="154"/>
                  </a:cubicBezTo>
                  <a:cubicBezTo>
                    <a:pt x="216" y="162"/>
                    <a:pt x="231" y="168"/>
                    <a:pt x="210" y="176"/>
                  </a:cubicBezTo>
                  <a:cubicBezTo>
                    <a:pt x="212" y="180"/>
                    <a:pt x="216" y="183"/>
                    <a:pt x="218" y="188"/>
                  </a:cubicBezTo>
                  <a:cubicBezTo>
                    <a:pt x="219" y="192"/>
                    <a:pt x="222" y="200"/>
                    <a:pt x="222" y="200"/>
                  </a:cubicBezTo>
                  <a:cubicBezTo>
                    <a:pt x="220" y="221"/>
                    <a:pt x="224" y="221"/>
                    <a:pt x="210" y="236"/>
                  </a:cubicBezTo>
                  <a:cubicBezTo>
                    <a:pt x="204" y="235"/>
                    <a:pt x="191" y="236"/>
                    <a:pt x="186" y="236"/>
                  </a:cubicBezTo>
                  <a:cubicBezTo>
                    <a:pt x="183" y="235"/>
                    <a:pt x="183" y="240"/>
                    <a:pt x="182" y="242"/>
                  </a:cubicBezTo>
                  <a:cubicBezTo>
                    <a:pt x="177" y="246"/>
                    <a:pt x="182" y="258"/>
                    <a:pt x="176" y="260"/>
                  </a:cubicBezTo>
                  <a:cubicBezTo>
                    <a:pt x="167" y="262"/>
                    <a:pt x="171" y="260"/>
                    <a:pt x="164" y="266"/>
                  </a:cubicBezTo>
                  <a:cubicBezTo>
                    <a:pt x="146" y="264"/>
                    <a:pt x="141" y="267"/>
                    <a:pt x="130" y="256"/>
                  </a:cubicBezTo>
                  <a:cubicBezTo>
                    <a:pt x="127" y="248"/>
                    <a:pt x="122" y="245"/>
                    <a:pt x="120" y="238"/>
                  </a:cubicBezTo>
                  <a:cubicBezTo>
                    <a:pt x="120" y="235"/>
                    <a:pt x="117" y="220"/>
                    <a:pt x="116" y="218"/>
                  </a:cubicBezTo>
                  <a:cubicBezTo>
                    <a:pt x="115" y="217"/>
                    <a:pt x="101" y="215"/>
                    <a:pt x="96" y="214"/>
                  </a:cubicBezTo>
                  <a:cubicBezTo>
                    <a:pt x="90" y="205"/>
                    <a:pt x="83" y="203"/>
                    <a:pt x="80" y="194"/>
                  </a:cubicBezTo>
                  <a:cubicBezTo>
                    <a:pt x="80" y="190"/>
                    <a:pt x="82" y="185"/>
                    <a:pt x="80" y="184"/>
                  </a:cubicBezTo>
                  <a:cubicBezTo>
                    <a:pt x="74" y="180"/>
                    <a:pt x="62" y="190"/>
                    <a:pt x="62" y="190"/>
                  </a:cubicBezTo>
                  <a:cubicBezTo>
                    <a:pt x="49" y="188"/>
                    <a:pt x="46" y="189"/>
                    <a:pt x="36" y="186"/>
                  </a:cubicBezTo>
                  <a:cubicBezTo>
                    <a:pt x="31" y="184"/>
                    <a:pt x="24" y="182"/>
                    <a:pt x="24" y="182"/>
                  </a:cubicBezTo>
                  <a:cubicBezTo>
                    <a:pt x="18" y="173"/>
                    <a:pt x="13" y="168"/>
                    <a:pt x="8" y="160"/>
                  </a:cubicBezTo>
                  <a:cubicBezTo>
                    <a:pt x="10" y="148"/>
                    <a:pt x="19" y="146"/>
                    <a:pt x="10" y="140"/>
                  </a:cubicBezTo>
                  <a:cubicBezTo>
                    <a:pt x="9" y="138"/>
                    <a:pt x="8" y="135"/>
                    <a:pt x="8" y="134"/>
                  </a:cubicBezTo>
                  <a:cubicBezTo>
                    <a:pt x="6" y="131"/>
                    <a:pt x="4" y="130"/>
                    <a:pt x="4" y="128"/>
                  </a:cubicBezTo>
                  <a:cubicBezTo>
                    <a:pt x="2" y="124"/>
                    <a:pt x="0" y="116"/>
                    <a:pt x="0" y="116"/>
                  </a:cubicBezTo>
                  <a:cubicBezTo>
                    <a:pt x="1" y="110"/>
                    <a:pt x="4" y="96"/>
                    <a:pt x="10" y="92"/>
                  </a:cubicBezTo>
                  <a:cubicBezTo>
                    <a:pt x="16" y="86"/>
                    <a:pt x="52" y="84"/>
                    <a:pt x="52" y="84"/>
                  </a:cubicBezTo>
                  <a:cubicBezTo>
                    <a:pt x="62" y="87"/>
                    <a:pt x="68" y="66"/>
                    <a:pt x="78" y="60"/>
                  </a:cubicBezTo>
                  <a:cubicBezTo>
                    <a:pt x="93" y="49"/>
                    <a:pt x="91" y="44"/>
                    <a:pt x="110" y="42"/>
                  </a:cubicBezTo>
                  <a:cubicBezTo>
                    <a:pt x="107" y="34"/>
                    <a:pt x="109" y="37"/>
                    <a:pt x="104" y="32"/>
                  </a:cubicBezTo>
                </a:path>
              </a:pathLst>
            </a:custGeom>
            <a:gradFill rotWithShape="0">
              <a:gsLst>
                <a:gs pos="0">
                  <a:srgbClr val="474747"/>
                </a:gs>
                <a:gs pos="100000">
                  <a:srgbClr val="6E6E6E"/>
                </a:gs>
              </a:gsLst>
              <a:lin ang="5400000" scaled="1"/>
            </a:gradFill>
            <a:ln w="9525">
              <a:solidFill>
                <a:srgbClr val="464646"/>
              </a:solidFill>
              <a:round/>
              <a:headEnd/>
              <a:tailEnd/>
            </a:ln>
          </p:spPr>
          <p:txBody>
            <a:bodyPr rot="10800000"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580" name="Freeform 613"/>
            <p:cNvSpPr>
              <a:spLocks/>
            </p:cNvSpPr>
            <p:nvPr/>
          </p:nvSpPr>
          <p:spPr bwMode="auto">
            <a:xfrm rot="4176996">
              <a:off x="4797" y="2786"/>
              <a:ext cx="114" cy="109"/>
            </a:xfrm>
            <a:custGeom>
              <a:avLst/>
              <a:gdLst>
                <a:gd name="T0" fmla="*/ 0 w 554"/>
                <a:gd name="T1" fmla="*/ 0 h 532"/>
                <a:gd name="T2" fmla="*/ 18711749 w 554"/>
                <a:gd name="T3" fmla="*/ 18470296 h 532"/>
                <a:gd name="T4" fmla="*/ 18711749 w 554"/>
                <a:gd name="T5" fmla="*/ 18470296 h 532"/>
                <a:gd name="T6" fmla="*/ 18711749 w 554"/>
                <a:gd name="T7" fmla="*/ 18470296 h 532"/>
                <a:gd name="T8" fmla="*/ 18711749 w 554"/>
                <a:gd name="T9" fmla="*/ 18470296 h 532"/>
                <a:gd name="T10" fmla="*/ 0 w 554"/>
                <a:gd name="T11" fmla="*/ 18470296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9525">
              <a:solidFill>
                <a:srgbClr val="333399"/>
              </a:solidFill>
              <a:round/>
              <a:headEnd/>
              <a:tailEnd/>
            </a:ln>
          </p:spPr>
          <p:txBody>
            <a:bodyPr rot="10800000" vert="eaVert" wrap="none" anchor="ctr"/>
            <a:lstStyle/>
            <a:p>
              <a:pPr defTabSz="781470">
                <a:defRPr/>
              </a:pPr>
              <a:endParaRPr lang="en-US" kern="0" dirty="0">
                <a:solidFill>
                  <a:sysClr val="windowText" lastClr="000000"/>
                </a:solidFill>
                <a:ea typeface="ヒラギノ角ゴ Pro W3"/>
                <a:cs typeface="ヒラギノ角ゴ Pro W3"/>
              </a:endParaRPr>
            </a:p>
          </p:txBody>
        </p:sp>
      </p:grpSp>
      <p:sp>
        <p:nvSpPr>
          <p:cNvPr id="1581" name="Freeform 596"/>
          <p:cNvSpPr>
            <a:spLocks/>
          </p:cNvSpPr>
          <p:nvPr/>
        </p:nvSpPr>
        <p:spPr bwMode="auto">
          <a:xfrm rot="9124674">
            <a:off x="7321552" y="4479926"/>
            <a:ext cx="180975" cy="174625"/>
          </a:xfrm>
          <a:custGeom>
            <a:avLst/>
            <a:gdLst>
              <a:gd name="T0" fmla="*/ 0 w 554"/>
              <a:gd name="T1" fmla="*/ 0 h 532"/>
              <a:gd name="T2" fmla="*/ 2147483647 w 554"/>
              <a:gd name="T3" fmla="*/ 2147483647 h 532"/>
              <a:gd name="T4" fmla="*/ 2147483647 w 554"/>
              <a:gd name="T5" fmla="*/ 2147483647 h 532"/>
              <a:gd name="T6" fmla="*/ 2147483647 w 554"/>
              <a:gd name="T7" fmla="*/ 2147483647 h 532"/>
              <a:gd name="T8" fmla="*/ 2147483647 w 554"/>
              <a:gd name="T9" fmla="*/ 2147483647 h 532"/>
              <a:gd name="T10" fmla="*/ 0 w 554"/>
              <a:gd name="T11" fmla="*/ 2147483647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9525">
            <a:solidFill>
              <a:srgbClr val="333399"/>
            </a:solidFill>
            <a:round/>
            <a:headEnd/>
            <a:tailEnd/>
          </a:ln>
        </p:spPr>
        <p:txBody>
          <a:bodyPr rot="10800000" wrap="none" lIns="91424" tIns="45712" rIns="91424" bIns="45712" anchor="ctr"/>
          <a:lstStyle/>
          <a:p>
            <a:pPr defTabSz="781470">
              <a:defRPr/>
            </a:pPr>
            <a:endParaRPr lang="en-US" kern="0" dirty="0">
              <a:solidFill>
                <a:sysClr val="windowText" lastClr="000000"/>
              </a:solidFill>
              <a:ea typeface="ヒラギノ角ゴ Pro W3"/>
              <a:cs typeface="ヒラギノ角ゴ Pro W3"/>
            </a:endParaRPr>
          </a:p>
        </p:txBody>
      </p:sp>
      <p:sp>
        <p:nvSpPr>
          <p:cNvPr id="1582" name="Freeform 1388"/>
          <p:cNvSpPr>
            <a:spLocks/>
          </p:cNvSpPr>
          <p:nvPr/>
        </p:nvSpPr>
        <p:spPr bwMode="auto">
          <a:xfrm rot="3241875">
            <a:off x="3508377" y="2435227"/>
            <a:ext cx="112713" cy="119063"/>
          </a:xfrm>
          <a:custGeom>
            <a:avLst/>
            <a:gdLst>
              <a:gd name="T0" fmla="*/ 2147483647 w 252"/>
              <a:gd name="T1" fmla="*/ 2147483647 h 267"/>
              <a:gd name="T2" fmla="*/ 2147483647 w 252"/>
              <a:gd name="T3" fmla="*/ 2147483647 h 267"/>
              <a:gd name="T4" fmla="*/ 2147483647 w 252"/>
              <a:gd name="T5" fmla="*/ 0 h 267"/>
              <a:gd name="T6" fmla="*/ 2147483647 w 252"/>
              <a:gd name="T7" fmla="*/ 2147483647 h 267"/>
              <a:gd name="T8" fmla="*/ 2147483647 w 252"/>
              <a:gd name="T9" fmla="*/ 2147483647 h 267"/>
              <a:gd name="T10" fmla="*/ 2147483647 w 252"/>
              <a:gd name="T11" fmla="*/ 0 h 267"/>
              <a:gd name="T12" fmla="*/ 2147483647 w 252"/>
              <a:gd name="T13" fmla="*/ 2147483647 h 267"/>
              <a:gd name="T14" fmla="*/ 2147483647 w 252"/>
              <a:gd name="T15" fmla="*/ 2147483647 h 267"/>
              <a:gd name="T16" fmla="*/ 2147483647 w 252"/>
              <a:gd name="T17" fmla="*/ 2147483647 h 267"/>
              <a:gd name="T18" fmla="*/ 2147483647 w 252"/>
              <a:gd name="T19" fmla="*/ 2147483647 h 267"/>
              <a:gd name="T20" fmla="*/ 2147483647 w 252"/>
              <a:gd name="T21" fmla="*/ 2147483647 h 267"/>
              <a:gd name="T22" fmla="*/ 2147483647 w 252"/>
              <a:gd name="T23" fmla="*/ 2147483647 h 267"/>
              <a:gd name="T24" fmla="*/ 2147483647 w 252"/>
              <a:gd name="T25" fmla="*/ 2147483647 h 267"/>
              <a:gd name="T26" fmla="*/ 2147483647 w 252"/>
              <a:gd name="T27" fmla="*/ 2147483647 h 267"/>
              <a:gd name="T28" fmla="*/ 2147483647 w 252"/>
              <a:gd name="T29" fmla="*/ 2147483647 h 267"/>
              <a:gd name="T30" fmla="*/ 2147483647 w 252"/>
              <a:gd name="T31" fmla="*/ 2147483647 h 267"/>
              <a:gd name="T32" fmla="*/ 2147483647 w 252"/>
              <a:gd name="T33" fmla="*/ 2147483647 h 267"/>
              <a:gd name="T34" fmla="*/ 2147483647 w 252"/>
              <a:gd name="T35" fmla="*/ 2147483647 h 267"/>
              <a:gd name="T36" fmla="*/ 2147483647 w 252"/>
              <a:gd name="T37" fmla="*/ 2147483647 h 267"/>
              <a:gd name="T38" fmla="*/ 2147483647 w 252"/>
              <a:gd name="T39" fmla="*/ 2147483647 h 267"/>
              <a:gd name="T40" fmla="*/ 2147483647 w 252"/>
              <a:gd name="T41" fmla="*/ 2147483647 h 267"/>
              <a:gd name="T42" fmla="*/ 2147483647 w 252"/>
              <a:gd name="T43" fmla="*/ 2147483647 h 267"/>
              <a:gd name="T44" fmla="*/ 2147483647 w 252"/>
              <a:gd name="T45" fmla="*/ 2147483647 h 267"/>
              <a:gd name="T46" fmla="*/ 2147483647 w 252"/>
              <a:gd name="T47" fmla="*/ 2147483647 h 267"/>
              <a:gd name="T48" fmla="*/ 2147483647 w 252"/>
              <a:gd name="T49" fmla="*/ 2147483647 h 267"/>
              <a:gd name="T50" fmla="*/ 2147483647 w 252"/>
              <a:gd name="T51" fmla="*/ 2147483647 h 267"/>
              <a:gd name="T52" fmla="*/ 2147483647 w 252"/>
              <a:gd name="T53" fmla="*/ 2147483647 h 267"/>
              <a:gd name="T54" fmla="*/ 2147483647 w 252"/>
              <a:gd name="T55" fmla="*/ 2147483647 h 267"/>
              <a:gd name="T56" fmla="*/ 2147483647 w 252"/>
              <a:gd name="T57" fmla="*/ 2147483647 h 267"/>
              <a:gd name="T58" fmla="*/ 2147483647 w 252"/>
              <a:gd name="T59" fmla="*/ 2147483647 h 267"/>
              <a:gd name="T60" fmla="*/ 2147483647 w 252"/>
              <a:gd name="T61" fmla="*/ 2147483647 h 267"/>
              <a:gd name="T62" fmla="*/ 2147483647 w 252"/>
              <a:gd name="T63" fmla="*/ 2147483647 h 267"/>
              <a:gd name="T64" fmla="*/ 2147483647 w 252"/>
              <a:gd name="T65" fmla="*/ 2147483647 h 267"/>
              <a:gd name="T66" fmla="*/ 0 w 252"/>
              <a:gd name="T67" fmla="*/ 2147483647 h 267"/>
              <a:gd name="T68" fmla="*/ 2147483647 w 252"/>
              <a:gd name="T69" fmla="*/ 2147483647 h 267"/>
              <a:gd name="T70" fmla="*/ 2147483647 w 252"/>
              <a:gd name="T71" fmla="*/ 2147483647 h 267"/>
              <a:gd name="T72" fmla="*/ 2147483647 w 252"/>
              <a:gd name="T73" fmla="*/ 2147483647 h 267"/>
              <a:gd name="T74" fmla="*/ 2147483647 w 252"/>
              <a:gd name="T75" fmla="*/ 2147483647 h 267"/>
              <a:gd name="T76" fmla="*/ 2147483647 w 252"/>
              <a:gd name="T77" fmla="*/ 2147483647 h 26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52"/>
              <a:gd name="T118" fmla="*/ 0 h 267"/>
              <a:gd name="T119" fmla="*/ 252 w 252"/>
              <a:gd name="T120" fmla="*/ 267 h 26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52" h="267">
                <a:moveTo>
                  <a:pt x="114" y="42"/>
                </a:moveTo>
                <a:cubicBezTo>
                  <a:pt x="106" y="36"/>
                  <a:pt x="101" y="19"/>
                  <a:pt x="112" y="12"/>
                </a:cubicBezTo>
                <a:cubicBezTo>
                  <a:pt x="118" y="8"/>
                  <a:pt x="130" y="0"/>
                  <a:pt x="130" y="0"/>
                </a:cubicBezTo>
                <a:cubicBezTo>
                  <a:pt x="145" y="2"/>
                  <a:pt x="151" y="3"/>
                  <a:pt x="156" y="18"/>
                </a:cubicBezTo>
                <a:cubicBezTo>
                  <a:pt x="158" y="14"/>
                  <a:pt x="159" y="7"/>
                  <a:pt x="164" y="6"/>
                </a:cubicBezTo>
                <a:cubicBezTo>
                  <a:pt x="170" y="4"/>
                  <a:pt x="182" y="0"/>
                  <a:pt x="182" y="0"/>
                </a:cubicBezTo>
                <a:cubicBezTo>
                  <a:pt x="189" y="1"/>
                  <a:pt x="204" y="6"/>
                  <a:pt x="204" y="6"/>
                </a:cubicBezTo>
                <a:cubicBezTo>
                  <a:pt x="209" y="11"/>
                  <a:pt x="213" y="16"/>
                  <a:pt x="216" y="24"/>
                </a:cubicBezTo>
                <a:cubicBezTo>
                  <a:pt x="214" y="36"/>
                  <a:pt x="214" y="42"/>
                  <a:pt x="208" y="52"/>
                </a:cubicBezTo>
                <a:cubicBezTo>
                  <a:pt x="230" y="54"/>
                  <a:pt x="244" y="56"/>
                  <a:pt x="252" y="80"/>
                </a:cubicBezTo>
                <a:cubicBezTo>
                  <a:pt x="248" y="99"/>
                  <a:pt x="244" y="111"/>
                  <a:pt x="224" y="118"/>
                </a:cubicBezTo>
                <a:cubicBezTo>
                  <a:pt x="225" y="125"/>
                  <a:pt x="219" y="147"/>
                  <a:pt x="224" y="154"/>
                </a:cubicBezTo>
                <a:cubicBezTo>
                  <a:pt x="216" y="162"/>
                  <a:pt x="231" y="168"/>
                  <a:pt x="210" y="176"/>
                </a:cubicBezTo>
                <a:cubicBezTo>
                  <a:pt x="212" y="180"/>
                  <a:pt x="216" y="183"/>
                  <a:pt x="218" y="188"/>
                </a:cubicBezTo>
                <a:cubicBezTo>
                  <a:pt x="219" y="192"/>
                  <a:pt x="222" y="200"/>
                  <a:pt x="222" y="200"/>
                </a:cubicBezTo>
                <a:cubicBezTo>
                  <a:pt x="220" y="221"/>
                  <a:pt x="224" y="221"/>
                  <a:pt x="210" y="236"/>
                </a:cubicBezTo>
                <a:cubicBezTo>
                  <a:pt x="204" y="235"/>
                  <a:pt x="191" y="236"/>
                  <a:pt x="186" y="236"/>
                </a:cubicBezTo>
                <a:cubicBezTo>
                  <a:pt x="183" y="235"/>
                  <a:pt x="183" y="240"/>
                  <a:pt x="182" y="242"/>
                </a:cubicBezTo>
                <a:cubicBezTo>
                  <a:pt x="177" y="246"/>
                  <a:pt x="182" y="258"/>
                  <a:pt x="176" y="260"/>
                </a:cubicBezTo>
                <a:cubicBezTo>
                  <a:pt x="167" y="262"/>
                  <a:pt x="171" y="260"/>
                  <a:pt x="164" y="266"/>
                </a:cubicBezTo>
                <a:cubicBezTo>
                  <a:pt x="146" y="264"/>
                  <a:pt x="141" y="267"/>
                  <a:pt x="130" y="256"/>
                </a:cubicBezTo>
                <a:cubicBezTo>
                  <a:pt x="127" y="248"/>
                  <a:pt x="122" y="245"/>
                  <a:pt x="120" y="238"/>
                </a:cubicBezTo>
                <a:cubicBezTo>
                  <a:pt x="120" y="235"/>
                  <a:pt x="117" y="220"/>
                  <a:pt x="116" y="218"/>
                </a:cubicBezTo>
                <a:cubicBezTo>
                  <a:pt x="115" y="217"/>
                  <a:pt x="101" y="215"/>
                  <a:pt x="96" y="214"/>
                </a:cubicBezTo>
                <a:cubicBezTo>
                  <a:pt x="90" y="205"/>
                  <a:pt x="83" y="203"/>
                  <a:pt x="80" y="194"/>
                </a:cubicBezTo>
                <a:cubicBezTo>
                  <a:pt x="80" y="190"/>
                  <a:pt x="82" y="185"/>
                  <a:pt x="80" y="184"/>
                </a:cubicBezTo>
                <a:cubicBezTo>
                  <a:pt x="74" y="180"/>
                  <a:pt x="62" y="190"/>
                  <a:pt x="62" y="190"/>
                </a:cubicBezTo>
                <a:cubicBezTo>
                  <a:pt x="49" y="188"/>
                  <a:pt x="46" y="189"/>
                  <a:pt x="36" y="186"/>
                </a:cubicBezTo>
                <a:cubicBezTo>
                  <a:pt x="31" y="184"/>
                  <a:pt x="24" y="182"/>
                  <a:pt x="24" y="182"/>
                </a:cubicBezTo>
                <a:cubicBezTo>
                  <a:pt x="18" y="173"/>
                  <a:pt x="13" y="168"/>
                  <a:pt x="8" y="160"/>
                </a:cubicBezTo>
                <a:cubicBezTo>
                  <a:pt x="10" y="148"/>
                  <a:pt x="19" y="146"/>
                  <a:pt x="10" y="140"/>
                </a:cubicBezTo>
                <a:cubicBezTo>
                  <a:pt x="9" y="138"/>
                  <a:pt x="8" y="135"/>
                  <a:pt x="8" y="134"/>
                </a:cubicBezTo>
                <a:cubicBezTo>
                  <a:pt x="6" y="131"/>
                  <a:pt x="4" y="130"/>
                  <a:pt x="4" y="128"/>
                </a:cubicBezTo>
                <a:cubicBezTo>
                  <a:pt x="2" y="124"/>
                  <a:pt x="0" y="116"/>
                  <a:pt x="0" y="116"/>
                </a:cubicBezTo>
                <a:cubicBezTo>
                  <a:pt x="1" y="110"/>
                  <a:pt x="4" y="96"/>
                  <a:pt x="10" y="92"/>
                </a:cubicBezTo>
                <a:cubicBezTo>
                  <a:pt x="16" y="86"/>
                  <a:pt x="52" y="84"/>
                  <a:pt x="52" y="84"/>
                </a:cubicBezTo>
                <a:cubicBezTo>
                  <a:pt x="62" y="87"/>
                  <a:pt x="68" y="66"/>
                  <a:pt x="78" y="60"/>
                </a:cubicBezTo>
                <a:cubicBezTo>
                  <a:pt x="93" y="49"/>
                  <a:pt x="91" y="44"/>
                  <a:pt x="110" y="42"/>
                </a:cubicBezTo>
                <a:cubicBezTo>
                  <a:pt x="107" y="34"/>
                  <a:pt x="109" y="37"/>
                  <a:pt x="104" y="32"/>
                </a:cubicBezTo>
              </a:path>
            </a:pathLst>
          </a:custGeom>
          <a:gradFill rotWithShape="0">
            <a:gsLst>
              <a:gs pos="0">
                <a:srgbClr val="474747"/>
              </a:gs>
              <a:gs pos="100000">
                <a:srgbClr val="6E6E6E"/>
              </a:gs>
            </a:gsLst>
            <a:lin ang="5400000" scaled="1"/>
          </a:gradFill>
          <a:ln w="9525">
            <a:solidFill>
              <a:srgbClr val="464646"/>
            </a:solidFill>
            <a:round/>
            <a:headEnd/>
            <a:tailEnd/>
          </a:ln>
        </p:spPr>
        <p:txBody>
          <a:bodyPr wrap="none" lIns="91424" tIns="45712" rIns="91424" bIns="45712" anchor="ctr"/>
          <a:lstStyle/>
          <a:p>
            <a:pPr defTabSz="781470">
              <a:defRPr/>
            </a:pPr>
            <a:endParaRPr lang="en-US" kern="0" dirty="0">
              <a:solidFill>
                <a:sysClr val="windowText" lastClr="000000"/>
              </a:solidFill>
              <a:ea typeface="ヒラギノ角ゴ Pro W3"/>
              <a:cs typeface="ヒラギノ角ゴ Pro W3"/>
            </a:endParaRPr>
          </a:p>
        </p:txBody>
      </p:sp>
      <p:grpSp>
        <p:nvGrpSpPr>
          <p:cNvPr id="324146" name="Group 1072"/>
          <p:cNvGrpSpPr>
            <a:grpSpLocks/>
          </p:cNvGrpSpPr>
          <p:nvPr/>
        </p:nvGrpSpPr>
        <p:grpSpPr bwMode="auto">
          <a:xfrm rot="-1671469">
            <a:off x="4648202" y="4495800"/>
            <a:ext cx="309563" cy="217488"/>
            <a:chOff x="5088" y="2832"/>
            <a:chExt cx="195" cy="137"/>
          </a:xfrm>
        </p:grpSpPr>
        <p:sp>
          <p:nvSpPr>
            <p:cNvPr id="1584" name="Freeform 1385"/>
            <p:cNvSpPr>
              <a:spLocks/>
            </p:cNvSpPr>
            <p:nvPr/>
          </p:nvSpPr>
          <p:spPr bwMode="auto">
            <a:xfrm rot="5973190">
              <a:off x="5092" y="2825"/>
              <a:ext cx="137" cy="144"/>
            </a:xfrm>
            <a:custGeom>
              <a:avLst/>
              <a:gdLst>
                <a:gd name="T0" fmla="*/ 345055928 w 252"/>
                <a:gd name="T1" fmla="*/ 336885859 h 267"/>
                <a:gd name="T2" fmla="*/ 345055928 w 252"/>
                <a:gd name="T3" fmla="*/ 336885859 h 267"/>
                <a:gd name="T4" fmla="*/ 345055928 w 252"/>
                <a:gd name="T5" fmla="*/ 0 h 267"/>
                <a:gd name="T6" fmla="*/ 345055928 w 252"/>
                <a:gd name="T7" fmla="*/ 336885859 h 267"/>
                <a:gd name="T8" fmla="*/ 345055928 w 252"/>
                <a:gd name="T9" fmla="*/ 336885859 h 267"/>
                <a:gd name="T10" fmla="*/ 345055928 w 252"/>
                <a:gd name="T11" fmla="*/ 0 h 267"/>
                <a:gd name="T12" fmla="*/ 345055928 w 252"/>
                <a:gd name="T13" fmla="*/ 336885859 h 267"/>
                <a:gd name="T14" fmla="*/ 345055928 w 252"/>
                <a:gd name="T15" fmla="*/ 336885859 h 267"/>
                <a:gd name="T16" fmla="*/ 345055928 w 252"/>
                <a:gd name="T17" fmla="*/ 336885859 h 267"/>
                <a:gd name="T18" fmla="*/ 345055928 w 252"/>
                <a:gd name="T19" fmla="*/ 336885859 h 267"/>
                <a:gd name="T20" fmla="*/ 345055928 w 252"/>
                <a:gd name="T21" fmla="*/ 336885859 h 267"/>
                <a:gd name="T22" fmla="*/ 345055928 w 252"/>
                <a:gd name="T23" fmla="*/ 336885859 h 267"/>
                <a:gd name="T24" fmla="*/ 345055928 w 252"/>
                <a:gd name="T25" fmla="*/ 336885859 h 267"/>
                <a:gd name="T26" fmla="*/ 345055928 w 252"/>
                <a:gd name="T27" fmla="*/ 336885859 h 267"/>
                <a:gd name="T28" fmla="*/ 345055928 w 252"/>
                <a:gd name="T29" fmla="*/ 336885859 h 267"/>
                <a:gd name="T30" fmla="*/ 345055928 w 252"/>
                <a:gd name="T31" fmla="*/ 336885859 h 267"/>
                <a:gd name="T32" fmla="*/ 345055928 w 252"/>
                <a:gd name="T33" fmla="*/ 336885859 h 267"/>
                <a:gd name="T34" fmla="*/ 345055928 w 252"/>
                <a:gd name="T35" fmla="*/ 336885859 h 267"/>
                <a:gd name="T36" fmla="*/ 345055928 w 252"/>
                <a:gd name="T37" fmla="*/ 336885859 h 267"/>
                <a:gd name="T38" fmla="*/ 345055928 w 252"/>
                <a:gd name="T39" fmla="*/ 336885859 h 267"/>
                <a:gd name="T40" fmla="*/ 345055928 w 252"/>
                <a:gd name="T41" fmla="*/ 336885859 h 267"/>
                <a:gd name="T42" fmla="*/ 345055928 w 252"/>
                <a:gd name="T43" fmla="*/ 336885859 h 267"/>
                <a:gd name="T44" fmla="*/ 345055928 w 252"/>
                <a:gd name="T45" fmla="*/ 336885859 h 267"/>
                <a:gd name="T46" fmla="*/ 345055928 w 252"/>
                <a:gd name="T47" fmla="*/ 336885859 h 267"/>
                <a:gd name="T48" fmla="*/ 345055928 w 252"/>
                <a:gd name="T49" fmla="*/ 336885859 h 267"/>
                <a:gd name="T50" fmla="*/ 345055928 w 252"/>
                <a:gd name="T51" fmla="*/ 336885859 h 267"/>
                <a:gd name="T52" fmla="*/ 345055928 w 252"/>
                <a:gd name="T53" fmla="*/ 336885859 h 267"/>
                <a:gd name="T54" fmla="*/ 345055928 w 252"/>
                <a:gd name="T55" fmla="*/ 336885859 h 267"/>
                <a:gd name="T56" fmla="*/ 345055928 w 252"/>
                <a:gd name="T57" fmla="*/ 336885859 h 267"/>
                <a:gd name="T58" fmla="*/ 345055928 w 252"/>
                <a:gd name="T59" fmla="*/ 336885859 h 267"/>
                <a:gd name="T60" fmla="*/ 345055928 w 252"/>
                <a:gd name="T61" fmla="*/ 336885859 h 267"/>
                <a:gd name="T62" fmla="*/ 345055928 w 252"/>
                <a:gd name="T63" fmla="*/ 336885859 h 267"/>
                <a:gd name="T64" fmla="*/ 345055928 w 252"/>
                <a:gd name="T65" fmla="*/ 336885859 h 267"/>
                <a:gd name="T66" fmla="*/ 0 w 252"/>
                <a:gd name="T67" fmla="*/ 336885859 h 267"/>
                <a:gd name="T68" fmla="*/ 345055928 w 252"/>
                <a:gd name="T69" fmla="*/ 336885859 h 267"/>
                <a:gd name="T70" fmla="*/ 345055928 w 252"/>
                <a:gd name="T71" fmla="*/ 336885859 h 267"/>
                <a:gd name="T72" fmla="*/ 345055928 w 252"/>
                <a:gd name="T73" fmla="*/ 336885859 h 267"/>
                <a:gd name="T74" fmla="*/ 345055928 w 252"/>
                <a:gd name="T75" fmla="*/ 336885859 h 267"/>
                <a:gd name="T76" fmla="*/ 345055928 w 252"/>
                <a:gd name="T77" fmla="*/ 336885859 h 26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52"/>
                <a:gd name="T118" fmla="*/ 0 h 267"/>
                <a:gd name="T119" fmla="*/ 252 w 252"/>
                <a:gd name="T120" fmla="*/ 267 h 26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52" h="267">
                  <a:moveTo>
                    <a:pt x="114" y="42"/>
                  </a:moveTo>
                  <a:cubicBezTo>
                    <a:pt x="106" y="36"/>
                    <a:pt x="101" y="19"/>
                    <a:pt x="112" y="12"/>
                  </a:cubicBezTo>
                  <a:cubicBezTo>
                    <a:pt x="118" y="8"/>
                    <a:pt x="130" y="0"/>
                    <a:pt x="130" y="0"/>
                  </a:cubicBezTo>
                  <a:cubicBezTo>
                    <a:pt x="145" y="2"/>
                    <a:pt x="151" y="3"/>
                    <a:pt x="156" y="18"/>
                  </a:cubicBezTo>
                  <a:cubicBezTo>
                    <a:pt x="158" y="14"/>
                    <a:pt x="159" y="7"/>
                    <a:pt x="164" y="6"/>
                  </a:cubicBezTo>
                  <a:cubicBezTo>
                    <a:pt x="170" y="4"/>
                    <a:pt x="182" y="0"/>
                    <a:pt x="182" y="0"/>
                  </a:cubicBezTo>
                  <a:cubicBezTo>
                    <a:pt x="189" y="1"/>
                    <a:pt x="204" y="6"/>
                    <a:pt x="204" y="6"/>
                  </a:cubicBezTo>
                  <a:cubicBezTo>
                    <a:pt x="209" y="11"/>
                    <a:pt x="213" y="16"/>
                    <a:pt x="216" y="24"/>
                  </a:cubicBezTo>
                  <a:cubicBezTo>
                    <a:pt x="214" y="36"/>
                    <a:pt x="214" y="42"/>
                    <a:pt x="208" y="52"/>
                  </a:cubicBezTo>
                  <a:cubicBezTo>
                    <a:pt x="230" y="54"/>
                    <a:pt x="244" y="56"/>
                    <a:pt x="252" y="80"/>
                  </a:cubicBezTo>
                  <a:cubicBezTo>
                    <a:pt x="248" y="99"/>
                    <a:pt x="244" y="111"/>
                    <a:pt x="224" y="118"/>
                  </a:cubicBezTo>
                  <a:cubicBezTo>
                    <a:pt x="225" y="125"/>
                    <a:pt x="219" y="147"/>
                    <a:pt x="224" y="154"/>
                  </a:cubicBezTo>
                  <a:cubicBezTo>
                    <a:pt x="216" y="162"/>
                    <a:pt x="231" y="168"/>
                    <a:pt x="210" y="176"/>
                  </a:cubicBezTo>
                  <a:cubicBezTo>
                    <a:pt x="212" y="180"/>
                    <a:pt x="216" y="183"/>
                    <a:pt x="218" y="188"/>
                  </a:cubicBezTo>
                  <a:cubicBezTo>
                    <a:pt x="219" y="192"/>
                    <a:pt x="222" y="200"/>
                    <a:pt x="222" y="200"/>
                  </a:cubicBezTo>
                  <a:cubicBezTo>
                    <a:pt x="220" y="221"/>
                    <a:pt x="224" y="221"/>
                    <a:pt x="210" y="236"/>
                  </a:cubicBezTo>
                  <a:cubicBezTo>
                    <a:pt x="204" y="235"/>
                    <a:pt x="191" y="236"/>
                    <a:pt x="186" y="236"/>
                  </a:cubicBezTo>
                  <a:cubicBezTo>
                    <a:pt x="183" y="235"/>
                    <a:pt x="183" y="240"/>
                    <a:pt x="182" y="242"/>
                  </a:cubicBezTo>
                  <a:cubicBezTo>
                    <a:pt x="177" y="246"/>
                    <a:pt x="182" y="258"/>
                    <a:pt x="176" y="260"/>
                  </a:cubicBezTo>
                  <a:cubicBezTo>
                    <a:pt x="167" y="262"/>
                    <a:pt x="171" y="260"/>
                    <a:pt x="164" y="266"/>
                  </a:cubicBezTo>
                  <a:cubicBezTo>
                    <a:pt x="146" y="264"/>
                    <a:pt x="141" y="267"/>
                    <a:pt x="130" y="256"/>
                  </a:cubicBezTo>
                  <a:cubicBezTo>
                    <a:pt x="127" y="248"/>
                    <a:pt x="122" y="245"/>
                    <a:pt x="120" y="238"/>
                  </a:cubicBezTo>
                  <a:cubicBezTo>
                    <a:pt x="120" y="235"/>
                    <a:pt x="117" y="220"/>
                    <a:pt x="116" y="218"/>
                  </a:cubicBezTo>
                  <a:cubicBezTo>
                    <a:pt x="115" y="217"/>
                    <a:pt x="101" y="215"/>
                    <a:pt x="96" y="214"/>
                  </a:cubicBezTo>
                  <a:cubicBezTo>
                    <a:pt x="90" y="205"/>
                    <a:pt x="83" y="203"/>
                    <a:pt x="80" y="194"/>
                  </a:cubicBezTo>
                  <a:cubicBezTo>
                    <a:pt x="80" y="190"/>
                    <a:pt x="82" y="185"/>
                    <a:pt x="80" y="184"/>
                  </a:cubicBezTo>
                  <a:cubicBezTo>
                    <a:pt x="74" y="180"/>
                    <a:pt x="62" y="190"/>
                    <a:pt x="62" y="190"/>
                  </a:cubicBezTo>
                  <a:cubicBezTo>
                    <a:pt x="49" y="188"/>
                    <a:pt x="46" y="189"/>
                    <a:pt x="36" y="186"/>
                  </a:cubicBezTo>
                  <a:cubicBezTo>
                    <a:pt x="31" y="184"/>
                    <a:pt x="24" y="182"/>
                    <a:pt x="24" y="182"/>
                  </a:cubicBezTo>
                  <a:cubicBezTo>
                    <a:pt x="18" y="173"/>
                    <a:pt x="13" y="168"/>
                    <a:pt x="8" y="160"/>
                  </a:cubicBezTo>
                  <a:cubicBezTo>
                    <a:pt x="10" y="148"/>
                    <a:pt x="19" y="146"/>
                    <a:pt x="10" y="140"/>
                  </a:cubicBezTo>
                  <a:cubicBezTo>
                    <a:pt x="9" y="138"/>
                    <a:pt x="8" y="135"/>
                    <a:pt x="8" y="134"/>
                  </a:cubicBezTo>
                  <a:cubicBezTo>
                    <a:pt x="6" y="131"/>
                    <a:pt x="4" y="130"/>
                    <a:pt x="4" y="128"/>
                  </a:cubicBezTo>
                  <a:cubicBezTo>
                    <a:pt x="2" y="124"/>
                    <a:pt x="0" y="116"/>
                    <a:pt x="0" y="116"/>
                  </a:cubicBezTo>
                  <a:cubicBezTo>
                    <a:pt x="1" y="110"/>
                    <a:pt x="4" y="96"/>
                    <a:pt x="10" y="92"/>
                  </a:cubicBezTo>
                  <a:cubicBezTo>
                    <a:pt x="16" y="86"/>
                    <a:pt x="52" y="84"/>
                    <a:pt x="52" y="84"/>
                  </a:cubicBezTo>
                  <a:cubicBezTo>
                    <a:pt x="62" y="87"/>
                    <a:pt x="68" y="66"/>
                    <a:pt x="78" y="60"/>
                  </a:cubicBezTo>
                  <a:cubicBezTo>
                    <a:pt x="93" y="49"/>
                    <a:pt x="91" y="44"/>
                    <a:pt x="110" y="42"/>
                  </a:cubicBezTo>
                  <a:cubicBezTo>
                    <a:pt x="107" y="34"/>
                    <a:pt x="109" y="37"/>
                    <a:pt x="104" y="32"/>
                  </a:cubicBezTo>
                </a:path>
              </a:pathLst>
            </a:custGeom>
            <a:gradFill rotWithShape="0">
              <a:gsLst>
                <a:gs pos="0">
                  <a:srgbClr val="474747"/>
                </a:gs>
                <a:gs pos="100000">
                  <a:srgbClr val="6E6E6E"/>
                </a:gs>
              </a:gsLst>
              <a:lin ang="5400000" scaled="1"/>
            </a:gradFill>
            <a:ln w="9525">
              <a:solidFill>
                <a:srgbClr val="464646"/>
              </a:solidFill>
              <a:round/>
              <a:headEnd/>
              <a:tailEnd/>
            </a:ln>
          </p:spPr>
          <p:txBody>
            <a:bodyPr rot="10800000"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585" name="Freeform 587"/>
            <p:cNvSpPr>
              <a:spLocks/>
            </p:cNvSpPr>
            <p:nvPr/>
          </p:nvSpPr>
          <p:spPr bwMode="auto">
            <a:xfrm rot="2372146">
              <a:off x="5184" y="2840"/>
              <a:ext cx="99" cy="95"/>
            </a:xfrm>
            <a:custGeom>
              <a:avLst/>
              <a:gdLst>
                <a:gd name="T0" fmla="*/ 0 w 554"/>
                <a:gd name="T1" fmla="*/ 0 h 532"/>
                <a:gd name="T2" fmla="*/ 12254785 w 554"/>
                <a:gd name="T3" fmla="*/ 0 h 532"/>
                <a:gd name="T4" fmla="*/ 12254785 w 554"/>
                <a:gd name="T5" fmla="*/ 12228274 h 532"/>
                <a:gd name="T6" fmla="*/ 12254785 w 554"/>
                <a:gd name="T7" fmla="*/ 12228274 h 532"/>
                <a:gd name="T8" fmla="*/ 12254785 w 554"/>
                <a:gd name="T9" fmla="*/ 12228274 h 532"/>
                <a:gd name="T10" fmla="*/ 0 w 554"/>
                <a:gd name="T11" fmla="*/ 12228274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9525">
              <a:solidFill>
                <a:srgbClr val="333399"/>
              </a:solidFill>
              <a:round/>
              <a:headEnd/>
              <a:tailEnd/>
            </a:ln>
          </p:spPr>
          <p:txBody>
            <a:bodyPr rot="10800000" wrap="none" anchor="ctr"/>
            <a:lstStyle/>
            <a:p>
              <a:pPr defTabSz="781470">
                <a:defRPr/>
              </a:pPr>
              <a:endParaRPr lang="en-US" kern="0" dirty="0">
                <a:solidFill>
                  <a:sysClr val="windowText" lastClr="000000"/>
                </a:solidFill>
                <a:ea typeface="ヒラギノ角ゴ Pro W3"/>
                <a:cs typeface="ヒラギノ角ゴ Pro W3"/>
              </a:endParaRPr>
            </a:p>
          </p:txBody>
        </p:sp>
      </p:grpSp>
      <p:grpSp>
        <p:nvGrpSpPr>
          <p:cNvPr id="324147" name="Group 1075"/>
          <p:cNvGrpSpPr>
            <a:grpSpLocks/>
          </p:cNvGrpSpPr>
          <p:nvPr/>
        </p:nvGrpSpPr>
        <p:grpSpPr bwMode="auto">
          <a:xfrm rot="3527932">
            <a:off x="6681789" y="4354513"/>
            <a:ext cx="309563" cy="217488"/>
            <a:chOff x="5088" y="2832"/>
            <a:chExt cx="195" cy="137"/>
          </a:xfrm>
        </p:grpSpPr>
        <p:sp>
          <p:nvSpPr>
            <p:cNvPr id="1587" name="Freeform 1385"/>
            <p:cNvSpPr>
              <a:spLocks/>
            </p:cNvSpPr>
            <p:nvPr/>
          </p:nvSpPr>
          <p:spPr bwMode="auto">
            <a:xfrm rot="5973190">
              <a:off x="5091" y="2829"/>
              <a:ext cx="137" cy="144"/>
            </a:xfrm>
            <a:custGeom>
              <a:avLst/>
              <a:gdLst>
                <a:gd name="T0" fmla="*/ 345055928 w 252"/>
                <a:gd name="T1" fmla="*/ 336885859 h 267"/>
                <a:gd name="T2" fmla="*/ 345055928 w 252"/>
                <a:gd name="T3" fmla="*/ 336885859 h 267"/>
                <a:gd name="T4" fmla="*/ 345055928 w 252"/>
                <a:gd name="T5" fmla="*/ 0 h 267"/>
                <a:gd name="T6" fmla="*/ 345055928 w 252"/>
                <a:gd name="T7" fmla="*/ 336885859 h 267"/>
                <a:gd name="T8" fmla="*/ 345055928 w 252"/>
                <a:gd name="T9" fmla="*/ 336885859 h 267"/>
                <a:gd name="T10" fmla="*/ 345055928 w 252"/>
                <a:gd name="T11" fmla="*/ 0 h 267"/>
                <a:gd name="T12" fmla="*/ 345055928 w 252"/>
                <a:gd name="T13" fmla="*/ 336885859 h 267"/>
                <a:gd name="T14" fmla="*/ 345055928 w 252"/>
                <a:gd name="T15" fmla="*/ 336885859 h 267"/>
                <a:gd name="T16" fmla="*/ 345055928 w 252"/>
                <a:gd name="T17" fmla="*/ 336885859 h 267"/>
                <a:gd name="T18" fmla="*/ 345055928 w 252"/>
                <a:gd name="T19" fmla="*/ 336885859 h 267"/>
                <a:gd name="T20" fmla="*/ 345055928 w 252"/>
                <a:gd name="T21" fmla="*/ 336885859 h 267"/>
                <a:gd name="T22" fmla="*/ 345055928 w 252"/>
                <a:gd name="T23" fmla="*/ 336885859 h 267"/>
                <a:gd name="T24" fmla="*/ 345055928 w 252"/>
                <a:gd name="T25" fmla="*/ 336885859 h 267"/>
                <a:gd name="T26" fmla="*/ 345055928 w 252"/>
                <a:gd name="T27" fmla="*/ 336885859 h 267"/>
                <a:gd name="T28" fmla="*/ 345055928 w 252"/>
                <a:gd name="T29" fmla="*/ 336885859 h 267"/>
                <a:gd name="T30" fmla="*/ 345055928 w 252"/>
                <a:gd name="T31" fmla="*/ 336885859 h 267"/>
                <a:gd name="T32" fmla="*/ 345055928 w 252"/>
                <a:gd name="T33" fmla="*/ 336885859 h 267"/>
                <a:gd name="T34" fmla="*/ 345055928 w 252"/>
                <a:gd name="T35" fmla="*/ 336885859 h 267"/>
                <a:gd name="T36" fmla="*/ 345055928 w 252"/>
                <a:gd name="T37" fmla="*/ 336885859 h 267"/>
                <a:gd name="T38" fmla="*/ 345055928 w 252"/>
                <a:gd name="T39" fmla="*/ 336885859 h 267"/>
                <a:gd name="T40" fmla="*/ 345055928 w 252"/>
                <a:gd name="T41" fmla="*/ 336885859 h 267"/>
                <a:gd name="T42" fmla="*/ 345055928 w 252"/>
                <a:gd name="T43" fmla="*/ 336885859 h 267"/>
                <a:gd name="T44" fmla="*/ 345055928 w 252"/>
                <a:gd name="T45" fmla="*/ 336885859 h 267"/>
                <a:gd name="T46" fmla="*/ 345055928 w 252"/>
                <a:gd name="T47" fmla="*/ 336885859 h 267"/>
                <a:gd name="T48" fmla="*/ 345055928 w 252"/>
                <a:gd name="T49" fmla="*/ 336885859 h 267"/>
                <a:gd name="T50" fmla="*/ 345055928 w 252"/>
                <a:gd name="T51" fmla="*/ 336885859 h 267"/>
                <a:gd name="T52" fmla="*/ 345055928 w 252"/>
                <a:gd name="T53" fmla="*/ 336885859 h 267"/>
                <a:gd name="T54" fmla="*/ 345055928 w 252"/>
                <a:gd name="T55" fmla="*/ 336885859 h 267"/>
                <a:gd name="T56" fmla="*/ 345055928 w 252"/>
                <a:gd name="T57" fmla="*/ 336885859 h 267"/>
                <a:gd name="T58" fmla="*/ 345055928 w 252"/>
                <a:gd name="T59" fmla="*/ 336885859 h 267"/>
                <a:gd name="T60" fmla="*/ 345055928 w 252"/>
                <a:gd name="T61" fmla="*/ 336885859 h 267"/>
                <a:gd name="T62" fmla="*/ 345055928 w 252"/>
                <a:gd name="T63" fmla="*/ 336885859 h 267"/>
                <a:gd name="T64" fmla="*/ 345055928 w 252"/>
                <a:gd name="T65" fmla="*/ 336885859 h 267"/>
                <a:gd name="T66" fmla="*/ 0 w 252"/>
                <a:gd name="T67" fmla="*/ 336885859 h 267"/>
                <a:gd name="T68" fmla="*/ 345055928 w 252"/>
                <a:gd name="T69" fmla="*/ 336885859 h 267"/>
                <a:gd name="T70" fmla="*/ 345055928 w 252"/>
                <a:gd name="T71" fmla="*/ 336885859 h 267"/>
                <a:gd name="T72" fmla="*/ 345055928 w 252"/>
                <a:gd name="T73" fmla="*/ 336885859 h 267"/>
                <a:gd name="T74" fmla="*/ 345055928 w 252"/>
                <a:gd name="T75" fmla="*/ 336885859 h 267"/>
                <a:gd name="T76" fmla="*/ 345055928 w 252"/>
                <a:gd name="T77" fmla="*/ 336885859 h 26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52"/>
                <a:gd name="T118" fmla="*/ 0 h 267"/>
                <a:gd name="T119" fmla="*/ 252 w 252"/>
                <a:gd name="T120" fmla="*/ 267 h 26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52" h="267">
                  <a:moveTo>
                    <a:pt x="114" y="42"/>
                  </a:moveTo>
                  <a:cubicBezTo>
                    <a:pt x="106" y="36"/>
                    <a:pt x="101" y="19"/>
                    <a:pt x="112" y="12"/>
                  </a:cubicBezTo>
                  <a:cubicBezTo>
                    <a:pt x="118" y="8"/>
                    <a:pt x="130" y="0"/>
                    <a:pt x="130" y="0"/>
                  </a:cubicBezTo>
                  <a:cubicBezTo>
                    <a:pt x="145" y="2"/>
                    <a:pt x="151" y="3"/>
                    <a:pt x="156" y="18"/>
                  </a:cubicBezTo>
                  <a:cubicBezTo>
                    <a:pt x="158" y="14"/>
                    <a:pt x="159" y="7"/>
                    <a:pt x="164" y="6"/>
                  </a:cubicBezTo>
                  <a:cubicBezTo>
                    <a:pt x="170" y="4"/>
                    <a:pt x="182" y="0"/>
                    <a:pt x="182" y="0"/>
                  </a:cubicBezTo>
                  <a:cubicBezTo>
                    <a:pt x="189" y="1"/>
                    <a:pt x="204" y="6"/>
                    <a:pt x="204" y="6"/>
                  </a:cubicBezTo>
                  <a:cubicBezTo>
                    <a:pt x="209" y="11"/>
                    <a:pt x="213" y="16"/>
                    <a:pt x="216" y="24"/>
                  </a:cubicBezTo>
                  <a:cubicBezTo>
                    <a:pt x="214" y="36"/>
                    <a:pt x="214" y="42"/>
                    <a:pt x="208" y="52"/>
                  </a:cubicBezTo>
                  <a:cubicBezTo>
                    <a:pt x="230" y="54"/>
                    <a:pt x="244" y="56"/>
                    <a:pt x="252" y="80"/>
                  </a:cubicBezTo>
                  <a:cubicBezTo>
                    <a:pt x="248" y="99"/>
                    <a:pt x="244" y="111"/>
                    <a:pt x="224" y="118"/>
                  </a:cubicBezTo>
                  <a:cubicBezTo>
                    <a:pt x="225" y="125"/>
                    <a:pt x="219" y="147"/>
                    <a:pt x="224" y="154"/>
                  </a:cubicBezTo>
                  <a:cubicBezTo>
                    <a:pt x="216" y="162"/>
                    <a:pt x="231" y="168"/>
                    <a:pt x="210" y="176"/>
                  </a:cubicBezTo>
                  <a:cubicBezTo>
                    <a:pt x="212" y="180"/>
                    <a:pt x="216" y="183"/>
                    <a:pt x="218" y="188"/>
                  </a:cubicBezTo>
                  <a:cubicBezTo>
                    <a:pt x="219" y="192"/>
                    <a:pt x="222" y="200"/>
                    <a:pt x="222" y="200"/>
                  </a:cubicBezTo>
                  <a:cubicBezTo>
                    <a:pt x="220" y="221"/>
                    <a:pt x="224" y="221"/>
                    <a:pt x="210" y="236"/>
                  </a:cubicBezTo>
                  <a:cubicBezTo>
                    <a:pt x="204" y="235"/>
                    <a:pt x="191" y="236"/>
                    <a:pt x="186" y="236"/>
                  </a:cubicBezTo>
                  <a:cubicBezTo>
                    <a:pt x="183" y="235"/>
                    <a:pt x="183" y="240"/>
                    <a:pt x="182" y="242"/>
                  </a:cubicBezTo>
                  <a:cubicBezTo>
                    <a:pt x="177" y="246"/>
                    <a:pt x="182" y="258"/>
                    <a:pt x="176" y="260"/>
                  </a:cubicBezTo>
                  <a:cubicBezTo>
                    <a:pt x="167" y="262"/>
                    <a:pt x="171" y="260"/>
                    <a:pt x="164" y="266"/>
                  </a:cubicBezTo>
                  <a:cubicBezTo>
                    <a:pt x="146" y="264"/>
                    <a:pt x="141" y="267"/>
                    <a:pt x="130" y="256"/>
                  </a:cubicBezTo>
                  <a:cubicBezTo>
                    <a:pt x="127" y="248"/>
                    <a:pt x="122" y="245"/>
                    <a:pt x="120" y="238"/>
                  </a:cubicBezTo>
                  <a:cubicBezTo>
                    <a:pt x="120" y="235"/>
                    <a:pt x="117" y="220"/>
                    <a:pt x="116" y="218"/>
                  </a:cubicBezTo>
                  <a:cubicBezTo>
                    <a:pt x="115" y="217"/>
                    <a:pt x="101" y="215"/>
                    <a:pt x="96" y="214"/>
                  </a:cubicBezTo>
                  <a:cubicBezTo>
                    <a:pt x="90" y="205"/>
                    <a:pt x="83" y="203"/>
                    <a:pt x="80" y="194"/>
                  </a:cubicBezTo>
                  <a:cubicBezTo>
                    <a:pt x="80" y="190"/>
                    <a:pt x="82" y="185"/>
                    <a:pt x="80" y="184"/>
                  </a:cubicBezTo>
                  <a:cubicBezTo>
                    <a:pt x="74" y="180"/>
                    <a:pt x="62" y="190"/>
                    <a:pt x="62" y="190"/>
                  </a:cubicBezTo>
                  <a:cubicBezTo>
                    <a:pt x="49" y="188"/>
                    <a:pt x="46" y="189"/>
                    <a:pt x="36" y="186"/>
                  </a:cubicBezTo>
                  <a:cubicBezTo>
                    <a:pt x="31" y="184"/>
                    <a:pt x="24" y="182"/>
                    <a:pt x="24" y="182"/>
                  </a:cubicBezTo>
                  <a:cubicBezTo>
                    <a:pt x="18" y="173"/>
                    <a:pt x="13" y="168"/>
                    <a:pt x="8" y="160"/>
                  </a:cubicBezTo>
                  <a:cubicBezTo>
                    <a:pt x="10" y="148"/>
                    <a:pt x="19" y="146"/>
                    <a:pt x="10" y="140"/>
                  </a:cubicBezTo>
                  <a:cubicBezTo>
                    <a:pt x="9" y="138"/>
                    <a:pt x="8" y="135"/>
                    <a:pt x="8" y="134"/>
                  </a:cubicBezTo>
                  <a:cubicBezTo>
                    <a:pt x="6" y="131"/>
                    <a:pt x="4" y="130"/>
                    <a:pt x="4" y="128"/>
                  </a:cubicBezTo>
                  <a:cubicBezTo>
                    <a:pt x="2" y="124"/>
                    <a:pt x="0" y="116"/>
                    <a:pt x="0" y="116"/>
                  </a:cubicBezTo>
                  <a:cubicBezTo>
                    <a:pt x="1" y="110"/>
                    <a:pt x="4" y="96"/>
                    <a:pt x="10" y="92"/>
                  </a:cubicBezTo>
                  <a:cubicBezTo>
                    <a:pt x="16" y="86"/>
                    <a:pt x="52" y="84"/>
                    <a:pt x="52" y="84"/>
                  </a:cubicBezTo>
                  <a:cubicBezTo>
                    <a:pt x="62" y="87"/>
                    <a:pt x="68" y="66"/>
                    <a:pt x="78" y="60"/>
                  </a:cubicBezTo>
                  <a:cubicBezTo>
                    <a:pt x="93" y="49"/>
                    <a:pt x="91" y="44"/>
                    <a:pt x="110" y="42"/>
                  </a:cubicBezTo>
                  <a:cubicBezTo>
                    <a:pt x="107" y="34"/>
                    <a:pt x="109" y="37"/>
                    <a:pt x="104" y="32"/>
                  </a:cubicBezTo>
                </a:path>
              </a:pathLst>
            </a:custGeom>
            <a:gradFill rotWithShape="0">
              <a:gsLst>
                <a:gs pos="0">
                  <a:srgbClr val="474747"/>
                </a:gs>
                <a:gs pos="100000">
                  <a:srgbClr val="6E6E6E"/>
                </a:gs>
              </a:gsLst>
              <a:lin ang="5400000" scaled="1"/>
            </a:gradFill>
            <a:ln w="9525">
              <a:solidFill>
                <a:srgbClr val="464646"/>
              </a:solidFill>
              <a:round/>
              <a:headEnd/>
              <a:tailEnd/>
            </a:ln>
          </p:spPr>
          <p:txBody>
            <a:bodyPr rot="10800000"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588" name="Freeform 587"/>
            <p:cNvSpPr>
              <a:spLocks/>
            </p:cNvSpPr>
            <p:nvPr/>
          </p:nvSpPr>
          <p:spPr bwMode="auto">
            <a:xfrm rot="2372146">
              <a:off x="5183" y="2844"/>
              <a:ext cx="99" cy="95"/>
            </a:xfrm>
            <a:custGeom>
              <a:avLst/>
              <a:gdLst>
                <a:gd name="T0" fmla="*/ 0 w 554"/>
                <a:gd name="T1" fmla="*/ 0 h 532"/>
                <a:gd name="T2" fmla="*/ 12254785 w 554"/>
                <a:gd name="T3" fmla="*/ 0 h 532"/>
                <a:gd name="T4" fmla="*/ 12254785 w 554"/>
                <a:gd name="T5" fmla="*/ 12228274 h 532"/>
                <a:gd name="T6" fmla="*/ 12254785 w 554"/>
                <a:gd name="T7" fmla="*/ 12228274 h 532"/>
                <a:gd name="T8" fmla="*/ 12254785 w 554"/>
                <a:gd name="T9" fmla="*/ 12228274 h 532"/>
                <a:gd name="T10" fmla="*/ 0 w 554"/>
                <a:gd name="T11" fmla="*/ 12228274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9525">
              <a:solidFill>
                <a:srgbClr val="333399"/>
              </a:solidFill>
              <a:round/>
              <a:headEnd/>
              <a:tailEnd/>
            </a:ln>
          </p:spPr>
          <p:txBody>
            <a:bodyPr rot="10800000" wrap="none" anchor="ctr"/>
            <a:lstStyle/>
            <a:p>
              <a:pPr defTabSz="781470">
                <a:defRPr/>
              </a:pPr>
              <a:endParaRPr lang="en-US" kern="0" dirty="0">
                <a:solidFill>
                  <a:sysClr val="windowText" lastClr="000000"/>
                </a:solidFill>
                <a:ea typeface="ヒラギノ角ゴ Pro W3"/>
                <a:cs typeface="ヒラギノ角ゴ Pro W3"/>
              </a:endParaRPr>
            </a:p>
          </p:txBody>
        </p:sp>
      </p:grpSp>
      <p:grpSp>
        <p:nvGrpSpPr>
          <p:cNvPr id="324148" name="Group 1078"/>
          <p:cNvGrpSpPr>
            <a:grpSpLocks/>
          </p:cNvGrpSpPr>
          <p:nvPr/>
        </p:nvGrpSpPr>
        <p:grpSpPr bwMode="auto">
          <a:xfrm rot="-1671469">
            <a:off x="5410201" y="4495800"/>
            <a:ext cx="309563" cy="217488"/>
            <a:chOff x="5088" y="2832"/>
            <a:chExt cx="195" cy="137"/>
          </a:xfrm>
        </p:grpSpPr>
        <p:sp>
          <p:nvSpPr>
            <p:cNvPr id="1590" name="Freeform 1385"/>
            <p:cNvSpPr>
              <a:spLocks/>
            </p:cNvSpPr>
            <p:nvPr/>
          </p:nvSpPr>
          <p:spPr bwMode="auto">
            <a:xfrm rot="5973190">
              <a:off x="5092" y="2825"/>
              <a:ext cx="137" cy="144"/>
            </a:xfrm>
            <a:custGeom>
              <a:avLst/>
              <a:gdLst>
                <a:gd name="T0" fmla="*/ 345055928 w 252"/>
                <a:gd name="T1" fmla="*/ 336885859 h 267"/>
                <a:gd name="T2" fmla="*/ 345055928 w 252"/>
                <a:gd name="T3" fmla="*/ 336885859 h 267"/>
                <a:gd name="T4" fmla="*/ 345055928 w 252"/>
                <a:gd name="T5" fmla="*/ 0 h 267"/>
                <a:gd name="T6" fmla="*/ 345055928 w 252"/>
                <a:gd name="T7" fmla="*/ 336885859 h 267"/>
                <a:gd name="T8" fmla="*/ 345055928 w 252"/>
                <a:gd name="T9" fmla="*/ 336885859 h 267"/>
                <a:gd name="T10" fmla="*/ 345055928 w 252"/>
                <a:gd name="T11" fmla="*/ 0 h 267"/>
                <a:gd name="T12" fmla="*/ 345055928 w 252"/>
                <a:gd name="T13" fmla="*/ 336885859 h 267"/>
                <a:gd name="T14" fmla="*/ 345055928 w 252"/>
                <a:gd name="T15" fmla="*/ 336885859 h 267"/>
                <a:gd name="T16" fmla="*/ 345055928 w 252"/>
                <a:gd name="T17" fmla="*/ 336885859 h 267"/>
                <a:gd name="T18" fmla="*/ 345055928 w 252"/>
                <a:gd name="T19" fmla="*/ 336885859 h 267"/>
                <a:gd name="T20" fmla="*/ 345055928 w 252"/>
                <a:gd name="T21" fmla="*/ 336885859 h 267"/>
                <a:gd name="T22" fmla="*/ 345055928 w 252"/>
                <a:gd name="T23" fmla="*/ 336885859 h 267"/>
                <a:gd name="T24" fmla="*/ 345055928 w 252"/>
                <a:gd name="T25" fmla="*/ 336885859 h 267"/>
                <a:gd name="T26" fmla="*/ 345055928 w 252"/>
                <a:gd name="T27" fmla="*/ 336885859 h 267"/>
                <a:gd name="T28" fmla="*/ 345055928 w 252"/>
                <a:gd name="T29" fmla="*/ 336885859 h 267"/>
                <a:gd name="T30" fmla="*/ 345055928 w 252"/>
                <a:gd name="T31" fmla="*/ 336885859 h 267"/>
                <a:gd name="T32" fmla="*/ 345055928 w 252"/>
                <a:gd name="T33" fmla="*/ 336885859 h 267"/>
                <a:gd name="T34" fmla="*/ 345055928 w 252"/>
                <a:gd name="T35" fmla="*/ 336885859 h 267"/>
                <a:gd name="T36" fmla="*/ 345055928 w 252"/>
                <a:gd name="T37" fmla="*/ 336885859 h 267"/>
                <a:gd name="T38" fmla="*/ 345055928 w 252"/>
                <a:gd name="T39" fmla="*/ 336885859 h 267"/>
                <a:gd name="T40" fmla="*/ 345055928 w 252"/>
                <a:gd name="T41" fmla="*/ 336885859 h 267"/>
                <a:gd name="T42" fmla="*/ 345055928 w 252"/>
                <a:gd name="T43" fmla="*/ 336885859 h 267"/>
                <a:gd name="T44" fmla="*/ 345055928 w 252"/>
                <a:gd name="T45" fmla="*/ 336885859 h 267"/>
                <a:gd name="T46" fmla="*/ 345055928 w 252"/>
                <a:gd name="T47" fmla="*/ 336885859 h 267"/>
                <a:gd name="T48" fmla="*/ 345055928 w 252"/>
                <a:gd name="T49" fmla="*/ 336885859 h 267"/>
                <a:gd name="T50" fmla="*/ 345055928 w 252"/>
                <a:gd name="T51" fmla="*/ 336885859 h 267"/>
                <a:gd name="T52" fmla="*/ 345055928 w 252"/>
                <a:gd name="T53" fmla="*/ 336885859 h 267"/>
                <a:gd name="T54" fmla="*/ 345055928 w 252"/>
                <a:gd name="T55" fmla="*/ 336885859 h 267"/>
                <a:gd name="T56" fmla="*/ 345055928 w 252"/>
                <a:gd name="T57" fmla="*/ 336885859 h 267"/>
                <a:gd name="T58" fmla="*/ 345055928 w 252"/>
                <a:gd name="T59" fmla="*/ 336885859 h 267"/>
                <a:gd name="T60" fmla="*/ 345055928 w 252"/>
                <a:gd name="T61" fmla="*/ 336885859 h 267"/>
                <a:gd name="T62" fmla="*/ 345055928 w 252"/>
                <a:gd name="T63" fmla="*/ 336885859 h 267"/>
                <a:gd name="T64" fmla="*/ 345055928 w 252"/>
                <a:gd name="T65" fmla="*/ 336885859 h 267"/>
                <a:gd name="T66" fmla="*/ 0 w 252"/>
                <a:gd name="T67" fmla="*/ 336885859 h 267"/>
                <a:gd name="T68" fmla="*/ 345055928 w 252"/>
                <a:gd name="T69" fmla="*/ 336885859 h 267"/>
                <a:gd name="T70" fmla="*/ 345055928 w 252"/>
                <a:gd name="T71" fmla="*/ 336885859 h 267"/>
                <a:gd name="T72" fmla="*/ 345055928 w 252"/>
                <a:gd name="T73" fmla="*/ 336885859 h 267"/>
                <a:gd name="T74" fmla="*/ 345055928 w 252"/>
                <a:gd name="T75" fmla="*/ 336885859 h 267"/>
                <a:gd name="T76" fmla="*/ 345055928 w 252"/>
                <a:gd name="T77" fmla="*/ 336885859 h 26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52"/>
                <a:gd name="T118" fmla="*/ 0 h 267"/>
                <a:gd name="T119" fmla="*/ 252 w 252"/>
                <a:gd name="T120" fmla="*/ 267 h 26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52" h="267">
                  <a:moveTo>
                    <a:pt x="114" y="42"/>
                  </a:moveTo>
                  <a:cubicBezTo>
                    <a:pt x="106" y="36"/>
                    <a:pt x="101" y="19"/>
                    <a:pt x="112" y="12"/>
                  </a:cubicBezTo>
                  <a:cubicBezTo>
                    <a:pt x="118" y="8"/>
                    <a:pt x="130" y="0"/>
                    <a:pt x="130" y="0"/>
                  </a:cubicBezTo>
                  <a:cubicBezTo>
                    <a:pt x="145" y="2"/>
                    <a:pt x="151" y="3"/>
                    <a:pt x="156" y="18"/>
                  </a:cubicBezTo>
                  <a:cubicBezTo>
                    <a:pt x="158" y="14"/>
                    <a:pt x="159" y="7"/>
                    <a:pt x="164" y="6"/>
                  </a:cubicBezTo>
                  <a:cubicBezTo>
                    <a:pt x="170" y="4"/>
                    <a:pt x="182" y="0"/>
                    <a:pt x="182" y="0"/>
                  </a:cubicBezTo>
                  <a:cubicBezTo>
                    <a:pt x="189" y="1"/>
                    <a:pt x="204" y="6"/>
                    <a:pt x="204" y="6"/>
                  </a:cubicBezTo>
                  <a:cubicBezTo>
                    <a:pt x="209" y="11"/>
                    <a:pt x="213" y="16"/>
                    <a:pt x="216" y="24"/>
                  </a:cubicBezTo>
                  <a:cubicBezTo>
                    <a:pt x="214" y="36"/>
                    <a:pt x="214" y="42"/>
                    <a:pt x="208" y="52"/>
                  </a:cubicBezTo>
                  <a:cubicBezTo>
                    <a:pt x="230" y="54"/>
                    <a:pt x="244" y="56"/>
                    <a:pt x="252" y="80"/>
                  </a:cubicBezTo>
                  <a:cubicBezTo>
                    <a:pt x="248" y="99"/>
                    <a:pt x="244" y="111"/>
                    <a:pt x="224" y="118"/>
                  </a:cubicBezTo>
                  <a:cubicBezTo>
                    <a:pt x="225" y="125"/>
                    <a:pt x="219" y="147"/>
                    <a:pt x="224" y="154"/>
                  </a:cubicBezTo>
                  <a:cubicBezTo>
                    <a:pt x="216" y="162"/>
                    <a:pt x="231" y="168"/>
                    <a:pt x="210" y="176"/>
                  </a:cubicBezTo>
                  <a:cubicBezTo>
                    <a:pt x="212" y="180"/>
                    <a:pt x="216" y="183"/>
                    <a:pt x="218" y="188"/>
                  </a:cubicBezTo>
                  <a:cubicBezTo>
                    <a:pt x="219" y="192"/>
                    <a:pt x="222" y="200"/>
                    <a:pt x="222" y="200"/>
                  </a:cubicBezTo>
                  <a:cubicBezTo>
                    <a:pt x="220" y="221"/>
                    <a:pt x="224" y="221"/>
                    <a:pt x="210" y="236"/>
                  </a:cubicBezTo>
                  <a:cubicBezTo>
                    <a:pt x="204" y="235"/>
                    <a:pt x="191" y="236"/>
                    <a:pt x="186" y="236"/>
                  </a:cubicBezTo>
                  <a:cubicBezTo>
                    <a:pt x="183" y="235"/>
                    <a:pt x="183" y="240"/>
                    <a:pt x="182" y="242"/>
                  </a:cubicBezTo>
                  <a:cubicBezTo>
                    <a:pt x="177" y="246"/>
                    <a:pt x="182" y="258"/>
                    <a:pt x="176" y="260"/>
                  </a:cubicBezTo>
                  <a:cubicBezTo>
                    <a:pt x="167" y="262"/>
                    <a:pt x="171" y="260"/>
                    <a:pt x="164" y="266"/>
                  </a:cubicBezTo>
                  <a:cubicBezTo>
                    <a:pt x="146" y="264"/>
                    <a:pt x="141" y="267"/>
                    <a:pt x="130" y="256"/>
                  </a:cubicBezTo>
                  <a:cubicBezTo>
                    <a:pt x="127" y="248"/>
                    <a:pt x="122" y="245"/>
                    <a:pt x="120" y="238"/>
                  </a:cubicBezTo>
                  <a:cubicBezTo>
                    <a:pt x="120" y="235"/>
                    <a:pt x="117" y="220"/>
                    <a:pt x="116" y="218"/>
                  </a:cubicBezTo>
                  <a:cubicBezTo>
                    <a:pt x="115" y="217"/>
                    <a:pt x="101" y="215"/>
                    <a:pt x="96" y="214"/>
                  </a:cubicBezTo>
                  <a:cubicBezTo>
                    <a:pt x="90" y="205"/>
                    <a:pt x="83" y="203"/>
                    <a:pt x="80" y="194"/>
                  </a:cubicBezTo>
                  <a:cubicBezTo>
                    <a:pt x="80" y="190"/>
                    <a:pt x="82" y="185"/>
                    <a:pt x="80" y="184"/>
                  </a:cubicBezTo>
                  <a:cubicBezTo>
                    <a:pt x="74" y="180"/>
                    <a:pt x="62" y="190"/>
                    <a:pt x="62" y="190"/>
                  </a:cubicBezTo>
                  <a:cubicBezTo>
                    <a:pt x="49" y="188"/>
                    <a:pt x="46" y="189"/>
                    <a:pt x="36" y="186"/>
                  </a:cubicBezTo>
                  <a:cubicBezTo>
                    <a:pt x="31" y="184"/>
                    <a:pt x="24" y="182"/>
                    <a:pt x="24" y="182"/>
                  </a:cubicBezTo>
                  <a:cubicBezTo>
                    <a:pt x="18" y="173"/>
                    <a:pt x="13" y="168"/>
                    <a:pt x="8" y="160"/>
                  </a:cubicBezTo>
                  <a:cubicBezTo>
                    <a:pt x="10" y="148"/>
                    <a:pt x="19" y="146"/>
                    <a:pt x="10" y="140"/>
                  </a:cubicBezTo>
                  <a:cubicBezTo>
                    <a:pt x="9" y="138"/>
                    <a:pt x="8" y="135"/>
                    <a:pt x="8" y="134"/>
                  </a:cubicBezTo>
                  <a:cubicBezTo>
                    <a:pt x="6" y="131"/>
                    <a:pt x="4" y="130"/>
                    <a:pt x="4" y="128"/>
                  </a:cubicBezTo>
                  <a:cubicBezTo>
                    <a:pt x="2" y="124"/>
                    <a:pt x="0" y="116"/>
                    <a:pt x="0" y="116"/>
                  </a:cubicBezTo>
                  <a:cubicBezTo>
                    <a:pt x="1" y="110"/>
                    <a:pt x="4" y="96"/>
                    <a:pt x="10" y="92"/>
                  </a:cubicBezTo>
                  <a:cubicBezTo>
                    <a:pt x="16" y="86"/>
                    <a:pt x="52" y="84"/>
                    <a:pt x="52" y="84"/>
                  </a:cubicBezTo>
                  <a:cubicBezTo>
                    <a:pt x="62" y="87"/>
                    <a:pt x="68" y="66"/>
                    <a:pt x="78" y="60"/>
                  </a:cubicBezTo>
                  <a:cubicBezTo>
                    <a:pt x="93" y="49"/>
                    <a:pt x="91" y="44"/>
                    <a:pt x="110" y="42"/>
                  </a:cubicBezTo>
                  <a:cubicBezTo>
                    <a:pt x="107" y="34"/>
                    <a:pt x="109" y="37"/>
                    <a:pt x="104" y="32"/>
                  </a:cubicBezTo>
                </a:path>
              </a:pathLst>
            </a:custGeom>
            <a:gradFill rotWithShape="0">
              <a:gsLst>
                <a:gs pos="0">
                  <a:srgbClr val="474747"/>
                </a:gs>
                <a:gs pos="100000">
                  <a:srgbClr val="6E6E6E"/>
                </a:gs>
              </a:gsLst>
              <a:lin ang="5400000" scaled="1"/>
            </a:gradFill>
            <a:ln w="9525">
              <a:solidFill>
                <a:srgbClr val="464646"/>
              </a:solidFill>
              <a:round/>
              <a:headEnd/>
              <a:tailEnd/>
            </a:ln>
          </p:spPr>
          <p:txBody>
            <a:bodyPr rot="10800000" vert="eaVert" wrap="none" anchor="ctr"/>
            <a:lstStyle/>
            <a:p>
              <a:pPr defTabSz="781470">
                <a:defRPr/>
              </a:pPr>
              <a:endParaRPr lang="en-US" kern="0" dirty="0">
                <a:solidFill>
                  <a:sysClr val="windowText" lastClr="000000"/>
                </a:solidFill>
                <a:ea typeface="ヒラギノ角ゴ Pro W3"/>
                <a:cs typeface="ヒラギノ角ゴ Pro W3"/>
              </a:endParaRPr>
            </a:p>
          </p:txBody>
        </p:sp>
        <p:sp>
          <p:nvSpPr>
            <p:cNvPr id="1591" name="Freeform 587"/>
            <p:cNvSpPr>
              <a:spLocks/>
            </p:cNvSpPr>
            <p:nvPr/>
          </p:nvSpPr>
          <p:spPr bwMode="auto">
            <a:xfrm rot="2372146">
              <a:off x="5184" y="2840"/>
              <a:ext cx="99" cy="95"/>
            </a:xfrm>
            <a:custGeom>
              <a:avLst/>
              <a:gdLst>
                <a:gd name="T0" fmla="*/ 0 w 554"/>
                <a:gd name="T1" fmla="*/ 0 h 532"/>
                <a:gd name="T2" fmla="*/ 12254785 w 554"/>
                <a:gd name="T3" fmla="*/ 0 h 532"/>
                <a:gd name="T4" fmla="*/ 12254785 w 554"/>
                <a:gd name="T5" fmla="*/ 12228274 h 532"/>
                <a:gd name="T6" fmla="*/ 12254785 w 554"/>
                <a:gd name="T7" fmla="*/ 12228274 h 532"/>
                <a:gd name="T8" fmla="*/ 12254785 w 554"/>
                <a:gd name="T9" fmla="*/ 12228274 h 532"/>
                <a:gd name="T10" fmla="*/ 0 w 554"/>
                <a:gd name="T11" fmla="*/ 12228274 h 532"/>
                <a:gd name="T12" fmla="*/ 0 w 554"/>
                <a:gd name="T13" fmla="*/ 0 h 532"/>
                <a:gd name="T14" fmla="*/ 0 60000 65536"/>
                <a:gd name="T15" fmla="*/ 0 60000 65536"/>
                <a:gd name="T16" fmla="*/ 0 60000 65536"/>
                <a:gd name="T17" fmla="*/ 0 60000 65536"/>
                <a:gd name="T18" fmla="*/ 0 60000 65536"/>
                <a:gd name="T19" fmla="*/ 0 60000 65536"/>
                <a:gd name="T20" fmla="*/ 0 60000 65536"/>
                <a:gd name="T21" fmla="*/ 0 w 554"/>
                <a:gd name="T22" fmla="*/ 0 h 532"/>
                <a:gd name="T23" fmla="*/ 554 w 554"/>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4" h="532">
                  <a:moveTo>
                    <a:pt x="0" y="0"/>
                  </a:moveTo>
                  <a:lnTo>
                    <a:pt x="376" y="2"/>
                  </a:lnTo>
                  <a:lnTo>
                    <a:pt x="554" y="312"/>
                  </a:lnTo>
                  <a:lnTo>
                    <a:pt x="188" y="532"/>
                  </a:lnTo>
                  <a:lnTo>
                    <a:pt x="130" y="426"/>
                  </a:lnTo>
                  <a:lnTo>
                    <a:pt x="0" y="426"/>
                  </a:lnTo>
                  <a:lnTo>
                    <a:pt x="0" y="0"/>
                  </a:lnTo>
                  <a:close/>
                </a:path>
              </a:pathLst>
            </a:custGeom>
            <a:gradFill rotWithShape="0">
              <a:gsLst>
                <a:gs pos="0">
                  <a:srgbClr val="3F03BD"/>
                </a:gs>
                <a:gs pos="100000">
                  <a:srgbClr val="9999FF"/>
                </a:gs>
              </a:gsLst>
              <a:lin ang="2700000" scaled="1"/>
            </a:gradFill>
            <a:ln w="9525">
              <a:solidFill>
                <a:srgbClr val="333399"/>
              </a:solidFill>
              <a:round/>
              <a:headEnd/>
              <a:tailEnd/>
            </a:ln>
          </p:spPr>
          <p:txBody>
            <a:bodyPr rot="10800000" wrap="none" anchor="ctr"/>
            <a:lstStyle/>
            <a:p>
              <a:pPr defTabSz="781470">
                <a:defRPr/>
              </a:pPr>
              <a:endParaRPr lang="en-US" kern="0" dirty="0">
                <a:solidFill>
                  <a:sysClr val="windowText" lastClr="000000"/>
                </a:solidFill>
                <a:ea typeface="ヒラギノ角ゴ Pro W3"/>
                <a:cs typeface="ヒラギノ角ゴ Pro W3"/>
              </a:endParaRP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104 0.00139 L -0.0217 0.05069 " pathEditMode="relative" rAng="0" ptsTypes="AA">
                                      <p:cBhvr>
                                        <p:cTn id="6" dur="500" fill="hold"/>
                                        <p:tgtEl>
                                          <p:spTgt spid="798"/>
                                        </p:tgtEl>
                                        <p:attrNameLst>
                                          <p:attrName>ppt_x</p:attrName>
                                          <p:attrName>ppt_y</p:attrName>
                                        </p:attrNameLst>
                                      </p:cBhvr>
                                      <p:rCtr x="-10" y="25"/>
                                    </p:animMotion>
                                  </p:childTnLst>
                                </p:cTn>
                              </p:par>
                            </p:childTnLst>
                          </p:cTn>
                        </p:par>
                        <p:par>
                          <p:cTn id="7" fill="hold">
                            <p:stCondLst>
                              <p:cond delay="500"/>
                            </p:stCondLst>
                            <p:childTnLst>
                              <p:par>
                                <p:cTn id="8" presetID="10" presetClass="entr" presetSubtype="0" fill="hold" nodeType="afterEffect">
                                  <p:stCondLst>
                                    <p:cond delay="0"/>
                                  </p:stCondLst>
                                  <p:childTnLst>
                                    <p:set>
                                      <p:cBhvr>
                                        <p:cTn id="9" dur="1" fill="hold">
                                          <p:stCondLst>
                                            <p:cond delay="0"/>
                                          </p:stCondLst>
                                        </p:cTn>
                                        <p:tgtEl>
                                          <p:spTgt spid="783"/>
                                        </p:tgtEl>
                                        <p:attrNameLst>
                                          <p:attrName>style.visibility</p:attrName>
                                        </p:attrNameLst>
                                      </p:cBhvr>
                                      <p:to>
                                        <p:strVal val="visible"/>
                                      </p:to>
                                    </p:set>
                                    <p:animEffect transition="in" filter="fade">
                                      <p:cBhvr>
                                        <p:cTn id="10" dur="2000"/>
                                        <p:tgtEl>
                                          <p:spTgt spid="783"/>
                                        </p:tgtEl>
                                      </p:cBhvr>
                                    </p:animEffect>
                                  </p:childTnLst>
                                </p:cTn>
                              </p:par>
                              <p:par>
                                <p:cTn id="11" presetID="10" presetClass="entr" presetSubtype="0" fill="hold" nodeType="withEffect">
                                  <p:stCondLst>
                                    <p:cond delay="0"/>
                                  </p:stCondLst>
                                  <p:childTnLst>
                                    <p:set>
                                      <p:cBhvr>
                                        <p:cTn id="12" dur="1" fill="hold">
                                          <p:stCondLst>
                                            <p:cond delay="0"/>
                                          </p:stCondLst>
                                        </p:cTn>
                                        <p:tgtEl>
                                          <p:spTgt spid="1593"/>
                                        </p:tgtEl>
                                        <p:attrNameLst>
                                          <p:attrName>style.visibility</p:attrName>
                                        </p:attrNameLst>
                                      </p:cBhvr>
                                      <p:to>
                                        <p:strVal val="visible"/>
                                      </p:to>
                                    </p:set>
                                    <p:animEffect transition="in" filter="fade">
                                      <p:cBhvr>
                                        <p:cTn id="13" dur="1000"/>
                                        <p:tgtEl>
                                          <p:spTgt spid="1593"/>
                                        </p:tgtEl>
                                      </p:cBhvr>
                                    </p:animEffect>
                                  </p:childTnLst>
                                </p:cTn>
                              </p:par>
                              <p:par>
                                <p:cTn id="14" presetID="10" presetClass="exit" presetSubtype="0" fill="hold" nodeType="withEffect">
                                  <p:stCondLst>
                                    <p:cond delay="0"/>
                                  </p:stCondLst>
                                  <p:childTnLst>
                                    <p:animEffect transition="out" filter="fade">
                                      <p:cBhvr>
                                        <p:cTn id="15" dur="1000"/>
                                        <p:tgtEl>
                                          <p:spTgt spid="872"/>
                                        </p:tgtEl>
                                      </p:cBhvr>
                                    </p:animEffect>
                                    <p:set>
                                      <p:cBhvr>
                                        <p:cTn id="16" dur="1" fill="hold">
                                          <p:stCondLst>
                                            <p:cond delay="999"/>
                                          </p:stCondLst>
                                        </p:cTn>
                                        <p:tgtEl>
                                          <p:spTgt spid="872"/>
                                        </p:tgtEl>
                                        <p:attrNameLst>
                                          <p:attrName>style.visibility</p:attrName>
                                        </p:attrNameLst>
                                      </p:cBhvr>
                                      <p:to>
                                        <p:strVal val="hidden"/>
                                      </p:to>
                                    </p:set>
                                  </p:childTnLst>
                                </p:cTn>
                              </p:par>
                            </p:childTnLst>
                          </p:cTn>
                        </p:par>
                        <p:par>
                          <p:cTn id="17" fill="hold">
                            <p:stCondLst>
                              <p:cond delay="2500"/>
                            </p:stCondLst>
                            <p:childTnLst>
                              <p:par>
                                <p:cTn id="18" presetID="10" presetClass="entr" presetSubtype="0" fill="hold" nodeType="afterEffect">
                                  <p:stCondLst>
                                    <p:cond delay="500"/>
                                  </p:stCondLst>
                                  <p:childTnLst>
                                    <p:set>
                                      <p:cBhvr>
                                        <p:cTn id="19" dur="1" fill="hold">
                                          <p:stCondLst>
                                            <p:cond delay="0"/>
                                          </p:stCondLst>
                                        </p:cTn>
                                        <p:tgtEl>
                                          <p:spTgt spid="800"/>
                                        </p:tgtEl>
                                        <p:attrNameLst>
                                          <p:attrName>style.visibility</p:attrName>
                                        </p:attrNameLst>
                                      </p:cBhvr>
                                      <p:to>
                                        <p:strVal val="visible"/>
                                      </p:to>
                                    </p:set>
                                    <p:animEffect transition="in" filter="fade">
                                      <p:cBhvr>
                                        <p:cTn id="20" dur="1000"/>
                                        <p:tgtEl>
                                          <p:spTgt spid="800"/>
                                        </p:tgtEl>
                                      </p:cBhvr>
                                    </p:animEffect>
                                  </p:childTnLst>
                                </p:cTn>
                              </p:par>
                            </p:childTnLst>
                          </p:cTn>
                        </p:par>
                        <p:par>
                          <p:cTn id="21" fill="hold">
                            <p:stCondLst>
                              <p:cond delay="4000"/>
                            </p:stCondLst>
                            <p:childTnLst>
                              <p:par>
                                <p:cTn id="22" presetID="10" presetClass="entr" presetSubtype="0" fill="hold" nodeType="afterEffect">
                                  <p:stCondLst>
                                    <p:cond delay="100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childTnLst>
                                </p:cTn>
                              </p:par>
                            </p:childTnLst>
                          </p:cTn>
                        </p:par>
                        <p:par>
                          <p:cTn id="25" fill="hold">
                            <p:stCondLst>
                              <p:cond delay="6000"/>
                            </p:stCondLst>
                            <p:childTnLst>
                              <p:par>
                                <p:cTn id="26" presetID="10" presetClass="entr" presetSubtype="0" fill="hold" grpId="0" nodeType="afterEffect">
                                  <p:stCondLst>
                                    <p:cond delay="500"/>
                                  </p:stCondLst>
                                  <p:childTnLst>
                                    <p:set>
                                      <p:cBhvr>
                                        <p:cTn id="27" dur="1" fill="hold">
                                          <p:stCondLst>
                                            <p:cond delay="0"/>
                                          </p:stCondLst>
                                        </p:cTn>
                                        <p:tgtEl>
                                          <p:spTgt spid="1335"/>
                                        </p:tgtEl>
                                        <p:attrNameLst>
                                          <p:attrName>style.visibility</p:attrName>
                                        </p:attrNameLst>
                                      </p:cBhvr>
                                      <p:to>
                                        <p:strVal val="visible"/>
                                      </p:to>
                                    </p:set>
                                    <p:animEffect transition="in" filter="fade">
                                      <p:cBhvr>
                                        <p:cTn id="28" dur="1000"/>
                                        <p:tgtEl>
                                          <p:spTgt spid="1335"/>
                                        </p:tgtEl>
                                      </p:cBhvr>
                                    </p:animEffect>
                                  </p:childTnLst>
                                </p:cTn>
                              </p:par>
                              <p:par>
                                <p:cTn id="29" presetID="10" presetClass="entr" presetSubtype="0" fill="hold" nodeType="withEffect">
                                  <p:stCondLst>
                                    <p:cond delay="50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childTnLst>
                                </p:cTn>
                              </p:par>
                              <p:par>
                                <p:cTn id="32" presetID="10" presetClass="entr" presetSubtype="0" fill="hold" nodeType="with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1000"/>
                                        <p:tgtEl>
                                          <p:spTgt spid="2"/>
                                        </p:tgtEl>
                                      </p:cBhvr>
                                    </p:animEffect>
                                  </p:childTnLst>
                                </p:cTn>
                              </p:par>
                            </p:childTnLst>
                          </p:cTn>
                        </p:par>
                        <p:par>
                          <p:cTn id="35" fill="hold">
                            <p:stCondLst>
                              <p:cond delay="7500"/>
                            </p:stCondLst>
                            <p:childTnLst>
                              <p:par>
                                <p:cTn id="36" presetID="10" presetClass="entr" presetSubtype="0" fill="hold" nodeType="afterEffect">
                                  <p:stCondLst>
                                    <p:cond delay="0"/>
                                  </p:stCondLst>
                                  <p:childTnLst>
                                    <p:set>
                                      <p:cBhvr>
                                        <p:cTn id="37" dur="1" fill="hold">
                                          <p:stCondLst>
                                            <p:cond delay="0"/>
                                          </p:stCondLst>
                                        </p:cTn>
                                        <p:tgtEl>
                                          <p:spTgt spid="1543"/>
                                        </p:tgtEl>
                                        <p:attrNameLst>
                                          <p:attrName>style.visibility</p:attrName>
                                        </p:attrNameLst>
                                      </p:cBhvr>
                                      <p:to>
                                        <p:strVal val="visible"/>
                                      </p:to>
                                    </p:set>
                                    <p:animEffect transition="in" filter="fade">
                                      <p:cBhvr>
                                        <p:cTn id="38" dur="2000"/>
                                        <p:tgtEl>
                                          <p:spTgt spid="1543"/>
                                        </p:tgtEl>
                                      </p:cBhvr>
                                    </p:animEffect>
                                  </p:childTnLst>
                                </p:cTn>
                              </p:par>
                              <p:par>
                                <p:cTn id="39" presetID="10" presetClass="entr" presetSubtype="0" fill="hold" nodeType="withEffect">
                                  <p:stCondLst>
                                    <p:cond delay="0"/>
                                  </p:stCondLst>
                                  <p:childTnLst>
                                    <p:set>
                                      <p:cBhvr>
                                        <p:cTn id="40" dur="1" fill="hold">
                                          <p:stCondLst>
                                            <p:cond delay="0"/>
                                          </p:stCondLst>
                                        </p:cTn>
                                        <p:tgtEl>
                                          <p:spTgt spid="1545"/>
                                        </p:tgtEl>
                                        <p:attrNameLst>
                                          <p:attrName>style.visibility</p:attrName>
                                        </p:attrNameLst>
                                      </p:cBhvr>
                                      <p:to>
                                        <p:strVal val="visible"/>
                                      </p:to>
                                    </p:set>
                                    <p:animEffect transition="in" filter="fade">
                                      <p:cBhvr>
                                        <p:cTn id="41" dur="1000"/>
                                        <p:tgtEl>
                                          <p:spTgt spid="1545"/>
                                        </p:tgtEl>
                                      </p:cBhvr>
                                    </p:animEffect>
                                  </p:childTnLst>
                                </p:cTn>
                              </p:par>
                              <p:par>
                                <p:cTn id="42" presetID="10" presetClass="entr" presetSubtype="0" fill="hold" nodeType="withEffect">
                                  <p:stCondLst>
                                    <p:cond delay="0"/>
                                  </p:stCondLst>
                                  <p:childTnLst>
                                    <p:set>
                                      <p:cBhvr>
                                        <p:cTn id="43" dur="1" fill="hold">
                                          <p:stCondLst>
                                            <p:cond delay="0"/>
                                          </p:stCondLst>
                                        </p:cTn>
                                        <p:tgtEl>
                                          <p:spTgt spid="1546"/>
                                        </p:tgtEl>
                                        <p:attrNameLst>
                                          <p:attrName>style.visibility</p:attrName>
                                        </p:attrNameLst>
                                      </p:cBhvr>
                                      <p:to>
                                        <p:strVal val="visible"/>
                                      </p:to>
                                    </p:set>
                                    <p:animEffect transition="in" filter="fade">
                                      <p:cBhvr>
                                        <p:cTn id="44" dur="1000"/>
                                        <p:tgtEl>
                                          <p:spTgt spid="1546"/>
                                        </p:tgtEl>
                                      </p:cBhvr>
                                    </p:animEffect>
                                  </p:childTnLst>
                                </p:cTn>
                              </p:par>
                              <p:par>
                                <p:cTn id="45" presetID="10" presetClass="entr" presetSubtype="0" fill="hold" nodeType="withEffect">
                                  <p:stCondLst>
                                    <p:cond delay="0"/>
                                  </p:stCondLst>
                                  <p:childTnLst>
                                    <p:set>
                                      <p:cBhvr>
                                        <p:cTn id="46" dur="1" fill="hold">
                                          <p:stCondLst>
                                            <p:cond delay="0"/>
                                          </p:stCondLst>
                                        </p:cTn>
                                        <p:tgtEl>
                                          <p:spTgt spid="1544"/>
                                        </p:tgtEl>
                                        <p:attrNameLst>
                                          <p:attrName>style.visibility</p:attrName>
                                        </p:attrNameLst>
                                      </p:cBhvr>
                                      <p:to>
                                        <p:strVal val="visible"/>
                                      </p:to>
                                    </p:set>
                                    <p:animEffect transition="in" filter="fade">
                                      <p:cBhvr>
                                        <p:cTn id="47" dur="1000"/>
                                        <p:tgtEl>
                                          <p:spTgt spid="1544"/>
                                        </p:tgtEl>
                                      </p:cBhvr>
                                    </p:animEffect>
                                  </p:childTnLst>
                                </p:cTn>
                              </p:par>
                              <p:par>
                                <p:cTn id="48" presetID="10" presetClass="entr" presetSubtype="0" fill="hold" nodeType="withEffect">
                                  <p:stCondLst>
                                    <p:cond delay="0"/>
                                  </p:stCondLst>
                                  <p:childTnLst>
                                    <p:set>
                                      <p:cBhvr>
                                        <p:cTn id="49" dur="1" fill="hold">
                                          <p:stCondLst>
                                            <p:cond delay="0"/>
                                          </p:stCondLst>
                                        </p:cTn>
                                        <p:tgtEl>
                                          <p:spTgt spid="1542"/>
                                        </p:tgtEl>
                                        <p:attrNameLst>
                                          <p:attrName>style.visibility</p:attrName>
                                        </p:attrNameLst>
                                      </p:cBhvr>
                                      <p:to>
                                        <p:strVal val="visible"/>
                                      </p:to>
                                    </p:set>
                                    <p:animEffect transition="in" filter="fade">
                                      <p:cBhvr>
                                        <p:cTn id="50" dur="1000"/>
                                        <p:tgtEl>
                                          <p:spTgt spid="1542"/>
                                        </p:tgtEl>
                                      </p:cBhvr>
                                    </p:animEffect>
                                  </p:childTnLst>
                                </p:cTn>
                              </p:par>
                              <p:par>
                                <p:cTn id="51" presetID="10" presetClass="entr" presetSubtype="0" fill="hold" nodeType="withEffect">
                                  <p:stCondLst>
                                    <p:cond delay="0"/>
                                  </p:stCondLst>
                                  <p:childTnLst>
                                    <p:set>
                                      <p:cBhvr>
                                        <p:cTn id="52" dur="1" fill="hold">
                                          <p:stCondLst>
                                            <p:cond delay="0"/>
                                          </p:stCondLst>
                                        </p:cTn>
                                        <p:tgtEl>
                                          <p:spTgt spid="1541"/>
                                        </p:tgtEl>
                                        <p:attrNameLst>
                                          <p:attrName>style.visibility</p:attrName>
                                        </p:attrNameLst>
                                      </p:cBhvr>
                                      <p:to>
                                        <p:strVal val="visible"/>
                                      </p:to>
                                    </p:set>
                                    <p:animEffect transition="in" filter="fade">
                                      <p:cBhvr>
                                        <p:cTn id="53" dur="1000"/>
                                        <p:tgtEl>
                                          <p:spTgt spid="1541"/>
                                        </p:tgtEl>
                                      </p:cBhvr>
                                    </p:animEffect>
                                  </p:childTnLst>
                                </p:cTn>
                              </p:par>
                              <p:par>
                                <p:cTn id="54" presetID="10" presetClass="entr" presetSubtype="0" fill="hold" nodeType="withEffect">
                                  <p:stCondLst>
                                    <p:cond delay="0"/>
                                  </p:stCondLst>
                                  <p:childTnLst>
                                    <p:set>
                                      <p:cBhvr>
                                        <p:cTn id="55" dur="1" fill="hold">
                                          <p:stCondLst>
                                            <p:cond delay="0"/>
                                          </p:stCondLst>
                                        </p:cTn>
                                        <p:tgtEl>
                                          <p:spTgt spid="857"/>
                                        </p:tgtEl>
                                        <p:attrNameLst>
                                          <p:attrName>style.visibility</p:attrName>
                                        </p:attrNameLst>
                                      </p:cBhvr>
                                      <p:to>
                                        <p:strVal val="visible"/>
                                      </p:to>
                                    </p:set>
                                    <p:animEffect transition="in" filter="fade">
                                      <p:cBhvr>
                                        <p:cTn id="56" dur="1000"/>
                                        <p:tgtEl>
                                          <p:spTgt spid="857"/>
                                        </p:tgtEl>
                                      </p:cBhvr>
                                    </p:animEffect>
                                  </p:childTnLst>
                                </p:cTn>
                              </p:par>
                              <p:par>
                                <p:cTn id="57" presetID="10" presetClass="entr" presetSubtype="0" fill="hold" nodeType="withEffect">
                                  <p:stCondLst>
                                    <p:cond delay="0"/>
                                  </p:stCondLst>
                                  <p:childTnLst>
                                    <p:set>
                                      <p:cBhvr>
                                        <p:cTn id="58" dur="1" fill="hold">
                                          <p:stCondLst>
                                            <p:cond delay="0"/>
                                          </p:stCondLst>
                                        </p:cTn>
                                        <p:tgtEl>
                                          <p:spTgt spid="855"/>
                                        </p:tgtEl>
                                        <p:attrNameLst>
                                          <p:attrName>style.visibility</p:attrName>
                                        </p:attrNameLst>
                                      </p:cBhvr>
                                      <p:to>
                                        <p:strVal val="visible"/>
                                      </p:to>
                                    </p:set>
                                    <p:animEffect transition="in" filter="fade">
                                      <p:cBhvr>
                                        <p:cTn id="59" dur="1000"/>
                                        <p:tgtEl>
                                          <p:spTgt spid="855"/>
                                        </p:tgtEl>
                                      </p:cBhvr>
                                    </p:animEffect>
                                  </p:childTnLst>
                                </p:cTn>
                              </p:par>
                              <p:par>
                                <p:cTn id="60" presetID="10" presetClass="entr" presetSubtype="0" fill="hold" nodeType="withEffect">
                                  <p:stCondLst>
                                    <p:cond delay="0"/>
                                  </p:stCondLst>
                                  <p:childTnLst>
                                    <p:set>
                                      <p:cBhvr>
                                        <p:cTn id="61" dur="1" fill="hold">
                                          <p:stCondLst>
                                            <p:cond delay="0"/>
                                          </p:stCondLst>
                                        </p:cTn>
                                        <p:tgtEl>
                                          <p:spTgt spid="856"/>
                                        </p:tgtEl>
                                        <p:attrNameLst>
                                          <p:attrName>style.visibility</p:attrName>
                                        </p:attrNameLst>
                                      </p:cBhvr>
                                      <p:to>
                                        <p:strVal val="visible"/>
                                      </p:to>
                                    </p:set>
                                    <p:animEffect transition="in" filter="fade">
                                      <p:cBhvr>
                                        <p:cTn id="62" dur="1000"/>
                                        <p:tgtEl>
                                          <p:spTgt spid="856"/>
                                        </p:tgtEl>
                                      </p:cBhvr>
                                    </p:animEffect>
                                  </p:childTnLst>
                                </p:cTn>
                              </p:par>
                              <p:par>
                                <p:cTn id="63" presetID="10" presetClass="entr" presetSubtype="0" fill="hold" nodeType="withEffect">
                                  <p:stCondLst>
                                    <p:cond delay="0"/>
                                  </p:stCondLst>
                                  <p:childTnLst>
                                    <p:set>
                                      <p:cBhvr>
                                        <p:cTn id="64" dur="1" fill="hold">
                                          <p:stCondLst>
                                            <p:cond delay="0"/>
                                          </p:stCondLst>
                                        </p:cTn>
                                        <p:tgtEl>
                                          <p:spTgt spid="858"/>
                                        </p:tgtEl>
                                        <p:attrNameLst>
                                          <p:attrName>style.visibility</p:attrName>
                                        </p:attrNameLst>
                                      </p:cBhvr>
                                      <p:to>
                                        <p:strVal val="visible"/>
                                      </p:to>
                                    </p:set>
                                    <p:animEffect transition="in" filter="fade">
                                      <p:cBhvr>
                                        <p:cTn id="65" dur="1000"/>
                                        <p:tgtEl>
                                          <p:spTgt spid="858"/>
                                        </p:tgtEl>
                                      </p:cBhvr>
                                    </p:animEffect>
                                  </p:childTnLst>
                                </p:cTn>
                              </p:par>
                              <p:par>
                                <p:cTn id="66" presetID="10" presetClass="entr" presetSubtype="0" fill="hold" nodeType="withEffect">
                                  <p:stCondLst>
                                    <p:cond delay="0"/>
                                  </p:stCondLst>
                                  <p:childTnLst>
                                    <p:set>
                                      <p:cBhvr>
                                        <p:cTn id="67" dur="1" fill="hold">
                                          <p:stCondLst>
                                            <p:cond delay="0"/>
                                          </p:stCondLst>
                                        </p:cTn>
                                        <p:tgtEl>
                                          <p:spTgt spid="860"/>
                                        </p:tgtEl>
                                        <p:attrNameLst>
                                          <p:attrName>style.visibility</p:attrName>
                                        </p:attrNameLst>
                                      </p:cBhvr>
                                      <p:to>
                                        <p:strVal val="visible"/>
                                      </p:to>
                                    </p:set>
                                    <p:animEffect transition="in" filter="fade">
                                      <p:cBhvr>
                                        <p:cTn id="68" dur="1000"/>
                                        <p:tgtEl>
                                          <p:spTgt spid="860"/>
                                        </p:tgtEl>
                                      </p:cBhvr>
                                    </p:animEffect>
                                  </p:childTnLst>
                                </p:cTn>
                              </p:par>
                              <p:par>
                                <p:cTn id="69" presetID="10" presetClass="entr" presetSubtype="0" fill="hold" nodeType="withEffect">
                                  <p:stCondLst>
                                    <p:cond delay="0"/>
                                  </p:stCondLst>
                                  <p:childTnLst>
                                    <p:set>
                                      <p:cBhvr>
                                        <p:cTn id="70" dur="1" fill="hold">
                                          <p:stCondLst>
                                            <p:cond delay="0"/>
                                          </p:stCondLst>
                                        </p:cTn>
                                        <p:tgtEl>
                                          <p:spTgt spid="859"/>
                                        </p:tgtEl>
                                        <p:attrNameLst>
                                          <p:attrName>style.visibility</p:attrName>
                                        </p:attrNameLst>
                                      </p:cBhvr>
                                      <p:to>
                                        <p:strVal val="visible"/>
                                      </p:to>
                                    </p:set>
                                    <p:animEffect transition="in" filter="fade">
                                      <p:cBhvr>
                                        <p:cTn id="71" dur="1000"/>
                                        <p:tgtEl>
                                          <p:spTgt spid="859"/>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334"/>
                                        </p:tgtEl>
                                        <p:attrNameLst>
                                          <p:attrName>style.visibility</p:attrName>
                                        </p:attrNameLst>
                                      </p:cBhvr>
                                      <p:to>
                                        <p:strVal val="visible"/>
                                      </p:to>
                                    </p:set>
                                    <p:animEffect transition="in" filter="fade">
                                      <p:cBhvr>
                                        <p:cTn id="74" dur="1000"/>
                                        <p:tgtEl>
                                          <p:spTgt spid="1334"/>
                                        </p:tgtEl>
                                      </p:cBhvr>
                                    </p:animEffect>
                                  </p:childTnLst>
                                </p:cTn>
                              </p:par>
                            </p:childTnLst>
                          </p:cTn>
                        </p:par>
                      </p:childTnLst>
                    </p:cTn>
                  </p:par>
                  <p:par>
                    <p:cTn id="75" fill="hold">
                      <p:stCondLst>
                        <p:cond delay="indefinite"/>
                      </p:stCondLst>
                      <p:childTnLst>
                        <p:par>
                          <p:cTn id="76" fill="hold">
                            <p:stCondLst>
                              <p:cond delay="0"/>
                            </p:stCondLst>
                            <p:childTnLst>
                              <p:par>
                                <p:cTn id="77" presetID="0" presetClass="path" presetSubtype="0" accel="50000" decel="50000" fill="hold" nodeType="clickEffect">
                                  <p:stCondLst>
                                    <p:cond delay="0"/>
                                  </p:stCondLst>
                                  <p:childTnLst>
                                    <p:animMotion origin="layout" path="M -5.55556E-7 -3.33333E-6 C 0.00972 -0.00439 0.04045 -0.03102 0.05851 -0.02639 C 0.07656 -0.02176 0.09618 0.01574 0.10851 0.02778 C 0.12083 0.03982 0.12326 0.04121 0.13195 0.04561 C 0.14063 0.05 0.15486 0.05278 0.16076 0.05463 " pathEditMode="relative" rAng="0" ptsTypes="aaaaa">
                                      <p:cBhvr>
                                        <p:cTn id="78" dur="2000" fill="hold"/>
                                        <p:tgtEl>
                                          <p:spTgt spid="859"/>
                                        </p:tgtEl>
                                        <p:attrNameLst>
                                          <p:attrName>ppt_x</p:attrName>
                                          <p:attrName>ppt_y</p:attrName>
                                        </p:attrNameLst>
                                      </p:cBhvr>
                                      <p:rCtr x="80" y="12"/>
                                    </p:animMotion>
                                  </p:childTnLst>
                                </p:cTn>
                              </p:par>
                            </p:childTnLst>
                          </p:cTn>
                        </p:par>
                        <p:par>
                          <p:cTn id="79" fill="hold">
                            <p:stCondLst>
                              <p:cond delay="2000"/>
                            </p:stCondLst>
                            <p:childTnLst>
                              <p:par>
                                <p:cTn id="80" presetID="0" presetClass="path" presetSubtype="0" accel="50000" decel="50000" fill="hold" nodeType="afterEffect">
                                  <p:stCondLst>
                                    <p:cond delay="0"/>
                                  </p:stCondLst>
                                  <p:childTnLst>
                                    <p:animMotion origin="layout" path="M 2.22222E-6 0 C 0.00798 -0.00463 0.02986 -0.03704 0.04826 -0.02847 C 0.06666 -0.01991 0.09028 0.03171 0.11024 0.05069 C 0.13021 0.06968 0.15625 0.07801 0.1684 0.08519 " pathEditMode="relative" rAng="0" ptsTypes="aaaa">
                                      <p:cBhvr>
                                        <p:cTn id="81" dur="2000" fill="hold"/>
                                        <p:tgtEl>
                                          <p:spTgt spid="857"/>
                                        </p:tgtEl>
                                        <p:attrNameLst>
                                          <p:attrName>ppt_x</p:attrName>
                                          <p:attrName>ppt_y</p:attrName>
                                        </p:attrNameLst>
                                      </p:cBhvr>
                                      <p:rCtr x="84" y="24"/>
                                    </p:animMotion>
                                  </p:childTnLst>
                                </p:cTn>
                              </p:par>
                              <p:par>
                                <p:cTn id="82" presetID="0" presetClass="path" presetSubtype="0" accel="50000" decel="50000" fill="hold" nodeType="withEffect">
                                  <p:stCondLst>
                                    <p:cond delay="0"/>
                                  </p:stCondLst>
                                  <p:childTnLst>
                                    <p:animMotion origin="layout" path="M 1.66667E-6 4.44444E-6 C 0.00989 -0.00093 0.04097 -0.01482 0.05937 -0.00556 C 0.07778 0.0037 0.09601 0.0412 0.11042 0.05555 C 0.12482 0.0699 0.13854 0.07523 0.14583 0.08032 " pathEditMode="relative" rAng="0" ptsTypes="aaaa">
                                      <p:cBhvr>
                                        <p:cTn id="83" dur="2000" fill="hold"/>
                                        <p:tgtEl>
                                          <p:spTgt spid="860"/>
                                        </p:tgtEl>
                                        <p:attrNameLst>
                                          <p:attrName>ppt_x</p:attrName>
                                          <p:attrName>ppt_y</p:attrName>
                                        </p:attrNameLst>
                                      </p:cBhvr>
                                      <p:rCtr x="73" y="33"/>
                                    </p:animMotion>
                                  </p:childTnLst>
                                </p:cTn>
                              </p:par>
                              <p:par>
                                <p:cTn id="84" presetID="0" presetClass="path" presetSubtype="0" accel="50000" decel="50000" fill="hold" nodeType="withEffect">
                                  <p:stCondLst>
                                    <p:cond delay="0"/>
                                  </p:stCondLst>
                                  <p:childTnLst>
                                    <p:animMotion origin="layout" path="M 3.61111E-6 1.11111E-6 C 0.00781 -0.00162 0.03003 -0.02199 0.04705 -0.01042 C 0.06406 0.00116 0.08559 0.05162 0.10173 0.06944 C 0.11788 0.08727 0.13524 0.0912 0.14392 0.09699 " pathEditMode="relative" rAng="0" ptsTypes="aaaa">
                                      <p:cBhvr>
                                        <p:cTn id="85" dur="2000" fill="hold"/>
                                        <p:tgtEl>
                                          <p:spTgt spid="855"/>
                                        </p:tgtEl>
                                        <p:attrNameLst>
                                          <p:attrName>ppt_x</p:attrName>
                                          <p:attrName>ppt_y</p:attrName>
                                        </p:attrNameLst>
                                      </p:cBhvr>
                                      <p:rCtr x="72" y="38"/>
                                    </p:animMotion>
                                  </p:childTnLst>
                                </p:cTn>
                              </p:par>
                              <p:par>
                                <p:cTn id="86" presetID="0" presetClass="path" presetSubtype="0" accel="50000" decel="50000" fill="hold" nodeType="withEffect">
                                  <p:stCondLst>
                                    <p:cond delay="0"/>
                                  </p:stCondLst>
                                  <p:childTnLst>
                                    <p:animMotion origin="layout" path="M -5.55556E-7 -1.11111E-6 C 0.01007 -0.00185 0.04167 -0.02037 0.06007 -0.01111 C 0.07847 -0.00185 0.0974 0.04028 0.11007 0.05556 C 0.12274 0.07083 0.1309 0.075 0.13646 0.08009 " pathEditMode="relative" rAng="0" ptsTypes="aaaa">
                                      <p:cBhvr>
                                        <p:cTn id="87" dur="2000" fill="hold"/>
                                        <p:tgtEl>
                                          <p:spTgt spid="856"/>
                                        </p:tgtEl>
                                        <p:attrNameLst>
                                          <p:attrName>ppt_x</p:attrName>
                                          <p:attrName>ppt_y</p:attrName>
                                        </p:attrNameLst>
                                      </p:cBhvr>
                                      <p:rCtr x="68" y="30"/>
                                    </p:animMotion>
                                  </p:childTnLst>
                                </p:cTn>
                              </p:par>
                              <p:par>
                                <p:cTn id="88" presetID="0" presetClass="path" presetSubtype="0" accel="50000" decel="50000" fill="hold" nodeType="withEffect">
                                  <p:stCondLst>
                                    <p:cond delay="1000"/>
                                  </p:stCondLst>
                                  <p:childTnLst>
                                    <p:animMotion origin="layout" path="M 2.77778E-7 -2.96296E-6 C 0.00521 -0.00046 0.01806 -0.00671 0.03142 -0.00324 C 0.04479 0.00023 0.06597 0.0088 0.08038 0.02107 C 0.09479 0.03334 0.11007 0.05996 0.11788 0.07014 " pathEditMode="relative" rAng="0" ptsTypes="aaaa">
                                      <p:cBhvr>
                                        <p:cTn id="89" dur="2000" fill="hold"/>
                                        <p:tgtEl>
                                          <p:spTgt spid="858"/>
                                        </p:tgtEl>
                                        <p:attrNameLst>
                                          <p:attrName>ppt_x</p:attrName>
                                          <p:attrName>ppt_y</p:attrName>
                                        </p:attrNameLst>
                                      </p:cBhvr>
                                      <p:rCtr x="59" y="32"/>
                                    </p:animMotion>
                                  </p:childTnLst>
                                </p:cTn>
                              </p:par>
                            </p:childTnLst>
                          </p:cTn>
                        </p:par>
                        <p:par>
                          <p:cTn id="90" fill="hold">
                            <p:stCondLst>
                              <p:cond delay="5000"/>
                            </p:stCondLst>
                            <p:childTnLst>
                              <p:par>
                                <p:cTn id="91" presetID="0" presetClass="path" presetSubtype="0" accel="50000" decel="50000" fill="hold" nodeType="afterEffect">
                                  <p:stCondLst>
                                    <p:cond delay="0"/>
                                  </p:stCondLst>
                                  <p:childTnLst>
                                    <p:animMotion origin="layout" path="M -3.61111E-6 3.33333E-6 C 0.004 0.00046 0.01615 0.00069 0.02431 0.00277 C 0.03247 0.00486 0.04011 0.01064 0.04931 0.0125 C 0.05851 0.01435 0.07361 0.01412 0.08004 0.01458 " pathEditMode="relative" rAng="0" ptsTypes="aaaa">
                                      <p:cBhvr>
                                        <p:cTn id="92" dur="2000" fill="hold"/>
                                        <p:tgtEl>
                                          <p:spTgt spid="1545"/>
                                        </p:tgtEl>
                                        <p:attrNameLst>
                                          <p:attrName>ppt_x</p:attrName>
                                          <p:attrName>ppt_y</p:attrName>
                                        </p:attrNameLst>
                                      </p:cBhvr>
                                      <p:rCtr x="40" y="7"/>
                                    </p:animMotion>
                                  </p:childTnLst>
                                </p:cTn>
                              </p:par>
                              <p:par>
                                <p:cTn id="93" presetID="0" presetClass="path" presetSubtype="0" accel="50000" decel="50000" fill="hold" nodeType="withEffect">
                                  <p:stCondLst>
                                    <p:cond delay="0"/>
                                  </p:stCondLst>
                                  <p:childTnLst>
                                    <p:animMotion origin="layout" path="M -8.33333E-7 -3.33333E-6 C 0.00399 0.00255 0.01684 0.00949 0.02379 0.01551 C 0.03073 0.02153 0.03837 0.03195 0.04219 0.03635 " pathEditMode="relative" rAng="0" ptsTypes="aaa">
                                      <p:cBhvr>
                                        <p:cTn id="94" dur="2000" fill="hold"/>
                                        <p:tgtEl>
                                          <p:spTgt spid="1543"/>
                                        </p:tgtEl>
                                        <p:attrNameLst>
                                          <p:attrName>ppt_x</p:attrName>
                                          <p:attrName>ppt_y</p:attrName>
                                        </p:attrNameLst>
                                      </p:cBhvr>
                                      <p:rCtr x="21" y="18"/>
                                    </p:animMotion>
                                  </p:childTnLst>
                                </p:cTn>
                              </p:par>
                              <p:par>
                                <p:cTn id="95" presetID="0" presetClass="path" presetSubtype="0" accel="50000" decel="50000" fill="hold" nodeType="withEffect">
                                  <p:stCondLst>
                                    <p:cond delay="0"/>
                                  </p:stCondLst>
                                  <p:childTnLst>
                                    <p:animMotion origin="layout" path="M -1.38889E-6 1.11111E-6 C 0.00399 0.00046 0.01563 0.00301 0.02396 0.00278 C 0.03229 0.00255 0.04462 -0.00046 0.05 -0.00139 " pathEditMode="relative" rAng="0" ptsTypes="aaa">
                                      <p:cBhvr>
                                        <p:cTn id="96" dur="2000" fill="hold"/>
                                        <p:tgtEl>
                                          <p:spTgt spid="1546"/>
                                        </p:tgtEl>
                                        <p:attrNameLst>
                                          <p:attrName>ppt_x</p:attrName>
                                          <p:attrName>ppt_y</p:attrName>
                                        </p:attrNameLst>
                                      </p:cBhvr>
                                      <p:rCtr x="25" y="1"/>
                                    </p:animMotion>
                                  </p:childTnLst>
                                </p:cTn>
                              </p:par>
                              <p:par>
                                <p:cTn id="97" presetID="0" presetClass="path" presetSubtype="0" accel="50000" decel="50000" fill="hold" nodeType="withEffect">
                                  <p:stCondLst>
                                    <p:cond delay="0"/>
                                  </p:stCondLst>
                                  <p:childTnLst>
                                    <p:animMotion origin="layout" path="M 5E-6 -2.22222E-6 C 0.00556 -0.00139 0.02466 -0.00555 0.03056 -0.00648 " pathEditMode="relative" rAng="-1486509" ptsTypes="aa">
                                      <p:cBhvr>
                                        <p:cTn id="98" dur="2000" fill="hold"/>
                                        <p:tgtEl>
                                          <p:spTgt spid="1541"/>
                                        </p:tgtEl>
                                        <p:attrNameLst>
                                          <p:attrName>ppt_x</p:attrName>
                                          <p:attrName>ppt_y</p:attrName>
                                        </p:attrNameLst>
                                      </p:cBhvr>
                                      <p:rCtr x="15" y="-3"/>
                                    </p:animMotion>
                                  </p:childTnLst>
                                </p:cTn>
                              </p:par>
                              <p:par>
                                <p:cTn id="99" presetID="0" presetClass="path" presetSubtype="0" accel="50000" decel="50000" fill="hold" nodeType="withEffect">
                                  <p:stCondLst>
                                    <p:cond delay="0"/>
                                  </p:stCondLst>
                                  <p:childTnLst>
                                    <p:animMotion origin="layout" path="M 5E-6 1.85185E-6 C 0.0007 -0.00046 0.00296 -0.0007 0.00435 -0.00185 C 0.00591 -0.00278 0.00799 -0.00556 0.00886 -0.00625 " pathEditMode="relative" rAng="-956723" ptsTypes="aaa">
                                      <p:cBhvr>
                                        <p:cTn id="100" dur="2000" fill="hold"/>
                                        <p:tgtEl>
                                          <p:spTgt spid="1544"/>
                                        </p:tgtEl>
                                        <p:attrNameLst>
                                          <p:attrName>ppt_x</p:attrName>
                                          <p:attrName>ppt_y</p:attrName>
                                        </p:attrNameLst>
                                      </p:cBhvr>
                                      <p:rCtr x="5" y="-3"/>
                                    </p:animMotion>
                                  </p:childTnLst>
                                </p:cTn>
                              </p:par>
                              <p:par>
                                <p:cTn id="101" presetID="0" presetClass="path" presetSubtype="0" accel="50000" decel="50000" fill="hold" nodeType="withEffect">
                                  <p:stCondLst>
                                    <p:cond delay="0"/>
                                  </p:stCondLst>
                                  <p:childTnLst>
                                    <p:animMotion origin="layout" path="M -3.61111E-6 -4.44444E-6 C 0.00504 -0.00208 0.01702 -0.0125 0.03004 -0.0125 C 0.04306 -0.0125 0.06823 -0.00231 0.0783 0.00047 " pathEditMode="relative" rAng="0" ptsTypes="aaa">
                                      <p:cBhvr>
                                        <p:cTn id="102" dur="2000" fill="hold"/>
                                        <p:tgtEl>
                                          <p:spTgt spid="1542"/>
                                        </p:tgtEl>
                                        <p:attrNameLst>
                                          <p:attrName>ppt_x</p:attrName>
                                          <p:attrName>ppt_y</p:attrName>
                                        </p:attrNameLst>
                                      </p:cBhvr>
                                      <p:rCtr x="39" y="-6"/>
                                    </p:animMotion>
                                  </p:childTnLst>
                                </p:cTn>
                              </p:par>
                            </p:childTnLst>
                          </p:cTn>
                        </p:par>
                        <p:par>
                          <p:cTn id="103" fill="hold">
                            <p:stCondLst>
                              <p:cond delay="7000"/>
                            </p:stCondLst>
                            <p:childTnLst>
                              <p:par>
                                <p:cTn id="104" presetID="10" presetClass="entr" presetSubtype="0" fill="hold" grpId="0" nodeType="afterEffect">
                                  <p:stCondLst>
                                    <p:cond delay="0"/>
                                  </p:stCondLst>
                                  <p:childTnLst>
                                    <p:set>
                                      <p:cBhvr>
                                        <p:cTn id="105" dur="1" fill="hold">
                                          <p:stCondLst>
                                            <p:cond delay="0"/>
                                          </p:stCondLst>
                                        </p:cTn>
                                        <p:tgtEl>
                                          <p:spTgt spid="1336"/>
                                        </p:tgtEl>
                                        <p:attrNameLst>
                                          <p:attrName>style.visibility</p:attrName>
                                        </p:attrNameLst>
                                      </p:cBhvr>
                                      <p:to>
                                        <p:strVal val="visible"/>
                                      </p:to>
                                    </p:set>
                                    <p:animEffect transition="in" filter="fade">
                                      <p:cBhvr>
                                        <p:cTn id="106" dur="1000"/>
                                        <p:tgtEl>
                                          <p:spTgt spid="1336"/>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805"/>
                                        </p:tgtEl>
                                        <p:attrNameLst>
                                          <p:attrName>style.visibility</p:attrName>
                                        </p:attrNameLst>
                                      </p:cBhvr>
                                      <p:to>
                                        <p:strVal val="visible"/>
                                      </p:to>
                                    </p:set>
                                    <p:animEffect transition="in" filter="fade">
                                      <p:cBhvr>
                                        <p:cTn id="109" dur="1000"/>
                                        <p:tgtEl>
                                          <p:spTgt spid="805"/>
                                        </p:tgtEl>
                                      </p:cBhvr>
                                    </p:animEffect>
                                  </p:childTnLst>
                                </p:cTn>
                              </p:par>
                              <p:par>
                                <p:cTn id="110" presetID="10" presetClass="exit" presetSubtype="0" fill="hold" nodeType="withEffect">
                                  <p:stCondLst>
                                    <p:cond delay="0"/>
                                  </p:stCondLst>
                                  <p:childTnLst>
                                    <p:animEffect transition="out" filter="fade">
                                      <p:cBhvr>
                                        <p:cTn id="111" dur="1000"/>
                                        <p:tgtEl>
                                          <p:spTgt spid="1332"/>
                                        </p:tgtEl>
                                      </p:cBhvr>
                                    </p:animEffect>
                                    <p:set>
                                      <p:cBhvr>
                                        <p:cTn id="112" dur="1" fill="hold">
                                          <p:stCondLst>
                                            <p:cond delay="999"/>
                                          </p:stCondLst>
                                        </p:cTn>
                                        <p:tgtEl>
                                          <p:spTgt spid="1332"/>
                                        </p:tgtEl>
                                        <p:attrNameLst>
                                          <p:attrName>style.visibility</p:attrName>
                                        </p:attrNameLst>
                                      </p:cBhvr>
                                      <p:to>
                                        <p:strVal val="hidden"/>
                                      </p:to>
                                    </p:set>
                                  </p:childTnLst>
                                </p:cTn>
                              </p:par>
                            </p:childTnLst>
                          </p:cTn>
                        </p:par>
                        <p:par>
                          <p:cTn id="113" fill="hold">
                            <p:stCondLst>
                              <p:cond delay="8000"/>
                            </p:stCondLst>
                            <p:childTnLst>
                              <p:par>
                                <p:cTn id="114" presetID="10" presetClass="exit" presetSubtype="0" fill="hold" nodeType="afterEffect">
                                  <p:stCondLst>
                                    <p:cond delay="0"/>
                                  </p:stCondLst>
                                  <p:childTnLst>
                                    <p:animEffect transition="out" filter="fade">
                                      <p:cBhvr>
                                        <p:cTn id="115" dur="1000"/>
                                        <p:tgtEl>
                                          <p:spTgt spid="857"/>
                                        </p:tgtEl>
                                      </p:cBhvr>
                                    </p:animEffect>
                                    <p:set>
                                      <p:cBhvr>
                                        <p:cTn id="116" dur="1" fill="hold">
                                          <p:stCondLst>
                                            <p:cond delay="999"/>
                                          </p:stCondLst>
                                        </p:cTn>
                                        <p:tgtEl>
                                          <p:spTgt spid="857"/>
                                        </p:tgtEl>
                                        <p:attrNameLst>
                                          <p:attrName>style.visibility</p:attrName>
                                        </p:attrNameLst>
                                      </p:cBhvr>
                                      <p:to>
                                        <p:strVal val="hidden"/>
                                      </p:to>
                                    </p:set>
                                  </p:childTnLst>
                                </p:cTn>
                              </p:par>
                              <p:par>
                                <p:cTn id="117" presetID="10" presetClass="exit" presetSubtype="0" fill="hold" nodeType="withEffect">
                                  <p:stCondLst>
                                    <p:cond delay="0"/>
                                  </p:stCondLst>
                                  <p:childTnLst>
                                    <p:animEffect transition="out" filter="fade">
                                      <p:cBhvr>
                                        <p:cTn id="118" dur="1000"/>
                                        <p:tgtEl>
                                          <p:spTgt spid="859"/>
                                        </p:tgtEl>
                                      </p:cBhvr>
                                    </p:animEffect>
                                    <p:set>
                                      <p:cBhvr>
                                        <p:cTn id="119" dur="1" fill="hold">
                                          <p:stCondLst>
                                            <p:cond delay="999"/>
                                          </p:stCondLst>
                                        </p:cTn>
                                        <p:tgtEl>
                                          <p:spTgt spid="859"/>
                                        </p:tgtEl>
                                        <p:attrNameLst>
                                          <p:attrName>style.visibility</p:attrName>
                                        </p:attrNameLst>
                                      </p:cBhvr>
                                      <p:to>
                                        <p:strVal val="hidden"/>
                                      </p:to>
                                    </p:set>
                                  </p:childTnLst>
                                </p:cTn>
                              </p:par>
                              <p:par>
                                <p:cTn id="120" presetID="10" presetClass="exit" presetSubtype="0" fill="hold" nodeType="withEffect">
                                  <p:stCondLst>
                                    <p:cond delay="0"/>
                                  </p:stCondLst>
                                  <p:childTnLst>
                                    <p:animEffect transition="out" filter="fade">
                                      <p:cBhvr>
                                        <p:cTn id="121" dur="1000"/>
                                        <p:tgtEl>
                                          <p:spTgt spid="855"/>
                                        </p:tgtEl>
                                      </p:cBhvr>
                                    </p:animEffect>
                                    <p:set>
                                      <p:cBhvr>
                                        <p:cTn id="122" dur="1" fill="hold">
                                          <p:stCondLst>
                                            <p:cond delay="999"/>
                                          </p:stCondLst>
                                        </p:cTn>
                                        <p:tgtEl>
                                          <p:spTgt spid="855"/>
                                        </p:tgtEl>
                                        <p:attrNameLst>
                                          <p:attrName>style.visibility</p:attrName>
                                        </p:attrNameLst>
                                      </p:cBhvr>
                                      <p:to>
                                        <p:strVal val="hidden"/>
                                      </p:to>
                                    </p:set>
                                  </p:childTnLst>
                                </p:cTn>
                              </p:par>
                              <p:par>
                                <p:cTn id="123" presetID="10" presetClass="exit" presetSubtype="0" fill="hold" nodeType="withEffect">
                                  <p:stCondLst>
                                    <p:cond delay="0"/>
                                  </p:stCondLst>
                                  <p:childTnLst>
                                    <p:animEffect transition="out" filter="fade">
                                      <p:cBhvr>
                                        <p:cTn id="124" dur="1000"/>
                                        <p:tgtEl>
                                          <p:spTgt spid="856"/>
                                        </p:tgtEl>
                                      </p:cBhvr>
                                    </p:animEffect>
                                    <p:set>
                                      <p:cBhvr>
                                        <p:cTn id="125" dur="1" fill="hold">
                                          <p:stCondLst>
                                            <p:cond delay="999"/>
                                          </p:stCondLst>
                                        </p:cTn>
                                        <p:tgtEl>
                                          <p:spTgt spid="856"/>
                                        </p:tgtEl>
                                        <p:attrNameLst>
                                          <p:attrName>style.visibility</p:attrName>
                                        </p:attrNameLst>
                                      </p:cBhvr>
                                      <p:to>
                                        <p:strVal val="hidden"/>
                                      </p:to>
                                    </p:set>
                                  </p:childTnLst>
                                </p:cTn>
                              </p:par>
                              <p:par>
                                <p:cTn id="126" presetID="10" presetClass="entr" presetSubtype="0" fill="hold" nodeType="withEffect">
                                  <p:stCondLst>
                                    <p:cond delay="0"/>
                                  </p:stCondLst>
                                  <p:childTnLst>
                                    <p:set>
                                      <p:cBhvr>
                                        <p:cTn id="127" dur="1" fill="hold">
                                          <p:stCondLst>
                                            <p:cond delay="0"/>
                                          </p:stCondLst>
                                        </p:cTn>
                                        <p:tgtEl>
                                          <p:spTgt spid="1557"/>
                                        </p:tgtEl>
                                        <p:attrNameLst>
                                          <p:attrName>style.visibility</p:attrName>
                                        </p:attrNameLst>
                                      </p:cBhvr>
                                      <p:to>
                                        <p:strVal val="visible"/>
                                      </p:to>
                                    </p:set>
                                    <p:animEffect transition="in" filter="fade">
                                      <p:cBhvr>
                                        <p:cTn id="128" dur="1000"/>
                                        <p:tgtEl>
                                          <p:spTgt spid="1557"/>
                                        </p:tgtEl>
                                      </p:cBhvr>
                                    </p:animEffect>
                                  </p:childTnLst>
                                </p:cTn>
                              </p:par>
                              <p:par>
                                <p:cTn id="129" presetID="10" presetClass="entr" presetSubtype="0" fill="hold" nodeType="withEffect">
                                  <p:stCondLst>
                                    <p:cond delay="0"/>
                                  </p:stCondLst>
                                  <p:childTnLst>
                                    <p:set>
                                      <p:cBhvr>
                                        <p:cTn id="130" dur="1" fill="hold">
                                          <p:stCondLst>
                                            <p:cond delay="0"/>
                                          </p:stCondLst>
                                        </p:cTn>
                                        <p:tgtEl>
                                          <p:spTgt spid="1556"/>
                                        </p:tgtEl>
                                        <p:attrNameLst>
                                          <p:attrName>style.visibility</p:attrName>
                                        </p:attrNameLst>
                                      </p:cBhvr>
                                      <p:to>
                                        <p:strVal val="visible"/>
                                      </p:to>
                                    </p:set>
                                    <p:animEffect transition="in" filter="fade">
                                      <p:cBhvr>
                                        <p:cTn id="131" dur="1000"/>
                                        <p:tgtEl>
                                          <p:spTgt spid="1556"/>
                                        </p:tgtEl>
                                      </p:cBhvr>
                                    </p:animEffect>
                                  </p:childTnLst>
                                </p:cTn>
                              </p:par>
                              <p:par>
                                <p:cTn id="132" presetID="10" presetClass="entr" presetSubtype="0" fill="hold" nodeType="withEffect">
                                  <p:stCondLst>
                                    <p:cond delay="0"/>
                                  </p:stCondLst>
                                  <p:childTnLst>
                                    <p:set>
                                      <p:cBhvr>
                                        <p:cTn id="133" dur="1" fill="hold">
                                          <p:stCondLst>
                                            <p:cond delay="0"/>
                                          </p:stCondLst>
                                        </p:cTn>
                                        <p:tgtEl>
                                          <p:spTgt spid="324144"/>
                                        </p:tgtEl>
                                        <p:attrNameLst>
                                          <p:attrName>style.visibility</p:attrName>
                                        </p:attrNameLst>
                                      </p:cBhvr>
                                      <p:to>
                                        <p:strVal val="visible"/>
                                      </p:to>
                                    </p:set>
                                    <p:animEffect transition="in" filter="fade">
                                      <p:cBhvr>
                                        <p:cTn id="134" dur="1000"/>
                                        <p:tgtEl>
                                          <p:spTgt spid="324144"/>
                                        </p:tgtEl>
                                      </p:cBhvr>
                                    </p:animEffect>
                                  </p:childTnLst>
                                </p:cTn>
                              </p:par>
                            </p:childTnLst>
                          </p:cTn>
                        </p:par>
                        <p:par>
                          <p:cTn id="135" fill="hold">
                            <p:stCondLst>
                              <p:cond delay="9000"/>
                            </p:stCondLst>
                            <p:childTnLst>
                              <p:par>
                                <p:cTn id="136" presetID="10" presetClass="entr" presetSubtype="0" fill="hold" nodeType="afterEffect">
                                  <p:stCondLst>
                                    <p:cond delay="0"/>
                                  </p:stCondLst>
                                  <p:childTnLst>
                                    <p:set>
                                      <p:cBhvr>
                                        <p:cTn id="137" dur="1" fill="hold">
                                          <p:stCondLst>
                                            <p:cond delay="0"/>
                                          </p:stCondLst>
                                        </p:cTn>
                                        <p:tgtEl>
                                          <p:spTgt spid="1568"/>
                                        </p:tgtEl>
                                        <p:attrNameLst>
                                          <p:attrName>style.visibility</p:attrName>
                                        </p:attrNameLst>
                                      </p:cBhvr>
                                      <p:to>
                                        <p:strVal val="visible"/>
                                      </p:to>
                                    </p:set>
                                    <p:animEffect transition="in" filter="fade">
                                      <p:cBhvr>
                                        <p:cTn id="138" dur="1000"/>
                                        <p:tgtEl>
                                          <p:spTgt spid="1568"/>
                                        </p:tgtEl>
                                      </p:cBhvr>
                                    </p:animEffect>
                                  </p:childTnLst>
                                </p:cTn>
                              </p:par>
                            </p:childTnLst>
                          </p:cTn>
                        </p:par>
                        <p:par>
                          <p:cTn id="139" fill="hold">
                            <p:stCondLst>
                              <p:cond delay="10000"/>
                            </p:stCondLst>
                            <p:childTnLst>
                              <p:par>
                                <p:cTn id="140" presetID="10" presetClass="entr" presetSubtype="0" fill="hold" grpId="0" nodeType="afterEffect">
                                  <p:stCondLst>
                                    <p:cond delay="0"/>
                                  </p:stCondLst>
                                  <p:childTnLst>
                                    <p:set>
                                      <p:cBhvr>
                                        <p:cTn id="141" dur="1" fill="hold">
                                          <p:stCondLst>
                                            <p:cond delay="0"/>
                                          </p:stCondLst>
                                        </p:cTn>
                                        <p:tgtEl>
                                          <p:spTgt spid="803"/>
                                        </p:tgtEl>
                                        <p:attrNameLst>
                                          <p:attrName>style.visibility</p:attrName>
                                        </p:attrNameLst>
                                      </p:cBhvr>
                                      <p:to>
                                        <p:strVal val="visible"/>
                                      </p:to>
                                    </p:set>
                                    <p:animEffect transition="in" filter="fade">
                                      <p:cBhvr>
                                        <p:cTn id="142" dur="1000"/>
                                        <p:tgtEl>
                                          <p:spTgt spid="803"/>
                                        </p:tgtEl>
                                      </p:cBhvr>
                                    </p:animEffect>
                                  </p:childTnLst>
                                </p:cTn>
                              </p:par>
                            </p:childTnLst>
                          </p:cTn>
                        </p:par>
                        <p:par>
                          <p:cTn id="143" fill="hold">
                            <p:stCondLst>
                              <p:cond delay="11000"/>
                            </p:stCondLst>
                            <p:childTnLst>
                              <p:par>
                                <p:cTn id="144" presetID="10" presetClass="entr" presetSubtype="0" fill="hold" grpId="0" nodeType="afterEffect">
                                  <p:stCondLst>
                                    <p:cond delay="0"/>
                                  </p:stCondLst>
                                  <p:childTnLst>
                                    <p:set>
                                      <p:cBhvr>
                                        <p:cTn id="145" dur="1" fill="hold">
                                          <p:stCondLst>
                                            <p:cond delay="0"/>
                                          </p:stCondLst>
                                        </p:cTn>
                                        <p:tgtEl>
                                          <p:spTgt spid="804"/>
                                        </p:tgtEl>
                                        <p:attrNameLst>
                                          <p:attrName>style.visibility</p:attrName>
                                        </p:attrNameLst>
                                      </p:cBhvr>
                                      <p:to>
                                        <p:strVal val="visible"/>
                                      </p:to>
                                    </p:set>
                                    <p:animEffect transition="in" filter="fade">
                                      <p:cBhvr>
                                        <p:cTn id="146" dur="1000"/>
                                        <p:tgtEl>
                                          <p:spTgt spid="804"/>
                                        </p:tgtEl>
                                      </p:cBhvr>
                                    </p:animEffect>
                                  </p:childTnLst>
                                </p:cTn>
                              </p:par>
                              <p:par>
                                <p:cTn id="147" presetID="10" presetClass="entr" presetSubtype="0" fill="hold" nodeType="withEffect">
                                  <p:stCondLst>
                                    <p:cond delay="0"/>
                                  </p:stCondLst>
                                  <p:childTnLst>
                                    <p:set>
                                      <p:cBhvr>
                                        <p:cTn id="148" dur="1" fill="hold">
                                          <p:stCondLst>
                                            <p:cond delay="0"/>
                                          </p:stCondLst>
                                        </p:cTn>
                                        <p:tgtEl>
                                          <p:spTgt spid="324148"/>
                                        </p:tgtEl>
                                        <p:attrNameLst>
                                          <p:attrName>style.visibility</p:attrName>
                                        </p:attrNameLst>
                                      </p:cBhvr>
                                      <p:to>
                                        <p:strVal val="visible"/>
                                      </p:to>
                                    </p:set>
                                    <p:animEffect transition="in" filter="fade">
                                      <p:cBhvr>
                                        <p:cTn id="149" dur="2000"/>
                                        <p:tgtEl>
                                          <p:spTgt spid="324148"/>
                                        </p:tgtEl>
                                      </p:cBhvr>
                                    </p:animEffect>
                                  </p:childTnLst>
                                </p:cTn>
                              </p:par>
                              <p:par>
                                <p:cTn id="150" presetID="10" presetClass="entr" presetSubtype="0" fill="hold" nodeType="withEffect">
                                  <p:stCondLst>
                                    <p:cond delay="0"/>
                                  </p:stCondLst>
                                  <p:childTnLst>
                                    <p:set>
                                      <p:cBhvr>
                                        <p:cTn id="151" dur="1" fill="hold">
                                          <p:stCondLst>
                                            <p:cond delay="0"/>
                                          </p:stCondLst>
                                        </p:cTn>
                                        <p:tgtEl>
                                          <p:spTgt spid="1566"/>
                                        </p:tgtEl>
                                        <p:attrNameLst>
                                          <p:attrName>style.visibility</p:attrName>
                                        </p:attrNameLst>
                                      </p:cBhvr>
                                      <p:to>
                                        <p:strVal val="visible"/>
                                      </p:to>
                                    </p:set>
                                    <p:animEffect transition="in" filter="fade">
                                      <p:cBhvr>
                                        <p:cTn id="152" dur="2000"/>
                                        <p:tgtEl>
                                          <p:spTgt spid="1566"/>
                                        </p:tgtEl>
                                      </p:cBhvr>
                                    </p:animEffect>
                                  </p:childTnLst>
                                </p:cTn>
                              </p:par>
                              <p:par>
                                <p:cTn id="153" presetID="10" presetClass="entr" presetSubtype="0" fill="hold" nodeType="withEffect">
                                  <p:stCondLst>
                                    <p:cond delay="0"/>
                                  </p:stCondLst>
                                  <p:childTnLst>
                                    <p:set>
                                      <p:cBhvr>
                                        <p:cTn id="154" dur="1" fill="hold">
                                          <p:stCondLst>
                                            <p:cond delay="0"/>
                                          </p:stCondLst>
                                        </p:cTn>
                                        <p:tgtEl>
                                          <p:spTgt spid="324146"/>
                                        </p:tgtEl>
                                        <p:attrNameLst>
                                          <p:attrName>style.visibility</p:attrName>
                                        </p:attrNameLst>
                                      </p:cBhvr>
                                      <p:to>
                                        <p:strVal val="visible"/>
                                      </p:to>
                                    </p:set>
                                    <p:animEffect transition="in" filter="fade">
                                      <p:cBhvr>
                                        <p:cTn id="155" dur="2000"/>
                                        <p:tgtEl>
                                          <p:spTgt spid="324146"/>
                                        </p:tgtEl>
                                      </p:cBhvr>
                                    </p:animEffect>
                                  </p:childTnLst>
                                </p:cTn>
                              </p:par>
                              <p:par>
                                <p:cTn id="156" presetID="10" presetClass="entr" presetSubtype="0" fill="hold" nodeType="withEffect">
                                  <p:stCondLst>
                                    <p:cond delay="0"/>
                                  </p:stCondLst>
                                  <p:childTnLst>
                                    <p:set>
                                      <p:cBhvr>
                                        <p:cTn id="157" dur="1" fill="hold">
                                          <p:stCondLst>
                                            <p:cond delay="0"/>
                                          </p:stCondLst>
                                        </p:cTn>
                                        <p:tgtEl>
                                          <p:spTgt spid="1574"/>
                                        </p:tgtEl>
                                        <p:attrNameLst>
                                          <p:attrName>style.visibility</p:attrName>
                                        </p:attrNameLst>
                                      </p:cBhvr>
                                      <p:to>
                                        <p:strVal val="visible"/>
                                      </p:to>
                                    </p:set>
                                    <p:animEffect transition="in" filter="fade">
                                      <p:cBhvr>
                                        <p:cTn id="158" dur="2000"/>
                                        <p:tgtEl>
                                          <p:spTgt spid="1574"/>
                                        </p:tgtEl>
                                      </p:cBhvr>
                                    </p:animEffect>
                                  </p:childTnLst>
                                </p:cTn>
                              </p:par>
                              <p:par>
                                <p:cTn id="159" presetID="10" presetClass="entr" presetSubtype="0" fill="hold" nodeType="withEffect">
                                  <p:stCondLst>
                                    <p:cond delay="0"/>
                                  </p:stCondLst>
                                  <p:childTnLst>
                                    <p:set>
                                      <p:cBhvr>
                                        <p:cTn id="160" dur="1" fill="hold">
                                          <p:stCondLst>
                                            <p:cond delay="0"/>
                                          </p:stCondLst>
                                        </p:cTn>
                                        <p:tgtEl>
                                          <p:spTgt spid="1572"/>
                                        </p:tgtEl>
                                        <p:attrNameLst>
                                          <p:attrName>style.visibility</p:attrName>
                                        </p:attrNameLst>
                                      </p:cBhvr>
                                      <p:to>
                                        <p:strVal val="visible"/>
                                      </p:to>
                                    </p:set>
                                    <p:animEffect transition="in" filter="fade">
                                      <p:cBhvr>
                                        <p:cTn id="161" dur="2000"/>
                                        <p:tgtEl>
                                          <p:spTgt spid="1572"/>
                                        </p:tgtEl>
                                      </p:cBhvr>
                                    </p:animEffect>
                                  </p:childTnLst>
                                </p:cTn>
                              </p:par>
                              <p:par>
                                <p:cTn id="162" presetID="10" presetClass="entr" presetSubtype="0" fill="hold" nodeType="withEffect">
                                  <p:stCondLst>
                                    <p:cond delay="0"/>
                                  </p:stCondLst>
                                  <p:childTnLst>
                                    <p:set>
                                      <p:cBhvr>
                                        <p:cTn id="163" dur="1" fill="hold">
                                          <p:stCondLst>
                                            <p:cond delay="0"/>
                                          </p:stCondLst>
                                        </p:cTn>
                                        <p:tgtEl>
                                          <p:spTgt spid="1570"/>
                                        </p:tgtEl>
                                        <p:attrNameLst>
                                          <p:attrName>style.visibility</p:attrName>
                                        </p:attrNameLst>
                                      </p:cBhvr>
                                      <p:to>
                                        <p:strVal val="visible"/>
                                      </p:to>
                                    </p:set>
                                    <p:animEffect transition="in" filter="fade">
                                      <p:cBhvr>
                                        <p:cTn id="164" dur="2000"/>
                                        <p:tgtEl>
                                          <p:spTgt spid="1570"/>
                                        </p:tgtEl>
                                      </p:cBhvr>
                                    </p:animEffect>
                                  </p:childTnLst>
                                </p:cTn>
                              </p:par>
                              <p:par>
                                <p:cTn id="165" presetID="10" presetClass="entr" presetSubtype="0" fill="hold" nodeType="withEffect">
                                  <p:stCondLst>
                                    <p:cond delay="0"/>
                                  </p:stCondLst>
                                  <p:childTnLst>
                                    <p:set>
                                      <p:cBhvr>
                                        <p:cTn id="166" dur="1" fill="hold">
                                          <p:stCondLst>
                                            <p:cond delay="0"/>
                                          </p:stCondLst>
                                        </p:cTn>
                                        <p:tgtEl>
                                          <p:spTgt spid="324147"/>
                                        </p:tgtEl>
                                        <p:attrNameLst>
                                          <p:attrName>style.visibility</p:attrName>
                                        </p:attrNameLst>
                                      </p:cBhvr>
                                      <p:to>
                                        <p:strVal val="visible"/>
                                      </p:to>
                                    </p:set>
                                    <p:animEffect transition="in" filter="fade">
                                      <p:cBhvr>
                                        <p:cTn id="167" dur="2000"/>
                                        <p:tgtEl>
                                          <p:spTgt spid="324147"/>
                                        </p:tgtEl>
                                      </p:cBhvr>
                                    </p:animEffect>
                                  </p:childTnLst>
                                </p:cTn>
                              </p:par>
                              <p:par>
                                <p:cTn id="168" presetID="10" presetClass="entr" presetSubtype="0" fill="hold" nodeType="withEffect">
                                  <p:stCondLst>
                                    <p:cond delay="0"/>
                                  </p:stCondLst>
                                  <p:childTnLst>
                                    <p:set>
                                      <p:cBhvr>
                                        <p:cTn id="169" dur="1" fill="hold">
                                          <p:stCondLst>
                                            <p:cond delay="0"/>
                                          </p:stCondLst>
                                        </p:cTn>
                                        <p:tgtEl>
                                          <p:spTgt spid="324145"/>
                                        </p:tgtEl>
                                        <p:attrNameLst>
                                          <p:attrName>style.visibility</p:attrName>
                                        </p:attrNameLst>
                                      </p:cBhvr>
                                      <p:to>
                                        <p:strVal val="visible"/>
                                      </p:to>
                                    </p:set>
                                    <p:animEffect transition="in" filter="fade">
                                      <p:cBhvr>
                                        <p:cTn id="170" dur="2000"/>
                                        <p:tgtEl>
                                          <p:spTgt spid="324145"/>
                                        </p:tgtEl>
                                      </p:cBhvr>
                                    </p:animEffect>
                                  </p:childTnLst>
                                </p:cTn>
                              </p:par>
                              <p:par>
                                <p:cTn id="171" presetID="10" presetClass="entr" presetSubtype="0" fill="hold" nodeType="withEffect">
                                  <p:stCondLst>
                                    <p:cond delay="0"/>
                                  </p:stCondLst>
                                  <p:childTnLst>
                                    <p:set>
                                      <p:cBhvr>
                                        <p:cTn id="172" dur="1" fill="hold">
                                          <p:stCondLst>
                                            <p:cond delay="0"/>
                                          </p:stCondLst>
                                        </p:cTn>
                                        <p:tgtEl>
                                          <p:spTgt spid="1561"/>
                                        </p:tgtEl>
                                        <p:attrNameLst>
                                          <p:attrName>style.visibility</p:attrName>
                                        </p:attrNameLst>
                                      </p:cBhvr>
                                      <p:to>
                                        <p:strVal val="visible"/>
                                      </p:to>
                                    </p:set>
                                    <p:animEffect transition="in" filter="fade">
                                      <p:cBhvr>
                                        <p:cTn id="173" dur="2000"/>
                                        <p:tgtEl>
                                          <p:spTgt spid="1561"/>
                                        </p:tgtEl>
                                      </p:cBhvr>
                                    </p:animEffect>
                                  </p:childTnLst>
                                </p:cTn>
                              </p:par>
                              <p:par>
                                <p:cTn id="174" presetID="10" presetClass="entr" presetSubtype="0" fill="hold" nodeType="withEffect">
                                  <p:stCondLst>
                                    <p:cond delay="0"/>
                                  </p:stCondLst>
                                  <p:childTnLst>
                                    <p:set>
                                      <p:cBhvr>
                                        <p:cTn id="175" dur="1" fill="hold">
                                          <p:stCondLst>
                                            <p:cond delay="0"/>
                                          </p:stCondLst>
                                        </p:cTn>
                                        <p:tgtEl>
                                          <p:spTgt spid="1559"/>
                                        </p:tgtEl>
                                        <p:attrNameLst>
                                          <p:attrName>style.visibility</p:attrName>
                                        </p:attrNameLst>
                                      </p:cBhvr>
                                      <p:to>
                                        <p:strVal val="visible"/>
                                      </p:to>
                                    </p:set>
                                    <p:animEffect transition="in" filter="fade">
                                      <p:cBhvr>
                                        <p:cTn id="176" dur="2000"/>
                                        <p:tgtEl>
                                          <p:spTgt spid="1559"/>
                                        </p:tgtEl>
                                      </p:cBhvr>
                                    </p:animEffect>
                                  </p:childTnLst>
                                </p:cTn>
                              </p:par>
                            </p:childTnLst>
                          </p:cTn>
                        </p:par>
                        <p:par>
                          <p:cTn id="177" fill="hold">
                            <p:stCondLst>
                              <p:cond delay="13000"/>
                            </p:stCondLst>
                            <p:childTnLst>
                              <p:par>
                                <p:cTn id="178" presetID="10" presetClass="entr" presetSubtype="0" fill="hold" nodeType="afterEffect">
                                  <p:stCondLst>
                                    <p:cond delay="0"/>
                                  </p:stCondLst>
                                  <p:childTnLst>
                                    <p:set>
                                      <p:cBhvr>
                                        <p:cTn id="179" dur="1" fill="hold">
                                          <p:stCondLst>
                                            <p:cond delay="0"/>
                                          </p:stCondLst>
                                        </p:cTn>
                                        <p:tgtEl>
                                          <p:spTgt spid="1581"/>
                                        </p:tgtEl>
                                        <p:attrNameLst>
                                          <p:attrName>style.visibility</p:attrName>
                                        </p:attrNameLst>
                                      </p:cBhvr>
                                      <p:to>
                                        <p:strVal val="visible"/>
                                      </p:to>
                                    </p:set>
                                    <p:animEffect transition="in" filter="fade">
                                      <p:cBhvr>
                                        <p:cTn id="180" dur="2000"/>
                                        <p:tgtEl>
                                          <p:spTgt spid="1581"/>
                                        </p:tgtEl>
                                      </p:cBhvr>
                                    </p:animEffect>
                                  </p:childTnLst>
                                </p:cTn>
                              </p:par>
                              <p:par>
                                <p:cTn id="181" presetID="10" presetClass="entr" presetSubtype="0" fill="hold" nodeType="withEffect">
                                  <p:stCondLst>
                                    <p:cond delay="0"/>
                                  </p:stCondLst>
                                  <p:childTnLst>
                                    <p:set>
                                      <p:cBhvr>
                                        <p:cTn id="182" dur="1" fill="hold">
                                          <p:stCondLst>
                                            <p:cond delay="0"/>
                                          </p:stCondLst>
                                        </p:cTn>
                                        <p:tgtEl>
                                          <p:spTgt spid="1576"/>
                                        </p:tgtEl>
                                        <p:attrNameLst>
                                          <p:attrName>style.visibility</p:attrName>
                                        </p:attrNameLst>
                                      </p:cBhvr>
                                      <p:to>
                                        <p:strVal val="visible"/>
                                      </p:to>
                                    </p:set>
                                    <p:animEffect transition="in" filter="fade">
                                      <p:cBhvr>
                                        <p:cTn id="183" dur="2000"/>
                                        <p:tgtEl>
                                          <p:spTgt spid="1576"/>
                                        </p:tgtEl>
                                      </p:cBhvr>
                                    </p:animEffect>
                                  </p:childTnLst>
                                </p:cTn>
                              </p:par>
                              <p:par>
                                <p:cTn id="184" presetID="10" presetClass="entr" presetSubtype="0" fill="hold" nodeType="withEffect">
                                  <p:stCondLst>
                                    <p:cond delay="0"/>
                                  </p:stCondLst>
                                  <p:childTnLst>
                                    <p:set>
                                      <p:cBhvr>
                                        <p:cTn id="185" dur="1" fill="hold">
                                          <p:stCondLst>
                                            <p:cond delay="0"/>
                                          </p:stCondLst>
                                        </p:cTn>
                                        <p:tgtEl>
                                          <p:spTgt spid="1555"/>
                                        </p:tgtEl>
                                        <p:attrNameLst>
                                          <p:attrName>style.visibility</p:attrName>
                                        </p:attrNameLst>
                                      </p:cBhvr>
                                      <p:to>
                                        <p:strVal val="visible"/>
                                      </p:to>
                                    </p:set>
                                    <p:animEffect transition="in" filter="fade">
                                      <p:cBhvr>
                                        <p:cTn id="186" dur="2000"/>
                                        <p:tgtEl>
                                          <p:spTgt spid="1555"/>
                                        </p:tgtEl>
                                      </p:cBhvr>
                                    </p:animEffect>
                                  </p:childTnLst>
                                </p:cTn>
                              </p:par>
                              <p:par>
                                <p:cTn id="187" presetID="10" presetClass="entr" presetSubtype="0" fill="hold" nodeType="withEffect">
                                  <p:stCondLst>
                                    <p:cond delay="0"/>
                                  </p:stCondLst>
                                  <p:childTnLst>
                                    <p:set>
                                      <p:cBhvr>
                                        <p:cTn id="188" dur="1" fill="hold">
                                          <p:stCondLst>
                                            <p:cond delay="0"/>
                                          </p:stCondLst>
                                        </p:cTn>
                                        <p:tgtEl>
                                          <p:spTgt spid="1540"/>
                                        </p:tgtEl>
                                        <p:attrNameLst>
                                          <p:attrName>style.visibility</p:attrName>
                                        </p:attrNameLst>
                                      </p:cBhvr>
                                      <p:to>
                                        <p:strVal val="visible"/>
                                      </p:to>
                                    </p:set>
                                    <p:animEffect transition="in" filter="fade">
                                      <p:cBhvr>
                                        <p:cTn id="189" dur="1000"/>
                                        <p:tgtEl>
                                          <p:spTgt spid="1540"/>
                                        </p:tgtEl>
                                      </p:cBhvr>
                                    </p:animEffect>
                                  </p:childTnLst>
                                </p:cTn>
                              </p:par>
                              <p:par>
                                <p:cTn id="190" presetID="10" presetClass="entr" presetSubtype="0" fill="hold" nodeType="withEffect">
                                  <p:stCondLst>
                                    <p:cond delay="0"/>
                                  </p:stCondLst>
                                  <p:childTnLst>
                                    <p:set>
                                      <p:cBhvr>
                                        <p:cTn id="191" dur="1" fill="hold">
                                          <p:stCondLst>
                                            <p:cond delay="0"/>
                                          </p:stCondLst>
                                        </p:cTn>
                                        <p:tgtEl>
                                          <p:spTgt spid="1539"/>
                                        </p:tgtEl>
                                        <p:attrNameLst>
                                          <p:attrName>style.visibility</p:attrName>
                                        </p:attrNameLst>
                                      </p:cBhvr>
                                      <p:to>
                                        <p:strVal val="visible"/>
                                      </p:to>
                                    </p:set>
                                    <p:animEffect transition="in" filter="fade">
                                      <p:cBhvr>
                                        <p:cTn id="192" dur="1000"/>
                                        <p:tgtEl>
                                          <p:spTgt spid="1539"/>
                                        </p:tgtEl>
                                      </p:cBhvr>
                                    </p:animEffect>
                                  </p:childTnLst>
                                </p:cTn>
                              </p:par>
                              <p:par>
                                <p:cTn id="193" presetID="10" presetClass="entr" presetSubtype="0" fill="hold" nodeType="withEffect">
                                  <p:stCondLst>
                                    <p:cond delay="0"/>
                                  </p:stCondLst>
                                  <p:childTnLst>
                                    <p:set>
                                      <p:cBhvr>
                                        <p:cTn id="194" dur="1" fill="hold">
                                          <p:stCondLst>
                                            <p:cond delay="0"/>
                                          </p:stCondLst>
                                        </p:cTn>
                                        <p:tgtEl>
                                          <p:spTgt spid="1552"/>
                                        </p:tgtEl>
                                        <p:attrNameLst>
                                          <p:attrName>style.visibility</p:attrName>
                                        </p:attrNameLst>
                                      </p:cBhvr>
                                      <p:to>
                                        <p:strVal val="visible"/>
                                      </p:to>
                                    </p:set>
                                    <p:animEffect transition="in" filter="fade">
                                      <p:cBhvr>
                                        <p:cTn id="195" dur="1000"/>
                                        <p:tgtEl>
                                          <p:spTgt spid="1552"/>
                                        </p:tgtEl>
                                      </p:cBhvr>
                                    </p:animEffect>
                                  </p:childTnLst>
                                </p:cTn>
                              </p:par>
                              <p:par>
                                <p:cTn id="196" presetID="10" presetClass="entr" presetSubtype="0" fill="hold" nodeType="withEffect">
                                  <p:stCondLst>
                                    <p:cond delay="0"/>
                                  </p:stCondLst>
                                  <p:childTnLst>
                                    <p:set>
                                      <p:cBhvr>
                                        <p:cTn id="197" dur="1" fill="hold">
                                          <p:stCondLst>
                                            <p:cond delay="0"/>
                                          </p:stCondLst>
                                        </p:cTn>
                                        <p:tgtEl>
                                          <p:spTgt spid="1554"/>
                                        </p:tgtEl>
                                        <p:attrNameLst>
                                          <p:attrName>style.visibility</p:attrName>
                                        </p:attrNameLst>
                                      </p:cBhvr>
                                      <p:to>
                                        <p:strVal val="visible"/>
                                      </p:to>
                                    </p:set>
                                    <p:animEffect transition="in" filter="fade">
                                      <p:cBhvr>
                                        <p:cTn id="198" dur="1000"/>
                                        <p:tgtEl>
                                          <p:spTgt spid="1554"/>
                                        </p:tgtEl>
                                      </p:cBhvr>
                                    </p:animEffect>
                                  </p:childTnLst>
                                </p:cTn>
                              </p:par>
                            </p:childTnLst>
                          </p:cTn>
                        </p:par>
                        <p:par>
                          <p:cTn id="199" fill="hold">
                            <p:stCondLst>
                              <p:cond delay="15000"/>
                            </p:stCondLst>
                            <p:childTnLst>
                              <p:par>
                                <p:cTn id="200" presetID="0" presetClass="path" presetSubtype="0" accel="50000" decel="50000" fill="hold" nodeType="afterEffect">
                                  <p:stCondLst>
                                    <p:cond delay="0"/>
                                  </p:stCondLst>
                                  <p:childTnLst>
                                    <p:animMotion origin="layout" path="M -0.00191 0.00139 L -0.00191 0.09028 " pathEditMode="relative" rAng="0" ptsTypes="AA">
                                      <p:cBhvr>
                                        <p:cTn id="201" dur="3000" fill="hold"/>
                                        <p:tgtEl>
                                          <p:spTgt spid="1575"/>
                                        </p:tgtEl>
                                        <p:attrNameLst>
                                          <p:attrName>ppt_x</p:attrName>
                                          <p:attrName>ppt_y</p:attrName>
                                        </p:attrNameLst>
                                      </p:cBhvr>
                                      <p:rCtr x="0" y="44"/>
                                    </p:animMotion>
                                  </p:childTnLst>
                                </p:cTn>
                              </p:par>
                              <p:par>
                                <p:cTn id="202" presetID="0" presetClass="path" presetSubtype="0" accel="50000" decel="50000" fill="hold" nodeType="withEffect">
                                  <p:stCondLst>
                                    <p:cond delay="0"/>
                                  </p:stCondLst>
                                  <p:childTnLst>
                                    <p:animMotion origin="layout" path="M -0.00035 -4.44444E-6 L -0.00035 0.08889 " pathEditMode="relative" rAng="0" ptsTypes="AA">
                                      <p:cBhvr>
                                        <p:cTn id="203" dur="3000" fill="hold"/>
                                        <p:tgtEl>
                                          <p:spTgt spid="1576"/>
                                        </p:tgtEl>
                                        <p:attrNameLst>
                                          <p:attrName>ppt_x</p:attrName>
                                          <p:attrName>ppt_y</p:attrName>
                                        </p:attrNameLst>
                                      </p:cBhvr>
                                      <p:rCtr x="0" y="44"/>
                                    </p:animMotion>
                                  </p:childTnLst>
                                </p:cTn>
                              </p:par>
                            </p:childTnLst>
                          </p:cTn>
                        </p:par>
                        <p:par>
                          <p:cTn id="204" fill="hold">
                            <p:stCondLst>
                              <p:cond delay="18000"/>
                            </p:stCondLst>
                            <p:childTnLst>
                              <p:par>
                                <p:cTn id="205" presetID="0" presetClass="path" presetSubtype="0" accel="50000" decel="50000" fill="hold" nodeType="afterEffect">
                                  <p:stCondLst>
                                    <p:cond delay="0"/>
                                  </p:stCondLst>
                                  <p:childTnLst>
                                    <p:animMotion origin="layout" path="M -5.55556E-7 0.09005 L -5.55556E-7 0.12338 " pathEditMode="relative" rAng="0" ptsTypes="AA">
                                      <p:cBhvr>
                                        <p:cTn id="206" dur="2000" fill="hold"/>
                                        <p:tgtEl>
                                          <p:spTgt spid="1576"/>
                                        </p:tgtEl>
                                        <p:attrNameLst>
                                          <p:attrName>ppt_x</p:attrName>
                                          <p:attrName>ppt_y</p:attrName>
                                        </p:attrNameLst>
                                      </p:cBhvr>
                                      <p:rCtr x="0" y="17"/>
                                    </p:animMotion>
                                  </p:childTnLst>
                                </p:cTn>
                              </p:par>
                            </p:childTnLst>
                          </p:cTn>
                        </p:par>
                        <p:par>
                          <p:cTn id="207" fill="hold">
                            <p:stCondLst>
                              <p:cond delay="20000"/>
                            </p:stCondLst>
                            <p:childTnLst>
                              <p:par>
                                <p:cTn id="208" presetID="0" presetClass="path" presetSubtype="0" accel="50000" decel="50000" fill="hold" nodeType="afterEffect">
                                  <p:stCondLst>
                                    <p:cond delay="0"/>
                                  </p:stCondLst>
                                  <p:childTnLst>
                                    <p:animMotion origin="layout" path="M -3.33333E-6 1.48148E-6 C 0.00018 0.00625 -0.00017 0.02616 0.00105 0.03773 C 0.00226 0.0493 0.004 0.05926 0.0073 0.06967 C 0.01059 0.08009 0.01806 0.09375 0.02084 0.10023 " pathEditMode="relative" rAng="0" ptsTypes="aaaa">
                                      <p:cBhvr>
                                        <p:cTn id="209" dur="2000" fill="hold"/>
                                        <p:tgtEl>
                                          <p:spTgt spid="324145"/>
                                        </p:tgtEl>
                                        <p:attrNameLst>
                                          <p:attrName>ppt_x</p:attrName>
                                          <p:attrName>ppt_y</p:attrName>
                                        </p:attrNameLst>
                                      </p:cBhvr>
                                      <p:rCtr x="10" y="50"/>
                                    </p:animMotion>
                                  </p:childTnLst>
                                </p:cTn>
                              </p:par>
                              <p:par>
                                <p:cTn id="210" presetID="0" presetClass="path" presetSubtype="0" accel="50000" decel="50000" fill="hold" nodeType="withEffect">
                                  <p:stCondLst>
                                    <p:cond delay="0"/>
                                  </p:stCondLst>
                                  <p:childTnLst>
                                    <p:animMotion origin="layout" path="M 0 0 L 0 0.1 " pathEditMode="relative" ptsTypes="AA">
                                      <p:cBhvr>
                                        <p:cTn id="211" dur="3000" fill="hold"/>
                                        <p:tgtEl>
                                          <p:spTgt spid="1577"/>
                                        </p:tgtEl>
                                        <p:attrNameLst>
                                          <p:attrName>ppt_x</p:attrName>
                                          <p:attrName>ppt_y</p:attrName>
                                        </p:attrNameLst>
                                      </p:cBhvr>
                                    </p:animMotion>
                                  </p:childTnLst>
                                </p:cTn>
                              </p:par>
                              <p:par>
                                <p:cTn id="212" presetID="0" presetClass="path" presetSubtype="0" accel="50000" decel="50000" fill="hold" nodeType="withEffect">
                                  <p:stCondLst>
                                    <p:cond delay="0"/>
                                  </p:stCondLst>
                                  <p:childTnLst>
                                    <p:animMotion origin="layout" path="M -0.00018 0.00047 L -0.00018 0.10047 " pathEditMode="relative" rAng="0" ptsTypes="AA">
                                      <p:cBhvr>
                                        <p:cTn id="213" dur="3000" fill="hold"/>
                                        <p:tgtEl>
                                          <p:spTgt spid="1581"/>
                                        </p:tgtEl>
                                        <p:attrNameLst>
                                          <p:attrName>ppt_x</p:attrName>
                                          <p:attrName>ppt_y</p:attrName>
                                        </p:attrNameLst>
                                      </p:cBhvr>
                                      <p:rCtr x="0" y="50"/>
                                    </p:animMotion>
                                  </p:childTnLst>
                                </p:cTn>
                              </p:par>
                            </p:childTnLst>
                          </p:cTn>
                        </p:par>
                        <p:par>
                          <p:cTn id="214" fill="hold">
                            <p:stCondLst>
                              <p:cond delay="23000"/>
                            </p:stCondLst>
                            <p:childTnLst>
                              <p:par>
                                <p:cTn id="215" presetID="0" presetClass="path" presetSubtype="0" accel="50000" decel="50000" fill="hold" nodeType="afterEffect">
                                  <p:stCondLst>
                                    <p:cond delay="0"/>
                                  </p:stCondLst>
                                  <p:childTnLst>
                                    <p:animMotion origin="layout" path="M -0.00017 0.10046 L -0.00017 0.13379 " pathEditMode="relative" rAng="0" ptsTypes="AA">
                                      <p:cBhvr>
                                        <p:cTn id="216" dur="2000" fill="hold"/>
                                        <p:tgtEl>
                                          <p:spTgt spid="1581"/>
                                        </p:tgtEl>
                                        <p:attrNameLst>
                                          <p:attrName>ppt_x</p:attrName>
                                          <p:attrName>ppt_y</p:attrName>
                                        </p:attrNameLst>
                                      </p:cBhvr>
                                      <p:rCtr x="0" y="1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3" grpId="0"/>
      <p:bldP spid="804" grpId="0"/>
      <p:bldP spid="805" grpId="0"/>
      <p:bldP spid="1334" grpId="0"/>
      <p:bldP spid="1335" grpId="0" animBg="1"/>
      <p:bldP spid="1336"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628698"/>
          </a:xfrm>
        </p:spPr>
        <p:txBody>
          <a:bodyPr/>
          <a:lstStyle/>
          <a:p>
            <a:pPr algn="ctr"/>
            <a:r>
              <a:rPr lang="en-US" sz="4000" u="sng" dirty="0" smtClean="0">
                <a:solidFill>
                  <a:schemeClr val="tx1"/>
                </a:solidFill>
                <a:effectLst>
                  <a:outerShdw blurRad="38100" dist="38100" dir="2700000" algn="tl">
                    <a:srgbClr val="000000">
                      <a:alpha val="43137"/>
                    </a:srgbClr>
                  </a:outerShdw>
                </a:effectLst>
                <a:latin typeface="Garamond" pitchFamily="18" charset="0"/>
              </a:rPr>
              <a:t>DEGLUDEC</a:t>
            </a:r>
            <a:endParaRPr lang="en-US" u="sng" dirty="0">
              <a:solidFill>
                <a:schemeClr val="tx1"/>
              </a:solidFill>
              <a:effectLst>
                <a:outerShdw blurRad="38100" dist="38100" dir="2700000" algn="tl">
                  <a:srgbClr val="000000">
                    <a:alpha val="43137"/>
                  </a:srgbClr>
                </a:outerShdw>
              </a:effectLst>
              <a:latin typeface="Garamond" pitchFamily="18" charset="0"/>
            </a:endParaRPr>
          </a:p>
        </p:txBody>
      </p:sp>
      <p:sp>
        <p:nvSpPr>
          <p:cNvPr id="3" name="Content Placeholder 2"/>
          <p:cNvSpPr>
            <a:spLocks noGrp="1"/>
          </p:cNvSpPr>
          <p:nvPr>
            <p:ph idx="1"/>
          </p:nvPr>
        </p:nvSpPr>
        <p:spPr>
          <a:xfrm>
            <a:off x="457200" y="2819400"/>
            <a:ext cx="8229600" cy="845168"/>
          </a:xfrm>
          <a:solidFill>
            <a:srgbClr val="00003A"/>
          </a:solidFill>
          <a:ln>
            <a:solidFill>
              <a:schemeClr val="tx1"/>
            </a:solidFill>
          </a:ln>
        </p:spPr>
        <p:txBody>
          <a:bodyPr/>
          <a:lstStyle/>
          <a:p>
            <a:pPr algn="ctr">
              <a:lnSpc>
                <a:spcPct val="150000"/>
              </a:lnSpc>
              <a:buNone/>
            </a:pPr>
            <a:r>
              <a:rPr lang="en-US" sz="3600" b="1" dirty="0" smtClean="0">
                <a:effectLst>
                  <a:outerShdw blurRad="38100" dist="38100" dir="2700000" algn="tl">
                    <a:srgbClr val="000000">
                      <a:alpha val="43137"/>
                    </a:srgbClr>
                  </a:outerShdw>
                </a:effectLst>
                <a:latin typeface="Garamond" pitchFamily="18" charset="0"/>
              </a:rPr>
              <a:t>NEW </a:t>
            </a:r>
            <a:r>
              <a:rPr lang="en-US" sz="3600" b="1" dirty="0" smtClean="0">
                <a:effectLst>
                  <a:outerShdw blurRad="38100" dist="38100" dir="2700000" algn="tl">
                    <a:srgbClr val="000000">
                      <a:alpha val="43137"/>
                    </a:srgbClr>
                  </a:outerShdw>
                </a:effectLst>
                <a:latin typeface="Garamond" pitchFamily="18" charset="0"/>
              </a:rPr>
              <a:t>CLINICAL </a:t>
            </a:r>
            <a:r>
              <a:rPr lang="en-US" sz="3600" b="1" dirty="0" smtClean="0">
                <a:effectLst>
                  <a:outerShdw blurRad="38100" dist="38100" dir="2700000" algn="tl">
                    <a:srgbClr val="000000">
                      <a:alpha val="43137"/>
                    </a:srgbClr>
                  </a:outerShdw>
                </a:effectLst>
                <a:latin typeface="Garamond" pitchFamily="18" charset="0"/>
              </a:rPr>
              <a:t>EVIDENCES</a:t>
            </a:r>
            <a:endParaRPr lang="en-US" sz="3600" b="1" dirty="0">
              <a:effectLst>
                <a:outerShdw blurRad="38100" dist="38100" dir="2700000" algn="tl">
                  <a:srgbClr val="000000">
                    <a:alpha val="43137"/>
                  </a:srgbClr>
                </a:outerShdw>
              </a:effectLst>
              <a:latin typeface="Garamond" pitchFamily="18" charset="0"/>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3"/>
          <p:cNvSpPr>
            <a:spLocks noChangeArrowheads="1"/>
          </p:cNvSpPr>
          <p:nvPr/>
        </p:nvSpPr>
        <p:spPr bwMode="auto">
          <a:xfrm>
            <a:off x="2971800" y="5562600"/>
            <a:ext cx="1270000" cy="274638"/>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b="1">
                <a:solidFill>
                  <a:srgbClr val="FEFEFE"/>
                </a:solidFill>
                <a:ea typeface="MS PGothic" pitchFamily="34" charset="-128"/>
              </a:rPr>
              <a:t>Time of day</a:t>
            </a:r>
            <a:endParaRPr lang="en-US" b="1">
              <a:solidFill>
                <a:srgbClr val="FFFFFF"/>
              </a:solidFill>
              <a:ea typeface="MS PGothic" pitchFamily="34" charset="-128"/>
            </a:endParaRPr>
          </a:p>
        </p:txBody>
      </p:sp>
      <p:sp>
        <p:nvSpPr>
          <p:cNvPr id="13315" name="Freeform 17"/>
          <p:cNvSpPr>
            <a:spLocks/>
          </p:cNvSpPr>
          <p:nvPr/>
        </p:nvSpPr>
        <p:spPr bwMode="gray">
          <a:xfrm>
            <a:off x="831850" y="2257425"/>
            <a:ext cx="5616575" cy="3055938"/>
          </a:xfrm>
          <a:custGeom>
            <a:avLst/>
            <a:gdLst>
              <a:gd name="T0" fmla="*/ 2147483647 w 3656"/>
              <a:gd name="T1" fmla="*/ 2147483647 h 2016"/>
              <a:gd name="T2" fmla="*/ 2147483647 w 3656"/>
              <a:gd name="T3" fmla="*/ 2147483647 h 2016"/>
              <a:gd name="T4" fmla="*/ 2147483647 w 3656"/>
              <a:gd name="T5" fmla="*/ 2147483647 h 2016"/>
              <a:gd name="T6" fmla="*/ 2147483647 w 3656"/>
              <a:gd name="T7" fmla="*/ 2147483647 h 2016"/>
              <a:gd name="T8" fmla="*/ 2147483647 w 3656"/>
              <a:gd name="T9" fmla="*/ 2147483647 h 2016"/>
              <a:gd name="T10" fmla="*/ 2147483647 w 3656"/>
              <a:gd name="T11" fmla="*/ 2147483647 h 2016"/>
              <a:gd name="T12" fmla="*/ 2147483647 w 3656"/>
              <a:gd name="T13" fmla="*/ 2147483647 h 2016"/>
              <a:gd name="T14" fmla="*/ 2147483647 w 3656"/>
              <a:gd name="T15" fmla="*/ 2147483647 h 2016"/>
              <a:gd name="T16" fmla="*/ 2147483647 w 3656"/>
              <a:gd name="T17" fmla="*/ 2147483647 h 2016"/>
              <a:gd name="T18" fmla="*/ 2147483647 w 3656"/>
              <a:gd name="T19" fmla="*/ 2147483647 h 2016"/>
              <a:gd name="T20" fmla="*/ 2147483647 w 3656"/>
              <a:gd name="T21" fmla="*/ 2147483647 h 2016"/>
              <a:gd name="T22" fmla="*/ 2147483647 w 3656"/>
              <a:gd name="T23" fmla="*/ 2147483647 h 2016"/>
              <a:gd name="T24" fmla="*/ 2147483647 w 3656"/>
              <a:gd name="T25" fmla="*/ 2147483647 h 2016"/>
              <a:gd name="T26" fmla="*/ 2147483647 w 3656"/>
              <a:gd name="T27" fmla="*/ 2147483647 h 2016"/>
              <a:gd name="T28" fmla="*/ 2147483647 w 3656"/>
              <a:gd name="T29" fmla="*/ 2147483647 h 2016"/>
              <a:gd name="T30" fmla="*/ 2147483647 w 3656"/>
              <a:gd name="T31" fmla="*/ 2147483647 h 2016"/>
              <a:gd name="T32" fmla="*/ 2147483647 w 3656"/>
              <a:gd name="T33" fmla="*/ 2147483647 h 2016"/>
              <a:gd name="T34" fmla="*/ 2147483647 w 3656"/>
              <a:gd name="T35" fmla="*/ 2147483647 h 2016"/>
              <a:gd name="T36" fmla="*/ 2147483647 w 3656"/>
              <a:gd name="T37" fmla="*/ 2147483647 h 2016"/>
              <a:gd name="T38" fmla="*/ 2147483647 w 3656"/>
              <a:gd name="T39" fmla="*/ 2147483647 h 2016"/>
              <a:gd name="T40" fmla="*/ 2147483647 w 3656"/>
              <a:gd name="T41" fmla="*/ 2147483647 h 2016"/>
              <a:gd name="T42" fmla="*/ 2147483647 w 3656"/>
              <a:gd name="T43" fmla="*/ 2147483647 h 2016"/>
              <a:gd name="T44" fmla="*/ 2147483647 w 3656"/>
              <a:gd name="T45" fmla="*/ 2147483647 h 2016"/>
              <a:gd name="T46" fmla="*/ 2147483647 w 3656"/>
              <a:gd name="T47" fmla="*/ 2147483647 h 2016"/>
              <a:gd name="T48" fmla="*/ 2147483647 w 3656"/>
              <a:gd name="T49" fmla="*/ 2147483647 h 2016"/>
              <a:gd name="T50" fmla="*/ 2147483647 w 3656"/>
              <a:gd name="T51" fmla="*/ 2147483647 h 2016"/>
              <a:gd name="T52" fmla="*/ 2147483647 w 3656"/>
              <a:gd name="T53" fmla="*/ 2147483647 h 2016"/>
              <a:gd name="T54" fmla="*/ 2147483647 w 3656"/>
              <a:gd name="T55" fmla="*/ 2147483647 h 2016"/>
              <a:gd name="T56" fmla="*/ 2147483647 w 3656"/>
              <a:gd name="T57" fmla="*/ 2147483647 h 2016"/>
              <a:gd name="T58" fmla="*/ 2147483647 w 3656"/>
              <a:gd name="T59" fmla="*/ 2147483647 h 2016"/>
              <a:gd name="T60" fmla="*/ 2147483647 w 3656"/>
              <a:gd name="T61" fmla="*/ 2147483647 h 2016"/>
              <a:gd name="T62" fmla="*/ 2147483647 w 3656"/>
              <a:gd name="T63" fmla="*/ 2147483647 h 2016"/>
              <a:gd name="T64" fmla="*/ 2147483647 w 3656"/>
              <a:gd name="T65" fmla="*/ 2147483647 h 2016"/>
              <a:gd name="T66" fmla="*/ 2147483647 w 3656"/>
              <a:gd name="T67" fmla="*/ 2147483647 h 2016"/>
              <a:gd name="T68" fmla="*/ 2147483647 w 3656"/>
              <a:gd name="T69" fmla="*/ 2147483647 h 2016"/>
              <a:gd name="T70" fmla="*/ 2147483647 w 3656"/>
              <a:gd name="T71" fmla="*/ 2147483647 h 2016"/>
              <a:gd name="T72" fmla="*/ 2147483647 w 3656"/>
              <a:gd name="T73" fmla="*/ 2147483647 h 2016"/>
              <a:gd name="T74" fmla="*/ 2147483647 w 3656"/>
              <a:gd name="T75" fmla="*/ 2147483647 h 2016"/>
              <a:gd name="T76" fmla="*/ 2147483647 w 3656"/>
              <a:gd name="T77" fmla="*/ 2147483647 h 2016"/>
              <a:gd name="T78" fmla="*/ 2147483647 w 3656"/>
              <a:gd name="T79" fmla="*/ 2147483647 h 2016"/>
              <a:gd name="T80" fmla="*/ 2147483647 w 3656"/>
              <a:gd name="T81" fmla="*/ 2147483647 h 2016"/>
              <a:gd name="T82" fmla="*/ 2147483647 w 3656"/>
              <a:gd name="T83" fmla="*/ 2147483647 h 2016"/>
              <a:gd name="T84" fmla="*/ 2147483647 w 3656"/>
              <a:gd name="T85" fmla="*/ 2147483647 h 2016"/>
              <a:gd name="T86" fmla="*/ 2147483647 w 3656"/>
              <a:gd name="T87" fmla="*/ 2147483647 h 2016"/>
              <a:gd name="T88" fmla="*/ 2147483647 w 3656"/>
              <a:gd name="T89" fmla="*/ 2147483647 h 2016"/>
              <a:gd name="T90" fmla="*/ 2147483647 w 3656"/>
              <a:gd name="T91" fmla="*/ 2147483647 h 2016"/>
              <a:gd name="T92" fmla="*/ 2147483647 w 3656"/>
              <a:gd name="T93" fmla="*/ 2147483647 h 2016"/>
              <a:gd name="T94" fmla="*/ 2147483647 w 3656"/>
              <a:gd name="T95" fmla="*/ 2147483647 h 2016"/>
              <a:gd name="T96" fmla="*/ 2147483647 w 3656"/>
              <a:gd name="T97" fmla="*/ 2147483647 h 2016"/>
              <a:gd name="T98" fmla="*/ 2147483647 w 3656"/>
              <a:gd name="T99" fmla="*/ 2147483647 h 2016"/>
              <a:gd name="T100" fmla="*/ 2147483647 w 3656"/>
              <a:gd name="T101" fmla="*/ 2147483647 h 2016"/>
              <a:gd name="T102" fmla="*/ 2147483647 w 3656"/>
              <a:gd name="T103" fmla="*/ 2147483647 h 2016"/>
              <a:gd name="T104" fmla="*/ 2147483647 w 3656"/>
              <a:gd name="T105" fmla="*/ 2147483647 h 2016"/>
              <a:gd name="T106" fmla="*/ 2147483647 w 3656"/>
              <a:gd name="T107" fmla="*/ 2147483647 h 2016"/>
              <a:gd name="T108" fmla="*/ 2147483647 w 3656"/>
              <a:gd name="T109" fmla="*/ 2147483647 h 2016"/>
              <a:gd name="T110" fmla="*/ 0 w 3656"/>
              <a:gd name="T111" fmla="*/ 2147483647 h 201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656"/>
              <a:gd name="T169" fmla="*/ 0 h 2016"/>
              <a:gd name="T170" fmla="*/ 3656 w 3656"/>
              <a:gd name="T171" fmla="*/ 2016 h 201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656" h="2016">
                <a:moveTo>
                  <a:pt x="0" y="1768"/>
                </a:moveTo>
                <a:lnTo>
                  <a:pt x="30" y="1680"/>
                </a:lnTo>
                <a:lnTo>
                  <a:pt x="53" y="1320"/>
                </a:lnTo>
                <a:lnTo>
                  <a:pt x="61" y="984"/>
                </a:lnTo>
                <a:lnTo>
                  <a:pt x="84" y="624"/>
                </a:lnTo>
                <a:lnTo>
                  <a:pt x="122" y="424"/>
                </a:lnTo>
                <a:lnTo>
                  <a:pt x="145" y="368"/>
                </a:lnTo>
                <a:lnTo>
                  <a:pt x="107" y="256"/>
                </a:lnTo>
                <a:lnTo>
                  <a:pt x="114" y="248"/>
                </a:lnTo>
                <a:lnTo>
                  <a:pt x="114" y="216"/>
                </a:lnTo>
                <a:lnTo>
                  <a:pt x="122" y="168"/>
                </a:lnTo>
                <a:lnTo>
                  <a:pt x="129" y="128"/>
                </a:lnTo>
                <a:lnTo>
                  <a:pt x="145" y="88"/>
                </a:lnTo>
                <a:lnTo>
                  <a:pt x="152" y="48"/>
                </a:lnTo>
                <a:lnTo>
                  <a:pt x="160" y="24"/>
                </a:lnTo>
                <a:lnTo>
                  <a:pt x="160" y="8"/>
                </a:lnTo>
                <a:lnTo>
                  <a:pt x="206" y="16"/>
                </a:lnTo>
                <a:lnTo>
                  <a:pt x="206" y="24"/>
                </a:lnTo>
                <a:lnTo>
                  <a:pt x="206" y="48"/>
                </a:lnTo>
                <a:lnTo>
                  <a:pt x="213" y="80"/>
                </a:lnTo>
                <a:lnTo>
                  <a:pt x="221" y="120"/>
                </a:lnTo>
                <a:lnTo>
                  <a:pt x="236" y="152"/>
                </a:lnTo>
                <a:lnTo>
                  <a:pt x="259" y="184"/>
                </a:lnTo>
                <a:lnTo>
                  <a:pt x="282" y="224"/>
                </a:lnTo>
                <a:lnTo>
                  <a:pt x="297" y="272"/>
                </a:lnTo>
                <a:lnTo>
                  <a:pt x="305" y="336"/>
                </a:lnTo>
                <a:lnTo>
                  <a:pt x="305" y="392"/>
                </a:lnTo>
                <a:lnTo>
                  <a:pt x="305" y="448"/>
                </a:lnTo>
                <a:lnTo>
                  <a:pt x="305" y="488"/>
                </a:lnTo>
                <a:lnTo>
                  <a:pt x="313" y="520"/>
                </a:lnTo>
                <a:lnTo>
                  <a:pt x="328" y="536"/>
                </a:lnTo>
                <a:lnTo>
                  <a:pt x="336" y="536"/>
                </a:lnTo>
                <a:lnTo>
                  <a:pt x="343" y="536"/>
                </a:lnTo>
                <a:lnTo>
                  <a:pt x="343" y="560"/>
                </a:lnTo>
                <a:lnTo>
                  <a:pt x="419" y="584"/>
                </a:lnTo>
                <a:lnTo>
                  <a:pt x="458" y="840"/>
                </a:lnTo>
                <a:lnTo>
                  <a:pt x="526" y="896"/>
                </a:lnTo>
                <a:lnTo>
                  <a:pt x="618" y="1112"/>
                </a:lnTo>
                <a:lnTo>
                  <a:pt x="717" y="1336"/>
                </a:lnTo>
                <a:lnTo>
                  <a:pt x="763" y="1232"/>
                </a:lnTo>
                <a:lnTo>
                  <a:pt x="801" y="960"/>
                </a:lnTo>
                <a:lnTo>
                  <a:pt x="839" y="696"/>
                </a:lnTo>
                <a:lnTo>
                  <a:pt x="862" y="432"/>
                </a:lnTo>
                <a:lnTo>
                  <a:pt x="916" y="384"/>
                </a:lnTo>
                <a:lnTo>
                  <a:pt x="862" y="272"/>
                </a:lnTo>
                <a:lnTo>
                  <a:pt x="862" y="256"/>
                </a:lnTo>
                <a:lnTo>
                  <a:pt x="870" y="224"/>
                </a:lnTo>
                <a:lnTo>
                  <a:pt x="870" y="176"/>
                </a:lnTo>
                <a:lnTo>
                  <a:pt x="877" y="120"/>
                </a:lnTo>
                <a:lnTo>
                  <a:pt x="885" y="72"/>
                </a:lnTo>
                <a:lnTo>
                  <a:pt x="885" y="32"/>
                </a:lnTo>
                <a:lnTo>
                  <a:pt x="893" y="8"/>
                </a:lnTo>
                <a:lnTo>
                  <a:pt x="893" y="0"/>
                </a:lnTo>
                <a:lnTo>
                  <a:pt x="908" y="0"/>
                </a:lnTo>
                <a:lnTo>
                  <a:pt x="931" y="8"/>
                </a:lnTo>
                <a:lnTo>
                  <a:pt x="954" y="32"/>
                </a:lnTo>
                <a:lnTo>
                  <a:pt x="977" y="64"/>
                </a:lnTo>
                <a:lnTo>
                  <a:pt x="992" y="120"/>
                </a:lnTo>
                <a:lnTo>
                  <a:pt x="1000" y="192"/>
                </a:lnTo>
                <a:lnTo>
                  <a:pt x="992" y="288"/>
                </a:lnTo>
                <a:lnTo>
                  <a:pt x="1000" y="288"/>
                </a:lnTo>
                <a:lnTo>
                  <a:pt x="1015" y="296"/>
                </a:lnTo>
                <a:lnTo>
                  <a:pt x="1038" y="312"/>
                </a:lnTo>
                <a:lnTo>
                  <a:pt x="1068" y="336"/>
                </a:lnTo>
                <a:lnTo>
                  <a:pt x="1091" y="376"/>
                </a:lnTo>
                <a:lnTo>
                  <a:pt x="1114" y="432"/>
                </a:lnTo>
                <a:lnTo>
                  <a:pt x="1122" y="520"/>
                </a:lnTo>
                <a:lnTo>
                  <a:pt x="1129" y="528"/>
                </a:lnTo>
                <a:lnTo>
                  <a:pt x="1145" y="552"/>
                </a:lnTo>
                <a:lnTo>
                  <a:pt x="1160" y="600"/>
                </a:lnTo>
                <a:lnTo>
                  <a:pt x="1175" y="672"/>
                </a:lnTo>
                <a:lnTo>
                  <a:pt x="1198" y="760"/>
                </a:lnTo>
                <a:lnTo>
                  <a:pt x="1206" y="872"/>
                </a:lnTo>
                <a:lnTo>
                  <a:pt x="1213" y="880"/>
                </a:lnTo>
                <a:lnTo>
                  <a:pt x="1290" y="744"/>
                </a:lnTo>
                <a:lnTo>
                  <a:pt x="1343" y="752"/>
                </a:lnTo>
                <a:lnTo>
                  <a:pt x="1343" y="760"/>
                </a:lnTo>
                <a:lnTo>
                  <a:pt x="1358" y="776"/>
                </a:lnTo>
                <a:lnTo>
                  <a:pt x="1374" y="816"/>
                </a:lnTo>
                <a:lnTo>
                  <a:pt x="1397" y="864"/>
                </a:lnTo>
                <a:lnTo>
                  <a:pt x="1412" y="936"/>
                </a:lnTo>
                <a:lnTo>
                  <a:pt x="1419" y="1016"/>
                </a:lnTo>
                <a:lnTo>
                  <a:pt x="1419" y="1128"/>
                </a:lnTo>
                <a:lnTo>
                  <a:pt x="1435" y="1128"/>
                </a:lnTo>
                <a:lnTo>
                  <a:pt x="1450" y="1152"/>
                </a:lnTo>
                <a:lnTo>
                  <a:pt x="1488" y="1184"/>
                </a:lnTo>
                <a:lnTo>
                  <a:pt x="1519" y="1224"/>
                </a:lnTo>
                <a:lnTo>
                  <a:pt x="1557" y="1264"/>
                </a:lnTo>
                <a:lnTo>
                  <a:pt x="1595" y="1312"/>
                </a:lnTo>
                <a:lnTo>
                  <a:pt x="1618" y="1360"/>
                </a:lnTo>
                <a:lnTo>
                  <a:pt x="1633" y="1392"/>
                </a:lnTo>
                <a:lnTo>
                  <a:pt x="1648" y="1400"/>
                </a:lnTo>
                <a:lnTo>
                  <a:pt x="1664" y="1392"/>
                </a:lnTo>
                <a:lnTo>
                  <a:pt x="1679" y="1376"/>
                </a:lnTo>
                <a:lnTo>
                  <a:pt x="1687" y="1352"/>
                </a:lnTo>
                <a:lnTo>
                  <a:pt x="1687" y="1336"/>
                </a:lnTo>
                <a:lnTo>
                  <a:pt x="1694" y="1328"/>
                </a:lnTo>
                <a:lnTo>
                  <a:pt x="1694" y="1312"/>
                </a:lnTo>
                <a:lnTo>
                  <a:pt x="1694" y="1280"/>
                </a:lnTo>
                <a:lnTo>
                  <a:pt x="1694" y="1240"/>
                </a:lnTo>
                <a:lnTo>
                  <a:pt x="1694" y="1184"/>
                </a:lnTo>
                <a:lnTo>
                  <a:pt x="1694" y="1120"/>
                </a:lnTo>
                <a:lnTo>
                  <a:pt x="1694" y="1064"/>
                </a:lnTo>
                <a:lnTo>
                  <a:pt x="1694" y="1008"/>
                </a:lnTo>
                <a:lnTo>
                  <a:pt x="1702" y="968"/>
                </a:lnTo>
                <a:lnTo>
                  <a:pt x="1702" y="952"/>
                </a:lnTo>
                <a:lnTo>
                  <a:pt x="1702" y="928"/>
                </a:lnTo>
                <a:lnTo>
                  <a:pt x="1702" y="888"/>
                </a:lnTo>
                <a:lnTo>
                  <a:pt x="1702" y="856"/>
                </a:lnTo>
                <a:lnTo>
                  <a:pt x="1694" y="816"/>
                </a:lnTo>
                <a:lnTo>
                  <a:pt x="1694" y="792"/>
                </a:lnTo>
                <a:lnTo>
                  <a:pt x="1694" y="776"/>
                </a:lnTo>
                <a:lnTo>
                  <a:pt x="1771" y="504"/>
                </a:lnTo>
                <a:lnTo>
                  <a:pt x="1771" y="488"/>
                </a:lnTo>
                <a:lnTo>
                  <a:pt x="1778" y="456"/>
                </a:lnTo>
                <a:lnTo>
                  <a:pt x="1778" y="408"/>
                </a:lnTo>
                <a:lnTo>
                  <a:pt x="1778" y="352"/>
                </a:lnTo>
                <a:lnTo>
                  <a:pt x="1778" y="304"/>
                </a:lnTo>
                <a:lnTo>
                  <a:pt x="1786" y="264"/>
                </a:lnTo>
                <a:lnTo>
                  <a:pt x="1786" y="232"/>
                </a:lnTo>
                <a:lnTo>
                  <a:pt x="1801" y="184"/>
                </a:lnTo>
                <a:lnTo>
                  <a:pt x="1809" y="136"/>
                </a:lnTo>
                <a:lnTo>
                  <a:pt x="1824" y="88"/>
                </a:lnTo>
                <a:lnTo>
                  <a:pt x="1832" y="48"/>
                </a:lnTo>
                <a:lnTo>
                  <a:pt x="1839" y="24"/>
                </a:lnTo>
                <a:lnTo>
                  <a:pt x="1839" y="8"/>
                </a:lnTo>
                <a:lnTo>
                  <a:pt x="1908" y="240"/>
                </a:lnTo>
                <a:lnTo>
                  <a:pt x="1939" y="328"/>
                </a:lnTo>
                <a:lnTo>
                  <a:pt x="1939" y="344"/>
                </a:lnTo>
                <a:lnTo>
                  <a:pt x="1939" y="376"/>
                </a:lnTo>
                <a:lnTo>
                  <a:pt x="1939" y="424"/>
                </a:lnTo>
                <a:lnTo>
                  <a:pt x="1939" y="480"/>
                </a:lnTo>
                <a:lnTo>
                  <a:pt x="1939" y="544"/>
                </a:lnTo>
                <a:lnTo>
                  <a:pt x="1946" y="600"/>
                </a:lnTo>
                <a:lnTo>
                  <a:pt x="1946" y="648"/>
                </a:lnTo>
                <a:lnTo>
                  <a:pt x="1961" y="680"/>
                </a:lnTo>
                <a:lnTo>
                  <a:pt x="1969" y="680"/>
                </a:lnTo>
                <a:lnTo>
                  <a:pt x="1992" y="688"/>
                </a:lnTo>
                <a:lnTo>
                  <a:pt x="2022" y="704"/>
                </a:lnTo>
                <a:lnTo>
                  <a:pt x="2053" y="728"/>
                </a:lnTo>
                <a:lnTo>
                  <a:pt x="2084" y="760"/>
                </a:lnTo>
                <a:lnTo>
                  <a:pt x="2114" y="824"/>
                </a:lnTo>
                <a:lnTo>
                  <a:pt x="2137" y="904"/>
                </a:lnTo>
                <a:lnTo>
                  <a:pt x="2145" y="904"/>
                </a:lnTo>
                <a:lnTo>
                  <a:pt x="2168" y="920"/>
                </a:lnTo>
                <a:lnTo>
                  <a:pt x="2206" y="936"/>
                </a:lnTo>
                <a:lnTo>
                  <a:pt x="2251" y="968"/>
                </a:lnTo>
                <a:lnTo>
                  <a:pt x="2297" y="992"/>
                </a:lnTo>
                <a:lnTo>
                  <a:pt x="2335" y="1024"/>
                </a:lnTo>
                <a:lnTo>
                  <a:pt x="2366" y="1064"/>
                </a:lnTo>
                <a:lnTo>
                  <a:pt x="2381" y="1096"/>
                </a:lnTo>
                <a:lnTo>
                  <a:pt x="2389" y="1096"/>
                </a:lnTo>
                <a:lnTo>
                  <a:pt x="2389" y="1104"/>
                </a:lnTo>
                <a:lnTo>
                  <a:pt x="2389" y="1136"/>
                </a:lnTo>
                <a:lnTo>
                  <a:pt x="2389" y="1152"/>
                </a:lnTo>
                <a:lnTo>
                  <a:pt x="2397" y="1160"/>
                </a:lnTo>
                <a:lnTo>
                  <a:pt x="2412" y="1160"/>
                </a:lnTo>
                <a:lnTo>
                  <a:pt x="2427" y="1168"/>
                </a:lnTo>
                <a:lnTo>
                  <a:pt x="2450" y="1176"/>
                </a:lnTo>
                <a:lnTo>
                  <a:pt x="2473" y="1200"/>
                </a:lnTo>
                <a:lnTo>
                  <a:pt x="2496" y="1240"/>
                </a:lnTo>
                <a:lnTo>
                  <a:pt x="2519" y="1280"/>
                </a:lnTo>
                <a:lnTo>
                  <a:pt x="2526" y="1304"/>
                </a:lnTo>
                <a:lnTo>
                  <a:pt x="2526" y="1312"/>
                </a:lnTo>
                <a:lnTo>
                  <a:pt x="2534" y="1312"/>
                </a:lnTo>
                <a:lnTo>
                  <a:pt x="2549" y="1328"/>
                </a:lnTo>
                <a:lnTo>
                  <a:pt x="2572" y="1352"/>
                </a:lnTo>
                <a:lnTo>
                  <a:pt x="2587" y="1368"/>
                </a:lnTo>
                <a:lnTo>
                  <a:pt x="2595" y="1376"/>
                </a:lnTo>
                <a:lnTo>
                  <a:pt x="2595" y="1392"/>
                </a:lnTo>
                <a:lnTo>
                  <a:pt x="2603" y="1400"/>
                </a:lnTo>
                <a:lnTo>
                  <a:pt x="2610" y="1400"/>
                </a:lnTo>
                <a:lnTo>
                  <a:pt x="2626" y="1392"/>
                </a:lnTo>
                <a:lnTo>
                  <a:pt x="2656" y="1392"/>
                </a:lnTo>
                <a:lnTo>
                  <a:pt x="2687" y="1400"/>
                </a:lnTo>
                <a:lnTo>
                  <a:pt x="2725" y="1416"/>
                </a:lnTo>
                <a:lnTo>
                  <a:pt x="2755" y="1448"/>
                </a:lnTo>
                <a:lnTo>
                  <a:pt x="2793" y="1504"/>
                </a:lnTo>
                <a:lnTo>
                  <a:pt x="2916" y="1536"/>
                </a:lnTo>
                <a:lnTo>
                  <a:pt x="2923" y="1544"/>
                </a:lnTo>
                <a:lnTo>
                  <a:pt x="2938" y="1568"/>
                </a:lnTo>
                <a:lnTo>
                  <a:pt x="2961" y="1592"/>
                </a:lnTo>
                <a:lnTo>
                  <a:pt x="2992" y="1616"/>
                </a:lnTo>
                <a:lnTo>
                  <a:pt x="3007" y="1640"/>
                </a:lnTo>
                <a:lnTo>
                  <a:pt x="3030" y="1656"/>
                </a:lnTo>
                <a:lnTo>
                  <a:pt x="3045" y="1656"/>
                </a:lnTo>
                <a:lnTo>
                  <a:pt x="3061" y="1648"/>
                </a:lnTo>
                <a:lnTo>
                  <a:pt x="3084" y="1648"/>
                </a:lnTo>
                <a:lnTo>
                  <a:pt x="3091" y="1640"/>
                </a:lnTo>
                <a:lnTo>
                  <a:pt x="3190" y="1704"/>
                </a:lnTo>
                <a:lnTo>
                  <a:pt x="3358" y="1720"/>
                </a:lnTo>
                <a:lnTo>
                  <a:pt x="3396" y="1752"/>
                </a:lnTo>
                <a:lnTo>
                  <a:pt x="3526" y="1776"/>
                </a:lnTo>
                <a:lnTo>
                  <a:pt x="3534" y="1776"/>
                </a:lnTo>
                <a:lnTo>
                  <a:pt x="3557" y="1784"/>
                </a:lnTo>
                <a:lnTo>
                  <a:pt x="3587" y="1784"/>
                </a:lnTo>
                <a:lnTo>
                  <a:pt x="3625" y="1784"/>
                </a:lnTo>
                <a:lnTo>
                  <a:pt x="3641" y="1792"/>
                </a:lnTo>
                <a:lnTo>
                  <a:pt x="3648" y="1816"/>
                </a:lnTo>
                <a:lnTo>
                  <a:pt x="3656" y="1848"/>
                </a:lnTo>
                <a:lnTo>
                  <a:pt x="3656" y="1896"/>
                </a:lnTo>
                <a:lnTo>
                  <a:pt x="3656" y="1936"/>
                </a:lnTo>
                <a:lnTo>
                  <a:pt x="3648" y="1976"/>
                </a:lnTo>
                <a:lnTo>
                  <a:pt x="3648" y="2008"/>
                </a:lnTo>
                <a:lnTo>
                  <a:pt x="3648" y="2016"/>
                </a:lnTo>
                <a:lnTo>
                  <a:pt x="3534" y="1992"/>
                </a:lnTo>
                <a:lnTo>
                  <a:pt x="3526" y="1992"/>
                </a:lnTo>
                <a:lnTo>
                  <a:pt x="3496" y="1984"/>
                </a:lnTo>
                <a:lnTo>
                  <a:pt x="3458" y="1976"/>
                </a:lnTo>
                <a:lnTo>
                  <a:pt x="3412" y="1968"/>
                </a:lnTo>
                <a:lnTo>
                  <a:pt x="3358" y="1960"/>
                </a:lnTo>
                <a:lnTo>
                  <a:pt x="3313" y="1960"/>
                </a:lnTo>
                <a:lnTo>
                  <a:pt x="3274" y="1960"/>
                </a:lnTo>
                <a:lnTo>
                  <a:pt x="3251" y="1976"/>
                </a:lnTo>
                <a:lnTo>
                  <a:pt x="3229" y="1984"/>
                </a:lnTo>
                <a:lnTo>
                  <a:pt x="3198" y="1984"/>
                </a:lnTo>
                <a:lnTo>
                  <a:pt x="3175" y="1976"/>
                </a:lnTo>
                <a:lnTo>
                  <a:pt x="3145" y="1960"/>
                </a:lnTo>
                <a:lnTo>
                  <a:pt x="3106" y="1952"/>
                </a:lnTo>
                <a:lnTo>
                  <a:pt x="3061" y="1960"/>
                </a:lnTo>
                <a:lnTo>
                  <a:pt x="3015" y="1968"/>
                </a:lnTo>
                <a:lnTo>
                  <a:pt x="2992" y="1960"/>
                </a:lnTo>
                <a:lnTo>
                  <a:pt x="2977" y="1952"/>
                </a:lnTo>
                <a:lnTo>
                  <a:pt x="2961" y="1944"/>
                </a:lnTo>
                <a:lnTo>
                  <a:pt x="2946" y="1928"/>
                </a:lnTo>
                <a:lnTo>
                  <a:pt x="2931" y="1912"/>
                </a:lnTo>
                <a:lnTo>
                  <a:pt x="2900" y="1912"/>
                </a:lnTo>
                <a:lnTo>
                  <a:pt x="2870" y="1912"/>
                </a:lnTo>
                <a:lnTo>
                  <a:pt x="2839" y="1928"/>
                </a:lnTo>
                <a:lnTo>
                  <a:pt x="2809" y="1936"/>
                </a:lnTo>
                <a:lnTo>
                  <a:pt x="2786" y="1928"/>
                </a:lnTo>
                <a:lnTo>
                  <a:pt x="2771" y="1912"/>
                </a:lnTo>
                <a:lnTo>
                  <a:pt x="2748" y="1872"/>
                </a:lnTo>
                <a:lnTo>
                  <a:pt x="2725" y="1848"/>
                </a:lnTo>
                <a:lnTo>
                  <a:pt x="2679" y="1840"/>
                </a:lnTo>
                <a:lnTo>
                  <a:pt x="2633" y="1856"/>
                </a:lnTo>
                <a:lnTo>
                  <a:pt x="2603" y="1856"/>
                </a:lnTo>
                <a:lnTo>
                  <a:pt x="2580" y="1840"/>
                </a:lnTo>
                <a:lnTo>
                  <a:pt x="2549" y="1808"/>
                </a:lnTo>
                <a:lnTo>
                  <a:pt x="2526" y="1776"/>
                </a:lnTo>
                <a:lnTo>
                  <a:pt x="2511" y="1736"/>
                </a:lnTo>
                <a:lnTo>
                  <a:pt x="2496" y="1712"/>
                </a:lnTo>
                <a:lnTo>
                  <a:pt x="2496" y="1704"/>
                </a:lnTo>
                <a:lnTo>
                  <a:pt x="2488" y="1704"/>
                </a:lnTo>
                <a:lnTo>
                  <a:pt x="2480" y="1704"/>
                </a:lnTo>
                <a:lnTo>
                  <a:pt x="2465" y="1704"/>
                </a:lnTo>
                <a:lnTo>
                  <a:pt x="2450" y="1688"/>
                </a:lnTo>
                <a:lnTo>
                  <a:pt x="2435" y="1664"/>
                </a:lnTo>
                <a:lnTo>
                  <a:pt x="2427" y="1616"/>
                </a:lnTo>
                <a:lnTo>
                  <a:pt x="2412" y="1592"/>
                </a:lnTo>
                <a:lnTo>
                  <a:pt x="2381" y="1568"/>
                </a:lnTo>
                <a:lnTo>
                  <a:pt x="2343" y="1536"/>
                </a:lnTo>
                <a:lnTo>
                  <a:pt x="2305" y="1496"/>
                </a:lnTo>
                <a:lnTo>
                  <a:pt x="2259" y="1448"/>
                </a:lnTo>
                <a:lnTo>
                  <a:pt x="2213" y="1408"/>
                </a:lnTo>
                <a:lnTo>
                  <a:pt x="2160" y="1384"/>
                </a:lnTo>
                <a:lnTo>
                  <a:pt x="2114" y="1360"/>
                </a:lnTo>
                <a:lnTo>
                  <a:pt x="2084" y="1344"/>
                </a:lnTo>
                <a:lnTo>
                  <a:pt x="2053" y="1344"/>
                </a:lnTo>
                <a:lnTo>
                  <a:pt x="2038" y="1344"/>
                </a:lnTo>
                <a:lnTo>
                  <a:pt x="2030" y="1360"/>
                </a:lnTo>
                <a:lnTo>
                  <a:pt x="2022" y="1368"/>
                </a:lnTo>
                <a:lnTo>
                  <a:pt x="2000" y="1368"/>
                </a:lnTo>
                <a:lnTo>
                  <a:pt x="1984" y="1352"/>
                </a:lnTo>
                <a:lnTo>
                  <a:pt x="1961" y="1320"/>
                </a:lnTo>
                <a:lnTo>
                  <a:pt x="1939" y="1272"/>
                </a:lnTo>
                <a:lnTo>
                  <a:pt x="1916" y="1224"/>
                </a:lnTo>
                <a:lnTo>
                  <a:pt x="1893" y="1184"/>
                </a:lnTo>
                <a:lnTo>
                  <a:pt x="1877" y="1160"/>
                </a:lnTo>
                <a:lnTo>
                  <a:pt x="1862" y="1152"/>
                </a:lnTo>
                <a:lnTo>
                  <a:pt x="1839" y="1160"/>
                </a:lnTo>
                <a:lnTo>
                  <a:pt x="1824" y="1192"/>
                </a:lnTo>
                <a:lnTo>
                  <a:pt x="1801" y="1240"/>
                </a:lnTo>
                <a:lnTo>
                  <a:pt x="1786" y="1296"/>
                </a:lnTo>
                <a:lnTo>
                  <a:pt x="1786" y="1368"/>
                </a:lnTo>
                <a:lnTo>
                  <a:pt x="1786" y="1400"/>
                </a:lnTo>
                <a:lnTo>
                  <a:pt x="1786" y="1424"/>
                </a:lnTo>
                <a:lnTo>
                  <a:pt x="1778" y="1440"/>
                </a:lnTo>
                <a:lnTo>
                  <a:pt x="1771" y="1456"/>
                </a:lnTo>
                <a:lnTo>
                  <a:pt x="1763" y="1480"/>
                </a:lnTo>
                <a:lnTo>
                  <a:pt x="1755" y="1504"/>
                </a:lnTo>
                <a:lnTo>
                  <a:pt x="1748" y="1544"/>
                </a:lnTo>
                <a:lnTo>
                  <a:pt x="1740" y="1600"/>
                </a:lnTo>
                <a:lnTo>
                  <a:pt x="1740" y="1680"/>
                </a:lnTo>
                <a:lnTo>
                  <a:pt x="1740" y="1744"/>
                </a:lnTo>
                <a:lnTo>
                  <a:pt x="1725" y="1792"/>
                </a:lnTo>
                <a:lnTo>
                  <a:pt x="1710" y="1824"/>
                </a:lnTo>
                <a:lnTo>
                  <a:pt x="1687" y="1832"/>
                </a:lnTo>
                <a:lnTo>
                  <a:pt x="1656" y="1832"/>
                </a:lnTo>
                <a:lnTo>
                  <a:pt x="1626" y="1816"/>
                </a:lnTo>
                <a:lnTo>
                  <a:pt x="1595" y="1792"/>
                </a:lnTo>
                <a:lnTo>
                  <a:pt x="1564" y="1760"/>
                </a:lnTo>
                <a:lnTo>
                  <a:pt x="1534" y="1728"/>
                </a:lnTo>
                <a:lnTo>
                  <a:pt x="1511" y="1688"/>
                </a:lnTo>
                <a:lnTo>
                  <a:pt x="1465" y="1608"/>
                </a:lnTo>
                <a:lnTo>
                  <a:pt x="1419" y="1536"/>
                </a:lnTo>
                <a:lnTo>
                  <a:pt x="1374" y="1464"/>
                </a:lnTo>
                <a:lnTo>
                  <a:pt x="1328" y="1416"/>
                </a:lnTo>
                <a:lnTo>
                  <a:pt x="1282" y="1392"/>
                </a:lnTo>
                <a:lnTo>
                  <a:pt x="1252" y="1376"/>
                </a:lnTo>
                <a:lnTo>
                  <a:pt x="1229" y="1352"/>
                </a:lnTo>
                <a:lnTo>
                  <a:pt x="1213" y="1328"/>
                </a:lnTo>
                <a:lnTo>
                  <a:pt x="1198" y="1296"/>
                </a:lnTo>
                <a:lnTo>
                  <a:pt x="1160" y="1264"/>
                </a:lnTo>
                <a:lnTo>
                  <a:pt x="1137" y="1248"/>
                </a:lnTo>
                <a:lnTo>
                  <a:pt x="1114" y="1240"/>
                </a:lnTo>
                <a:lnTo>
                  <a:pt x="1091" y="1232"/>
                </a:lnTo>
                <a:lnTo>
                  <a:pt x="1068" y="1224"/>
                </a:lnTo>
                <a:lnTo>
                  <a:pt x="1045" y="1208"/>
                </a:lnTo>
                <a:lnTo>
                  <a:pt x="1030" y="1176"/>
                </a:lnTo>
                <a:lnTo>
                  <a:pt x="1007" y="1120"/>
                </a:lnTo>
                <a:lnTo>
                  <a:pt x="984" y="1040"/>
                </a:lnTo>
                <a:lnTo>
                  <a:pt x="961" y="968"/>
                </a:lnTo>
                <a:lnTo>
                  <a:pt x="946" y="920"/>
                </a:lnTo>
                <a:lnTo>
                  <a:pt x="931" y="888"/>
                </a:lnTo>
                <a:lnTo>
                  <a:pt x="923" y="880"/>
                </a:lnTo>
                <a:lnTo>
                  <a:pt x="916" y="880"/>
                </a:lnTo>
                <a:lnTo>
                  <a:pt x="916" y="896"/>
                </a:lnTo>
                <a:lnTo>
                  <a:pt x="908" y="912"/>
                </a:lnTo>
                <a:lnTo>
                  <a:pt x="916" y="928"/>
                </a:lnTo>
                <a:lnTo>
                  <a:pt x="908" y="968"/>
                </a:lnTo>
                <a:lnTo>
                  <a:pt x="900" y="1016"/>
                </a:lnTo>
                <a:lnTo>
                  <a:pt x="877" y="1064"/>
                </a:lnTo>
                <a:lnTo>
                  <a:pt x="862" y="1112"/>
                </a:lnTo>
                <a:lnTo>
                  <a:pt x="862" y="1144"/>
                </a:lnTo>
                <a:lnTo>
                  <a:pt x="855" y="1168"/>
                </a:lnTo>
                <a:lnTo>
                  <a:pt x="847" y="1216"/>
                </a:lnTo>
                <a:lnTo>
                  <a:pt x="839" y="1280"/>
                </a:lnTo>
                <a:lnTo>
                  <a:pt x="832" y="1352"/>
                </a:lnTo>
                <a:lnTo>
                  <a:pt x="816" y="1432"/>
                </a:lnTo>
                <a:lnTo>
                  <a:pt x="809" y="1496"/>
                </a:lnTo>
                <a:lnTo>
                  <a:pt x="809" y="1552"/>
                </a:lnTo>
                <a:lnTo>
                  <a:pt x="809" y="1584"/>
                </a:lnTo>
                <a:lnTo>
                  <a:pt x="816" y="1624"/>
                </a:lnTo>
                <a:lnTo>
                  <a:pt x="816" y="1672"/>
                </a:lnTo>
                <a:lnTo>
                  <a:pt x="816" y="1728"/>
                </a:lnTo>
                <a:lnTo>
                  <a:pt x="809" y="1784"/>
                </a:lnTo>
                <a:lnTo>
                  <a:pt x="801" y="1832"/>
                </a:lnTo>
                <a:lnTo>
                  <a:pt x="794" y="1864"/>
                </a:lnTo>
                <a:lnTo>
                  <a:pt x="771" y="1880"/>
                </a:lnTo>
                <a:lnTo>
                  <a:pt x="740" y="1880"/>
                </a:lnTo>
                <a:lnTo>
                  <a:pt x="710" y="1864"/>
                </a:lnTo>
                <a:lnTo>
                  <a:pt x="671" y="1840"/>
                </a:lnTo>
                <a:lnTo>
                  <a:pt x="648" y="1808"/>
                </a:lnTo>
                <a:lnTo>
                  <a:pt x="626" y="1752"/>
                </a:lnTo>
                <a:lnTo>
                  <a:pt x="610" y="1680"/>
                </a:lnTo>
                <a:lnTo>
                  <a:pt x="587" y="1608"/>
                </a:lnTo>
                <a:lnTo>
                  <a:pt x="572" y="1544"/>
                </a:lnTo>
                <a:lnTo>
                  <a:pt x="549" y="1496"/>
                </a:lnTo>
                <a:lnTo>
                  <a:pt x="526" y="1440"/>
                </a:lnTo>
                <a:lnTo>
                  <a:pt x="503" y="1400"/>
                </a:lnTo>
                <a:lnTo>
                  <a:pt x="481" y="1360"/>
                </a:lnTo>
                <a:lnTo>
                  <a:pt x="450" y="1328"/>
                </a:lnTo>
                <a:lnTo>
                  <a:pt x="397" y="1304"/>
                </a:lnTo>
                <a:lnTo>
                  <a:pt x="397" y="1296"/>
                </a:lnTo>
                <a:lnTo>
                  <a:pt x="404" y="1272"/>
                </a:lnTo>
                <a:lnTo>
                  <a:pt x="404" y="1240"/>
                </a:lnTo>
                <a:lnTo>
                  <a:pt x="397" y="1200"/>
                </a:lnTo>
                <a:lnTo>
                  <a:pt x="381" y="1168"/>
                </a:lnTo>
                <a:lnTo>
                  <a:pt x="351" y="1144"/>
                </a:lnTo>
                <a:lnTo>
                  <a:pt x="320" y="1136"/>
                </a:lnTo>
                <a:lnTo>
                  <a:pt x="290" y="1144"/>
                </a:lnTo>
                <a:lnTo>
                  <a:pt x="267" y="1160"/>
                </a:lnTo>
                <a:lnTo>
                  <a:pt x="244" y="1192"/>
                </a:lnTo>
                <a:lnTo>
                  <a:pt x="229" y="1232"/>
                </a:lnTo>
                <a:lnTo>
                  <a:pt x="221" y="1272"/>
                </a:lnTo>
                <a:lnTo>
                  <a:pt x="213" y="1312"/>
                </a:lnTo>
                <a:lnTo>
                  <a:pt x="198" y="1344"/>
                </a:lnTo>
                <a:lnTo>
                  <a:pt x="175" y="1368"/>
                </a:lnTo>
                <a:lnTo>
                  <a:pt x="160" y="1392"/>
                </a:lnTo>
                <a:lnTo>
                  <a:pt x="145" y="1416"/>
                </a:lnTo>
                <a:lnTo>
                  <a:pt x="137" y="1464"/>
                </a:lnTo>
                <a:lnTo>
                  <a:pt x="122" y="1528"/>
                </a:lnTo>
                <a:lnTo>
                  <a:pt x="107" y="1576"/>
                </a:lnTo>
                <a:lnTo>
                  <a:pt x="91" y="1616"/>
                </a:lnTo>
                <a:lnTo>
                  <a:pt x="84" y="1656"/>
                </a:lnTo>
                <a:lnTo>
                  <a:pt x="84" y="1704"/>
                </a:lnTo>
                <a:lnTo>
                  <a:pt x="84" y="1752"/>
                </a:lnTo>
                <a:lnTo>
                  <a:pt x="91" y="1792"/>
                </a:lnTo>
                <a:lnTo>
                  <a:pt x="99" y="1816"/>
                </a:lnTo>
                <a:lnTo>
                  <a:pt x="91" y="1856"/>
                </a:lnTo>
                <a:lnTo>
                  <a:pt x="76" y="1896"/>
                </a:lnTo>
                <a:lnTo>
                  <a:pt x="68" y="1936"/>
                </a:lnTo>
                <a:lnTo>
                  <a:pt x="61" y="1960"/>
                </a:lnTo>
                <a:lnTo>
                  <a:pt x="53" y="1968"/>
                </a:lnTo>
                <a:lnTo>
                  <a:pt x="38" y="1968"/>
                </a:lnTo>
                <a:lnTo>
                  <a:pt x="15" y="1960"/>
                </a:lnTo>
                <a:lnTo>
                  <a:pt x="7" y="1960"/>
                </a:lnTo>
                <a:lnTo>
                  <a:pt x="0" y="1768"/>
                </a:lnTo>
                <a:close/>
              </a:path>
            </a:pathLst>
          </a:custGeom>
          <a:solidFill>
            <a:schemeClr val="accent1"/>
          </a:solidFill>
          <a:ln w="9525">
            <a:noFill/>
            <a:round/>
            <a:headEnd/>
            <a:tailEnd/>
          </a:ln>
        </p:spPr>
        <p:txBody>
          <a:bodyPr anchor="ctr"/>
          <a:lstStyle/>
          <a:p>
            <a:pPr fontAlgn="base">
              <a:spcBef>
                <a:spcPct val="0"/>
              </a:spcBef>
              <a:spcAft>
                <a:spcPct val="0"/>
              </a:spcAft>
            </a:pPr>
            <a:endParaRPr lang="en-US">
              <a:solidFill>
                <a:srgbClr val="FFFFFF"/>
              </a:solidFill>
              <a:ea typeface="MS PGothic" pitchFamily="34" charset="-128"/>
            </a:endParaRPr>
          </a:p>
        </p:txBody>
      </p:sp>
      <p:grpSp>
        <p:nvGrpSpPr>
          <p:cNvPr id="2" name="Group 18"/>
          <p:cNvGrpSpPr>
            <a:grpSpLocks/>
          </p:cNvGrpSpPr>
          <p:nvPr/>
        </p:nvGrpSpPr>
        <p:grpSpPr bwMode="auto">
          <a:xfrm>
            <a:off x="630238" y="1676400"/>
            <a:ext cx="4286250" cy="276225"/>
            <a:chOff x="257" y="3452"/>
            <a:chExt cx="2769" cy="182"/>
          </a:xfrm>
        </p:grpSpPr>
        <p:sp>
          <p:nvSpPr>
            <p:cNvPr id="13333" name="Rectangle 19"/>
            <p:cNvSpPr>
              <a:spLocks noChangeArrowheads="1"/>
            </p:cNvSpPr>
            <p:nvPr/>
          </p:nvSpPr>
          <p:spPr bwMode="auto">
            <a:xfrm>
              <a:off x="257" y="3453"/>
              <a:ext cx="855" cy="181"/>
            </a:xfrm>
            <a:prstGeom prst="rect">
              <a:avLst/>
            </a:prstGeom>
            <a:noFill/>
            <a:ln w="9525">
              <a:noFill/>
              <a:miter lim="800000"/>
              <a:headEnd/>
              <a:tailEnd/>
            </a:ln>
          </p:spPr>
          <p:txBody>
            <a:bodyPr lIns="0" tIns="0" rIns="0" bIns="0">
              <a:spAutoFit/>
            </a:bodyPr>
            <a:lstStyle/>
            <a:p>
              <a:pPr eaLnBrk="0" fontAlgn="base" hangingPunct="0">
                <a:spcBef>
                  <a:spcPct val="0"/>
                </a:spcBef>
                <a:spcAft>
                  <a:spcPct val="0"/>
                </a:spcAft>
              </a:pPr>
              <a:r>
                <a:rPr lang="en-US" b="1">
                  <a:solidFill>
                    <a:srgbClr val="FEFEFE"/>
                  </a:solidFill>
                  <a:ea typeface="MS PGothic" pitchFamily="34" charset="-128"/>
                </a:rPr>
                <a:t>Breakfast</a:t>
              </a:r>
              <a:endParaRPr lang="en-US" b="1">
                <a:solidFill>
                  <a:srgbClr val="FFFFFF"/>
                </a:solidFill>
                <a:ea typeface="MS PGothic" pitchFamily="34" charset="-128"/>
              </a:endParaRPr>
            </a:p>
          </p:txBody>
        </p:sp>
        <p:sp>
          <p:nvSpPr>
            <p:cNvPr id="13334" name="Rectangle 20"/>
            <p:cNvSpPr>
              <a:spLocks noChangeArrowheads="1"/>
            </p:cNvSpPr>
            <p:nvPr/>
          </p:nvSpPr>
          <p:spPr bwMode="auto">
            <a:xfrm>
              <a:off x="1953" y="3452"/>
              <a:ext cx="468" cy="181"/>
            </a:xfrm>
            <a:prstGeom prst="rect">
              <a:avLst/>
            </a:prstGeom>
            <a:noFill/>
            <a:ln w="9525">
              <a:noFill/>
              <a:miter lim="800000"/>
              <a:headEnd/>
              <a:tailEnd/>
            </a:ln>
          </p:spPr>
          <p:txBody>
            <a:bodyPr wrap="none" lIns="0" tIns="0" rIns="0" bIns="0">
              <a:spAutoFit/>
            </a:bodyPr>
            <a:lstStyle/>
            <a:p>
              <a:pPr algn="ctr" eaLnBrk="0" fontAlgn="base" hangingPunct="0">
                <a:spcBef>
                  <a:spcPct val="0"/>
                </a:spcBef>
                <a:spcAft>
                  <a:spcPct val="0"/>
                </a:spcAft>
              </a:pPr>
              <a:r>
                <a:rPr lang="en-US" b="1">
                  <a:solidFill>
                    <a:srgbClr val="FEFEFE"/>
                  </a:solidFill>
                  <a:ea typeface="MS PGothic" pitchFamily="34" charset="-128"/>
                </a:rPr>
                <a:t>Dinner</a:t>
              </a:r>
              <a:endParaRPr lang="en-US" b="1">
                <a:solidFill>
                  <a:srgbClr val="FFFFFF"/>
                </a:solidFill>
                <a:ea typeface="MS PGothic" pitchFamily="34" charset="-128"/>
              </a:endParaRPr>
            </a:p>
          </p:txBody>
        </p:sp>
        <p:sp>
          <p:nvSpPr>
            <p:cNvPr id="13335" name="Rectangle 21"/>
            <p:cNvSpPr>
              <a:spLocks noChangeArrowheads="1"/>
            </p:cNvSpPr>
            <p:nvPr/>
          </p:nvSpPr>
          <p:spPr bwMode="auto">
            <a:xfrm>
              <a:off x="1071" y="3452"/>
              <a:ext cx="443" cy="181"/>
            </a:xfrm>
            <a:prstGeom prst="rect">
              <a:avLst/>
            </a:prstGeom>
            <a:noFill/>
            <a:ln w="9525">
              <a:noFill/>
              <a:miter lim="800000"/>
              <a:headEnd/>
              <a:tailEnd/>
            </a:ln>
          </p:spPr>
          <p:txBody>
            <a:bodyPr wrap="none" lIns="0" tIns="0" rIns="0" bIns="0">
              <a:spAutoFit/>
            </a:bodyPr>
            <a:lstStyle/>
            <a:p>
              <a:pPr algn="ctr" eaLnBrk="0" fontAlgn="base" hangingPunct="0">
                <a:spcBef>
                  <a:spcPct val="0"/>
                </a:spcBef>
                <a:spcAft>
                  <a:spcPct val="0"/>
                </a:spcAft>
              </a:pPr>
              <a:r>
                <a:rPr lang="en-US" b="1">
                  <a:solidFill>
                    <a:srgbClr val="FEFEFE"/>
                  </a:solidFill>
                  <a:ea typeface="MS PGothic" pitchFamily="34" charset="-128"/>
                </a:rPr>
                <a:t>Lunch</a:t>
              </a:r>
              <a:endParaRPr lang="en-US" b="1">
                <a:solidFill>
                  <a:srgbClr val="FFFFFF"/>
                </a:solidFill>
                <a:ea typeface="MS PGothic" pitchFamily="34" charset="-128"/>
              </a:endParaRPr>
            </a:p>
          </p:txBody>
        </p:sp>
        <p:sp>
          <p:nvSpPr>
            <p:cNvPr id="13336" name="Rectangle 22"/>
            <p:cNvSpPr>
              <a:spLocks noChangeArrowheads="1"/>
            </p:cNvSpPr>
            <p:nvPr/>
          </p:nvSpPr>
          <p:spPr bwMode="auto">
            <a:xfrm>
              <a:off x="2591" y="3452"/>
              <a:ext cx="435" cy="181"/>
            </a:xfrm>
            <a:prstGeom prst="rect">
              <a:avLst/>
            </a:prstGeom>
            <a:noFill/>
            <a:ln w="9525">
              <a:noFill/>
              <a:miter lim="800000"/>
              <a:headEnd/>
              <a:tailEnd/>
            </a:ln>
          </p:spPr>
          <p:txBody>
            <a:bodyPr wrap="none" lIns="0" tIns="0" rIns="0" bIns="0">
              <a:spAutoFit/>
            </a:bodyPr>
            <a:lstStyle/>
            <a:p>
              <a:pPr algn="ctr" eaLnBrk="0" fontAlgn="base" hangingPunct="0">
                <a:spcBef>
                  <a:spcPct val="0"/>
                </a:spcBef>
                <a:spcAft>
                  <a:spcPct val="0"/>
                </a:spcAft>
              </a:pPr>
              <a:r>
                <a:rPr lang="en-GB" b="1">
                  <a:solidFill>
                    <a:srgbClr val="FFFFFF"/>
                  </a:solidFill>
                  <a:ea typeface="MS PGothic" pitchFamily="34" charset="-128"/>
                </a:rPr>
                <a:t>Snack</a:t>
              </a:r>
              <a:endParaRPr lang="en-US" b="1">
                <a:solidFill>
                  <a:srgbClr val="FFFFFF"/>
                </a:solidFill>
                <a:ea typeface="MS PGothic" pitchFamily="34" charset="-128"/>
              </a:endParaRPr>
            </a:p>
          </p:txBody>
        </p:sp>
      </p:grpSp>
      <p:sp>
        <p:nvSpPr>
          <p:cNvPr id="13317" name="Line 23"/>
          <p:cNvSpPr>
            <a:spLocks noChangeShapeType="1"/>
          </p:cNvSpPr>
          <p:nvPr/>
        </p:nvSpPr>
        <p:spPr bwMode="invGray">
          <a:xfrm flipV="1">
            <a:off x="779463" y="1962150"/>
            <a:ext cx="1587" cy="227013"/>
          </a:xfrm>
          <a:prstGeom prst="line">
            <a:avLst/>
          </a:prstGeom>
          <a:noFill/>
          <a:ln w="38100">
            <a:solidFill>
              <a:srgbClr val="FFFF00"/>
            </a:solidFill>
            <a:round/>
            <a:headEnd type="triangle" w="med" len="med"/>
            <a:tailEnd/>
          </a:ln>
        </p:spPr>
        <p:txBody>
          <a:bodyPr/>
          <a:lstStyle/>
          <a:p>
            <a:pPr fontAlgn="base">
              <a:spcBef>
                <a:spcPct val="0"/>
              </a:spcBef>
              <a:spcAft>
                <a:spcPct val="0"/>
              </a:spcAft>
            </a:pPr>
            <a:endParaRPr lang="en-US">
              <a:solidFill>
                <a:srgbClr val="FFFFFF"/>
              </a:solidFill>
              <a:ea typeface="MS PGothic" pitchFamily="34" charset="-128"/>
            </a:endParaRPr>
          </a:p>
        </p:txBody>
      </p:sp>
      <p:sp>
        <p:nvSpPr>
          <p:cNvPr id="14356" name="Line 24"/>
          <p:cNvSpPr>
            <a:spLocks noChangeShapeType="1"/>
          </p:cNvSpPr>
          <p:nvPr/>
        </p:nvSpPr>
        <p:spPr bwMode="invGray">
          <a:xfrm flipV="1">
            <a:off x="3560763" y="1962150"/>
            <a:ext cx="1587" cy="227013"/>
          </a:xfrm>
          <a:prstGeom prst="line">
            <a:avLst/>
          </a:prstGeom>
          <a:noFill/>
          <a:ln w="38100">
            <a:solidFill>
              <a:srgbClr val="FFFF00"/>
            </a:solidFill>
            <a:round/>
            <a:headEnd type="triangle" w="med" len="med"/>
            <a:tailEnd type="none" w="lg" len="med"/>
          </a:ln>
        </p:spPr>
        <p:txBody>
          <a:bodyPr/>
          <a:lstStyle/>
          <a:p>
            <a:pPr fontAlgn="base">
              <a:spcBef>
                <a:spcPct val="0"/>
              </a:spcBef>
              <a:spcAft>
                <a:spcPct val="0"/>
              </a:spcAft>
              <a:defRPr/>
            </a:pPr>
            <a:endParaRPr lang="en-US">
              <a:ln>
                <a:solidFill>
                  <a:srgbClr val="FF0000"/>
                </a:solidFill>
              </a:ln>
              <a:solidFill>
                <a:srgbClr val="FFFFFF"/>
              </a:solidFill>
              <a:ea typeface="MS PGothic" pitchFamily="34" charset="-128"/>
            </a:endParaRPr>
          </a:p>
        </p:txBody>
      </p:sp>
      <p:sp>
        <p:nvSpPr>
          <p:cNvPr id="13319" name="Line 34"/>
          <p:cNvSpPr>
            <a:spLocks noChangeShapeType="1"/>
          </p:cNvSpPr>
          <p:nvPr/>
        </p:nvSpPr>
        <p:spPr bwMode="auto">
          <a:xfrm flipH="1">
            <a:off x="784225" y="5464175"/>
            <a:ext cx="5653088" cy="1588"/>
          </a:xfrm>
          <a:prstGeom prst="line">
            <a:avLst/>
          </a:prstGeom>
          <a:noFill/>
          <a:ln w="28575">
            <a:solidFill>
              <a:srgbClr val="FEFEFE"/>
            </a:solidFill>
            <a:round/>
            <a:headEnd/>
            <a:tailEnd/>
          </a:ln>
        </p:spPr>
        <p:txBody>
          <a:bodyPr/>
          <a:lstStyle/>
          <a:p>
            <a:pPr fontAlgn="base">
              <a:spcBef>
                <a:spcPct val="0"/>
              </a:spcBef>
              <a:spcAft>
                <a:spcPct val="0"/>
              </a:spcAft>
            </a:pPr>
            <a:endParaRPr lang="en-US">
              <a:solidFill>
                <a:srgbClr val="FFFFFF"/>
              </a:solidFill>
              <a:ea typeface="MS PGothic" pitchFamily="34" charset="-128"/>
            </a:endParaRPr>
          </a:p>
        </p:txBody>
      </p:sp>
      <p:sp>
        <p:nvSpPr>
          <p:cNvPr id="13320" name="Line 35"/>
          <p:cNvSpPr>
            <a:spLocks noChangeShapeType="1"/>
          </p:cNvSpPr>
          <p:nvPr/>
        </p:nvSpPr>
        <p:spPr bwMode="auto">
          <a:xfrm rot="16200000" flipH="1">
            <a:off x="-823119" y="3855244"/>
            <a:ext cx="3216275" cy="1588"/>
          </a:xfrm>
          <a:prstGeom prst="line">
            <a:avLst/>
          </a:prstGeom>
          <a:noFill/>
          <a:ln w="28575">
            <a:solidFill>
              <a:srgbClr val="FEFEFE"/>
            </a:solidFill>
            <a:round/>
            <a:headEnd/>
            <a:tailEnd/>
          </a:ln>
        </p:spPr>
        <p:txBody>
          <a:bodyPr/>
          <a:lstStyle/>
          <a:p>
            <a:pPr fontAlgn="base">
              <a:spcBef>
                <a:spcPct val="0"/>
              </a:spcBef>
              <a:spcAft>
                <a:spcPct val="0"/>
              </a:spcAft>
            </a:pPr>
            <a:endParaRPr lang="en-US">
              <a:solidFill>
                <a:srgbClr val="FFFFFF"/>
              </a:solidFill>
              <a:ea typeface="MS PGothic" pitchFamily="34" charset="-128"/>
            </a:endParaRPr>
          </a:p>
        </p:txBody>
      </p:sp>
      <p:sp>
        <p:nvSpPr>
          <p:cNvPr id="13321" name="Rectangle 36"/>
          <p:cNvSpPr>
            <a:spLocks noChangeArrowheads="1"/>
          </p:cNvSpPr>
          <p:nvPr/>
        </p:nvSpPr>
        <p:spPr bwMode="auto">
          <a:xfrm rot="-5400000">
            <a:off x="-250031" y="3498056"/>
            <a:ext cx="1498600" cy="274638"/>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b="1">
                <a:solidFill>
                  <a:srgbClr val="FEFEFE"/>
                </a:solidFill>
                <a:ea typeface="MS PGothic" pitchFamily="34" charset="-128"/>
              </a:rPr>
              <a:t>Plasma levels</a:t>
            </a:r>
            <a:endParaRPr lang="en-US" b="1">
              <a:solidFill>
                <a:srgbClr val="FFFFFF"/>
              </a:solidFill>
              <a:ea typeface="MS PGothic" pitchFamily="34" charset="-128"/>
            </a:endParaRPr>
          </a:p>
        </p:txBody>
      </p:sp>
      <p:sp>
        <p:nvSpPr>
          <p:cNvPr id="13322" name="Rectangle 9"/>
          <p:cNvSpPr>
            <a:spLocks noGrp="1" noChangeArrowheads="1"/>
          </p:cNvSpPr>
          <p:nvPr>
            <p:ph type="title"/>
          </p:nvPr>
        </p:nvSpPr>
        <p:spPr>
          <a:xfrm>
            <a:off x="0" y="0"/>
            <a:ext cx="9143999" cy="1295400"/>
          </a:xfrm>
          <a:solidFill>
            <a:srgbClr val="C00000"/>
          </a:solidFill>
          <a:ln>
            <a:solidFill>
              <a:schemeClr val="tx1"/>
            </a:solidFill>
          </a:ln>
        </p:spPr>
        <p:txBody>
          <a:bodyPr wrap="none" lIns="0" tIns="0" rIns="0" bIns="0"/>
          <a:lstStyle/>
          <a:p>
            <a:pPr algn="ctr"/>
            <a:r>
              <a:rPr lang="en-US" sz="2800" dirty="0" smtClean="0">
                <a:solidFill>
                  <a:schemeClr val="tx1"/>
                </a:solidFill>
                <a:effectLst>
                  <a:outerShdw blurRad="38100" dist="38100" dir="2700000" algn="tl">
                    <a:srgbClr val="000000">
                      <a:alpha val="43137"/>
                    </a:srgbClr>
                  </a:outerShdw>
                </a:effectLst>
                <a:latin typeface="Garamond" pitchFamily="18" charset="0"/>
              </a:rPr>
              <a:t>Conventional </a:t>
            </a:r>
            <a:r>
              <a:rPr lang="en-US" sz="2800" dirty="0" err="1" smtClean="0">
                <a:solidFill>
                  <a:schemeClr val="tx1"/>
                </a:solidFill>
                <a:effectLst>
                  <a:outerShdw blurRad="38100" dist="38100" dir="2700000" algn="tl">
                    <a:srgbClr val="000000">
                      <a:alpha val="43137"/>
                    </a:srgbClr>
                  </a:outerShdw>
                </a:effectLst>
                <a:latin typeface="Garamond" pitchFamily="18" charset="0"/>
              </a:rPr>
              <a:t>insulins</a:t>
            </a:r>
            <a:r>
              <a:rPr lang="en-US" sz="2800" dirty="0" smtClean="0">
                <a:solidFill>
                  <a:schemeClr val="tx1"/>
                </a:solidFill>
                <a:effectLst>
                  <a:outerShdw blurRad="38100" dist="38100" dir="2700000" algn="tl">
                    <a:srgbClr val="000000">
                      <a:alpha val="43137"/>
                    </a:srgbClr>
                  </a:outerShdw>
                </a:effectLst>
                <a:latin typeface="Garamond" pitchFamily="18" charset="0"/>
              </a:rPr>
              <a:t> do not replicate the pattern of </a:t>
            </a:r>
            <a:br>
              <a:rPr lang="en-US" sz="2800" dirty="0" smtClean="0">
                <a:solidFill>
                  <a:schemeClr val="tx1"/>
                </a:solidFill>
                <a:effectLst>
                  <a:outerShdw blurRad="38100" dist="38100" dir="2700000" algn="tl">
                    <a:srgbClr val="000000">
                      <a:alpha val="43137"/>
                    </a:srgbClr>
                  </a:outerShdw>
                </a:effectLst>
                <a:latin typeface="Garamond" pitchFamily="18" charset="0"/>
              </a:rPr>
            </a:br>
            <a:r>
              <a:rPr lang="en-US" sz="2800" dirty="0" smtClean="0">
                <a:solidFill>
                  <a:schemeClr val="tx1"/>
                </a:solidFill>
                <a:effectLst>
                  <a:outerShdw blurRad="38100" dist="38100" dir="2700000" algn="tl">
                    <a:srgbClr val="000000">
                      <a:alpha val="43137"/>
                    </a:srgbClr>
                  </a:outerShdw>
                </a:effectLst>
                <a:latin typeface="Garamond" pitchFamily="18" charset="0"/>
              </a:rPr>
              <a:t>basal and postprandial endogenous insulin secretion</a:t>
            </a:r>
            <a:endParaRPr lang="en-US" sz="3200" dirty="0" smtClean="0">
              <a:solidFill>
                <a:schemeClr val="tx1"/>
              </a:solidFill>
              <a:effectLst>
                <a:outerShdw blurRad="38100" dist="38100" dir="2700000" algn="tl">
                  <a:srgbClr val="000000">
                    <a:alpha val="43137"/>
                  </a:srgbClr>
                </a:outerShdw>
              </a:effectLst>
              <a:latin typeface="Garamond" pitchFamily="18" charset="0"/>
            </a:endParaRPr>
          </a:p>
        </p:txBody>
      </p:sp>
      <p:sp>
        <p:nvSpPr>
          <p:cNvPr id="41" name="Line 24"/>
          <p:cNvSpPr>
            <a:spLocks noChangeShapeType="1"/>
          </p:cNvSpPr>
          <p:nvPr/>
        </p:nvSpPr>
        <p:spPr bwMode="invGray">
          <a:xfrm flipV="1">
            <a:off x="2209800" y="1981200"/>
            <a:ext cx="1588" cy="227013"/>
          </a:xfrm>
          <a:prstGeom prst="line">
            <a:avLst/>
          </a:prstGeom>
          <a:noFill/>
          <a:ln w="38100">
            <a:solidFill>
              <a:srgbClr val="FFFF00"/>
            </a:solidFill>
            <a:round/>
            <a:headEnd type="triangle" w="med" len="med"/>
            <a:tailEnd type="none" w="lg" len="med"/>
          </a:ln>
        </p:spPr>
        <p:txBody>
          <a:bodyPr/>
          <a:lstStyle/>
          <a:p>
            <a:pPr fontAlgn="base">
              <a:spcBef>
                <a:spcPct val="0"/>
              </a:spcBef>
              <a:spcAft>
                <a:spcPct val="0"/>
              </a:spcAft>
              <a:defRPr/>
            </a:pPr>
            <a:endParaRPr lang="en-US">
              <a:ln>
                <a:solidFill>
                  <a:srgbClr val="FF0000"/>
                </a:solidFill>
              </a:ln>
              <a:solidFill>
                <a:srgbClr val="FFFFFF"/>
              </a:solidFill>
              <a:ea typeface="MS PGothic" pitchFamily="34" charset="-128"/>
            </a:endParaRPr>
          </a:p>
        </p:txBody>
      </p:sp>
      <p:sp>
        <p:nvSpPr>
          <p:cNvPr id="42" name="Freeform 26"/>
          <p:cNvSpPr>
            <a:spLocks/>
          </p:cNvSpPr>
          <p:nvPr/>
        </p:nvSpPr>
        <p:spPr bwMode="invGray">
          <a:xfrm>
            <a:off x="836613" y="3784600"/>
            <a:ext cx="1568450" cy="1698625"/>
          </a:xfrm>
          <a:custGeom>
            <a:avLst/>
            <a:gdLst>
              <a:gd name="T0" fmla="*/ 0 w 1632"/>
              <a:gd name="T1" fmla="*/ 2147483647 h 511"/>
              <a:gd name="T2" fmla="*/ 2147483647 w 1632"/>
              <a:gd name="T3" fmla="*/ 2147483647 h 511"/>
              <a:gd name="T4" fmla="*/ 2147483647 w 1632"/>
              <a:gd name="T5" fmla="*/ 2147483647 h 511"/>
              <a:gd name="T6" fmla="*/ 2147483647 w 1632"/>
              <a:gd name="T7" fmla="*/ 2147483647 h 511"/>
              <a:gd name="T8" fmla="*/ 0 60000 65536"/>
              <a:gd name="T9" fmla="*/ 0 60000 65536"/>
              <a:gd name="T10" fmla="*/ 0 60000 65536"/>
              <a:gd name="T11" fmla="*/ 0 60000 65536"/>
              <a:gd name="T12" fmla="*/ 0 w 1632"/>
              <a:gd name="T13" fmla="*/ 0 h 511"/>
              <a:gd name="T14" fmla="*/ 1632 w 1632"/>
              <a:gd name="T15" fmla="*/ 511 h 511"/>
            </a:gdLst>
            <a:ahLst/>
            <a:cxnLst>
              <a:cxn ang="T8">
                <a:pos x="T0" y="T1"/>
              </a:cxn>
              <a:cxn ang="T9">
                <a:pos x="T2" y="T3"/>
              </a:cxn>
              <a:cxn ang="T10">
                <a:pos x="T4" y="T5"/>
              </a:cxn>
              <a:cxn ang="T11">
                <a:pos x="T6" y="T7"/>
              </a:cxn>
            </a:cxnLst>
            <a:rect l="T12" t="T13" r="T14" b="T15"/>
            <a:pathLst>
              <a:path w="1632" h="511">
                <a:moveTo>
                  <a:pt x="0" y="511"/>
                </a:moveTo>
                <a:cubicBezTo>
                  <a:pt x="29" y="372"/>
                  <a:pt x="193" y="23"/>
                  <a:pt x="531" y="23"/>
                </a:cubicBezTo>
                <a:cubicBezTo>
                  <a:pt x="773" y="0"/>
                  <a:pt x="1226" y="363"/>
                  <a:pt x="1366" y="427"/>
                </a:cubicBezTo>
                <a:cubicBezTo>
                  <a:pt x="1506" y="491"/>
                  <a:pt x="1548" y="493"/>
                  <a:pt x="1632" y="499"/>
                </a:cubicBezTo>
              </a:path>
            </a:pathLst>
          </a:custGeom>
          <a:noFill/>
          <a:ln w="57150">
            <a:solidFill>
              <a:srgbClr val="A700CE"/>
            </a:solidFill>
            <a:round/>
            <a:headEnd/>
            <a:tailEnd/>
          </a:ln>
        </p:spPr>
        <p:txBody>
          <a:bodyPr wrap="none" anchor="ctr"/>
          <a:lstStyle/>
          <a:p>
            <a:pPr fontAlgn="base">
              <a:spcBef>
                <a:spcPct val="0"/>
              </a:spcBef>
              <a:spcAft>
                <a:spcPct val="0"/>
              </a:spcAft>
            </a:pPr>
            <a:endParaRPr lang="en-US">
              <a:solidFill>
                <a:srgbClr val="FFFFFF"/>
              </a:solidFill>
              <a:ea typeface="MS PGothic" pitchFamily="34" charset="-128"/>
            </a:endParaRPr>
          </a:p>
        </p:txBody>
      </p:sp>
      <p:sp>
        <p:nvSpPr>
          <p:cNvPr id="43" name="Freeform 29"/>
          <p:cNvSpPr>
            <a:spLocks/>
          </p:cNvSpPr>
          <p:nvPr/>
        </p:nvSpPr>
        <p:spPr bwMode="invGray">
          <a:xfrm>
            <a:off x="3422650" y="3541713"/>
            <a:ext cx="1436688" cy="1951037"/>
          </a:xfrm>
          <a:custGeom>
            <a:avLst/>
            <a:gdLst>
              <a:gd name="T0" fmla="*/ 0 w 1632"/>
              <a:gd name="T1" fmla="*/ 2147483647 h 511"/>
              <a:gd name="T2" fmla="*/ 2147483647 w 1632"/>
              <a:gd name="T3" fmla="*/ 2147483647 h 511"/>
              <a:gd name="T4" fmla="*/ 2147483647 w 1632"/>
              <a:gd name="T5" fmla="*/ 2147483647 h 511"/>
              <a:gd name="T6" fmla="*/ 2147483647 w 1632"/>
              <a:gd name="T7" fmla="*/ 2147483647 h 511"/>
              <a:gd name="T8" fmla="*/ 0 60000 65536"/>
              <a:gd name="T9" fmla="*/ 0 60000 65536"/>
              <a:gd name="T10" fmla="*/ 0 60000 65536"/>
              <a:gd name="T11" fmla="*/ 0 60000 65536"/>
              <a:gd name="T12" fmla="*/ 0 w 1632"/>
              <a:gd name="T13" fmla="*/ 0 h 511"/>
              <a:gd name="T14" fmla="*/ 1632 w 1632"/>
              <a:gd name="T15" fmla="*/ 511 h 511"/>
            </a:gdLst>
            <a:ahLst/>
            <a:cxnLst>
              <a:cxn ang="T8">
                <a:pos x="T0" y="T1"/>
              </a:cxn>
              <a:cxn ang="T9">
                <a:pos x="T2" y="T3"/>
              </a:cxn>
              <a:cxn ang="T10">
                <a:pos x="T4" y="T5"/>
              </a:cxn>
              <a:cxn ang="T11">
                <a:pos x="T6" y="T7"/>
              </a:cxn>
            </a:cxnLst>
            <a:rect l="T12" t="T13" r="T14" b="T15"/>
            <a:pathLst>
              <a:path w="1632" h="511">
                <a:moveTo>
                  <a:pt x="0" y="511"/>
                </a:moveTo>
                <a:cubicBezTo>
                  <a:pt x="29" y="372"/>
                  <a:pt x="193" y="23"/>
                  <a:pt x="531" y="23"/>
                </a:cubicBezTo>
                <a:cubicBezTo>
                  <a:pt x="773" y="0"/>
                  <a:pt x="1226" y="363"/>
                  <a:pt x="1366" y="427"/>
                </a:cubicBezTo>
                <a:cubicBezTo>
                  <a:pt x="1506" y="491"/>
                  <a:pt x="1548" y="493"/>
                  <a:pt x="1632" y="499"/>
                </a:cubicBezTo>
              </a:path>
            </a:pathLst>
          </a:custGeom>
          <a:noFill/>
          <a:ln w="57150">
            <a:solidFill>
              <a:srgbClr val="A700CE"/>
            </a:solidFill>
            <a:round/>
            <a:headEnd/>
            <a:tailEnd/>
          </a:ln>
        </p:spPr>
        <p:txBody>
          <a:bodyPr wrap="none" anchor="ctr"/>
          <a:lstStyle/>
          <a:p>
            <a:pPr fontAlgn="base">
              <a:spcBef>
                <a:spcPct val="0"/>
              </a:spcBef>
              <a:spcAft>
                <a:spcPct val="0"/>
              </a:spcAft>
            </a:pPr>
            <a:endParaRPr lang="en-US">
              <a:solidFill>
                <a:srgbClr val="FFFFFF"/>
              </a:solidFill>
              <a:ea typeface="MS PGothic" pitchFamily="34" charset="-128"/>
            </a:endParaRPr>
          </a:p>
        </p:txBody>
      </p:sp>
      <p:sp>
        <p:nvSpPr>
          <p:cNvPr id="44" name="Freeform 25"/>
          <p:cNvSpPr>
            <a:spLocks/>
          </p:cNvSpPr>
          <p:nvPr/>
        </p:nvSpPr>
        <p:spPr bwMode="invGray">
          <a:xfrm>
            <a:off x="855663" y="3886200"/>
            <a:ext cx="3284537" cy="1589088"/>
          </a:xfrm>
          <a:custGeom>
            <a:avLst/>
            <a:gdLst>
              <a:gd name="T0" fmla="*/ 0 w 1632"/>
              <a:gd name="T1" fmla="*/ 2147483647 h 511"/>
              <a:gd name="T2" fmla="*/ 2147483647 w 1632"/>
              <a:gd name="T3" fmla="*/ 2147483647 h 511"/>
              <a:gd name="T4" fmla="*/ 2147483647 w 1632"/>
              <a:gd name="T5" fmla="*/ 2147483647 h 511"/>
              <a:gd name="T6" fmla="*/ 2147483647 w 1632"/>
              <a:gd name="T7" fmla="*/ 2147483647 h 511"/>
              <a:gd name="T8" fmla="*/ 0 60000 65536"/>
              <a:gd name="T9" fmla="*/ 0 60000 65536"/>
              <a:gd name="T10" fmla="*/ 0 60000 65536"/>
              <a:gd name="T11" fmla="*/ 0 60000 65536"/>
              <a:gd name="T12" fmla="*/ 0 w 1632"/>
              <a:gd name="T13" fmla="*/ 0 h 511"/>
              <a:gd name="T14" fmla="*/ 1632 w 1632"/>
              <a:gd name="T15" fmla="*/ 511 h 511"/>
            </a:gdLst>
            <a:ahLst/>
            <a:cxnLst>
              <a:cxn ang="T8">
                <a:pos x="T0" y="T1"/>
              </a:cxn>
              <a:cxn ang="T9">
                <a:pos x="T2" y="T3"/>
              </a:cxn>
              <a:cxn ang="T10">
                <a:pos x="T4" y="T5"/>
              </a:cxn>
              <a:cxn ang="T11">
                <a:pos x="T6" y="T7"/>
              </a:cxn>
            </a:cxnLst>
            <a:rect l="T12" t="T13" r="T14" b="T15"/>
            <a:pathLst>
              <a:path w="1632" h="511">
                <a:moveTo>
                  <a:pt x="0" y="511"/>
                </a:moveTo>
                <a:cubicBezTo>
                  <a:pt x="29" y="372"/>
                  <a:pt x="193" y="23"/>
                  <a:pt x="531" y="23"/>
                </a:cubicBezTo>
                <a:cubicBezTo>
                  <a:pt x="773" y="0"/>
                  <a:pt x="1226" y="363"/>
                  <a:pt x="1366" y="427"/>
                </a:cubicBezTo>
                <a:cubicBezTo>
                  <a:pt x="1506" y="491"/>
                  <a:pt x="1548" y="493"/>
                  <a:pt x="1632" y="499"/>
                </a:cubicBezTo>
              </a:path>
            </a:pathLst>
          </a:custGeom>
          <a:noFill/>
          <a:ln w="57150">
            <a:solidFill>
              <a:schemeClr val="hlink"/>
            </a:solidFill>
            <a:round/>
            <a:headEnd/>
            <a:tailEnd/>
          </a:ln>
        </p:spPr>
        <p:txBody>
          <a:bodyPr wrap="none" anchor="ctr"/>
          <a:lstStyle/>
          <a:p>
            <a:pPr fontAlgn="base">
              <a:spcBef>
                <a:spcPct val="0"/>
              </a:spcBef>
              <a:spcAft>
                <a:spcPct val="0"/>
              </a:spcAft>
            </a:pPr>
            <a:endParaRPr lang="en-US">
              <a:solidFill>
                <a:srgbClr val="FFFFFF"/>
              </a:solidFill>
              <a:ea typeface="MS PGothic" pitchFamily="34" charset="-128"/>
            </a:endParaRPr>
          </a:p>
        </p:txBody>
      </p:sp>
      <p:sp>
        <p:nvSpPr>
          <p:cNvPr id="45" name="Freeform 28"/>
          <p:cNvSpPr>
            <a:spLocks/>
          </p:cNvSpPr>
          <p:nvPr/>
        </p:nvSpPr>
        <p:spPr bwMode="invGray">
          <a:xfrm>
            <a:off x="3438525" y="3659188"/>
            <a:ext cx="3009900" cy="1824037"/>
          </a:xfrm>
          <a:custGeom>
            <a:avLst/>
            <a:gdLst>
              <a:gd name="T0" fmla="*/ 0 w 1632"/>
              <a:gd name="T1" fmla="*/ 2147483647 h 511"/>
              <a:gd name="T2" fmla="*/ 2147483647 w 1632"/>
              <a:gd name="T3" fmla="*/ 2147483647 h 511"/>
              <a:gd name="T4" fmla="*/ 2147483647 w 1632"/>
              <a:gd name="T5" fmla="*/ 2147483647 h 511"/>
              <a:gd name="T6" fmla="*/ 2147483647 w 1632"/>
              <a:gd name="T7" fmla="*/ 2147483647 h 511"/>
              <a:gd name="T8" fmla="*/ 0 60000 65536"/>
              <a:gd name="T9" fmla="*/ 0 60000 65536"/>
              <a:gd name="T10" fmla="*/ 0 60000 65536"/>
              <a:gd name="T11" fmla="*/ 0 60000 65536"/>
              <a:gd name="T12" fmla="*/ 0 w 1632"/>
              <a:gd name="T13" fmla="*/ 0 h 511"/>
              <a:gd name="T14" fmla="*/ 1632 w 1632"/>
              <a:gd name="T15" fmla="*/ 511 h 511"/>
            </a:gdLst>
            <a:ahLst/>
            <a:cxnLst>
              <a:cxn ang="T8">
                <a:pos x="T0" y="T1"/>
              </a:cxn>
              <a:cxn ang="T9">
                <a:pos x="T2" y="T3"/>
              </a:cxn>
              <a:cxn ang="T10">
                <a:pos x="T4" y="T5"/>
              </a:cxn>
              <a:cxn ang="T11">
                <a:pos x="T6" y="T7"/>
              </a:cxn>
            </a:cxnLst>
            <a:rect l="T12" t="T13" r="T14" b="T15"/>
            <a:pathLst>
              <a:path w="1632" h="511">
                <a:moveTo>
                  <a:pt x="0" y="511"/>
                </a:moveTo>
                <a:cubicBezTo>
                  <a:pt x="29" y="372"/>
                  <a:pt x="193" y="23"/>
                  <a:pt x="531" y="23"/>
                </a:cubicBezTo>
                <a:cubicBezTo>
                  <a:pt x="773" y="0"/>
                  <a:pt x="1226" y="363"/>
                  <a:pt x="1366" y="427"/>
                </a:cubicBezTo>
                <a:cubicBezTo>
                  <a:pt x="1506" y="491"/>
                  <a:pt x="1548" y="493"/>
                  <a:pt x="1632" y="499"/>
                </a:cubicBezTo>
              </a:path>
            </a:pathLst>
          </a:custGeom>
          <a:noFill/>
          <a:ln w="57150">
            <a:solidFill>
              <a:schemeClr val="hlink"/>
            </a:solidFill>
            <a:round/>
            <a:headEnd/>
            <a:tailEnd/>
          </a:ln>
        </p:spPr>
        <p:txBody>
          <a:bodyPr wrap="none" anchor="ctr"/>
          <a:lstStyle/>
          <a:p>
            <a:pPr fontAlgn="base">
              <a:spcBef>
                <a:spcPct val="0"/>
              </a:spcBef>
              <a:spcAft>
                <a:spcPct val="0"/>
              </a:spcAft>
            </a:pPr>
            <a:endParaRPr lang="en-US">
              <a:solidFill>
                <a:srgbClr val="FFFFFF"/>
              </a:solidFill>
              <a:ea typeface="MS PGothic" pitchFamily="34" charset="-128"/>
            </a:endParaRPr>
          </a:p>
        </p:txBody>
      </p:sp>
      <p:sp>
        <p:nvSpPr>
          <p:cNvPr id="46" name="Freeform 27"/>
          <p:cNvSpPr>
            <a:spLocks/>
          </p:cNvSpPr>
          <p:nvPr/>
        </p:nvSpPr>
        <p:spPr bwMode="invGray">
          <a:xfrm>
            <a:off x="809625" y="2592388"/>
            <a:ext cx="3284538" cy="2867025"/>
          </a:xfrm>
          <a:custGeom>
            <a:avLst/>
            <a:gdLst>
              <a:gd name="T0" fmla="*/ 0 w 1632"/>
              <a:gd name="T1" fmla="*/ 2147483647 h 511"/>
              <a:gd name="T2" fmla="*/ 2147483647 w 1632"/>
              <a:gd name="T3" fmla="*/ 2147483647 h 511"/>
              <a:gd name="T4" fmla="*/ 2147483647 w 1632"/>
              <a:gd name="T5" fmla="*/ 2147483647 h 511"/>
              <a:gd name="T6" fmla="*/ 2147483647 w 1632"/>
              <a:gd name="T7" fmla="*/ 2147483647 h 511"/>
              <a:gd name="T8" fmla="*/ 0 60000 65536"/>
              <a:gd name="T9" fmla="*/ 0 60000 65536"/>
              <a:gd name="T10" fmla="*/ 0 60000 65536"/>
              <a:gd name="T11" fmla="*/ 0 60000 65536"/>
              <a:gd name="T12" fmla="*/ 0 w 1632"/>
              <a:gd name="T13" fmla="*/ 0 h 511"/>
              <a:gd name="T14" fmla="*/ 1632 w 1632"/>
              <a:gd name="T15" fmla="*/ 511 h 511"/>
            </a:gdLst>
            <a:ahLst/>
            <a:cxnLst>
              <a:cxn ang="T8">
                <a:pos x="T0" y="T1"/>
              </a:cxn>
              <a:cxn ang="T9">
                <a:pos x="T2" y="T3"/>
              </a:cxn>
              <a:cxn ang="T10">
                <a:pos x="T4" y="T5"/>
              </a:cxn>
              <a:cxn ang="T11">
                <a:pos x="T6" y="T7"/>
              </a:cxn>
            </a:cxnLst>
            <a:rect l="T12" t="T13" r="T14" b="T15"/>
            <a:pathLst>
              <a:path w="1632" h="511">
                <a:moveTo>
                  <a:pt x="0" y="511"/>
                </a:moveTo>
                <a:cubicBezTo>
                  <a:pt x="29" y="372"/>
                  <a:pt x="193" y="23"/>
                  <a:pt x="531" y="23"/>
                </a:cubicBezTo>
                <a:cubicBezTo>
                  <a:pt x="773" y="0"/>
                  <a:pt x="1226" y="363"/>
                  <a:pt x="1366" y="427"/>
                </a:cubicBezTo>
                <a:cubicBezTo>
                  <a:pt x="1506" y="491"/>
                  <a:pt x="1548" y="493"/>
                  <a:pt x="1632" y="499"/>
                </a:cubicBezTo>
              </a:path>
            </a:pathLst>
          </a:custGeom>
          <a:noFill/>
          <a:ln w="57150">
            <a:solidFill>
              <a:srgbClr val="FFFF00"/>
            </a:solidFill>
            <a:round/>
            <a:headEnd/>
            <a:tailEnd/>
          </a:ln>
        </p:spPr>
        <p:txBody>
          <a:bodyPr wrap="none" anchor="ctr"/>
          <a:lstStyle/>
          <a:p>
            <a:pPr fontAlgn="base">
              <a:spcBef>
                <a:spcPct val="0"/>
              </a:spcBef>
              <a:spcAft>
                <a:spcPct val="0"/>
              </a:spcAft>
            </a:pPr>
            <a:endParaRPr lang="en-US">
              <a:solidFill>
                <a:srgbClr val="FFFFFF"/>
              </a:solidFill>
              <a:ea typeface="MS PGothic" pitchFamily="34" charset="-128"/>
            </a:endParaRPr>
          </a:p>
        </p:txBody>
      </p:sp>
      <p:sp>
        <p:nvSpPr>
          <p:cNvPr id="47" name="Freeform 30"/>
          <p:cNvSpPr>
            <a:spLocks/>
          </p:cNvSpPr>
          <p:nvPr/>
        </p:nvSpPr>
        <p:spPr bwMode="invGray">
          <a:xfrm>
            <a:off x="3397250" y="2173288"/>
            <a:ext cx="3009900" cy="3292475"/>
          </a:xfrm>
          <a:custGeom>
            <a:avLst/>
            <a:gdLst>
              <a:gd name="T0" fmla="*/ 0 w 1632"/>
              <a:gd name="T1" fmla="*/ 2147483647 h 511"/>
              <a:gd name="T2" fmla="*/ 2147483647 w 1632"/>
              <a:gd name="T3" fmla="*/ 2147483647 h 511"/>
              <a:gd name="T4" fmla="*/ 2147483647 w 1632"/>
              <a:gd name="T5" fmla="*/ 2147483647 h 511"/>
              <a:gd name="T6" fmla="*/ 2147483647 w 1632"/>
              <a:gd name="T7" fmla="*/ 2147483647 h 511"/>
              <a:gd name="T8" fmla="*/ 0 60000 65536"/>
              <a:gd name="T9" fmla="*/ 0 60000 65536"/>
              <a:gd name="T10" fmla="*/ 0 60000 65536"/>
              <a:gd name="T11" fmla="*/ 0 60000 65536"/>
              <a:gd name="T12" fmla="*/ 0 w 1632"/>
              <a:gd name="T13" fmla="*/ 0 h 511"/>
              <a:gd name="T14" fmla="*/ 1632 w 1632"/>
              <a:gd name="T15" fmla="*/ 511 h 511"/>
            </a:gdLst>
            <a:ahLst/>
            <a:cxnLst>
              <a:cxn ang="T8">
                <a:pos x="T0" y="T1"/>
              </a:cxn>
              <a:cxn ang="T9">
                <a:pos x="T2" y="T3"/>
              </a:cxn>
              <a:cxn ang="T10">
                <a:pos x="T4" y="T5"/>
              </a:cxn>
              <a:cxn ang="T11">
                <a:pos x="T6" y="T7"/>
              </a:cxn>
            </a:cxnLst>
            <a:rect l="T12" t="T13" r="T14" b="T15"/>
            <a:pathLst>
              <a:path w="1632" h="511">
                <a:moveTo>
                  <a:pt x="0" y="511"/>
                </a:moveTo>
                <a:cubicBezTo>
                  <a:pt x="29" y="372"/>
                  <a:pt x="193" y="23"/>
                  <a:pt x="531" y="23"/>
                </a:cubicBezTo>
                <a:cubicBezTo>
                  <a:pt x="773" y="0"/>
                  <a:pt x="1226" y="363"/>
                  <a:pt x="1366" y="427"/>
                </a:cubicBezTo>
                <a:cubicBezTo>
                  <a:pt x="1506" y="491"/>
                  <a:pt x="1548" y="493"/>
                  <a:pt x="1632" y="499"/>
                </a:cubicBezTo>
              </a:path>
            </a:pathLst>
          </a:custGeom>
          <a:noFill/>
          <a:ln w="57150">
            <a:solidFill>
              <a:srgbClr val="FFFF00"/>
            </a:solidFill>
            <a:round/>
            <a:headEnd/>
            <a:tailEnd/>
          </a:ln>
        </p:spPr>
        <p:txBody>
          <a:bodyPr wrap="none" anchor="ctr"/>
          <a:lstStyle/>
          <a:p>
            <a:pPr fontAlgn="base">
              <a:spcBef>
                <a:spcPct val="0"/>
              </a:spcBef>
              <a:spcAft>
                <a:spcPct val="0"/>
              </a:spcAft>
            </a:pPr>
            <a:endParaRPr lang="en-US">
              <a:solidFill>
                <a:srgbClr val="FFFFFF"/>
              </a:solidFill>
              <a:ea typeface="MS PGothic" pitchFamily="34" charset="-128"/>
            </a:endParaRPr>
          </a:p>
        </p:txBody>
      </p:sp>
      <p:sp>
        <p:nvSpPr>
          <p:cNvPr id="48" name="Rectangle 47"/>
          <p:cNvSpPr/>
          <p:nvPr/>
        </p:nvSpPr>
        <p:spPr>
          <a:xfrm>
            <a:off x="6172200" y="1828800"/>
            <a:ext cx="2312988" cy="369888"/>
          </a:xfrm>
          <a:prstGeom prst="rect">
            <a:avLst/>
          </a:prstGeom>
        </p:spPr>
        <p:txBody>
          <a:bodyPr wrap="none">
            <a:spAutoFit/>
          </a:bodyPr>
          <a:lstStyle/>
          <a:p>
            <a:pPr fontAlgn="base">
              <a:spcBef>
                <a:spcPct val="0"/>
              </a:spcBef>
              <a:spcAft>
                <a:spcPct val="0"/>
              </a:spcAft>
              <a:defRPr/>
            </a:pPr>
            <a:r>
              <a:rPr lang="en-US" dirty="0">
                <a:solidFill>
                  <a:srgbClr val="CCFFFF">
                    <a:lumMod val="75000"/>
                  </a:srgbClr>
                </a:solidFill>
                <a:ea typeface="MS PGothic" pitchFamily="34" charset="-128"/>
              </a:rPr>
              <a:t>Split-mix twice-Daily </a:t>
            </a:r>
          </a:p>
        </p:txBody>
      </p:sp>
      <p:sp>
        <p:nvSpPr>
          <p:cNvPr id="49" name="Rectangle 48"/>
          <p:cNvSpPr/>
          <p:nvPr/>
        </p:nvSpPr>
        <p:spPr>
          <a:xfrm>
            <a:off x="6172200" y="2438400"/>
            <a:ext cx="2514600" cy="369888"/>
          </a:xfrm>
          <a:prstGeom prst="rect">
            <a:avLst/>
          </a:prstGeom>
        </p:spPr>
        <p:txBody>
          <a:bodyPr>
            <a:spAutoFit/>
          </a:bodyPr>
          <a:lstStyle/>
          <a:p>
            <a:pPr fontAlgn="base">
              <a:spcBef>
                <a:spcPct val="0"/>
              </a:spcBef>
              <a:spcAft>
                <a:spcPct val="0"/>
              </a:spcAft>
              <a:defRPr/>
            </a:pPr>
            <a:r>
              <a:rPr lang="en-US" dirty="0">
                <a:solidFill>
                  <a:srgbClr val="CCFFFF">
                    <a:lumMod val="75000"/>
                  </a:srgbClr>
                </a:solidFill>
                <a:ea typeface="MS PGothic" pitchFamily="34" charset="-128"/>
              </a:rPr>
              <a:t>Pre-Mixed twice-Daily</a:t>
            </a:r>
          </a:p>
        </p:txBody>
      </p:sp>
      <p:sp>
        <p:nvSpPr>
          <p:cNvPr id="24" name="TextBox 23"/>
          <p:cNvSpPr txBox="1"/>
          <p:nvPr/>
        </p:nvSpPr>
        <p:spPr>
          <a:xfrm>
            <a:off x="0" y="6019800"/>
            <a:ext cx="8763000" cy="830997"/>
          </a:xfrm>
          <a:prstGeom prst="rect">
            <a:avLst/>
          </a:prstGeom>
          <a:noFill/>
        </p:spPr>
        <p:txBody>
          <a:bodyPr wrap="square">
            <a:spAutoFit/>
          </a:bodyPr>
          <a:lstStyle/>
          <a:p>
            <a:pPr algn="ctr" fontAlgn="base">
              <a:spcBef>
                <a:spcPct val="0"/>
              </a:spcBef>
              <a:spcAft>
                <a:spcPct val="0"/>
              </a:spcAft>
              <a:defRPr/>
            </a:pPr>
            <a:r>
              <a:rPr lang="en-US" sz="2400" dirty="0">
                <a:latin typeface="Garamond" pitchFamily="18" charset="0"/>
                <a:ea typeface="MS PGothic" pitchFamily="34" charset="-128"/>
              </a:rPr>
              <a:t>Conventional  </a:t>
            </a:r>
            <a:r>
              <a:rPr lang="en-US" sz="2400" dirty="0" err="1">
                <a:latin typeface="Garamond" pitchFamily="18" charset="0"/>
                <a:ea typeface="MS PGothic" pitchFamily="34" charset="-128"/>
              </a:rPr>
              <a:t>insulins</a:t>
            </a:r>
            <a:r>
              <a:rPr lang="en-US" sz="2400" dirty="0">
                <a:latin typeface="Garamond" pitchFamily="18" charset="0"/>
                <a:ea typeface="MS PGothic" pitchFamily="34" charset="-128"/>
              </a:rPr>
              <a:t> fail to meet the two fundamental </a:t>
            </a:r>
            <a:r>
              <a:rPr lang="en-US" sz="2400" dirty="0" smtClean="0">
                <a:latin typeface="Garamond" pitchFamily="18" charset="0"/>
                <a:ea typeface="MS PGothic" pitchFamily="34" charset="-128"/>
              </a:rPr>
              <a:t>features </a:t>
            </a:r>
            <a:r>
              <a:rPr lang="en-US" sz="2400" dirty="0">
                <a:latin typeface="Garamond" pitchFamily="18" charset="0"/>
                <a:ea typeface="MS PGothic" pitchFamily="34" charset="-128"/>
              </a:rPr>
              <a:t>of normal insulin secretion</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linds(horizontal)">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 calcmode="lin" valueType="num">
                                      <p:cBhvr additive="base">
                                        <p:cTn id="12" dur="500" fill="hold"/>
                                        <p:tgtEl>
                                          <p:spTgt spid="42"/>
                                        </p:tgtEl>
                                        <p:attrNameLst>
                                          <p:attrName>ppt_x</p:attrName>
                                        </p:attrNameLst>
                                      </p:cBhvr>
                                      <p:tavLst>
                                        <p:tav tm="0">
                                          <p:val>
                                            <p:strVal val="#ppt_x"/>
                                          </p:val>
                                        </p:tav>
                                        <p:tav tm="100000">
                                          <p:val>
                                            <p:strVal val="#ppt_x"/>
                                          </p:val>
                                        </p:tav>
                                      </p:tavLst>
                                    </p:anim>
                                    <p:anim calcmode="lin" valueType="num">
                                      <p:cBhvr additive="base">
                                        <p:cTn id="13" dur="500" fill="hold"/>
                                        <p:tgtEl>
                                          <p:spTgt spid="42"/>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additive="base">
                                        <p:cTn id="16" dur="500" fill="hold"/>
                                        <p:tgtEl>
                                          <p:spTgt spid="44"/>
                                        </p:tgtEl>
                                        <p:attrNameLst>
                                          <p:attrName>ppt_x</p:attrName>
                                        </p:attrNameLst>
                                      </p:cBhvr>
                                      <p:tavLst>
                                        <p:tav tm="0">
                                          <p:val>
                                            <p:strVal val="#ppt_x"/>
                                          </p:val>
                                        </p:tav>
                                        <p:tav tm="100000">
                                          <p:val>
                                            <p:strVal val="#ppt_x"/>
                                          </p:val>
                                        </p:tav>
                                      </p:tavLst>
                                    </p:anim>
                                    <p:anim calcmode="lin" valueType="num">
                                      <p:cBhvr additive="base">
                                        <p:cTn id="1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43"/>
                                        </p:tgtEl>
                                        <p:attrNameLst>
                                          <p:attrName>style.visibility</p:attrName>
                                        </p:attrNameLst>
                                      </p:cBhvr>
                                      <p:to>
                                        <p:strVal val="visible"/>
                                      </p:to>
                                    </p:set>
                                    <p:anim calcmode="lin" valueType="num">
                                      <p:cBhvr additive="base">
                                        <p:cTn id="22" dur="500" fill="hold"/>
                                        <p:tgtEl>
                                          <p:spTgt spid="43"/>
                                        </p:tgtEl>
                                        <p:attrNameLst>
                                          <p:attrName>ppt_x</p:attrName>
                                        </p:attrNameLst>
                                      </p:cBhvr>
                                      <p:tavLst>
                                        <p:tav tm="0">
                                          <p:val>
                                            <p:strVal val="#ppt_x"/>
                                          </p:val>
                                        </p:tav>
                                        <p:tav tm="100000">
                                          <p:val>
                                            <p:strVal val="#ppt_x"/>
                                          </p:val>
                                        </p:tav>
                                      </p:tavLst>
                                    </p:anim>
                                    <p:anim calcmode="lin" valueType="num">
                                      <p:cBhvr additive="base">
                                        <p:cTn id="23" dur="500" fill="hold"/>
                                        <p:tgtEl>
                                          <p:spTgt spid="43"/>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45"/>
                                        </p:tgtEl>
                                        <p:attrNameLst>
                                          <p:attrName>style.visibility</p:attrName>
                                        </p:attrNameLst>
                                      </p:cBhvr>
                                      <p:to>
                                        <p:strVal val="visible"/>
                                      </p:to>
                                    </p:set>
                                    <p:anim calcmode="lin" valueType="num">
                                      <p:cBhvr additive="base">
                                        <p:cTn id="26" dur="500" fill="hold"/>
                                        <p:tgtEl>
                                          <p:spTgt spid="45"/>
                                        </p:tgtEl>
                                        <p:attrNameLst>
                                          <p:attrName>ppt_x</p:attrName>
                                        </p:attrNameLst>
                                      </p:cBhvr>
                                      <p:tavLst>
                                        <p:tav tm="0">
                                          <p:val>
                                            <p:strVal val="#ppt_x"/>
                                          </p:val>
                                        </p:tav>
                                        <p:tav tm="100000">
                                          <p:val>
                                            <p:strVal val="#ppt_x"/>
                                          </p:val>
                                        </p:tav>
                                      </p:tavLst>
                                    </p:anim>
                                    <p:anim calcmode="lin" valueType="num">
                                      <p:cBhvr additive="base">
                                        <p:cTn id="2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blinds(horizontal)">
                                      <p:cBhvr>
                                        <p:cTn id="32" dur="500"/>
                                        <p:tgtEl>
                                          <p:spTgt spid="4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blinds(horizontal)">
                                      <p:cBhvr>
                                        <p:cTn id="37" dur="500"/>
                                        <p:tgtEl>
                                          <p:spTgt spid="46"/>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blinds(horizontal)">
                                      <p:cBhvr>
                                        <p:cTn id="42" dur="500"/>
                                        <p:tgtEl>
                                          <p:spTgt spid="47"/>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additive="base">
                                        <p:cTn id="47" dur="500" fill="hold"/>
                                        <p:tgtEl>
                                          <p:spTgt spid="24"/>
                                        </p:tgtEl>
                                        <p:attrNameLst>
                                          <p:attrName>ppt_x</p:attrName>
                                        </p:attrNameLst>
                                      </p:cBhvr>
                                      <p:tavLst>
                                        <p:tav tm="0">
                                          <p:val>
                                            <p:strVal val="#ppt_x"/>
                                          </p:val>
                                        </p:tav>
                                        <p:tav tm="100000">
                                          <p:val>
                                            <p:strVal val="#ppt_x"/>
                                          </p:val>
                                        </p:tav>
                                      </p:tavLst>
                                    </p:anim>
                                    <p:anim calcmode="lin" valueType="num">
                                      <p:cBhvr additive="base">
                                        <p:cTn id="4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animBg="1"/>
      <p:bldP spid="45" grpId="0" animBg="1"/>
      <p:bldP spid="46" grpId="0" animBg="1"/>
      <p:bldP spid="47" grpId="0" animBg="1"/>
      <p:bldP spid="48" grpId="0"/>
      <p:bldP spid="49" grpId="0"/>
      <p:bldP spid="24" grpId="0"/>
    </p:bld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15714" name="Picture 2"/>
          <p:cNvPicPr>
            <a:picLocks noGrp="1" noChangeAspect="1" noChangeArrowheads="1"/>
          </p:cNvPicPr>
          <p:nvPr>
            <p:ph idx="1"/>
          </p:nvPr>
        </p:nvPicPr>
        <p:blipFill>
          <a:blip r:embed="rId2" cstate="print"/>
          <a:srcRect/>
          <a:stretch>
            <a:fillRect/>
          </a:stretch>
        </p:blipFill>
        <p:spPr bwMode="auto">
          <a:xfrm>
            <a:off x="152400" y="152400"/>
            <a:ext cx="8839200" cy="2590800"/>
          </a:xfrm>
          <a:prstGeom prst="rect">
            <a:avLst/>
          </a:prstGeom>
          <a:ln w="127000" cap="sq" cmpd="thickThin">
            <a:solidFill>
              <a:srgbClr val="C00000"/>
            </a:solidFill>
            <a:prstDash val="solid"/>
            <a:miter lim="800000"/>
          </a:ln>
          <a:effectLst>
            <a:outerShdw blurRad="50800" dist="38100" dir="2700000" algn="tl" rotWithShape="0">
              <a:srgbClr val="000000">
                <a:alpha val="43000"/>
              </a:srgbClr>
            </a:outerShdw>
          </a:effectLst>
        </p:spPr>
      </p:pic>
      <p:sp>
        <p:nvSpPr>
          <p:cNvPr id="5" name="Rectangle 4"/>
          <p:cNvSpPr/>
          <p:nvPr/>
        </p:nvSpPr>
        <p:spPr>
          <a:xfrm>
            <a:off x="0" y="6443246"/>
            <a:ext cx="9144000" cy="307777"/>
          </a:xfrm>
          <a:prstGeom prst="rect">
            <a:avLst/>
          </a:prstGeom>
        </p:spPr>
        <p:txBody>
          <a:bodyPr wrap="square">
            <a:spAutoFit/>
          </a:bodyPr>
          <a:lstStyle/>
          <a:p>
            <a:pPr algn="ctr"/>
            <a:r>
              <a:rPr lang="en-US" sz="1400" i="1" dirty="0" err="1" smtClean="0">
                <a:solidFill>
                  <a:srgbClr val="FFFF00"/>
                </a:solidFill>
                <a:latin typeface="Garamond" pitchFamily="18" charset="0"/>
              </a:rPr>
              <a:t>Birkeland</a:t>
            </a:r>
            <a:r>
              <a:rPr lang="en-US" sz="1400" i="1" dirty="0" smtClean="0">
                <a:solidFill>
                  <a:srgbClr val="FFFF00"/>
                </a:solidFill>
                <a:latin typeface="Garamond" pitchFamily="18" charset="0"/>
              </a:rPr>
              <a:t> K, Home P, </a:t>
            </a:r>
            <a:r>
              <a:rPr lang="en-US" sz="1400" i="1" dirty="0" err="1" smtClean="0">
                <a:solidFill>
                  <a:srgbClr val="FFFF00"/>
                </a:solidFill>
                <a:latin typeface="Garamond" pitchFamily="18" charset="0"/>
              </a:rPr>
              <a:t>Wendisch</a:t>
            </a:r>
            <a:r>
              <a:rPr lang="en-US" sz="1400" i="1" dirty="0" smtClean="0">
                <a:solidFill>
                  <a:srgbClr val="FFFF00"/>
                </a:solidFill>
                <a:latin typeface="Garamond" pitchFamily="18" charset="0"/>
              </a:rPr>
              <a:t> U, et al. Insulin Degludec in Type 1 Diabetes. Diabetes Care. 2011; 34: 661-5</a:t>
            </a:r>
            <a:endParaRPr lang="en-US" sz="1400" i="1" dirty="0">
              <a:solidFill>
                <a:srgbClr val="FFFF00"/>
              </a:solidFill>
              <a:latin typeface="Garamond" pitchFamily="18" charset="0"/>
            </a:endParaRPr>
          </a:p>
        </p:txBody>
      </p:sp>
      <p:sp>
        <p:nvSpPr>
          <p:cNvPr id="7" name="Rectangle 6"/>
          <p:cNvSpPr/>
          <p:nvPr/>
        </p:nvSpPr>
        <p:spPr>
          <a:xfrm>
            <a:off x="304800" y="2895601"/>
            <a:ext cx="8458200" cy="3477875"/>
          </a:xfrm>
          <a:prstGeom prst="rect">
            <a:avLst/>
          </a:prstGeom>
        </p:spPr>
        <p:txBody>
          <a:bodyPr wrap="square">
            <a:spAutoFit/>
          </a:bodyPr>
          <a:lstStyle/>
          <a:p>
            <a:pPr algn="just"/>
            <a:r>
              <a:rPr lang="en-US" sz="2000" b="1" dirty="0" smtClean="0">
                <a:solidFill>
                  <a:srgbClr val="FFFF00"/>
                </a:solidFill>
                <a:latin typeface="Garamond" pitchFamily="18" charset="0"/>
              </a:rPr>
              <a:t>OBJECTIVE</a:t>
            </a:r>
            <a:r>
              <a:rPr lang="en-US" sz="2000" dirty="0" smtClean="0">
                <a:latin typeface="Garamond" pitchFamily="18" charset="0"/>
              </a:rPr>
              <a:t> Insulin degludec (</a:t>
            </a:r>
            <a:r>
              <a:rPr lang="en-US" sz="2000" dirty="0" err="1" smtClean="0">
                <a:latin typeface="Garamond" pitchFamily="18" charset="0"/>
              </a:rPr>
              <a:t>IDeg</a:t>
            </a:r>
            <a:r>
              <a:rPr lang="en-US" sz="2000" dirty="0" smtClean="0">
                <a:latin typeface="Garamond" pitchFamily="18" charset="0"/>
              </a:rPr>
              <a:t>) is a basal insulin that forms soluble </a:t>
            </a:r>
            <a:r>
              <a:rPr lang="en-US" sz="2000" dirty="0" err="1" smtClean="0">
                <a:latin typeface="Garamond" pitchFamily="18" charset="0"/>
              </a:rPr>
              <a:t>multihexamers</a:t>
            </a:r>
            <a:r>
              <a:rPr lang="en-US" sz="2000" dirty="0" smtClean="0">
                <a:latin typeface="Garamond" pitchFamily="18" charset="0"/>
              </a:rPr>
              <a:t> after subcutaneous injection, resulting in an ultra-long action profile. We assessed the efficacy and safety of </a:t>
            </a:r>
            <a:r>
              <a:rPr lang="en-US" sz="2000" dirty="0" err="1" smtClean="0">
                <a:latin typeface="Garamond" pitchFamily="18" charset="0"/>
              </a:rPr>
              <a:t>IDeg</a:t>
            </a:r>
            <a:r>
              <a:rPr lang="en-US" sz="2000" dirty="0" smtClean="0">
                <a:latin typeface="Garamond" pitchFamily="18" charset="0"/>
              </a:rPr>
              <a:t> formulations administered once daily in combination with mealtime insulin aspart in people with type 1 diabetes. </a:t>
            </a:r>
          </a:p>
          <a:p>
            <a:pPr algn="just"/>
            <a:endParaRPr lang="en-US" sz="2000" dirty="0" smtClean="0">
              <a:latin typeface="Garamond" pitchFamily="18" charset="0"/>
            </a:endParaRPr>
          </a:p>
          <a:p>
            <a:pPr algn="just">
              <a:buClr>
                <a:srgbClr val="FF0000"/>
              </a:buClr>
              <a:buFont typeface="Wingdings" pitchFamily="2" charset="2"/>
              <a:buChar char="§"/>
            </a:pPr>
            <a:r>
              <a:rPr lang="en-US" sz="2000" dirty="0" smtClean="0">
                <a:latin typeface="Garamond" pitchFamily="18" charset="0"/>
              </a:rPr>
              <a:t>The aim of this phase 2 trial was not to determine superiority or </a:t>
            </a:r>
            <a:r>
              <a:rPr lang="en-US" sz="2000" dirty="0" err="1" smtClean="0">
                <a:latin typeface="Garamond" pitchFamily="18" charset="0"/>
              </a:rPr>
              <a:t>noninferiority</a:t>
            </a:r>
            <a:r>
              <a:rPr lang="en-US" sz="2000" dirty="0" smtClean="0">
                <a:latin typeface="Garamond" pitchFamily="18" charset="0"/>
              </a:rPr>
              <a:t> of </a:t>
            </a:r>
            <a:r>
              <a:rPr lang="en-US" sz="2000" dirty="0" err="1" smtClean="0">
                <a:latin typeface="Garamond" pitchFamily="18" charset="0"/>
              </a:rPr>
              <a:t>IDeg</a:t>
            </a:r>
            <a:r>
              <a:rPr lang="en-US" sz="2000" dirty="0" smtClean="0">
                <a:latin typeface="Garamond" pitchFamily="18" charset="0"/>
              </a:rPr>
              <a:t> but rather to estimate a treatment difference (in A1C) with a sufficient precision. </a:t>
            </a:r>
          </a:p>
          <a:p>
            <a:pPr algn="just">
              <a:buClr>
                <a:srgbClr val="FF0000"/>
              </a:buClr>
              <a:buFont typeface="Wingdings" pitchFamily="2" charset="2"/>
              <a:buChar char="§"/>
            </a:pPr>
            <a:endParaRPr lang="en-US" sz="2000" dirty="0" smtClean="0">
              <a:latin typeface="Garamond" pitchFamily="18" charset="0"/>
            </a:endParaRPr>
          </a:p>
          <a:p>
            <a:pPr algn="just">
              <a:buClr>
                <a:srgbClr val="FF0000"/>
              </a:buClr>
              <a:buFont typeface="Wingdings" pitchFamily="2" charset="2"/>
              <a:buChar char="§"/>
            </a:pPr>
            <a:r>
              <a:rPr lang="en-US" sz="2000" dirty="0" smtClean="0">
                <a:latin typeface="Garamond" pitchFamily="18" charset="0"/>
              </a:rPr>
              <a:t>no formal statistical testing was undertaken, and therefore no </a:t>
            </a:r>
            <a:r>
              <a:rPr lang="en-US" sz="2000" i="1" dirty="0" smtClean="0">
                <a:latin typeface="Garamond" pitchFamily="18" charset="0"/>
              </a:rPr>
              <a:t>P</a:t>
            </a:r>
            <a:r>
              <a:rPr lang="en-US" sz="2000" dirty="0" smtClean="0">
                <a:latin typeface="Garamond" pitchFamily="18" charset="0"/>
              </a:rPr>
              <a:t> values were reported. </a:t>
            </a:r>
            <a:endParaRPr lang="en-US" dirty="0"/>
          </a:p>
        </p:txBody>
      </p:sp>
    </p:spTree>
  </p:cSld>
  <p:clrMapOvr>
    <a:masterClrMapping/>
  </p:clrMapOvr>
  <p:transition spd="med"/>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1295400"/>
            <a:ext cx="8153400" cy="5170646"/>
          </a:xfrm>
          <a:prstGeom prst="rect">
            <a:avLst/>
          </a:prstGeom>
          <a:solidFill>
            <a:srgbClr val="00003A"/>
          </a:solidFill>
          <a:ln>
            <a:solidFill>
              <a:schemeClr val="tx1"/>
            </a:solidFill>
          </a:ln>
        </p:spPr>
        <p:txBody>
          <a:bodyPr wrap="square">
            <a:spAutoFit/>
          </a:bodyPr>
          <a:lstStyle/>
          <a:p>
            <a:r>
              <a:rPr lang="en-US" sz="2400" b="1" dirty="0" smtClean="0">
                <a:solidFill>
                  <a:srgbClr val="FFFF00"/>
                </a:solidFill>
                <a:effectLst>
                  <a:outerShdw blurRad="38100" dist="38100" dir="2700000" algn="tl">
                    <a:srgbClr val="000000">
                      <a:alpha val="43137"/>
                    </a:srgbClr>
                  </a:outerShdw>
                </a:effectLst>
                <a:latin typeface="Garamond" pitchFamily="18" charset="0"/>
              </a:rPr>
              <a:t>RESEARCH DESIGN AND METHODS</a:t>
            </a:r>
          </a:p>
          <a:p>
            <a:endParaRPr lang="en-US" b="1" dirty="0" smtClean="0">
              <a:solidFill>
                <a:srgbClr val="FFFF00"/>
              </a:solidFill>
              <a:latin typeface="Garamond" pitchFamily="18" charset="0"/>
            </a:endParaRPr>
          </a:p>
          <a:p>
            <a:pPr>
              <a:buClr>
                <a:schemeClr val="accent6">
                  <a:lumMod val="40000"/>
                  <a:lumOff val="60000"/>
                </a:schemeClr>
              </a:buClr>
              <a:buFont typeface="Wingdings" pitchFamily="2" charset="2"/>
              <a:buChar char="§"/>
            </a:pPr>
            <a:r>
              <a:rPr lang="en-US" b="1" dirty="0" smtClean="0"/>
              <a:t>16-week, randomized, open-label trial</a:t>
            </a:r>
          </a:p>
          <a:p>
            <a:pPr>
              <a:buClr>
                <a:schemeClr val="accent6">
                  <a:lumMod val="40000"/>
                  <a:lumOff val="60000"/>
                </a:schemeClr>
              </a:buClr>
              <a:buFont typeface="Wingdings" pitchFamily="2" charset="2"/>
              <a:buChar char="§"/>
            </a:pPr>
            <a:endParaRPr lang="en-US" b="1" dirty="0" smtClean="0">
              <a:effectLst>
                <a:outerShdw blurRad="38100" dist="38100" dir="2700000" algn="tl">
                  <a:srgbClr val="000000">
                    <a:alpha val="43137"/>
                  </a:srgbClr>
                </a:outerShdw>
              </a:effectLst>
            </a:endParaRPr>
          </a:p>
          <a:p>
            <a:pPr>
              <a:buClr>
                <a:schemeClr val="accent6">
                  <a:lumMod val="40000"/>
                  <a:lumOff val="60000"/>
                </a:schemeClr>
              </a:buClr>
              <a:buFont typeface="Wingdings" pitchFamily="2" charset="2"/>
              <a:buChar char="§"/>
            </a:pPr>
            <a:r>
              <a:rPr lang="en-US" b="1" dirty="0" smtClean="0">
                <a:effectLst>
                  <a:outerShdw blurRad="38100" dist="38100" dir="2700000" algn="tl">
                    <a:srgbClr val="000000">
                      <a:alpha val="43137"/>
                    </a:srgbClr>
                  </a:outerShdw>
                </a:effectLst>
              </a:rPr>
              <a:t>Participants</a:t>
            </a:r>
          </a:p>
          <a:p>
            <a:pPr lvl="1"/>
            <a:r>
              <a:rPr lang="en-US" dirty="0" smtClean="0"/>
              <a:t>178 cases</a:t>
            </a:r>
          </a:p>
          <a:p>
            <a:pPr lvl="1"/>
            <a:r>
              <a:rPr lang="en-US" dirty="0" smtClean="0"/>
              <a:t>28 centers, 5countries: </a:t>
            </a:r>
            <a:r>
              <a:rPr lang="en-US" sz="1400" i="1" dirty="0" smtClean="0"/>
              <a:t>Australia, Germany, Norway, Sweden, and the U.S.</a:t>
            </a:r>
            <a:r>
              <a:rPr lang="en-US" sz="1600" dirty="0" smtClean="0"/>
              <a:t> </a:t>
            </a:r>
            <a:endParaRPr lang="en-US" dirty="0" smtClean="0"/>
          </a:p>
          <a:p>
            <a:pPr lvl="1"/>
            <a:r>
              <a:rPr lang="en-US" dirty="0" smtClean="0"/>
              <a:t>mean: 45.8 years old</a:t>
            </a:r>
          </a:p>
          <a:p>
            <a:pPr lvl="1"/>
            <a:r>
              <a:rPr lang="en-US" dirty="0" smtClean="0"/>
              <a:t>A1C 8.4%</a:t>
            </a:r>
          </a:p>
          <a:p>
            <a:pPr lvl="1"/>
            <a:r>
              <a:rPr lang="en-US" dirty="0" smtClean="0"/>
              <a:t>FPG 178 mg/</a:t>
            </a:r>
            <a:r>
              <a:rPr lang="en-US" dirty="0" err="1" smtClean="0"/>
              <a:t>dL</a:t>
            </a:r>
            <a:endParaRPr lang="en-US" dirty="0" smtClean="0"/>
          </a:p>
          <a:p>
            <a:pPr lvl="1"/>
            <a:r>
              <a:rPr lang="en-US" dirty="0" smtClean="0"/>
              <a:t>BMI 26.9 kg/m</a:t>
            </a:r>
            <a:r>
              <a:rPr lang="en-US" baseline="30000" dirty="0" smtClean="0"/>
              <a:t>2</a:t>
            </a:r>
            <a:endParaRPr lang="en-US" dirty="0" smtClean="0"/>
          </a:p>
          <a:p>
            <a:pPr>
              <a:buClr>
                <a:schemeClr val="accent6">
                  <a:lumMod val="40000"/>
                  <a:lumOff val="60000"/>
                </a:schemeClr>
              </a:buClr>
              <a:buFont typeface="Wingdings" pitchFamily="2" charset="2"/>
              <a:buChar char="§"/>
            </a:pPr>
            <a:endParaRPr lang="en-US" b="1" dirty="0" smtClean="0">
              <a:effectLst>
                <a:outerShdw blurRad="38100" dist="38100" dir="2700000" algn="tl">
                  <a:srgbClr val="000000">
                    <a:alpha val="43137"/>
                  </a:srgbClr>
                </a:outerShdw>
              </a:effectLst>
            </a:endParaRPr>
          </a:p>
          <a:p>
            <a:pPr>
              <a:buClr>
                <a:schemeClr val="accent6">
                  <a:lumMod val="40000"/>
                  <a:lumOff val="60000"/>
                </a:schemeClr>
              </a:buClr>
              <a:buFont typeface="Wingdings" pitchFamily="2" charset="2"/>
              <a:buChar char="§"/>
            </a:pPr>
            <a:r>
              <a:rPr lang="en-US" b="1" dirty="0" smtClean="0">
                <a:effectLst>
                  <a:outerShdw blurRad="38100" dist="38100" dir="2700000" algn="tl">
                    <a:srgbClr val="000000">
                      <a:alpha val="43137"/>
                    </a:srgbClr>
                  </a:outerShdw>
                </a:effectLst>
              </a:rPr>
              <a:t>Treatment groups: </a:t>
            </a:r>
            <a:r>
              <a:rPr lang="en-US" dirty="0" smtClean="0"/>
              <a:t>once daily in the evening of either</a:t>
            </a:r>
          </a:p>
          <a:p>
            <a:pPr lvl="1"/>
            <a:r>
              <a:rPr lang="en-US" dirty="0" err="1" smtClean="0"/>
              <a:t>IDeg</a:t>
            </a:r>
            <a:r>
              <a:rPr lang="en-US" dirty="0" smtClean="0"/>
              <a:t>(A) (600 </a:t>
            </a:r>
            <a:r>
              <a:rPr lang="en-US" dirty="0" err="1" smtClean="0"/>
              <a:t>μmol</a:t>
            </a:r>
            <a:r>
              <a:rPr lang="en-US" dirty="0" smtClean="0"/>
              <a:t>/L; </a:t>
            </a:r>
            <a:r>
              <a:rPr lang="en-US" i="1" dirty="0" smtClean="0"/>
              <a:t>n</a:t>
            </a:r>
            <a:r>
              <a:rPr lang="en-US" dirty="0" smtClean="0"/>
              <a:t> = 59)</a:t>
            </a:r>
          </a:p>
          <a:p>
            <a:pPr lvl="1"/>
            <a:r>
              <a:rPr lang="en-US" dirty="0" err="1" smtClean="0"/>
              <a:t>IDeg</a:t>
            </a:r>
            <a:r>
              <a:rPr lang="en-US" dirty="0" smtClean="0"/>
              <a:t>(B) (900 </a:t>
            </a:r>
            <a:r>
              <a:rPr lang="en-US" dirty="0" err="1" smtClean="0"/>
              <a:t>μmol</a:t>
            </a:r>
            <a:r>
              <a:rPr lang="en-US" dirty="0" smtClean="0"/>
              <a:t>/L; </a:t>
            </a:r>
            <a:r>
              <a:rPr lang="en-US" i="1" dirty="0" smtClean="0"/>
              <a:t>n</a:t>
            </a:r>
            <a:r>
              <a:rPr lang="en-US" dirty="0" smtClean="0"/>
              <a:t> = 60)</a:t>
            </a:r>
          </a:p>
          <a:p>
            <a:pPr lvl="1"/>
            <a:r>
              <a:rPr lang="en-US" dirty="0" smtClean="0"/>
              <a:t>Glargine (</a:t>
            </a:r>
            <a:r>
              <a:rPr lang="en-US" dirty="0" err="1" smtClean="0"/>
              <a:t>IGlar</a:t>
            </a:r>
            <a:r>
              <a:rPr lang="en-US" dirty="0" smtClean="0"/>
              <a:t>; </a:t>
            </a:r>
            <a:r>
              <a:rPr lang="en-US" i="1" dirty="0" smtClean="0"/>
              <a:t>n</a:t>
            </a:r>
            <a:r>
              <a:rPr lang="en-US" dirty="0" smtClean="0"/>
              <a:t> = 59)</a:t>
            </a:r>
          </a:p>
          <a:p>
            <a:pPr lvl="2"/>
            <a:r>
              <a:rPr lang="en-US" i="1" dirty="0" smtClean="0">
                <a:effectLst>
                  <a:outerShdw blurRad="38100" dist="38100" dir="2700000" algn="tl">
                    <a:srgbClr val="000000">
                      <a:alpha val="43137"/>
                    </a:srgbClr>
                  </a:outerShdw>
                </a:effectLst>
              </a:rPr>
              <a:t>plus</a:t>
            </a:r>
          </a:p>
          <a:p>
            <a:pPr lvl="1"/>
            <a:r>
              <a:rPr lang="en-US" dirty="0" smtClean="0"/>
              <a:t>Insulin aspart at mealtimes </a:t>
            </a:r>
            <a:endParaRPr lang="en-US" dirty="0"/>
          </a:p>
        </p:txBody>
      </p:sp>
      <p:sp>
        <p:nvSpPr>
          <p:cNvPr id="5" name="Rectangle 4"/>
          <p:cNvSpPr/>
          <p:nvPr/>
        </p:nvSpPr>
        <p:spPr>
          <a:xfrm>
            <a:off x="0" y="6474023"/>
            <a:ext cx="9144000" cy="307777"/>
          </a:xfrm>
          <a:prstGeom prst="rect">
            <a:avLst/>
          </a:prstGeom>
        </p:spPr>
        <p:txBody>
          <a:bodyPr wrap="square">
            <a:spAutoFit/>
          </a:bodyPr>
          <a:lstStyle/>
          <a:p>
            <a:pPr algn="ctr"/>
            <a:r>
              <a:rPr lang="en-US" sz="1400" i="1" dirty="0" err="1" smtClean="0">
                <a:solidFill>
                  <a:srgbClr val="FFFF00"/>
                </a:solidFill>
                <a:latin typeface="Garamond" pitchFamily="18" charset="0"/>
              </a:rPr>
              <a:t>Birkeland</a:t>
            </a:r>
            <a:r>
              <a:rPr lang="en-US" sz="1400" i="1" dirty="0" smtClean="0">
                <a:solidFill>
                  <a:srgbClr val="FFFF00"/>
                </a:solidFill>
                <a:latin typeface="Garamond" pitchFamily="18" charset="0"/>
              </a:rPr>
              <a:t> K, Home P, </a:t>
            </a:r>
            <a:r>
              <a:rPr lang="en-US" sz="1400" i="1" dirty="0" err="1" smtClean="0">
                <a:solidFill>
                  <a:srgbClr val="FFFF00"/>
                </a:solidFill>
                <a:latin typeface="Garamond" pitchFamily="18" charset="0"/>
              </a:rPr>
              <a:t>Wendisch</a:t>
            </a:r>
            <a:r>
              <a:rPr lang="en-US" sz="1400" i="1" dirty="0" smtClean="0">
                <a:solidFill>
                  <a:srgbClr val="FFFF00"/>
                </a:solidFill>
                <a:latin typeface="Garamond" pitchFamily="18" charset="0"/>
              </a:rPr>
              <a:t> U, et al. Insulin Degludec in Type 1 Diabetes. Diabetes Care. 2011; 34: 661-5</a:t>
            </a:r>
            <a:endParaRPr lang="en-US" sz="1400" i="1" dirty="0">
              <a:solidFill>
                <a:srgbClr val="FFFF00"/>
              </a:solidFill>
              <a:latin typeface="Garamond" pitchFamily="18" charset="0"/>
            </a:endParaRPr>
          </a:p>
        </p:txBody>
      </p:sp>
      <p:sp>
        <p:nvSpPr>
          <p:cNvPr id="7" name="Title 1"/>
          <p:cNvSpPr txBox="1">
            <a:spLocks/>
          </p:cNvSpPr>
          <p:nvPr/>
        </p:nvSpPr>
        <p:spPr bwMode="auto">
          <a:xfrm>
            <a:off x="0" y="0"/>
            <a:ext cx="9144000" cy="1169551"/>
          </a:xfrm>
          <a:prstGeom prst="rect">
            <a:avLst/>
          </a:prstGeom>
          <a:solidFill>
            <a:srgbClr val="C00000"/>
          </a:solidFill>
          <a:ln w="9525">
            <a:solidFill>
              <a:schemeClr val="tx1"/>
            </a:solidFill>
            <a:miter lim="800000"/>
            <a:headEnd/>
            <a:tailEnd/>
          </a:ln>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None/>
              <a:tabLst/>
              <a:defRPr/>
            </a:pPr>
            <a:r>
              <a:rPr kumimoji="0" lang="en-US" sz="2800" b="1" i="0" u="none" strike="noStrike" kern="0" cap="none" spc="0" normalizeH="0" baseline="0" noProof="0" dirty="0" smtClean="0">
                <a:ln>
                  <a:noFill/>
                </a:ln>
                <a:effectLst>
                  <a:outerShdw blurRad="38100" dist="38100" dir="2700000" algn="tl">
                    <a:srgbClr val="000000">
                      <a:alpha val="43137"/>
                    </a:srgbClr>
                  </a:outerShdw>
                </a:effectLst>
                <a:uLnTx/>
                <a:uFillTx/>
                <a:latin typeface="Garamond" pitchFamily="18" charset="0"/>
                <a:ea typeface="+mj-ea"/>
                <a:cs typeface="+mj-cs"/>
              </a:rPr>
              <a:t>Insulin Degludec in DM</a:t>
            </a:r>
            <a:r>
              <a:rPr kumimoji="0" lang="en-US" sz="2800" b="1" i="0" u="none" strike="noStrike" kern="0" cap="none" spc="0" normalizeH="0" baseline="-25000" noProof="0" dirty="0" smtClean="0">
                <a:ln>
                  <a:noFill/>
                </a:ln>
                <a:effectLst>
                  <a:outerShdw blurRad="38100" dist="38100" dir="2700000" algn="tl">
                    <a:srgbClr val="000000">
                      <a:alpha val="43137"/>
                    </a:srgbClr>
                  </a:outerShdw>
                </a:effectLst>
                <a:uLnTx/>
                <a:uFillTx/>
                <a:latin typeface="Garamond" pitchFamily="18" charset="0"/>
                <a:ea typeface="+mj-ea"/>
                <a:cs typeface="+mj-cs"/>
              </a:rPr>
              <a:t>1</a:t>
            </a:r>
            <a:r>
              <a:rPr lang="en-US" sz="2800" b="1" kern="0" dirty="0" smtClean="0">
                <a:effectLst>
                  <a:outerShdw blurRad="38100" dist="38100" dir="2700000" algn="tl">
                    <a:srgbClr val="000000">
                      <a:alpha val="43137"/>
                    </a:srgbClr>
                  </a:outerShdw>
                </a:effectLst>
                <a:latin typeface="Garamond" pitchFamily="18" charset="0"/>
                <a:ea typeface="+mj-ea"/>
                <a:cs typeface="+mj-cs"/>
              </a:rPr>
              <a:t>: </a:t>
            </a:r>
            <a:r>
              <a:rPr kumimoji="0" lang="en-US" sz="2800" b="1" i="0" u="none" strike="noStrike" kern="0" cap="none" spc="0" normalizeH="0" baseline="0" noProof="0" dirty="0" smtClean="0">
                <a:ln>
                  <a:noFill/>
                </a:ln>
                <a:effectLst>
                  <a:outerShdw blurRad="38100" dist="38100" dir="2700000" algn="tl">
                    <a:srgbClr val="000000">
                      <a:alpha val="43137"/>
                    </a:srgbClr>
                  </a:outerShdw>
                </a:effectLst>
                <a:uLnTx/>
                <a:uFillTx/>
                <a:latin typeface="Garamond" pitchFamily="18" charset="0"/>
                <a:ea typeface="+mj-ea"/>
                <a:cs typeface="+mj-cs"/>
              </a:rPr>
              <a:t>A RCT of a new-generation</a:t>
            </a:r>
          </a:p>
          <a:p>
            <a:pPr marL="0" marR="0" lvl="0" indent="0" algn="ctr" defTabSz="914400" rtl="0" eaLnBrk="0" fontAlgn="base" latinLnBrk="0" hangingPunct="0">
              <a:spcBef>
                <a:spcPct val="0"/>
              </a:spcBef>
              <a:spcAft>
                <a:spcPct val="0"/>
              </a:spcAft>
              <a:buClrTx/>
              <a:buSzTx/>
              <a:buFontTx/>
              <a:buNone/>
              <a:tabLst/>
              <a:defRPr/>
            </a:pPr>
            <a:r>
              <a:rPr kumimoji="0" lang="en-US" sz="2800" b="1" i="0" u="none" strike="noStrike" kern="0" cap="none" spc="0" normalizeH="0" baseline="0" noProof="0" dirty="0" smtClean="0">
                <a:ln>
                  <a:noFill/>
                </a:ln>
                <a:effectLst>
                  <a:outerShdw blurRad="38100" dist="38100" dir="2700000" algn="tl">
                    <a:srgbClr val="000000">
                      <a:alpha val="43137"/>
                    </a:srgbClr>
                  </a:outerShdw>
                </a:effectLst>
                <a:uLnTx/>
                <a:uFillTx/>
                <a:latin typeface="Garamond" pitchFamily="18" charset="0"/>
                <a:ea typeface="+mj-ea"/>
                <a:cs typeface="+mj-cs"/>
              </a:rPr>
              <a:t> ultra-long-acting insulin compared with insulin glargine</a:t>
            </a:r>
            <a:endParaRPr kumimoji="0" lang="en-US" sz="2800" b="1" i="0" u="none" strike="noStrike" kern="0" cap="none" spc="0" normalizeH="0" baseline="0" noProof="0" dirty="0">
              <a:ln>
                <a:noFill/>
              </a:ln>
              <a:effectLst>
                <a:outerShdw blurRad="38100" dist="38100" dir="2700000" algn="tl">
                  <a:srgbClr val="000000">
                    <a:alpha val="43137"/>
                  </a:srgbClr>
                </a:outerShdw>
              </a:effectLst>
              <a:uLnTx/>
              <a:uFillTx/>
              <a:latin typeface="Garamond" pitchFamily="18" charset="0"/>
              <a:ea typeface="+mj-ea"/>
              <a:cs typeface="+mj-cs"/>
            </a:endParaRPr>
          </a:p>
        </p:txBody>
      </p:sp>
    </p:spTree>
  </p:cSld>
  <p:clrMapOvr>
    <a:masterClrMapping/>
  </p:clrMapOvr>
  <p:transition spd="med"/>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0" y="6290846"/>
            <a:ext cx="9144000" cy="307777"/>
          </a:xfrm>
          <a:prstGeom prst="rect">
            <a:avLst/>
          </a:prstGeom>
        </p:spPr>
        <p:txBody>
          <a:bodyPr wrap="square">
            <a:spAutoFit/>
          </a:bodyPr>
          <a:lstStyle/>
          <a:p>
            <a:pPr algn="ctr"/>
            <a:r>
              <a:rPr lang="en-US" sz="1400" i="1" dirty="0" err="1" smtClean="0">
                <a:solidFill>
                  <a:srgbClr val="FFFF00"/>
                </a:solidFill>
                <a:latin typeface="Garamond" pitchFamily="18" charset="0"/>
              </a:rPr>
              <a:t>Birkeland</a:t>
            </a:r>
            <a:r>
              <a:rPr lang="en-US" sz="1400" i="1" dirty="0" smtClean="0">
                <a:solidFill>
                  <a:srgbClr val="FFFF00"/>
                </a:solidFill>
                <a:latin typeface="Garamond" pitchFamily="18" charset="0"/>
              </a:rPr>
              <a:t> K, Home P, </a:t>
            </a:r>
            <a:r>
              <a:rPr lang="en-US" sz="1400" i="1" dirty="0" err="1" smtClean="0">
                <a:solidFill>
                  <a:srgbClr val="FFFF00"/>
                </a:solidFill>
                <a:latin typeface="Garamond" pitchFamily="18" charset="0"/>
              </a:rPr>
              <a:t>Wendisch</a:t>
            </a:r>
            <a:r>
              <a:rPr lang="en-US" sz="1400" i="1" dirty="0" smtClean="0">
                <a:solidFill>
                  <a:srgbClr val="FFFF00"/>
                </a:solidFill>
                <a:latin typeface="Garamond" pitchFamily="18" charset="0"/>
              </a:rPr>
              <a:t> U, et al. Insulin Degludec in Type 1 Diabetes. Diabetes Care. 2011; 34: 661-5</a:t>
            </a:r>
            <a:endParaRPr lang="en-US" sz="1400" i="1" dirty="0">
              <a:solidFill>
                <a:srgbClr val="FFFF00"/>
              </a:solidFill>
              <a:latin typeface="Garamond" pitchFamily="18" charset="0"/>
            </a:endParaRPr>
          </a:p>
        </p:txBody>
      </p:sp>
      <p:pic>
        <p:nvPicPr>
          <p:cNvPr id="116738" name="Picture 2"/>
          <p:cNvPicPr>
            <a:picLocks noGrp="1" noChangeAspect="1" noChangeArrowheads="1"/>
          </p:cNvPicPr>
          <p:nvPr>
            <p:ph idx="1"/>
          </p:nvPr>
        </p:nvPicPr>
        <p:blipFill>
          <a:blip r:embed="rId2" cstate="print"/>
          <a:srcRect/>
          <a:stretch>
            <a:fillRect/>
          </a:stretch>
        </p:blipFill>
        <p:spPr bwMode="auto">
          <a:xfrm>
            <a:off x="838200" y="1549400"/>
            <a:ext cx="7391400" cy="3403600"/>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sp>
        <p:nvSpPr>
          <p:cNvPr id="7" name="Rectangle 6"/>
          <p:cNvSpPr/>
          <p:nvPr/>
        </p:nvSpPr>
        <p:spPr>
          <a:xfrm>
            <a:off x="762000" y="5221069"/>
            <a:ext cx="7543800" cy="646331"/>
          </a:xfrm>
          <a:prstGeom prst="rect">
            <a:avLst/>
          </a:prstGeom>
        </p:spPr>
        <p:txBody>
          <a:bodyPr wrap="square">
            <a:spAutoFit/>
          </a:bodyPr>
          <a:lstStyle/>
          <a:p>
            <a:pPr algn="just"/>
            <a:r>
              <a:rPr lang="en-US" b="1" dirty="0" smtClean="0"/>
              <a:t>Figure 1- </a:t>
            </a:r>
            <a:r>
              <a:rPr lang="en-US" dirty="0" smtClean="0"/>
              <a:t>Mean change from baseline in A1C. Data are mean (last observation carried forward) for each time point.</a:t>
            </a:r>
            <a:endParaRPr lang="en-US" dirty="0"/>
          </a:p>
        </p:txBody>
      </p:sp>
      <p:sp>
        <p:nvSpPr>
          <p:cNvPr id="9" name="Title 1"/>
          <p:cNvSpPr txBox="1">
            <a:spLocks/>
          </p:cNvSpPr>
          <p:nvPr/>
        </p:nvSpPr>
        <p:spPr bwMode="auto">
          <a:xfrm>
            <a:off x="0" y="0"/>
            <a:ext cx="9144000" cy="1169551"/>
          </a:xfrm>
          <a:prstGeom prst="rect">
            <a:avLst/>
          </a:prstGeom>
          <a:solidFill>
            <a:srgbClr val="C00000"/>
          </a:solidFill>
          <a:ln w="9525">
            <a:solidFill>
              <a:schemeClr val="tx1"/>
            </a:solidFill>
            <a:miter lim="800000"/>
            <a:headEnd/>
            <a:tailEnd/>
          </a:ln>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None/>
              <a:tabLst/>
              <a:defRPr/>
            </a:pPr>
            <a:r>
              <a:rPr kumimoji="0" lang="en-US" sz="2800" b="1" i="0" u="none" strike="noStrike" kern="0" cap="none" spc="0" normalizeH="0" baseline="0" noProof="0" dirty="0" smtClean="0">
                <a:ln>
                  <a:noFill/>
                </a:ln>
                <a:effectLst>
                  <a:outerShdw blurRad="38100" dist="38100" dir="2700000" algn="tl">
                    <a:srgbClr val="000000">
                      <a:alpha val="43137"/>
                    </a:srgbClr>
                  </a:outerShdw>
                </a:effectLst>
                <a:uLnTx/>
                <a:uFillTx/>
                <a:latin typeface="Garamond" pitchFamily="18" charset="0"/>
                <a:ea typeface="+mj-ea"/>
                <a:cs typeface="+mj-cs"/>
              </a:rPr>
              <a:t>Insulin Degludec in DM</a:t>
            </a:r>
            <a:r>
              <a:rPr kumimoji="0" lang="en-US" sz="2800" b="1" i="0" u="none" strike="noStrike" kern="0" cap="none" spc="0" normalizeH="0" baseline="-25000" noProof="0" dirty="0" smtClean="0">
                <a:ln>
                  <a:noFill/>
                </a:ln>
                <a:effectLst>
                  <a:outerShdw blurRad="38100" dist="38100" dir="2700000" algn="tl">
                    <a:srgbClr val="000000">
                      <a:alpha val="43137"/>
                    </a:srgbClr>
                  </a:outerShdw>
                </a:effectLst>
                <a:uLnTx/>
                <a:uFillTx/>
                <a:latin typeface="Garamond" pitchFamily="18" charset="0"/>
                <a:ea typeface="+mj-ea"/>
                <a:cs typeface="+mj-cs"/>
              </a:rPr>
              <a:t>1</a:t>
            </a:r>
            <a:r>
              <a:rPr lang="en-US" sz="2800" b="1" kern="0" dirty="0" smtClean="0">
                <a:effectLst>
                  <a:outerShdw blurRad="38100" dist="38100" dir="2700000" algn="tl">
                    <a:srgbClr val="000000">
                      <a:alpha val="43137"/>
                    </a:srgbClr>
                  </a:outerShdw>
                </a:effectLst>
                <a:latin typeface="Garamond" pitchFamily="18" charset="0"/>
                <a:ea typeface="+mj-ea"/>
                <a:cs typeface="+mj-cs"/>
              </a:rPr>
              <a:t>: </a:t>
            </a:r>
            <a:r>
              <a:rPr kumimoji="0" lang="en-US" sz="2800" b="1" i="0" u="none" strike="noStrike" kern="0" cap="none" spc="0" normalizeH="0" baseline="0" noProof="0" dirty="0" smtClean="0">
                <a:ln>
                  <a:noFill/>
                </a:ln>
                <a:effectLst>
                  <a:outerShdw blurRad="38100" dist="38100" dir="2700000" algn="tl">
                    <a:srgbClr val="000000">
                      <a:alpha val="43137"/>
                    </a:srgbClr>
                  </a:outerShdw>
                </a:effectLst>
                <a:uLnTx/>
                <a:uFillTx/>
                <a:latin typeface="Garamond" pitchFamily="18" charset="0"/>
                <a:ea typeface="+mj-ea"/>
                <a:cs typeface="+mj-cs"/>
              </a:rPr>
              <a:t>A RCT of a new-generation</a:t>
            </a:r>
          </a:p>
          <a:p>
            <a:pPr marL="0" marR="0" lvl="0" indent="0" algn="ctr" defTabSz="914400" rtl="0" eaLnBrk="0" fontAlgn="base" latinLnBrk="0" hangingPunct="0">
              <a:spcBef>
                <a:spcPct val="0"/>
              </a:spcBef>
              <a:spcAft>
                <a:spcPct val="0"/>
              </a:spcAft>
              <a:buClrTx/>
              <a:buSzTx/>
              <a:buFontTx/>
              <a:buNone/>
              <a:tabLst/>
              <a:defRPr/>
            </a:pPr>
            <a:r>
              <a:rPr kumimoji="0" lang="en-US" sz="2800" b="1" i="0" u="none" strike="noStrike" kern="0" cap="none" spc="0" normalizeH="0" baseline="0" noProof="0" dirty="0" smtClean="0">
                <a:ln>
                  <a:noFill/>
                </a:ln>
                <a:effectLst>
                  <a:outerShdw blurRad="38100" dist="38100" dir="2700000" algn="tl">
                    <a:srgbClr val="000000">
                      <a:alpha val="43137"/>
                    </a:srgbClr>
                  </a:outerShdw>
                </a:effectLst>
                <a:uLnTx/>
                <a:uFillTx/>
                <a:latin typeface="Garamond" pitchFamily="18" charset="0"/>
                <a:ea typeface="+mj-ea"/>
                <a:cs typeface="+mj-cs"/>
              </a:rPr>
              <a:t> ultra-long-acting insulin compared with insulin glargine</a:t>
            </a:r>
            <a:endParaRPr kumimoji="0" lang="en-US" sz="2800" b="1" i="0" u="none" strike="noStrike" kern="0" cap="none" spc="0" normalizeH="0" baseline="0" noProof="0" dirty="0">
              <a:ln>
                <a:noFill/>
              </a:ln>
              <a:effectLst>
                <a:outerShdw blurRad="38100" dist="38100" dir="2700000" algn="tl">
                  <a:srgbClr val="000000">
                    <a:alpha val="43137"/>
                  </a:srgbClr>
                </a:outerShdw>
              </a:effectLst>
              <a:uLnTx/>
              <a:uFillTx/>
              <a:latin typeface="Garamond" pitchFamily="18" charset="0"/>
              <a:ea typeface="+mj-ea"/>
              <a:cs typeface="+mj-cs"/>
            </a:endParaRPr>
          </a:p>
        </p:txBody>
      </p:sp>
    </p:spTree>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791200"/>
            <a:ext cx="8610600" cy="458587"/>
          </a:xfrm>
        </p:spPr>
        <p:txBody>
          <a:bodyPr/>
          <a:lstStyle/>
          <a:p>
            <a:pPr algn="ctr"/>
            <a:r>
              <a:rPr lang="en-US" sz="2800" dirty="0" smtClean="0"/>
              <a:t>Cumulative number of hypoglycemic episodes</a:t>
            </a:r>
            <a:endParaRPr lang="en-US" sz="2800" dirty="0"/>
          </a:p>
        </p:txBody>
      </p:sp>
      <p:pic>
        <p:nvPicPr>
          <p:cNvPr id="117762" name="Picture 2"/>
          <p:cNvPicPr>
            <a:picLocks noGrp="1" noChangeAspect="1" noChangeArrowheads="1"/>
          </p:cNvPicPr>
          <p:nvPr>
            <p:ph idx="1"/>
          </p:nvPr>
        </p:nvPicPr>
        <p:blipFill>
          <a:blip r:embed="rId2" cstate="print"/>
          <a:srcRect/>
          <a:stretch>
            <a:fillRect/>
          </a:stretch>
        </p:blipFill>
        <p:spPr bwMode="auto">
          <a:xfrm>
            <a:off x="533400" y="1600200"/>
            <a:ext cx="4953000" cy="4038600"/>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sp>
        <p:nvSpPr>
          <p:cNvPr id="5" name="Rectangle 4"/>
          <p:cNvSpPr/>
          <p:nvPr/>
        </p:nvSpPr>
        <p:spPr>
          <a:xfrm>
            <a:off x="5638800" y="2122944"/>
            <a:ext cx="3276600" cy="2677656"/>
          </a:xfrm>
          <a:prstGeom prst="rect">
            <a:avLst/>
          </a:prstGeom>
          <a:ln w="19050">
            <a:solidFill>
              <a:srgbClr val="C00000"/>
            </a:solidFill>
          </a:ln>
        </p:spPr>
        <p:txBody>
          <a:bodyPr wrap="square">
            <a:spAutoFit/>
          </a:bodyPr>
          <a:lstStyle/>
          <a:p>
            <a:pPr algn="ctr"/>
            <a:r>
              <a:rPr lang="en-US" sz="2000" b="1" dirty="0" smtClean="0"/>
              <a:t>A: confirmed episodes </a:t>
            </a:r>
            <a:r>
              <a:rPr lang="en-US" sz="1600" i="1" dirty="0" smtClean="0"/>
              <a:t>(PG &lt; 56 mg/</a:t>
            </a:r>
            <a:r>
              <a:rPr lang="en-US" sz="1600" i="1" dirty="0" err="1" smtClean="0"/>
              <a:t>dL</a:t>
            </a:r>
            <a:r>
              <a:rPr lang="en-US" sz="1600" i="1" dirty="0" smtClean="0"/>
              <a:t> or requiring assistance)</a:t>
            </a:r>
            <a:endParaRPr lang="en-US" sz="2000" i="1" dirty="0" smtClean="0"/>
          </a:p>
          <a:p>
            <a:endParaRPr lang="en-US" sz="2000" dirty="0" smtClean="0"/>
          </a:p>
          <a:p>
            <a:endParaRPr lang="en-US" sz="2000" dirty="0" smtClean="0"/>
          </a:p>
          <a:p>
            <a:endParaRPr lang="en-US" sz="2000" dirty="0" smtClean="0"/>
          </a:p>
          <a:p>
            <a:pPr algn="ctr"/>
            <a:r>
              <a:rPr lang="en-US" sz="2000" b="1" dirty="0" smtClean="0"/>
              <a:t>B: nocturnal episodes</a:t>
            </a:r>
          </a:p>
          <a:p>
            <a:pPr algn="ctr"/>
            <a:r>
              <a:rPr lang="en-US" sz="1600" i="1" dirty="0" smtClean="0"/>
              <a:t>(all confirmed episodes between 2300 and 0559 h, inclusive) </a:t>
            </a:r>
            <a:endParaRPr lang="en-US" i="1" dirty="0"/>
          </a:p>
        </p:txBody>
      </p:sp>
      <p:sp>
        <p:nvSpPr>
          <p:cNvPr id="6" name="Rectangle 5"/>
          <p:cNvSpPr/>
          <p:nvPr/>
        </p:nvSpPr>
        <p:spPr>
          <a:xfrm>
            <a:off x="0" y="6474023"/>
            <a:ext cx="9144000" cy="307777"/>
          </a:xfrm>
          <a:prstGeom prst="rect">
            <a:avLst/>
          </a:prstGeom>
        </p:spPr>
        <p:txBody>
          <a:bodyPr wrap="square">
            <a:spAutoFit/>
          </a:bodyPr>
          <a:lstStyle/>
          <a:p>
            <a:pPr algn="ctr"/>
            <a:r>
              <a:rPr lang="en-US" sz="1400" i="1" dirty="0" err="1" smtClean="0">
                <a:solidFill>
                  <a:srgbClr val="FFFF00"/>
                </a:solidFill>
                <a:latin typeface="Garamond" pitchFamily="18" charset="0"/>
              </a:rPr>
              <a:t>Birkeland</a:t>
            </a:r>
            <a:r>
              <a:rPr lang="en-US" sz="1400" i="1" dirty="0" smtClean="0">
                <a:solidFill>
                  <a:srgbClr val="FFFF00"/>
                </a:solidFill>
                <a:latin typeface="Garamond" pitchFamily="18" charset="0"/>
              </a:rPr>
              <a:t> K, Home P, </a:t>
            </a:r>
            <a:r>
              <a:rPr lang="en-US" sz="1400" i="1" dirty="0" err="1" smtClean="0">
                <a:solidFill>
                  <a:srgbClr val="FFFF00"/>
                </a:solidFill>
                <a:latin typeface="Garamond" pitchFamily="18" charset="0"/>
              </a:rPr>
              <a:t>Wendisch</a:t>
            </a:r>
            <a:r>
              <a:rPr lang="en-US" sz="1400" i="1" dirty="0" smtClean="0">
                <a:solidFill>
                  <a:srgbClr val="FFFF00"/>
                </a:solidFill>
                <a:latin typeface="Garamond" pitchFamily="18" charset="0"/>
              </a:rPr>
              <a:t> U, et al. Insulin Degludec in Type 1 Diabetes. Diabetes Care. 2011; 34: 661-5</a:t>
            </a:r>
            <a:endParaRPr lang="en-US" sz="1400" i="1" dirty="0">
              <a:solidFill>
                <a:srgbClr val="FFFF00"/>
              </a:solidFill>
              <a:latin typeface="Garamond" pitchFamily="18" charset="0"/>
            </a:endParaRPr>
          </a:p>
        </p:txBody>
      </p:sp>
      <p:sp>
        <p:nvSpPr>
          <p:cNvPr id="8" name="Title 1"/>
          <p:cNvSpPr txBox="1">
            <a:spLocks/>
          </p:cNvSpPr>
          <p:nvPr/>
        </p:nvSpPr>
        <p:spPr bwMode="auto">
          <a:xfrm>
            <a:off x="0" y="0"/>
            <a:ext cx="9144000" cy="1169551"/>
          </a:xfrm>
          <a:prstGeom prst="rect">
            <a:avLst/>
          </a:prstGeom>
          <a:solidFill>
            <a:srgbClr val="C00000"/>
          </a:solidFill>
          <a:ln w="9525">
            <a:solidFill>
              <a:schemeClr val="tx1"/>
            </a:solidFill>
            <a:miter lim="800000"/>
            <a:headEnd/>
            <a:tailEnd/>
          </a:ln>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None/>
              <a:tabLst/>
              <a:defRPr/>
            </a:pPr>
            <a:r>
              <a:rPr kumimoji="0" lang="en-US" sz="2800" b="1" i="0" u="none" strike="noStrike" kern="0" cap="none" spc="0" normalizeH="0" baseline="0" noProof="0" dirty="0" smtClean="0">
                <a:ln>
                  <a:noFill/>
                </a:ln>
                <a:effectLst>
                  <a:outerShdw blurRad="38100" dist="38100" dir="2700000" algn="tl">
                    <a:srgbClr val="000000">
                      <a:alpha val="43137"/>
                    </a:srgbClr>
                  </a:outerShdw>
                </a:effectLst>
                <a:uLnTx/>
                <a:uFillTx/>
                <a:latin typeface="Garamond" pitchFamily="18" charset="0"/>
                <a:ea typeface="+mj-ea"/>
                <a:cs typeface="+mj-cs"/>
              </a:rPr>
              <a:t>Insulin Degludec in DM</a:t>
            </a:r>
            <a:r>
              <a:rPr kumimoji="0" lang="en-US" sz="2800" b="1" i="0" u="none" strike="noStrike" kern="0" cap="none" spc="0" normalizeH="0" baseline="-25000" noProof="0" dirty="0" smtClean="0">
                <a:ln>
                  <a:noFill/>
                </a:ln>
                <a:effectLst>
                  <a:outerShdw blurRad="38100" dist="38100" dir="2700000" algn="tl">
                    <a:srgbClr val="000000">
                      <a:alpha val="43137"/>
                    </a:srgbClr>
                  </a:outerShdw>
                </a:effectLst>
                <a:uLnTx/>
                <a:uFillTx/>
                <a:latin typeface="Garamond" pitchFamily="18" charset="0"/>
                <a:ea typeface="+mj-ea"/>
                <a:cs typeface="+mj-cs"/>
              </a:rPr>
              <a:t>1</a:t>
            </a:r>
            <a:r>
              <a:rPr lang="en-US" sz="2800" b="1" kern="0" dirty="0" smtClean="0">
                <a:effectLst>
                  <a:outerShdw blurRad="38100" dist="38100" dir="2700000" algn="tl">
                    <a:srgbClr val="000000">
                      <a:alpha val="43137"/>
                    </a:srgbClr>
                  </a:outerShdw>
                </a:effectLst>
                <a:latin typeface="Garamond" pitchFamily="18" charset="0"/>
                <a:ea typeface="+mj-ea"/>
                <a:cs typeface="+mj-cs"/>
              </a:rPr>
              <a:t>: </a:t>
            </a:r>
            <a:r>
              <a:rPr kumimoji="0" lang="en-US" sz="2800" b="1" i="0" u="none" strike="noStrike" kern="0" cap="none" spc="0" normalizeH="0" baseline="0" noProof="0" dirty="0" smtClean="0">
                <a:ln>
                  <a:noFill/>
                </a:ln>
                <a:effectLst>
                  <a:outerShdw blurRad="38100" dist="38100" dir="2700000" algn="tl">
                    <a:srgbClr val="000000">
                      <a:alpha val="43137"/>
                    </a:srgbClr>
                  </a:outerShdw>
                </a:effectLst>
                <a:uLnTx/>
                <a:uFillTx/>
                <a:latin typeface="Garamond" pitchFamily="18" charset="0"/>
                <a:ea typeface="+mj-ea"/>
                <a:cs typeface="+mj-cs"/>
              </a:rPr>
              <a:t>A RCT of a new-generation</a:t>
            </a:r>
          </a:p>
          <a:p>
            <a:pPr marL="0" marR="0" lvl="0" indent="0" algn="ctr" defTabSz="914400" rtl="0" eaLnBrk="0" fontAlgn="base" latinLnBrk="0" hangingPunct="0">
              <a:spcBef>
                <a:spcPct val="0"/>
              </a:spcBef>
              <a:spcAft>
                <a:spcPct val="0"/>
              </a:spcAft>
              <a:buClrTx/>
              <a:buSzTx/>
              <a:buFontTx/>
              <a:buNone/>
              <a:tabLst/>
              <a:defRPr/>
            </a:pPr>
            <a:r>
              <a:rPr kumimoji="0" lang="en-US" sz="2800" b="1" i="0" u="none" strike="noStrike" kern="0" cap="none" spc="0" normalizeH="0" baseline="0" noProof="0" dirty="0" smtClean="0">
                <a:ln>
                  <a:noFill/>
                </a:ln>
                <a:effectLst>
                  <a:outerShdw blurRad="38100" dist="38100" dir="2700000" algn="tl">
                    <a:srgbClr val="000000">
                      <a:alpha val="43137"/>
                    </a:srgbClr>
                  </a:outerShdw>
                </a:effectLst>
                <a:uLnTx/>
                <a:uFillTx/>
                <a:latin typeface="Garamond" pitchFamily="18" charset="0"/>
                <a:ea typeface="+mj-ea"/>
                <a:cs typeface="+mj-cs"/>
              </a:rPr>
              <a:t> ultra-long-acting insulin compared with insulin glargine</a:t>
            </a:r>
            <a:endParaRPr kumimoji="0" lang="en-US" sz="2800" b="1" i="0" u="none" strike="noStrike" kern="0" cap="none" spc="0" normalizeH="0" baseline="0" noProof="0" dirty="0">
              <a:ln>
                <a:noFill/>
              </a:ln>
              <a:effectLst>
                <a:outerShdw blurRad="38100" dist="38100" dir="2700000" algn="tl">
                  <a:srgbClr val="000000">
                    <a:alpha val="43137"/>
                  </a:srgbClr>
                </a:outerShdw>
              </a:effectLst>
              <a:uLnTx/>
              <a:uFillTx/>
              <a:latin typeface="Garamond" pitchFamily="18" charset="0"/>
              <a:ea typeface="+mj-ea"/>
              <a:cs typeface="+mj-cs"/>
            </a:endParaRPr>
          </a:p>
        </p:txBody>
      </p:sp>
    </p:spTree>
  </p:cSld>
  <p:clrMapOvr>
    <a:masterClrMapping/>
  </p:clrMapOvr>
  <p:transition spd="med"/>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0" y="6290846"/>
            <a:ext cx="9144000" cy="307777"/>
          </a:xfrm>
          <a:prstGeom prst="rect">
            <a:avLst/>
          </a:prstGeom>
        </p:spPr>
        <p:txBody>
          <a:bodyPr wrap="square">
            <a:spAutoFit/>
          </a:bodyPr>
          <a:lstStyle/>
          <a:p>
            <a:pPr algn="ctr"/>
            <a:r>
              <a:rPr lang="en-US" sz="1400" i="1" dirty="0" err="1" smtClean="0">
                <a:solidFill>
                  <a:srgbClr val="FFFF00"/>
                </a:solidFill>
                <a:latin typeface="Garamond" pitchFamily="18" charset="0"/>
              </a:rPr>
              <a:t>Birkeland</a:t>
            </a:r>
            <a:r>
              <a:rPr lang="en-US" sz="1400" i="1" dirty="0" smtClean="0">
                <a:solidFill>
                  <a:srgbClr val="FFFF00"/>
                </a:solidFill>
                <a:latin typeface="Garamond" pitchFamily="18" charset="0"/>
              </a:rPr>
              <a:t> K, Home P, </a:t>
            </a:r>
            <a:r>
              <a:rPr lang="en-US" sz="1400" i="1" dirty="0" err="1" smtClean="0">
                <a:solidFill>
                  <a:srgbClr val="FFFF00"/>
                </a:solidFill>
                <a:latin typeface="Garamond" pitchFamily="18" charset="0"/>
              </a:rPr>
              <a:t>Wendisch</a:t>
            </a:r>
            <a:r>
              <a:rPr lang="en-US" sz="1400" i="1" dirty="0" smtClean="0">
                <a:solidFill>
                  <a:srgbClr val="FFFF00"/>
                </a:solidFill>
                <a:latin typeface="Garamond" pitchFamily="18" charset="0"/>
              </a:rPr>
              <a:t> U, et al. Insulin Degludec in Type 1 Diabetes. Diabetes Care. 2011; 34: 661-5</a:t>
            </a:r>
            <a:endParaRPr lang="en-US" sz="1400" i="1" dirty="0">
              <a:solidFill>
                <a:srgbClr val="FFFF00"/>
              </a:solidFill>
              <a:latin typeface="Garamond" pitchFamily="18" charset="0"/>
            </a:endParaRPr>
          </a:p>
        </p:txBody>
      </p:sp>
      <p:sp>
        <p:nvSpPr>
          <p:cNvPr id="5" name="Title 1"/>
          <p:cNvSpPr txBox="1">
            <a:spLocks/>
          </p:cNvSpPr>
          <p:nvPr/>
        </p:nvSpPr>
        <p:spPr bwMode="auto">
          <a:xfrm>
            <a:off x="0" y="0"/>
            <a:ext cx="9144000" cy="1169551"/>
          </a:xfrm>
          <a:prstGeom prst="rect">
            <a:avLst/>
          </a:prstGeom>
          <a:solidFill>
            <a:srgbClr val="C00000"/>
          </a:solidFill>
          <a:ln w="9525">
            <a:solidFill>
              <a:schemeClr val="tx1"/>
            </a:solidFill>
            <a:miter lim="800000"/>
            <a:headEnd/>
            <a:tailEnd/>
          </a:ln>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None/>
              <a:tabLst/>
              <a:defRPr/>
            </a:pPr>
            <a:r>
              <a:rPr kumimoji="0" lang="en-US" sz="2800" b="1" i="0" u="none" strike="noStrike" kern="0" cap="none" spc="0" normalizeH="0" baseline="0" noProof="0" dirty="0" smtClean="0">
                <a:ln>
                  <a:noFill/>
                </a:ln>
                <a:effectLst>
                  <a:outerShdw blurRad="38100" dist="38100" dir="2700000" algn="tl">
                    <a:srgbClr val="000000">
                      <a:alpha val="43137"/>
                    </a:srgbClr>
                  </a:outerShdw>
                </a:effectLst>
                <a:uLnTx/>
                <a:uFillTx/>
                <a:latin typeface="Garamond" pitchFamily="18" charset="0"/>
                <a:ea typeface="+mj-ea"/>
                <a:cs typeface="+mj-cs"/>
              </a:rPr>
              <a:t>Insulin Degludec in DM</a:t>
            </a:r>
            <a:r>
              <a:rPr kumimoji="0" lang="en-US" sz="2800" b="1" i="0" u="none" strike="noStrike" kern="0" cap="none" spc="0" normalizeH="0" baseline="-25000" noProof="0" dirty="0" smtClean="0">
                <a:ln>
                  <a:noFill/>
                </a:ln>
                <a:effectLst>
                  <a:outerShdw blurRad="38100" dist="38100" dir="2700000" algn="tl">
                    <a:srgbClr val="000000">
                      <a:alpha val="43137"/>
                    </a:srgbClr>
                  </a:outerShdw>
                </a:effectLst>
                <a:uLnTx/>
                <a:uFillTx/>
                <a:latin typeface="Garamond" pitchFamily="18" charset="0"/>
                <a:ea typeface="+mj-ea"/>
                <a:cs typeface="+mj-cs"/>
              </a:rPr>
              <a:t>1</a:t>
            </a:r>
            <a:r>
              <a:rPr lang="en-US" sz="2800" b="1" kern="0" dirty="0" smtClean="0">
                <a:effectLst>
                  <a:outerShdw blurRad="38100" dist="38100" dir="2700000" algn="tl">
                    <a:srgbClr val="000000">
                      <a:alpha val="43137"/>
                    </a:srgbClr>
                  </a:outerShdw>
                </a:effectLst>
                <a:latin typeface="Garamond" pitchFamily="18" charset="0"/>
                <a:ea typeface="+mj-ea"/>
                <a:cs typeface="+mj-cs"/>
              </a:rPr>
              <a:t>: </a:t>
            </a:r>
            <a:r>
              <a:rPr kumimoji="0" lang="en-US" sz="2800" b="1" i="0" u="none" strike="noStrike" kern="0" cap="none" spc="0" normalizeH="0" baseline="0" noProof="0" dirty="0" smtClean="0">
                <a:ln>
                  <a:noFill/>
                </a:ln>
                <a:effectLst>
                  <a:outerShdw blurRad="38100" dist="38100" dir="2700000" algn="tl">
                    <a:srgbClr val="000000">
                      <a:alpha val="43137"/>
                    </a:srgbClr>
                  </a:outerShdw>
                </a:effectLst>
                <a:uLnTx/>
                <a:uFillTx/>
                <a:latin typeface="Garamond" pitchFamily="18" charset="0"/>
                <a:ea typeface="+mj-ea"/>
                <a:cs typeface="+mj-cs"/>
              </a:rPr>
              <a:t>A RCT of a new-generation</a:t>
            </a:r>
          </a:p>
          <a:p>
            <a:pPr marL="0" marR="0" lvl="0" indent="0" algn="ctr" defTabSz="914400" rtl="0" eaLnBrk="0" fontAlgn="base" latinLnBrk="0" hangingPunct="0">
              <a:spcBef>
                <a:spcPct val="0"/>
              </a:spcBef>
              <a:spcAft>
                <a:spcPct val="0"/>
              </a:spcAft>
              <a:buClrTx/>
              <a:buSzTx/>
              <a:buFontTx/>
              <a:buNone/>
              <a:tabLst/>
              <a:defRPr/>
            </a:pPr>
            <a:r>
              <a:rPr kumimoji="0" lang="en-US" sz="2800" b="1" i="0" u="none" strike="noStrike" kern="0" cap="none" spc="0" normalizeH="0" baseline="0" noProof="0" dirty="0" smtClean="0">
                <a:ln>
                  <a:noFill/>
                </a:ln>
                <a:effectLst>
                  <a:outerShdw blurRad="38100" dist="38100" dir="2700000" algn="tl">
                    <a:srgbClr val="000000">
                      <a:alpha val="43137"/>
                    </a:srgbClr>
                  </a:outerShdw>
                </a:effectLst>
                <a:uLnTx/>
                <a:uFillTx/>
                <a:latin typeface="Garamond" pitchFamily="18" charset="0"/>
                <a:ea typeface="+mj-ea"/>
                <a:cs typeface="+mj-cs"/>
              </a:rPr>
              <a:t> ultra-long-acting insulin compared with insulin glargine</a:t>
            </a:r>
            <a:endParaRPr kumimoji="0" lang="en-US" sz="2800" b="1" i="0" u="none" strike="noStrike" kern="0" cap="none" spc="0" normalizeH="0" baseline="0" noProof="0" dirty="0">
              <a:ln>
                <a:noFill/>
              </a:ln>
              <a:effectLst>
                <a:outerShdw blurRad="38100" dist="38100" dir="2700000" algn="tl">
                  <a:srgbClr val="000000">
                    <a:alpha val="43137"/>
                  </a:srgbClr>
                </a:outerShdw>
              </a:effectLst>
              <a:uLnTx/>
              <a:uFillTx/>
              <a:latin typeface="Garamond" pitchFamily="18" charset="0"/>
              <a:ea typeface="+mj-ea"/>
              <a:cs typeface="+mj-cs"/>
            </a:endParaRPr>
          </a:p>
        </p:txBody>
      </p:sp>
      <p:sp>
        <p:nvSpPr>
          <p:cNvPr id="6" name="Rectangle 5"/>
          <p:cNvSpPr/>
          <p:nvPr/>
        </p:nvSpPr>
        <p:spPr>
          <a:xfrm>
            <a:off x="304800" y="1752600"/>
            <a:ext cx="8458200" cy="2677656"/>
          </a:xfrm>
          <a:prstGeom prst="rect">
            <a:avLst/>
          </a:prstGeom>
          <a:solidFill>
            <a:srgbClr val="00003A"/>
          </a:solidFill>
          <a:ln>
            <a:solidFill>
              <a:schemeClr val="tx1"/>
            </a:solidFill>
          </a:ln>
        </p:spPr>
        <p:txBody>
          <a:bodyPr wrap="square">
            <a:spAutoFit/>
          </a:bodyPr>
          <a:lstStyle/>
          <a:p>
            <a:pPr algn="ctr"/>
            <a:r>
              <a:rPr lang="en-US" sz="3200" b="1" dirty="0" smtClean="0">
                <a:effectLst>
                  <a:outerShdw blurRad="38100" dist="38100" dir="2700000" algn="tl">
                    <a:srgbClr val="000000">
                      <a:alpha val="43137"/>
                    </a:srgbClr>
                  </a:outerShdw>
                </a:effectLst>
                <a:latin typeface="Garamond" pitchFamily="18" charset="0"/>
              </a:rPr>
              <a:t>CONCLUSIONS</a:t>
            </a:r>
          </a:p>
          <a:p>
            <a:pPr algn="just"/>
            <a:endParaRPr lang="en-US" sz="2400" b="1" dirty="0" smtClean="0"/>
          </a:p>
          <a:p>
            <a:pPr algn="just"/>
            <a:r>
              <a:rPr lang="en-US" sz="2800" dirty="0" smtClean="0">
                <a:latin typeface="Garamond" pitchFamily="18" charset="0"/>
              </a:rPr>
              <a:t>In this clinical exploratory phase 2 trial in people with DM</a:t>
            </a:r>
            <a:r>
              <a:rPr lang="en-US" sz="2800" baseline="-25000" dirty="0" smtClean="0">
                <a:latin typeface="Garamond" pitchFamily="18" charset="0"/>
              </a:rPr>
              <a:t>1</a:t>
            </a:r>
            <a:r>
              <a:rPr lang="en-US" sz="2800" dirty="0" smtClean="0">
                <a:latin typeface="Garamond" pitchFamily="18" charset="0"/>
              </a:rPr>
              <a:t>, </a:t>
            </a:r>
            <a:r>
              <a:rPr lang="en-US" sz="2800" dirty="0" err="1" smtClean="0">
                <a:latin typeface="Garamond" pitchFamily="18" charset="0"/>
              </a:rPr>
              <a:t>Ideg</a:t>
            </a:r>
            <a:r>
              <a:rPr lang="en-US" sz="2800" dirty="0" smtClean="0">
                <a:latin typeface="Garamond" pitchFamily="18" charset="0"/>
              </a:rPr>
              <a:t> </a:t>
            </a:r>
            <a:r>
              <a:rPr lang="en-US" sz="2400" dirty="0" smtClean="0">
                <a:latin typeface="Garamond" pitchFamily="18" charset="0"/>
              </a:rPr>
              <a:t>(used in combination with mealtime </a:t>
            </a:r>
            <a:r>
              <a:rPr lang="en-US" sz="2400" dirty="0" err="1" smtClean="0">
                <a:latin typeface="Garamond" pitchFamily="18" charset="0"/>
              </a:rPr>
              <a:t>Iasp</a:t>
            </a:r>
            <a:r>
              <a:rPr lang="en-US" sz="2400" dirty="0" smtClean="0">
                <a:latin typeface="Garamond" pitchFamily="18" charset="0"/>
              </a:rPr>
              <a:t>) </a:t>
            </a:r>
            <a:r>
              <a:rPr lang="en-US" sz="2800" dirty="0" smtClean="0">
                <a:latin typeface="Garamond" pitchFamily="18" charset="0"/>
              </a:rPr>
              <a:t>is </a:t>
            </a:r>
            <a:r>
              <a:rPr lang="en-US" sz="2800" dirty="0" smtClean="0">
                <a:solidFill>
                  <a:srgbClr val="FFFF00"/>
                </a:solidFill>
                <a:latin typeface="Garamond" pitchFamily="18" charset="0"/>
              </a:rPr>
              <a:t>safe and well tolerated</a:t>
            </a:r>
            <a:r>
              <a:rPr lang="en-US" sz="2800" dirty="0" smtClean="0">
                <a:latin typeface="Garamond" pitchFamily="18" charset="0"/>
              </a:rPr>
              <a:t> and provides </a:t>
            </a:r>
            <a:r>
              <a:rPr lang="en-US" sz="2800" dirty="0" smtClean="0">
                <a:solidFill>
                  <a:srgbClr val="FFFF00"/>
                </a:solidFill>
                <a:latin typeface="Garamond" pitchFamily="18" charset="0"/>
              </a:rPr>
              <a:t>comparable </a:t>
            </a:r>
            <a:r>
              <a:rPr lang="en-US" sz="2800" dirty="0" err="1" smtClean="0">
                <a:solidFill>
                  <a:srgbClr val="FFFF00"/>
                </a:solidFill>
                <a:latin typeface="Garamond" pitchFamily="18" charset="0"/>
              </a:rPr>
              <a:t>glycemic</a:t>
            </a:r>
            <a:r>
              <a:rPr lang="en-US" sz="2800" dirty="0" smtClean="0">
                <a:solidFill>
                  <a:srgbClr val="FFFF00"/>
                </a:solidFill>
                <a:latin typeface="Garamond" pitchFamily="18" charset="0"/>
              </a:rPr>
              <a:t> control </a:t>
            </a:r>
            <a:r>
              <a:rPr lang="en-US" sz="2800" dirty="0" smtClean="0">
                <a:latin typeface="Garamond" pitchFamily="18" charset="0"/>
              </a:rPr>
              <a:t>to </a:t>
            </a:r>
            <a:r>
              <a:rPr lang="en-US" sz="2800" dirty="0" err="1" smtClean="0">
                <a:latin typeface="Garamond" pitchFamily="18" charset="0"/>
              </a:rPr>
              <a:t>IGlar</a:t>
            </a:r>
            <a:r>
              <a:rPr lang="en-US" sz="2800" dirty="0" smtClean="0">
                <a:latin typeface="Garamond" pitchFamily="18" charset="0"/>
              </a:rPr>
              <a:t> at </a:t>
            </a:r>
            <a:r>
              <a:rPr lang="en-US" sz="2800" dirty="0" smtClean="0">
                <a:solidFill>
                  <a:srgbClr val="FFFF00"/>
                </a:solidFill>
                <a:latin typeface="Garamond" pitchFamily="18" charset="0"/>
              </a:rPr>
              <a:t>similar doses</a:t>
            </a:r>
            <a:r>
              <a:rPr lang="en-US" sz="2800" dirty="0" smtClean="0">
                <a:latin typeface="Garamond" pitchFamily="18" charset="0"/>
              </a:rPr>
              <a:t>, with </a:t>
            </a:r>
            <a:r>
              <a:rPr lang="en-US" sz="2800" u="sng" dirty="0" smtClean="0">
                <a:solidFill>
                  <a:srgbClr val="FFFF00"/>
                </a:solidFill>
                <a:effectLst>
                  <a:outerShdw blurRad="38100" dist="38100" dir="2700000" algn="tl">
                    <a:srgbClr val="000000">
                      <a:alpha val="43137"/>
                    </a:srgbClr>
                  </a:outerShdw>
                </a:effectLst>
                <a:latin typeface="Garamond" pitchFamily="18" charset="0"/>
              </a:rPr>
              <a:t>reduced rates of hypoglycemia. </a:t>
            </a:r>
            <a:endParaRPr lang="en-US" sz="2800" u="sng" dirty="0">
              <a:solidFill>
                <a:srgbClr val="FFFF00"/>
              </a:solidFill>
              <a:effectLst>
                <a:outerShdw blurRad="38100" dist="38100" dir="2700000" algn="tl">
                  <a:srgbClr val="000000">
                    <a:alpha val="43137"/>
                  </a:srgbClr>
                </a:outerShdw>
              </a:effectLst>
              <a:latin typeface="Garamond" pitchFamily="18" charset="0"/>
            </a:endParaRPr>
          </a:p>
        </p:txBody>
      </p:sp>
    </p:spTree>
  </p:cSld>
  <p:clrMapOvr>
    <a:masterClrMapping/>
  </p:clrMapOvr>
  <p:transition spd="med"/>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3962400"/>
            <a:ext cx="8229600" cy="2297745"/>
          </a:xfrm>
        </p:spPr>
        <p:txBody>
          <a:bodyPr/>
          <a:lstStyle/>
          <a:p>
            <a:pPr algn="just"/>
            <a:r>
              <a:rPr lang="en-US" b="1" dirty="0" smtClean="0">
                <a:solidFill>
                  <a:srgbClr val="F7F725"/>
                </a:solidFill>
                <a:effectLst>
                  <a:outerShdw blurRad="38100" dist="38100" dir="2700000" algn="tl">
                    <a:srgbClr val="000000">
                      <a:alpha val="43137"/>
                    </a:srgbClr>
                  </a:outerShdw>
                </a:effectLst>
                <a:latin typeface="Garamond" pitchFamily="18" charset="0"/>
              </a:rPr>
              <a:t>OBJECTIVE</a:t>
            </a:r>
            <a:r>
              <a:rPr lang="en-US" dirty="0" smtClean="0">
                <a:effectLst>
                  <a:outerShdw blurRad="38100" dist="38100" dir="2700000" algn="tl">
                    <a:srgbClr val="000000">
                      <a:alpha val="43137"/>
                    </a:srgbClr>
                  </a:outerShdw>
                </a:effectLst>
                <a:latin typeface="Garamond" pitchFamily="18" charset="0"/>
              </a:rPr>
              <a:t> </a:t>
            </a:r>
            <a:r>
              <a:rPr lang="en-US" dirty="0" smtClean="0">
                <a:latin typeface="Garamond" pitchFamily="18" charset="0"/>
              </a:rPr>
              <a:t>Insulin degludec/insulin aspart (</a:t>
            </a:r>
            <a:r>
              <a:rPr lang="en-US" dirty="0" err="1" smtClean="0">
                <a:latin typeface="Garamond" pitchFamily="18" charset="0"/>
              </a:rPr>
              <a:t>IDegAsp</a:t>
            </a:r>
            <a:r>
              <a:rPr lang="en-US" dirty="0" smtClean="0">
                <a:latin typeface="Garamond" pitchFamily="18" charset="0"/>
              </a:rPr>
              <a:t>) is a soluble coformulation of the novel basal analog insulin degludec (</a:t>
            </a:r>
            <a:r>
              <a:rPr lang="en-US" dirty="0" err="1" smtClean="0">
                <a:latin typeface="Garamond" pitchFamily="18" charset="0"/>
              </a:rPr>
              <a:t>IDeg</a:t>
            </a:r>
            <a:r>
              <a:rPr lang="en-US" dirty="0" smtClean="0">
                <a:latin typeface="Garamond" pitchFamily="18" charset="0"/>
              </a:rPr>
              <a:t>: 70%) and insulin aspart (</a:t>
            </a:r>
            <a:r>
              <a:rPr lang="en-US" dirty="0" err="1" smtClean="0">
                <a:latin typeface="Garamond" pitchFamily="18" charset="0"/>
              </a:rPr>
              <a:t>IAsp</a:t>
            </a:r>
            <a:r>
              <a:rPr lang="en-US" dirty="0" smtClean="0">
                <a:latin typeface="Garamond" pitchFamily="18" charset="0"/>
              </a:rPr>
              <a:t>: 30%). We compared the safety and efficacy of </a:t>
            </a:r>
            <a:r>
              <a:rPr lang="en-US" dirty="0" err="1" smtClean="0">
                <a:latin typeface="Garamond" pitchFamily="18" charset="0"/>
              </a:rPr>
              <a:t>IDegAsp</a:t>
            </a:r>
            <a:r>
              <a:rPr lang="en-US" dirty="0" smtClean="0">
                <a:latin typeface="Garamond" pitchFamily="18" charset="0"/>
              </a:rPr>
              <a:t>, an alternative formulation (AF) (55% </a:t>
            </a:r>
            <a:r>
              <a:rPr lang="en-US" dirty="0" err="1" smtClean="0">
                <a:latin typeface="Garamond" pitchFamily="18" charset="0"/>
              </a:rPr>
              <a:t>IDeg</a:t>
            </a:r>
            <a:r>
              <a:rPr lang="en-US" dirty="0" smtClean="0">
                <a:latin typeface="Garamond" pitchFamily="18" charset="0"/>
              </a:rPr>
              <a:t> and 45% </a:t>
            </a:r>
            <a:r>
              <a:rPr lang="en-US" dirty="0" err="1" smtClean="0">
                <a:latin typeface="Garamond" pitchFamily="18" charset="0"/>
              </a:rPr>
              <a:t>IAsp</a:t>
            </a:r>
            <a:r>
              <a:rPr lang="en-US" dirty="0" smtClean="0">
                <a:latin typeface="Garamond" pitchFamily="18" charset="0"/>
              </a:rPr>
              <a:t>), and insulin glargine (</a:t>
            </a:r>
            <a:r>
              <a:rPr lang="en-US" dirty="0" err="1" smtClean="0">
                <a:latin typeface="Garamond" pitchFamily="18" charset="0"/>
              </a:rPr>
              <a:t>IGlar</a:t>
            </a:r>
            <a:r>
              <a:rPr lang="en-US" dirty="0" smtClean="0">
                <a:latin typeface="Garamond" pitchFamily="18" charset="0"/>
              </a:rPr>
              <a:t>) in insulin-naïve subjects with type 2 diabetes inadequately controlled with oral antidiabetic drugs. </a:t>
            </a:r>
          </a:p>
        </p:txBody>
      </p:sp>
      <p:pic>
        <p:nvPicPr>
          <p:cNvPr id="115714" name="Picture 2"/>
          <p:cNvPicPr>
            <a:picLocks noChangeAspect="1" noChangeArrowheads="1"/>
          </p:cNvPicPr>
          <p:nvPr/>
        </p:nvPicPr>
        <p:blipFill>
          <a:blip r:embed="rId2" cstate="print"/>
          <a:srcRect/>
          <a:stretch>
            <a:fillRect/>
          </a:stretch>
        </p:blipFill>
        <p:spPr bwMode="auto">
          <a:xfrm>
            <a:off x="152400" y="152400"/>
            <a:ext cx="8839200" cy="3352800"/>
          </a:xfrm>
          <a:prstGeom prst="rect">
            <a:avLst/>
          </a:prstGeom>
          <a:ln w="127000" cap="sq" cmpd="thickThin">
            <a:solidFill>
              <a:srgbClr val="C00000"/>
            </a:solidFill>
            <a:prstDash val="solid"/>
            <a:miter lim="800000"/>
          </a:ln>
          <a:effectLst>
            <a:outerShdw blurRad="50800" dist="38100" dir="2700000" algn="tl" rotWithShape="0">
              <a:srgbClr val="000000">
                <a:alpha val="43000"/>
              </a:srgbClr>
            </a:outerShdw>
          </a:effectLst>
        </p:spPr>
      </p:pic>
      <p:sp>
        <p:nvSpPr>
          <p:cNvPr id="5" name="Rectangle 4"/>
          <p:cNvSpPr/>
          <p:nvPr/>
        </p:nvSpPr>
        <p:spPr>
          <a:xfrm>
            <a:off x="381000" y="6400800"/>
            <a:ext cx="8534400" cy="369332"/>
          </a:xfrm>
          <a:prstGeom prst="rect">
            <a:avLst/>
          </a:prstGeom>
        </p:spPr>
        <p:txBody>
          <a:bodyPr wrap="square">
            <a:spAutoFit/>
          </a:bodyPr>
          <a:lstStyle/>
          <a:p>
            <a:pPr algn="ctr"/>
            <a:r>
              <a:rPr lang="en-US" i="1" dirty="0" err="1" smtClean="0">
                <a:solidFill>
                  <a:srgbClr val="F7F725"/>
                </a:solidFill>
                <a:effectLst>
                  <a:outerShdw blurRad="38100" dist="38100" dir="2700000" algn="tl">
                    <a:srgbClr val="000000">
                      <a:alpha val="43137"/>
                    </a:srgbClr>
                  </a:outerShdw>
                </a:effectLst>
                <a:latin typeface="Garamond" pitchFamily="18" charset="0"/>
              </a:rPr>
              <a:t>Heise</a:t>
            </a:r>
            <a:r>
              <a:rPr lang="en-US" i="1" dirty="0" smtClean="0">
                <a:solidFill>
                  <a:srgbClr val="F7F725"/>
                </a:solidFill>
                <a:effectLst>
                  <a:outerShdw blurRad="38100" dist="38100" dir="2700000" algn="tl">
                    <a:srgbClr val="000000">
                      <a:alpha val="43137"/>
                    </a:srgbClr>
                  </a:outerShdw>
                </a:effectLst>
                <a:latin typeface="Garamond" pitchFamily="18" charset="0"/>
              </a:rPr>
              <a:t> T, Tack CJ, </a:t>
            </a:r>
            <a:r>
              <a:rPr lang="en-US" i="1" dirty="0" err="1" smtClean="0">
                <a:solidFill>
                  <a:srgbClr val="F7F725"/>
                </a:solidFill>
                <a:effectLst>
                  <a:outerShdw blurRad="38100" dist="38100" dir="2700000" algn="tl">
                    <a:srgbClr val="000000">
                      <a:alpha val="43137"/>
                    </a:srgbClr>
                  </a:outerShdw>
                </a:effectLst>
                <a:latin typeface="Garamond" pitchFamily="18" charset="0"/>
              </a:rPr>
              <a:t>Cuddihy</a:t>
            </a:r>
            <a:r>
              <a:rPr lang="en-US" i="1" dirty="0" smtClean="0">
                <a:solidFill>
                  <a:srgbClr val="F7F725"/>
                </a:solidFill>
                <a:effectLst>
                  <a:outerShdw blurRad="38100" dist="38100" dir="2700000" algn="tl">
                    <a:srgbClr val="000000">
                      <a:alpha val="43137"/>
                    </a:srgbClr>
                  </a:outerShdw>
                </a:effectLst>
                <a:latin typeface="Garamond" pitchFamily="18" charset="0"/>
              </a:rPr>
              <a:t> R, et al. Diabetes Care. 2011; 34: 669-74.</a:t>
            </a:r>
            <a:endParaRPr lang="en-US" i="1" dirty="0">
              <a:solidFill>
                <a:srgbClr val="F7F725"/>
              </a:solidFill>
              <a:effectLst>
                <a:outerShdw blurRad="38100" dist="38100" dir="2700000" algn="tl">
                  <a:srgbClr val="000000">
                    <a:alpha val="43137"/>
                  </a:srgbClr>
                </a:outerShdw>
              </a:effectLst>
              <a:latin typeface="Garamond" pitchFamily="18" charset="0"/>
            </a:endParaRPr>
          </a:p>
        </p:txBody>
      </p:sp>
    </p:spTree>
  </p:cSld>
  <p:clrMapOvr>
    <a:masterClrMapping/>
  </p:clrMapOvr>
  <p:transition spd="med"/>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167110"/>
            <a:ext cx="8610600" cy="5386090"/>
          </a:xfrm>
          <a:prstGeom prst="rect">
            <a:avLst/>
          </a:prstGeom>
          <a:solidFill>
            <a:srgbClr val="00003A"/>
          </a:solidFill>
          <a:ln>
            <a:solidFill>
              <a:schemeClr val="tx1"/>
            </a:solidFill>
          </a:ln>
        </p:spPr>
        <p:txBody>
          <a:bodyPr wrap="square">
            <a:spAutoFit/>
          </a:bodyPr>
          <a:lstStyle/>
          <a:p>
            <a:r>
              <a:rPr lang="en-US" sz="2200" b="1" dirty="0" smtClean="0">
                <a:solidFill>
                  <a:srgbClr val="FFFF00"/>
                </a:solidFill>
                <a:effectLst>
                  <a:outerShdw blurRad="38100" dist="38100" dir="2700000" algn="tl">
                    <a:srgbClr val="000000">
                      <a:alpha val="43137"/>
                    </a:srgbClr>
                  </a:outerShdw>
                </a:effectLst>
                <a:latin typeface="Garamond" pitchFamily="18" charset="0"/>
              </a:rPr>
              <a:t>RESEARCH DESIGN AND METHODS</a:t>
            </a:r>
          </a:p>
          <a:p>
            <a:endParaRPr lang="en-US" sz="2000" b="1" dirty="0" smtClean="0">
              <a:solidFill>
                <a:srgbClr val="FFFF00"/>
              </a:solidFill>
              <a:latin typeface="Garamond" pitchFamily="18" charset="0"/>
            </a:endParaRPr>
          </a:p>
          <a:p>
            <a:pPr>
              <a:buClr>
                <a:srgbClr val="FF99FF"/>
              </a:buClr>
              <a:buSzPct val="150000"/>
              <a:buFont typeface="Wingdings" pitchFamily="2" charset="2"/>
              <a:buChar char="§"/>
            </a:pPr>
            <a:r>
              <a:rPr lang="en-US" sz="2000" b="1" dirty="0" smtClean="0">
                <a:latin typeface="Garamond" pitchFamily="18" charset="0"/>
              </a:rPr>
              <a:t>Phase 2, open-label, randomized, controlled 16-week trial. </a:t>
            </a:r>
          </a:p>
          <a:p>
            <a:pPr>
              <a:buClr>
                <a:srgbClr val="FF99FF"/>
              </a:buClr>
              <a:buSzPct val="150000"/>
              <a:buFont typeface="Wingdings" pitchFamily="2" charset="2"/>
              <a:buChar char="§"/>
            </a:pPr>
            <a:endParaRPr lang="en-US" sz="2000" dirty="0" smtClean="0">
              <a:latin typeface="Garamond" pitchFamily="18" charset="0"/>
            </a:endParaRPr>
          </a:p>
          <a:p>
            <a:pPr>
              <a:buClr>
                <a:srgbClr val="FF99FF"/>
              </a:buClr>
              <a:buSzPct val="150000"/>
              <a:buFont typeface="Wingdings" pitchFamily="2" charset="2"/>
              <a:buChar char="§"/>
            </a:pPr>
            <a:r>
              <a:rPr lang="en-US" sz="2000" b="1" dirty="0" smtClean="0">
                <a:solidFill>
                  <a:srgbClr val="FFFF00"/>
                </a:solidFill>
                <a:effectLst>
                  <a:outerShdw blurRad="38100" dist="38100" dir="2700000" algn="tl">
                    <a:srgbClr val="000000">
                      <a:alpha val="43137"/>
                    </a:srgbClr>
                  </a:outerShdw>
                </a:effectLst>
                <a:latin typeface="Garamond" pitchFamily="18" charset="0"/>
              </a:rPr>
              <a:t>Participants</a:t>
            </a:r>
          </a:p>
          <a:p>
            <a:pPr lvl="1"/>
            <a:r>
              <a:rPr lang="en-US" sz="2000" dirty="0" smtClean="0">
                <a:latin typeface="Garamond" pitchFamily="18" charset="0"/>
              </a:rPr>
              <a:t>178 insulin-naïve subjects with DM</a:t>
            </a:r>
            <a:r>
              <a:rPr lang="en-US" sz="2000" baseline="-25000" dirty="0" smtClean="0">
                <a:latin typeface="Garamond" pitchFamily="18" charset="0"/>
              </a:rPr>
              <a:t>2</a:t>
            </a:r>
            <a:r>
              <a:rPr lang="en-US" sz="2000" dirty="0" smtClean="0">
                <a:latin typeface="Garamond" pitchFamily="18" charset="0"/>
              </a:rPr>
              <a:t> inadequately controlled with OADs</a:t>
            </a:r>
          </a:p>
          <a:p>
            <a:pPr lvl="1"/>
            <a:r>
              <a:rPr lang="en-US" sz="2000" dirty="0" smtClean="0">
                <a:latin typeface="Garamond" pitchFamily="18" charset="0"/>
              </a:rPr>
              <a:t>22 sites in 5 European countries </a:t>
            </a:r>
            <a:r>
              <a:rPr lang="en-US" i="1" dirty="0" smtClean="0">
                <a:latin typeface="Garamond" pitchFamily="18" charset="0"/>
              </a:rPr>
              <a:t>(France, Germany, Norway, Romania, and Spain)</a:t>
            </a:r>
            <a:r>
              <a:rPr lang="en-US" dirty="0" smtClean="0">
                <a:latin typeface="Garamond" pitchFamily="18" charset="0"/>
              </a:rPr>
              <a:t> </a:t>
            </a:r>
            <a:endParaRPr lang="en-US" sz="2000" dirty="0" smtClean="0">
              <a:latin typeface="Garamond" pitchFamily="18" charset="0"/>
            </a:endParaRPr>
          </a:p>
          <a:p>
            <a:pPr lvl="1"/>
            <a:r>
              <a:rPr lang="en-US" sz="2000" dirty="0" smtClean="0">
                <a:latin typeface="Garamond" pitchFamily="18" charset="0"/>
              </a:rPr>
              <a:t>Mean age: 59.1 years </a:t>
            </a:r>
          </a:p>
          <a:p>
            <a:pPr lvl="1"/>
            <a:r>
              <a:rPr lang="en-US" sz="2000" dirty="0" smtClean="0">
                <a:latin typeface="Garamond" pitchFamily="18" charset="0"/>
              </a:rPr>
              <a:t>A1C 8.5%</a:t>
            </a:r>
          </a:p>
          <a:p>
            <a:pPr lvl="1"/>
            <a:r>
              <a:rPr lang="en-US" sz="2000" dirty="0" smtClean="0">
                <a:latin typeface="Garamond" pitchFamily="18" charset="0"/>
              </a:rPr>
              <a:t>BMI 30.3 kg/m</a:t>
            </a:r>
            <a:r>
              <a:rPr lang="en-US" sz="2000" baseline="30000" dirty="0" smtClean="0">
                <a:latin typeface="Garamond" pitchFamily="18" charset="0"/>
              </a:rPr>
              <a:t>2</a:t>
            </a:r>
            <a:endParaRPr lang="en-US" sz="2000" dirty="0" smtClean="0">
              <a:latin typeface="Garamond" pitchFamily="18" charset="0"/>
            </a:endParaRPr>
          </a:p>
          <a:p>
            <a:pPr marL="0" lvl="1">
              <a:buClr>
                <a:schemeClr val="accent6">
                  <a:lumMod val="40000"/>
                  <a:lumOff val="60000"/>
                </a:schemeClr>
              </a:buClr>
              <a:buFont typeface="Wingdings" pitchFamily="2" charset="2"/>
              <a:buChar char="§"/>
            </a:pPr>
            <a:endParaRPr lang="en-US" sz="2000" dirty="0" smtClean="0">
              <a:latin typeface="Garamond" pitchFamily="18" charset="0"/>
            </a:endParaRPr>
          </a:p>
          <a:p>
            <a:pPr marL="0" lvl="1">
              <a:buClr>
                <a:srgbClr val="FF99FF"/>
              </a:buClr>
              <a:buSzPct val="150000"/>
              <a:buFont typeface="Wingdings" pitchFamily="2" charset="2"/>
              <a:buChar char="§"/>
            </a:pPr>
            <a:r>
              <a:rPr lang="en-US" sz="2000" b="1" dirty="0" smtClean="0">
                <a:solidFill>
                  <a:srgbClr val="FFFF00"/>
                </a:solidFill>
                <a:effectLst>
                  <a:outerShdw blurRad="38100" dist="38100" dir="2700000" algn="tl">
                    <a:srgbClr val="000000">
                      <a:alpha val="43137"/>
                    </a:srgbClr>
                  </a:outerShdw>
                </a:effectLst>
                <a:latin typeface="Garamond" pitchFamily="18" charset="0"/>
              </a:rPr>
              <a:t>Treatment groups: </a:t>
            </a:r>
            <a:r>
              <a:rPr lang="en-US" sz="2000" dirty="0" smtClean="0">
                <a:latin typeface="Garamond" pitchFamily="18" charset="0"/>
              </a:rPr>
              <a:t>Insulin was administered before the evening meal and dose-titrated to a FPG target of 72–108 mg/</a:t>
            </a:r>
            <a:r>
              <a:rPr lang="en-US" sz="2000" dirty="0" err="1" smtClean="0">
                <a:latin typeface="Garamond" pitchFamily="18" charset="0"/>
              </a:rPr>
              <a:t>dL</a:t>
            </a:r>
            <a:r>
              <a:rPr lang="en-US" sz="2000" dirty="0" smtClean="0">
                <a:latin typeface="Garamond" pitchFamily="18" charset="0"/>
              </a:rPr>
              <a:t>.</a:t>
            </a:r>
          </a:p>
          <a:p>
            <a:pPr lvl="2"/>
            <a:r>
              <a:rPr lang="en-US" sz="2000" dirty="0" err="1" smtClean="0">
                <a:latin typeface="Garamond" pitchFamily="18" charset="0"/>
              </a:rPr>
              <a:t>IDegAsp</a:t>
            </a:r>
            <a:r>
              <a:rPr lang="en-US" sz="2000" dirty="0" smtClean="0">
                <a:latin typeface="Garamond" pitchFamily="18" charset="0"/>
              </a:rPr>
              <a:t> (</a:t>
            </a:r>
            <a:r>
              <a:rPr lang="en-US" sz="2000" i="1" dirty="0" smtClean="0">
                <a:latin typeface="Garamond" pitchFamily="18" charset="0"/>
              </a:rPr>
              <a:t>n</a:t>
            </a:r>
            <a:r>
              <a:rPr lang="en-US" sz="2000" dirty="0" smtClean="0">
                <a:latin typeface="Garamond" pitchFamily="18" charset="0"/>
              </a:rPr>
              <a:t> = 59)</a:t>
            </a:r>
          </a:p>
          <a:p>
            <a:pPr lvl="2"/>
            <a:r>
              <a:rPr lang="en-US" sz="2000" dirty="0" smtClean="0">
                <a:latin typeface="Garamond" pitchFamily="18" charset="0"/>
              </a:rPr>
              <a:t>AF (</a:t>
            </a:r>
            <a:r>
              <a:rPr lang="en-US" sz="2000" i="1" dirty="0" smtClean="0">
                <a:latin typeface="Garamond" pitchFamily="18" charset="0"/>
              </a:rPr>
              <a:t>n</a:t>
            </a:r>
            <a:r>
              <a:rPr lang="en-US" sz="2000" dirty="0" smtClean="0">
                <a:latin typeface="Garamond" pitchFamily="18" charset="0"/>
              </a:rPr>
              <a:t> = 59)</a:t>
            </a:r>
          </a:p>
          <a:p>
            <a:pPr lvl="2"/>
            <a:r>
              <a:rPr lang="en-US" sz="2000" dirty="0" err="1" smtClean="0">
                <a:latin typeface="Garamond" pitchFamily="18" charset="0"/>
              </a:rPr>
              <a:t>IGlar</a:t>
            </a:r>
            <a:r>
              <a:rPr lang="en-US" sz="2000" dirty="0" smtClean="0">
                <a:latin typeface="Garamond" pitchFamily="18" charset="0"/>
              </a:rPr>
              <a:t> (</a:t>
            </a:r>
            <a:r>
              <a:rPr lang="en-US" sz="2000" i="1" dirty="0" smtClean="0">
                <a:latin typeface="Garamond" pitchFamily="18" charset="0"/>
              </a:rPr>
              <a:t>n</a:t>
            </a:r>
            <a:r>
              <a:rPr lang="en-US" sz="2000" dirty="0" smtClean="0">
                <a:latin typeface="Garamond" pitchFamily="18" charset="0"/>
              </a:rPr>
              <a:t> = 60)</a:t>
            </a:r>
          </a:p>
          <a:p>
            <a:pPr lvl="1"/>
            <a:r>
              <a:rPr lang="en-US" sz="2000" b="1" u="sng" dirty="0" smtClean="0">
                <a:effectLst>
                  <a:outerShdw blurRad="38100" dist="38100" dir="2700000" algn="tl">
                    <a:srgbClr val="000000">
                      <a:alpha val="43137"/>
                    </a:srgbClr>
                  </a:outerShdw>
                </a:effectLst>
                <a:latin typeface="Garamond" pitchFamily="18" charset="0"/>
              </a:rPr>
              <a:t>all in combination with </a:t>
            </a:r>
            <a:r>
              <a:rPr lang="en-US" sz="2000" b="1" u="sng" dirty="0" err="1" smtClean="0">
                <a:effectLst>
                  <a:outerShdw blurRad="38100" dist="38100" dir="2700000" algn="tl">
                    <a:srgbClr val="000000">
                      <a:alpha val="43137"/>
                    </a:srgbClr>
                  </a:outerShdw>
                </a:effectLst>
                <a:latin typeface="Garamond" pitchFamily="18" charset="0"/>
              </a:rPr>
              <a:t>metformin</a:t>
            </a:r>
            <a:endParaRPr lang="en-US" sz="2000" b="1" u="sng" dirty="0" smtClean="0">
              <a:effectLst>
                <a:outerShdw blurRad="38100" dist="38100" dir="2700000" algn="tl">
                  <a:srgbClr val="000000">
                    <a:alpha val="43137"/>
                  </a:srgbClr>
                </a:outerShdw>
              </a:effectLst>
              <a:latin typeface="Garamond" pitchFamily="18" charset="0"/>
            </a:endParaRPr>
          </a:p>
        </p:txBody>
      </p:sp>
      <p:sp>
        <p:nvSpPr>
          <p:cNvPr id="5" name="Rectangle 4"/>
          <p:cNvSpPr/>
          <p:nvPr/>
        </p:nvSpPr>
        <p:spPr>
          <a:xfrm>
            <a:off x="381000" y="6519446"/>
            <a:ext cx="8534400" cy="338554"/>
          </a:xfrm>
          <a:prstGeom prst="rect">
            <a:avLst/>
          </a:prstGeom>
        </p:spPr>
        <p:txBody>
          <a:bodyPr wrap="square">
            <a:spAutoFit/>
          </a:bodyPr>
          <a:lstStyle/>
          <a:p>
            <a:pPr algn="ctr"/>
            <a:r>
              <a:rPr lang="en-US" sz="1600" i="1" dirty="0" err="1" smtClean="0">
                <a:solidFill>
                  <a:srgbClr val="F7F725"/>
                </a:solidFill>
                <a:latin typeface="Garamond" pitchFamily="18" charset="0"/>
              </a:rPr>
              <a:t>Heise</a:t>
            </a:r>
            <a:r>
              <a:rPr lang="en-US" sz="1600" i="1" dirty="0" smtClean="0">
                <a:solidFill>
                  <a:srgbClr val="F7F725"/>
                </a:solidFill>
                <a:latin typeface="Garamond" pitchFamily="18" charset="0"/>
              </a:rPr>
              <a:t> T, Tack CJ, </a:t>
            </a:r>
            <a:r>
              <a:rPr lang="en-US" sz="1600" i="1" dirty="0" err="1" smtClean="0">
                <a:solidFill>
                  <a:srgbClr val="F7F725"/>
                </a:solidFill>
                <a:latin typeface="Garamond" pitchFamily="18" charset="0"/>
              </a:rPr>
              <a:t>Cuddihy</a:t>
            </a:r>
            <a:r>
              <a:rPr lang="en-US" sz="1600" i="1" dirty="0" smtClean="0">
                <a:solidFill>
                  <a:srgbClr val="F7F725"/>
                </a:solidFill>
                <a:latin typeface="Garamond" pitchFamily="18" charset="0"/>
              </a:rPr>
              <a:t> R, et al. Diabetes Care. 2011; 34: 669-74.</a:t>
            </a:r>
            <a:endParaRPr lang="en-US" sz="1600" i="1" dirty="0">
              <a:solidFill>
                <a:srgbClr val="F7F725"/>
              </a:solidFill>
              <a:latin typeface="Garamond" pitchFamily="18" charset="0"/>
            </a:endParaRPr>
          </a:p>
        </p:txBody>
      </p:sp>
      <p:sp>
        <p:nvSpPr>
          <p:cNvPr id="7" name="Title 1"/>
          <p:cNvSpPr txBox="1">
            <a:spLocks/>
          </p:cNvSpPr>
          <p:nvPr/>
        </p:nvSpPr>
        <p:spPr bwMode="auto">
          <a:xfrm>
            <a:off x="0" y="0"/>
            <a:ext cx="9144000" cy="1112612"/>
          </a:xfrm>
          <a:prstGeom prst="rect">
            <a:avLst/>
          </a:prstGeom>
          <a:solidFill>
            <a:srgbClr val="C00000"/>
          </a:solidFill>
          <a:ln w="9525">
            <a:solidFill>
              <a:schemeClr val="tx1"/>
            </a:solidFill>
            <a:miter lim="800000"/>
            <a:headEnd/>
            <a:tailEnd/>
          </a:ln>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85000"/>
              </a:lnSpc>
              <a:spcBef>
                <a:spcPct val="0"/>
              </a:spcBef>
              <a:spcAft>
                <a:spcPct val="0"/>
              </a:spcAft>
              <a:buClrTx/>
              <a:buSzTx/>
              <a:buFontTx/>
              <a:buNone/>
              <a:tabLst/>
              <a:defRPr/>
            </a:pPr>
            <a:r>
              <a:rPr kumimoji="0" lang="en-US" sz="2600" b="1" i="0" u="none" strike="noStrike" kern="0" cap="none" spc="0" normalizeH="0" baseline="0" noProof="0" dirty="0" smtClean="0">
                <a:ln>
                  <a:noFill/>
                </a:ln>
                <a:effectLst>
                  <a:outerShdw blurRad="38100" dist="38100" dir="2700000" algn="tl">
                    <a:srgbClr val="000000">
                      <a:alpha val="43137"/>
                    </a:srgbClr>
                  </a:outerShdw>
                </a:effectLst>
                <a:uLnTx/>
                <a:uFillTx/>
                <a:latin typeface="Garamond" pitchFamily="18" charset="0"/>
                <a:ea typeface="+mj-ea"/>
                <a:cs typeface="+mj-cs"/>
              </a:rPr>
              <a:t>A New-Generation Ultra-Long-Acting Basal Insulin With a Bolus Boost Compared With Insulin Glargine in Insulin-Naïve People With DM</a:t>
            </a:r>
            <a:r>
              <a:rPr kumimoji="0" lang="en-US" sz="2600" b="1" i="0" u="none" strike="noStrike" kern="0" cap="none" spc="0" normalizeH="0" baseline="-25000" noProof="0" dirty="0" smtClean="0">
                <a:ln>
                  <a:noFill/>
                </a:ln>
                <a:effectLst>
                  <a:outerShdw blurRad="38100" dist="38100" dir="2700000" algn="tl">
                    <a:srgbClr val="000000">
                      <a:alpha val="43137"/>
                    </a:srgbClr>
                  </a:outerShdw>
                </a:effectLst>
                <a:uLnTx/>
                <a:uFillTx/>
                <a:latin typeface="Garamond" pitchFamily="18" charset="0"/>
                <a:ea typeface="+mj-ea"/>
                <a:cs typeface="+mj-cs"/>
              </a:rPr>
              <a:t>2</a:t>
            </a:r>
            <a:r>
              <a:rPr kumimoji="0" lang="en-US" sz="2600" b="1" i="0" u="none" strike="noStrike" kern="0" cap="none" spc="0" normalizeH="0" baseline="0" noProof="0" dirty="0" smtClean="0">
                <a:ln>
                  <a:noFill/>
                </a:ln>
                <a:effectLst>
                  <a:outerShdw blurRad="38100" dist="38100" dir="2700000" algn="tl">
                    <a:srgbClr val="000000">
                      <a:alpha val="43137"/>
                    </a:srgbClr>
                  </a:outerShdw>
                </a:effectLst>
                <a:uLnTx/>
                <a:uFillTx/>
                <a:latin typeface="Garamond" pitchFamily="18" charset="0"/>
                <a:ea typeface="+mj-ea"/>
                <a:cs typeface="+mj-cs"/>
              </a:rPr>
              <a:t>, A randomized, controlled trial</a:t>
            </a:r>
            <a:endParaRPr kumimoji="0" lang="en-US" sz="2600" b="1" i="0" u="none" strike="noStrike" kern="0" cap="none" spc="0" normalizeH="0" baseline="0" noProof="0" dirty="0">
              <a:ln>
                <a:noFill/>
              </a:ln>
              <a:effectLst>
                <a:outerShdw blurRad="38100" dist="38100" dir="2700000" algn="tl">
                  <a:srgbClr val="000000">
                    <a:alpha val="43137"/>
                  </a:srgbClr>
                </a:outerShdw>
              </a:effectLst>
              <a:uLnTx/>
              <a:uFillTx/>
              <a:latin typeface="Garamond" pitchFamily="18" charset="0"/>
              <a:ea typeface="+mj-ea"/>
              <a:cs typeface="+mj-cs"/>
            </a:endParaRPr>
          </a:p>
        </p:txBody>
      </p:sp>
    </p:spTree>
  </p:cSld>
  <p:clrMapOvr>
    <a:masterClrMapping/>
  </p:clrMapOvr>
  <p:transition spd="med"/>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257800"/>
            <a:ext cx="8915400" cy="1145378"/>
          </a:xfrm>
        </p:spPr>
        <p:txBody>
          <a:bodyPr/>
          <a:lstStyle/>
          <a:p>
            <a:pPr algn="just"/>
            <a:r>
              <a:rPr lang="en-US" sz="2000" dirty="0" smtClean="0">
                <a:latin typeface="Garamond" pitchFamily="18" charset="0"/>
              </a:rPr>
              <a:t>Figure 1- Mean A1C over time (</a:t>
            </a:r>
            <a:r>
              <a:rPr lang="en-US" sz="2000" i="1" dirty="0" smtClean="0">
                <a:latin typeface="Garamond" pitchFamily="18" charset="0"/>
              </a:rPr>
              <a:t>A</a:t>
            </a:r>
            <a:r>
              <a:rPr lang="en-US" sz="2000" dirty="0" smtClean="0">
                <a:latin typeface="Garamond" pitchFamily="18" charset="0"/>
              </a:rPr>
              <a:t>), percentage of subjects achieving A1C targets of &lt;7.0% and ≤6.5% at end of study (</a:t>
            </a:r>
            <a:r>
              <a:rPr lang="en-US" sz="2000" i="1" dirty="0" smtClean="0">
                <a:latin typeface="Garamond" pitchFamily="18" charset="0"/>
              </a:rPr>
              <a:t>B</a:t>
            </a:r>
            <a:r>
              <a:rPr lang="en-US" sz="2000" dirty="0" smtClean="0">
                <a:latin typeface="Garamond" pitchFamily="18" charset="0"/>
              </a:rPr>
              <a:t>), and percentage of subjects treated for at least 8 weeks achieving A1C targets of &lt;7.0% and ≤6.5% at end of study in the absence of confirmed hypoglycemia in the last 4 weeks of treatment (</a:t>
            </a:r>
            <a:r>
              <a:rPr lang="en-US" sz="2000" i="1" dirty="0" smtClean="0">
                <a:latin typeface="Garamond" pitchFamily="18" charset="0"/>
              </a:rPr>
              <a:t>C</a:t>
            </a:r>
            <a:r>
              <a:rPr lang="en-US" sz="2000" dirty="0" smtClean="0">
                <a:latin typeface="Garamond" pitchFamily="18" charset="0"/>
              </a:rPr>
              <a:t>). </a:t>
            </a:r>
            <a:endParaRPr lang="en-US" sz="2000" dirty="0">
              <a:latin typeface="Garamond" pitchFamily="18" charset="0"/>
            </a:endParaRPr>
          </a:p>
        </p:txBody>
      </p:sp>
      <p:pic>
        <p:nvPicPr>
          <p:cNvPr id="117762" name="Picture 2"/>
          <p:cNvPicPr>
            <a:picLocks noGrp="1" noChangeAspect="1" noChangeArrowheads="1"/>
          </p:cNvPicPr>
          <p:nvPr>
            <p:ph idx="1"/>
          </p:nvPr>
        </p:nvPicPr>
        <p:blipFill>
          <a:blip r:embed="rId2" cstate="print"/>
          <a:srcRect/>
          <a:stretch>
            <a:fillRect/>
          </a:stretch>
        </p:blipFill>
        <p:spPr bwMode="auto">
          <a:xfrm>
            <a:off x="304800" y="1371600"/>
            <a:ext cx="3810000" cy="3673078"/>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sp>
        <p:nvSpPr>
          <p:cNvPr id="6" name="Rectangle 5"/>
          <p:cNvSpPr/>
          <p:nvPr/>
        </p:nvSpPr>
        <p:spPr>
          <a:xfrm>
            <a:off x="381000" y="6400800"/>
            <a:ext cx="8534400" cy="338554"/>
          </a:xfrm>
          <a:prstGeom prst="rect">
            <a:avLst/>
          </a:prstGeom>
        </p:spPr>
        <p:txBody>
          <a:bodyPr wrap="square">
            <a:spAutoFit/>
          </a:bodyPr>
          <a:lstStyle/>
          <a:p>
            <a:pPr algn="ctr"/>
            <a:r>
              <a:rPr lang="en-US" sz="1600" i="1" dirty="0" err="1" smtClean="0">
                <a:solidFill>
                  <a:srgbClr val="F7F725"/>
                </a:solidFill>
                <a:latin typeface="Garamond" pitchFamily="18" charset="0"/>
              </a:rPr>
              <a:t>Heise</a:t>
            </a:r>
            <a:r>
              <a:rPr lang="en-US" sz="1600" i="1" dirty="0" smtClean="0">
                <a:solidFill>
                  <a:srgbClr val="F7F725"/>
                </a:solidFill>
                <a:latin typeface="Garamond" pitchFamily="18" charset="0"/>
              </a:rPr>
              <a:t> T, Tack CJ, </a:t>
            </a:r>
            <a:r>
              <a:rPr lang="en-US" sz="1600" i="1" dirty="0" err="1" smtClean="0">
                <a:solidFill>
                  <a:srgbClr val="F7F725"/>
                </a:solidFill>
                <a:latin typeface="Garamond" pitchFamily="18" charset="0"/>
              </a:rPr>
              <a:t>Cuddihy</a:t>
            </a:r>
            <a:r>
              <a:rPr lang="en-US" sz="1600" i="1" dirty="0" smtClean="0">
                <a:solidFill>
                  <a:srgbClr val="F7F725"/>
                </a:solidFill>
                <a:latin typeface="Garamond" pitchFamily="18" charset="0"/>
              </a:rPr>
              <a:t> R, et al. Diabetes Care. 2011; 34: 669-74.</a:t>
            </a:r>
            <a:endParaRPr lang="en-US" sz="1600" i="1" dirty="0">
              <a:solidFill>
                <a:srgbClr val="F7F725"/>
              </a:solidFill>
              <a:latin typeface="Garamond" pitchFamily="18" charset="0"/>
            </a:endParaRPr>
          </a:p>
        </p:txBody>
      </p:sp>
      <p:pic>
        <p:nvPicPr>
          <p:cNvPr id="117764" name="Picture 4"/>
          <p:cNvPicPr>
            <a:picLocks noChangeAspect="1" noChangeArrowheads="1"/>
          </p:cNvPicPr>
          <p:nvPr/>
        </p:nvPicPr>
        <p:blipFill>
          <a:blip r:embed="rId3" cstate="print"/>
          <a:srcRect/>
          <a:stretch>
            <a:fillRect/>
          </a:stretch>
        </p:blipFill>
        <p:spPr bwMode="auto">
          <a:xfrm>
            <a:off x="4343400" y="1371600"/>
            <a:ext cx="2133600" cy="3657600"/>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pic>
        <p:nvPicPr>
          <p:cNvPr id="117765" name="Picture 5"/>
          <p:cNvPicPr>
            <a:picLocks noChangeAspect="1" noChangeArrowheads="1"/>
          </p:cNvPicPr>
          <p:nvPr/>
        </p:nvPicPr>
        <p:blipFill>
          <a:blip r:embed="rId4" cstate="print"/>
          <a:srcRect/>
          <a:stretch>
            <a:fillRect/>
          </a:stretch>
        </p:blipFill>
        <p:spPr bwMode="auto">
          <a:xfrm>
            <a:off x="6657975" y="1371600"/>
            <a:ext cx="2181225" cy="3657600"/>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sp>
        <p:nvSpPr>
          <p:cNvPr id="8" name="Title 1"/>
          <p:cNvSpPr txBox="1">
            <a:spLocks/>
          </p:cNvSpPr>
          <p:nvPr/>
        </p:nvSpPr>
        <p:spPr bwMode="auto">
          <a:xfrm>
            <a:off x="0" y="0"/>
            <a:ext cx="9144000" cy="1112612"/>
          </a:xfrm>
          <a:prstGeom prst="rect">
            <a:avLst/>
          </a:prstGeom>
          <a:solidFill>
            <a:srgbClr val="C00000"/>
          </a:solidFill>
          <a:ln w="9525">
            <a:solidFill>
              <a:schemeClr val="tx1"/>
            </a:solidFill>
            <a:miter lim="800000"/>
            <a:headEnd/>
            <a:tailEnd/>
          </a:ln>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85000"/>
              </a:lnSpc>
              <a:spcBef>
                <a:spcPct val="0"/>
              </a:spcBef>
              <a:spcAft>
                <a:spcPct val="0"/>
              </a:spcAft>
              <a:buClrTx/>
              <a:buSzTx/>
              <a:buFontTx/>
              <a:buNone/>
              <a:tabLst/>
              <a:defRPr/>
            </a:pPr>
            <a:r>
              <a:rPr kumimoji="0" lang="en-US" sz="2600" b="1" i="0" u="none" strike="noStrike" kern="0" cap="none" spc="0" normalizeH="0" baseline="0" noProof="0" dirty="0" smtClean="0">
                <a:ln>
                  <a:noFill/>
                </a:ln>
                <a:effectLst>
                  <a:outerShdw blurRad="38100" dist="38100" dir="2700000" algn="tl">
                    <a:srgbClr val="000000">
                      <a:alpha val="43137"/>
                    </a:srgbClr>
                  </a:outerShdw>
                </a:effectLst>
                <a:uLnTx/>
                <a:uFillTx/>
                <a:latin typeface="Garamond" pitchFamily="18" charset="0"/>
                <a:ea typeface="+mj-ea"/>
                <a:cs typeface="+mj-cs"/>
              </a:rPr>
              <a:t>A New-Generation Ultra-Long-Acting Basal Insulin With a Bolus Boost Compared With Insulin Glargine in Insulin-Naïve People With DM</a:t>
            </a:r>
            <a:r>
              <a:rPr kumimoji="0" lang="en-US" sz="2600" b="1" i="0" u="none" strike="noStrike" kern="0" cap="none" spc="0" normalizeH="0" baseline="-25000" noProof="0" dirty="0" smtClean="0">
                <a:ln>
                  <a:noFill/>
                </a:ln>
                <a:effectLst>
                  <a:outerShdw blurRad="38100" dist="38100" dir="2700000" algn="tl">
                    <a:srgbClr val="000000">
                      <a:alpha val="43137"/>
                    </a:srgbClr>
                  </a:outerShdw>
                </a:effectLst>
                <a:uLnTx/>
                <a:uFillTx/>
                <a:latin typeface="Garamond" pitchFamily="18" charset="0"/>
                <a:ea typeface="+mj-ea"/>
                <a:cs typeface="+mj-cs"/>
              </a:rPr>
              <a:t>2</a:t>
            </a:r>
            <a:r>
              <a:rPr kumimoji="0" lang="en-US" sz="2600" b="1" i="0" u="none" strike="noStrike" kern="0" cap="none" spc="0" normalizeH="0" baseline="0" noProof="0" dirty="0" smtClean="0">
                <a:ln>
                  <a:noFill/>
                </a:ln>
                <a:effectLst>
                  <a:outerShdw blurRad="38100" dist="38100" dir="2700000" algn="tl">
                    <a:srgbClr val="000000">
                      <a:alpha val="43137"/>
                    </a:srgbClr>
                  </a:outerShdw>
                </a:effectLst>
                <a:uLnTx/>
                <a:uFillTx/>
                <a:latin typeface="Garamond" pitchFamily="18" charset="0"/>
                <a:ea typeface="+mj-ea"/>
                <a:cs typeface="+mj-cs"/>
              </a:rPr>
              <a:t>, A randomized, controlled trial</a:t>
            </a:r>
            <a:endParaRPr kumimoji="0" lang="en-US" sz="2600" b="1" i="0" u="none" strike="noStrike" kern="0" cap="none" spc="0" normalizeH="0" baseline="0" noProof="0" dirty="0">
              <a:ln>
                <a:noFill/>
              </a:ln>
              <a:effectLst>
                <a:outerShdw blurRad="38100" dist="38100" dir="2700000" algn="tl">
                  <a:srgbClr val="000000">
                    <a:alpha val="43137"/>
                  </a:srgbClr>
                </a:outerShdw>
              </a:effectLst>
              <a:uLnTx/>
              <a:uFillTx/>
              <a:latin typeface="Garamond" pitchFamily="18" charset="0"/>
              <a:ea typeface="+mj-ea"/>
              <a:cs typeface="+mj-cs"/>
            </a:endParaRPr>
          </a:p>
        </p:txBody>
      </p:sp>
    </p:spTree>
  </p:cSld>
  <p:clrMapOvr>
    <a:masterClrMapping/>
  </p:clrMapOvr>
  <p:transition spd="med"/>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0"/>
            <a:ext cx="8001000" cy="994888"/>
          </a:xfrm>
        </p:spPr>
        <p:txBody>
          <a:bodyPr/>
          <a:lstStyle/>
          <a:p>
            <a:pPr algn="ctr"/>
            <a:r>
              <a:rPr lang="en-US" sz="2300" dirty="0" smtClean="0">
                <a:solidFill>
                  <a:schemeClr val="tx1"/>
                </a:solidFill>
                <a:latin typeface="Garamond" pitchFamily="18" charset="0"/>
              </a:rPr>
              <a:t>Figure 2. </a:t>
            </a:r>
            <a:r>
              <a:rPr lang="en-US" sz="2300" b="0" dirty="0" smtClean="0">
                <a:solidFill>
                  <a:schemeClr val="tx1"/>
                </a:solidFill>
                <a:effectLst>
                  <a:outerShdw blurRad="38100" dist="38100" dir="2700000" algn="tl">
                    <a:srgbClr val="000000">
                      <a:alpha val="43137"/>
                    </a:srgbClr>
                  </a:outerShdw>
                </a:effectLst>
                <a:latin typeface="Garamond" pitchFamily="18" charset="0"/>
              </a:rPr>
              <a:t>Mean 9-point SMPG profiles.  Mean 2-h </a:t>
            </a:r>
            <a:r>
              <a:rPr lang="en-US" sz="2300" b="0" dirty="0" err="1" smtClean="0">
                <a:solidFill>
                  <a:schemeClr val="tx1"/>
                </a:solidFill>
                <a:effectLst>
                  <a:outerShdw blurRad="38100" dist="38100" dir="2700000" algn="tl">
                    <a:srgbClr val="000000">
                      <a:alpha val="43137"/>
                    </a:srgbClr>
                  </a:outerShdw>
                </a:effectLst>
                <a:latin typeface="Garamond" pitchFamily="18" charset="0"/>
              </a:rPr>
              <a:t>postdinner</a:t>
            </a:r>
            <a:r>
              <a:rPr lang="en-US" sz="2300" b="0" dirty="0" smtClean="0">
                <a:solidFill>
                  <a:schemeClr val="tx1"/>
                </a:solidFill>
                <a:effectLst>
                  <a:outerShdw blurRad="38100" dist="38100" dir="2700000" algn="tl">
                    <a:srgbClr val="000000">
                      <a:alpha val="43137"/>
                    </a:srgbClr>
                  </a:outerShdw>
                </a:effectLst>
                <a:latin typeface="Garamond" pitchFamily="18" charset="0"/>
              </a:rPr>
              <a:t> PG increase was lower for </a:t>
            </a:r>
            <a:r>
              <a:rPr lang="en-US" sz="2300" b="0" dirty="0" err="1" smtClean="0">
                <a:solidFill>
                  <a:schemeClr val="tx1"/>
                </a:solidFill>
                <a:effectLst>
                  <a:outerShdw blurRad="38100" dist="38100" dir="2700000" algn="tl">
                    <a:srgbClr val="000000">
                      <a:alpha val="43137"/>
                    </a:srgbClr>
                  </a:outerShdw>
                </a:effectLst>
                <a:latin typeface="Garamond" pitchFamily="18" charset="0"/>
              </a:rPr>
              <a:t>IDegAsp</a:t>
            </a:r>
            <a:r>
              <a:rPr lang="en-US" sz="2300" b="0" dirty="0" smtClean="0">
                <a:solidFill>
                  <a:schemeClr val="tx1"/>
                </a:solidFill>
                <a:effectLst>
                  <a:outerShdw blurRad="38100" dist="38100" dir="2700000" algn="tl">
                    <a:srgbClr val="000000">
                      <a:alpha val="43137"/>
                    </a:srgbClr>
                  </a:outerShdw>
                </a:effectLst>
                <a:latin typeface="Garamond" pitchFamily="18" charset="0"/>
              </a:rPr>
              <a:t> </a:t>
            </a:r>
            <a:r>
              <a:rPr lang="en-US" sz="2000" b="0" i="1" dirty="0" smtClean="0">
                <a:solidFill>
                  <a:schemeClr val="tx1"/>
                </a:solidFill>
                <a:effectLst>
                  <a:outerShdw blurRad="38100" dist="38100" dir="2700000" algn="tl">
                    <a:srgbClr val="000000">
                      <a:alpha val="43137"/>
                    </a:srgbClr>
                  </a:outerShdw>
                </a:effectLst>
                <a:latin typeface="Garamond" pitchFamily="18" charset="0"/>
              </a:rPr>
              <a:t>(0.13 </a:t>
            </a:r>
            <a:r>
              <a:rPr lang="en-US" sz="2000" b="0" i="1" dirty="0" err="1" smtClean="0">
                <a:solidFill>
                  <a:schemeClr val="tx1"/>
                </a:solidFill>
                <a:effectLst>
                  <a:outerShdw blurRad="38100" dist="38100" dir="2700000" algn="tl">
                    <a:srgbClr val="000000">
                      <a:alpha val="43137"/>
                    </a:srgbClr>
                  </a:outerShdw>
                </a:effectLst>
                <a:latin typeface="Garamond" pitchFamily="18" charset="0"/>
              </a:rPr>
              <a:t>mmol</a:t>
            </a:r>
            <a:r>
              <a:rPr lang="en-US" sz="2000" b="0" i="1" dirty="0" smtClean="0">
                <a:solidFill>
                  <a:schemeClr val="tx1"/>
                </a:solidFill>
                <a:effectLst>
                  <a:outerShdw blurRad="38100" dist="38100" dir="2700000" algn="tl">
                    <a:srgbClr val="000000">
                      <a:alpha val="43137"/>
                    </a:srgbClr>
                  </a:outerShdw>
                </a:effectLst>
                <a:latin typeface="Garamond" pitchFamily="18" charset="0"/>
              </a:rPr>
              <a:t>/L) </a:t>
            </a:r>
            <a:r>
              <a:rPr lang="en-US" sz="2300" b="0" dirty="0" smtClean="0">
                <a:solidFill>
                  <a:schemeClr val="tx1"/>
                </a:solidFill>
                <a:effectLst>
                  <a:outerShdw blurRad="38100" dist="38100" dir="2700000" algn="tl">
                    <a:srgbClr val="000000">
                      <a:alpha val="43137"/>
                    </a:srgbClr>
                  </a:outerShdw>
                </a:effectLst>
                <a:latin typeface="Garamond" pitchFamily="18" charset="0"/>
              </a:rPr>
              <a:t>and AF </a:t>
            </a:r>
            <a:r>
              <a:rPr lang="en-US" sz="2000" b="0" i="1" dirty="0" smtClean="0">
                <a:solidFill>
                  <a:schemeClr val="tx1"/>
                </a:solidFill>
                <a:effectLst>
                  <a:outerShdw blurRad="38100" dist="38100" dir="2700000" algn="tl">
                    <a:srgbClr val="000000">
                      <a:alpha val="43137"/>
                    </a:srgbClr>
                  </a:outerShdw>
                </a:effectLst>
                <a:latin typeface="Garamond" pitchFamily="18" charset="0"/>
              </a:rPr>
              <a:t>(0.24 </a:t>
            </a:r>
            <a:r>
              <a:rPr lang="en-US" sz="2000" b="0" i="1" dirty="0" err="1" smtClean="0">
                <a:solidFill>
                  <a:schemeClr val="tx1"/>
                </a:solidFill>
                <a:effectLst>
                  <a:outerShdw blurRad="38100" dist="38100" dir="2700000" algn="tl">
                    <a:srgbClr val="000000">
                      <a:alpha val="43137"/>
                    </a:srgbClr>
                  </a:outerShdw>
                </a:effectLst>
                <a:latin typeface="Garamond" pitchFamily="18" charset="0"/>
              </a:rPr>
              <a:t>mmol</a:t>
            </a:r>
            <a:r>
              <a:rPr lang="en-US" sz="2000" b="0" i="1" dirty="0" smtClean="0">
                <a:solidFill>
                  <a:schemeClr val="tx1"/>
                </a:solidFill>
                <a:effectLst>
                  <a:outerShdw blurRad="38100" dist="38100" dir="2700000" algn="tl">
                    <a:srgbClr val="000000">
                      <a:alpha val="43137"/>
                    </a:srgbClr>
                  </a:outerShdw>
                </a:effectLst>
                <a:latin typeface="Garamond" pitchFamily="18" charset="0"/>
              </a:rPr>
              <a:t>/L) </a:t>
            </a:r>
            <a:r>
              <a:rPr lang="en-US" sz="2300" b="0" dirty="0" smtClean="0">
                <a:solidFill>
                  <a:schemeClr val="tx1"/>
                </a:solidFill>
                <a:effectLst>
                  <a:outerShdw blurRad="38100" dist="38100" dir="2700000" algn="tl">
                    <a:srgbClr val="000000">
                      <a:alpha val="43137"/>
                    </a:srgbClr>
                  </a:outerShdw>
                </a:effectLst>
                <a:latin typeface="Garamond" pitchFamily="18" charset="0"/>
              </a:rPr>
              <a:t>than </a:t>
            </a:r>
            <a:r>
              <a:rPr lang="en-US" sz="2300" b="0" dirty="0" err="1" smtClean="0">
                <a:solidFill>
                  <a:schemeClr val="tx1"/>
                </a:solidFill>
                <a:effectLst>
                  <a:outerShdw blurRad="38100" dist="38100" dir="2700000" algn="tl">
                    <a:srgbClr val="000000">
                      <a:alpha val="43137"/>
                    </a:srgbClr>
                  </a:outerShdw>
                </a:effectLst>
                <a:latin typeface="Garamond" pitchFamily="18" charset="0"/>
              </a:rPr>
              <a:t>IGlar</a:t>
            </a:r>
            <a:r>
              <a:rPr lang="en-US" sz="2300" b="0" dirty="0" smtClean="0">
                <a:solidFill>
                  <a:schemeClr val="tx1"/>
                </a:solidFill>
                <a:effectLst>
                  <a:outerShdw blurRad="38100" dist="38100" dir="2700000" algn="tl">
                    <a:srgbClr val="000000">
                      <a:alpha val="43137"/>
                    </a:srgbClr>
                  </a:outerShdw>
                </a:effectLst>
                <a:latin typeface="Garamond" pitchFamily="18" charset="0"/>
              </a:rPr>
              <a:t> </a:t>
            </a:r>
            <a:r>
              <a:rPr lang="en-US" sz="2000" b="0" i="1" dirty="0" smtClean="0">
                <a:solidFill>
                  <a:schemeClr val="tx1"/>
                </a:solidFill>
                <a:effectLst>
                  <a:outerShdw blurRad="38100" dist="38100" dir="2700000" algn="tl">
                    <a:srgbClr val="000000">
                      <a:alpha val="43137"/>
                    </a:srgbClr>
                  </a:outerShdw>
                </a:effectLst>
                <a:latin typeface="Garamond" pitchFamily="18" charset="0"/>
              </a:rPr>
              <a:t>(1.63 </a:t>
            </a:r>
            <a:r>
              <a:rPr lang="en-US" sz="2000" b="0" i="1" dirty="0" err="1" smtClean="0">
                <a:solidFill>
                  <a:schemeClr val="tx1"/>
                </a:solidFill>
                <a:effectLst>
                  <a:outerShdw blurRad="38100" dist="38100" dir="2700000" algn="tl">
                    <a:srgbClr val="000000">
                      <a:alpha val="43137"/>
                    </a:srgbClr>
                  </a:outerShdw>
                </a:effectLst>
                <a:latin typeface="Garamond" pitchFamily="18" charset="0"/>
              </a:rPr>
              <a:t>mmol</a:t>
            </a:r>
            <a:r>
              <a:rPr lang="en-US" sz="2000" b="0" i="1" dirty="0" smtClean="0">
                <a:solidFill>
                  <a:schemeClr val="tx1"/>
                </a:solidFill>
                <a:effectLst>
                  <a:outerShdw blurRad="38100" dist="38100" dir="2700000" algn="tl">
                    <a:srgbClr val="000000">
                      <a:alpha val="43137"/>
                    </a:srgbClr>
                  </a:outerShdw>
                </a:effectLst>
                <a:latin typeface="Garamond" pitchFamily="18" charset="0"/>
              </a:rPr>
              <a:t>/L)</a:t>
            </a:r>
            <a:endParaRPr lang="en-US" sz="2300" b="0" i="1" dirty="0">
              <a:solidFill>
                <a:schemeClr val="tx1"/>
              </a:solidFill>
              <a:effectLst>
                <a:outerShdw blurRad="38100" dist="38100" dir="2700000" algn="tl">
                  <a:srgbClr val="000000">
                    <a:alpha val="43137"/>
                  </a:srgbClr>
                </a:outerShdw>
              </a:effectLst>
              <a:latin typeface="Garamond" pitchFamily="18" charset="0"/>
            </a:endParaRPr>
          </a:p>
        </p:txBody>
      </p:sp>
      <p:pic>
        <p:nvPicPr>
          <p:cNvPr id="118786" name="Picture 2"/>
          <p:cNvPicPr>
            <a:picLocks noGrp="1" noChangeAspect="1" noChangeArrowheads="1"/>
          </p:cNvPicPr>
          <p:nvPr>
            <p:ph idx="1"/>
          </p:nvPr>
        </p:nvPicPr>
        <p:blipFill>
          <a:blip r:embed="rId2" cstate="print"/>
          <a:srcRect/>
          <a:stretch>
            <a:fillRect/>
          </a:stretch>
        </p:blipFill>
        <p:spPr bwMode="auto">
          <a:xfrm>
            <a:off x="838200" y="2971800"/>
            <a:ext cx="7543800" cy="2362200"/>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sp>
        <p:nvSpPr>
          <p:cNvPr id="5" name="Rectangle 4"/>
          <p:cNvSpPr/>
          <p:nvPr/>
        </p:nvSpPr>
        <p:spPr>
          <a:xfrm>
            <a:off x="381000" y="6400800"/>
            <a:ext cx="8534400" cy="338554"/>
          </a:xfrm>
          <a:prstGeom prst="rect">
            <a:avLst/>
          </a:prstGeom>
        </p:spPr>
        <p:txBody>
          <a:bodyPr wrap="square">
            <a:spAutoFit/>
          </a:bodyPr>
          <a:lstStyle/>
          <a:p>
            <a:pPr algn="ctr"/>
            <a:r>
              <a:rPr lang="en-US" sz="1600" i="1" dirty="0" err="1" smtClean="0">
                <a:solidFill>
                  <a:srgbClr val="F7F725"/>
                </a:solidFill>
                <a:latin typeface="Garamond" pitchFamily="18" charset="0"/>
              </a:rPr>
              <a:t>Heise</a:t>
            </a:r>
            <a:r>
              <a:rPr lang="en-US" sz="1600" i="1" dirty="0" smtClean="0">
                <a:solidFill>
                  <a:srgbClr val="F7F725"/>
                </a:solidFill>
                <a:latin typeface="Garamond" pitchFamily="18" charset="0"/>
              </a:rPr>
              <a:t> T, Tack CJ, </a:t>
            </a:r>
            <a:r>
              <a:rPr lang="en-US" sz="1600" i="1" dirty="0" err="1" smtClean="0">
                <a:solidFill>
                  <a:srgbClr val="F7F725"/>
                </a:solidFill>
                <a:latin typeface="Garamond" pitchFamily="18" charset="0"/>
              </a:rPr>
              <a:t>Cuddihy</a:t>
            </a:r>
            <a:r>
              <a:rPr lang="en-US" sz="1600" i="1" dirty="0" smtClean="0">
                <a:solidFill>
                  <a:srgbClr val="F7F725"/>
                </a:solidFill>
                <a:latin typeface="Garamond" pitchFamily="18" charset="0"/>
              </a:rPr>
              <a:t> R, et al. Diabetes Care. 2011; 34: 669-74.</a:t>
            </a:r>
            <a:endParaRPr lang="en-US" sz="1600" i="1" dirty="0">
              <a:solidFill>
                <a:srgbClr val="F7F725"/>
              </a:solidFill>
              <a:latin typeface="Garamond" pitchFamily="18" charset="0"/>
            </a:endParaRPr>
          </a:p>
        </p:txBody>
      </p:sp>
      <p:sp>
        <p:nvSpPr>
          <p:cNvPr id="7" name="Rectangle 6"/>
          <p:cNvSpPr/>
          <p:nvPr/>
        </p:nvSpPr>
        <p:spPr>
          <a:xfrm>
            <a:off x="381000" y="1295400"/>
            <a:ext cx="8382000" cy="1569660"/>
          </a:xfrm>
          <a:prstGeom prst="rect">
            <a:avLst/>
          </a:prstGeom>
        </p:spPr>
        <p:txBody>
          <a:bodyPr wrap="square">
            <a:spAutoFit/>
          </a:bodyPr>
          <a:lstStyle/>
          <a:p>
            <a:pPr>
              <a:buClr>
                <a:srgbClr val="FF0000"/>
              </a:buClr>
              <a:buFont typeface="Wingdings" pitchFamily="2" charset="2"/>
              <a:buChar char="§"/>
            </a:pPr>
            <a:r>
              <a:rPr lang="en-US" sz="2400" dirty="0" smtClean="0">
                <a:latin typeface="Garamond" pitchFamily="18" charset="0"/>
              </a:rPr>
              <a:t>Hypoglycemia rates were lower for </a:t>
            </a:r>
            <a:r>
              <a:rPr lang="en-US" sz="2400" dirty="0" err="1" smtClean="0">
                <a:latin typeface="Garamond" pitchFamily="18" charset="0"/>
              </a:rPr>
              <a:t>IDegAsp</a:t>
            </a:r>
            <a:r>
              <a:rPr lang="en-US" sz="2400" dirty="0" smtClean="0">
                <a:latin typeface="Garamond" pitchFamily="18" charset="0"/>
              </a:rPr>
              <a:t> and </a:t>
            </a:r>
            <a:r>
              <a:rPr lang="en-US" sz="2400" dirty="0" err="1" smtClean="0">
                <a:latin typeface="Garamond" pitchFamily="18" charset="0"/>
              </a:rPr>
              <a:t>IGlar</a:t>
            </a:r>
            <a:r>
              <a:rPr lang="en-US" sz="2400" dirty="0" smtClean="0">
                <a:latin typeface="Garamond" pitchFamily="18" charset="0"/>
              </a:rPr>
              <a:t> than </a:t>
            </a:r>
            <a:r>
              <a:rPr lang="en-US" sz="2000" dirty="0" smtClean="0">
                <a:latin typeface="Garamond" pitchFamily="18" charset="0"/>
              </a:rPr>
              <a:t>AF (1.2, 0.7, and 2.4 events/patient year). </a:t>
            </a:r>
            <a:r>
              <a:rPr lang="en-US" sz="2400" dirty="0" smtClean="0">
                <a:latin typeface="Garamond" pitchFamily="18" charset="0"/>
              </a:rPr>
              <a:t>Nocturnal hypoglycemic events occurred rarely for </a:t>
            </a:r>
            <a:r>
              <a:rPr lang="en-US" sz="2400" dirty="0" err="1" smtClean="0">
                <a:latin typeface="Garamond" pitchFamily="18" charset="0"/>
              </a:rPr>
              <a:t>IDegAsp</a:t>
            </a:r>
            <a:r>
              <a:rPr lang="en-US" sz="2400" dirty="0" smtClean="0">
                <a:latin typeface="Garamond" pitchFamily="18" charset="0"/>
              </a:rPr>
              <a:t> (1 event) and </a:t>
            </a:r>
            <a:r>
              <a:rPr lang="en-US" sz="2400" dirty="0" err="1" smtClean="0">
                <a:latin typeface="Garamond" pitchFamily="18" charset="0"/>
              </a:rPr>
              <a:t>IGlar</a:t>
            </a:r>
            <a:r>
              <a:rPr lang="en-US" sz="2400" dirty="0" smtClean="0">
                <a:latin typeface="Garamond" pitchFamily="18" charset="0"/>
              </a:rPr>
              <a:t> (3 events) compared with AF (27 events). </a:t>
            </a:r>
          </a:p>
        </p:txBody>
      </p:sp>
      <p:sp>
        <p:nvSpPr>
          <p:cNvPr id="8" name="Title 1"/>
          <p:cNvSpPr txBox="1">
            <a:spLocks/>
          </p:cNvSpPr>
          <p:nvPr/>
        </p:nvSpPr>
        <p:spPr bwMode="auto">
          <a:xfrm>
            <a:off x="0" y="0"/>
            <a:ext cx="9144000" cy="1112612"/>
          </a:xfrm>
          <a:prstGeom prst="rect">
            <a:avLst/>
          </a:prstGeom>
          <a:solidFill>
            <a:srgbClr val="C00000"/>
          </a:solidFill>
          <a:ln w="9525">
            <a:solidFill>
              <a:schemeClr val="tx1"/>
            </a:solidFill>
            <a:miter lim="800000"/>
            <a:headEnd/>
            <a:tailEnd/>
          </a:ln>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85000"/>
              </a:lnSpc>
              <a:spcBef>
                <a:spcPct val="0"/>
              </a:spcBef>
              <a:spcAft>
                <a:spcPct val="0"/>
              </a:spcAft>
              <a:buClrTx/>
              <a:buSzTx/>
              <a:buFontTx/>
              <a:buNone/>
              <a:tabLst/>
              <a:defRPr/>
            </a:pPr>
            <a:r>
              <a:rPr kumimoji="0" lang="en-US" sz="2600" b="1" i="0" u="none" strike="noStrike" kern="0" cap="none" spc="0" normalizeH="0" baseline="0" noProof="0" dirty="0" smtClean="0">
                <a:ln>
                  <a:noFill/>
                </a:ln>
                <a:effectLst>
                  <a:outerShdw blurRad="38100" dist="38100" dir="2700000" algn="tl">
                    <a:srgbClr val="000000">
                      <a:alpha val="43137"/>
                    </a:srgbClr>
                  </a:outerShdw>
                </a:effectLst>
                <a:uLnTx/>
                <a:uFillTx/>
                <a:latin typeface="Garamond" pitchFamily="18" charset="0"/>
                <a:ea typeface="+mj-ea"/>
                <a:cs typeface="+mj-cs"/>
              </a:rPr>
              <a:t>A New-Generation Ultra-Long-Acting Basal Insulin With a Bolus Boost Compared With Insulin Glargine in Insulin-Naïve People With DM</a:t>
            </a:r>
            <a:r>
              <a:rPr kumimoji="0" lang="en-US" sz="2600" b="1" i="0" u="none" strike="noStrike" kern="0" cap="none" spc="0" normalizeH="0" baseline="-25000" noProof="0" dirty="0" smtClean="0">
                <a:ln>
                  <a:noFill/>
                </a:ln>
                <a:effectLst>
                  <a:outerShdw blurRad="38100" dist="38100" dir="2700000" algn="tl">
                    <a:srgbClr val="000000">
                      <a:alpha val="43137"/>
                    </a:srgbClr>
                  </a:outerShdw>
                </a:effectLst>
                <a:uLnTx/>
                <a:uFillTx/>
                <a:latin typeface="Garamond" pitchFamily="18" charset="0"/>
                <a:ea typeface="+mj-ea"/>
                <a:cs typeface="+mj-cs"/>
              </a:rPr>
              <a:t>2</a:t>
            </a:r>
            <a:r>
              <a:rPr kumimoji="0" lang="en-US" sz="2600" b="1" i="0" u="none" strike="noStrike" kern="0" cap="none" spc="0" normalizeH="0" baseline="0" noProof="0" dirty="0" smtClean="0">
                <a:ln>
                  <a:noFill/>
                </a:ln>
                <a:effectLst>
                  <a:outerShdw blurRad="38100" dist="38100" dir="2700000" algn="tl">
                    <a:srgbClr val="000000">
                      <a:alpha val="43137"/>
                    </a:srgbClr>
                  </a:outerShdw>
                </a:effectLst>
                <a:uLnTx/>
                <a:uFillTx/>
                <a:latin typeface="Garamond" pitchFamily="18" charset="0"/>
                <a:ea typeface="+mj-ea"/>
                <a:cs typeface="+mj-cs"/>
              </a:rPr>
              <a:t>, A randomized, controlled trial</a:t>
            </a:r>
            <a:endParaRPr kumimoji="0" lang="en-US" sz="2600" b="1" i="0" u="none" strike="noStrike" kern="0" cap="none" spc="0" normalizeH="0" baseline="0" noProof="0" dirty="0">
              <a:ln>
                <a:noFill/>
              </a:ln>
              <a:effectLst>
                <a:outerShdw blurRad="38100" dist="38100" dir="2700000" algn="tl">
                  <a:srgbClr val="000000">
                    <a:alpha val="43137"/>
                  </a:srgbClr>
                </a:outerShdw>
              </a:effectLst>
              <a:uLnTx/>
              <a:uFillTx/>
              <a:latin typeface="Garamond" pitchFamily="18" charset="0"/>
              <a:ea typeface="+mj-ea"/>
              <a:cs typeface="+mj-cs"/>
            </a:endParaRPr>
          </a:p>
        </p:txBody>
      </p:sp>
    </p:spTree>
  </p:cSld>
  <p:clrMapOvr>
    <a:masterClrMapping/>
  </p:clrMapOvr>
  <p:transition spd="med"/>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905000"/>
            <a:ext cx="8229600" cy="2588401"/>
          </a:xfrm>
          <a:solidFill>
            <a:srgbClr val="00003A"/>
          </a:solidFill>
          <a:ln>
            <a:solidFill>
              <a:schemeClr val="tx1"/>
            </a:solidFill>
          </a:ln>
        </p:spPr>
        <p:txBody>
          <a:bodyPr/>
          <a:lstStyle/>
          <a:p>
            <a:pPr algn="ctr">
              <a:buNone/>
            </a:pPr>
            <a:r>
              <a:rPr lang="en-US" sz="3200" b="1" dirty="0" smtClean="0">
                <a:effectLst>
                  <a:outerShdw blurRad="38100" dist="38100" dir="2700000" algn="tl">
                    <a:srgbClr val="000000">
                      <a:alpha val="43137"/>
                    </a:srgbClr>
                  </a:outerShdw>
                </a:effectLst>
                <a:latin typeface="Garamond" pitchFamily="18" charset="0"/>
              </a:rPr>
              <a:t>CONCLUSIONS</a:t>
            </a:r>
          </a:p>
          <a:p>
            <a:pPr algn="just"/>
            <a:r>
              <a:rPr lang="en-US" sz="2800" dirty="0" smtClean="0">
                <a:latin typeface="Garamond" pitchFamily="18" charset="0"/>
              </a:rPr>
              <a:t> In this proof-of-concept trial, once-daily </a:t>
            </a:r>
            <a:r>
              <a:rPr lang="en-US" sz="2800" dirty="0" err="1" smtClean="0">
                <a:latin typeface="Garamond" pitchFamily="18" charset="0"/>
              </a:rPr>
              <a:t>IDegAsp</a:t>
            </a:r>
            <a:r>
              <a:rPr lang="en-US" sz="2800" dirty="0" smtClean="0">
                <a:latin typeface="Garamond" pitchFamily="18" charset="0"/>
              </a:rPr>
              <a:t> was safe, well tolerated, and provided comparable overall </a:t>
            </a:r>
            <a:r>
              <a:rPr lang="en-US" sz="2800" dirty="0" err="1" smtClean="0">
                <a:latin typeface="Garamond" pitchFamily="18" charset="0"/>
              </a:rPr>
              <a:t>glycemic</a:t>
            </a:r>
            <a:r>
              <a:rPr lang="en-US" sz="2800" dirty="0" smtClean="0">
                <a:latin typeface="Garamond" pitchFamily="18" charset="0"/>
              </a:rPr>
              <a:t> control to </a:t>
            </a:r>
            <a:r>
              <a:rPr lang="en-US" sz="2800" dirty="0" err="1" smtClean="0">
                <a:latin typeface="Garamond" pitchFamily="18" charset="0"/>
              </a:rPr>
              <a:t>IGlar</a:t>
            </a:r>
            <a:r>
              <a:rPr lang="en-US" sz="2800" dirty="0" smtClean="0">
                <a:latin typeface="Garamond" pitchFamily="18" charset="0"/>
              </a:rPr>
              <a:t> at </a:t>
            </a:r>
            <a:r>
              <a:rPr lang="en-US" sz="2800" dirty="0" smtClean="0">
                <a:solidFill>
                  <a:srgbClr val="FFFF00"/>
                </a:solidFill>
                <a:latin typeface="Garamond" pitchFamily="18" charset="0"/>
              </a:rPr>
              <a:t>similar</a:t>
            </a:r>
            <a:r>
              <a:rPr lang="en-US" sz="2800" dirty="0" smtClean="0">
                <a:latin typeface="Garamond" pitchFamily="18" charset="0"/>
              </a:rPr>
              <a:t> low rates of </a:t>
            </a:r>
            <a:r>
              <a:rPr lang="en-US" sz="2800" dirty="0" smtClean="0">
                <a:solidFill>
                  <a:srgbClr val="FFFF00"/>
                </a:solidFill>
                <a:latin typeface="Garamond" pitchFamily="18" charset="0"/>
              </a:rPr>
              <a:t>hypoglycemia</a:t>
            </a:r>
            <a:r>
              <a:rPr lang="en-US" sz="2800" dirty="0" smtClean="0">
                <a:latin typeface="Garamond" pitchFamily="18" charset="0"/>
              </a:rPr>
              <a:t>, but </a:t>
            </a:r>
            <a:r>
              <a:rPr lang="en-US" sz="2800" dirty="0" smtClean="0">
                <a:solidFill>
                  <a:srgbClr val="FF99FF"/>
                </a:solidFill>
                <a:effectLst>
                  <a:outerShdw blurRad="38100" dist="38100" dir="2700000" algn="tl">
                    <a:srgbClr val="000000">
                      <a:alpha val="43137"/>
                    </a:srgbClr>
                  </a:outerShdw>
                </a:effectLst>
                <a:latin typeface="Garamond" pitchFamily="18" charset="0"/>
              </a:rPr>
              <a:t>better </a:t>
            </a:r>
            <a:r>
              <a:rPr lang="en-US" sz="2800" dirty="0" smtClean="0">
                <a:solidFill>
                  <a:srgbClr val="FF99FF"/>
                </a:solidFill>
                <a:effectLst>
                  <a:outerShdw blurRad="38100" dist="38100" dir="2700000" algn="tl">
                    <a:srgbClr val="000000">
                      <a:alpha val="43137"/>
                    </a:srgbClr>
                  </a:outerShdw>
                </a:effectLst>
                <a:latin typeface="Garamond" pitchFamily="18" charset="0"/>
              </a:rPr>
              <a:t>post-dinner </a:t>
            </a:r>
            <a:r>
              <a:rPr lang="en-US" sz="2800" dirty="0" smtClean="0">
                <a:latin typeface="Garamond" pitchFamily="18" charset="0"/>
              </a:rPr>
              <a:t>plasma glucose control. </a:t>
            </a:r>
            <a:endParaRPr lang="en-US" sz="2800" dirty="0">
              <a:latin typeface="Garamond" pitchFamily="18" charset="0"/>
            </a:endParaRPr>
          </a:p>
        </p:txBody>
      </p:sp>
      <p:sp>
        <p:nvSpPr>
          <p:cNvPr id="4" name="Title 1"/>
          <p:cNvSpPr txBox="1">
            <a:spLocks/>
          </p:cNvSpPr>
          <p:nvPr/>
        </p:nvSpPr>
        <p:spPr bwMode="auto">
          <a:xfrm>
            <a:off x="0" y="0"/>
            <a:ext cx="9144000" cy="1112612"/>
          </a:xfrm>
          <a:prstGeom prst="rect">
            <a:avLst/>
          </a:prstGeom>
          <a:solidFill>
            <a:srgbClr val="C00000"/>
          </a:solidFill>
          <a:ln w="9525">
            <a:solidFill>
              <a:schemeClr val="tx1"/>
            </a:solidFill>
            <a:miter lim="800000"/>
            <a:headEnd/>
            <a:tailEnd/>
          </a:ln>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85000"/>
              </a:lnSpc>
              <a:spcBef>
                <a:spcPct val="0"/>
              </a:spcBef>
              <a:spcAft>
                <a:spcPct val="0"/>
              </a:spcAft>
              <a:buClrTx/>
              <a:buSzTx/>
              <a:buFontTx/>
              <a:buNone/>
              <a:tabLst/>
              <a:defRPr/>
            </a:pPr>
            <a:r>
              <a:rPr kumimoji="0" lang="en-US" sz="2600" b="1" i="0" u="none" strike="noStrike" kern="0" cap="none" spc="0" normalizeH="0" baseline="0" noProof="0" dirty="0" smtClean="0">
                <a:ln>
                  <a:noFill/>
                </a:ln>
                <a:effectLst>
                  <a:outerShdw blurRad="38100" dist="38100" dir="2700000" algn="tl">
                    <a:srgbClr val="000000">
                      <a:alpha val="43137"/>
                    </a:srgbClr>
                  </a:outerShdw>
                </a:effectLst>
                <a:uLnTx/>
                <a:uFillTx/>
                <a:latin typeface="Garamond" pitchFamily="18" charset="0"/>
                <a:ea typeface="+mj-ea"/>
                <a:cs typeface="+mj-cs"/>
              </a:rPr>
              <a:t>A New-Generation Ultra-Long-Acting Basal Insulin With a Bolus Boost Compared With Insulin Glargine in Insulin-Naïve People With DM</a:t>
            </a:r>
            <a:r>
              <a:rPr kumimoji="0" lang="en-US" sz="2600" b="1" i="0" u="none" strike="noStrike" kern="0" cap="none" spc="0" normalizeH="0" baseline="-25000" noProof="0" dirty="0" smtClean="0">
                <a:ln>
                  <a:noFill/>
                </a:ln>
                <a:effectLst>
                  <a:outerShdw blurRad="38100" dist="38100" dir="2700000" algn="tl">
                    <a:srgbClr val="000000">
                      <a:alpha val="43137"/>
                    </a:srgbClr>
                  </a:outerShdw>
                </a:effectLst>
                <a:uLnTx/>
                <a:uFillTx/>
                <a:latin typeface="Garamond" pitchFamily="18" charset="0"/>
                <a:ea typeface="+mj-ea"/>
                <a:cs typeface="+mj-cs"/>
              </a:rPr>
              <a:t>2</a:t>
            </a:r>
            <a:r>
              <a:rPr kumimoji="0" lang="en-US" sz="2600" b="1" i="0" u="none" strike="noStrike" kern="0" cap="none" spc="0" normalizeH="0" baseline="0" noProof="0" dirty="0" smtClean="0">
                <a:ln>
                  <a:noFill/>
                </a:ln>
                <a:effectLst>
                  <a:outerShdw blurRad="38100" dist="38100" dir="2700000" algn="tl">
                    <a:srgbClr val="000000">
                      <a:alpha val="43137"/>
                    </a:srgbClr>
                  </a:outerShdw>
                </a:effectLst>
                <a:uLnTx/>
                <a:uFillTx/>
                <a:latin typeface="Garamond" pitchFamily="18" charset="0"/>
                <a:ea typeface="+mj-ea"/>
                <a:cs typeface="+mj-cs"/>
              </a:rPr>
              <a:t>, A randomized, controlled trial</a:t>
            </a:r>
            <a:endParaRPr kumimoji="0" lang="en-US" sz="2600" b="1" i="0" u="none" strike="noStrike" kern="0" cap="none" spc="0" normalizeH="0" baseline="0" noProof="0" dirty="0">
              <a:ln>
                <a:noFill/>
              </a:ln>
              <a:effectLst>
                <a:outerShdw blurRad="38100" dist="38100" dir="2700000" algn="tl">
                  <a:srgbClr val="000000">
                    <a:alpha val="43137"/>
                  </a:srgbClr>
                </a:outerShdw>
              </a:effectLst>
              <a:uLnTx/>
              <a:uFillTx/>
              <a:latin typeface="Garamond" pitchFamily="18" charset="0"/>
              <a:ea typeface="+mj-ea"/>
              <a:cs typeface="+mj-cs"/>
            </a:endParaRPr>
          </a:p>
        </p:txBody>
      </p:sp>
      <p:sp>
        <p:nvSpPr>
          <p:cNvPr id="5" name="Rectangle 4"/>
          <p:cNvSpPr/>
          <p:nvPr/>
        </p:nvSpPr>
        <p:spPr>
          <a:xfrm>
            <a:off x="381000" y="6400800"/>
            <a:ext cx="8534400" cy="338554"/>
          </a:xfrm>
          <a:prstGeom prst="rect">
            <a:avLst/>
          </a:prstGeom>
        </p:spPr>
        <p:txBody>
          <a:bodyPr wrap="square">
            <a:spAutoFit/>
          </a:bodyPr>
          <a:lstStyle/>
          <a:p>
            <a:pPr algn="ctr"/>
            <a:r>
              <a:rPr lang="en-US" sz="1600" i="1" dirty="0" err="1" smtClean="0">
                <a:solidFill>
                  <a:srgbClr val="F7F725"/>
                </a:solidFill>
                <a:latin typeface="Garamond" pitchFamily="18" charset="0"/>
              </a:rPr>
              <a:t>Heise</a:t>
            </a:r>
            <a:r>
              <a:rPr lang="en-US" sz="1600" i="1" dirty="0" smtClean="0">
                <a:solidFill>
                  <a:srgbClr val="F7F725"/>
                </a:solidFill>
                <a:latin typeface="Garamond" pitchFamily="18" charset="0"/>
              </a:rPr>
              <a:t> T, Tack CJ, </a:t>
            </a:r>
            <a:r>
              <a:rPr lang="en-US" sz="1600" i="1" dirty="0" err="1" smtClean="0">
                <a:solidFill>
                  <a:srgbClr val="F7F725"/>
                </a:solidFill>
                <a:latin typeface="Garamond" pitchFamily="18" charset="0"/>
              </a:rPr>
              <a:t>Cuddihy</a:t>
            </a:r>
            <a:r>
              <a:rPr lang="en-US" sz="1600" i="1" dirty="0" smtClean="0">
                <a:solidFill>
                  <a:srgbClr val="F7F725"/>
                </a:solidFill>
                <a:latin typeface="Garamond" pitchFamily="18" charset="0"/>
              </a:rPr>
              <a:t> R, et al. Diabetes Care. 2011; 34: 669-74.</a:t>
            </a:r>
            <a:endParaRPr lang="en-US" sz="1600" i="1" dirty="0">
              <a:solidFill>
                <a:srgbClr val="F7F725"/>
              </a:solidFill>
              <a:latin typeface="Garamond" pitchFamily="18" charset="0"/>
            </a:endParaRPr>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Freeform 2"/>
          <p:cNvSpPr>
            <a:spLocks/>
          </p:cNvSpPr>
          <p:nvPr/>
        </p:nvSpPr>
        <p:spPr bwMode="white">
          <a:xfrm>
            <a:off x="1752600" y="2590800"/>
            <a:ext cx="6189663" cy="2409825"/>
          </a:xfrm>
          <a:custGeom>
            <a:avLst/>
            <a:gdLst>
              <a:gd name="T0" fmla="*/ 2147483647 w 2196"/>
              <a:gd name="T1" fmla="*/ 2147483647 h 1088"/>
              <a:gd name="T2" fmla="*/ 2147483647 w 2196"/>
              <a:gd name="T3" fmla="*/ 2147483647 h 1088"/>
              <a:gd name="T4" fmla="*/ 2147483647 w 2196"/>
              <a:gd name="T5" fmla="*/ 2147483647 h 1088"/>
              <a:gd name="T6" fmla="*/ 2147483647 w 2196"/>
              <a:gd name="T7" fmla="*/ 2147483647 h 1088"/>
              <a:gd name="T8" fmla="*/ 2147483647 w 2196"/>
              <a:gd name="T9" fmla="*/ 2147483647 h 1088"/>
              <a:gd name="T10" fmla="*/ 2147483647 w 2196"/>
              <a:gd name="T11" fmla="*/ 2147483647 h 1088"/>
              <a:gd name="T12" fmla="*/ 2147483647 w 2196"/>
              <a:gd name="T13" fmla="*/ 2147483647 h 1088"/>
              <a:gd name="T14" fmla="*/ 2147483647 w 2196"/>
              <a:gd name="T15" fmla="*/ 2147483647 h 1088"/>
              <a:gd name="T16" fmla="*/ 2147483647 w 2196"/>
              <a:gd name="T17" fmla="*/ 2147483647 h 1088"/>
              <a:gd name="T18" fmla="*/ 2147483647 w 2196"/>
              <a:gd name="T19" fmla="*/ 2147483647 h 1088"/>
              <a:gd name="T20" fmla="*/ 2147483647 w 2196"/>
              <a:gd name="T21" fmla="*/ 2147483647 h 1088"/>
              <a:gd name="T22" fmla="*/ 2147483647 w 2196"/>
              <a:gd name="T23" fmla="*/ 2147483647 h 1088"/>
              <a:gd name="T24" fmla="*/ 2147483647 w 2196"/>
              <a:gd name="T25" fmla="*/ 2147483647 h 1088"/>
              <a:gd name="T26" fmla="*/ 2147483647 w 2196"/>
              <a:gd name="T27" fmla="*/ 2147483647 h 1088"/>
              <a:gd name="T28" fmla="*/ 2147483647 w 2196"/>
              <a:gd name="T29" fmla="*/ 2147483647 h 1088"/>
              <a:gd name="T30" fmla="*/ 2147483647 w 2196"/>
              <a:gd name="T31" fmla="*/ 2147483647 h 1088"/>
              <a:gd name="T32" fmla="*/ 2147483647 w 2196"/>
              <a:gd name="T33" fmla="*/ 2147483647 h 1088"/>
              <a:gd name="T34" fmla="*/ 2147483647 w 2196"/>
              <a:gd name="T35" fmla="*/ 0 h 1088"/>
              <a:gd name="T36" fmla="*/ 2147483647 w 2196"/>
              <a:gd name="T37" fmla="*/ 2147483647 h 1088"/>
              <a:gd name="T38" fmla="*/ 2147483647 w 2196"/>
              <a:gd name="T39" fmla="*/ 2147483647 h 1088"/>
              <a:gd name="T40" fmla="*/ 2147483647 w 2196"/>
              <a:gd name="T41" fmla="*/ 2147483647 h 1088"/>
              <a:gd name="T42" fmla="*/ 2147483647 w 2196"/>
              <a:gd name="T43" fmla="*/ 2147483647 h 1088"/>
              <a:gd name="T44" fmla="*/ 2147483647 w 2196"/>
              <a:gd name="T45" fmla="*/ 2147483647 h 1088"/>
              <a:gd name="T46" fmla="*/ 2147483647 w 2196"/>
              <a:gd name="T47" fmla="*/ 2147483647 h 1088"/>
              <a:gd name="T48" fmla="*/ 2147483647 w 2196"/>
              <a:gd name="T49" fmla="*/ 2147483647 h 1088"/>
              <a:gd name="T50" fmla="*/ 2147483647 w 2196"/>
              <a:gd name="T51" fmla="*/ 2147483647 h 1088"/>
              <a:gd name="T52" fmla="*/ 2147483647 w 2196"/>
              <a:gd name="T53" fmla="*/ 2147483647 h 1088"/>
              <a:gd name="T54" fmla="*/ 2147483647 w 2196"/>
              <a:gd name="T55" fmla="*/ 2147483647 h 1088"/>
              <a:gd name="T56" fmla="*/ 2147483647 w 2196"/>
              <a:gd name="T57" fmla="*/ 2147483647 h 1088"/>
              <a:gd name="T58" fmla="*/ 2147483647 w 2196"/>
              <a:gd name="T59" fmla="*/ 2147483647 h 1088"/>
              <a:gd name="T60" fmla="*/ 2147483647 w 2196"/>
              <a:gd name="T61" fmla="*/ 2147483647 h 1088"/>
              <a:gd name="T62" fmla="*/ 2147483647 w 2196"/>
              <a:gd name="T63" fmla="*/ 2147483647 h 1088"/>
              <a:gd name="T64" fmla="*/ 2147483647 w 2196"/>
              <a:gd name="T65" fmla="*/ 2147483647 h 1088"/>
              <a:gd name="T66" fmla="*/ 2147483647 w 2196"/>
              <a:gd name="T67" fmla="*/ 2147483647 h 1088"/>
              <a:gd name="T68" fmla="*/ 2147483647 w 2196"/>
              <a:gd name="T69" fmla="*/ 2147483647 h 108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96"/>
              <a:gd name="T106" fmla="*/ 0 h 1088"/>
              <a:gd name="T107" fmla="*/ 2196 w 2196"/>
              <a:gd name="T108" fmla="*/ 1088 h 108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96" h="1088">
                <a:moveTo>
                  <a:pt x="0" y="1068"/>
                </a:moveTo>
                <a:lnTo>
                  <a:pt x="30" y="1088"/>
                </a:lnTo>
                <a:lnTo>
                  <a:pt x="90" y="1088"/>
                </a:lnTo>
                <a:lnTo>
                  <a:pt x="150" y="1088"/>
                </a:lnTo>
                <a:lnTo>
                  <a:pt x="210" y="1068"/>
                </a:lnTo>
                <a:lnTo>
                  <a:pt x="270" y="1088"/>
                </a:lnTo>
                <a:lnTo>
                  <a:pt x="310" y="699"/>
                </a:lnTo>
                <a:lnTo>
                  <a:pt x="320" y="519"/>
                </a:lnTo>
                <a:lnTo>
                  <a:pt x="330" y="499"/>
                </a:lnTo>
                <a:lnTo>
                  <a:pt x="330" y="459"/>
                </a:lnTo>
                <a:lnTo>
                  <a:pt x="340" y="409"/>
                </a:lnTo>
                <a:lnTo>
                  <a:pt x="340" y="359"/>
                </a:lnTo>
                <a:lnTo>
                  <a:pt x="340" y="319"/>
                </a:lnTo>
                <a:lnTo>
                  <a:pt x="340" y="299"/>
                </a:lnTo>
                <a:lnTo>
                  <a:pt x="340" y="279"/>
                </a:lnTo>
                <a:lnTo>
                  <a:pt x="340" y="250"/>
                </a:lnTo>
                <a:lnTo>
                  <a:pt x="340" y="220"/>
                </a:lnTo>
                <a:lnTo>
                  <a:pt x="340" y="190"/>
                </a:lnTo>
                <a:lnTo>
                  <a:pt x="340" y="180"/>
                </a:lnTo>
                <a:lnTo>
                  <a:pt x="409" y="210"/>
                </a:lnTo>
                <a:lnTo>
                  <a:pt x="449" y="309"/>
                </a:lnTo>
                <a:lnTo>
                  <a:pt x="489" y="529"/>
                </a:lnTo>
                <a:lnTo>
                  <a:pt x="499" y="589"/>
                </a:lnTo>
                <a:lnTo>
                  <a:pt x="539" y="659"/>
                </a:lnTo>
                <a:lnTo>
                  <a:pt x="579" y="729"/>
                </a:lnTo>
                <a:lnTo>
                  <a:pt x="639" y="818"/>
                </a:lnTo>
                <a:lnTo>
                  <a:pt x="629" y="579"/>
                </a:lnTo>
                <a:lnTo>
                  <a:pt x="649" y="559"/>
                </a:lnTo>
                <a:lnTo>
                  <a:pt x="659" y="489"/>
                </a:lnTo>
                <a:lnTo>
                  <a:pt x="669" y="110"/>
                </a:lnTo>
                <a:lnTo>
                  <a:pt x="679" y="110"/>
                </a:lnTo>
                <a:lnTo>
                  <a:pt x="689" y="90"/>
                </a:lnTo>
                <a:lnTo>
                  <a:pt x="689" y="70"/>
                </a:lnTo>
                <a:lnTo>
                  <a:pt x="689" y="40"/>
                </a:lnTo>
                <a:lnTo>
                  <a:pt x="699" y="10"/>
                </a:lnTo>
                <a:lnTo>
                  <a:pt x="699" y="0"/>
                </a:lnTo>
                <a:lnTo>
                  <a:pt x="719" y="10"/>
                </a:lnTo>
                <a:lnTo>
                  <a:pt x="749" y="210"/>
                </a:lnTo>
                <a:lnTo>
                  <a:pt x="789" y="269"/>
                </a:lnTo>
                <a:lnTo>
                  <a:pt x="809" y="379"/>
                </a:lnTo>
                <a:lnTo>
                  <a:pt x="889" y="559"/>
                </a:lnTo>
                <a:lnTo>
                  <a:pt x="899" y="589"/>
                </a:lnTo>
                <a:lnTo>
                  <a:pt x="948" y="699"/>
                </a:lnTo>
                <a:lnTo>
                  <a:pt x="998" y="818"/>
                </a:lnTo>
                <a:lnTo>
                  <a:pt x="1048" y="878"/>
                </a:lnTo>
                <a:lnTo>
                  <a:pt x="1118" y="948"/>
                </a:lnTo>
                <a:lnTo>
                  <a:pt x="1118" y="659"/>
                </a:lnTo>
                <a:lnTo>
                  <a:pt x="1158" y="339"/>
                </a:lnTo>
                <a:lnTo>
                  <a:pt x="1178" y="250"/>
                </a:lnTo>
                <a:lnTo>
                  <a:pt x="1218" y="419"/>
                </a:lnTo>
                <a:lnTo>
                  <a:pt x="1278" y="379"/>
                </a:lnTo>
                <a:lnTo>
                  <a:pt x="1328" y="509"/>
                </a:lnTo>
                <a:lnTo>
                  <a:pt x="1358" y="519"/>
                </a:lnTo>
                <a:lnTo>
                  <a:pt x="1428" y="649"/>
                </a:lnTo>
                <a:lnTo>
                  <a:pt x="1458" y="659"/>
                </a:lnTo>
                <a:lnTo>
                  <a:pt x="1507" y="769"/>
                </a:lnTo>
                <a:lnTo>
                  <a:pt x="1517" y="818"/>
                </a:lnTo>
                <a:lnTo>
                  <a:pt x="1567" y="908"/>
                </a:lnTo>
                <a:lnTo>
                  <a:pt x="1597" y="908"/>
                </a:lnTo>
                <a:lnTo>
                  <a:pt x="1647" y="888"/>
                </a:lnTo>
                <a:lnTo>
                  <a:pt x="1727" y="978"/>
                </a:lnTo>
                <a:lnTo>
                  <a:pt x="1777" y="968"/>
                </a:lnTo>
                <a:lnTo>
                  <a:pt x="1827" y="988"/>
                </a:lnTo>
                <a:lnTo>
                  <a:pt x="1867" y="968"/>
                </a:lnTo>
                <a:lnTo>
                  <a:pt x="1917" y="998"/>
                </a:lnTo>
                <a:lnTo>
                  <a:pt x="1967" y="1028"/>
                </a:lnTo>
                <a:lnTo>
                  <a:pt x="2007" y="1018"/>
                </a:lnTo>
                <a:lnTo>
                  <a:pt x="2047" y="1038"/>
                </a:lnTo>
                <a:lnTo>
                  <a:pt x="2096" y="1028"/>
                </a:lnTo>
                <a:lnTo>
                  <a:pt x="2146" y="1038"/>
                </a:lnTo>
                <a:lnTo>
                  <a:pt x="2196" y="1058"/>
                </a:lnTo>
              </a:path>
            </a:pathLst>
          </a:custGeom>
          <a:noFill/>
          <a:ln w="76200">
            <a:solidFill>
              <a:srgbClr val="FBC93D"/>
            </a:solidFill>
            <a:round/>
            <a:headEnd/>
            <a:tailEnd/>
          </a:ln>
        </p:spPr>
        <p:txBody>
          <a:bodyPr/>
          <a:lstStyle/>
          <a:p>
            <a:pPr fontAlgn="base">
              <a:spcBef>
                <a:spcPct val="0"/>
              </a:spcBef>
              <a:spcAft>
                <a:spcPct val="0"/>
              </a:spcAft>
            </a:pPr>
            <a:endParaRPr lang="en-US">
              <a:solidFill>
                <a:srgbClr val="FFFFFF"/>
              </a:solidFill>
              <a:ea typeface="MS PGothic" pitchFamily="34" charset="-128"/>
            </a:endParaRPr>
          </a:p>
        </p:txBody>
      </p:sp>
      <p:grpSp>
        <p:nvGrpSpPr>
          <p:cNvPr id="2" name="Group 3"/>
          <p:cNvGrpSpPr>
            <a:grpSpLocks/>
          </p:cNvGrpSpPr>
          <p:nvPr/>
        </p:nvGrpSpPr>
        <p:grpSpPr bwMode="auto">
          <a:xfrm>
            <a:off x="1568450" y="5399088"/>
            <a:ext cx="6659563" cy="282575"/>
            <a:chOff x="1112" y="3321"/>
            <a:chExt cx="4719" cy="178"/>
          </a:xfrm>
        </p:grpSpPr>
        <p:sp>
          <p:nvSpPr>
            <p:cNvPr id="14386" name="Rectangle 4"/>
            <p:cNvSpPr>
              <a:spLocks noChangeArrowheads="1"/>
            </p:cNvSpPr>
            <p:nvPr/>
          </p:nvSpPr>
          <p:spPr bwMode="auto">
            <a:xfrm>
              <a:off x="1112" y="3321"/>
              <a:ext cx="264" cy="173"/>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b="1">
                  <a:solidFill>
                    <a:srgbClr val="FEFEFE"/>
                  </a:solidFill>
                  <a:latin typeface="Arial Narrow" pitchFamily="34" charset="0"/>
                  <a:ea typeface="MS PGothic" pitchFamily="34" charset="-128"/>
                </a:rPr>
                <a:t>0600</a:t>
              </a:r>
              <a:endParaRPr lang="en-US">
                <a:solidFill>
                  <a:srgbClr val="FFFFFF"/>
                </a:solidFill>
                <a:latin typeface="Arial Narrow" pitchFamily="34" charset="0"/>
                <a:ea typeface="MS PGothic" pitchFamily="34" charset="-128"/>
              </a:endParaRPr>
            </a:p>
          </p:txBody>
        </p:sp>
        <p:sp>
          <p:nvSpPr>
            <p:cNvPr id="14387" name="Rectangle 5"/>
            <p:cNvSpPr>
              <a:spLocks noChangeArrowheads="1"/>
            </p:cNvSpPr>
            <p:nvPr/>
          </p:nvSpPr>
          <p:spPr bwMode="auto">
            <a:xfrm>
              <a:off x="1615" y="3324"/>
              <a:ext cx="264" cy="173"/>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b="1">
                  <a:solidFill>
                    <a:srgbClr val="FEFEFE"/>
                  </a:solidFill>
                  <a:latin typeface="Arial Narrow" pitchFamily="34" charset="0"/>
                  <a:ea typeface="MS PGothic" pitchFamily="34" charset="-128"/>
                </a:rPr>
                <a:t>0800</a:t>
              </a:r>
              <a:endParaRPr lang="en-US">
                <a:solidFill>
                  <a:srgbClr val="FFFFFF"/>
                </a:solidFill>
                <a:latin typeface="Arial Narrow" pitchFamily="34" charset="0"/>
                <a:ea typeface="MS PGothic" pitchFamily="34" charset="-128"/>
              </a:endParaRPr>
            </a:p>
          </p:txBody>
        </p:sp>
        <p:sp>
          <p:nvSpPr>
            <p:cNvPr id="14388" name="Rectangle 6"/>
            <p:cNvSpPr>
              <a:spLocks noChangeArrowheads="1"/>
            </p:cNvSpPr>
            <p:nvPr/>
          </p:nvSpPr>
          <p:spPr bwMode="auto">
            <a:xfrm>
              <a:off x="3424" y="3321"/>
              <a:ext cx="264" cy="173"/>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b="1">
                  <a:solidFill>
                    <a:srgbClr val="FEFEFE"/>
                  </a:solidFill>
                  <a:latin typeface="Arial Narrow" pitchFamily="34" charset="0"/>
                  <a:ea typeface="MS PGothic" pitchFamily="34" charset="-128"/>
                </a:rPr>
                <a:t>1800</a:t>
              </a:r>
              <a:endParaRPr lang="en-US">
                <a:solidFill>
                  <a:srgbClr val="FFFFFF"/>
                </a:solidFill>
                <a:latin typeface="Arial Narrow" pitchFamily="34" charset="0"/>
                <a:ea typeface="MS PGothic" pitchFamily="34" charset="-128"/>
              </a:endParaRPr>
            </a:p>
          </p:txBody>
        </p:sp>
        <p:sp>
          <p:nvSpPr>
            <p:cNvPr id="14389" name="Rectangle 7"/>
            <p:cNvSpPr>
              <a:spLocks noChangeArrowheads="1"/>
            </p:cNvSpPr>
            <p:nvPr/>
          </p:nvSpPr>
          <p:spPr bwMode="auto">
            <a:xfrm>
              <a:off x="2405" y="3326"/>
              <a:ext cx="264" cy="173"/>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b="1">
                  <a:solidFill>
                    <a:srgbClr val="FEFEFE"/>
                  </a:solidFill>
                  <a:latin typeface="Arial Narrow" pitchFamily="34" charset="0"/>
                  <a:ea typeface="MS PGothic" pitchFamily="34" charset="-128"/>
                </a:rPr>
                <a:t>1200</a:t>
              </a:r>
              <a:endParaRPr lang="en-US">
                <a:solidFill>
                  <a:srgbClr val="FFFFFF"/>
                </a:solidFill>
                <a:latin typeface="Arial Narrow" pitchFamily="34" charset="0"/>
                <a:ea typeface="MS PGothic" pitchFamily="34" charset="-128"/>
              </a:endParaRPr>
            </a:p>
          </p:txBody>
        </p:sp>
        <p:sp>
          <p:nvSpPr>
            <p:cNvPr id="14390" name="Rectangle 8"/>
            <p:cNvSpPr>
              <a:spLocks noChangeArrowheads="1"/>
            </p:cNvSpPr>
            <p:nvPr/>
          </p:nvSpPr>
          <p:spPr bwMode="auto">
            <a:xfrm>
              <a:off x="4430" y="3326"/>
              <a:ext cx="264" cy="173"/>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b="1">
                  <a:solidFill>
                    <a:srgbClr val="FEFEFE"/>
                  </a:solidFill>
                  <a:latin typeface="Arial Narrow" pitchFamily="34" charset="0"/>
                  <a:ea typeface="MS PGothic" pitchFamily="34" charset="-128"/>
                </a:rPr>
                <a:t>2400</a:t>
              </a:r>
              <a:endParaRPr lang="en-US">
                <a:solidFill>
                  <a:srgbClr val="FFFFFF"/>
                </a:solidFill>
                <a:latin typeface="Arial Narrow" pitchFamily="34" charset="0"/>
                <a:ea typeface="MS PGothic" pitchFamily="34" charset="-128"/>
              </a:endParaRPr>
            </a:p>
          </p:txBody>
        </p:sp>
        <p:sp>
          <p:nvSpPr>
            <p:cNvPr id="14391" name="Rectangle 9"/>
            <p:cNvSpPr>
              <a:spLocks noChangeArrowheads="1"/>
            </p:cNvSpPr>
            <p:nvPr/>
          </p:nvSpPr>
          <p:spPr bwMode="auto">
            <a:xfrm>
              <a:off x="5567" y="3324"/>
              <a:ext cx="264" cy="173"/>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b="1">
                  <a:solidFill>
                    <a:srgbClr val="FEFEFE"/>
                  </a:solidFill>
                  <a:latin typeface="Arial Narrow" pitchFamily="34" charset="0"/>
                  <a:ea typeface="MS PGothic" pitchFamily="34" charset="-128"/>
                </a:rPr>
                <a:t>0600</a:t>
              </a:r>
              <a:endParaRPr lang="en-US">
                <a:solidFill>
                  <a:srgbClr val="FFFFFF"/>
                </a:solidFill>
                <a:latin typeface="Arial Narrow" pitchFamily="34" charset="0"/>
                <a:ea typeface="MS PGothic" pitchFamily="34" charset="-128"/>
              </a:endParaRPr>
            </a:p>
          </p:txBody>
        </p:sp>
      </p:grpSp>
      <p:sp>
        <p:nvSpPr>
          <p:cNvPr id="14340" name="Rectangle 10"/>
          <p:cNvSpPr>
            <a:spLocks noChangeArrowheads="1"/>
          </p:cNvSpPr>
          <p:nvPr/>
        </p:nvSpPr>
        <p:spPr bwMode="auto">
          <a:xfrm>
            <a:off x="1625600" y="5791200"/>
            <a:ext cx="6570663" cy="304800"/>
          </a:xfrm>
          <a:prstGeom prst="rect">
            <a:avLst/>
          </a:prstGeom>
          <a:noFill/>
          <a:ln w="9525">
            <a:noFill/>
            <a:miter lim="800000"/>
            <a:headEnd/>
            <a:tailEnd/>
          </a:ln>
        </p:spPr>
        <p:txBody>
          <a:bodyPr lIns="0" tIns="0" rIns="0" bIns="0">
            <a:spAutoFit/>
          </a:bodyPr>
          <a:lstStyle/>
          <a:p>
            <a:pPr algn="ctr" eaLnBrk="0" fontAlgn="base" hangingPunct="0">
              <a:spcBef>
                <a:spcPct val="0"/>
              </a:spcBef>
              <a:spcAft>
                <a:spcPct val="0"/>
              </a:spcAft>
            </a:pPr>
            <a:r>
              <a:rPr lang="en-US" sz="2000" b="1">
                <a:solidFill>
                  <a:srgbClr val="FEFEFE"/>
                </a:solidFill>
                <a:latin typeface="Arial Narrow" pitchFamily="34" charset="0"/>
                <a:ea typeface="MS PGothic" pitchFamily="34" charset="-128"/>
              </a:rPr>
              <a:t>Time of day</a:t>
            </a:r>
            <a:endParaRPr lang="en-US" sz="2000">
              <a:solidFill>
                <a:srgbClr val="FFFFFF"/>
              </a:solidFill>
              <a:latin typeface="Arial Narrow" pitchFamily="34" charset="0"/>
              <a:ea typeface="MS PGothic" pitchFamily="34" charset="-128"/>
            </a:endParaRPr>
          </a:p>
        </p:txBody>
      </p:sp>
      <p:sp>
        <p:nvSpPr>
          <p:cNvPr id="14341" name="Line 11"/>
          <p:cNvSpPr>
            <a:spLocks noChangeShapeType="1"/>
          </p:cNvSpPr>
          <p:nvPr/>
        </p:nvSpPr>
        <p:spPr bwMode="auto">
          <a:xfrm flipV="1">
            <a:off x="2457450" y="5305425"/>
            <a:ext cx="1588" cy="88900"/>
          </a:xfrm>
          <a:prstGeom prst="line">
            <a:avLst/>
          </a:prstGeom>
          <a:noFill/>
          <a:ln w="15875">
            <a:solidFill>
              <a:srgbClr val="FEFEFE"/>
            </a:solidFill>
            <a:round/>
            <a:headEnd/>
            <a:tailEnd/>
          </a:ln>
        </p:spPr>
        <p:txBody>
          <a:bodyPr/>
          <a:lstStyle/>
          <a:p>
            <a:pPr fontAlgn="base">
              <a:spcBef>
                <a:spcPct val="0"/>
              </a:spcBef>
              <a:spcAft>
                <a:spcPct val="0"/>
              </a:spcAft>
            </a:pPr>
            <a:endParaRPr lang="en-US">
              <a:solidFill>
                <a:srgbClr val="FFFFFF"/>
              </a:solidFill>
              <a:ea typeface="MS PGothic" pitchFamily="34" charset="-128"/>
            </a:endParaRPr>
          </a:p>
        </p:txBody>
      </p:sp>
      <p:sp>
        <p:nvSpPr>
          <p:cNvPr id="14342" name="Line 12"/>
          <p:cNvSpPr>
            <a:spLocks noChangeShapeType="1"/>
          </p:cNvSpPr>
          <p:nvPr/>
        </p:nvSpPr>
        <p:spPr bwMode="auto">
          <a:xfrm flipV="1">
            <a:off x="3562350" y="5305425"/>
            <a:ext cx="0" cy="88900"/>
          </a:xfrm>
          <a:prstGeom prst="line">
            <a:avLst/>
          </a:prstGeom>
          <a:noFill/>
          <a:ln w="15875">
            <a:solidFill>
              <a:srgbClr val="FEFEFE"/>
            </a:solidFill>
            <a:round/>
            <a:headEnd/>
            <a:tailEnd/>
          </a:ln>
        </p:spPr>
        <p:txBody>
          <a:bodyPr/>
          <a:lstStyle/>
          <a:p>
            <a:pPr fontAlgn="base">
              <a:spcBef>
                <a:spcPct val="0"/>
              </a:spcBef>
              <a:spcAft>
                <a:spcPct val="0"/>
              </a:spcAft>
            </a:pPr>
            <a:endParaRPr lang="en-US">
              <a:solidFill>
                <a:srgbClr val="FFFFFF"/>
              </a:solidFill>
              <a:ea typeface="MS PGothic" pitchFamily="34" charset="-128"/>
            </a:endParaRPr>
          </a:p>
        </p:txBody>
      </p:sp>
      <p:sp>
        <p:nvSpPr>
          <p:cNvPr id="14343" name="Line 13"/>
          <p:cNvSpPr>
            <a:spLocks noChangeShapeType="1"/>
          </p:cNvSpPr>
          <p:nvPr/>
        </p:nvSpPr>
        <p:spPr bwMode="auto">
          <a:xfrm flipV="1">
            <a:off x="1749425" y="5314950"/>
            <a:ext cx="3175" cy="88900"/>
          </a:xfrm>
          <a:prstGeom prst="line">
            <a:avLst/>
          </a:prstGeom>
          <a:noFill/>
          <a:ln w="15875">
            <a:solidFill>
              <a:srgbClr val="FEFEFE"/>
            </a:solidFill>
            <a:round/>
            <a:headEnd/>
            <a:tailEnd/>
          </a:ln>
        </p:spPr>
        <p:txBody>
          <a:bodyPr/>
          <a:lstStyle/>
          <a:p>
            <a:pPr fontAlgn="base">
              <a:spcBef>
                <a:spcPct val="0"/>
              </a:spcBef>
              <a:spcAft>
                <a:spcPct val="0"/>
              </a:spcAft>
            </a:pPr>
            <a:endParaRPr lang="en-US">
              <a:solidFill>
                <a:srgbClr val="FFFFFF"/>
              </a:solidFill>
              <a:ea typeface="MS PGothic" pitchFamily="34" charset="-128"/>
            </a:endParaRPr>
          </a:p>
        </p:txBody>
      </p:sp>
      <p:sp>
        <p:nvSpPr>
          <p:cNvPr id="14344" name="Line 14"/>
          <p:cNvSpPr>
            <a:spLocks noChangeShapeType="1"/>
          </p:cNvSpPr>
          <p:nvPr/>
        </p:nvSpPr>
        <p:spPr bwMode="auto">
          <a:xfrm flipV="1">
            <a:off x="5010150" y="5305425"/>
            <a:ext cx="1588" cy="88900"/>
          </a:xfrm>
          <a:prstGeom prst="line">
            <a:avLst/>
          </a:prstGeom>
          <a:noFill/>
          <a:ln w="15875">
            <a:solidFill>
              <a:srgbClr val="FEFEFE"/>
            </a:solidFill>
            <a:round/>
            <a:headEnd/>
            <a:tailEnd/>
          </a:ln>
        </p:spPr>
        <p:txBody>
          <a:bodyPr/>
          <a:lstStyle/>
          <a:p>
            <a:pPr fontAlgn="base">
              <a:spcBef>
                <a:spcPct val="0"/>
              </a:spcBef>
              <a:spcAft>
                <a:spcPct val="0"/>
              </a:spcAft>
            </a:pPr>
            <a:endParaRPr lang="en-US">
              <a:solidFill>
                <a:srgbClr val="FFFFFF"/>
              </a:solidFill>
              <a:ea typeface="MS PGothic" pitchFamily="34" charset="-128"/>
            </a:endParaRPr>
          </a:p>
        </p:txBody>
      </p:sp>
      <p:sp>
        <p:nvSpPr>
          <p:cNvPr id="14345" name="Line 15"/>
          <p:cNvSpPr>
            <a:spLocks noChangeShapeType="1"/>
          </p:cNvSpPr>
          <p:nvPr/>
        </p:nvSpPr>
        <p:spPr bwMode="auto">
          <a:xfrm flipV="1">
            <a:off x="8027988" y="5310188"/>
            <a:ext cx="0" cy="96837"/>
          </a:xfrm>
          <a:prstGeom prst="line">
            <a:avLst/>
          </a:prstGeom>
          <a:noFill/>
          <a:ln w="15875">
            <a:solidFill>
              <a:srgbClr val="FEFEFE"/>
            </a:solidFill>
            <a:round/>
            <a:headEnd/>
            <a:tailEnd/>
          </a:ln>
        </p:spPr>
        <p:txBody>
          <a:bodyPr/>
          <a:lstStyle/>
          <a:p>
            <a:pPr fontAlgn="base">
              <a:spcBef>
                <a:spcPct val="0"/>
              </a:spcBef>
              <a:spcAft>
                <a:spcPct val="0"/>
              </a:spcAft>
            </a:pPr>
            <a:endParaRPr lang="en-US">
              <a:solidFill>
                <a:srgbClr val="FFFFFF"/>
              </a:solidFill>
              <a:ea typeface="MS PGothic" pitchFamily="34" charset="-128"/>
            </a:endParaRPr>
          </a:p>
        </p:txBody>
      </p:sp>
      <p:sp>
        <p:nvSpPr>
          <p:cNvPr id="14346" name="Line 16"/>
          <p:cNvSpPr>
            <a:spLocks noChangeShapeType="1"/>
          </p:cNvSpPr>
          <p:nvPr/>
        </p:nvSpPr>
        <p:spPr bwMode="auto">
          <a:xfrm flipV="1">
            <a:off x="6434138" y="5307013"/>
            <a:ext cx="0" cy="87312"/>
          </a:xfrm>
          <a:prstGeom prst="line">
            <a:avLst/>
          </a:prstGeom>
          <a:noFill/>
          <a:ln w="15875">
            <a:solidFill>
              <a:srgbClr val="FEFEFE"/>
            </a:solidFill>
            <a:round/>
            <a:headEnd/>
            <a:tailEnd/>
          </a:ln>
        </p:spPr>
        <p:txBody>
          <a:bodyPr/>
          <a:lstStyle/>
          <a:p>
            <a:pPr fontAlgn="base">
              <a:spcBef>
                <a:spcPct val="0"/>
              </a:spcBef>
              <a:spcAft>
                <a:spcPct val="0"/>
              </a:spcAft>
            </a:pPr>
            <a:endParaRPr lang="en-US">
              <a:solidFill>
                <a:srgbClr val="FFFFFF"/>
              </a:solidFill>
              <a:ea typeface="MS PGothic" pitchFamily="34" charset="-128"/>
            </a:endParaRPr>
          </a:p>
        </p:txBody>
      </p:sp>
      <p:sp>
        <p:nvSpPr>
          <p:cNvPr id="14347" name="Freeform 17"/>
          <p:cNvSpPr>
            <a:spLocks/>
          </p:cNvSpPr>
          <p:nvPr/>
        </p:nvSpPr>
        <p:spPr bwMode="auto">
          <a:xfrm>
            <a:off x="1749425" y="2032000"/>
            <a:ext cx="6384925" cy="3273425"/>
          </a:xfrm>
          <a:custGeom>
            <a:avLst/>
            <a:gdLst>
              <a:gd name="T0" fmla="*/ 0 w 2266"/>
              <a:gd name="T1" fmla="*/ 0 h 1478"/>
              <a:gd name="T2" fmla="*/ 0 w 2266"/>
              <a:gd name="T3" fmla="*/ 2147483647 h 1478"/>
              <a:gd name="T4" fmla="*/ 2147483647 w 2266"/>
              <a:gd name="T5" fmla="*/ 2147483647 h 1478"/>
              <a:gd name="T6" fmla="*/ 0 60000 65536"/>
              <a:gd name="T7" fmla="*/ 0 60000 65536"/>
              <a:gd name="T8" fmla="*/ 0 60000 65536"/>
              <a:gd name="T9" fmla="*/ 0 w 2266"/>
              <a:gd name="T10" fmla="*/ 0 h 1478"/>
              <a:gd name="T11" fmla="*/ 2266 w 2266"/>
              <a:gd name="T12" fmla="*/ 1478 h 1478"/>
            </a:gdLst>
            <a:ahLst/>
            <a:cxnLst>
              <a:cxn ang="T6">
                <a:pos x="T0" y="T1"/>
              </a:cxn>
              <a:cxn ang="T7">
                <a:pos x="T2" y="T3"/>
              </a:cxn>
              <a:cxn ang="T8">
                <a:pos x="T4" y="T5"/>
              </a:cxn>
            </a:cxnLst>
            <a:rect l="T9" t="T10" r="T11" b="T12"/>
            <a:pathLst>
              <a:path w="2266" h="1478">
                <a:moveTo>
                  <a:pt x="0" y="0"/>
                </a:moveTo>
                <a:lnTo>
                  <a:pt x="0" y="1478"/>
                </a:lnTo>
                <a:lnTo>
                  <a:pt x="2266" y="1478"/>
                </a:lnTo>
              </a:path>
            </a:pathLst>
          </a:custGeom>
          <a:noFill/>
          <a:ln w="15875">
            <a:solidFill>
              <a:srgbClr val="FEFEFE"/>
            </a:solidFill>
            <a:round/>
            <a:headEnd/>
            <a:tailEnd/>
          </a:ln>
        </p:spPr>
        <p:txBody>
          <a:bodyPr/>
          <a:lstStyle/>
          <a:p>
            <a:pPr fontAlgn="base">
              <a:spcBef>
                <a:spcPct val="0"/>
              </a:spcBef>
              <a:spcAft>
                <a:spcPct val="0"/>
              </a:spcAft>
            </a:pPr>
            <a:endParaRPr lang="en-US">
              <a:solidFill>
                <a:srgbClr val="FFFFFF"/>
              </a:solidFill>
              <a:ea typeface="MS PGothic" pitchFamily="34" charset="-128"/>
            </a:endParaRPr>
          </a:p>
        </p:txBody>
      </p:sp>
      <p:sp>
        <p:nvSpPr>
          <p:cNvPr id="14348" name="Rectangle 18"/>
          <p:cNvSpPr>
            <a:spLocks noChangeArrowheads="1"/>
          </p:cNvSpPr>
          <p:nvPr/>
        </p:nvSpPr>
        <p:spPr bwMode="auto">
          <a:xfrm>
            <a:off x="1319213" y="4606925"/>
            <a:ext cx="185737" cy="274638"/>
          </a:xfrm>
          <a:prstGeom prst="rect">
            <a:avLst/>
          </a:prstGeom>
          <a:noFill/>
          <a:ln w="9525">
            <a:noFill/>
            <a:miter lim="800000"/>
            <a:headEnd/>
            <a:tailEnd/>
          </a:ln>
        </p:spPr>
        <p:txBody>
          <a:bodyPr wrap="none" lIns="0" tIns="0" rIns="0" bIns="0">
            <a:spAutoFit/>
          </a:bodyPr>
          <a:lstStyle/>
          <a:p>
            <a:pPr algn="r" eaLnBrk="0" fontAlgn="base" hangingPunct="0">
              <a:spcBef>
                <a:spcPct val="0"/>
              </a:spcBef>
              <a:spcAft>
                <a:spcPct val="0"/>
              </a:spcAft>
            </a:pPr>
            <a:r>
              <a:rPr lang="en-US" b="1">
                <a:solidFill>
                  <a:srgbClr val="FEFEFE"/>
                </a:solidFill>
                <a:latin typeface="Arial Narrow" pitchFamily="34" charset="0"/>
                <a:ea typeface="MS PGothic" pitchFamily="34" charset="-128"/>
              </a:rPr>
              <a:t>20</a:t>
            </a:r>
            <a:endParaRPr lang="en-US">
              <a:solidFill>
                <a:srgbClr val="FFFFFF"/>
              </a:solidFill>
              <a:latin typeface="Arial Narrow" pitchFamily="34" charset="0"/>
              <a:ea typeface="MS PGothic" pitchFamily="34" charset="-128"/>
            </a:endParaRPr>
          </a:p>
        </p:txBody>
      </p:sp>
      <p:sp>
        <p:nvSpPr>
          <p:cNvPr id="14349" name="Rectangle 19"/>
          <p:cNvSpPr>
            <a:spLocks noChangeArrowheads="1"/>
          </p:cNvSpPr>
          <p:nvPr/>
        </p:nvSpPr>
        <p:spPr bwMode="auto">
          <a:xfrm>
            <a:off x="1319213" y="4054475"/>
            <a:ext cx="185737" cy="274638"/>
          </a:xfrm>
          <a:prstGeom prst="rect">
            <a:avLst/>
          </a:prstGeom>
          <a:noFill/>
          <a:ln w="9525">
            <a:noFill/>
            <a:miter lim="800000"/>
            <a:headEnd/>
            <a:tailEnd/>
          </a:ln>
        </p:spPr>
        <p:txBody>
          <a:bodyPr wrap="none" lIns="0" tIns="0" rIns="0" bIns="0">
            <a:spAutoFit/>
          </a:bodyPr>
          <a:lstStyle/>
          <a:p>
            <a:pPr algn="r" eaLnBrk="0" fontAlgn="base" hangingPunct="0">
              <a:spcBef>
                <a:spcPct val="0"/>
              </a:spcBef>
              <a:spcAft>
                <a:spcPct val="0"/>
              </a:spcAft>
            </a:pPr>
            <a:r>
              <a:rPr lang="en-US" b="1">
                <a:solidFill>
                  <a:srgbClr val="FEFEFE"/>
                </a:solidFill>
                <a:latin typeface="Arial Narrow" pitchFamily="34" charset="0"/>
                <a:ea typeface="MS PGothic" pitchFamily="34" charset="-128"/>
              </a:rPr>
              <a:t>40</a:t>
            </a:r>
            <a:endParaRPr lang="en-US">
              <a:solidFill>
                <a:srgbClr val="FFFFFF"/>
              </a:solidFill>
              <a:latin typeface="Arial Narrow" pitchFamily="34" charset="0"/>
              <a:ea typeface="MS PGothic" pitchFamily="34" charset="-128"/>
            </a:endParaRPr>
          </a:p>
        </p:txBody>
      </p:sp>
      <p:sp>
        <p:nvSpPr>
          <p:cNvPr id="14350" name="Rectangle 20"/>
          <p:cNvSpPr>
            <a:spLocks noChangeArrowheads="1"/>
          </p:cNvSpPr>
          <p:nvPr/>
        </p:nvSpPr>
        <p:spPr bwMode="auto">
          <a:xfrm>
            <a:off x="1319213" y="3522663"/>
            <a:ext cx="185737" cy="274637"/>
          </a:xfrm>
          <a:prstGeom prst="rect">
            <a:avLst/>
          </a:prstGeom>
          <a:noFill/>
          <a:ln w="9525">
            <a:noFill/>
            <a:miter lim="800000"/>
            <a:headEnd/>
            <a:tailEnd/>
          </a:ln>
        </p:spPr>
        <p:txBody>
          <a:bodyPr wrap="none" lIns="0" tIns="0" rIns="0" bIns="0">
            <a:spAutoFit/>
          </a:bodyPr>
          <a:lstStyle/>
          <a:p>
            <a:pPr algn="r" eaLnBrk="0" fontAlgn="base" hangingPunct="0">
              <a:spcBef>
                <a:spcPct val="0"/>
              </a:spcBef>
              <a:spcAft>
                <a:spcPct val="0"/>
              </a:spcAft>
            </a:pPr>
            <a:r>
              <a:rPr lang="en-US" b="1">
                <a:solidFill>
                  <a:srgbClr val="FEFEFE"/>
                </a:solidFill>
                <a:latin typeface="Arial Narrow" pitchFamily="34" charset="0"/>
                <a:ea typeface="MS PGothic" pitchFamily="34" charset="-128"/>
              </a:rPr>
              <a:t>60</a:t>
            </a:r>
            <a:endParaRPr lang="en-US">
              <a:solidFill>
                <a:srgbClr val="FFFFFF"/>
              </a:solidFill>
              <a:latin typeface="Arial Narrow" pitchFamily="34" charset="0"/>
              <a:ea typeface="MS PGothic" pitchFamily="34" charset="-128"/>
            </a:endParaRPr>
          </a:p>
        </p:txBody>
      </p:sp>
      <p:sp>
        <p:nvSpPr>
          <p:cNvPr id="14351" name="Rectangle 21"/>
          <p:cNvSpPr>
            <a:spLocks noChangeArrowheads="1"/>
          </p:cNvSpPr>
          <p:nvPr/>
        </p:nvSpPr>
        <p:spPr bwMode="auto">
          <a:xfrm>
            <a:off x="1319213" y="2970213"/>
            <a:ext cx="185737" cy="274637"/>
          </a:xfrm>
          <a:prstGeom prst="rect">
            <a:avLst/>
          </a:prstGeom>
          <a:noFill/>
          <a:ln w="9525">
            <a:noFill/>
            <a:miter lim="800000"/>
            <a:headEnd/>
            <a:tailEnd/>
          </a:ln>
        </p:spPr>
        <p:txBody>
          <a:bodyPr wrap="none" lIns="0" tIns="0" rIns="0" bIns="0">
            <a:spAutoFit/>
          </a:bodyPr>
          <a:lstStyle/>
          <a:p>
            <a:pPr algn="r" eaLnBrk="0" fontAlgn="base" hangingPunct="0">
              <a:spcBef>
                <a:spcPct val="0"/>
              </a:spcBef>
              <a:spcAft>
                <a:spcPct val="0"/>
              </a:spcAft>
            </a:pPr>
            <a:r>
              <a:rPr lang="en-US" b="1">
                <a:solidFill>
                  <a:srgbClr val="FEFEFE"/>
                </a:solidFill>
                <a:latin typeface="Arial Narrow" pitchFamily="34" charset="0"/>
                <a:ea typeface="MS PGothic" pitchFamily="34" charset="-128"/>
              </a:rPr>
              <a:t>80</a:t>
            </a:r>
            <a:endParaRPr lang="en-US">
              <a:solidFill>
                <a:srgbClr val="FFFFFF"/>
              </a:solidFill>
              <a:latin typeface="Arial Narrow" pitchFamily="34" charset="0"/>
              <a:ea typeface="MS PGothic" pitchFamily="34" charset="-128"/>
            </a:endParaRPr>
          </a:p>
        </p:txBody>
      </p:sp>
      <p:sp>
        <p:nvSpPr>
          <p:cNvPr id="14352" name="Rectangle 22"/>
          <p:cNvSpPr>
            <a:spLocks noChangeArrowheads="1"/>
          </p:cNvSpPr>
          <p:nvPr/>
        </p:nvSpPr>
        <p:spPr bwMode="auto">
          <a:xfrm>
            <a:off x="1225550" y="2416175"/>
            <a:ext cx="279400" cy="274638"/>
          </a:xfrm>
          <a:prstGeom prst="rect">
            <a:avLst/>
          </a:prstGeom>
          <a:noFill/>
          <a:ln w="9525">
            <a:noFill/>
            <a:miter lim="800000"/>
            <a:headEnd/>
            <a:tailEnd/>
          </a:ln>
        </p:spPr>
        <p:txBody>
          <a:bodyPr wrap="none" lIns="0" tIns="0" rIns="0" bIns="0">
            <a:spAutoFit/>
          </a:bodyPr>
          <a:lstStyle/>
          <a:p>
            <a:pPr algn="r" eaLnBrk="0" fontAlgn="base" hangingPunct="0">
              <a:spcBef>
                <a:spcPct val="0"/>
              </a:spcBef>
              <a:spcAft>
                <a:spcPct val="0"/>
              </a:spcAft>
            </a:pPr>
            <a:r>
              <a:rPr lang="en-US" b="1">
                <a:solidFill>
                  <a:srgbClr val="FEFEFE"/>
                </a:solidFill>
                <a:latin typeface="Arial Narrow" pitchFamily="34" charset="0"/>
                <a:ea typeface="MS PGothic" pitchFamily="34" charset="-128"/>
              </a:rPr>
              <a:t>100</a:t>
            </a:r>
            <a:endParaRPr lang="en-US">
              <a:solidFill>
                <a:srgbClr val="FFFFFF"/>
              </a:solidFill>
              <a:latin typeface="Arial Narrow" pitchFamily="34" charset="0"/>
              <a:ea typeface="MS PGothic" pitchFamily="34" charset="-128"/>
            </a:endParaRPr>
          </a:p>
        </p:txBody>
      </p:sp>
      <p:sp>
        <p:nvSpPr>
          <p:cNvPr id="14353" name="Rectangle 23"/>
          <p:cNvSpPr>
            <a:spLocks noChangeArrowheads="1"/>
          </p:cNvSpPr>
          <p:nvPr/>
        </p:nvSpPr>
        <p:spPr bwMode="auto">
          <a:xfrm>
            <a:off x="2417763" y="2644775"/>
            <a:ext cx="52387" cy="276225"/>
          </a:xfrm>
          <a:prstGeom prst="rect">
            <a:avLst/>
          </a:prstGeom>
          <a:noFill/>
          <a:ln w="9525">
            <a:noFill/>
            <a:miter lim="800000"/>
            <a:headEnd/>
            <a:tailEnd/>
          </a:ln>
        </p:spPr>
        <p:txBody>
          <a:bodyPr wrap="none" lIns="0" tIns="0" rIns="0" bIns="0">
            <a:spAutoFit/>
          </a:bodyPr>
          <a:lstStyle/>
          <a:p>
            <a:pPr algn="ctr" eaLnBrk="0" fontAlgn="base" hangingPunct="0">
              <a:spcBef>
                <a:spcPct val="0"/>
              </a:spcBef>
              <a:spcAft>
                <a:spcPct val="0"/>
              </a:spcAft>
            </a:pPr>
            <a:r>
              <a:rPr lang="en-US" b="1">
                <a:solidFill>
                  <a:srgbClr val="FEFEFE"/>
                </a:solidFill>
                <a:latin typeface="Arial Narrow" pitchFamily="34" charset="0"/>
                <a:ea typeface="MS PGothic" pitchFamily="34" charset="-128"/>
              </a:rPr>
              <a:t> </a:t>
            </a:r>
            <a:endParaRPr lang="en-US">
              <a:solidFill>
                <a:srgbClr val="FFFFFF"/>
              </a:solidFill>
              <a:latin typeface="Arial Narrow" pitchFamily="34" charset="0"/>
              <a:ea typeface="MS PGothic" pitchFamily="34" charset="-128"/>
            </a:endParaRPr>
          </a:p>
        </p:txBody>
      </p:sp>
      <p:sp>
        <p:nvSpPr>
          <p:cNvPr id="14354" name="Line 26"/>
          <p:cNvSpPr>
            <a:spLocks noChangeShapeType="1"/>
          </p:cNvSpPr>
          <p:nvPr/>
        </p:nvSpPr>
        <p:spPr bwMode="auto">
          <a:xfrm>
            <a:off x="1611313" y="3136900"/>
            <a:ext cx="138112" cy="1588"/>
          </a:xfrm>
          <a:prstGeom prst="line">
            <a:avLst/>
          </a:prstGeom>
          <a:noFill/>
          <a:ln w="15875">
            <a:solidFill>
              <a:srgbClr val="FEFEFE"/>
            </a:solidFill>
            <a:round/>
            <a:headEnd/>
            <a:tailEnd/>
          </a:ln>
        </p:spPr>
        <p:txBody>
          <a:bodyPr/>
          <a:lstStyle/>
          <a:p>
            <a:pPr fontAlgn="base">
              <a:spcBef>
                <a:spcPct val="0"/>
              </a:spcBef>
              <a:spcAft>
                <a:spcPct val="0"/>
              </a:spcAft>
            </a:pPr>
            <a:endParaRPr lang="en-US">
              <a:solidFill>
                <a:srgbClr val="FFFFFF"/>
              </a:solidFill>
              <a:ea typeface="MS PGothic" pitchFamily="34" charset="-128"/>
            </a:endParaRPr>
          </a:p>
        </p:txBody>
      </p:sp>
      <p:sp>
        <p:nvSpPr>
          <p:cNvPr id="14355" name="Line 27"/>
          <p:cNvSpPr>
            <a:spLocks noChangeShapeType="1"/>
          </p:cNvSpPr>
          <p:nvPr/>
        </p:nvSpPr>
        <p:spPr bwMode="auto">
          <a:xfrm>
            <a:off x="1611313" y="2586038"/>
            <a:ext cx="138112" cy="1587"/>
          </a:xfrm>
          <a:prstGeom prst="line">
            <a:avLst/>
          </a:prstGeom>
          <a:noFill/>
          <a:ln w="15875">
            <a:solidFill>
              <a:srgbClr val="FEFEFE"/>
            </a:solidFill>
            <a:round/>
            <a:headEnd/>
            <a:tailEnd/>
          </a:ln>
        </p:spPr>
        <p:txBody>
          <a:bodyPr/>
          <a:lstStyle/>
          <a:p>
            <a:pPr fontAlgn="base">
              <a:spcBef>
                <a:spcPct val="0"/>
              </a:spcBef>
              <a:spcAft>
                <a:spcPct val="0"/>
              </a:spcAft>
            </a:pPr>
            <a:endParaRPr lang="en-US">
              <a:solidFill>
                <a:srgbClr val="FFFFFF"/>
              </a:solidFill>
              <a:ea typeface="MS PGothic" pitchFamily="34" charset="-128"/>
            </a:endParaRPr>
          </a:p>
        </p:txBody>
      </p:sp>
      <p:sp>
        <p:nvSpPr>
          <p:cNvPr id="14356" name="Line 28"/>
          <p:cNvSpPr>
            <a:spLocks noChangeShapeType="1"/>
          </p:cNvSpPr>
          <p:nvPr/>
        </p:nvSpPr>
        <p:spPr bwMode="auto">
          <a:xfrm>
            <a:off x="1611313" y="3668713"/>
            <a:ext cx="138112" cy="1587"/>
          </a:xfrm>
          <a:prstGeom prst="line">
            <a:avLst/>
          </a:prstGeom>
          <a:noFill/>
          <a:ln w="15875">
            <a:solidFill>
              <a:srgbClr val="FEFEFE"/>
            </a:solidFill>
            <a:round/>
            <a:headEnd/>
            <a:tailEnd/>
          </a:ln>
        </p:spPr>
        <p:txBody>
          <a:bodyPr/>
          <a:lstStyle/>
          <a:p>
            <a:pPr fontAlgn="base">
              <a:spcBef>
                <a:spcPct val="0"/>
              </a:spcBef>
              <a:spcAft>
                <a:spcPct val="0"/>
              </a:spcAft>
            </a:pPr>
            <a:endParaRPr lang="en-US">
              <a:solidFill>
                <a:srgbClr val="FFFFFF"/>
              </a:solidFill>
              <a:ea typeface="MS PGothic" pitchFamily="34" charset="-128"/>
            </a:endParaRPr>
          </a:p>
        </p:txBody>
      </p:sp>
      <p:sp>
        <p:nvSpPr>
          <p:cNvPr id="14357" name="Line 29"/>
          <p:cNvSpPr>
            <a:spLocks noChangeShapeType="1"/>
          </p:cNvSpPr>
          <p:nvPr/>
        </p:nvSpPr>
        <p:spPr bwMode="auto">
          <a:xfrm>
            <a:off x="1611313" y="4222750"/>
            <a:ext cx="138112" cy="1588"/>
          </a:xfrm>
          <a:prstGeom prst="line">
            <a:avLst/>
          </a:prstGeom>
          <a:noFill/>
          <a:ln w="15875">
            <a:solidFill>
              <a:srgbClr val="FEFEFE"/>
            </a:solidFill>
            <a:round/>
            <a:headEnd/>
            <a:tailEnd/>
          </a:ln>
        </p:spPr>
        <p:txBody>
          <a:bodyPr/>
          <a:lstStyle/>
          <a:p>
            <a:pPr fontAlgn="base">
              <a:spcBef>
                <a:spcPct val="0"/>
              </a:spcBef>
              <a:spcAft>
                <a:spcPct val="0"/>
              </a:spcAft>
            </a:pPr>
            <a:endParaRPr lang="en-US">
              <a:solidFill>
                <a:srgbClr val="FFFFFF"/>
              </a:solidFill>
              <a:ea typeface="MS PGothic" pitchFamily="34" charset="-128"/>
            </a:endParaRPr>
          </a:p>
        </p:txBody>
      </p:sp>
      <p:sp>
        <p:nvSpPr>
          <p:cNvPr id="14358" name="Line 30"/>
          <p:cNvSpPr>
            <a:spLocks noChangeShapeType="1"/>
          </p:cNvSpPr>
          <p:nvPr/>
        </p:nvSpPr>
        <p:spPr bwMode="auto">
          <a:xfrm>
            <a:off x="1611313" y="4773613"/>
            <a:ext cx="138112" cy="1587"/>
          </a:xfrm>
          <a:prstGeom prst="line">
            <a:avLst/>
          </a:prstGeom>
          <a:noFill/>
          <a:ln w="15875">
            <a:solidFill>
              <a:srgbClr val="FEFEFE"/>
            </a:solidFill>
            <a:round/>
            <a:headEnd/>
            <a:tailEnd/>
          </a:ln>
        </p:spPr>
        <p:txBody>
          <a:bodyPr/>
          <a:lstStyle/>
          <a:p>
            <a:pPr fontAlgn="base">
              <a:spcBef>
                <a:spcPct val="0"/>
              </a:spcBef>
              <a:spcAft>
                <a:spcPct val="0"/>
              </a:spcAft>
            </a:pPr>
            <a:endParaRPr lang="en-US">
              <a:solidFill>
                <a:srgbClr val="FFFFFF"/>
              </a:solidFill>
              <a:ea typeface="MS PGothic" pitchFamily="34" charset="-128"/>
            </a:endParaRPr>
          </a:p>
        </p:txBody>
      </p:sp>
      <p:sp>
        <p:nvSpPr>
          <p:cNvPr id="14359" name="Line 31"/>
          <p:cNvSpPr>
            <a:spLocks noChangeShapeType="1"/>
          </p:cNvSpPr>
          <p:nvPr/>
        </p:nvSpPr>
        <p:spPr bwMode="auto">
          <a:xfrm>
            <a:off x="1611313" y="5305425"/>
            <a:ext cx="138112" cy="1588"/>
          </a:xfrm>
          <a:prstGeom prst="line">
            <a:avLst/>
          </a:prstGeom>
          <a:noFill/>
          <a:ln w="15875">
            <a:solidFill>
              <a:srgbClr val="FEFEFE"/>
            </a:solidFill>
            <a:round/>
            <a:headEnd/>
            <a:tailEnd/>
          </a:ln>
        </p:spPr>
        <p:txBody>
          <a:bodyPr/>
          <a:lstStyle/>
          <a:p>
            <a:pPr fontAlgn="base">
              <a:spcBef>
                <a:spcPct val="0"/>
              </a:spcBef>
              <a:spcAft>
                <a:spcPct val="0"/>
              </a:spcAft>
            </a:pPr>
            <a:endParaRPr lang="en-US">
              <a:solidFill>
                <a:srgbClr val="FFFFFF"/>
              </a:solidFill>
              <a:ea typeface="MS PGothic" pitchFamily="34" charset="-128"/>
            </a:endParaRPr>
          </a:p>
        </p:txBody>
      </p:sp>
      <p:sp>
        <p:nvSpPr>
          <p:cNvPr id="14360" name="Text Box 35"/>
          <p:cNvSpPr txBox="1">
            <a:spLocks noChangeArrowheads="1"/>
          </p:cNvSpPr>
          <p:nvPr/>
        </p:nvSpPr>
        <p:spPr bwMode="auto">
          <a:xfrm>
            <a:off x="2017713" y="3278188"/>
            <a:ext cx="163512" cy="336550"/>
          </a:xfrm>
          <a:prstGeom prst="rect">
            <a:avLst/>
          </a:prstGeom>
          <a:noFill/>
          <a:ln w="9525">
            <a:noFill/>
            <a:miter lim="800000"/>
            <a:headEnd/>
            <a:tailEnd/>
          </a:ln>
        </p:spPr>
        <p:txBody>
          <a:bodyPr wrap="none">
            <a:spAutoFit/>
          </a:bodyPr>
          <a:lstStyle/>
          <a:p>
            <a:pPr fontAlgn="base">
              <a:spcBef>
                <a:spcPct val="0"/>
              </a:spcBef>
              <a:spcAft>
                <a:spcPct val="0"/>
              </a:spcAft>
            </a:pPr>
            <a:endParaRPr lang="en-GB" sz="1600">
              <a:solidFill>
                <a:srgbClr val="FFFF00"/>
              </a:solidFill>
              <a:ea typeface="MS PGothic" pitchFamily="34" charset="-128"/>
            </a:endParaRPr>
          </a:p>
        </p:txBody>
      </p:sp>
      <p:sp>
        <p:nvSpPr>
          <p:cNvPr id="14361" name="Text Box 37"/>
          <p:cNvSpPr txBox="1">
            <a:spLocks noChangeArrowheads="1"/>
          </p:cNvSpPr>
          <p:nvPr/>
        </p:nvSpPr>
        <p:spPr bwMode="auto">
          <a:xfrm>
            <a:off x="2100263" y="3278188"/>
            <a:ext cx="163512" cy="336550"/>
          </a:xfrm>
          <a:prstGeom prst="rect">
            <a:avLst/>
          </a:prstGeom>
          <a:noFill/>
          <a:ln w="9525">
            <a:noFill/>
            <a:miter lim="800000"/>
            <a:headEnd/>
            <a:tailEnd/>
          </a:ln>
        </p:spPr>
        <p:txBody>
          <a:bodyPr wrap="none">
            <a:spAutoFit/>
          </a:bodyPr>
          <a:lstStyle/>
          <a:p>
            <a:pPr fontAlgn="base">
              <a:spcBef>
                <a:spcPct val="0"/>
              </a:spcBef>
              <a:spcAft>
                <a:spcPct val="0"/>
              </a:spcAft>
            </a:pPr>
            <a:endParaRPr lang="en-GB" sz="1600">
              <a:solidFill>
                <a:srgbClr val="FFFF00"/>
              </a:solidFill>
              <a:ea typeface="MS PGothic" pitchFamily="34" charset="-128"/>
            </a:endParaRPr>
          </a:p>
        </p:txBody>
      </p:sp>
      <p:sp>
        <p:nvSpPr>
          <p:cNvPr id="14362" name="Text Box 39"/>
          <p:cNvSpPr txBox="1">
            <a:spLocks noChangeArrowheads="1"/>
          </p:cNvSpPr>
          <p:nvPr/>
        </p:nvSpPr>
        <p:spPr bwMode="auto">
          <a:xfrm>
            <a:off x="6013450" y="2674938"/>
            <a:ext cx="165100" cy="336550"/>
          </a:xfrm>
          <a:prstGeom prst="rect">
            <a:avLst/>
          </a:prstGeom>
          <a:noFill/>
          <a:ln w="9525">
            <a:noFill/>
            <a:miter lim="800000"/>
            <a:headEnd/>
            <a:tailEnd/>
          </a:ln>
        </p:spPr>
        <p:txBody>
          <a:bodyPr wrap="none">
            <a:spAutoFit/>
          </a:bodyPr>
          <a:lstStyle/>
          <a:p>
            <a:pPr fontAlgn="base">
              <a:spcBef>
                <a:spcPct val="0"/>
              </a:spcBef>
              <a:spcAft>
                <a:spcPct val="0"/>
              </a:spcAft>
            </a:pPr>
            <a:endParaRPr lang="en-GB" sz="1600">
              <a:solidFill>
                <a:srgbClr val="FFFF00"/>
              </a:solidFill>
              <a:ea typeface="MS PGothic" pitchFamily="34" charset="-128"/>
            </a:endParaRPr>
          </a:p>
        </p:txBody>
      </p:sp>
      <p:sp>
        <p:nvSpPr>
          <p:cNvPr id="27682" name="Freeform 40"/>
          <p:cNvSpPr>
            <a:spLocks/>
          </p:cNvSpPr>
          <p:nvPr/>
        </p:nvSpPr>
        <p:spPr bwMode="auto">
          <a:xfrm>
            <a:off x="2573338" y="2971800"/>
            <a:ext cx="1012825" cy="1943100"/>
          </a:xfrm>
          <a:custGeom>
            <a:avLst/>
            <a:gdLst>
              <a:gd name="T0" fmla="*/ 2147483647 w 2204"/>
              <a:gd name="T1" fmla="*/ 2147483647 h 1236"/>
              <a:gd name="T2" fmla="*/ 2147483647 w 2204"/>
              <a:gd name="T3" fmla="*/ 2147483647 h 1236"/>
              <a:gd name="T4" fmla="*/ 2147483647 w 2204"/>
              <a:gd name="T5" fmla="*/ 2147483647 h 1236"/>
              <a:gd name="T6" fmla="*/ 2147483647 w 2204"/>
              <a:gd name="T7" fmla="*/ 2147483647 h 1236"/>
              <a:gd name="T8" fmla="*/ 2147483647 w 2204"/>
              <a:gd name="T9" fmla="*/ 2147483647 h 1236"/>
              <a:gd name="T10" fmla="*/ 2147483647 w 2204"/>
              <a:gd name="T11" fmla="*/ 2147483647 h 1236"/>
              <a:gd name="T12" fmla="*/ 2147483647 w 2204"/>
              <a:gd name="T13" fmla="*/ 2147483647 h 1236"/>
              <a:gd name="T14" fmla="*/ 2147483647 w 2204"/>
              <a:gd name="T15" fmla="*/ 2147483647 h 1236"/>
              <a:gd name="T16" fmla="*/ 2147483647 w 2204"/>
              <a:gd name="T17" fmla="*/ 2147483647 h 1236"/>
              <a:gd name="T18" fmla="*/ 2147483647 w 2204"/>
              <a:gd name="T19" fmla="*/ 2147483647 h 1236"/>
              <a:gd name="T20" fmla="*/ 2147483647 w 2204"/>
              <a:gd name="T21" fmla="*/ 2147483647 h 1236"/>
              <a:gd name="T22" fmla="*/ 2147483647 w 2204"/>
              <a:gd name="T23" fmla="*/ 0 h 1236"/>
              <a:gd name="T24" fmla="*/ 2147483647 w 2204"/>
              <a:gd name="T25" fmla="*/ 2147483647 h 1236"/>
              <a:gd name="T26" fmla="*/ 2147483647 w 2204"/>
              <a:gd name="T27" fmla="*/ 2147483647 h 1236"/>
              <a:gd name="T28" fmla="*/ 2147483647 w 2204"/>
              <a:gd name="T29" fmla="*/ 2147483647 h 1236"/>
              <a:gd name="T30" fmla="*/ 0 w 2204"/>
              <a:gd name="T31" fmla="*/ 2147483647 h 12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04"/>
              <a:gd name="T49" fmla="*/ 0 h 1236"/>
              <a:gd name="T50" fmla="*/ 2204 w 2204"/>
              <a:gd name="T51" fmla="*/ 1236 h 12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04" h="1236">
                <a:moveTo>
                  <a:pt x="2204" y="1115"/>
                </a:moveTo>
                <a:lnTo>
                  <a:pt x="1935" y="1057"/>
                </a:lnTo>
                <a:lnTo>
                  <a:pt x="1692" y="977"/>
                </a:lnTo>
                <a:lnTo>
                  <a:pt x="1452" y="858"/>
                </a:lnTo>
                <a:lnTo>
                  <a:pt x="1209" y="648"/>
                </a:lnTo>
                <a:lnTo>
                  <a:pt x="966" y="429"/>
                </a:lnTo>
                <a:lnTo>
                  <a:pt x="856" y="299"/>
                </a:lnTo>
                <a:lnTo>
                  <a:pt x="726" y="190"/>
                </a:lnTo>
                <a:lnTo>
                  <a:pt x="593" y="80"/>
                </a:lnTo>
                <a:lnTo>
                  <a:pt x="461" y="40"/>
                </a:lnTo>
                <a:lnTo>
                  <a:pt x="351" y="20"/>
                </a:lnTo>
                <a:lnTo>
                  <a:pt x="307" y="0"/>
                </a:lnTo>
                <a:lnTo>
                  <a:pt x="240" y="180"/>
                </a:lnTo>
                <a:lnTo>
                  <a:pt x="132" y="579"/>
                </a:lnTo>
                <a:lnTo>
                  <a:pt x="44" y="1037"/>
                </a:lnTo>
                <a:lnTo>
                  <a:pt x="0" y="1236"/>
                </a:lnTo>
              </a:path>
            </a:pathLst>
          </a:custGeom>
          <a:noFill/>
          <a:ln w="57150">
            <a:solidFill>
              <a:srgbClr val="FF3399"/>
            </a:solidFill>
            <a:round/>
            <a:headEnd/>
            <a:tailEnd/>
          </a:ln>
        </p:spPr>
        <p:txBody>
          <a:bodyPr/>
          <a:lstStyle/>
          <a:p>
            <a:pPr fontAlgn="base">
              <a:spcBef>
                <a:spcPct val="0"/>
              </a:spcBef>
              <a:spcAft>
                <a:spcPct val="0"/>
              </a:spcAft>
            </a:pPr>
            <a:endParaRPr lang="en-US">
              <a:solidFill>
                <a:srgbClr val="FFFFFF"/>
              </a:solidFill>
              <a:ea typeface="MS PGothic" pitchFamily="34" charset="-128"/>
            </a:endParaRPr>
          </a:p>
        </p:txBody>
      </p:sp>
      <p:sp>
        <p:nvSpPr>
          <p:cNvPr id="14364" name="Text Box 41"/>
          <p:cNvSpPr txBox="1">
            <a:spLocks noChangeArrowheads="1"/>
          </p:cNvSpPr>
          <p:nvPr/>
        </p:nvSpPr>
        <p:spPr bwMode="auto">
          <a:xfrm>
            <a:off x="6096000" y="3033713"/>
            <a:ext cx="163513" cy="336550"/>
          </a:xfrm>
          <a:prstGeom prst="rect">
            <a:avLst/>
          </a:prstGeom>
          <a:noFill/>
          <a:ln w="9525">
            <a:noFill/>
            <a:miter lim="800000"/>
            <a:headEnd/>
            <a:tailEnd/>
          </a:ln>
        </p:spPr>
        <p:txBody>
          <a:bodyPr wrap="none">
            <a:spAutoFit/>
          </a:bodyPr>
          <a:lstStyle/>
          <a:p>
            <a:pPr fontAlgn="base">
              <a:spcBef>
                <a:spcPct val="0"/>
              </a:spcBef>
              <a:spcAft>
                <a:spcPct val="0"/>
              </a:spcAft>
            </a:pPr>
            <a:endParaRPr lang="en-GB" sz="1600">
              <a:solidFill>
                <a:srgbClr val="FFFF00"/>
              </a:solidFill>
              <a:ea typeface="MS PGothic" pitchFamily="34" charset="-128"/>
            </a:endParaRPr>
          </a:p>
        </p:txBody>
      </p:sp>
      <p:sp>
        <p:nvSpPr>
          <p:cNvPr id="27684" name="Freeform 42"/>
          <p:cNvSpPr>
            <a:spLocks/>
          </p:cNvSpPr>
          <p:nvPr/>
        </p:nvSpPr>
        <p:spPr bwMode="auto">
          <a:xfrm>
            <a:off x="4876800" y="3048000"/>
            <a:ext cx="1174750" cy="1657350"/>
          </a:xfrm>
          <a:custGeom>
            <a:avLst/>
            <a:gdLst>
              <a:gd name="T0" fmla="*/ 2147483647 w 2204"/>
              <a:gd name="T1" fmla="*/ 2147483647 h 1236"/>
              <a:gd name="T2" fmla="*/ 2147483647 w 2204"/>
              <a:gd name="T3" fmla="*/ 2147483647 h 1236"/>
              <a:gd name="T4" fmla="*/ 2147483647 w 2204"/>
              <a:gd name="T5" fmla="*/ 2147483647 h 1236"/>
              <a:gd name="T6" fmla="*/ 2147483647 w 2204"/>
              <a:gd name="T7" fmla="*/ 2147483647 h 1236"/>
              <a:gd name="T8" fmla="*/ 2147483647 w 2204"/>
              <a:gd name="T9" fmla="*/ 2147483647 h 1236"/>
              <a:gd name="T10" fmla="*/ 2147483647 w 2204"/>
              <a:gd name="T11" fmla="*/ 2147483647 h 1236"/>
              <a:gd name="T12" fmla="*/ 2147483647 w 2204"/>
              <a:gd name="T13" fmla="*/ 2147483647 h 1236"/>
              <a:gd name="T14" fmla="*/ 2147483647 w 2204"/>
              <a:gd name="T15" fmla="*/ 2147483647 h 1236"/>
              <a:gd name="T16" fmla="*/ 2147483647 w 2204"/>
              <a:gd name="T17" fmla="*/ 2147483647 h 1236"/>
              <a:gd name="T18" fmla="*/ 2147483647 w 2204"/>
              <a:gd name="T19" fmla="*/ 2147483647 h 1236"/>
              <a:gd name="T20" fmla="*/ 2147483647 w 2204"/>
              <a:gd name="T21" fmla="*/ 2147483647 h 1236"/>
              <a:gd name="T22" fmla="*/ 2147483647 w 2204"/>
              <a:gd name="T23" fmla="*/ 0 h 1236"/>
              <a:gd name="T24" fmla="*/ 2147483647 w 2204"/>
              <a:gd name="T25" fmla="*/ 2147483647 h 1236"/>
              <a:gd name="T26" fmla="*/ 2147483647 w 2204"/>
              <a:gd name="T27" fmla="*/ 2147483647 h 1236"/>
              <a:gd name="T28" fmla="*/ 2147483647 w 2204"/>
              <a:gd name="T29" fmla="*/ 2147483647 h 1236"/>
              <a:gd name="T30" fmla="*/ 0 w 2204"/>
              <a:gd name="T31" fmla="*/ 2147483647 h 12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04"/>
              <a:gd name="T49" fmla="*/ 0 h 1236"/>
              <a:gd name="T50" fmla="*/ 2204 w 2204"/>
              <a:gd name="T51" fmla="*/ 1236 h 12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04" h="1236">
                <a:moveTo>
                  <a:pt x="2204" y="1115"/>
                </a:moveTo>
                <a:lnTo>
                  <a:pt x="1935" y="1057"/>
                </a:lnTo>
                <a:lnTo>
                  <a:pt x="1692" y="977"/>
                </a:lnTo>
                <a:lnTo>
                  <a:pt x="1452" y="858"/>
                </a:lnTo>
                <a:lnTo>
                  <a:pt x="1209" y="648"/>
                </a:lnTo>
                <a:lnTo>
                  <a:pt x="966" y="429"/>
                </a:lnTo>
                <a:lnTo>
                  <a:pt x="856" y="299"/>
                </a:lnTo>
                <a:lnTo>
                  <a:pt x="726" y="190"/>
                </a:lnTo>
                <a:lnTo>
                  <a:pt x="593" y="80"/>
                </a:lnTo>
                <a:lnTo>
                  <a:pt x="461" y="40"/>
                </a:lnTo>
                <a:lnTo>
                  <a:pt x="351" y="20"/>
                </a:lnTo>
                <a:lnTo>
                  <a:pt x="307" y="0"/>
                </a:lnTo>
                <a:lnTo>
                  <a:pt x="240" y="180"/>
                </a:lnTo>
                <a:lnTo>
                  <a:pt x="132" y="579"/>
                </a:lnTo>
                <a:lnTo>
                  <a:pt x="44" y="1037"/>
                </a:lnTo>
                <a:lnTo>
                  <a:pt x="0" y="1236"/>
                </a:lnTo>
              </a:path>
            </a:pathLst>
          </a:custGeom>
          <a:noFill/>
          <a:ln w="57150">
            <a:solidFill>
              <a:srgbClr val="FF3399"/>
            </a:solidFill>
            <a:round/>
            <a:headEnd/>
            <a:tailEnd/>
          </a:ln>
        </p:spPr>
        <p:txBody>
          <a:bodyPr/>
          <a:lstStyle/>
          <a:p>
            <a:pPr fontAlgn="base">
              <a:spcBef>
                <a:spcPct val="0"/>
              </a:spcBef>
              <a:spcAft>
                <a:spcPct val="0"/>
              </a:spcAft>
            </a:pPr>
            <a:endParaRPr lang="en-US">
              <a:solidFill>
                <a:srgbClr val="FFFFFF"/>
              </a:solidFill>
              <a:ea typeface="MS PGothic" pitchFamily="34" charset="-128"/>
            </a:endParaRPr>
          </a:p>
        </p:txBody>
      </p:sp>
      <p:sp>
        <p:nvSpPr>
          <p:cNvPr id="14366" name="Text Box 43"/>
          <p:cNvSpPr txBox="1">
            <a:spLocks noChangeArrowheads="1"/>
          </p:cNvSpPr>
          <p:nvPr/>
        </p:nvSpPr>
        <p:spPr bwMode="auto">
          <a:xfrm>
            <a:off x="6178550" y="3125788"/>
            <a:ext cx="163513" cy="336550"/>
          </a:xfrm>
          <a:prstGeom prst="rect">
            <a:avLst/>
          </a:prstGeom>
          <a:noFill/>
          <a:ln w="9525">
            <a:noFill/>
            <a:miter lim="800000"/>
            <a:headEnd/>
            <a:tailEnd/>
          </a:ln>
        </p:spPr>
        <p:txBody>
          <a:bodyPr wrap="none">
            <a:spAutoFit/>
          </a:bodyPr>
          <a:lstStyle/>
          <a:p>
            <a:pPr fontAlgn="base">
              <a:spcBef>
                <a:spcPct val="0"/>
              </a:spcBef>
              <a:spcAft>
                <a:spcPct val="0"/>
              </a:spcAft>
            </a:pPr>
            <a:endParaRPr lang="en-GB" sz="1600">
              <a:solidFill>
                <a:srgbClr val="FFFF00"/>
              </a:solidFill>
              <a:ea typeface="MS PGothic" pitchFamily="34" charset="-128"/>
            </a:endParaRPr>
          </a:p>
        </p:txBody>
      </p:sp>
      <p:sp>
        <p:nvSpPr>
          <p:cNvPr id="27686" name="Freeform 44"/>
          <p:cNvSpPr>
            <a:spLocks/>
          </p:cNvSpPr>
          <p:nvPr/>
        </p:nvSpPr>
        <p:spPr bwMode="auto">
          <a:xfrm>
            <a:off x="3589338" y="2590800"/>
            <a:ext cx="1287462" cy="2209800"/>
          </a:xfrm>
          <a:custGeom>
            <a:avLst/>
            <a:gdLst>
              <a:gd name="T0" fmla="*/ 2147483647 w 2204"/>
              <a:gd name="T1" fmla="*/ 2147483647 h 1236"/>
              <a:gd name="T2" fmla="*/ 2147483647 w 2204"/>
              <a:gd name="T3" fmla="*/ 2147483647 h 1236"/>
              <a:gd name="T4" fmla="*/ 2147483647 w 2204"/>
              <a:gd name="T5" fmla="*/ 2147483647 h 1236"/>
              <a:gd name="T6" fmla="*/ 2147483647 w 2204"/>
              <a:gd name="T7" fmla="*/ 2147483647 h 1236"/>
              <a:gd name="T8" fmla="*/ 2147483647 w 2204"/>
              <a:gd name="T9" fmla="*/ 2147483647 h 1236"/>
              <a:gd name="T10" fmla="*/ 2147483647 w 2204"/>
              <a:gd name="T11" fmla="*/ 2147483647 h 1236"/>
              <a:gd name="T12" fmla="*/ 2147483647 w 2204"/>
              <a:gd name="T13" fmla="*/ 2147483647 h 1236"/>
              <a:gd name="T14" fmla="*/ 2147483647 w 2204"/>
              <a:gd name="T15" fmla="*/ 2147483647 h 1236"/>
              <a:gd name="T16" fmla="*/ 2147483647 w 2204"/>
              <a:gd name="T17" fmla="*/ 2147483647 h 1236"/>
              <a:gd name="T18" fmla="*/ 2147483647 w 2204"/>
              <a:gd name="T19" fmla="*/ 2147483647 h 1236"/>
              <a:gd name="T20" fmla="*/ 2147483647 w 2204"/>
              <a:gd name="T21" fmla="*/ 2147483647 h 1236"/>
              <a:gd name="T22" fmla="*/ 2147483647 w 2204"/>
              <a:gd name="T23" fmla="*/ 0 h 1236"/>
              <a:gd name="T24" fmla="*/ 2147483647 w 2204"/>
              <a:gd name="T25" fmla="*/ 2147483647 h 1236"/>
              <a:gd name="T26" fmla="*/ 2147483647 w 2204"/>
              <a:gd name="T27" fmla="*/ 2147483647 h 1236"/>
              <a:gd name="T28" fmla="*/ 2147483647 w 2204"/>
              <a:gd name="T29" fmla="*/ 2147483647 h 1236"/>
              <a:gd name="T30" fmla="*/ 0 w 2204"/>
              <a:gd name="T31" fmla="*/ 2147483647 h 12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04"/>
              <a:gd name="T49" fmla="*/ 0 h 1236"/>
              <a:gd name="T50" fmla="*/ 2204 w 2204"/>
              <a:gd name="T51" fmla="*/ 1236 h 12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04" h="1236">
                <a:moveTo>
                  <a:pt x="2204" y="1115"/>
                </a:moveTo>
                <a:lnTo>
                  <a:pt x="1935" y="1057"/>
                </a:lnTo>
                <a:lnTo>
                  <a:pt x="1692" y="977"/>
                </a:lnTo>
                <a:lnTo>
                  <a:pt x="1452" y="858"/>
                </a:lnTo>
                <a:lnTo>
                  <a:pt x="1209" y="648"/>
                </a:lnTo>
                <a:lnTo>
                  <a:pt x="966" y="429"/>
                </a:lnTo>
                <a:lnTo>
                  <a:pt x="856" y="299"/>
                </a:lnTo>
                <a:lnTo>
                  <a:pt x="726" y="190"/>
                </a:lnTo>
                <a:lnTo>
                  <a:pt x="593" y="80"/>
                </a:lnTo>
                <a:lnTo>
                  <a:pt x="461" y="40"/>
                </a:lnTo>
                <a:lnTo>
                  <a:pt x="351" y="20"/>
                </a:lnTo>
                <a:lnTo>
                  <a:pt x="307" y="0"/>
                </a:lnTo>
                <a:lnTo>
                  <a:pt x="240" y="180"/>
                </a:lnTo>
                <a:lnTo>
                  <a:pt x="132" y="579"/>
                </a:lnTo>
                <a:lnTo>
                  <a:pt x="44" y="1037"/>
                </a:lnTo>
                <a:lnTo>
                  <a:pt x="0" y="1236"/>
                </a:lnTo>
              </a:path>
            </a:pathLst>
          </a:custGeom>
          <a:noFill/>
          <a:ln w="57150">
            <a:solidFill>
              <a:srgbClr val="FF3399"/>
            </a:solidFill>
            <a:round/>
            <a:headEnd/>
            <a:tailEnd/>
          </a:ln>
        </p:spPr>
        <p:txBody>
          <a:bodyPr/>
          <a:lstStyle/>
          <a:p>
            <a:pPr fontAlgn="base">
              <a:spcBef>
                <a:spcPct val="0"/>
              </a:spcBef>
              <a:spcAft>
                <a:spcPct val="0"/>
              </a:spcAft>
            </a:pPr>
            <a:endParaRPr lang="en-US">
              <a:solidFill>
                <a:srgbClr val="FFFFFF"/>
              </a:solidFill>
              <a:ea typeface="MS PGothic" pitchFamily="34" charset="-128"/>
            </a:endParaRPr>
          </a:p>
        </p:txBody>
      </p:sp>
      <p:sp>
        <p:nvSpPr>
          <p:cNvPr id="27688" name="Freeform 46"/>
          <p:cNvSpPr>
            <a:spLocks/>
          </p:cNvSpPr>
          <p:nvPr/>
        </p:nvSpPr>
        <p:spPr bwMode="auto">
          <a:xfrm>
            <a:off x="6048375" y="4557713"/>
            <a:ext cx="1223963" cy="357187"/>
          </a:xfrm>
          <a:custGeom>
            <a:avLst/>
            <a:gdLst>
              <a:gd name="T0" fmla="*/ 0 w 868"/>
              <a:gd name="T1" fmla="*/ 0 h 225"/>
              <a:gd name="T2" fmla="*/ 2147483647 w 868"/>
              <a:gd name="T3" fmla="*/ 2147483647 h 225"/>
              <a:gd name="T4" fmla="*/ 2147483647 w 868"/>
              <a:gd name="T5" fmla="*/ 2147483647 h 225"/>
              <a:gd name="T6" fmla="*/ 2147483647 w 868"/>
              <a:gd name="T7" fmla="*/ 2147483647 h 225"/>
              <a:gd name="T8" fmla="*/ 2147483647 w 868"/>
              <a:gd name="T9" fmla="*/ 2147483647 h 225"/>
              <a:gd name="T10" fmla="*/ 2147483647 w 868"/>
              <a:gd name="T11" fmla="*/ 2147483647 h 225"/>
              <a:gd name="T12" fmla="*/ 2147483647 w 868"/>
              <a:gd name="T13" fmla="*/ 2147483647 h 225"/>
              <a:gd name="T14" fmla="*/ 2147483647 w 868"/>
              <a:gd name="T15" fmla="*/ 2147483647 h 225"/>
              <a:gd name="T16" fmla="*/ 0 60000 65536"/>
              <a:gd name="T17" fmla="*/ 0 60000 65536"/>
              <a:gd name="T18" fmla="*/ 0 60000 65536"/>
              <a:gd name="T19" fmla="*/ 0 60000 65536"/>
              <a:gd name="T20" fmla="*/ 0 60000 65536"/>
              <a:gd name="T21" fmla="*/ 0 60000 65536"/>
              <a:gd name="T22" fmla="*/ 0 60000 65536"/>
              <a:gd name="T23" fmla="*/ 0 60000 65536"/>
              <a:gd name="T24" fmla="*/ 0 w 868"/>
              <a:gd name="T25" fmla="*/ 0 h 225"/>
              <a:gd name="T26" fmla="*/ 868 w 868"/>
              <a:gd name="T27" fmla="*/ 225 h 2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8" h="225">
                <a:moveTo>
                  <a:pt x="0" y="0"/>
                </a:moveTo>
                <a:cubicBezTo>
                  <a:pt x="25" y="3"/>
                  <a:pt x="51" y="0"/>
                  <a:pt x="75" y="8"/>
                </a:cubicBezTo>
                <a:cubicBezTo>
                  <a:pt x="109" y="19"/>
                  <a:pt x="130" y="49"/>
                  <a:pt x="165" y="60"/>
                </a:cubicBezTo>
                <a:cubicBezTo>
                  <a:pt x="230" y="105"/>
                  <a:pt x="313" y="113"/>
                  <a:pt x="389" y="120"/>
                </a:cubicBezTo>
                <a:cubicBezTo>
                  <a:pt x="431" y="133"/>
                  <a:pt x="474" y="139"/>
                  <a:pt x="516" y="150"/>
                </a:cubicBezTo>
                <a:cubicBezTo>
                  <a:pt x="542" y="156"/>
                  <a:pt x="565" y="168"/>
                  <a:pt x="591" y="172"/>
                </a:cubicBezTo>
                <a:cubicBezTo>
                  <a:pt x="633" y="179"/>
                  <a:pt x="645" y="177"/>
                  <a:pt x="681" y="187"/>
                </a:cubicBezTo>
                <a:cubicBezTo>
                  <a:pt x="740" y="204"/>
                  <a:pt x="806" y="225"/>
                  <a:pt x="868" y="225"/>
                </a:cubicBezTo>
              </a:path>
            </a:pathLst>
          </a:custGeom>
          <a:noFill/>
          <a:ln w="57150">
            <a:solidFill>
              <a:srgbClr val="FF3399"/>
            </a:solidFill>
            <a:round/>
            <a:headEnd/>
            <a:tailEnd/>
          </a:ln>
        </p:spPr>
        <p:txBody>
          <a:bodyPr/>
          <a:lstStyle/>
          <a:p>
            <a:pPr fontAlgn="base">
              <a:spcBef>
                <a:spcPct val="0"/>
              </a:spcBef>
              <a:spcAft>
                <a:spcPct val="0"/>
              </a:spcAft>
            </a:pPr>
            <a:endParaRPr lang="en-US">
              <a:solidFill>
                <a:srgbClr val="FFFFFF"/>
              </a:solidFill>
              <a:ea typeface="MS PGothic" pitchFamily="34" charset="-128"/>
            </a:endParaRPr>
          </a:p>
        </p:txBody>
      </p:sp>
      <p:sp>
        <p:nvSpPr>
          <p:cNvPr id="27689" name="Line 47"/>
          <p:cNvSpPr>
            <a:spLocks noChangeShapeType="1"/>
          </p:cNvSpPr>
          <p:nvPr/>
        </p:nvSpPr>
        <p:spPr bwMode="auto">
          <a:xfrm rot="21249764" flipH="1">
            <a:off x="6029325" y="3186113"/>
            <a:ext cx="819150" cy="1673225"/>
          </a:xfrm>
          <a:prstGeom prst="line">
            <a:avLst/>
          </a:prstGeom>
          <a:noFill/>
          <a:ln w="28575">
            <a:solidFill>
              <a:srgbClr val="FF99FF"/>
            </a:solidFill>
            <a:round/>
            <a:headEnd/>
            <a:tailEnd type="triangle" w="med" len="med"/>
          </a:ln>
        </p:spPr>
        <p:txBody>
          <a:bodyPr/>
          <a:lstStyle/>
          <a:p>
            <a:pPr fontAlgn="base">
              <a:spcBef>
                <a:spcPct val="0"/>
              </a:spcBef>
              <a:spcAft>
                <a:spcPct val="0"/>
              </a:spcAft>
            </a:pPr>
            <a:endParaRPr lang="en-US">
              <a:solidFill>
                <a:srgbClr val="FFFFFF"/>
              </a:solidFill>
              <a:ea typeface="MS PGothic" pitchFamily="34" charset="-128"/>
            </a:endParaRPr>
          </a:p>
        </p:txBody>
      </p:sp>
      <p:sp>
        <p:nvSpPr>
          <p:cNvPr id="27690" name="Text Box 48"/>
          <p:cNvSpPr txBox="1">
            <a:spLocks noChangeArrowheads="1"/>
          </p:cNvSpPr>
          <p:nvPr/>
        </p:nvSpPr>
        <p:spPr bwMode="auto">
          <a:xfrm>
            <a:off x="6096000" y="2587625"/>
            <a:ext cx="1200150" cy="457200"/>
          </a:xfrm>
          <a:prstGeom prst="rect">
            <a:avLst/>
          </a:prstGeom>
          <a:noFill/>
          <a:ln w="9525">
            <a:noFill/>
            <a:miter lim="800000"/>
            <a:headEnd/>
            <a:tailEnd/>
          </a:ln>
        </p:spPr>
        <p:txBody>
          <a:bodyPr wrap="none">
            <a:spAutoFit/>
          </a:bodyPr>
          <a:lstStyle/>
          <a:p>
            <a:pPr fontAlgn="base">
              <a:spcBef>
                <a:spcPct val="0"/>
              </a:spcBef>
              <a:spcAft>
                <a:spcPct val="0"/>
              </a:spcAft>
            </a:pPr>
            <a:r>
              <a:rPr lang="en-US" sz="2400" b="1" dirty="0">
                <a:solidFill>
                  <a:srgbClr val="FF99FF"/>
                </a:solidFill>
                <a:effectLst>
                  <a:outerShdw blurRad="38100" dist="38100" dir="2700000" algn="tl">
                    <a:srgbClr val="000000">
                      <a:alpha val="43137"/>
                    </a:srgbClr>
                  </a:outerShdw>
                </a:effectLst>
                <a:latin typeface="Arial Narrow" pitchFamily="34" charset="0"/>
                <a:ea typeface="MS PGothic" pitchFamily="34" charset="-128"/>
              </a:rPr>
              <a:t>Glargine</a:t>
            </a:r>
          </a:p>
        </p:txBody>
      </p:sp>
      <p:sp>
        <p:nvSpPr>
          <p:cNvPr id="14371" name="Line 49"/>
          <p:cNvSpPr>
            <a:spLocks noChangeShapeType="1"/>
          </p:cNvSpPr>
          <p:nvPr/>
        </p:nvSpPr>
        <p:spPr bwMode="auto">
          <a:xfrm>
            <a:off x="2501900" y="2157413"/>
            <a:ext cx="0" cy="384175"/>
          </a:xfrm>
          <a:prstGeom prst="line">
            <a:avLst/>
          </a:prstGeom>
          <a:noFill/>
          <a:ln w="28575">
            <a:solidFill>
              <a:srgbClr val="FF3399"/>
            </a:solidFill>
            <a:round/>
            <a:headEnd/>
            <a:tailEnd type="triangle" w="med" len="med"/>
          </a:ln>
        </p:spPr>
        <p:txBody>
          <a:bodyPr/>
          <a:lstStyle/>
          <a:p>
            <a:pPr fontAlgn="base">
              <a:spcBef>
                <a:spcPct val="0"/>
              </a:spcBef>
              <a:spcAft>
                <a:spcPct val="0"/>
              </a:spcAft>
            </a:pPr>
            <a:endParaRPr lang="en-US">
              <a:solidFill>
                <a:srgbClr val="FFFFFF"/>
              </a:solidFill>
              <a:ea typeface="MS PGothic" pitchFamily="34" charset="-128"/>
            </a:endParaRPr>
          </a:p>
        </p:txBody>
      </p:sp>
      <p:sp>
        <p:nvSpPr>
          <p:cNvPr id="14372" name="Text Box 50"/>
          <p:cNvSpPr txBox="1">
            <a:spLocks noChangeArrowheads="1"/>
          </p:cNvSpPr>
          <p:nvPr/>
        </p:nvSpPr>
        <p:spPr bwMode="auto">
          <a:xfrm>
            <a:off x="3133725" y="1584325"/>
            <a:ext cx="163513" cy="336550"/>
          </a:xfrm>
          <a:prstGeom prst="rect">
            <a:avLst/>
          </a:prstGeom>
          <a:noFill/>
          <a:ln w="9525">
            <a:noFill/>
            <a:miter lim="800000"/>
            <a:headEnd/>
            <a:tailEnd/>
          </a:ln>
        </p:spPr>
        <p:txBody>
          <a:bodyPr wrap="none">
            <a:spAutoFit/>
          </a:bodyPr>
          <a:lstStyle/>
          <a:p>
            <a:pPr fontAlgn="base">
              <a:spcBef>
                <a:spcPct val="0"/>
              </a:spcBef>
              <a:spcAft>
                <a:spcPct val="0"/>
              </a:spcAft>
            </a:pPr>
            <a:endParaRPr lang="en-GB" sz="1600">
              <a:solidFill>
                <a:srgbClr val="FFFF00"/>
              </a:solidFill>
              <a:ea typeface="MS PGothic" pitchFamily="34" charset="-128"/>
            </a:endParaRPr>
          </a:p>
        </p:txBody>
      </p:sp>
      <p:sp>
        <p:nvSpPr>
          <p:cNvPr id="14373" name="Line 51"/>
          <p:cNvSpPr>
            <a:spLocks noChangeShapeType="1"/>
          </p:cNvSpPr>
          <p:nvPr/>
        </p:nvSpPr>
        <p:spPr bwMode="auto">
          <a:xfrm>
            <a:off x="3484563" y="2157413"/>
            <a:ext cx="0" cy="384175"/>
          </a:xfrm>
          <a:prstGeom prst="line">
            <a:avLst/>
          </a:prstGeom>
          <a:noFill/>
          <a:ln w="28575">
            <a:solidFill>
              <a:srgbClr val="FF3399"/>
            </a:solidFill>
            <a:round/>
            <a:headEnd/>
            <a:tailEnd type="triangle" w="med" len="med"/>
          </a:ln>
        </p:spPr>
        <p:txBody>
          <a:bodyPr/>
          <a:lstStyle/>
          <a:p>
            <a:pPr fontAlgn="base">
              <a:spcBef>
                <a:spcPct val="0"/>
              </a:spcBef>
              <a:spcAft>
                <a:spcPct val="0"/>
              </a:spcAft>
            </a:pPr>
            <a:endParaRPr lang="en-US">
              <a:solidFill>
                <a:srgbClr val="FFFFFF"/>
              </a:solidFill>
              <a:ea typeface="MS PGothic" pitchFamily="34" charset="-128"/>
            </a:endParaRPr>
          </a:p>
        </p:txBody>
      </p:sp>
      <p:sp>
        <p:nvSpPr>
          <p:cNvPr id="14374" name="Text Box 52"/>
          <p:cNvSpPr txBox="1">
            <a:spLocks noChangeArrowheads="1"/>
          </p:cNvSpPr>
          <p:nvPr/>
        </p:nvSpPr>
        <p:spPr bwMode="auto">
          <a:xfrm>
            <a:off x="4117975" y="1939925"/>
            <a:ext cx="163513" cy="336550"/>
          </a:xfrm>
          <a:prstGeom prst="rect">
            <a:avLst/>
          </a:prstGeom>
          <a:noFill/>
          <a:ln w="9525">
            <a:noFill/>
            <a:miter lim="800000"/>
            <a:headEnd/>
            <a:tailEnd/>
          </a:ln>
        </p:spPr>
        <p:txBody>
          <a:bodyPr wrap="none">
            <a:spAutoFit/>
          </a:bodyPr>
          <a:lstStyle/>
          <a:p>
            <a:pPr fontAlgn="base">
              <a:spcBef>
                <a:spcPct val="0"/>
              </a:spcBef>
              <a:spcAft>
                <a:spcPct val="0"/>
              </a:spcAft>
            </a:pPr>
            <a:endParaRPr lang="en-GB" sz="1600">
              <a:solidFill>
                <a:srgbClr val="FFFF00"/>
              </a:solidFill>
              <a:ea typeface="MS PGothic" pitchFamily="34" charset="-128"/>
            </a:endParaRPr>
          </a:p>
        </p:txBody>
      </p:sp>
      <p:sp>
        <p:nvSpPr>
          <p:cNvPr id="14375" name="Line 53"/>
          <p:cNvSpPr>
            <a:spLocks noChangeShapeType="1"/>
          </p:cNvSpPr>
          <p:nvPr/>
        </p:nvSpPr>
        <p:spPr bwMode="auto">
          <a:xfrm>
            <a:off x="4902200" y="2201863"/>
            <a:ext cx="0" cy="384175"/>
          </a:xfrm>
          <a:prstGeom prst="line">
            <a:avLst/>
          </a:prstGeom>
          <a:noFill/>
          <a:ln w="28575">
            <a:solidFill>
              <a:srgbClr val="FF3399"/>
            </a:solidFill>
            <a:round/>
            <a:headEnd/>
            <a:tailEnd type="triangle" w="med" len="med"/>
          </a:ln>
        </p:spPr>
        <p:txBody>
          <a:bodyPr/>
          <a:lstStyle/>
          <a:p>
            <a:pPr fontAlgn="base">
              <a:spcBef>
                <a:spcPct val="0"/>
              </a:spcBef>
              <a:spcAft>
                <a:spcPct val="0"/>
              </a:spcAft>
            </a:pPr>
            <a:endParaRPr lang="en-US">
              <a:solidFill>
                <a:srgbClr val="FFFFFF"/>
              </a:solidFill>
              <a:ea typeface="MS PGothic" pitchFamily="34" charset="-128"/>
            </a:endParaRPr>
          </a:p>
        </p:txBody>
      </p:sp>
      <p:sp>
        <p:nvSpPr>
          <p:cNvPr id="27696" name="Text Box 54"/>
          <p:cNvSpPr txBox="1">
            <a:spLocks noChangeArrowheads="1"/>
          </p:cNvSpPr>
          <p:nvPr/>
        </p:nvSpPr>
        <p:spPr bwMode="auto">
          <a:xfrm>
            <a:off x="2398713" y="1576388"/>
            <a:ext cx="4949175" cy="461665"/>
          </a:xfrm>
          <a:prstGeom prst="rect">
            <a:avLst/>
          </a:prstGeom>
          <a:noFill/>
          <a:ln w="9525">
            <a:noFill/>
            <a:miter lim="800000"/>
            <a:headEnd/>
            <a:tailEnd/>
          </a:ln>
        </p:spPr>
        <p:txBody>
          <a:bodyPr wrap="none">
            <a:spAutoFit/>
          </a:bodyPr>
          <a:lstStyle/>
          <a:p>
            <a:pPr fontAlgn="base">
              <a:spcBef>
                <a:spcPct val="0"/>
              </a:spcBef>
              <a:spcAft>
                <a:spcPct val="0"/>
              </a:spcAft>
            </a:pPr>
            <a:r>
              <a:rPr lang="en-US" sz="2400" b="1" dirty="0" err="1">
                <a:latin typeface="Garamond" pitchFamily="18" charset="0"/>
                <a:ea typeface="MS PGothic" pitchFamily="34" charset="-128"/>
              </a:rPr>
              <a:t>Lispro</a:t>
            </a:r>
            <a:r>
              <a:rPr lang="en-US" sz="2400" b="1" dirty="0">
                <a:latin typeface="Garamond" pitchFamily="18" charset="0"/>
                <a:ea typeface="MS PGothic" pitchFamily="34" charset="-128"/>
              </a:rPr>
              <a:t>, </a:t>
            </a:r>
            <a:r>
              <a:rPr lang="en-US" sz="2400" b="1" dirty="0" err="1">
                <a:latin typeface="Garamond" pitchFamily="18" charset="0"/>
                <a:ea typeface="MS PGothic" pitchFamily="34" charset="-128"/>
              </a:rPr>
              <a:t>glulisine</a:t>
            </a:r>
            <a:r>
              <a:rPr lang="en-US" sz="2400" b="1" dirty="0">
                <a:latin typeface="Garamond" pitchFamily="18" charset="0"/>
                <a:ea typeface="MS PGothic" pitchFamily="34" charset="-128"/>
              </a:rPr>
              <a:t>, or aspart or regular</a:t>
            </a:r>
          </a:p>
        </p:txBody>
      </p:sp>
      <p:sp>
        <p:nvSpPr>
          <p:cNvPr id="24624" name="Text Box 55"/>
          <p:cNvSpPr txBox="1">
            <a:spLocks noChangeArrowheads="1"/>
          </p:cNvSpPr>
          <p:nvPr/>
        </p:nvSpPr>
        <p:spPr bwMode="auto">
          <a:xfrm>
            <a:off x="6840538" y="4038600"/>
            <a:ext cx="1744662" cy="457200"/>
          </a:xfrm>
          <a:prstGeom prst="rect">
            <a:avLst/>
          </a:prstGeom>
          <a:noFill/>
          <a:ln w="9525">
            <a:noFill/>
            <a:miter lim="800000"/>
            <a:headEnd/>
            <a:tailEnd/>
          </a:ln>
        </p:spPr>
        <p:txBody>
          <a:bodyPr wrap="none">
            <a:spAutoFit/>
          </a:bodyPr>
          <a:lstStyle/>
          <a:p>
            <a:pPr fontAlgn="base">
              <a:spcBef>
                <a:spcPct val="0"/>
              </a:spcBef>
              <a:spcAft>
                <a:spcPct val="0"/>
              </a:spcAft>
            </a:pPr>
            <a:r>
              <a:rPr lang="en-US" sz="2400" b="1">
                <a:solidFill>
                  <a:srgbClr val="FBC93D"/>
                </a:solidFill>
                <a:latin typeface="Arial Narrow" pitchFamily="34" charset="0"/>
                <a:ea typeface="MS PGothic" pitchFamily="34" charset="-128"/>
              </a:rPr>
              <a:t>Normal pattern</a:t>
            </a:r>
          </a:p>
        </p:txBody>
      </p:sp>
      <p:sp>
        <p:nvSpPr>
          <p:cNvPr id="14378" name="Text Box 56"/>
          <p:cNvSpPr txBox="1">
            <a:spLocks noChangeArrowheads="1"/>
          </p:cNvSpPr>
          <p:nvPr/>
        </p:nvSpPr>
        <p:spPr bwMode="auto">
          <a:xfrm>
            <a:off x="457200" y="1903413"/>
            <a:ext cx="850900" cy="396875"/>
          </a:xfrm>
          <a:prstGeom prst="rect">
            <a:avLst/>
          </a:prstGeom>
          <a:noFill/>
          <a:ln w="9525">
            <a:noFill/>
            <a:miter lim="800000"/>
            <a:headEnd/>
            <a:tailEnd/>
          </a:ln>
        </p:spPr>
        <p:txBody>
          <a:bodyPr wrap="none">
            <a:spAutoFit/>
          </a:bodyPr>
          <a:lstStyle/>
          <a:p>
            <a:pPr fontAlgn="base">
              <a:spcBef>
                <a:spcPct val="0"/>
              </a:spcBef>
              <a:spcAft>
                <a:spcPct val="0"/>
              </a:spcAft>
            </a:pPr>
            <a:r>
              <a:rPr lang="en-US" sz="2000" b="1">
                <a:solidFill>
                  <a:srgbClr val="FFFFFF"/>
                </a:solidFill>
                <a:latin typeface="Arial Narrow" pitchFamily="34" charset="0"/>
                <a:ea typeface="MS PGothic" pitchFamily="34" charset="-128"/>
                <a:sym typeface="Symbol" pitchFamily="18" charset="2"/>
              </a:rPr>
              <a:t></a:t>
            </a:r>
            <a:r>
              <a:rPr lang="en-US" sz="2000" b="1">
                <a:solidFill>
                  <a:srgbClr val="FFFFFF"/>
                </a:solidFill>
                <a:latin typeface="Arial Narrow" pitchFamily="34" charset="0"/>
                <a:ea typeface="MS PGothic" pitchFamily="34" charset="-128"/>
                <a:sym typeface="WP Greek Century" pitchFamily="2" charset="2"/>
              </a:rPr>
              <a:t>U/mL</a:t>
            </a:r>
            <a:endParaRPr lang="en-US" sz="1600">
              <a:solidFill>
                <a:srgbClr val="FFFFFF"/>
              </a:solidFill>
              <a:ea typeface="MS PGothic" pitchFamily="34" charset="-128"/>
            </a:endParaRPr>
          </a:p>
        </p:txBody>
      </p:sp>
      <p:sp>
        <p:nvSpPr>
          <p:cNvPr id="27699" name="Freeform 57"/>
          <p:cNvSpPr>
            <a:spLocks/>
          </p:cNvSpPr>
          <p:nvPr/>
        </p:nvSpPr>
        <p:spPr bwMode="gray">
          <a:xfrm>
            <a:off x="1795463" y="4902200"/>
            <a:ext cx="6153150" cy="88900"/>
          </a:xfrm>
          <a:custGeom>
            <a:avLst/>
            <a:gdLst>
              <a:gd name="T0" fmla="*/ 0 w 4361"/>
              <a:gd name="T1" fmla="*/ 2147483647 h 56"/>
              <a:gd name="T2" fmla="*/ 2147483647 w 4361"/>
              <a:gd name="T3" fmla="*/ 2147483647 h 56"/>
              <a:gd name="T4" fmla="*/ 2147483647 w 4361"/>
              <a:gd name="T5" fmla="*/ 0 h 56"/>
              <a:gd name="T6" fmla="*/ 2147483647 w 4361"/>
              <a:gd name="T7" fmla="*/ 2147483647 h 56"/>
              <a:gd name="T8" fmla="*/ 2147483647 w 4361"/>
              <a:gd name="T9" fmla="*/ 2147483647 h 56"/>
              <a:gd name="T10" fmla="*/ 2147483647 w 4361"/>
              <a:gd name="T11" fmla="*/ 2147483647 h 56"/>
              <a:gd name="T12" fmla="*/ 2147483647 w 4361"/>
              <a:gd name="T13" fmla="*/ 2147483647 h 56"/>
              <a:gd name="T14" fmla="*/ 0 60000 65536"/>
              <a:gd name="T15" fmla="*/ 0 60000 65536"/>
              <a:gd name="T16" fmla="*/ 0 60000 65536"/>
              <a:gd name="T17" fmla="*/ 0 60000 65536"/>
              <a:gd name="T18" fmla="*/ 0 60000 65536"/>
              <a:gd name="T19" fmla="*/ 0 60000 65536"/>
              <a:gd name="T20" fmla="*/ 0 60000 65536"/>
              <a:gd name="T21" fmla="*/ 0 w 4361"/>
              <a:gd name="T22" fmla="*/ 0 h 56"/>
              <a:gd name="T23" fmla="*/ 4361 w 4361"/>
              <a:gd name="T24" fmla="*/ 56 h 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61" h="56">
                <a:moveTo>
                  <a:pt x="0" y="30"/>
                </a:moveTo>
                <a:cubicBezTo>
                  <a:pt x="74" y="6"/>
                  <a:pt x="156" y="11"/>
                  <a:pt x="232" y="8"/>
                </a:cubicBezTo>
                <a:cubicBezTo>
                  <a:pt x="469" y="10"/>
                  <a:pt x="1692" y="56"/>
                  <a:pt x="1900" y="0"/>
                </a:cubicBezTo>
                <a:cubicBezTo>
                  <a:pt x="2015" y="5"/>
                  <a:pt x="2137" y="28"/>
                  <a:pt x="2251" y="30"/>
                </a:cubicBezTo>
                <a:cubicBezTo>
                  <a:pt x="2518" y="35"/>
                  <a:pt x="2785" y="35"/>
                  <a:pt x="3052" y="38"/>
                </a:cubicBezTo>
                <a:cubicBezTo>
                  <a:pt x="3371" y="33"/>
                  <a:pt x="3684" y="16"/>
                  <a:pt x="4002" y="8"/>
                </a:cubicBezTo>
                <a:cubicBezTo>
                  <a:pt x="4341" y="15"/>
                  <a:pt x="4221" y="15"/>
                  <a:pt x="4361" y="15"/>
                </a:cubicBezTo>
              </a:path>
            </a:pathLst>
          </a:custGeom>
          <a:noFill/>
          <a:ln w="57150">
            <a:solidFill>
              <a:srgbClr val="00FFFF"/>
            </a:solidFill>
            <a:round/>
            <a:headEnd/>
            <a:tailEnd/>
          </a:ln>
        </p:spPr>
        <p:txBody>
          <a:bodyPr/>
          <a:lstStyle/>
          <a:p>
            <a:pPr fontAlgn="base">
              <a:spcBef>
                <a:spcPct val="0"/>
              </a:spcBef>
              <a:spcAft>
                <a:spcPct val="0"/>
              </a:spcAft>
            </a:pPr>
            <a:endParaRPr lang="en-US">
              <a:solidFill>
                <a:srgbClr val="FFFFFF"/>
              </a:solidFill>
              <a:ea typeface="MS PGothic" pitchFamily="34" charset="-128"/>
            </a:endParaRPr>
          </a:p>
        </p:txBody>
      </p:sp>
      <p:sp>
        <p:nvSpPr>
          <p:cNvPr id="14380" name="Line 58"/>
          <p:cNvSpPr>
            <a:spLocks noChangeShapeType="1"/>
          </p:cNvSpPr>
          <p:nvPr/>
        </p:nvSpPr>
        <p:spPr bwMode="auto">
          <a:xfrm flipH="1">
            <a:off x="7380288" y="4484688"/>
            <a:ext cx="269875" cy="152400"/>
          </a:xfrm>
          <a:prstGeom prst="line">
            <a:avLst/>
          </a:prstGeom>
          <a:noFill/>
          <a:ln w="12700">
            <a:solidFill>
              <a:srgbClr val="FBC93D"/>
            </a:solidFill>
            <a:round/>
            <a:headEnd/>
            <a:tailEnd type="triangle" w="med" len="med"/>
          </a:ln>
        </p:spPr>
        <p:txBody>
          <a:bodyPr/>
          <a:lstStyle/>
          <a:p>
            <a:pPr fontAlgn="base">
              <a:spcBef>
                <a:spcPct val="0"/>
              </a:spcBef>
              <a:spcAft>
                <a:spcPct val="0"/>
              </a:spcAft>
            </a:pPr>
            <a:endParaRPr lang="en-US">
              <a:solidFill>
                <a:srgbClr val="FFFFFF"/>
              </a:solidFill>
              <a:ea typeface="MS PGothic" pitchFamily="34" charset="-128"/>
            </a:endParaRPr>
          </a:p>
        </p:txBody>
      </p:sp>
      <p:grpSp>
        <p:nvGrpSpPr>
          <p:cNvPr id="3" name="Group 193"/>
          <p:cNvGrpSpPr>
            <a:grpSpLocks/>
          </p:cNvGrpSpPr>
          <p:nvPr/>
        </p:nvGrpSpPr>
        <p:grpSpPr bwMode="auto">
          <a:xfrm>
            <a:off x="2133600" y="4572000"/>
            <a:ext cx="5751513" cy="1757363"/>
            <a:chOff x="1413" y="3053"/>
            <a:chExt cx="3623" cy="1107"/>
          </a:xfrm>
        </p:grpSpPr>
        <p:sp>
          <p:nvSpPr>
            <p:cNvPr id="14384" name="Freeform 154"/>
            <p:cNvSpPr>
              <a:spLocks/>
            </p:cNvSpPr>
            <p:nvPr/>
          </p:nvSpPr>
          <p:spPr bwMode="auto">
            <a:xfrm>
              <a:off x="1413" y="3053"/>
              <a:ext cx="3602" cy="331"/>
            </a:xfrm>
            <a:custGeom>
              <a:avLst/>
              <a:gdLst>
                <a:gd name="T0" fmla="*/ 0 w 3456"/>
                <a:gd name="T1" fmla="*/ 0 h 904"/>
                <a:gd name="T2" fmla="*/ 3786 w 3456"/>
                <a:gd name="T3" fmla="*/ 0 h 904"/>
                <a:gd name="T4" fmla="*/ 7939 w 3456"/>
                <a:gd name="T5" fmla="*/ 0 h 904"/>
                <a:gd name="T6" fmla="*/ 12992 w 3456"/>
                <a:gd name="T7" fmla="*/ 0 h 904"/>
                <a:gd name="T8" fmla="*/ 0 60000 65536"/>
                <a:gd name="T9" fmla="*/ 0 60000 65536"/>
                <a:gd name="T10" fmla="*/ 0 60000 65536"/>
                <a:gd name="T11" fmla="*/ 0 60000 65536"/>
                <a:gd name="T12" fmla="*/ 0 w 3456"/>
                <a:gd name="T13" fmla="*/ 0 h 904"/>
                <a:gd name="T14" fmla="*/ 3456 w 3456"/>
                <a:gd name="T15" fmla="*/ 904 h 904"/>
              </a:gdLst>
              <a:ahLst/>
              <a:cxnLst>
                <a:cxn ang="T8">
                  <a:pos x="T0" y="T1"/>
                </a:cxn>
                <a:cxn ang="T9">
                  <a:pos x="T2" y="T3"/>
                </a:cxn>
                <a:cxn ang="T10">
                  <a:pos x="T4" y="T5"/>
                </a:cxn>
                <a:cxn ang="T11">
                  <a:pos x="T6" y="T7"/>
                </a:cxn>
              </a:cxnLst>
              <a:rect l="T12" t="T13" r="T14" b="T15"/>
              <a:pathLst>
                <a:path w="3456" h="904">
                  <a:moveTo>
                    <a:pt x="0" y="856"/>
                  </a:moveTo>
                  <a:cubicBezTo>
                    <a:pt x="328" y="468"/>
                    <a:pt x="656" y="80"/>
                    <a:pt x="1008" y="40"/>
                  </a:cubicBezTo>
                  <a:cubicBezTo>
                    <a:pt x="1360" y="0"/>
                    <a:pt x="1704" y="472"/>
                    <a:pt x="2112" y="616"/>
                  </a:cubicBezTo>
                  <a:cubicBezTo>
                    <a:pt x="2520" y="760"/>
                    <a:pt x="3224" y="856"/>
                    <a:pt x="3456" y="904"/>
                  </a:cubicBezTo>
                </a:path>
              </a:pathLst>
            </a:custGeom>
            <a:noFill/>
            <a:ln w="57150">
              <a:solidFill>
                <a:srgbClr val="CC0099"/>
              </a:solidFill>
              <a:round/>
              <a:headEnd/>
              <a:tailEnd/>
            </a:ln>
          </p:spPr>
          <p:txBody>
            <a:bodyPr/>
            <a:lstStyle/>
            <a:p>
              <a:pPr fontAlgn="base">
                <a:spcBef>
                  <a:spcPct val="0"/>
                </a:spcBef>
                <a:spcAft>
                  <a:spcPct val="0"/>
                </a:spcAft>
              </a:pPr>
              <a:endParaRPr lang="en-US">
                <a:solidFill>
                  <a:srgbClr val="FFFFFF"/>
                </a:solidFill>
                <a:ea typeface="MS PGothic" pitchFamily="34" charset="-128"/>
              </a:endParaRPr>
            </a:p>
          </p:txBody>
        </p:sp>
        <p:sp>
          <p:nvSpPr>
            <p:cNvPr id="14385" name="Text Box 159"/>
            <p:cNvSpPr txBox="1">
              <a:spLocks noChangeArrowheads="1"/>
            </p:cNvSpPr>
            <p:nvPr/>
          </p:nvSpPr>
          <p:spPr bwMode="auto">
            <a:xfrm>
              <a:off x="4197" y="3869"/>
              <a:ext cx="839" cy="291"/>
            </a:xfrm>
            <a:prstGeom prst="rect">
              <a:avLst/>
            </a:prstGeom>
            <a:noFill/>
            <a:ln w="9525">
              <a:noFill/>
              <a:miter lim="800000"/>
              <a:headEnd/>
              <a:tailEnd/>
            </a:ln>
          </p:spPr>
          <p:txBody>
            <a:bodyPr wrap="none">
              <a:spAutoFit/>
            </a:bodyPr>
            <a:lstStyle/>
            <a:p>
              <a:pPr fontAlgn="base">
                <a:spcBef>
                  <a:spcPct val="0"/>
                </a:spcBef>
                <a:spcAft>
                  <a:spcPct val="0"/>
                </a:spcAft>
              </a:pPr>
              <a:r>
                <a:rPr lang="en-US" sz="2400" b="1" dirty="0">
                  <a:solidFill>
                    <a:srgbClr val="00FF00"/>
                  </a:solidFill>
                  <a:ea typeface="Arial Unicode MS" pitchFamily="34" charset="-128"/>
                  <a:cs typeface="Arial Unicode MS" pitchFamily="34" charset="-128"/>
                </a:rPr>
                <a:t>Detemir</a:t>
              </a:r>
            </a:p>
          </p:txBody>
        </p:sp>
      </p:grpSp>
      <p:cxnSp>
        <p:nvCxnSpPr>
          <p:cNvPr id="63" name="Straight Arrow Connector 62"/>
          <p:cNvCxnSpPr>
            <a:stCxn id="14385" idx="0"/>
          </p:cNvCxnSpPr>
          <p:nvPr/>
        </p:nvCxnSpPr>
        <p:spPr>
          <a:xfrm rot="5400000" flipH="1" flipV="1">
            <a:off x="6847682" y="5476081"/>
            <a:ext cx="762000" cy="2063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383" name="Rectangle 3"/>
          <p:cNvSpPr>
            <a:spLocks noGrp="1" noChangeArrowheads="1"/>
          </p:cNvSpPr>
          <p:nvPr>
            <p:ph type="title"/>
          </p:nvPr>
        </p:nvSpPr>
        <p:spPr>
          <a:xfrm>
            <a:off x="0" y="-312"/>
            <a:ext cx="9144000" cy="1253164"/>
          </a:xfrm>
          <a:solidFill>
            <a:srgbClr val="C00000"/>
          </a:solidFill>
          <a:ln>
            <a:solidFill>
              <a:schemeClr val="tx1"/>
            </a:solidFill>
          </a:ln>
        </p:spPr>
        <p:txBody>
          <a:bodyPr lIns="90488" tIns="44450" rIns="90488" bIns="44450"/>
          <a:lstStyle/>
          <a:p>
            <a:pPr algn="ctr" eaLnBrk="1" hangingPunct="1">
              <a:lnSpc>
                <a:spcPct val="90000"/>
              </a:lnSpc>
            </a:pPr>
            <a:r>
              <a:rPr lang="en-GB" sz="2800" dirty="0" smtClean="0">
                <a:solidFill>
                  <a:schemeClr val="tx1"/>
                </a:solidFill>
                <a:effectLst>
                  <a:outerShdw blurRad="38100" dist="38100" dir="2700000" algn="tl">
                    <a:srgbClr val="000000">
                      <a:alpha val="43137"/>
                    </a:srgbClr>
                  </a:outerShdw>
                </a:effectLst>
                <a:latin typeface="Garamond" pitchFamily="18" charset="0"/>
              </a:rPr>
              <a:t>The new analogues are more predictable than conventional Insulins and allow simplified insulin replacement strategies.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blinds(horizontal)">
                                      <p:cBhvr>
                                        <p:cTn id="7" dur="500"/>
                                        <p:tgtEl>
                                          <p:spTgt spid="2765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4624"/>
                                        </p:tgtEl>
                                        <p:attrNameLst>
                                          <p:attrName>style.visibility</p:attrName>
                                        </p:attrNameLst>
                                      </p:cBhvr>
                                      <p:to>
                                        <p:strVal val="visible"/>
                                      </p:to>
                                    </p:set>
                                    <p:animEffect transition="in" filter="blinds(horizontal)">
                                      <p:cBhvr>
                                        <p:cTn id="10" dur="500"/>
                                        <p:tgtEl>
                                          <p:spTgt spid="2462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7682"/>
                                        </p:tgtEl>
                                        <p:attrNameLst>
                                          <p:attrName>style.visibility</p:attrName>
                                        </p:attrNameLst>
                                      </p:cBhvr>
                                      <p:to>
                                        <p:strVal val="visible"/>
                                      </p:to>
                                    </p:set>
                                    <p:animEffect transition="in" filter="blinds(horizontal)">
                                      <p:cBhvr>
                                        <p:cTn id="15" dur="500"/>
                                        <p:tgtEl>
                                          <p:spTgt spid="27682"/>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7696"/>
                                        </p:tgtEl>
                                        <p:attrNameLst>
                                          <p:attrName>style.visibility</p:attrName>
                                        </p:attrNameLst>
                                      </p:cBhvr>
                                      <p:to>
                                        <p:strVal val="visible"/>
                                      </p:to>
                                    </p:set>
                                    <p:animEffect transition="in" filter="blinds(horizontal)">
                                      <p:cBhvr>
                                        <p:cTn id="18" dur="500"/>
                                        <p:tgtEl>
                                          <p:spTgt spid="27696"/>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27686"/>
                                        </p:tgtEl>
                                        <p:attrNameLst>
                                          <p:attrName>style.visibility</p:attrName>
                                        </p:attrNameLst>
                                      </p:cBhvr>
                                      <p:to>
                                        <p:strVal val="visible"/>
                                      </p:to>
                                    </p:set>
                                    <p:animEffect transition="in" filter="blinds(horizontal)">
                                      <p:cBhvr>
                                        <p:cTn id="23" dur="500"/>
                                        <p:tgtEl>
                                          <p:spTgt spid="27686"/>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27684"/>
                                        </p:tgtEl>
                                        <p:attrNameLst>
                                          <p:attrName>style.visibility</p:attrName>
                                        </p:attrNameLst>
                                      </p:cBhvr>
                                      <p:to>
                                        <p:strVal val="visible"/>
                                      </p:to>
                                    </p:set>
                                    <p:animEffect transition="in" filter="blinds(horizontal)">
                                      <p:cBhvr>
                                        <p:cTn id="28" dur="500"/>
                                        <p:tgtEl>
                                          <p:spTgt spid="27684"/>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27688"/>
                                        </p:tgtEl>
                                        <p:attrNameLst>
                                          <p:attrName>style.visibility</p:attrName>
                                        </p:attrNameLst>
                                      </p:cBhvr>
                                      <p:to>
                                        <p:strVal val="visible"/>
                                      </p:to>
                                    </p:set>
                                    <p:animEffect transition="in" filter="blinds(horizontal)">
                                      <p:cBhvr>
                                        <p:cTn id="31" dur="500"/>
                                        <p:tgtEl>
                                          <p:spTgt spid="27688"/>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7699"/>
                                        </p:tgtEl>
                                        <p:attrNameLst>
                                          <p:attrName>style.visibility</p:attrName>
                                        </p:attrNameLst>
                                      </p:cBhvr>
                                      <p:to>
                                        <p:strVal val="visible"/>
                                      </p:to>
                                    </p:set>
                                    <p:anim calcmode="lin" valueType="num">
                                      <p:cBhvr additive="base">
                                        <p:cTn id="36" dur="500" fill="hold"/>
                                        <p:tgtEl>
                                          <p:spTgt spid="27699"/>
                                        </p:tgtEl>
                                        <p:attrNameLst>
                                          <p:attrName>ppt_x</p:attrName>
                                        </p:attrNameLst>
                                      </p:cBhvr>
                                      <p:tavLst>
                                        <p:tav tm="0">
                                          <p:val>
                                            <p:strVal val="#ppt_x"/>
                                          </p:val>
                                        </p:tav>
                                        <p:tav tm="100000">
                                          <p:val>
                                            <p:strVal val="#ppt_x"/>
                                          </p:val>
                                        </p:tav>
                                      </p:tavLst>
                                    </p:anim>
                                    <p:anim calcmode="lin" valueType="num">
                                      <p:cBhvr additive="base">
                                        <p:cTn id="37" dur="500" fill="hold"/>
                                        <p:tgtEl>
                                          <p:spTgt spid="27699"/>
                                        </p:tgtEl>
                                        <p:attrNameLst>
                                          <p:attrName>ppt_y</p:attrName>
                                        </p:attrNameLst>
                                      </p:cBhvr>
                                      <p:tavLst>
                                        <p:tav tm="0">
                                          <p:val>
                                            <p:strVal val="1+#ppt_h/2"/>
                                          </p:val>
                                        </p:tav>
                                        <p:tav tm="100000">
                                          <p:val>
                                            <p:strVal val="#ppt_y"/>
                                          </p:val>
                                        </p:tav>
                                      </p:tavLst>
                                    </p:anim>
                                  </p:childTnLst>
                                </p:cTn>
                              </p:par>
                              <p:par>
                                <p:cTn id="38" presetID="3" presetClass="entr" presetSubtype="10" fill="hold" grpId="0" nodeType="withEffect">
                                  <p:stCondLst>
                                    <p:cond delay="0"/>
                                  </p:stCondLst>
                                  <p:childTnLst>
                                    <p:set>
                                      <p:cBhvr>
                                        <p:cTn id="39" dur="1" fill="hold">
                                          <p:stCondLst>
                                            <p:cond delay="0"/>
                                          </p:stCondLst>
                                        </p:cTn>
                                        <p:tgtEl>
                                          <p:spTgt spid="27690"/>
                                        </p:tgtEl>
                                        <p:attrNameLst>
                                          <p:attrName>style.visibility</p:attrName>
                                        </p:attrNameLst>
                                      </p:cBhvr>
                                      <p:to>
                                        <p:strVal val="visible"/>
                                      </p:to>
                                    </p:set>
                                    <p:animEffect transition="in" filter="blinds(horizontal)">
                                      <p:cBhvr>
                                        <p:cTn id="40" dur="500"/>
                                        <p:tgtEl>
                                          <p:spTgt spid="27690"/>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27689"/>
                                        </p:tgtEl>
                                        <p:attrNameLst>
                                          <p:attrName>style.visibility</p:attrName>
                                        </p:attrNameLst>
                                      </p:cBhvr>
                                      <p:to>
                                        <p:strVal val="visible"/>
                                      </p:to>
                                    </p:set>
                                    <p:animEffect transition="in" filter="blinds(horizontal)">
                                      <p:cBhvr>
                                        <p:cTn id="43" dur="500"/>
                                        <p:tgtEl>
                                          <p:spTgt spid="27689"/>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fade">
                                      <p:cBhvr>
                                        <p:cTn id="48" dur="2000"/>
                                        <p:tgtEl>
                                          <p:spTgt spid="3"/>
                                        </p:tgtEl>
                                      </p:cBhvr>
                                    </p:animEffect>
                                  </p:childTnLst>
                                </p:cTn>
                              </p:par>
                              <p:par>
                                <p:cTn id="49" presetID="3" presetClass="entr" presetSubtype="10" fill="hold" nodeType="with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blinds(horizontal)">
                                      <p:cBhvr>
                                        <p:cTn id="5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animBg="1"/>
      <p:bldP spid="27682" grpId="0" animBg="1"/>
      <p:bldP spid="27684" grpId="0" animBg="1"/>
      <p:bldP spid="27686" grpId="0" animBg="1"/>
      <p:bldP spid="27688" grpId="0" animBg="1"/>
      <p:bldP spid="27689" grpId="0" animBg="1"/>
      <p:bldP spid="27690" grpId="0"/>
      <p:bldP spid="27696" grpId="0"/>
      <p:bldP spid="24624" grpId="0"/>
      <p:bldP spid="27699"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86200"/>
            <a:ext cx="8229600" cy="1618905"/>
          </a:xfrm>
        </p:spPr>
        <p:txBody>
          <a:bodyPr/>
          <a:lstStyle/>
          <a:p>
            <a:pPr algn="just">
              <a:buNone/>
            </a:pPr>
            <a:r>
              <a:rPr lang="en-US" sz="3200" b="1" dirty="0" smtClean="0">
                <a:solidFill>
                  <a:srgbClr val="FFFF00"/>
                </a:solidFill>
                <a:latin typeface="Garamond" pitchFamily="18" charset="0"/>
              </a:rPr>
              <a:t>Aim:</a:t>
            </a:r>
            <a:r>
              <a:rPr lang="en-US" sz="2800" b="1" dirty="0" smtClean="0">
                <a:latin typeface="Garamond" pitchFamily="18" charset="0"/>
              </a:rPr>
              <a:t> </a:t>
            </a:r>
            <a:r>
              <a:rPr lang="en-US" sz="2800" dirty="0" smtClean="0">
                <a:latin typeface="Garamond" pitchFamily="18" charset="0"/>
              </a:rPr>
              <a:t>to assess </a:t>
            </a:r>
            <a:r>
              <a:rPr lang="en-US" sz="2800" dirty="0" smtClean="0">
                <a:solidFill>
                  <a:srgbClr val="FFFF00"/>
                </a:solidFill>
                <a:latin typeface="Garamond" pitchFamily="18" charset="0"/>
              </a:rPr>
              <a:t>efficacy and safety </a:t>
            </a:r>
            <a:r>
              <a:rPr lang="en-US" sz="2800" dirty="0" smtClean="0">
                <a:latin typeface="Garamond" pitchFamily="18" charset="0"/>
              </a:rPr>
              <a:t>of insulin </a:t>
            </a:r>
            <a:r>
              <a:rPr lang="en-US" sz="2800" dirty="0" smtClean="0">
                <a:solidFill>
                  <a:srgbClr val="FFFF00"/>
                </a:solidFill>
                <a:latin typeface="Garamond" pitchFamily="18" charset="0"/>
              </a:rPr>
              <a:t>degludec</a:t>
            </a:r>
            <a:r>
              <a:rPr lang="en-US" sz="2800" dirty="0" smtClean="0">
                <a:latin typeface="Garamond" pitchFamily="18" charset="0"/>
              </a:rPr>
              <a:t> injected </a:t>
            </a:r>
            <a:r>
              <a:rPr lang="en-US" sz="2800" dirty="0" smtClean="0">
                <a:solidFill>
                  <a:srgbClr val="FFFF00"/>
                </a:solidFill>
                <a:latin typeface="Garamond" pitchFamily="18" charset="0"/>
              </a:rPr>
              <a:t>once a day or 3 times a week </a:t>
            </a:r>
            <a:r>
              <a:rPr lang="en-US" sz="2800" dirty="0" smtClean="0">
                <a:latin typeface="Garamond" pitchFamily="18" charset="0"/>
              </a:rPr>
              <a:t>compared with insulin </a:t>
            </a:r>
            <a:r>
              <a:rPr lang="en-US" sz="2800" dirty="0" smtClean="0">
                <a:solidFill>
                  <a:srgbClr val="FF99FF"/>
                </a:solidFill>
                <a:effectLst>
                  <a:outerShdw blurRad="38100" dist="38100" dir="2700000" algn="tl">
                    <a:srgbClr val="000000">
                      <a:alpha val="43137"/>
                    </a:srgbClr>
                  </a:outerShdw>
                </a:effectLst>
                <a:latin typeface="Garamond" pitchFamily="18" charset="0"/>
              </a:rPr>
              <a:t>glargine</a:t>
            </a:r>
            <a:r>
              <a:rPr lang="en-US" sz="2800" dirty="0" smtClean="0">
                <a:effectLst>
                  <a:outerShdw blurRad="38100" dist="38100" dir="2700000" algn="tl">
                    <a:srgbClr val="000000">
                      <a:alpha val="43137"/>
                    </a:srgbClr>
                  </a:outerShdw>
                </a:effectLst>
                <a:latin typeface="Garamond" pitchFamily="18" charset="0"/>
              </a:rPr>
              <a:t> </a:t>
            </a:r>
            <a:r>
              <a:rPr lang="en-US" sz="2800" dirty="0" smtClean="0">
                <a:latin typeface="Garamond" pitchFamily="18" charset="0"/>
              </a:rPr>
              <a:t>once a day in insulin-naive people with DM</a:t>
            </a:r>
            <a:r>
              <a:rPr lang="en-US" sz="2800" baseline="-25000" dirty="0" smtClean="0">
                <a:latin typeface="Garamond" pitchFamily="18" charset="0"/>
              </a:rPr>
              <a:t>2</a:t>
            </a:r>
            <a:r>
              <a:rPr lang="en-US" sz="2800" dirty="0" smtClean="0">
                <a:latin typeface="Garamond" pitchFamily="18" charset="0"/>
              </a:rPr>
              <a:t>, who were inadequately controlled with OADs.</a:t>
            </a:r>
            <a:endParaRPr lang="en-US" sz="2800" dirty="0">
              <a:latin typeface="Garamond" pitchFamily="18" charset="0"/>
            </a:endParaRPr>
          </a:p>
        </p:txBody>
      </p:sp>
      <p:sp>
        <p:nvSpPr>
          <p:cNvPr id="4" name="Rectangle 3"/>
          <p:cNvSpPr/>
          <p:nvPr/>
        </p:nvSpPr>
        <p:spPr>
          <a:xfrm>
            <a:off x="0" y="6519446"/>
            <a:ext cx="9144000" cy="338554"/>
          </a:xfrm>
          <a:prstGeom prst="rect">
            <a:avLst/>
          </a:prstGeom>
        </p:spPr>
        <p:txBody>
          <a:bodyPr wrap="square">
            <a:spAutoFit/>
          </a:bodyPr>
          <a:lstStyle/>
          <a:p>
            <a:pPr algn="ctr"/>
            <a:r>
              <a:rPr lang="en-US" sz="1600" dirty="0" err="1" smtClean="0">
                <a:solidFill>
                  <a:srgbClr val="FFFF00"/>
                </a:solidFill>
                <a:latin typeface="Garamond" pitchFamily="18" charset="0"/>
              </a:rPr>
              <a:t>Zinman</a:t>
            </a:r>
            <a:r>
              <a:rPr lang="en-US" sz="1600" dirty="0" smtClean="0">
                <a:solidFill>
                  <a:srgbClr val="FFFF00"/>
                </a:solidFill>
                <a:latin typeface="Garamond" pitchFamily="18" charset="0"/>
              </a:rPr>
              <a:t> B, </a:t>
            </a:r>
            <a:r>
              <a:rPr lang="en-US" sz="1600" dirty="0" err="1" smtClean="0">
                <a:solidFill>
                  <a:srgbClr val="FFFF00"/>
                </a:solidFill>
                <a:latin typeface="Garamond" pitchFamily="18" charset="0"/>
              </a:rPr>
              <a:t>Fulcher</a:t>
            </a:r>
            <a:r>
              <a:rPr lang="en-US" sz="1600" dirty="0" smtClean="0">
                <a:solidFill>
                  <a:srgbClr val="FFFF00"/>
                </a:solidFill>
                <a:latin typeface="Garamond" pitchFamily="18" charset="0"/>
              </a:rPr>
              <a:t> G,  </a:t>
            </a:r>
            <a:r>
              <a:rPr lang="en-US" sz="1600" dirty="0" err="1" smtClean="0">
                <a:solidFill>
                  <a:srgbClr val="FFFF00"/>
                </a:solidFill>
                <a:latin typeface="Garamond" pitchFamily="18" charset="0"/>
              </a:rPr>
              <a:t>Rao</a:t>
            </a:r>
            <a:r>
              <a:rPr lang="en-US" sz="1600" dirty="0" smtClean="0">
                <a:solidFill>
                  <a:srgbClr val="FFFF00"/>
                </a:solidFill>
                <a:latin typeface="Garamond" pitchFamily="18" charset="0"/>
              </a:rPr>
              <a:t> P, et al. Lancet 2011; 377: 924–31.</a:t>
            </a:r>
            <a:endParaRPr lang="en-US" sz="1600" dirty="0">
              <a:solidFill>
                <a:srgbClr val="FFFF00"/>
              </a:solidFill>
              <a:latin typeface="Garamond" pitchFamily="18" charset="0"/>
            </a:endParaRPr>
          </a:p>
        </p:txBody>
      </p:sp>
      <p:pic>
        <p:nvPicPr>
          <p:cNvPr id="129027" name="Picture 3"/>
          <p:cNvPicPr>
            <a:picLocks noChangeAspect="1" noChangeArrowheads="1"/>
          </p:cNvPicPr>
          <p:nvPr/>
        </p:nvPicPr>
        <p:blipFill>
          <a:blip r:embed="rId2" cstate="print"/>
          <a:srcRect/>
          <a:stretch>
            <a:fillRect/>
          </a:stretch>
        </p:blipFill>
        <p:spPr bwMode="auto">
          <a:xfrm>
            <a:off x="152400" y="152400"/>
            <a:ext cx="8839200" cy="3286125"/>
          </a:xfrm>
          <a:prstGeom prst="rect">
            <a:avLst/>
          </a:prstGeom>
          <a:ln w="127000" cap="sq" cmpd="thickThin">
            <a:solidFill>
              <a:srgbClr val="C00000"/>
            </a:solidFill>
            <a:prstDash val="solid"/>
            <a:miter lim="800000"/>
          </a:ln>
          <a:effectLst>
            <a:outerShdw blurRad="50800" dist="38100" dir="2700000" algn="tl" rotWithShape="0">
              <a:srgbClr val="000000">
                <a:alpha val="43000"/>
              </a:srgbClr>
            </a:outerShdw>
          </a:effectLst>
        </p:spPr>
      </p:pic>
      <p:sp>
        <p:nvSpPr>
          <p:cNvPr id="9" name="Rectangle 8"/>
          <p:cNvSpPr/>
          <p:nvPr/>
        </p:nvSpPr>
        <p:spPr>
          <a:xfrm>
            <a:off x="228600" y="304800"/>
            <a:ext cx="8686800" cy="400110"/>
          </a:xfrm>
          <a:prstGeom prst="rect">
            <a:avLst/>
          </a:prstGeom>
          <a:solidFill>
            <a:schemeClr val="bg2"/>
          </a:solidFill>
          <a:ln w="19050">
            <a:solidFill>
              <a:srgbClr val="C00000"/>
            </a:solidFill>
          </a:ln>
        </p:spPr>
        <p:txBody>
          <a:bodyPr wrap="square">
            <a:spAutoFit/>
          </a:bodyPr>
          <a:lstStyle/>
          <a:p>
            <a:pPr algn="ctr"/>
            <a:r>
              <a:rPr lang="en-US" sz="2000" b="1" dirty="0" smtClean="0">
                <a:effectLst>
                  <a:outerShdw blurRad="38100" dist="38100" dir="2700000" algn="tl">
                    <a:srgbClr val="000000">
                      <a:alpha val="43137"/>
                    </a:srgbClr>
                  </a:outerShdw>
                </a:effectLst>
                <a:latin typeface="Garamond" pitchFamily="18" charset="0"/>
              </a:rPr>
              <a:t>www.thelancet.com </a:t>
            </a:r>
            <a:r>
              <a:rPr lang="en-US" sz="2000" b="1" dirty="0" err="1" smtClean="0">
                <a:effectLst>
                  <a:outerShdw blurRad="38100" dist="38100" dir="2700000" algn="tl">
                    <a:srgbClr val="000000">
                      <a:alpha val="43137"/>
                    </a:srgbClr>
                  </a:outerShdw>
                </a:effectLst>
                <a:latin typeface="Garamond" pitchFamily="18" charset="0"/>
              </a:rPr>
              <a:t>Vol</a:t>
            </a:r>
            <a:r>
              <a:rPr lang="en-US" sz="2000" b="1" dirty="0" smtClean="0">
                <a:effectLst>
                  <a:outerShdw blurRad="38100" dist="38100" dir="2700000" algn="tl">
                    <a:srgbClr val="000000">
                      <a:alpha val="43137"/>
                    </a:srgbClr>
                  </a:outerShdw>
                </a:effectLst>
                <a:latin typeface="Garamond" pitchFamily="18" charset="0"/>
              </a:rPr>
              <a:t> 377 March 12, 2011</a:t>
            </a:r>
            <a:endParaRPr lang="en-US" sz="2000" b="1" dirty="0">
              <a:effectLst>
                <a:outerShdw blurRad="38100" dist="38100" dir="2700000" algn="tl">
                  <a:srgbClr val="000000">
                    <a:alpha val="43137"/>
                  </a:srgbClr>
                </a:outerShdw>
              </a:effectLst>
              <a:latin typeface="Garamond" pitchFamily="18" charset="0"/>
            </a:endParaRPr>
          </a:p>
        </p:txBody>
      </p:sp>
    </p:spTree>
  </p:cSld>
  <p:clrMapOvr>
    <a:masterClrMapping/>
  </p:clrMapOvr>
  <p:transition spd="med"/>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351776"/>
            <a:ext cx="8610600" cy="5201424"/>
          </a:xfrm>
          <a:prstGeom prst="rect">
            <a:avLst/>
          </a:prstGeom>
          <a:solidFill>
            <a:srgbClr val="00003A"/>
          </a:solidFill>
          <a:ln>
            <a:solidFill>
              <a:schemeClr val="tx1"/>
            </a:solidFill>
          </a:ln>
        </p:spPr>
        <p:txBody>
          <a:bodyPr wrap="square">
            <a:spAutoFit/>
          </a:bodyPr>
          <a:lstStyle/>
          <a:p>
            <a:r>
              <a:rPr lang="en-US" sz="2000" b="1" dirty="0" smtClean="0">
                <a:solidFill>
                  <a:srgbClr val="FFFF00"/>
                </a:solidFill>
                <a:effectLst>
                  <a:outerShdw blurRad="38100" dist="38100" dir="2700000" algn="tl">
                    <a:srgbClr val="000000">
                      <a:alpha val="43137"/>
                    </a:srgbClr>
                  </a:outerShdw>
                </a:effectLst>
                <a:latin typeface="Garamond" pitchFamily="18" charset="0"/>
              </a:rPr>
              <a:t>RESEARCH DESIGN AND METHODS</a:t>
            </a:r>
          </a:p>
          <a:p>
            <a:endParaRPr lang="en-US" b="1" dirty="0" smtClean="0">
              <a:solidFill>
                <a:srgbClr val="FFFF00"/>
              </a:solidFill>
              <a:latin typeface="Garamond" pitchFamily="18" charset="0"/>
            </a:endParaRPr>
          </a:p>
          <a:p>
            <a:pPr>
              <a:buClr>
                <a:srgbClr val="FF99CC"/>
              </a:buClr>
              <a:buSzPct val="150000"/>
              <a:buFont typeface="Wingdings" pitchFamily="2" charset="2"/>
              <a:buChar char="§"/>
            </a:pPr>
            <a:r>
              <a:rPr lang="en-US" sz="2000" b="1" dirty="0" smtClean="0">
                <a:latin typeface="Garamond" pitchFamily="18" charset="0"/>
              </a:rPr>
              <a:t>16-week, randomised, open-label, parallel-group phase 2 trial</a:t>
            </a:r>
          </a:p>
          <a:p>
            <a:pPr>
              <a:buClr>
                <a:srgbClr val="00B050"/>
              </a:buClr>
              <a:buSzPct val="125000"/>
              <a:buFont typeface="Wingdings" pitchFamily="2" charset="2"/>
              <a:buChar char="§"/>
            </a:pPr>
            <a:endParaRPr lang="en-US" sz="2000" dirty="0" smtClean="0">
              <a:effectLst>
                <a:outerShdw blurRad="38100" dist="38100" dir="2700000" algn="tl">
                  <a:srgbClr val="000000">
                    <a:alpha val="43137"/>
                  </a:srgbClr>
                </a:outerShdw>
              </a:effectLst>
              <a:latin typeface="Garamond" pitchFamily="18" charset="0"/>
            </a:endParaRPr>
          </a:p>
          <a:p>
            <a:pPr>
              <a:buClr>
                <a:srgbClr val="FF99CC"/>
              </a:buClr>
              <a:buSzPct val="150000"/>
              <a:buFont typeface="Wingdings" pitchFamily="2" charset="2"/>
              <a:buChar char="§"/>
            </a:pPr>
            <a:r>
              <a:rPr lang="en-US" sz="2000" b="1" dirty="0" smtClean="0">
                <a:solidFill>
                  <a:srgbClr val="FFFF00"/>
                </a:solidFill>
                <a:effectLst>
                  <a:outerShdw blurRad="38100" dist="38100" dir="2700000" algn="tl">
                    <a:srgbClr val="000000">
                      <a:alpha val="43137"/>
                    </a:srgbClr>
                  </a:outerShdw>
                </a:effectLst>
                <a:latin typeface="Garamond" pitchFamily="18" charset="0"/>
              </a:rPr>
              <a:t>Participants</a:t>
            </a:r>
          </a:p>
          <a:p>
            <a:pPr lvl="1"/>
            <a:r>
              <a:rPr lang="en-US" sz="2000" dirty="0" smtClean="0">
                <a:latin typeface="Garamond" pitchFamily="18" charset="0"/>
              </a:rPr>
              <a:t>245 insulin-naïve subjects with DM</a:t>
            </a:r>
            <a:r>
              <a:rPr lang="en-US" sz="2000" baseline="-25000" dirty="0" smtClean="0">
                <a:latin typeface="Garamond" pitchFamily="18" charset="0"/>
              </a:rPr>
              <a:t>2</a:t>
            </a:r>
            <a:r>
              <a:rPr lang="en-US" sz="2000" dirty="0" smtClean="0">
                <a:latin typeface="Garamond" pitchFamily="18" charset="0"/>
              </a:rPr>
              <a:t> inadequately controlled with OADs</a:t>
            </a:r>
          </a:p>
          <a:p>
            <a:pPr lvl="1"/>
            <a:r>
              <a:rPr lang="en-US" sz="2000" dirty="0" smtClean="0">
                <a:latin typeface="Garamond" pitchFamily="18" charset="0"/>
              </a:rPr>
              <a:t>28 clinical sites in 5 countries </a:t>
            </a:r>
            <a:r>
              <a:rPr lang="en-US" sz="2000" i="1" dirty="0" smtClean="0">
                <a:latin typeface="Garamond" pitchFamily="18" charset="0"/>
              </a:rPr>
              <a:t>(</a:t>
            </a:r>
            <a:r>
              <a:rPr lang="en-US" i="1" dirty="0" smtClean="0">
                <a:latin typeface="Garamond" pitchFamily="18" charset="0"/>
              </a:rPr>
              <a:t>Canada, India, South Africa, and the USA)</a:t>
            </a:r>
            <a:endParaRPr lang="en-US" sz="2000" i="1" dirty="0" smtClean="0">
              <a:latin typeface="Garamond" pitchFamily="18" charset="0"/>
            </a:endParaRPr>
          </a:p>
          <a:p>
            <a:pPr lvl="1"/>
            <a:r>
              <a:rPr lang="en-US" dirty="0" smtClean="0"/>
              <a:t>aged 18–75 years</a:t>
            </a:r>
          </a:p>
          <a:p>
            <a:pPr lvl="1"/>
            <a:r>
              <a:rPr lang="en-US" dirty="0" smtClean="0"/>
              <a:t>HbA</a:t>
            </a:r>
            <a:r>
              <a:rPr lang="en-US" sz="800" dirty="0" smtClean="0"/>
              <a:t>1C </a:t>
            </a:r>
            <a:r>
              <a:rPr lang="en-US" dirty="0" smtClean="0"/>
              <a:t>:7–11%</a:t>
            </a:r>
          </a:p>
          <a:p>
            <a:pPr lvl="1"/>
            <a:r>
              <a:rPr lang="en-US" dirty="0" smtClean="0"/>
              <a:t>BMI: 23–42 kg/m2</a:t>
            </a:r>
            <a:endParaRPr lang="en-US" sz="4800" dirty="0" smtClean="0">
              <a:solidFill>
                <a:schemeClr val="accent6">
                  <a:lumMod val="40000"/>
                  <a:lumOff val="60000"/>
                </a:schemeClr>
              </a:solidFill>
              <a:latin typeface="Garamond" pitchFamily="18" charset="0"/>
            </a:endParaRPr>
          </a:p>
          <a:p>
            <a:pPr marL="0" lvl="1">
              <a:buClr>
                <a:schemeClr val="accent6">
                  <a:lumMod val="40000"/>
                  <a:lumOff val="60000"/>
                </a:schemeClr>
              </a:buClr>
              <a:buFont typeface="Wingdings" pitchFamily="2" charset="2"/>
              <a:buChar char="§"/>
            </a:pPr>
            <a:endParaRPr lang="en-US" sz="2000" dirty="0" smtClean="0">
              <a:latin typeface="Garamond" pitchFamily="18" charset="0"/>
            </a:endParaRPr>
          </a:p>
          <a:p>
            <a:pPr>
              <a:buClr>
                <a:srgbClr val="FF99CC"/>
              </a:buClr>
              <a:buSzPct val="150000"/>
              <a:buFont typeface="Wingdings" pitchFamily="2" charset="2"/>
              <a:buChar char="§"/>
            </a:pPr>
            <a:r>
              <a:rPr lang="en-US" sz="2000" b="1" dirty="0" smtClean="0">
                <a:solidFill>
                  <a:srgbClr val="FFFF00"/>
                </a:solidFill>
                <a:effectLst>
                  <a:outerShdw blurRad="38100" dist="38100" dir="2700000" algn="tl">
                    <a:srgbClr val="000000">
                      <a:alpha val="43137"/>
                    </a:srgbClr>
                  </a:outerShdw>
                </a:effectLst>
                <a:latin typeface="Garamond" pitchFamily="18" charset="0"/>
              </a:rPr>
              <a:t>Treatment group:</a:t>
            </a:r>
            <a:r>
              <a:rPr lang="en-US" sz="2000" dirty="0" smtClean="0">
                <a:latin typeface="Garamond" pitchFamily="18" charset="0"/>
              </a:rPr>
              <a:t> Insulin was dose-titrated to a FPG target of 72–108 mg/</a:t>
            </a:r>
            <a:r>
              <a:rPr lang="en-US" sz="2000" dirty="0" err="1" smtClean="0">
                <a:latin typeface="Garamond" pitchFamily="18" charset="0"/>
              </a:rPr>
              <a:t>dL</a:t>
            </a:r>
            <a:r>
              <a:rPr lang="en-US" sz="2000" dirty="0" smtClean="0">
                <a:latin typeface="Garamond" pitchFamily="18" charset="0"/>
              </a:rPr>
              <a:t>.</a:t>
            </a:r>
            <a:endParaRPr lang="en-US" sz="2000" b="1" dirty="0" smtClean="0">
              <a:solidFill>
                <a:srgbClr val="FFFF00"/>
              </a:solidFill>
              <a:effectLst>
                <a:outerShdw blurRad="38100" dist="38100" dir="2700000" algn="tl">
                  <a:srgbClr val="000000">
                    <a:alpha val="43137"/>
                  </a:srgbClr>
                </a:outerShdw>
              </a:effectLst>
              <a:latin typeface="Garamond" pitchFamily="18" charset="0"/>
            </a:endParaRPr>
          </a:p>
          <a:p>
            <a:pPr lvl="2"/>
            <a:r>
              <a:rPr lang="en-US" sz="2000" dirty="0" err="1" smtClean="0">
                <a:latin typeface="Garamond" pitchFamily="18" charset="0"/>
              </a:rPr>
              <a:t>IDeg</a:t>
            </a:r>
            <a:r>
              <a:rPr lang="en-US" sz="2000" dirty="0" smtClean="0">
                <a:latin typeface="Garamond" pitchFamily="18" charset="0"/>
              </a:rPr>
              <a:t> </a:t>
            </a:r>
            <a:r>
              <a:rPr lang="en-US" sz="2000" i="1" dirty="0" smtClean="0">
                <a:latin typeface="Garamond" pitchFamily="18" charset="0"/>
              </a:rPr>
              <a:t>(n=62) </a:t>
            </a:r>
            <a:r>
              <a:rPr lang="en-US" sz="2000" dirty="0" smtClean="0">
                <a:latin typeface="Garamond" pitchFamily="18" charset="0"/>
              </a:rPr>
              <a:t>three times a week, </a:t>
            </a:r>
            <a:r>
              <a:rPr lang="en-US" i="1" dirty="0" smtClean="0">
                <a:latin typeface="Garamond" pitchFamily="18" charset="0"/>
              </a:rPr>
              <a:t>starting dose 20 U [1 U=9 </a:t>
            </a:r>
            <a:r>
              <a:rPr lang="en-US" i="1" dirty="0" err="1" smtClean="0">
                <a:latin typeface="Garamond" pitchFamily="18" charset="0"/>
              </a:rPr>
              <a:t>nmol</a:t>
            </a:r>
            <a:r>
              <a:rPr lang="en-US" i="1" dirty="0" smtClean="0">
                <a:latin typeface="Garamond" pitchFamily="18" charset="0"/>
              </a:rPr>
              <a:t>]</a:t>
            </a:r>
            <a:endParaRPr lang="en-US" sz="2000" i="1" dirty="0" smtClean="0">
              <a:latin typeface="Garamond" pitchFamily="18" charset="0"/>
            </a:endParaRPr>
          </a:p>
          <a:p>
            <a:pPr lvl="2"/>
            <a:r>
              <a:rPr lang="en-US" sz="2000" dirty="0" err="1" smtClean="0">
                <a:latin typeface="Garamond" pitchFamily="18" charset="0"/>
              </a:rPr>
              <a:t>IDeg</a:t>
            </a:r>
            <a:r>
              <a:rPr lang="en-US" sz="2000" dirty="0" smtClean="0">
                <a:latin typeface="Garamond" pitchFamily="18" charset="0"/>
              </a:rPr>
              <a:t> </a:t>
            </a:r>
            <a:r>
              <a:rPr lang="en-US" sz="2000" i="1" dirty="0" smtClean="0">
                <a:latin typeface="Garamond" pitchFamily="18" charset="0"/>
              </a:rPr>
              <a:t>(n=60) </a:t>
            </a:r>
            <a:r>
              <a:rPr lang="en-US" sz="2000" dirty="0" smtClean="0">
                <a:latin typeface="Garamond" pitchFamily="18" charset="0"/>
              </a:rPr>
              <a:t>once a day, </a:t>
            </a:r>
            <a:r>
              <a:rPr lang="en-US" i="1" dirty="0" smtClean="0">
                <a:latin typeface="Garamond" pitchFamily="18" charset="0"/>
              </a:rPr>
              <a:t>starting dose 10 U [1 U=6 </a:t>
            </a:r>
            <a:r>
              <a:rPr lang="en-US" i="1" dirty="0" err="1" smtClean="0">
                <a:latin typeface="Garamond" pitchFamily="18" charset="0"/>
              </a:rPr>
              <a:t>nmol</a:t>
            </a:r>
            <a:r>
              <a:rPr lang="en-US" i="1" dirty="0" smtClean="0">
                <a:latin typeface="Garamond" pitchFamily="18" charset="0"/>
              </a:rPr>
              <a:t>]; group A</a:t>
            </a:r>
            <a:endParaRPr lang="en-US" sz="2000" i="1" dirty="0" smtClean="0">
              <a:latin typeface="Garamond" pitchFamily="18" charset="0"/>
            </a:endParaRPr>
          </a:p>
          <a:p>
            <a:pPr lvl="2"/>
            <a:r>
              <a:rPr lang="en-US" sz="2000" dirty="0" err="1" smtClean="0">
                <a:latin typeface="Garamond" pitchFamily="18" charset="0"/>
              </a:rPr>
              <a:t>IDeg</a:t>
            </a:r>
            <a:r>
              <a:rPr lang="en-US" sz="2000" dirty="0" smtClean="0">
                <a:latin typeface="Garamond" pitchFamily="18" charset="0"/>
              </a:rPr>
              <a:t> </a:t>
            </a:r>
            <a:r>
              <a:rPr lang="en-US" sz="2000" i="1" dirty="0" smtClean="0">
                <a:latin typeface="Garamond" pitchFamily="18" charset="0"/>
              </a:rPr>
              <a:t>(n=61) </a:t>
            </a:r>
            <a:r>
              <a:rPr lang="en-US" sz="2000" dirty="0" smtClean="0">
                <a:latin typeface="Garamond" pitchFamily="18" charset="0"/>
              </a:rPr>
              <a:t>once a day, </a:t>
            </a:r>
            <a:r>
              <a:rPr lang="en-US" i="1" dirty="0" smtClean="0">
                <a:latin typeface="Garamond" pitchFamily="18" charset="0"/>
              </a:rPr>
              <a:t>starting dose 10 U [1 U=9 </a:t>
            </a:r>
            <a:r>
              <a:rPr lang="en-US" i="1" dirty="0" err="1" smtClean="0">
                <a:latin typeface="Garamond" pitchFamily="18" charset="0"/>
              </a:rPr>
              <a:t>nmol</a:t>
            </a:r>
            <a:r>
              <a:rPr lang="en-US" i="1" dirty="0" smtClean="0">
                <a:latin typeface="Garamond" pitchFamily="18" charset="0"/>
              </a:rPr>
              <a:t>]; group B</a:t>
            </a:r>
            <a:endParaRPr lang="en-US" sz="2000" i="1" dirty="0" smtClean="0">
              <a:latin typeface="Garamond" pitchFamily="18" charset="0"/>
            </a:endParaRPr>
          </a:p>
          <a:p>
            <a:pPr lvl="2"/>
            <a:r>
              <a:rPr lang="en-US" sz="2000" dirty="0" err="1" smtClean="0">
                <a:latin typeface="Garamond" pitchFamily="18" charset="0"/>
              </a:rPr>
              <a:t>IGlar</a:t>
            </a:r>
            <a:r>
              <a:rPr lang="en-US" sz="2000" dirty="0" smtClean="0">
                <a:latin typeface="Garamond" pitchFamily="18" charset="0"/>
              </a:rPr>
              <a:t> </a:t>
            </a:r>
            <a:r>
              <a:rPr lang="en-US" sz="2000" i="1" dirty="0" smtClean="0">
                <a:latin typeface="Garamond" pitchFamily="18" charset="0"/>
              </a:rPr>
              <a:t>(n=62) </a:t>
            </a:r>
            <a:r>
              <a:rPr lang="en-US" sz="2000" dirty="0" smtClean="0">
                <a:latin typeface="Garamond" pitchFamily="18" charset="0"/>
              </a:rPr>
              <a:t>once a day, </a:t>
            </a:r>
            <a:r>
              <a:rPr lang="en-US" i="1" dirty="0" smtClean="0">
                <a:latin typeface="Garamond" pitchFamily="18" charset="0"/>
              </a:rPr>
              <a:t>starting dose 10 U [1 U=6 </a:t>
            </a:r>
            <a:r>
              <a:rPr lang="en-US" i="1" dirty="0" err="1" smtClean="0">
                <a:latin typeface="Garamond" pitchFamily="18" charset="0"/>
              </a:rPr>
              <a:t>nmol</a:t>
            </a:r>
            <a:r>
              <a:rPr lang="en-US" i="1" dirty="0" smtClean="0">
                <a:latin typeface="Garamond" pitchFamily="18" charset="0"/>
              </a:rPr>
              <a:t>] once a day</a:t>
            </a:r>
            <a:endParaRPr lang="en-US" sz="2000" i="1" dirty="0" smtClean="0">
              <a:latin typeface="Garamond" pitchFamily="18" charset="0"/>
            </a:endParaRPr>
          </a:p>
          <a:p>
            <a:pPr lvl="1"/>
            <a:r>
              <a:rPr lang="en-US" sz="2000" b="1" u="sng" dirty="0" smtClean="0">
                <a:effectLst>
                  <a:outerShdw blurRad="38100" dist="38100" dir="2700000" algn="tl">
                    <a:srgbClr val="000000">
                      <a:alpha val="43137"/>
                    </a:srgbClr>
                  </a:outerShdw>
                </a:effectLst>
                <a:latin typeface="Garamond" pitchFamily="18" charset="0"/>
              </a:rPr>
              <a:t>all in combination with </a:t>
            </a:r>
            <a:r>
              <a:rPr lang="en-US" sz="2000" b="1" u="sng" dirty="0" err="1" smtClean="0">
                <a:effectLst>
                  <a:outerShdw blurRad="38100" dist="38100" dir="2700000" algn="tl">
                    <a:srgbClr val="000000">
                      <a:alpha val="43137"/>
                    </a:srgbClr>
                  </a:outerShdw>
                </a:effectLst>
                <a:latin typeface="Garamond" pitchFamily="18" charset="0"/>
              </a:rPr>
              <a:t>metformin</a:t>
            </a:r>
            <a:endParaRPr lang="en-US" sz="2000" b="1" u="sng" dirty="0" smtClean="0">
              <a:effectLst>
                <a:outerShdw blurRad="38100" dist="38100" dir="2700000" algn="tl">
                  <a:srgbClr val="000000">
                    <a:alpha val="43137"/>
                  </a:srgbClr>
                </a:outerShdw>
              </a:effectLst>
              <a:latin typeface="Garamond" pitchFamily="18" charset="0"/>
            </a:endParaRPr>
          </a:p>
        </p:txBody>
      </p:sp>
      <p:sp>
        <p:nvSpPr>
          <p:cNvPr id="6" name="Rectangle 5"/>
          <p:cNvSpPr/>
          <p:nvPr/>
        </p:nvSpPr>
        <p:spPr>
          <a:xfrm>
            <a:off x="0" y="6519446"/>
            <a:ext cx="9144000" cy="338554"/>
          </a:xfrm>
          <a:prstGeom prst="rect">
            <a:avLst/>
          </a:prstGeom>
        </p:spPr>
        <p:txBody>
          <a:bodyPr wrap="square">
            <a:spAutoFit/>
          </a:bodyPr>
          <a:lstStyle/>
          <a:p>
            <a:pPr algn="ctr"/>
            <a:r>
              <a:rPr lang="en-US" sz="1600" dirty="0" err="1" smtClean="0">
                <a:solidFill>
                  <a:srgbClr val="FFFF00"/>
                </a:solidFill>
                <a:latin typeface="Garamond" pitchFamily="18" charset="0"/>
              </a:rPr>
              <a:t>Zinman</a:t>
            </a:r>
            <a:r>
              <a:rPr lang="en-US" sz="1600" dirty="0" smtClean="0">
                <a:solidFill>
                  <a:srgbClr val="FFFF00"/>
                </a:solidFill>
                <a:latin typeface="Garamond" pitchFamily="18" charset="0"/>
              </a:rPr>
              <a:t> B, </a:t>
            </a:r>
            <a:r>
              <a:rPr lang="en-US" sz="1600" dirty="0" err="1" smtClean="0">
                <a:solidFill>
                  <a:srgbClr val="FFFF00"/>
                </a:solidFill>
                <a:latin typeface="Garamond" pitchFamily="18" charset="0"/>
              </a:rPr>
              <a:t>Fulcher</a:t>
            </a:r>
            <a:r>
              <a:rPr lang="en-US" sz="1600" dirty="0" smtClean="0">
                <a:solidFill>
                  <a:srgbClr val="FFFF00"/>
                </a:solidFill>
                <a:latin typeface="Garamond" pitchFamily="18" charset="0"/>
              </a:rPr>
              <a:t> G,  </a:t>
            </a:r>
            <a:r>
              <a:rPr lang="en-US" sz="1600" dirty="0" err="1" smtClean="0">
                <a:solidFill>
                  <a:srgbClr val="FFFF00"/>
                </a:solidFill>
                <a:latin typeface="Garamond" pitchFamily="18" charset="0"/>
              </a:rPr>
              <a:t>Rao</a:t>
            </a:r>
            <a:r>
              <a:rPr lang="en-US" sz="1600" dirty="0" smtClean="0">
                <a:solidFill>
                  <a:srgbClr val="FFFF00"/>
                </a:solidFill>
                <a:latin typeface="Garamond" pitchFamily="18" charset="0"/>
              </a:rPr>
              <a:t> P, et al. Lancet 2011; 377: 924–31.</a:t>
            </a:r>
            <a:endParaRPr lang="en-US" sz="1600" dirty="0">
              <a:solidFill>
                <a:srgbClr val="FFFF00"/>
              </a:solidFill>
              <a:latin typeface="Garamond" pitchFamily="18" charset="0"/>
            </a:endParaRPr>
          </a:p>
        </p:txBody>
      </p:sp>
      <p:sp>
        <p:nvSpPr>
          <p:cNvPr id="8" name="Title 1"/>
          <p:cNvSpPr>
            <a:spLocks noGrp="1"/>
          </p:cNvSpPr>
          <p:nvPr>
            <p:ph type="title"/>
          </p:nvPr>
        </p:nvSpPr>
        <p:spPr>
          <a:xfrm>
            <a:off x="0" y="-91012"/>
            <a:ext cx="9144000" cy="1310211"/>
          </a:xfrm>
          <a:solidFill>
            <a:srgbClr val="C00000"/>
          </a:solidFill>
          <a:ln>
            <a:solidFill>
              <a:schemeClr val="tx1"/>
            </a:solidFill>
          </a:ln>
        </p:spPr>
        <p:txBody>
          <a:bodyPr/>
          <a:lstStyle/>
          <a:p>
            <a:pPr algn="ctr"/>
            <a:r>
              <a:rPr lang="en-US" sz="2600" dirty="0" smtClean="0">
                <a:effectLst>
                  <a:outerShdw blurRad="38100" dist="38100" dir="2700000" algn="tl">
                    <a:srgbClr val="000000">
                      <a:alpha val="43137"/>
                    </a:srgbClr>
                  </a:outerShdw>
                </a:effectLst>
                <a:latin typeface="Garamond" pitchFamily="18" charset="0"/>
              </a:rPr>
              <a:t>Insulin degludec, an ultra-long-acting basal insulin, once a day or 3 times a week vs. insulin glargine once a day in patients with DM</a:t>
            </a:r>
            <a:r>
              <a:rPr lang="en-US" sz="2600" baseline="-25000" dirty="0" smtClean="0">
                <a:effectLst>
                  <a:outerShdw blurRad="38100" dist="38100" dir="2700000" algn="tl">
                    <a:srgbClr val="000000">
                      <a:alpha val="43137"/>
                    </a:srgbClr>
                  </a:outerShdw>
                </a:effectLst>
                <a:latin typeface="Garamond" pitchFamily="18" charset="0"/>
              </a:rPr>
              <a:t>2</a:t>
            </a:r>
            <a:r>
              <a:rPr lang="en-US" sz="2600" dirty="0" smtClean="0">
                <a:effectLst>
                  <a:outerShdw blurRad="38100" dist="38100" dir="2700000" algn="tl">
                    <a:srgbClr val="000000">
                      <a:alpha val="43137"/>
                    </a:srgbClr>
                  </a:outerShdw>
                </a:effectLst>
                <a:latin typeface="Garamond" pitchFamily="18" charset="0"/>
              </a:rPr>
              <a:t>: a 16-week, randomised, open-label, phase 2 trial</a:t>
            </a:r>
            <a:endParaRPr lang="en-US" sz="2600" dirty="0">
              <a:effectLst>
                <a:outerShdw blurRad="38100" dist="38100" dir="2700000" algn="tl">
                  <a:srgbClr val="000000">
                    <a:alpha val="43137"/>
                  </a:srgbClr>
                </a:outerShdw>
              </a:effectLst>
              <a:latin typeface="Garamond" pitchFamily="18" charset="0"/>
            </a:endParaRPr>
          </a:p>
        </p:txBody>
      </p:sp>
    </p:spTree>
  </p:cSld>
  <p:clrMapOvr>
    <a:masterClrMapping/>
  </p:clrMapOvr>
  <p:transition spd="med"/>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1012"/>
            <a:ext cx="9144000" cy="1310211"/>
          </a:xfrm>
          <a:solidFill>
            <a:srgbClr val="C00000"/>
          </a:solidFill>
          <a:ln>
            <a:solidFill>
              <a:schemeClr val="tx1"/>
            </a:solidFill>
          </a:ln>
        </p:spPr>
        <p:txBody>
          <a:bodyPr/>
          <a:lstStyle/>
          <a:p>
            <a:pPr algn="ctr"/>
            <a:r>
              <a:rPr lang="en-US" sz="2600" dirty="0" smtClean="0">
                <a:effectLst>
                  <a:outerShdw blurRad="38100" dist="38100" dir="2700000" algn="tl">
                    <a:srgbClr val="000000">
                      <a:alpha val="43137"/>
                    </a:srgbClr>
                  </a:outerShdw>
                </a:effectLst>
                <a:latin typeface="Garamond" pitchFamily="18" charset="0"/>
              </a:rPr>
              <a:t>Insulin degludec, an ultra-long-acting basal insulin, once a day or 3 times a week vs. insulin glargine once a day in patients with DM</a:t>
            </a:r>
            <a:r>
              <a:rPr lang="en-US" sz="2600" baseline="-25000" dirty="0" smtClean="0">
                <a:effectLst>
                  <a:outerShdw blurRad="38100" dist="38100" dir="2700000" algn="tl">
                    <a:srgbClr val="000000">
                      <a:alpha val="43137"/>
                    </a:srgbClr>
                  </a:outerShdw>
                </a:effectLst>
                <a:latin typeface="Garamond" pitchFamily="18" charset="0"/>
              </a:rPr>
              <a:t>2</a:t>
            </a:r>
            <a:r>
              <a:rPr lang="en-US" sz="2600" dirty="0" smtClean="0">
                <a:effectLst>
                  <a:outerShdw blurRad="38100" dist="38100" dir="2700000" algn="tl">
                    <a:srgbClr val="000000">
                      <a:alpha val="43137"/>
                    </a:srgbClr>
                  </a:outerShdw>
                </a:effectLst>
                <a:latin typeface="Garamond" pitchFamily="18" charset="0"/>
              </a:rPr>
              <a:t>: a 16-week, randomised, open-label, phase 2 trial</a:t>
            </a:r>
            <a:endParaRPr lang="en-US" sz="2600" dirty="0">
              <a:effectLst>
                <a:outerShdw blurRad="38100" dist="38100" dir="2700000" algn="tl">
                  <a:srgbClr val="000000">
                    <a:alpha val="43137"/>
                  </a:srgbClr>
                </a:outerShdw>
              </a:effectLst>
              <a:latin typeface="Garamond" pitchFamily="18" charset="0"/>
            </a:endParaRPr>
          </a:p>
        </p:txBody>
      </p:sp>
      <p:sp>
        <p:nvSpPr>
          <p:cNvPr id="4" name="Rectangle 3"/>
          <p:cNvSpPr/>
          <p:nvPr/>
        </p:nvSpPr>
        <p:spPr>
          <a:xfrm>
            <a:off x="304800" y="4191000"/>
            <a:ext cx="9144000" cy="338554"/>
          </a:xfrm>
          <a:prstGeom prst="rect">
            <a:avLst/>
          </a:prstGeom>
        </p:spPr>
        <p:txBody>
          <a:bodyPr wrap="square">
            <a:spAutoFit/>
          </a:bodyPr>
          <a:lstStyle/>
          <a:p>
            <a:pPr algn="ctr"/>
            <a:r>
              <a:rPr lang="en-US" sz="1600" dirty="0" err="1" smtClean="0">
                <a:solidFill>
                  <a:srgbClr val="FFFF00"/>
                </a:solidFill>
                <a:latin typeface="Garamond" pitchFamily="18" charset="0"/>
              </a:rPr>
              <a:t>Zinman</a:t>
            </a:r>
            <a:r>
              <a:rPr lang="en-US" sz="1600" dirty="0" smtClean="0">
                <a:solidFill>
                  <a:srgbClr val="FFFF00"/>
                </a:solidFill>
                <a:latin typeface="Garamond" pitchFamily="18" charset="0"/>
              </a:rPr>
              <a:t> B, </a:t>
            </a:r>
            <a:r>
              <a:rPr lang="en-US" sz="1600" dirty="0" err="1" smtClean="0">
                <a:solidFill>
                  <a:srgbClr val="FFFF00"/>
                </a:solidFill>
                <a:latin typeface="Garamond" pitchFamily="18" charset="0"/>
              </a:rPr>
              <a:t>Fulcher</a:t>
            </a:r>
            <a:r>
              <a:rPr lang="en-US" sz="1600" dirty="0" smtClean="0">
                <a:solidFill>
                  <a:srgbClr val="FFFF00"/>
                </a:solidFill>
                <a:latin typeface="Garamond" pitchFamily="18" charset="0"/>
              </a:rPr>
              <a:t> G,  </a:t>
            </a:r>
            <a:r>
              <a:rPr lang="en-US" sz="1600" dirty="0" err="1" smtClean="0">
                <a:solidFill>
                  <a:srgbClr val="FFFF00"/>
                </a:solidFill>
                <a:latin typeface="Garamond" pitchFamily="18" charset="0"/>
              </a:rPr>
              <a:t>Rao</a:t>
            </a:r>
            <a:r>
              <a:rPr lang="en-US" sz="1600" dirty="0" smtClean="0">
                <a:solidFill>
                  <a:srgbClr val="FFFF00"/>
                </a:solidFill>
                <a:latin typeface="Garamond" pitchFamily="18" charset="0"/>
              </a:rPr>
              <a:t> P, et al. Lancet 2011; 377: 924–31.</a:t>
            </a:r>
            <a:endParaRPr lang="en-US" sz="1600" dirty="0">
              <a:solidFill>
                <a:srgbClr val="FFFF00"/>
              </a:solidFill>
              <a:latin typeface="Garamond" pitchFamily="18" charset="0"/>
            </a:endParaRPr>
          </a:p>
        </p:txBody>
      </p:sp>
      <p:pic>
        <p:nvPicPr>
          <p:cNvPr id="130050" name="Picture 2"/>
          <p:cNvPicPr>
            <a:picLocks noChangeAspect="1" noChangeArrowheads="1"/>
          </p:cNvPicPr>
          <p:nvPr/>
        </p:nvPicPr>
        <p:blipFill>
          <a:blip r:embed="rId2" cstate="print"/>
          <a:srcRect/>
          <a:stretch>
            <a:fillRect/>
          </a:stretch>
        </p:blipFill>
        <p:spPr bwMode="auto">
          <a:xfrm>
            <a:off x="152400" y="1295401"/>
            <a:ext cx="8763000" cy="4343400"/>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pic>
        <p:nvPicPr>
          <p:cNvPr id="130051" name="Picture 3"/>
          <p:cNvPicPr>
            <a:picLocks noChangeAspect="1" noChangeArrowheads="1"/>
          </p:cNvPicPr>
          <p:nvPr/>
        </p:nvPicPr>
        <p:blipFill>
          <a:blip r:embed="rId3" cstate="print"/>
          <a:srcRect/>
          <a:stretch>
            <a:fillRect/>
          </a:stretch>
        </p:blipFill>
        <p:spPr bwMode="auto">
          <a:xfrm>
            <a:off x="152400" y="5638800"/>
            <a:ext cx="8763000" cy="914400"/>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sp>
        <p:nvSpPr>
          <p:cNvPr id="8" name="Rectangle 7"/>
          <p:cNvSpPr/>
          <p:nvPr/>
        </p:nvSpPr>
        <p:spPr>
          <a:xfrm>
            <a:off x="0" y="6553200"/>
            <a:ext cx="9144000" cy="338554"/>
          </a:xfrm>
          <a:prstGeom prst="rect">
            <a:avLst/>
          </a:prstGeom>
        </p:spPr>
        <p:txBody>
          <a:bodyPr wrap="square">
            <a:spAutoFit/>
          </a:bodyPr>
          <a:lstStyle/>
          <a:p>
            <a:pPr algn="ctr"/>
            <a:r>
              <a:rPr lang="en-US" sz="1600" dirty="0" err="1" smtClean="0">
                <a:solidFill>
                  <a:srgbClr val="FFFF00"/>
                </a:solidFill>
                <a:latin typeface="Garamond" pitchFamily="18" charset="0"/>
              </a:rPr>
              <a:t>Zinman</a:t>
            </a:r>
            <a:r>
              <a:rPr lang="en-US" sz="1600" dirty="0" smtClean="0">
                <a:solidFill>
                  <a:srgbClr val="FFFF00"/>
                </a:solidFill>
                <a:latin typeface="Garamond" pitchFamily="18" charset="0"/>
              </a:rPr>
              <a:t> B, </a:t>
            </a:r>
            <a:r>
              <a:rPr lang="en-US" sz="1600" dirty="0" err="1" smtClean="0">
                <a:solidFill>
                  <a:srgbClr val="FFFF00"/>
                </a:solidFill>
                <a:latin typeface="Garamond" pitchFamily="18" charset="0"/>
              </a:rPr>
              <a:t>Fulcher</a:t>
            </a:r>
            <a:r>
              <a:rPr lang="en-US" sz="1600" dirty="0" smtClean="0">
                <a:solidFill>
                  <a:srgbClr val="FFFF00"/>
                </a:solidFill>
                <a:latin typeface="Garamond" pitchFamily="18" charset="0"/>
              </a:rPr>
              <a:t> G,  </a:t>
            </a:r>
            <a:r>
              <a:rPr lang="en-US" sz="1600" dirty="0" err="1" smtClean="0">
                <a:solidFill>
                  <a:srgbClr val="FFFF00"/>
                </a:solidFill>
                <a:latin typeface="Garamond" pitchFamily="18" charset="0"/>
              </a:rPr>
              <a:t>Rao</a:t>
            </a:r>
            <a:r>
              <a:rPr lang="en-US" sz="1600" dirty="0" smtClean="0">
                <a:solidFill>
                  <a:srgbClr val="FFFF00"/>
                </a:solidFill>
                <a:latin typeface="Garamond" pitchFamily="18" charset="0"/>
              </a:rPr>
              <a:t> P, et al. Lancet 2011; 377: 924–31.</a:t>
            </a:r>
            <a:endParaRPr lang="en-US" sz="1600" dirty="0">
              <a:solidFill>
                <a:srgbClr val="FFFF00"/>
              </a:solidFill>
              <a:latin typeface="Garamond" pitchFamily="18" charset="0"/>
            </a:endParaRPr>
          </a:p>
        </p:txBody>
      </p:sp>
    </p:spTree>
  </p:cSld>
  <p:clrMapOvr>
    <a:masterClrMapping/>
  </p:clrMapOvr>
  <p:transition spd="med"/>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00200"/>
          </a:xfrm>
          <a:solidFill>
            <a:srgbClr val="C00000"/>
          </a:solidFill>
          <a:ln>
            <a:solidFill>
              <a:schemeClr val="tx1"/>
            </a:solidFill>
          </a:ln>
        </p:spPr>
        <p:txBody>
          <a:bodyPr/>
          <a:lstStyle/>
          <a:p>
            <a:pPr algn="ctr"/>
            <a:r>
              <a:rPr lang="en-US" sz="2600" dirty="0" smtClean="0">
                <a:effectLst>
                  <a:outerShdw blurRad="38100" dist="38100" dir="2700000" algn="tl">
                    <a:srgbClr val="000000">
                      <a:alpha val="43137"/>
                    </a:srgbClr>
                  </a:outerShdw>
                </a:effectLst>
                <a:latin typeface="Garamond" pitchFamily="18" charset="0"/>
              </a:rPr>
              <a:t>Insulin degludec, an ultra-long-acting basal insulin, once a day or 3 times a week vs. insulin glargine once a day in patients with DM</a:t>
            </a:r>
            <a:r>
              <a:rPr lang="en-US" sz="2600" baseline="-25000" dirty="0" smtClean="0">
                <a:effectLst>
                  <a:outerShdw blurRad="38100" dist="38100" dir="2700000" algn="tl">
                    <a:srgbClr val="000000">
                      <a:alpha val="43137"/>
                    </a:srgbClr>
                  </a:outerShdw>
                </a:effectLst>
                <a:latin typeface="Garamond" pitchFamily="18" charset="0"/>
              </a:rPr>
              <a:t>2</a:t>
            </a:r>
            <a:r>
              <a:rPr lang="en-US" sz="2600" dirty="0" smtClean="0">
                <a:effectLst>
                  <a:outerShdw blurRad="38100" dist="38100" dir="2700000" algn="tl">
                    <a:srgbClr val="000000">
                      <a:alpha val="43137"/>
                    </a:srgbClr>
                  </a:outerShdw>
                </a:effectLst>
                <a:latin typeface="Garamond" pitchFamily="18" charset="0"/>
              </a:rPr>
              <a:t>: a 16-week, randomised, open-label, phase 2 trial</a:t>
            </a:r>
            <a:br>
              <a:rPr lang="en-US" sz="2600" dirty="0" smtClean="0">
                <a:effectLst>
                  <a:outerShdw blurRad="38100" dist="38100" dir="2700000" algn="tl">
                    <a:srgbClr val="000000">
                      <a:alpha val="43137"/>
                    </a:srgbClr>
                  </a:outerShdw>
                </a:effectLst>
                <a:latin typeface="Garamond" pitchFamily="18" charset="0"/>
              </a:rPr>
            </a:br>
            <a:endParaRPr lang="en-US" sz="2600" u="sng" dirty="0">
              <a:solidFill>
                <a:schemeClr val="tx2">
                  <a:lumMod val="75000"/>
                </a:schemeClr>
              </a:solidFill>
              <a:effectLst>
                <a:outerShdw blurRad="38100" dist="38100" dir="2700000" algn="tl">
                  <a:srgbClr val="000000">
                    <a:alpha val="43137"/>
                  </a:srgbClr>
                </a:outerShdw>
              </a:effectLst>
              <a:latin typeface="Garamond" pitchFamily="18" charset="0"/>
            </a:endParaRPr>
          </a:p>
        </p:txBody>
      </p:sp>
      <p:sp>
        <p:nvSpPr>
          <p:cNvPr id="3" name="Content Placeholder 2"/>
          <p:cNvSpPr>
            <a:spLocks noGrp="1"/>
          </p:cNvSpPr>
          <p:nvPr>
            <p:ph idx="1"/>
          </p:nvPr>
        </p:nvSpPr>
        <p:spPr>
          <a:xfrm>
            <a:off x="228600" y="2013151"/>
            <a:ext cx="8534400" cy="4082849"/>
          </a:xfrm>
          <a:solidFill>
            <a:srgbClr val="00003A"/>
          </a:solidFill>
          <a:ln>
            <a:solidFill>
              <a:schemeClr val="tx1"/>
            </a:solidFill>
          </a:ln>
        </p:spPr>
        <p:txBody>
          <a:bodyPr/>
          <a:lstStyle/>
          <a:p>
            <a:pPr algn="just">
              <a:lnSpc>
                <a:spcPct val="100000"/>
              </a:lnSpc>
            </a:pPr>
            <a:r>
              <a:rPr lang="en-US" sz="2800" dirty="0" smtClean="0">
                <a:effectLst>
                  <a:outerShdw blurRad="38100" dist="38100" dir="2700000" algn="tl">
                    <a:srgbClr val="000000">
                      <a:alpha val="43137"/>
                    </a:srgbClr>
                  </a:outerShdw>
                </a:effectLst>
                <a:latin typeface="Garamond" pitchFamily="18" charset="0"/>
              </a:rPr>
              <a:t>Overall reported rates of </a:t>
            </a:r>
            <a:r>
              <a:rPr lang="en-US" sz="2800" dirty="0" smtClean="0">
                <a:solidFill>
                  <a:srgbClr val="FFFF00"/>
                </a:solidFill>
                <a:effectLst>
                  <a:outerShdw blurRad="38100" dist="38100" dir="2700000" algn="tl">
                    <a:srgbClr val="000000">
                      <a:alpha val="43137"/>
                    </a:srgbClr>
                  </a:outerShdw>
                </a:effectLst>
                <a:latin typeface="Garamond" pitchFamily="18" charset="0"/>
              </a:rPr>
              <a:t>hypoglycemia</a:t>
            </a:r>
            <a:r>
              <a:rPr lang="en-US" sz="2800" dirty="0" smtClean="0">
                <a:effectLst>
                  <a:outerShdw blurRad="38100" dist="38100" dir="2700000" algn="tl">
                    <a:srgbClr val="000000">
                      <a:alpha val="43137"/>
                    </a:srgbClr>
                  </a:outerShdw>
                </a:effectLst>
                <a:latin typeface="Garamond" pitchFamily="18" charset="0"/>
              </a:rPr>
              <a:t> were low in all treatment groups</a:t>
            </a:r>
          </a:p>
          <a:p>
            <a:pPr lvl="1" algn="just">
              <a:lnSpc>
                <a:spcPct val="150000"/>
              </a:lnSpc>
              <a:buClr>
                <a:srgbClr val="FFFF00"/>
              </a:buClr>
            </a:pPr>
            <a:r>
              <a:rPr lang="en-US" sz="2400" dirty="0" smtClean="0">
                <a:latin typeface="Garamond" pitchFamily="18" charset="0"/>
              </a:rPr>
              <a:t>77–92% of participants did not have a hypoglycemic episode.</a:t>
            </a:r>
          </a:p>
          <a:p>
            <a:pPr lvl="1" algn="just">
              <a:buClr>
                <a:srgbClr val="FFFF00"/>
              </a:buClr>
            </a:pPr>
            <a:r>
              <a:rPr lang="en-US" sz="2400" dirty="0" smtClean="0">
                <a:latin typeface="Garamond" pitchFamily="18" charset="0"/>
              </a:rPr>
              <a:t>Rates of hypoglycemia did not differ between groups.</a:t>
            </a:r>
          </a:p>
          <a:p>
            <a:pPr lvl="1" algn="just">
              <a:buClr>
                <a:srgbClr val="FFFF00"/>
              </a:buClr>
            </a:pPr>
            <a:r>
              <a:rPr lang="en-US" sz="2400" dirty="0" smtClean="0">
                <a:latin typeface="Garamond" pitchFamily="18" charset="0"/>
              </a:rPr>
              <a:t>The proportion of participants who had hypoglycemia in insulin </a:t>
            </a:r>
            <a:r>
              <a:rPr lang="en-US" sz="2400" dirty="0" smtClean="0">
                <a:solidFill>
                  <a:srgbClr val="99FF33"/>
                </a:solidFill>
                <a:effectLst>
                  <a:outerShdw blurRad="38100" dist="38100" dir="2700000" algn="tl">
                    <a:srgbClr val="000000">
                      <a:alpha val="43137"/>
                    </a:srgbClr>
                  </a:outerShdw>
                </a:effectLst>
                <a:latin typeface="Garamond" pitchFamily="18" charset="0"/>
              </a:rPr>
              <a:t>degludec group A </a:t>
            </a:r>
            <a:r>
              <a:rPr lang="en-US" sz="2400" dirty="0" smtClean="0">
                <a:latin typeface="Garamond" pitchFamily="18" charset="0"/>
              </a:rPr>
              <a:t>was lower than was the proportion in the insulin </a:t>
            </a:r>
            <a:r>
              <a:rPr lang="en-US" sz="2400" dirty="0" smtClean="0">
                <a:solidFill>
                  <a:srgbClr val="FFFF00"/>
                </a:solidFill>
                <a:latin typeface="Garamond" pitchFamily="18" charset="0"/>
              </a:rPr>
              <a:t>glargine</a:t>
            </a:r>
            <a:r>
              <a:rPr lang="en-US" sz="2400" dirty="0" smtClean="0">
                <a:latin typeface="Garamond" pitchFamily="18" charset="0"/>
              </a:rPr>
              <a:t> group and the insulin </a:t>
            </a:r>
            <a:r>
              <a:rPr lang="en-US" sz="2400" dirty="0" smtClean="0">
                <a:solidFill>
                  <a:srgbClr val="FF99FF"/>
                </a:solidFill>
                <a:effectLst>
                  <a:outerShdw blurRad="38100" dist="38100" dir="2700000" algn="tl">
                    <a:srgbClr val="000000">
                      <a:alpha val="43137"/>
                    </a:srgbClr>
                  </a:outerShdw>
                </a:effectLst>
                <a:latin typeface="Garamond" pitchFamily="18" charset="0"/>
              </a:rPr>
              <a:t>degludec 3 times a week </a:t>
            </a:r>
            <a:r>
              <a:rPr lang="en-US" sz="2400" dirty="0" smtClean="0">
                <a:latin typeface="Garamond" pitchFamily="18" charset="0"/>
              </a:rPr>
              <a:t>group </a:t>
            </a:r>
            <a:r>
              <a:rPr lang="en-US" i="1" dirty="0" smtClean="0">
                <a:latin typeface="Garamond" pitchFamily="18" charset="0"/>
              </a:rPr>
              <a:t>(odds ratio </a:t>
            </a:r>
            <a:r>
              <a:rPr lang="en-US" i="1" dirty="0" smtClean="0">
                <a:solidFill>
                  <a:srgbClr val="FFFF00"/>
                </a:solidFill>
                <a:latin typeface="Garamond" pitchFamily="18" charset="0"/>
              </a:rPr>
              <a:t>0.26</a:t>
            </a:r>
            <a:r>
              <a:rPr lang="en-US" i="1" dirty="0" smtClean="0">
                <a:latin typeface="Garamond" pitchFamily="18" charset="0"/>
              </a:rPr>
              <a:t> and </a:t>
            </a:r>
            <a:r>
              <a:rPr lang="en-US" i="1" dirty="0" smtClean="0">
                <a:solidFill>
                  <a:srgbClr val="FF99FF"/>
                </a:solidFill>
                <a:effectLst>
                  <a:outerShdw blurRad="38100" dist="38100" dir="2700000" algn="tl">
                    <a:srgbClr val="000000">
                      <a:alpha val="43137"/>
                    </a:srgbClr>
                  </a:outerShdw>
                </a:effectLst>
                <a:latin typeface="Garamond" pitchFamily="18" charset="0"/>
              </a:rPr>
              <a:t>0.31</a:t>
            </a:r>
            <a:r>
              <a:rPr lang="en-US" i="1" dirty="0" smtClean="0">
                <a:latin typeface="Garamond" pitchFamily="18" charset="0"/>
              </a:rPr>
              <a:t>, respectively)</a:t>
            </a:r>
            <a:r>
              <a:rPr lang="en-US" sz="2400" dirty="0" smtClean="0">
                <a:latin typeface="Garamond" pitchFamily="18" charset="0"/>
              </a:rPr>
              <a:t>.</a:t>
            </a:r>
          </a:p>
          <a:p>
            <a:pPr lvl="1" algn="just">
              <a:buClr>
                <a:srgbClr val="FFFF00"/>
              </a:buClr>
            </a:pPr>
            <a:r>
              <a:rPr lang="en-US" sz="2400" dirty="0" smtClean="0">
                <a:latin typeface="Garamond" pitchFamily="18" charset="0"/>
              </a:rPr>
              <a:t>The rate of confirmed nocturnal hypoglycemia was low in all treatment </a:t>
            </a:r>
            <a:endParaRPr lang="en-US" sz="2400" b="1" dirty="0">
              <a:latin typeface="Garamond" pitchFamily="18" charset="0"/>
            </a:endParaRPr>
          </a:p>
        </p:txBody>
      </p:sp>
      <p:sp>
        <p:nvSpPr>
          <p:cNvPr id="4" name="Rectangle 3"/>
          <p:cNvSpPr/>
          <p:nvPr/>
        </p:nvSpPr>
        <p:spPr>
          <a:xfrm>
            <a:off x="0" y="6519446"/>
            <a:ext cx="9144000" cy="338554"/>
          </a:xfrm>
          <a:prstGeom prst="rect">
            <a:avLst/>
          </a:prstGeom>
        </p:spPr>
        <p:txBody>
          <a:bodyPr wrap="square">
            <a:spAutoFit/>
          </a:bodyPr>
          <a:lstStyle/>
          <a:p>
            <a:pPr algn="ctr"/>
            <a:r>
              <a:rPr lang="en-US" sz="1600" dirty="0" err="1" smtClean="0">
                <a:solidFill>
                  <a:srgbClr val="FFFF00"/>
                </a:solidFill>
                <a:latin typeface="Garamond" pitchFamily="18" charset="0"/>
              </a:rPr>
              <a:t>Zinman</a:t>
            </a:r>
            <a:r>
              <a:rPr lang="en-US" sz="1600" dirty="0" smtClean="0">
                <a:solidFill>
                  <a:srgbClr val="FFFF00"/>
                </a:solidFill>
                <a:latin typeface="Garamond" pitchFamily="18" charset="0"/>
              </a:rPr>
              <a:t> B, </a:t>
            </a:r>
            <a:r>
              <a:rPr lang="en-US" sz="1600" dirty="0" err="1" smtClean="0">
                <a:solidFill>
                  <a:srgbClr val="FFFF00"/>
                </a:solidFill>
                <a:latin typeface="Garamond" pitchFamily="18" charset="0"/>
              </a:rPr>
              <a:t>Fulcher</a:t>
            </a:r>
            <a:r>
              <a:rPr lang="en-US" sz="1600" dirty="0" smtClean="0">
                <a:solidFill>
                  <a:srgbClr val="FFFF00"/>
                </a:solidFill>
                <a:latin typeface="Garamond" pitchFamily="18" charset="0"/>
              </a:rPr>
              <a:t> G,  </a:t>
            </a:r>
            <a:r>
              <a:rPr lang="en-US" sz="1600" dirty="0" err="1" smtClean="0">
                <a:solidFill>
                  <a:srgbClr val="FFFF00"/>
                </a:solidFill>
                <a:latin typeface="Garamond" pitchFamily="18" charset="0"/>
              </a:rPr>
              <a:t>Rao</a:t>
            </a:r>
            <a:r>
              <a:rPr lang="en-US" sz="1600" dirty="0" smtClean="0">
                <a:solidFill>
                  <a:srgbClr val="FFFF00"/>
                </a:solidFill>
                <a:latin typeface="Garamond" pitchFamily="18" charset="0"/>
              </a:rPr>
              <a:t> P, et al. Lancet 2011; 377: 924–31.</a:t>
            </a:r>
            <a:endParaRPr lang="en-US" sz="1600" dirty="0">
              <a:solidFill>
                <a:srgbClr val="FFFF00"/>
              </a:solidFill>
              <a:latin typeface="Garamond" pitchFamily="18" charset="0"/>
            </a:endParaRPr>
          </a:p>
        </p:txBody>
      </p:sp>
      <p:sp>
        <p:nvSpPr>
          <p:cNvPr id="5" name="Rectangle 4"/>
          <p:cNvSpPr/>
          <p:nvPr/>
        </p:nvSpPr>
        <p:spPr>
          <a:xfrm>
            <a:off x="3037153" y="1143000"/>
            <a:ext cx="3058847" cy="400110"/>
          </a:xfrm>
          <a:prstGeom prst="rect">
            <a:avLst/>
          </a:prstGeom>
          <a:solidFill>
            <a:schemeClr val="bg2"/>
          </a:solidFill>
          <a:ln>
            <a:solidFill>
              <a:schemeClr val="tx1"/>
            </a:solidFill>
          </a:ln>
        </p:spPr>
        <p:txBody>
          <a:bodyPr wrap="square">
            <a:spAutoFit/>
          </a:bodyPr>
          <a:lstStyle/>
          <a:p>
            <a:pPr algn="ctr"/>
            <a:r>
              <a:rPr lang="en-US" sz="2000" b="1" u="sng" dirty="0" smtClean="0">
                <a:effectLst>
                  <a:outerShdw blurRad="38100" dist="38100" dir="2700000" algn="tl">
                    <a:srgbClr val="000000">
                      <a:alpha val="43137"/>
                    </a:srgbClr>
                  </a:outerShdw>
                </a:effectLst>
                <a:latin typeface="Garamond" pitchFamily="18" charset="0"/>
              </a:rPr>
              <a:t>HYPOGLYCEMIA</a:t>
            </a:r>
            <a:endParaRPr lang="en-US" sz="2000" b="1" dirty="0"/>
          </a:p>
        </p:txBody>
      </p:sp>
    </p:spTree>
  </p:cSld>
  <p:clrMapOvr>
    <a:masterClrMapping/>
  </p:clrMapOvr>
  <p:transition spd="med"/>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1012"/>
            <a:ext cx="9144000" cy="1310211"/>
          </a:xfrm>
          <a:solidFill>
            <a:srgbClr val="C00000"/>
          </a:solidFill>
          <a:ln>
            <a:solidFill>
              <a:schemeClr val="tx1"/>
            </a:solidFill>
          </a:ln>
        </p:spPr>
        <p:txBody>
          <a:bodyPr/>
          <a:lstStyle/>
          <a:p>
            <a:pPr algn="ctr"/>
            <a:r>
              <a:rPr lang="en-US" sz="2600" dirty="0" smtClean="0">
                <a:effectLst>
                  <a:outerShdw blurRad="38100" dist="38100" dir="2700000" algn="tl">
                    <a:srgbClr val="000000">
                      <a:alpha val="43137"/>
                    </a:srgbClr>
                  </a:outerShdw>
                </a:effectLst>
                <a:latin typeface="Garamond" pitchFamily="18" charset="0"/>
              </a:rPr>
              <a:t>Insulin degludec, an ultra-long-acting basal insulin, once a day or 3 times a week vs. insulin glargine once a day in patients with DM</a:t>
            </a:r>
            <a:r>
              <a:rPr lang="en-US" sz="2600" baseline="-25000" dirty="0" smtClean="0">
                <a:effectLst>
                  <a:outerShdw blurRad="38100" dist="38100" dir="2700000" algn="tl">
                    <a:srgbClr val="000000">
                      <a:alpha val="43137"/>
                    </a:srgbClr>
                  </a:outerShdw>
                </a:effectLst>
                <a:latin typeface="Garamond" pitchFamily="18" charset="0"/>
              </a:rPr>
              <a:t>2</a:t>
            </a:r>
            <a:r>
              <a:rPr lang="en-US" sz="2600" dirty="0" smtClean="0">
                <a:effectLst>
                  <a:outerShdw blurRad="38100" dist="38100" dir="2700000" algn="tl">
                    <a:srgbClr val="000000">
                      <a:alpha val="43137"/>
                    </a:srgbClr>
                  </a:outerShdw>
                </a:effectLst>
                <a:latin typeface="Garamond" pitchFamily="18" charset="0"/>
              </a:rPr>
              <a:t>: a 16-week, randomised, open-label, phase 2 trial</a:t>
            </a:r>
            <a:endParaRPr lang="en-US" sz="2600" dirty="0">
              <a:effectLst>
                <a:outerShdw blurRad="38100" dist="38100" dir="2700000" algn="tl">
                  <a:srgbClr val="000000">
                    <a:alpha val="43137"/>
                  </a:srgbClr>
                </a:outerShdw>
              </a:effectLst>
              <a:latin typeface="Garamond" pitchFamily="18" charset="0"/>
            </a:endParaRPr>
          </a:p>
        </p:txBody>
      </p:sp>
      <p:sp>
        <p:nvSpPr>
          <p:cNvPr id="3" name="Content Placeholder 2"/>
          <p:cNvSpPr>
            <a:spLocks noGrp="1"/>
          </p:cNvSpPr>
          <p:nvPr>
            <p:ph idx="1"/>
          </p:nvPr>
        </p:nvSpPr>
        <p:spPr>
          <a:xfrm>
            <a:off x="381000" y="2362200"/>
            <a:ext cx="8229600" cy="2492990"/>
          </a:xfrm>
          <a:solidFill>
            <a:srgbClr val="00003A"/>
          </a:solidFill>
          <a:ln>
            <a:solidFill>
              <a:schemeClr val="tx1"/>
            </a:solidFill>
          </a:ln>
        </p:spPr>
        <p:txBody>
          <a:bodyPr/>
          <a:lstStyle/>
          <a:p>
            <a:pPr>
              <a:buNone/>
            </a:pPr>
            <a:r>
              <a:rPr lang="en-US" dirty="0" smtClean="0">
                <a:latin typeface="Garamond" pitchFamily="18" charset="0"/>
              </a:rPr>
              <a:t>This proof-of-concept trial has several limitations inherent to phase 2 regulatory studies. Caution should be exercised in drawing of firm conclusions from the data.</a:t>
            </a:r>
          </a:p>
          <a:p>
            <a:pPr>
              <a:buNone/>
            </a:pPr>
            <a:r>
              <a:rPr lang="en-US" dirty="0" smtClean="0">
                <a:latin typeface="Garamond" pitchFamily="18" charset="0"/>
              </a:rPr>
              <a:t>The open-label design that was used to accommodate the different insulin-injection systems could have affected efforts to attain blood glucose control and reporting of hypoglycemia and adverse events.</a:t>
            </a:r>
          </a:p>
        </p:txBody>
      </p:sp>
      <p:sp>
        <p:nvSpPr>
          <p:cNvPr id="4" name="Rectangle 3"/>
          <p:cNvSpPr/>
          <p:nvPr/>
        </p:nvSpPr>
        <p:spPr>
          <a:xfrm>
            <a:off x="0" y="6519446"/>
            <a:ext cx="9144000" cy="338554"/>
          </a:xfrm>
          <a:prstGeom prst="rect">
            <a:avLst/>
          </a:prstGeom>
        </p:spPr>
        <p:txBody>
          <a:bodyPr wrap="square">
            <a:spAutoFit/>
          </a:bodyPr>
          <a:lstStyle/>
          <a:p>
            <a:pPr algn="ctr"/>
            <a:r>
              <a:rPr lang="en-US" sz="1600" dirty="0" err="1" smtClean="0">
                <a:solidFill>
                  <a:srgbClr val="FFFF00"/>
                </a:solidFill>
                <a:latin typeface="Garamond" pitchFamily="18" charset="0"/>
              </a:rPr>
              <a:t>Zinman</a:t>
            </a:r>
            <a:r>
              <a:rPr lang="en-US" sz="1600" dirty="0" smtClean="0">
                <a:solidFill>
                  <a:srgbClr val="FFFF00"/>
                </a:solidFill>
                <a:latin typeface="Garamond" pitchFamily="18" charset="0"/>
              </a:rPr>
              <a:t> B, </a:t>
            </a:r>
            <a:r>
              <a:rPr lang="en-US" sz="1600" dirty="0" err="1" smtClean="0">
                <a:solidFill>
                  <a:srgbClr val="FFFF00"/>
                </a:solidFill>
                <a:latin typeface="Garamond" pitchFamily="18" charset="0"/>
              </a:rPr>
              <a:t>Fulcher</a:t>
            </a:r>
            <a:r>
              <a:rPr lang="en-US" sz="1600" dirty="0" smtClean="0">
                <a:solidFill>
                  <a:srgbClr val="FFFF00"/>
                </a:solidFill>
                <a:latin typeface="Garamond" pitchFamily="18" charset="0"/>
              </a:rPr>
              <a:t> G,  </a:t>
            </a:r>
            <a:r>
              <a:rPr lang="en-US" sz="1600" dirty="0" err="1" smtClean="0">
                <a:solidFill>
                  <a:srgbClr val="FFFF00"/>
                </a:solidFill>
                <a:latin typeface="Garamond" pitchFamily="18" charset="0"/>
              </a:rPr>
              <a:t>Rao</a:t>
            </a:r>
            <a:r>
              <a:rPr lang="en-US" sz="1600" dirty="0" smtClean="0">
                <a:solidFill>
                  <a:srgbClr val="FFFF00"/>
                </a:solidFill>
                <a:latin typeface="Garamond" pitchFamily="18" charset="0"/>
              </a:rPr>
              <a:t> P, et al. Lancet 2011; 377: 924–31.</a:t>
            </a:r>
            <a:endParaRPr lang="en-US" sz="1600" dirty="0">
              <a:solidFill>
                <a:srgbClr val="FFFF00"/>
              </a:solidFill>
              <a:latin typeface="Garamond" pitchFamily="18" charset="0"/>
            </a:endParaRPr>
          </a:p>
        </p:txBody>
      </p:sp>
    </p:spTree>
  </p:cSld>
  <p:clrMapOvr>
    <a:masterClrMapping/>
  </p:clrMapOvr>
  <p:transition spd="med"/>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905000"/>
          </a:xfrm>
          <a:solidFill>
            <a:srgbClr val="C00000"/>
          </a:solidFill>
          <a:ln>
            <a:solidFill>
              <a:schemeClr val="tx1"/>
            </a:solidFill>
          </a:ln>
        </p:spPr>
        <p:txBody>
          <a:bodyPr/>
          <a:lstStyle/>
          <a:p>
            <a:pPr algn="ctr"/>
            <a:r>
              <a:rPr lang="en-US" sz="2600" dirty="0" smtClean="0">
                <a:effectLst>
                  <a:outerShdw blurRad="38100" dist="38100" dir="2700000" algn="tl">
                    <a:srgbClr val="000000">
                      <a:alpha val="43137"/>
                    </a:srgbClr>
                  </a:outerShdw>
                </a:effectLst>
                <a:latin typeface="Garamond" pitchFamily="18" charset="0"/>
              </a:rPr>
              <a:t>Insulin degludec, an ultra-long-acting basal insulin, once a day or 3 times a week vs. insulin glargine once a day in patients with DM</a:t>
            </a:r>
            <a:r>
              <a:rPr lang="en-US" sz="2600" baseline="-25000" dirty="0" smtClean="0">
                <a:effectLst>
                  <a:outerShdw blurRad="38100" dist="38100" dir="2700000" algn="tl">
                    <a:srgbClr val="000000">
                      <a:alpha val="43137"/>
                    </a:srgbClr>
                  </a:outerShdw>
                </a:effectLst>
                <a:latin typeface="Garamond" pitchFamily="18" charset="0"/>
              </a:rPr>
              <a:t>2</a:t>
            </a:r>
            <a:r>
              <a:rPr lang="en-US" sz="2600" dirty="0" smtClean="0">
                <a:effectLst>
                  <a:outerShdw blurRad="38100" dist="38100" dir="2700000" algn="tl">
                    <a:srgbClr val="000000">
                      <a:alpha val="43137"/>
                    </a:srgbClr>
                  </a:outerShdw>
                </a:effectLst>
                <a:latin typeface="Garamond" pitchFamily="18" charset="0"/>
              </a:rPr>
              <a:t>: a 16-week, randomised, open-label, phase 2 trial</a:t>
            </a:r>
            <a:br>
              <a:rPr lang="en-US" sz="2600" dirty="0" smtClean="0">
                <a:effectLst>
                  <a:outerShdw blurRad="38100" dist="38100" dir="2700000" algn="tl">
                    <a:srgbClr val="000000">
                      <a:alpha val="43137"/>
                    </a:srgbClr>
                  </a:outerShdw>
                </a:effectLst>
                <a:latin typeface="Garamond" pitchFamily="18" charset="0"/>
              </a:rPr>
            </a:br>
            <a:r>
              <a:rPr lang="en-US" sz="2600" dirty="0" smtClean="0">
                <a:effectLst>
                  <a:outerShdw blurRad="38100" dist="38100" dir="2700000" algn="tl">
                    <a:srgbClr val="000000">
                      <a:alpha val="43137"/>
                    </a:srgbClr>
                  </a:outerShdw>
                </a:effectLst>
                <a:latin typeface="Garamond" pitchFamily="18" charset="0"/>
              </a:rPr>
              <a:t/>
            </a:r>
            <a:br>
              <a:rPr lang="en-US" sz="2600" dirty="0" smtClean="0">
                <a:effectLst>
                  <a:outerShdw blurRad="38100" dist="38100" dir="2700000" algn="tl">
                    <a:srgbClr val="000000">
                      <a:alpha val="43137"/>
                    </a:srgbClr>
                  </a:outerShdw>
                </a:effectLst>
                <a:latin typeface="Garamond" pitchFamily="18" charset="0"/>
              </a:rPr>
            </a:br>
            <a:endParaRPr lang="en-US" sz="2600" dirty="0">
              <a:effectLst>
                <a:outerShdw blurRad="38100" dist="38100" dir="2700000" algn="tl">
                  <a:srgbClr val="000000">
                    <a:alpha val="43137"/>
                  </a:srgbClr>
                </a:outerShdw>
              </a:effectLst>
              <a:latin typeface="Garamond" pitchFamily="18" charset="0"/>
            </a:endParaRPr>
          </a:p>
        </p:txBody>
      </p:sp>
      <p:sp>
        <p:nvSpPr>
          <p:cNvPr id="3" name="Content Placeholder 2"/>
          <p:cNvSpPr>
            <a:spLocks noGrp="1"/>
          </p:cNvSpPr>
          <p:nvPr>
            <p:ph idx="1"/>
          </p:nvPr>
        </p:nvSpPr>
        <p:spPr>
          <a:xfrm>
            <a:off x="457200" y="2505543"/>
            <a:ext cx="8229600" cy="3438057"/>
          </a:xfrm>
          <a:solidFill>
            <a:srgbClr val="00003A"/>
          </a:solidFill>
          <a:ln>
            <a:solidFill>
              <a:schemeClr val="tx1"/>
            </a:solidFill>
          </a:ln>
        </p:spPr>
        <p:txBody>
          <a:bodyPr/>
          <a:lstStyle/>
          <a:p>
            <a:pPr algn="just">
              <a:buSzPct val="150000"/>
              <a:buFont typeface="Wingdings" pitchFamily="2" charset="2"/>
              <a:buChar char="§"/>
            </a:pPr>
            <a:r>
              <a:rPr lang="en-US" sz="2600" dirty="0" smtClean="0">
                <a:latin typeface="Garamond" pitchFamily="18" charset="0"/>
              </a:rPr>
              <a:t>Insulin degludec (</a:t>
            </a:r>
            <a:r>
              <a:rPr lang="en-US" dirty="0" smtClean="0">
                <a:latin typeface="Garamond" pitchFamily="18" charset="0"/>
              </a:rPr>
              <a:t>once a day or three times a week as add-on to Metformin</a:t>
            </a:r>
            <a:r>
              <a:rPr lang="en-US" sz="2600" dirty="0" smtClean="0">
                <a:latin typeface="Garamond" pitchFamily="18" charset="0"/>
              </a:rPr>
              <a:t>) provides </a:t>
            </a:r>
            <a:r>
              <a:rPr lang="en-US" sz="2600" dirty="0" smtClean="0">
                <a:solidFill>
                  <a:srgbClr val="FFFF00"/>
                </a:solidFill>
                <a:latin typeface="Garamond" pitchFamily="18" charset="0"/>
              </a:rPr>
              <a:t>comparable glycaemic control </a:t>
            </a:r>
            <a:r>
              <a:rPr lang="en-US" sz="2600" dirty="0" smtClean="0">
                <a:latin typeface="Garamond" pitchFamily="18" charset="0"/>
              </a:rPr>
              <a:t>to insulin glargine </a:t>
            </a:r>
            <a:r>
              <a:rPr lang="en-US" sz="2600" dirty="0" smtClean="0">
                <a:solidFill>
                  <a:srgbClr val="FFFF00"/>
                </a:solidFill>
                <a:latin typeface="Garamond" pitchFamily="18" charset="0"/>
              </a:rPr>
              <a:t>without additional adverse events </a:t>
            </a:r>
            <a:r>
              <a:rPr lang="en-US" sz="2600" dirty="0" smtClean="0">
                <a:latin typeface="Garamond" pitchFamily="18" charset="0"/>
              </a:rPr>
              <a:t>and might reduce dosing frequency due to its ultra-long action profile.</a:t>
            </a:r>
          </a:p>
          <a:p>
            <a:pPr algn="just">
              <a:buSzPct val="150000"/>
              <a:buFont typeface="Wingdings" pitchFamily="2" charset="2"/>
              <a:buChar char="§"/>
            </a:pPr>
            <a:endParaRPr lang="en-US" sz="2600" dirty="0" smtClean="0">
              <a:latin typeface="Garamond" pitchFamily="18" charset="0"/>
            </a:endParaRPr>
          </a:p>
          <a:p>
            <a:pPr algn="just">
              <a:buSzPct val="150000"/>
              <a:buFont typeface="Wingdings" pitchFamily="2" charset="2"/>
              <a:buChar char="§"/>
            </a:pPr>
            <a:r>
              <a:rPr lang="en-US" sz="2600" dirty="0" smtClean="0">
                <a:latin typeface="Garamond" pitchFamily="18" charset="0"/>
              </a:rPr>
              <a:t>The safety, efficacy, and optimum use of treatment regimens for insulin degludec need to be established.</a:t>
            </a:r>
          </a:p>
          <a:p>
            <a:pPr>
              <a:buNone/>
            </a:pPr>
            <a:endParaRPr lang="en-US" dirty="0">
              <a:latin typeface="Garamond" pitchFamily="18" charset="0"/>
            </a:endParaRPr>
          </a:p>
        </p:txBody>
      </p:sp>
      <p:sp>
        <p:nvSpPr>
          <p:cNvPr id="4" name="Rectangle 3"/>
          <p:cNvSpPr/>
          <p:nvPr/>
        </p:nvSpPr>
        <p:spPr>
          <a:xfrm>
            <a:off x="0" y="6477000"/>
            <a:ext cx="9144000" cy="338554"/>
          </a:xfrm>
          <a:prstGeom prst="rect">
            <a:avLst/>
          </a:prstGeom>
        </p:spPr>
        <p:txBody>
          <a:bodyPr wrap="square">
            <a:spAutoFit/>
          </a:bodyPr>
          <a:lstStyle/>
          <a:p>
            <a:pPr algn="ctr"/>
            <a:r>
              <a:rPr lang="en-US" sz="1600" dirty="0" err="1" smtClean="0">
                <a:solidFill>
                  <a:srgbClr val="FFFF00"/>
                </a:solidFill>
                <a:latin typeface="Garamond" pitchFamily="18" charset="0"/>
              </a:rPr>
              <a:t>Zinman</a:t>
            </a:r>
            <a:r>
              <a:rPr lang="en-US" sz="1600" dirty="0" smtClean="0">
                <a:solidFill>
                  <a:srgbClr val="FFFF00"/>
                </a:solidFill>
                <a:latin typeface="Garamond" pitchFamily="18" charset="0"/>
              </a:rPr>
              <a:t> B, </a:t>
            </a:r>
            <a:r>
              <a:rPr lang="en-US" sz="1600" dirty="0" err="1" smtClean="0">
                <a:solidFill>
                  <a:srgbClr val="FFFF00"/>
                </a:solidFill>
                <a:latin typeface="Garamond" pitchFamily="18" charset="0"/>
              </a:rPr>
              <a:t>Fulcher</a:t>
            </a:r>
            <a:r>
              <a:rPr lang="en-US" sz="1600" dirty="0" smtClean="0">
                <a:solidFill>
                  <a:srgbClr val="FFFF00"/>
                </a:solidFill>
                <a:latin typeface="Garamond" pitchFamily="18" charset="0"/>
              </a:rPr>
              <a:t> G,  </a:t>
            </a:r>
            <a:r>
              <a:rPr lang="en-US" sz="1600" dirty="0" err="1" smtClean="0">
                <a:solidFill>
                  <a:srgbClr val="FFFF00"/>
                </a:solidFill>
                <a:latin typeface="Garamond" pitchFamily="18" charset="0"/>
              </a:rPr>
              <a:t>Rao</a:t>
            </a:r>
            <a:r>
              <a:rPr lang="en-US" sz="1600" dirty="0" smtClean="0">
                <a:solidFill>
                  <a:srgbClr val="FFFF00"/>
                </a:solidFill>
                <a:latin typeface="Garamond" pitchFamily="18" charset="0"/>
              </a:rPr>
              <a:t> P, et al. Lancet 2011; 377: 924–31.</a:t>
            </a:r>
            <a:endParaRPr lang="en-US" sz="1600" dirty="0">
              <a:solidFill>
                <a:srgbClr val="FFFF00"/>
              </a:solidFill>
              <a:latin typeface="Garamond" pitchFamily="18" charset="0"/>
            </a:endParaRPr>
          </a:p>
        </p:txBody>
      </p:sp>
      <p:sp>
        <p:nvSpPr>
          <p:cNvPr id="5" name="Rectangle 4"/>
          <p:cNvSpPr/>
          <p:nvPr/>
        </p:nvSpPr>
        <p:spPr>
          <a:xfrm>
            <a:off x="2667000" y="1162054"/>
            <a:ext cx="3733800" cy="673582"/>
          </a:xfrm>
          <a:prstGeom prst="rect">
            <a:avLst/>
          </a:prstGeom>
          <a:solidFill>
            <a:schemeClr val="bg2"/>
          </a:solidFill>
          <a:ln>
            <a:solidFill>
              <a:schemeClr val="tx1"/>
            </a:solidFill>
          </a:ln>
        </p:spPr>
        <p:txBody>
          <a:bodyPr wrap="square">
            <a:spAutoFit/>
          </a:bodyPr>
          <a:lstStyle/>
          <a:p>
            <a:pPr algn="ctr">
              <a:lnSpc>
                <a:spcPct val="150000"/>
              </a:lnSpc>
            </a:pPr>
            <a:r>
              <a:rPr lang="en-US" sz="2800" b="1" u="sng" dirty="0" smtClean="0">
                <a:effectLst>
                  <a:outerShdw blurRad="38100" dist="38100" dir="2700000" algn="tl">
                    <a:srgbClr val="000000">
                      <a:alpha val="43137"/>
                    </a:srgbClr>
                  </a:outerShdw>
                </a:effectLst>
                <a:latin typeface="Garamond" pitchFamily="18" charset="0"/>
              </a:rPr>
              <a:t>CONCLUSION</a:t>
            </a:r>
            <a:endParaRPr lang="en-US" u="sng" dirty="0"/>
          </a:p>
        </p:txBody>
      </p:sp>
    </p:spTree>
  </p:cSld>
  <p:clrMapOvr>
    <a:masterClrMapping/>
  </p:clrMapOvr>
  <p:transition spd="med"/>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0" y="5589588"/>
            <a:ext cx="9144000" cy="1557337"/>
          </a:xfrm>
          <a:prstGeom prst="rect">
            <a:avLst/>
          </a:prstGeom>
          <a:noFill/>
          <a:ln w="9525">
            <a:noFill/>
            <a:miter lim="800000"/>
            <a:headEnd/>
            <a:tailEnd/>
          </a:ln>
          <a:effectLst/>
        </p:spPr>
        <p:txBody>
          <a:bodyPr anchor="ctr"/>
          <a:lstStyle/>
          <a:p>
            <a:pPr algn="ctr" eaLnBrk="0" fontAlgn="base" hangingPunct="0">
              <a:spcBef>
                <a:spcPct val="0"/>
              </a:spcBef>
              <a:spcAft>
                <a:spcPct val="0"/>
              </a:spcAft>
              <a:defRPr/>
            </a:pPr>
            <a:r>
              <a:rPr lang="en-US" sz="6600" b="1" i="1" baseline="-25000">
                <a:solidFill>
                  <a:srgbClr val="FC040A"/>
                </a:solidFill>
                <a:effectLst>
                  <a:outerShdw blurRad="38100" dist="38100" dir="2700000" algn="tl">
                    <a:srgbClr val="C0C0C0"/>
                  </a:outerShdw>
                </a:effectLst>
                <a:latin typeface="Monotype Corsiva" pitchFamily="66" charset="0"/>
              </a:rPr>
              <a:t>Thanks for your patience</a:t>
            </a:r>
            <a:r>
              <a:rPr lang="en-US" sz="4800" b="1" i="1" baseline="-25000">
                <a:solidFill>
                  <a:srgbClr val="FEFE0A"/>
                </a:solidFill>
                <a:effectLst>
                  <a:outerShdw blurRad="38100" dist="38100" dir="2700000" algn="tl">
                    <a:srgbClr val="C0C0C0"/>
                  </a:outerShdw>
                </a:effectLst>
                <a:latin typeface="Monotype Corsiva" pitchFamily="66" charset="0"/>
              </a:rPr>
              <a:t/>
            </a:r>
            <a:br>
              <a:rPr lang="en-US" sz="4800" b="1" i="1" baseline="-25000">
                <a:solidFill>
                  <a:srgbClr val="FEFE0A"/>
                </a:solidFill>
                <a:effectLst>
                  <a:outerShdw blurRad="38100" dist="38100" dir="2700000" algn="tl">
                    <a:srgbClr val="C0C0C0"/>
                  </a:outerShdw>
                </a:effectLst>
                <a:latin typeface="Monotype Corsiva" pitchFamily="66" charset="0"/>
              </a:rPr>
            </a:br>
            <a:endParaRPr lang="en-US" sz="4800" b="1" i="1" baseline="-25000">
              <a:solidFill>
                <a:srgbClr val="FEFE0A"/>
              </a:solidFill>
              <a:effectLst>
                <a:outerShdw blurRad="38100" dist="38100" dir="2700000" algn="tl">
                  <a:srgbClr val="C0C0C0"/>
                </a:outerShdw>
              </a:effectLst>
              <a:latin typeface="Monotype Corsiva" pitchFamily="66" charset="0"/>
            </a:endParaRP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63490"/>
                                        </p:tgtEl>
                                        <p:attrNameLst>
                                          <p:attrName>style.visibility</p:attrName>
                                        </p:attrNameLst>
                                      </p:cBhvr>
                                      <p:to>
                                        <p:strVal val="visible"/>
                                      </p:to>
                                    </p:set>
                                    <p:animEffect transition="in" filter="fade">
                                      <p:cBhvr>
                                        <p:cTn id="7" dur="1000">
                                          <p:stCondLst>
                                            <p:cond delay="0"/>
                                          </p:stCondLst>
                                        </p:cTn>
                                        <p:tgtEl>
                                          <p:spTgt spid="634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Title 1"/>
          <p:cNvSpPr>
            <a:spLocks noGrp="1"/>
          </p:cNvSpPr>
          <p:nvPr>
            <p:ph type="title"/>
          </p:nvPr>
        </p:nvSpPr>
        <p:spPr>
          <a:xfrm>
            <a:off x="0" y="0"/>
            <a:ext cx="9144000" cy="1447800"/>
          </a:xfrm>
          <a:solidFill>
            <a:srgbClr val="C00000"/>
          </a:solidFill>
          <a:ln>
            <a:solidFill>
              <a:schemeClr val="tx1"/>
            </a:solidFill>
          </a:ln>
        </p:spPr>
        <p:txBody>
          <a:bodyPr/>
          <a:lstStyle/>
          <a:p>
            <a:pPr algn="ctr"/>
            <a:r>
              <a:rPr lang="en-US" sz="3600" dirty="0" smtClean="0">
                <a:solidFill>
                  <a:schemeClr val="tx1"/>
                </a:solidFill>
                <a:effectLst>
                  <a:outerShdw blurRad="38100" dist="38100" dir="2700000" algn="tl">
                    <a:srgbClr val="000000">
                      <a:alpha val="43137"/>
                    </a:srgbClr>
                  </a:outerShdw>
                </a:effectLst>
                <a:latin typeface="Garamond" pitchFamily="18" charset="0"/>
              </a:rPr>
              <a:t>Long Acting </a:t>
            </a:r>
            <a:r>
              <a:rPr lang="en-US" sz="3600" dirty="0" smtClean="0">
                <a:solidFill>
                  <a:schemeClr val="tx1"/>
                </a:solidFill>
                <a:effectLst>
                  <a:outerShdw blurRad="38100" dist="38100" dir="2700000" algn="tl">
                    <a:srgbClr val="000000">
                      <a:alpha val="43137"/>
                    </a:srgbClr>
                  </a:outerShdw>
                </a:effectLst>
                <a:latin typeface="Garamond" pitchFamily="18" charset="0"/>
              </a:rPr>
              <a:t>Insulin Analogous </a:t>
            </a:r>
            <a:endParaRPr lang="en-US" sz="3600" dirty="0" smtClean="0">
              <a:solidFill>
                <a:schemeClr val="tx1"/>
              </a:solidFill>
              <a:effectLst>
                <a:outerShdw blurRad="38100" dist="38100" dir="2700000" algn="tl">
                  <a:srgbClr val="000000">
                    <a:alpha val="43137"/>
                  </a:srgbClr>
                </a:outerShdw>
              </a:effectLst>
              <a:latin typeface="Garamond" pitchFamily="18" charset="0"/>
            </a:endParaRPr>
          </a:p>
        </p:txBody>
      </p:sp>
      <p:sp>
        <p:nvSpPr>
          <p:cNvPr id="3" name="Rectangle 2"/>
          <p:cNvSpPr/>
          <p:nvPr/>
        </p:nvSpPr>
        <p:spPr>
          <a:xfrm>
            <a:off x="457200" y="1676400"/>
            <a:ext cx="8305800" cy="4025717"/>
          </a:xfrm>
          <a:prstGeom prst="rect">
            <a:avLst/>
          </a:prstGeom>
        </p:spPr>
        <p:txBody>
          <a:bodyPr wrap="square">
            <a:spAutoFit/>
          </a:bodyPr>
          <a:lstStyle/>
          <a:p>
            <a:pPr algn="just">
              <a:lnSpc>
                <a:spcPct val="90000"/>
              </a:lnSpc>
              <a:defRPr/>
            </a:pPr>
            <a:r>
              <a:rPr lang="en-GB" sz="3600" b="1" dirty="0" err="1">
                <a:latin typeface="Garamond" pitchFamily="18" charset="0"/>
              </a:rPr>
              <a:t>Glargine</a:t>
            </a:r>
            <a:r>
              <a:rPr lang="en-GB" sz="3600" b="1" dirty="0">
                <a:latin typeface="Garamond" pitchFamily="18" charset="0"/>
              </a:rPr>
              <a:t>  &amp; </a:t>
            </a:r>
            <a:r>
              <a:rPr lang="en-GB" sz="3600" b="1" dirty="0" err="1">
                <a:latin typeface="Garamond" pitchFamily="18" charset="0"/>
              </a:rPr>
              <a:t>Detemir</a:t>
            </a:r>
            <a:r>
              <a:rPr lang="en-GB" sz="3600" b="1" dirty="0">
                <a:latin typeface="Garamond" pitchFamily="18" charset="0"/>
              </a:rPr>
              <a:t> </a:t>
            </a:r>
            <a:endParaRPr lang="en-GB" sz="2800" b="1" dirty="0">
              <a:latin typeface="Garamond" pitchFamily="18" charset="0"/>
            </a:endParaRPr>
          </a:p>
          <a:p>
            <a:pPr algn="just">
              <a:lnSpc>
                <a:spcPct val="90000"/>
              </a:lnSpc>
              <a:defRPr/>
            </a:pPr>
            <a:endParaRPr lang="en-GB" sz="3600" b="1" dirty="0">
              <a:latin typeface="Garamond" pitchFamily="18" charset="0"/>
            </a:endParaRPr>
          </a:p>
          <a:p>
            <a:pPr lvl="1" algn="just">
              <a:lnSpc>
                <a:spcPct val="90000"/>
              </a:lnSpc>
              <a:buClr>
                <a:srgbClr val="FFFF00"/>
              </a:buClr>
              <a:buSzPct val="131000"/>
              <a:buFont typeface="Wingdings" pitchFamily="2" charset="2"/>
              <a:buChar char="§"/>
              <a:defRPr/>
            </a:pPr>
            <a:r>
              <a:rPr lang="en-GB" sz="2800" dirty="0">
                <a:latin typeface="Garamond" pitchFamily="18" charset="0"/>
              </a:rPr>
              <a:t> Were  designed  to provide a reliable, constant basal insulin </a:t>
            </a:r>
            <a:r>
              <a:rPr lang="en-GB" sz="2800" dirty="0" smtClean="0">
                <a:latin typeface="Garamond" pitchFamily="18" charset="0"/>
              </a:rPr>
              <a:t>concentration to </a:t>
            </a:r>
            <a:r>
              <a:rPr lang="en-GB" sz="2800" dirty="0">
                <a:latin typeface="Garamond" pitchFamily="18" charset="0"/>
              </a:rPr>
              <a:t>control basal metabolism.</a:t>
            </a:r>
          </a:p>
          <a:p>
            <a:pPr lvl="1" algn="just">
              <a:lnSpc>
                <a:spcPct val="90000"/>
              </a:lnSpc>
              <a:buClr>
                <a:srgbClr val="FFFF00"/>
              </a:buClr>
              <a:buSzPct val="131000"/>
              <a:buFont typeface="Wingdings" pitchFamily="2" charset="2"/>
              <a:buChar char="§"/>
              <a:defRPr/>
            </a:pPr>
            <a:endParaRPr lang="en-GB" sz="2800" dirty="0">
              <a:latin typeface="Garamond" pitchFamily="18" charset="0"/>
            </a:endParaRPr>
          </a:p>
          <a:p>
            <a:pPr lvl="1" algn="just">
              <a:lnSpc>
                <a:spcPct val="90000"/>
              </a:lnSpc>
              <a:buClr>
                <a:srgbClr val="FFFF00"/>
              </a:buClr>
              <a:buSzPct val="131000"/>
              <a:buFont typeface="Wingdings" pitchFamily="2" charset="2"/>
              <a:buChar char="§"/>
              <a:defRPr/>
            </a:pPr>
            <a:r>
              <a:rPr lang="en-GB" sz="2800" dirty="0">
                <a:latin typeface="Garamond" pitchFamily="18" charset="0"/>
              </a:rPr>
              <a:t> They are </a:t>
            </a:r>
            <a:r>
              <a:rPr lang="en-GB" sz="2800" dirty="0">
                <a:solidFill>
                  <a:srgbClr val="FFFF00"/>
                </a:solidFill>
                <a:latin typeface="Garamond" pitchFamily="18" charset="0"/>
              </a:rPr>
              <a:t>more predictable </a:t>
            </a:r>
            <a:r>
              <a:rPr lang="en-GB" sz="2800" dirty="0">
                <a:latin typeface="Garamond" pitchFamily="18" charset="0"/>
              </a:rPr>
              <a:t>than conventional </a:t>
            </a:r>
            <a:r>
              <a:rPr lang="en-GB" sz="2800" dirty="0" err="1">
                <a:latin typeface="Garamond" pitchFamily="18" charset="0"/>
              </a:rPr>
              <a:t>insulins</a:t>
            </a:r>
            <a:r>
              <a:rPr lang="en-GB" sz="2800" dirty="0">
                <a:latin typeface="Garamond" pitchFamily="18" charset="0"/>
              </a:rPr>
              <a:t> and allow </a:t>
            </a:r>
            <a:r>
              <a:rPr lang="en-GB" sz="2800" dirty="0">
                <a:solidFill>
                  <a:srgbClr val="FFFF00"/>
                </a:solidFill>
                <a:latin typeface="Garamond" pitchFamily="18" charset="0"/>
              </a:rPr>
              <a:t>simplified</a:t>
            </a:r>
            <a:r>
              <a:rPr lang="en-GB" sz="2800" dirty="0">
                <a:latin typeface="Garamond" pitchFamily="18" charset="0"/>
              </a:rPr>
              <a:t> insulin-replacement </a:t>
            </a:r>
            <a:r>
              <a:rPr lang="en-GB" sz="2800" dirty="0" smtClean="0">
                <a:latin typeface="Garamond" pitchFamily="18" charset="0"/>
              </a:rPr>
              <a:t>strategies.</a:t>
            </a:r>
            <a:endParaRPr lang="en-GB" sz="2800" dirty="0">
              <a:latin typeface="Garamond" pitchFamily="18" charset="0"/>
            </a:endParaRPr>
          </a:p>
          <a:p>
            <a:pPr algn="just">
              <a:lnSpc>
                <a:spcPct val="90000"/>
              </a:lnSpc>
              <a:defRPr/>
            </a:pPr>
            <a:endParaRPr lang="en-GB" sz="3600" b="1" dirty="0"/>
          </a:p>
          <a:p>
            <a:pPr algn="just">
              <a:lnSpc>
                <a:spcPct val="90000"/>
              </a:lnSpc>
              <a:defRPr/>
            </a:pPr>
            <a:endParaRPr lang="fr-FR" sz="3600" b="1" dirty="0"/>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0" y="0"/>
            <a:ext cx="9144000" cy="1336263"/>
          </a:xfrm>
          <a:prstGeom prst="rect">
            <a:avLst/>
          </a:prstGeom>
          <a:solidFill>
            <a:srgbClr val="C00000"/>
          </a:solidFill>
          <a:ln w="9525">
            <a:solidFill>
              <a:schemeClr val="tx1"/>
            </a:solidFill>
            <a:miter lim="800000"/>
            <a:headEnd/>
            <a:tailEnd/>
          </a:ln>
        </p:spPr>
        <p:txBody>
          <a:bodyPr wrap="square" lIns="90488" tIns="44450" rIns="90488" bIns="44450">
            <a:spAutoFit/>
          </a:bodyPr>
          <a:lstStyle/>
          <a:p>
            <a:pPr eaLnBrk="0" hangingPunct="0">
              <a:lnSpc>
                <a:spcPct val="150000"/>
              </a:lnSpc>
            </a:pPr>
            <a:r>
              <a:rPr lang="en-US" sz="4400" b="1" dirty="0" smtClean="0">
                <a:effectLst>
                  <a:outerShdw blurRad="38100" dist="38100" dir="2700000" algn="tl">
                    <a:srgbClr val="000000">
                      <a:alpha val="43137"/>
                    </a:srgbClr>
                  </a:outerShdw>
                </a:effectLst>
                <a:latin typeface="Garamond" pitchFamily="18" charset="0"/>
              </a:rPr>
              <a:t>      </a:t>
            </a:r>
            <a:r>
              <a:rPr lang="en-US" sz="5400" b="1" dirty="0" smtClean="0">
                <a:effectLst>
                  <a:outerShdw blurRad="38100" dist="38100" dir="2700000" algn="tl">
                    <a:srgbClr val="000000">
                      <a:alpha val="43137"/>
                    </a:srgbClr>
                  </a:outerShdw>
                </a:effectLst>
                <a:latin typeface="Garamond" pitchFamily="18" charset="0"/>
              </a:rPr>
              <a:t>INSULIN GLARGINE</a:t>
            </a:r>
            <a:endParaRPr lang="en-GB" sz="2800" b="1" dirty="0">
              <a:solidFill>
                <a:srgbClr val="D46602"/>
              </a:solidFill>
              <a:latin typeface="Trebuchet MS" pitchFamily="34" charset="0"/>
            </a:endParaRPr>
          </a:p>
        </p:txBody>
      </p:sp>
      <p:grpSp>
        <p:nvGrpSpPr>
          <p:cNvPr id="2" name="Group 3"/>
          <p:cNvGrpSpPr>
            <a:grpSpLocks/>
          </p:cNvGrpSpPr>
          <p:nvPr/>
        </p:nvGrpSpPr>
        <p:grpSpPr bwMode="auto">
          <a:xfrm>
            <a:off x="2362200" y="3810000"/>
            <a:ext cx="6553200" cy="2651125"/>
            <a:chOff x="1071" y="2161"/>
            <a:chExt cx="4697" cy="1670"/>
          </a:xfrm>
        </p:grpSpPr>
        <p:sp>
          <p:nvSpPr>
            <p:cNvPr id="16390" name="Freeform 4"/>
            <p:cNvSpPr>
              <a:spLocks/>
            </p:cNvSpPr>
            <p:nvPr/>
          </p:nvSpPr>
          <p:spPr bwMode="auto">
            <a:xfrm>
              <a:off x="1111" y="2650"/>
              <a:ext cx="136" cy="152"/>
            </a:xfrm>
            <a:custGeom>
              <a:avLst/>
              <a:gdLst>
                <a:gd name="T0" fmla="*/ 67 w 136"/>
                <a:gd name="T1" fmla="*/ 151 h 152"/>
                <a:gd name="T2" fmla="*/ 57 w 136"/>
                <a:gd name="T3" fmla="*/ 150 h 152"/>
                <a:gd name="T4" fmla="*/ 48 w 136"/>
                <a:gd name="T5" fmla="*/ 148 h 152"/>
                <a:gd name="T6" fmla="*/ 40 w 136"/>
                <a:gd name="T7" fmla="*/ 145 h 152"/>
                <a:gd name="T8" fmla="*/ 32 w 136"/>
                <a:gd name="T9" fmla="*/ 140 h 152"/>
                <a:gd name="T10" fmla="*/ 25 w 136"/>
                <a:gd name="T11" fmla="*/ 135 h 152"/>
                <a:gd name="T12" fmla="*/ 18 w 136"/>
                <a:gd name="T13" fmla="*/ 129 h 152"/>
                <a:gd name="T14" fmla="*/ 13 w 136"/>
                <a:gd name="T15" fmla="*/ 121 h 152"/>
                <a:gd name="T16" fmla="*/ 8 w 136"/>
                <a:gd name="T17" fmla="*/ 113 h 152"/>
                <a:gd name="T18" fmla="*/ 5 w 136"/>
                <a:gd name="T19" fmla="*/ 105 h 152"/>
                <a:gd name="T20" fmla="*/ 2 w 136"/>
                <a:gd name="T21" fmla="*/ 96 h 152"/>
                <a:gd name="T22" fmla="*/ 0 w 136"/>
                <a:gd name="T23" fmla="*/ 87 h 152"/>
                <a:gd name="T24" fmla="*/ 0 w 136"/>
                <a:gd name="T25" fmla="*/ 77 h 152"/>
                <a:gd name="T26" fmla="*/ 1 w 136"/>
                <a:gd name="T27" fmla="*/ 57 h 152"/>
                <a:gd name="T28" fmla="*/ 5 w 136"/>
                <a:gd name="T29" fmla="*/ 47 h 152"/>
                <a:gd name="T30" fmla="*/ 8 w 136"/>
                <a:gd name="T31" fmla="*/ 38 h 152"/>
                <a:gd name="T32" fmla="*/ 14 w 136"/>
                <a:gd name="T33" fmla="*/ 29 h 152"/>
                <a:gd name="T34" fmla="*/ 20 w 136"/>
                <a:gd name="T35" fmla="*/ 21 h 152"/>
                <a:gd name="T36" fmla="*/ 27 w 136"/>
                <a:gd name="T37" fmla="*/ 14 h 152"/>
                <a:gd name="T38" fmla="*/ 33 w 136"/>
                <a:gd name="T39" fmla="*/ 9 h 152"/>
                <a:gd name="T40" fmla="*/ 42 w 136"/>
                <a:gd name="T41" fmla="*/ 5 h 152"/>
                <a:gd name="T42" fmla="*/ 50 w 136"/>
                <a:gd name="T43" fmla="*/ 2 h 152"/>
                <a:gd name="T44" fmla="*/ 67 w 136"/>
                <a:gd name="T45" fmla="*/ 0 h 152"/>
                <a:gd name="T46" fmla="*/ 83 w 136"/>
                <a:gd name="T47" fmla="*/ 2 h 152"/>
                <a:gd name="T48" fmla="*/ 92 w 136"/>
                <a:gd name="T49" fmla="*/ 5 h 152"/>
                <a:gd name="T50" fmla="*/ 100 w 136"/>
                <a:gd name="T51" fmla="*/ 9 h 152"/>
                <a:gd name="T52" fmla="*/ 107 w 136"/>
                <a:gd name="T53" fmla="*/ 14 h 152"/>
                <a:gd name="T54" fmla="*/ 114 w 136"/>
                <a:gd name="T55" fmla="*/ 21 h 152"/>
                <a:gd name="T56" fmla="*/ 120 w 136"/>
                <a:gd name="T57" fmla="*/ 29 h 152"/>
                <a:gd name="T58" fmla="*/ 125 w 136"/>
                <a:gd name="T59" fmla="*/ 38 h 152"/>
                <a:gd name="T60" fmla="*/ 129 w 136"/>
                <a:gd name="T61" fmla="*/ 47 h 152"/>
                <a:gd name="T62" fmla="*/ 132 w 136"/>
                <a:gd name="T63" fmla="*/ 57 h 152"/>
                <a:gd name="T64" fmla="*/ 135 w 136"/>
                <a:gd name="T65" fmla="*/ 77 h 152"/>
                <a:gd name="T66" fmla="*/ 134 w 136"/>
                <a:gd name="T67" fmla="*/ 87 h 152"/>
                <a:gd name="T68" fmla="*/ 132 w 136"/>
                <a:gd name="T69" fmla="*/ 96 h 152"/>
                <a:gd name="T70" fmla="*/ 129 w 136"/>
                <a:gd name="T71" fmla="*/ 105 h 152"/>
                <a:gd name="T72" fmla="*/ 125 w 136"/>
                <a:gd name="T73" fmla="*/ 113 h 152"/>
                <a:gd name="T74" fmla="*/ 121 w 136"/>
                <a:gd name="T75" fmla="*/ 121 h 152"/>
                <a:gd name="T76" fmla="*/ 115 w 136"/>
                <a:gd name="T77" fmla="*/ 129 h 152"/>
                <a:gd name="T78" fmla="*/ 109 w 136"/>
                <a:gd name="T79" fmla="*/ 135 h 152"/>
                <a:gd name="T80" fmla="*/ 101 w 136"/>
                <a:gd name="T81" fmla="*/ 140 h 152"/>
                <a:gd name="T82" fmla="*/ 94 w 136"/>
                <a:gd name="T83" fmla="*/ 145 h 152"/>
                <a:gd name="T84" fmla="*/ 85 w 136"/>
                <a:gd name="T85" fmla="*/ 148 h 152"/>
                <a:gd name="T86" fmla="*/ 77 w 136"/>
                <a:gd name="T87" fmla="*/ 150 h 152"/>
                <a:gd name="T88" fmla="*/ 67 w 136"/>
                <a:gd name="T89" fmla="*/ 151 h 1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6"/>
                <a:gd name="T136" fmla="*/ 0 h 152"/>
                <a:gd name="T137" fmla="*/ 136 w 136"/>
                <a:gd name="T138" fmla="*/ 152 h 1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6" h="152">
                  <a:moveTo>
                    <a:pt x="67" y="151"/>
                  </a:moveTo>
                  <a:lnTo>
                    <a:pt x="57" y="150"/>
                  </a:lnTo>
                  <a:lnTo>
                    <a:pt x="48" y="148"/>
                  </a:lnTo>
                  <a:lnTo>
                    <a:pt x="40" y="145"/>
                  </a:lnTo>
                  <a:lnTo>
                    <a:pt x="32" y="140"/>
                  </a:lnTo>
                  <a:lnTo>
                    <a:pt x="25" y="135"/>
                  </a:lnTo>
                  <a:lnTo>
                    <a:pt x="18" y="129"/>
                  </a:lnTo>
                  <a:lnTo>
                    <a:pt x="13" y="121"/>
                  </a:lnTo>
                  <a:lnTo>
                    <a:pt x="8" y="113"/>
                  </a:lnTo>
                  <a:lnTo>
                    <a:pt x="5" y="105"/>
                  </a:lnTo>
                  <a:lnTo>
                    <a:pt x="2" y="96"/>
                  </a:lnTo>
                  <a:lnTo>
                    <a:pt x="0" y="87"/>
                  </a:lnTo>
                  <a:lnTo>
                    <a:pt x="0" y="77"/>
                  </a:lnTo>
                  <a:lnTo>
                    <a:pt x="1" y="57"/>
                  </a:lnTo>
                  <a:lnTo>
                    <a:pt x="5" y="47"/>
                  </a:lnTo>
                  <a:lnTo>
                    <a:pt x="8" y="38"/>
                  </a:lnTo>
                  <a:lnTo>
                    <a:pt x="14" y="29"/>
                  </a:lnTo>
                  <a:lnTo>
                    <a:pt x="20" y="21"/>
                  </a:lnTo>
                  <a:lnTo>
                    <a:pt x="27" y="14"/>
                  </a:lnTo>
                  <a:lnTo>
                    <a:pt x="33" y="9"/>
                  </a:lnTo>
                  <a:lnTo>
                    <a:pt x="42" y="5"/>
                  </a:lnTo>
                  <a:lnTo>
                    <a:pt x="50" y="2"/>
                  </a:lnTo>
                  <a:lnTo>
                    <a:pt x="67" y="0"/>
                  </a:lnTo>
                  <a:lnTo>
                    <a:pt x="83" y="2"/>
                  </a:lnTo>
                  <a:lnTo>
                    <a:pt x="92" y="5"/>
                  </a:lnTo>
                  <a:lnTo>
                    <a:pt x="100" y="9"/>
                  </a:lnTo>
                  <a:lnTo>
                    <a:pt x="107" y="14"/>
                  </a:lnTo>
                  <a:lnTo>
                    <a:pt x="114" y="21"/>
                  </a:lnTo>
                  <a:lnTo>
                    <a:pt x="120" y="29"/>
                  </a:lnTo>
                  <a:lnTo>
                    <a:pt x="125" y="38"/>
                  </a:lnTo>
                  <a:lnTo>
                    <a:pt x="129" y="47"/>
                  </a:lnTo>
                  <a:lnTo>
                    <a:pt x="132" y="57"/>
                  </a:lnTo>
                  <a:lnTo>
                    <a:pt x="135" y="77"/>
                  </a:lnTo>
                  <a:lnTo>
                    <a:pt x="134" y="87"/>
                  </a:lnTo>
                  <a:lnTo>
                    <a:pt x="132" y="96"/>
                  </a:lnTo>
                  <a:lnTo>
                    <a:pt x="129" y="105"/>
                  </a:lnTo>
                  <a:lnTo>
                    <a:pt x="125" y="113"/>
                  </a:lnTo>
                  <a:lnTo>
                    <a:pt x="121" y="121"/>
                  </a:lnTo>
                  <a:lnTo>
                    <a:pt x="115" y="129"/>
                  </a:lnTo>
                  <a:lnTo>
                    <a:pt x="109" y="135"/>
                  </a:lnTo>
                  <a:lnTo>
                    <a:pt x="101" y="140"/>
                  </a:lnTo>
                  <a:lnTo>
                    <a:pt x="94" y="145"/>
                  </a:lnTo>
                  <a:lnTo>
                    <a:pt x="85" y="148"/>
                  </a:lnTo>
                  <a:lnTo>
                    <a:pt x="77" y="150"/>
                  </a:lnTo>
                  <a:lnTo>
                    <a:pt x="67" y="151"/>
                  </a:lnTo>
                </a:path>
              </a:pathLst>
            </a:custGeom>
            <a:solidFill>
              <a:srgbClr val="00FFFF"/>
            </a:solidFill>
            <a:ln w="9525" cap="rnd">
              <a:noFill/>
              <a:round/>
              <a:headEnd/>
              <a:tailEnd/>
            </a:ln>
          </p:spPr>
          <p:txBody>
            <a:bodyPr/>
            <a:lstStyle/>
            <a:p>
              <a:endParaRPr lang="en-US"/>
            </a:p>
          </p:txBody>
        </p:sp>
        <p:sp>
          <p:nvSpPr>
            <p:cNvPr id="16391" name="Freeform 5"/>
            <p:cNvSpPr>
              <a:spLocks/>
            </p:cNvSpPr>
            <p:nvPr/>
          </p:nvSpPr>
          <p:spPr bwMode="auto">
            <a:xfrm>
              <a:off x="1104" y="2642"/>
              <a:ext cx="154" cy="173"/>
            </a:xfrm>
            <a:custGeom>
              <a:avLst/>
              <a:gdLst>
                <a:gd name="T0" fmla="*/ 86 w 154"/>
                <a:gd name="T1" fmla="*/ 157 h 173"/>
                <a:gd name="T2" fmla="*/ 66 w 154"/>
                <a:gd name="T3" fmla="*/ 158 h 173"/>
                <a:gd name="T4" fmla="*/ 50 w 154"/>
                <a:gd name="T5" fmla="*/ 152 h 173"/>
                <a:gd name="T6" fmla="*/ 36 w 154"/>
                <a:gd name="T7" fmla="*/ 143 h 173"/>
                <a:gd name="T8" fmla="*/ 25 w 154"/>
                <a:gd name="T9" fmla="*/ 130 h 173"/>
                <a:gd name="T10" fmla="*/ 16 w 154"/>
                <a:gd name="T11" fmla="*/ 114 h 173"/>
                <a:gd name="T12" fmla="*/ 13 w 154"/>
                <a:gd name="T13" fmla="*/ 97 h 173"/>
                <a:gd name="T14" fmla="*/ 14 w 154"/>
                <a:gd name="T15" fmla="*/ 69 h 173"/>
                <a:gd name="T16" fmla="*/ 20 w 154"/>
                <a:gd name="T17" fmla="*/ 50 h 173"/>
                <a:gd name="T18" fmla="*/ 31 w 154"/>
                <a:gd name="T19" fmla="*/ 34 h 173"/>
                <a:gd name="T20" fmla="*/ 45 w 154"/>
                <a:gd name="T21" fmla="*/ 24 h 173"/>
                <a:gd name="T22" fmla="*/ 60 w 154"/>
                <a:gd name="T23" fmla="*/ 17 h 173"/>
                <a:gd name="T24" fmla="*/ 92 w 154"/>
                <a:gd name="T25" fmla="*/ 17 h 173"/>
                <a:gd name="T26" fmla="*/ 107 w 154"/>
                <a:gd name="T27" fmla="*/ 24 h 173"/>
                <a:gd name="T28" fmla="*/ 121 w 154"/>
                <a:gd name="T29" fmla="*/ 34 h 173"/>
                <a:gd name="T30" fmla="*/ 131 w 154"/>
                <a:gd name="T31" fmla="*/ 50 h 173"/>
                <a:gd name="T32" fmla="*/ 137 w 154"/>
                <a:gd name="T33" fmla="*/ 69 h 173"/>
                <a:gd name="T34" fmla="*/ 139 w 154"/>
                <a:gd name="T35" fmla="*/ 97 h 173"/>
                <a:gd name="T36" fmla="*/ 135 w 154"/>
                <a:gd name="T37" fmla="*/ 114 h 173"/>
                <a:gd name="T38" fmla="*/ 127 w 154"/>
                <a:gd name="T39" fmla="*/ 130 h 173"/>
                <a:gd name="T40" fmla="*/ 115 w 154"/>
                <a:gd name="T41" fmla="*/ 143 h 173"/>
                <a:gd name="T42" fmla="*/ 102 w 154"/>
                <a:gd name="T43" fmla="*/ 152 h 173"/>
                <a:gd name="T44" fmla="*/ 85 w 154"/>
                <a:gd name="T45" fmla="*/ 158 h 173"/>
                <a:gd name="T46" fmla="*/ 66 w 154"/>
                <a:gd name="T47" fmla="*/ 157 h 173"/>
                <a:gd name="T48" fmla="*/ 76 w 154"/>
                <a:gd name="T49" fmla="*/ 172 h 173"/>
                <a:gd name="T50" fmla="*/ 97 w 154"/>
                <a:gd name="T51" fmla="*/ 169 h 173"/>
                <a:gd name="T52" fmla="*/ 115 w 154"/>
                <a:gd name="T53" fmla="*/ 160 h 173"/>
                <a:gd name="T54" fmla="*/ 130 w 154"/>
                <a:gd name="T55" fmla="*/ 146 h 173"/>
                <a:gd name="T56" fmla="*/ 142 w 154"/>
                <a:gd name="T57" fmla="*/ 130 h 173"/>
                <a:gd name="T58" fmla="*/ 150 w 154"/>
                <a:gd name="T59" fmla="*/ 110 h 173"/>
                <a:gd name="T60" fmla="*/ 153 w 154"/>
                <a:gd name="T61" fmla="*/ 88 h 173"/>
                <a:gd name="T62" fmla="*/ 146 w 154"/>
                <a:gd name="T63" fmla="*/ 54 h 173"/>
                <a:gd name="T64" fmla="*/ 136 w 154"/>
                <a:gd name="T65" fmla="*/ 33 h 173"/>
                <a:gd name="T66" fmla="*/ 121 w 154"/>
                <a:gd name="T67" fmla="*/ 17 h 173"/>
                <a:gd name="T68" fmla="*/ 104 w 154"/>
                <a:gd name="T69" fmla="*/ 7 h 173"/>
                <a:gd name="T70" fmla="*/ 76 w 154"/>
                <a:gd name="T71" fmla="*/ 0 h 173"/>
                <a:gd name="T72" fmla="*/ 48 w 154"/>
                <a:gd name="T73" fmla="*/ 7 h 173"/>
                <a:gd name="T74" fmla="*/ 31 w 154"/>
                <a:gd name="T75" fmla="*/ 17 h 173"/>
                <a:gd name="T76" fmla="*/ 16 w 154"/>
                <a:gd name="T77" fmla="*/ 33 h 173"/>
                <a:gd name="T78" fmla="*/ 5 w 154"/>
                <a:gd name="T79" fmla="*/ 54 h 173"/>
                <a:gd name="T80" fmla="*/ 0 w 154"/>
                <a:gd name="T81" fmla="*/ 88 h 173"/>
                <a:gd name="T82" fmla="*/ 2 w 154"/>
                <a:gd name="T83" fmla="*/ 110 h 173"/>
                <a:gd name="T84" fmla="*/ 9 w 154"/>
                <a:gd name="T85" fmla="*/ 130 h 173"/>
                <a:gd name="T86" fmla="*/ 21 w 154"/>
                <a:gd name="T87" fmla="*/ 146 h 173"/>
                <a:gd name="T88" fmla="*/ 37 w 154"/>
                <a:gd name="T89" fmla="*/ 160 h 173"/>
                <a:gd name="T90" fmla="*/ 55 w 154"/>
                <a:gd name="T91" fmla="*/ 169 h 173"/>
                <a:gd name="T92" fmla="*/ 76 w 154"/>
                <a:gd name="T93" fmla="*/ 172 h 1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4"/>
                <a:gd name="T142" fmla="*/ 0 h 173"/>
                <a:gd name="T143" fmla="*/ 154 w 154"/>
                <a:gd name="T144" fmla="*/ 173 h 1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4" h="173">
                  <a:moveTo>
                    <a:pt x="86" y="172"/>
                  </a:moveTo>
                  <a:lnTo>
                    <a:pt x="86" y="157"/>
                  </a:lnTo>
                  <a:lnTo>
                    <a:pt x="76" y="158"/>
                  </a:lnTo>
                  <a:lnTo>
                    <a:pt x="66" y="158"/>
                  </a:lnTo>
                  <a:lnTo>
                    <a:pt x="58" y="156"/>
                  </a:lnTo>
                  <a:lnTo>
                    <a:pt x="50" y="152"/>
                  </a:lnTo>
                  <a:lnTo>
                    <a:pt x="43" y="148"/>
                  </a:lnTo>
                  <a:lnTo>
                    <a:pt x="36" y="143"/>
                  </a:lnTo>
                  <a:lnTo>
                    <a:pt x="31" y="137"/>
                  </a:lnTo>
                  <a:lnTo>
                    <a:pt x="25" y="130"/>
                  </a:lnTo>
                  <a:lnTo>
                    <a:pt x="20" y="122"/>
                  </a:lnTo>
                  <a:lnTo>
                    <a:pt x="16" y="114"/>
                  </a:lnTo>
                  <a:lnTo>
                    <a:pt x="15" y="106"/>
                  </a:lnTo>
                  <a:lnTo>
                    <a:pt x="13" y="97"/>
                  </a:lnTo>
                  <a:lnTo>
                    <a:pt x="12" y="88"/>
                  </a:lnTo>
                  <a:lnTo>
                    <a:pt x="14" y="69"/>
                  </a:lnTo>
                  <a:lnTo>
                    <a:pt x="16" y="59"/>
                  </a:lnTo>
                  <a:lnTo>
                    <a:pt x="20" y="50"/>
                  </a:lnTo>
                  <a:lnTo>
                    <a:pt x="25" y="42"/>
                  </a:lnTo>
                  <a:lnTo>
                    <a:pt x="31" y="34"/>
                  </a:lnTo>
                  <a:lnTo>
                    <a:pt x="38" y="28"/>
                  </a:lnTo>
                  <a:lnTo>
                    <a:pt x="45" y="24"/>
                  </a:lnTo>
                  <a:lnTo>
                    <a:pt x="52" y="20"/>
                  </a:lnTo>
                  <a:lnTo>
                    <a:pt x="60" y="17"/>
                  </a:lnTo>
                  <a:lnTo>
                    <a:pt x="76" y="15"/>
                  </a:lnTo>
                  <a:lnTo>
                    <a:pt x="92" y="17"/>
                  </a:lnTo>
                  <a:lnTo>
                    <a:pt x="100" y="20"/>
                  </a:lnTo>
                  <a:lnTo>
                    <a:pt x="107" y="24"/>
                  </a:lnTo>
                  <a:lnTo>
                    <a:pt x="114" y="28"/>
                  </a:lnTo>
                  <a:lnTo>
                    <a:pt x="121" y="34"/>
                  </a:lnTo>
                  <a:lnTo>
                    <a:pt x="126" y="42"/>
                  </a:lnTo>
                  <a:lnTo>
                    <a:pt x="131" y="50"/>
                  </a:lnTo>
                  <a:lnTo>
                    <a:pt x="136" y="59"/>
                  </a:lnTo>
                  <a:lnTo>
                    <a:pt x="137" y="69"/>
                  </a:lnTo>
                  <a:lnTo>
                    <a:pt x="139" y="88"/>
                  </a:lnTo>
                  <a:lnTo>
                    <a:pt x="139" y="97"/>
                  </a:lnTo>
                  <a:lnTo>
                    <a:pt x="137" y="106"/>
                  </a:lnTo>
                  <a:lnTo>
                    <a:pt x="135" y="114"/>
                  </a:lnTo>
                  <a:lnTo>
                    <a:pt x="131" y="122"/>
                  </a:lnTo>
                  <a:lnTo>
                    <a:pt x="127" y="130"/>
                  </a:lnTo>
                  <a:lnTo>
                    <a:pt x="121" y="137"/>
                  </a:lnTo>
                  <a:lnTo>
                    <a:pt x="115" y="143"/>
                  </a:lnTo>
                  <a:lnTo>
                    <a:pt x="109" y="148"/>
                  </a:lnTo>
                  <a:lnTo>
                    <a:pt x="102" y="152"/>
                  </a:lnTo>
                  <a:lnTo>
                    <a:pt x="93" y="156"/>
                  </a:lnTo>
                  <a:lnTo>
                    <a:pt x="85" y="158"/>
                  </a:lnTo>
                  <a:lnTo>
                    <a:pt x="76" y="158"/>
                  </a:lnTo>
                  <a:lnTo>
                    <a:pt x="66" y="157"/>
                  </a:lnTo>
                  <a:lnTo>
                    <a:pt x="65" y="172"/>
                  </a:lnTo>
                  <a:lnTo>
                    <a:pt x="76" y="172"/>
                  </a:lnTo>
                  <a:lnTo>
                    <a:pt x="87" y="171"/>
                  </a:lnTo>
                  <a:lnTo>
                    <a:pt x="97" y="169"/>
                  </a:lnTo>
                  <a:lnTo>
                    <a:pt x="106" y="165"/>
                  </a:lnTo>
                  <a:lnTo>
                    <a:pt x="115" y="160"/>
                  </a:lnTo>
                  <a:lnTo>
                    <a:pt x="123" y="154"/>
                  </a:lnTo>
                  <a:lnTo>
                    <a:pt x="130" y="146"/>
                  </a:lnTo>
                  <a:lnTo>
                    <a:pt x="137" y="138"/>
                  </a:lnTo>
                  <a:lnTo>
                    <a:pt x="142" y="130"/>
                  </a:lnTo>
                  <a:lnTo>
                    <a:pt x="146" y="120"/>
                  </a:lnTo>
                  <a:lnTo>
                    <a:pt x="150" y="110"/>
                  </a:lnTo>
                  <a:lnTo>
                    <a:pt x="152" y="98"/>
                  </a:lnTo>
                  <a:lnTo>
                    <a:pt x="153" y="88"/>
                  </a:lnTo>
                  <a:lnTo>
                    <a:pt x="150" y="66"/>
                  </a:lnTo>
                  <a:lnTo>
                    <a:pt x="146" y="54"/>
                  </a:lnTo>
                  <a:lnTo>
                    <a:pt x="142" y="43"/>
                  </a:lnTo>
                  <a:lnTo>
                    <a:pt x="136" y="33"/>
                  </a:lnTo>
                  <a:lnTo>
                    <a:pt x="129" y="25"/>
                  </a:lnTo>
                  <a:lnTo>
                    <a:pt x="121" y="17"/>
                  </a:lnTo>
                  <a:lnTo>
                    <a:pt x="113" y="11"/>
                  </a:lnTo>
                  <a:lnTo>
                    <a:pt x="104" y="7"/>
                  </a:lnTo>
                  <a:lnTo>
                    <a:pt x="95" y="3"/>
                  </a:lnTo>
                  <a:lnTo>
                    <a:pt x="76" y="0"/>
                  </a:lnTo>
                  <a:lnTo>
                    <a:pt x="57" y="3"/>
                  </a:lnTo>
                  <a:lnTo>
                    <a:pt x="48" y="7"/>
                  </a:lnTo>
                  <a:lnTo>
                    <a:pt x="39" y="11"/>
                  </a:lnTo>
                  <a:lnTo>
                    <a:pt x="31" y="17"/>
                  </a:lnTo>
                  <a:lnTo>
                    <a:pt x="23" y="25"/>
                  </a:lnTo>
                  <a:lnTo>
                    <a:pt x="16" y="33"/>
                  </a:lnTo>
                  <a:lnTo>
                    <a:pt x="9" y="43"/>
                  </a:lnTo>
                  <a:lnTo>
                    <a:pt x="5" y="54"/>
                  </a:lnTo>
                  <a:lnTo>
                    <a:pt x="2" y="66"/>
                  </a:lnTo>
                  <a:lnTo>
                    <a:pt x="0" y="88"/>
                  </a:lnTo>
                  <a:lnTo>
                    <a:pt x="0" y="98"/>
                  </a:lnTo>
                  <a:lnTo>
                    <a:pt x="2" y="110"/>
                  </a:lnTo>
                  <a:lnTo>
                    <a:pt x="6" y="120"/>
                  </a:lnTo>
                  <a:lnTo>
                    <a:pt x="9" y="130"/>
                  </a:lnTo>
                  <a:lnTo>
                    <a:pt x="15" y="138"/>
                  </a:lnTo>
                  <a:lnTo>
                    <a:pt x="21" y="146"/>
                  </a:lnTo>
                  <a:lnTo>
                    <a:pt x="29" y="154"/>
                  </a:lnTo>
                  <a:lnTo>
                    <a:pt x="37" y="160"/>
                  </a:lnTo>
                  <a:lnTo>
                    <a:pt x="45" y="165"/>
                  </a:lnTo>
                  <a:lnTo>
                    <a:pt x="55" y="169"/>
                  </a:lnTo>
                  <a:lnTo>
                    <a:pt x="65" y="171"/>
                  </a:lnTo>
                  <a:lnTo>
                    <a:pt x="76" y="172"/>
                  </a:lnTo>
                  <a:lnTo>
                    <a:pt x="86" y="172"/>
                  </a:lnTo>
                </a:path>
              </a:pathLst>
            </a:custGeom>
            <a:solidFill>
              <a:srgbClr val="000000"/>
            </a:solidFill>
            <a:ln w="12700" cap="rnd">
              <a:solidFill>
                <a:srgbClr val="000000"/>
              </a:solidFill>
              <a:round/>
              <a:headEnd/>
              <a:tailEnd/>
            </a:ln>
          </p:spPr>
          <p:txBody>
            <a:bodyPr/>
            <a:lstStyle/>
            <a:p>
              <a:endParaRPr lang="en-US"/>
            </a:p>
          </p:txBody>
        </p:sp>
        <p:sp>
          <p:nvSpPr>
            <p:cNvPr id="16392" name="Freeform 6"/>
            <p:cNvSpPr>
              <a:spLocks/>
            </p:cNvSpPr>
            <p:nvPr/>
          </p:nvSpPr>
          <p:spPr bwMode="auto">
            <a:xfrm>
              <a:off x="1111" y="2650"/>
              <a:ext cx="136" cy="152"/>
            </a:xfrm>
            <a:custGeom>
              <a:avLst/>
              <a:gdLst>
                <a:gd name="T0" fmla="*/ 67 w 136"/>
                <a:gd name="T1" fmla="*/ 151 h 152"/>
                <a:gd name="T2" fmla="*/ 57 w 136"/>
                <a:gd name="T3" fmla="*/ 150 h 152"/>
                <a:gd name="T4" fmla="*/ 48 w 136"/>
                <a:gd name="T5" fmla="*/ 148 h 152"/>
                <a:gd name="T6" fmla="*/ 40 w 136"/>
                <a:gd name="T7" fmla="*/ 145 h 152"/>
                <a:gd name="T8" fmla="*/ 32 w 136"/>
                <a:gd name="T9" fmla="*/ 140 h 152"/>
                <a:gd name="T10" fmla="*/ 25 w 136"/>
                <a:gd name="T11" fmla="*/ 135 h 152"/>
                <a:gd name="T12" fmla="*/ 18 w 136"/>
                <a:gd name="T13" fmla="*/ 129 h 152"/>
                <a:gd name="T14" fmla="*/ 13 w 136"/>
                <a:gd name="T15" fmla="*/ 121 h 152"/>
                <a:gd name="T16" fmla="*/ 8 w 136"/>
                <a:gd name="T17" fmla="*/ 113 h 152"/>
                <a:gd name="T18" fmla="*/ 5 w 136"/>
                <a:gd name="T19" fmla="*/ 105 h 152"/>
                <a:gd name="T20" fmla="*/ 2 w 136"/>
                <a:gd name="T21" fmla="*/ 96 h 152"/>
                <a:gd name="T22" fmla="*/ 0 w 136"/>
                <a:gd name="T23" fmla="*/ 87 h 152"/>
                <a:gd name="T24" fmla="*/ 0 w 136"/>
                <a:gd name="T25" fmla="*/ 77 h 152"/>
                <a:gd name="T26" fmla="*/ 1 w 136"/>
                <a:gd name="T27" fmla="*/ 57 h 152"/>
                <a:gd name="T28" fmla="*/ 5 w 136"/>
                <a:gd name="T29" fmla="*/ 47 h 152"/>
                <a:gd name="T30" fmla="*/ 8 w 136"/>
                <a:gd name="T31" fmla="*/ 38 h 152"/>
                <a:gd name="T32" fmla="*/ 14 w 136"/>
                <a:gd name="T33" fmla="*/ 29 h 152"/>
                <a:gd name="T34" fmla="*/ 20 w 136"/>
                <a:gd name="T35" fmla="*/ 21 h 152"/>
                <a:gd name="T36" fmla="*/ 27 w 136"/>
                <a:gd name="T37" fmla="*/ 14 h 152"/>
                <a:gd name="T38" fmla="*/ 33 w 136"/>
                <a:gd name="T39" fmla="*/ 9 h 152"/>
                <a:gd name="T40" fmla="*/ 42 w 136"/>
                <a:gd name="T41" fmla="*/ 5 h 152"/>
                <a:gd name="T42" fmla="*/ 50 w 136"/>
                <a:gd name="T43" fmla="*/ 2 h 152"/>
                <a:gd name="T44" fmla="*/ 67 w 136"/>
                <a:gd name="T45" fmla="*/ 0 h 152"/>
                <a:gd name="T46" fmla="*/ 83 w 136"/>
                <a:gd name="T47" fmla="*/ 2 h 152"/>
                <a:gd name="T48" fmla="*/ 92 w 136"/>
                <a:gd name="T49" fmla="*/ 5 h 152"/>
                <a:gd name="T50" fmla="*/ 100 w 136"/>
                <a:gd name="T51" fmla="*/ 9 h 152"/>
                <a:gd name="T52" fmla="*/ 107 w 136"/>
                <a:gd name="T53" fmla="*/ 14 h 152"/>
                <a:gd name="T54" fmla="*/ 114 w 136"/>
                <a:gd name="T55" fmla="*/ 21 h 152"/>
                <a:gd name="T56" fmla="*/ 120 w 136"/>
                <a:gd name="T57" fmla="*/ 29 h 152"/>
                <a:gd name="T58" fmla="*/ 125 w 136"/>
                <a:gd name="T59" fmla="*/ 38 h 152"/>
                <a:gd name="T60" fmla="*/ 129 w 136"/>
                <a:gd name="T61" fmla="*/ 47 h 152"/>
                <a:gd name="T62" fmla="*/ 132 w 136"/>
                <a:gd name="T63" fmla="*/ 57 h 152"/>
                <a:gd name="T64" fmla="*/ 135 w 136"/>
                <a:gd name="T65" fmla="*/ 77 h 152"/>
                <a:gd name="T66" fmla="*/ 134 w 136"/>
                <a:gd name="T67" fmla="*/ 87 h 152"/>
                <a:gd name="T68" fmla="*/ 132 w 136"/>
                <a:gd name="T69" fmla="*/ 96 h 152"/>
                <a:gd name="T70" fmla="*/ 129 w 136"/>
                <a:gd name="T71" fmla="*/ 105 h 152"/>
                <a:gd name="T72" fmla="*/ 125 w 136"/>
                <a:gd name="T73" fmla="*/ 113 h 152"/>
                <a:gd name="T74" fmla="*/ 121 w 136"/>
                <a:gd name="T75" fmla="*/ 121 h 152"/>
                <a:gd name="T76" fmla="*/ 115 w 136"/>
                <a:gd name="T77" fmla="*/ 129 h 152"/>
                <a:gd name="T78" fmla="*/ 109 w 136"/>
                <a:gd name="T79" fmla="*/ 135 h 152"/>
                <a:gd name="T80" fmla="*/ 101 w 136"/>
                <a:gd name="T81" fmla="*/ 140 h 152"/>
                <a:gd name="T82" fmla="*/ 94 w 136"/>
                <a:gd name="T83" fmla="*/ 145 h 152"/>
                <a:gd name="T84" fmla="*/ 85 w 136"/>
                <a:gd name="T85" fmla="*/ 148 h 152"/>
                <a:gd name="T86" fmla="*/ 77 w 136"/>
                <a:gd name="T87" fmla="*/ 150 h 152"/>
                <a:gd name="T88" fmla="*/ 67 w 136"/>
                <a:gd name="T89" fmla="*/ 151 h 1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6"/>
                <a:gd name="T136" fmla="*/ 0 h 152"/>
                <a:gd name="T137" fmla="*/ 136 w 136"/>
                <a:gd name="T138" fmla="*/ 152 h 1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6" h="152">
                  <a:moveTo>
                    <a:pt x="67" y="151"/>
                  </a:moveTo>
                  <a:lnTo>
                    <a:pt x="57" y="150"/>
                  </a:lnTo>
                  <a:lnTo>
                    <a:pt x="48" y="148"/>
                  </a:lnTo>
                  <a:lnTo>
                    <a:pt x="40" y="145"/>
                  </a:lnTo>
                  <a:lnTo>
                    <a:pt x="32" y="140"/>
                  </a:lnTo>
                  <a:lnTo>
                    <a:pt x="25" y="135"/>
                  </a:lnTo>
                  <a:lnTo>
                    <a:pt x="18" y="129"/>
                  </a:lnTo>
                  <a:lnTo>
                    <a:pt x="13" y="121"/>
                  </a:lnTo>
                  <a:lnTo>
                    <a:pt x="8" y="113"/>
                  </a:lnTo>
                  <a:lnTo>
                    <a:pt x="5" y="105"/>
                  </a:lnTo>
                  <a:lnTo>
                    <a:pt x="2" y="96"/>
                  </a:lnTo>
                  <a:lnTo>
                    <a:pt x="0" y="87"/>
                  </a:lnTo>
                  <a:lnTo>
                    <a:pt x="0" y="77"/>
                  </a:lnTo>
                  <a:lnTo>
                    <a:pt x="1" y="57"/>
                  </a:lnTo>
                  <a:lnTo>
                    <a:pt x="5" y="47"/>
                  </a:lnTo>
                  <a:lnTo>
                    <a:pt x="8" y="38"/>
                  </a:lnTo>
                  <a:lnTo>
                    <a:pt x="14" y="29"/>
                  </a:lnTo>
                  <a:lnTo>
                    <a:pt x="20" y="21"/>
                  </a:lnTo>
                  <a:lnTo>
                    <a:pt x="27" y="14"/>
                  </a:lnTo>
                  <a:lnTo>
                    <a:pt x="33" y="9"/>
                  </a:lnTo>
                  <a:lnTo>
                    <a:pt x="42" y="5"/>
                  </a:lnTo>
                  <a:lnTo>
                    <a:pt x="50" y="2"/>
                  </a:lnTo>
                  <a:lnTo>
                    <a:pt x="67" y="0"/>
                  </a:lnTo>
                  <a:lnTo>
                    <a:pt x="83" y="2"/>
                  </a:lnTo>
                  <a:lnTo>
                    <a:pt x="92" y="5"/>
                  </a:lnTo>
                  <a:lnTo>
                    <a:pt x="100" y="9"/>
                  </a:lnTo>
                  <a:lnTo>
                    <a:pt x="107" y="14"/>
                  </a:lnTo>
                  <a:lnTo>
                    <a:pt x="114" y="21"/>
                  </a:lnTo>
                  <a:lnTo>
                    <a:pt x="120" y="29"/>
                  </a:lnTo>
                  <a:lnTo>
                    <a:pt x="125" y="38"/>
                  </a:lnTo>
                  <a:lnTo>
                    <a:pt x="129" y="47"/>
                  </a:lnTo>
                  <a:lnTo>
                    <a:pt x="132" y="57"/>
                  </a:lnTo>
                  <a:lnTo>
                    <a:pt x="135" y="77"/>
                  </a:lnTo>
                  <a:lnTo>
                    <a:pt x="134" y="87"/>
                  </a:lnTo>
                  <a:lnTo>
                    <a:pt x="132" y="96"/>
                  </a:lnTo>
                  <a:lnTo>
                    <a:pt x="129" y="105"/>
                  </a:lnTo>
                  <a:lnTo>
                    <a:pt x="125" y="113"/>
                  </a:lnTo>
                  <a:lnTo>
                    <a:pt x="121" y="121"/>
                  </a:lnTo>
                  <a:lnTo>
                    <a:pt x="115" y="129"/>
                  </a:lnTo>
                  <a:lnTo>
                    <a:pt x="109" y="135"/>
                  </a:lnTo>
                  <a:lnTo>
                    <a:pt x="101" y="140"/>
                  </a:lnTo>
                  <a:lnTo>
                    <a:pt x="94" y="145"/>
                  </a:lnTo>
                  <a:lnTo>
                    <a:pt x="85" y="148"/>
                  </a:lnTo>
                  <a:lnTo>
                    <a:pt x="77" y="150"/>
                  </a:lnTo>
                  <a:lnTo>
                    <a:pt x="67" y="151"/>
                  </a:lnTo>
                </a:path>
              </a:pathLst>
            </a:custGeom>
            <a:solidFill>
              <a:srgbClr val="00FFFF"/>
            </a:solidFill>
            <a:ln w="9525" cap="rnd">
              <a:noFill/>
              <a:round/>
              <a:headEnd/>
              <a:tailEnd/>
            </a:ln>
          </p:spPr>
          <p:txBody>
            <a:bodyPr/>
            <a:lstStyle/>
            <a:p>
              <a:endParaRPr lang="en-US"/>
            </a:p>
          </p:txBody>
        </p:sp>
        <p:sp>
          <p:nvSpPr>
            <p:cNvPr id="16393" name="Freeform 7"/>
            <p:cNvSpPr>
              <a:spLocks/>
            </p:cNvSpPr>
            <p:nvPr/>
          </p:nvSpPr>
          <p:spPr bwMode="auto">
            <a:xfrm>
              <a:off x="1104" y="2642"/>
              <a:ext cx="154" cy="173"/>
            </a:xfrm>
            <a:custGeom>
              <a:avLst/>
              <a:gdLst>
                <a:gd name="T0" fmla="*/ 86 w 154"/>
                <a:gd name="T1" fmla="*/ 157 h 173"/>
                <a:gd name="T2" fmla="*/ 66 w 154"/>
                <a:gd name="T3" fmla="*/ 158 h 173"/>
                <a:gd name="T4" fmla="*/ 50 w 154"/>
                <a:gd name="T5" fmla="*/ 152 h 173"/>
                <a:gd name="T6" fmla="*/ 36 w 154"/>
                <a:gd name="T7" fmla="*/ 143 h 173"/>
                <a:gd name="T8" fmla="*/ 25 w 154"/>
                <a:gd name="T9" fmla="*/ 130 h 173"/>
                <a:gd name="T10" fmla="*/ 16 w 154"/>
                <a:gd name="T11" fmla="*/ 114 h 173"/>
                <a:gd name="T12" fmla="*/ 13 w 154"/>
                <a:gd name="T13" fmla="*/ 97 h 173"/>
                <a:gd name="T14" fmla="*/ 14 w 154"/>
                <a:gd name="T15" fmla="*/ 69 h 173"/>
                <a:gd name="T16" fmla="*/ 20 w 154"/>
                <a:gd name="T17" fmla="*/ 50 h 173"/>
                <a:gd name="T18" fmla="*/ 31 w 154"/>
                <a:gd name="T19" fmla="*/ 34 h 173"/>
                <a:gd name="T20" fmla="*/ 45 w 154"/>
                <a:gd name="T21" fmla="*/ 24 h 173"/>
                <a:gd name="T22" fmla="*/ 60 w 154"/>
                <a:gd name="T23" fmla="*/ 17 h 173"/>
                <a:gd name="T24" fmla="*/ 92 w 154"/>
                <a:gd name="T25" fmla="*/ 17 h 173"/>
                <a:gd name="T26" fmla="*/ 107 w 154"/>
                <a:gd name="T27" fmla="*/ 24 h 173"/>
                <a:gd name="T28" fmla="*/ 121 w 154"/>
                <a:gd name="T29" fmla="*/ 34 h 173"/>
                <a:gd name="T30" fmla="*/ 131 w 154"/>
                <a:gd name="T31" fmla="*/ 50 h 173"/>
                <a:gd name="T32" fmla="*/ 137 w 154"/>
                <a:gd name="T33" fmla="*/ 69 h 173"/>
                <a:gd name="T34" fmla="*/ 139 w 154"/>
                <a:gd name="T35" fmla="*/ 97 h 173"/>
                <a:gd name="T36" fmla="*/ 135 w 154"/>
                <a:gd name="T37" fmla="*/ 114 h 173"/>
                <a:gd name="T38" fmla="*/ 127 w 154"/>
                <a:gd name="T39" fmla="*/ 130 h 173"/>
                <a:gd name="T40" fmla="*/ 115 w 154"/>
                <a:gd name="T41" fmla="*/ 143 h 173"/>
                <a:gd name="T42" fmla="*/ 102 w 154"/>
                <a:gd name="T43" fmla="*/ 152 h 173"/>
                <a:gd name="T44" fmla="*/ 85 w 154"/>
                <a:gd name="T45" fmla="*/ 158 h 173"/>
                <a:gd name="T46" fmla="*/ 66 w 154"/>
                <a:gd name="T47" fmla="*/ 157 h 173"/>
                <a:gd name="T48" fmla="*/ 76 w 154"/>
                <a:gd name="T49" fmla="*/ 172 h 173"/>
                <a:gd name="T50" fmla="*/ 97 w 154"/>
                <a:gd name="T51" fmla="*/ 169 h 173"/>
                <a:gd name="T52" fmla="*/ 115 w 154"/>
                <a:gd name="T53" fmla="*/ 160 h 173"/>
                <a:gd name="T54" fmla="*/ 130 w 154"/>
                <a:gd name="T55" fmla="*/ 146 h 173"/>
                <a:gd name="T56" fmla="*/ 142 w 154"/>
                <a:gd name="T57" fmla="*/ 130 h 173"/>
                <a:gd name="T58" fmla="*/ 150 w 154"/>
                <a:gd name="T59" fmla="*/ 110 h 173"/>
                <a:gd name="T60" fmla="*/ 153 w 154"/>
                <a:gd name="T61" fmla="*/ 88 h 173"/>
                <a:gd name="T62" fmla="*/ 146 w 154"/>
                <a:gd name="T63" fmla="*/ 54 h 173"/>
                <a:gd name="T64" fmla="*/ 136 w 154"/>
                <a:gd name="T65" fmla="*/ 33 h 173"/>
                <a:gd name="T66" fmla="*/ 121 w 154"/>
                <a:gd name="T67" fmla="*/ 17 h 173"/>
                <a:gd name="T68" fmla="*/ 104 w 154"/>
                <a:gd name="T69" fmla="*/ 7 h 173"/>
                <a:gd name="T70" fmla="*/ 76 w 154"/>
                <a:gd name="T71" fmla="*/ 0 h 173"/>
                <a:gd name="T72" fmla="*/ 48 w 154"/>
                <a:gd name="T73" fmla="*/ 7 h 173"/>
                <a:gd name="T74" fmla="*/ 31 w 154"/>
                <a:gd name="T75" fmla="*/ 17 h 173"/>
                <a:gd name="T76" fmla="*/ 16 w 154"/>
                <a:gd name="T77" fmla="*/ 33 h 173"/>
                <a:gd name="T78" fmla="*/ 5 w 154"/>
                <a:gd name="T79" fmla="*/ 54 h 173"/>
                <a:gd name="T80" fmla="*/ 0 w 154"/>
                <a:gd name="T81" fmla="*/ 88 h 173"/>
                <a:gd name="T82" fmla="*/ 2 w 154"/>
                <a:gd name="T83" fmla="*/ 110 h 173"/>
                <a:gd name="T84" fmla="*/ 9 w 154"/>
                <a:gd name="T85" fmla="*/ 130 h 173"/>
                <a:gd name="T86" fmla="*/ 21 w 154"/>
                <a:gd name="T87" fmla="*/ 146 h 173"/>
                <a:gd name="T88" fmla="*/ 37 w 154"/>
                <a:gd name="T89" fmla="*/ 160 h 173"/>
                <a:gd name="T90" fmla="*/ 55 w 154"/>
                <a:gd name="T91" fmla="*/ 169 h 173"/>
                <a:gd name="T92" fmla="*/ 76 w 154"/>
                <a:gd name="T93" fmla="*/ 172 h 1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4"/>
                <a:gd name="T142" fmla="*/ 0 h 173"/>
                <a:gd name="T143" fmla="*/ 154 w 154"/>
                <a:gd name="T144" fmla="*/ 173 h 1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4" h="173">
                  <a:moveTo>
                    <a:pt x="86" y="172"/>
                  </a:moveTo>
                  <a:lnTo>
                    <a:pt x="86" y="157"/>
                  </a:lnTo>
                  <a:lnTo>
                    <a:pt x="76" y="158"/>
                  </a:lnTo>
                  <a:lnTo>
                    <a:pt x="66" y="158"/>
                  </a:lnTo>
                  <a:lnTo>
                    <a:pt x="58" y="156"/>
                  </a:lnTo>
                  <a:lnTo>
                    <a:pt x="50" y="152"/>
                  </a:lnTo>
                  <a:lnTo>
                    <a:pt x="43" y="148"/>
                  </a:lnTo>
                  <a:lnTo>
                    <a:pt x="36" y="143"/>
                  </a:lnTo>
                  <a:lnTo>
                    <a:pt x="31" y="137"/>
                  </a:lnTo>
                  <a:lnTo>
                    <a:pt x="25" y="130"/>
                  </a:lnTo>
                  <a:lnTo>
                    <a:pt x="20" y="122"/>
                  </a:lnTo>
                  <a:lnTo>
                    <a:pt x="16" y="114"/>
                  </a:lnTo>
                  <a:lnTo>
                    <a:pt x="15" y="106"/>
                  </a:lnTo>
                  <a:lnTo>
                    <a:pt x="13" y="97"/>
                  </a:lnTo>
                  <a:lnTo>
                    <a:pt x="12" y="88"/>
                  </a:lnTo>
                  <a:lnTo>
                    <a:pt x="14" y="69"/>
                  </a:lnTo>
                  <a:lnTo>
                    <a:pt x="16" y="59"/>
                  </a:lnTo>
                  <a:lnTo>
                    <a:pt x="20" y="50"/>
                  </a:lnTo>
                  <a:lnTo>
                    <a:pt x="25" y="42"/>
                  </a:lnTo>
                  <a:lnTo>
                    <a:pt x="31" y="34"/>
                  </a:lnTo>
                  <a:lnTo>
                    <a:pt x="38" y="28"/>
                  </a:lnTo>
                  <a:lnTo>
                    <a:pt x="45" y="24"/>
                  </a:lnTo>
                  <a:lnTo>
                    <a:pt x="52" y="20"/>
                  </a:lnTo>
                  <a:lnTo>
                    <a:pt x="60" y="17"/>
                  </a:lnTo>
                  <a:lnTo>
                    <a:pt x="76" y="15"/>
                  </a:lnTo>
                  <a:lnTo>
                    <a:pt x="92" y="17"/>
                  </a:lnTo>
                  <a:lnTo>
                    <a:pt x="100" y="20"/>
                  </a:lnTo>
                  <a:lnTo>
                    <a:pt x="107" y="24"/>
                  </a:lnTo>
                  <a:lnTo>
                    <a:pt x="114" y="28"/>
                  </a:lnTo>
                  <a:lnTo>
                    <a:pt x="121" y="34"/>
                  </a:lnTo>
                  <a:lnTo>
                    <a:pt x="126" y="42"/>
                  </a:lnTo>
                  <a:lnTo>
                    <a:pt x="131" y="50"/>
                  </a:lnTo>
                  <a:lnTo>
                    <a:pt x="136" y="59"/>
                  </a:lnTo>
                  <a:lnTo>
                    <a:pt x="137" y="69"/>
                  </a:lnTo>
                  <a:lnTo>
                    <a:pt x="139" y="88"/>
                  </a:lnTo>
                  <a:lnTo>
                    <a:pt x="139" y="97"/>
                  </a:lnTo>
                  <a:lnTo>
                    <a:pt x="137" y="106"/>
                  </a:lnTo>
                  <a:lnTo>
                    <a:pt x="135" y="114"/>
                  </a:lnTo>
                  <a:lnTo>
                    <a:pt x="131" y="122"/>
                  </a:lnTo>
                  <a:lnTo>
                    <a:pt x="127" y="130"/>
                  </a:lnTo>
                  <a:lnTo>
                    <a:pt x="121" y="137"/>
                  </a:lnTo>
                  <a:lnTo>
                    <a:pt x="115" y="143"/>
                  </a:lnTo>
                  <a:lnTo>
                    <a:pt x="109" y="148"/>
                  </a:lnTo>
                  <a:lnTo>
                    <a:pt x="102" y="152"/>
                  </a:lnTo>
                  <a:lnTo>
                    <a:pt x="93" y="156"/>
                  </a:lnTo>
                  <a:lnTo>
                    <a:pt x="85" y="158"/>
                  </a:lnTo>
                  <a:lnTo>
                    <a:pt x="76" y="158"/>
                  </a:lnTo>
                  <a:lnTo>
                    <a:pt x="66" y="157"/>
                  </a:lnTo>
                  <a:lnTo>
                    <a:pt x="65" y="172"/>
                  </a:lnTo>
                  <a:lnTo>
                    <a:pt x="76" y="172"/>
                  </a:lnTo>
                  <a:lnTo>
                    <a:pt x="87" y="171"/>
                  </a:lnTo>
                  <a:lnTo>
                    <a:pt x="97" y="169"/>
                  </a:lnTo>
                  <a:lnTo>
                    <a:pt x="106" y="165"/>
                  </a:lnTo>
                  <a:lnTo>
                    <a:pt x="115" y="160"/>
                  </a:lnTo>
                  <a:lnTo>
                    <a:pt x="123" y="154"/>
                  </a:lnTo>
                  <a:lnTo>
                    <a:pt x="130" y="146"/>
                  </a:lnTo>
                  <a:lnTo>
                    <a:pt x="137" y="138"/>
                  </a:lnTo>
                  <a:lnTo>
                    <a:pt x="142" y="130"/>
                  </a:lnTo>
                  <a:lnTo>
                    <a:pt x="146" y="120"/>
                  </a:lnTo>
                  <a:lnTo>
                    <a:pt x="150" y="110"/>
                  </a:lnTo>
                  <a:lnTo>
                    <a:pt x="152" y="98"/>
                  </a:lnTo>
                  <a:lnTo>
                    <a:pt x="153" y="88"/>
                  </a:lnTo>
                  <a:lnTo>
                    <a:pt x="150" y="66"/>
                  </a:lnTo>
                  <a:lnTo>
                    <a:pt x="146" y="54"/>
                  </a:lnTo>
                  <a:lnTo>
                    <a:pt x="142" y="43"/>
                  </a:lnTo>
                  <a:lnTo>
                    <a:pt x="136" y="33"/>
                  </a:lnTo>
                  <a:lnTo>
                    <a:pt x="129" y="25"/>
                  </a:lnTo>
                  <a:lnTo>
                    <a:pt x="121" y="17"/>
                  </a:lnTo>
                  <a:lnTo>
                    <a:pt x="113" y="11"/>
                  </a:lnTo>
                  <a:lnTo>
                    <a:pt x="104" y="7"/>
                  </a:lnTo>
                  <a:lnTo>
                    <a:pt x="95" y="3"/>
                  </a:lnTo>
                  <a:lnTo>
                    <a:pt x="76" y="0"/>
                  </a:lnTo>
                  <a:lnTo>
                    <a:pt x="57" y="3"/>
                  </a:lnTo>
                  <a:lnTo>
                    <a:pt x="48" y="7"/>
                  </a:lnTo>
                  <a:lnTo>
                    <a:pt x="39" y="11"/>
                  </a:lnTo>
                  <a:lnTo>
                    <a:pt x="31" y="17"/>
                  </a:lnTo>
                  <a:lnTo>
                    <a:pt x="23" y="25"/>
                  </a:lnTo>
                  <a:lnTo>
                    <a:pt x="16" y="33"/>
                  </a:lnTo>
                  <a:lnTo>
                    <a:pt x="9" y="43"/>
                  </a:lnTo>
                  <a:lnTo>
                    <a:pt x="5" y="54"/>
                  </a:lnTo>
                  <a:lnTo>
                    <a:pt x="2" y="66"/>
                  </a:lnTo>
                  <a:lnTo>
                    <a:pt x="0" y="88"/>
                  </a:lnTo>
                  <a:lnTo>
                    <a:pt x="0" y="98"/>
                  </a:lnTo>
                  <a:lnTo>
                    <a:pt x="2" y="110"/>
                  </a:lnTo>
                  <a:lnTo>
                    <a:pt x="6" y="120"/>
                  </a:lnTo>
                  <a:lnTo>
                    <a:pt x="9" y="130"/>
                  </a:lnTo>
                  <a:lnTo>
                    <a:pt x="15" y="138"/>
                  </a:lnTo>
                  <a:lnTo>
                    <a:pt x="21" y="146"/>
                  </a:lnTo>
                  <a:lnTo>
                    <a:pt x="29" y="154"/>
                  </a:lnTo>
                  <a:lnTo>
                    <a:pt x="37" y="160"/>
                  </a:lnTo>
                  <a:lnTo>
                    <a:pt x="45" y="165"/>
                  </a:lnTo>
                  <a:lnTo>
                    <a:pt x="55" y="169"/>
                  </a:lnTo>
                  <a:lnTo>
                    <a:pt x="65" y="171"/>
                  </a:lnTo>
                  <a:lnTo>
                    <a:pt x="76" y="172"/>
                  </a:lnTo>
                  <a:lnTo>
                    <a:pt x="86" y="172"/>
                  </a:lnTo>
                </a:path>
              </a:pathLst>
            </a:custGeom>
            <a:solidFill>
              <a:srgbClr val="000000"/>
            </a:solidFill>
            <a:ln w="12700" cap="rnd">
              <a:solidFill>
                <a:srgbClr val="000000"/>
              </a:solidFill>
              <a:round/>
              <a:headEnd/>
              <a:tailEnd/>
            </a:ln>
          </p:spPr>
          <p:txBody>
            <a:bodyPr/>
            <a:lstStyle/>
            <a:p>
              <a:endParaRPr lang="en-US"/>
            </a:p>
          </p:txBody>
        </p:sp>
        <p:sp>
          <p:nvSpPr>
            <p:cNvPr id="16394" name="Freeform 8"/>
            <p:cNvSpPr>
              <a:spLocks/>
            </p:cNvSpPr>
            <p:nvPr/>
          </p:nvSpPr>
          <p:spPr bwMode="auto">
            <a:xfrm>
              <a:off x="1255" y="2650"/>
              <a:ext cx="136" cy="152"/>
            </a:xfrm>
            <a:custGeom>
              <a:avLst/>
              <a:gdLst>
                <a:gd name="T0" fmla="*/ 67 w 136"/>
                <a:gd name="T1" fmla="*/ 151 h 152"/>
                <a:gd name="T2" fmla="*/ 57 w 136"/>
                <a:gd name="T3" fmla="*/ 150 h 152"/>
                <a:gd name="T4" fmla="*/ 49 w 136"/>
                <a:gd name="T5" fmla="*/ 148 h 152"/>
                <a:gd name="T6" fmla="*/ 40 w 136"/>
                <a:gd name="T7" fmla="*/ 145 h 152"/>
                <a:gd name="T8" fmla="*/ 33 w 136"/>
                <a:gd name="T9" fmla="*/ 140 h 152"/>
                <a:gd name="T10" fmla="*/ 25 w 136"/>
                <a:gd name="T11" fmla="*/ 135 h 152"/>
                <a:gd name="T12" fmla="*/ 19 w 136"/>
                <a:gd name="T13" fmla="*/ 129 h 152"/>
                <a:gd name="T14" fmla="*/ 13 w 136"/>
                <a:gd name="T15" fmla="*/ 121 h 152"/>
                <a:gd name="T16" fmla="*/ 9 w 136"/>
                <a:gd name="T17" fmla="*/ 113 h 152"/>
                <a:gd name="T18" fmla="*/ 5 w 136"/>
                <a:gd name="T19" fmla="*/ 105 h 152"/>
                <a:gd name="T20" fmla="*/ 2 w 136"/>
                <a:gd name="T21" fmla="*/ 96 h 152"/>
                <a:gd name="T22" fmla="*/ 0 w 136"/>
                <a:gd name="T23" fmla="*/ 87 h 152"/>
                <a:gd name="T24" fmla="*/ 0 w 136"/>
                <a:gd name="T25" fmla="*/ 77 h 152"/>
                <a:gd name="T26" fmla="*/ 2 w 136"/>
                <a:gd name="T27" fmla="*/ 57 h 152"/>
                <a:gd name="T28" fmla="*/ 5 w 136"/>
                <a:gd name="T29" fmla="*/ 47 h 152"/>
                <a:gd name="T30" fmla="*/ 9 w 136"/>
                <a:gd name="T31" fmla="*/ 38 h 152"/>
                <a:gd name="T32" fmla="*/ 14 w 136"/>
                <a:gd name="T33" fmla="*/ 29 h 152"/>
                <a:gd name="T34" fmla="*/ 20 w 136"/>
                <a:gd name="T35" fmla="*/ 21 h 152"/>
                <a:gd name="T36" fmla="*/ 27 w 136"/>
                <a:gd name="T37" fmla="*/ 14 h 152"/>
                <a:gd name="T38" fmla="*/ 34 w 136"/>
                <a:gd name="T39" fmla="*/ 9 h 152"/>
                <a:gd name="T40" fmla="*/ 42 w 136"/>
                <a:gd name="T41" fmla="*/ 5 h 152"/>
                <a:gd name="T42" fmla="*/ 51 w 136"/>
                <a:gd name="T43" fmla="*/ 2 h 152"/>
                <a:gd name="T44" fmla="*/ 67 w 136"/>
                <a:gd name="T45" fmla="*/ 0 h 152"/>
                <a:gd name="T46" fmla="*/ 84 w 136"/>
                <a:gd name="T47" fmla="*/ 2 h 152"/>
                <a:gd name="T48" fmla="*/ 92 w 136"/>
                <a:gd name="T49" fmla="*/ 5 h 152"/>
                <a:gd name="T50" fmla="*/ 101 w 136"/>
                <a:gd name="T51" fmla="*/ 9 h 152"/>
                <a:gd name="T52" fmla="*/ 107 w 136"/>
                <a:gd name="T53" fmla="*/ 14 h 152"/>
                <a:gd name="T54" fmla="*/ 114 w 136"/>
                <a:gd name="T55" fmla="*/ 21 h 152"/>
                <a:gd name="T56" fmla="*/ 120 w 136"/>
                <a:gd name="T57" fmla="*/ 29 h 152"/>
                <a:gd name="T58" fmla="*/ 126 w 136"/>
                <a:gd name="T59" fmla="*/ 38 h 152"/>
                <a:gd name="T60" fmla="*/ 129 w 136"/>
                <a:gd name="T61" fmla="*/ 47 h 152"/>
                <a:gd name="T62" fmla="*/ 133 w 136"/>
                <a:gd name="T63" fmla="*/ 57 h 152"/>
                <a:gd name="T64" fmla="*/ 135 w 136"/>
                <a:gd name="T65" fmla="*/ 77 h 152"/>
                <a:gd name="T66" fmla="*/ 134 w 136"/>
                <a:gd name="T67" fmla="*/ 87 h 152"/>
                <a:gd name="T68" fmla="*/ 132 w 136"/>
                <a:gd name="T69" fmla="*/ 96 h 152"/>
                <a:gd name="T70" fmla="*/ 129 w 136"/>
                <a:gd name="T71" fmla="*/ 105 h 152"/>
                <a:gd name="T72" fmla="*/ 126 w 136"/>
                <a:gd name="T73" fmla="*/ 113 h 152"/>
                <a:gd name="T74" fmla="*/ 121 w 136"/>
                <a:gd name="T75" fmla="*/ 121 h 152"/>
                <a:gd name="T76" fmla="*/ 116 w 136"/>
                <a:gd name="T77" fmla="*/ 129 h 152"/>
                <a:gd name="T78" fmla="*/ 109 w 136"/>
                <a:gd name="T79" fmla="*/ 135 h 152"/>
                <a:gd name="T80" fmla="*/ 102 w 136"/>
                <a:gd name="T81" fmla="*/ 140 h 152"/>
                <a:gd name="T82" fmla="*/ 95 w 136"/>
                <a:gd name="T83" fmla="*/ 145 h 152"/>
                <a:gd name="T84" fmla="*/ 86 w 136"/>
                <a:gd name="T85" fmla="*/ 148 h 152"/>
                <a:gd name="T86" fmla="*/ 77 w 136"/>
                <a:gd name="T87" fmla="*/ 150 h 152"/>
                <a:gd name="T88" fmla="*/ 67 w 136"/>
                <a:gd name="T89" fmla="*/ 151 h 1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6"/>
                <a:gd name="T136" fmla="*/ 0 h 152"/>
                <a:gd name="T137" fmla="*/ 136 w 136"/>
                <a:gd name="T138" fmla="*/ 152 h 1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6" h="152">
                  <a:moveTo>
                    <a:pt x="67" y="151"/>
                  </a:moveTo>
                  <a:lnTo>
                    <a:pt x="57" y="150"/>
                  </a:lnTo>
                  <a:lnTo>
                    <a:pt x="49" y="148"/>
                  </a:lnTo>
                  <a:lnTo>
                    <a:pt x="40" y="145"/>
                  </a:lnTo>
                  <a:lnTo>
                    <a:pt x="33" y="140"/>
                  </a:lnTo>
                  <a:lnTo>
                    <a:pt x="25" y="135"/>
                  </a:lnTo>
                  <a:lnTo>
                    <a:pt x="19" y="129"/>
                  </a:lnTo>
                  <a:lnTo>
                    <a:pt x="13" y="121"/>
                  </a:lnTo>
                  <a:lnTo>
                    <a:pt x="9" y="113"/>
                  </a:lnTo>
                  <a:lnTo>
                    <a:pt x="5" y="105"/>
                  </a:lnTo>
                  <a:lnTo>
                    <a:pt x="2" y="96"/>
                  </a:lnTo>
                  <a:lnTo>
                    <a:pt x="0" y="87"/>
                  </a:lnTo>
                  <a:lnTo>
                    <a:pt x="0" y="77"/>
                  </a:lnTo>
                  <a:lnTo>
                    <a:pt x="2" y="57"/>
                  </a:lnTo>
                  <a:lnTo>
                    <a:pt x="5" y="47"/>
                  </a:lnTo>
                  <a:lnTo>
                    <a:pt x="9" y="38"/>
                  </a:lnTo>
                  <a:lnTo>
                    <a:pt x="14" y="29"/>
                  </a:lnTo>
                  <a:lnTo>
                    <a:pt x="20" y="21"/>
                  </a:lnTo>
                  <a:lnTo>
                    <a:pt x="27" y="14"/>
                  </a:lnTo>
                  <a:lnTo>
                    <a:pt x="34" y="9"/>
                  </a:lnTo>
                  <a:lnTo>
                    <a:pt x="42" y="5"/>
                  </a:lnTo>
                  <a:lnTo>
                    <a:pt x="51" y="2"/>
                  </a:lnTo>
                  <a:lnTo>
                    <a:pt x="67" y="0"/>
                  </a:lnTo>
                  <a:lnTo>
                    <a:pt x="84" y="2"/>
                  </a:lnTo>
                  <a:lnTo>
                    <a:pt x="92" y="5"/>
                  </a:lnTo>
                  <a:lnTo>
                    <a:pt x="101" y="9"/>
                  </a:lnTo>
                  <a:lnTo>
                    <a:pt x="107" y="14"/>
                  </a:lnTo>
                  <a:lnTo>
                    <a:pt x="114" y="21"/>
                  </a:lnTo>
                  <a:lnTo>
                    <a:pt x="120" y="29"/>
                  </a:lnTo>
                  <a:lnTo>
                    <a:pt x="126" y="38"/>
                  </a:lnTo>
                  <a:lnTo>
                    <a:pt x="129" y="47"/>
                  </a:lnTo>
                  <a:lnTo>
                    <a:pt x="133" y="57"/>
                  </a:lnTo>
                  <a:lnTo>
                    <a:pt x="135" y="77"/>
                  </a:lnTo>
                  <a:lnTo>
                    <a:pt x="134" y="87"/>
                  </a:lnTo>
                  <a:lnTo>
                    <a:pt x="132" y="96"/>
                  </a:lnTo>
                  <a:lnTo>
                    <a:pt x="129" y="105"/>
                  </a:lnTo>
                  <a:lnTo>
                    <a:pt x="126" y="113"/>
                  </a:lnTo>
                  <a:lnTo>
                    <a:pt x="121" y="121"/>
                  </a:lnTo>
                  <a:lnTo>
                    <a:pt x="116" y="129"/>
                  </a:lnTo>
                  <a:lnTo>
                    <a:pt x="109" y="135"/>
                  </a:lnTo>
                  <a:lnTo>
                    <a:pt x="102" y="140"/>
                  </a:lnTo>
                  <a:lnTo>
                    <a:pt x="95" y="145"/>
                  </a:lnTo>
                  <a:lnTo>
                    <a:pt x="86" y="148"/>
                  </a:lnTo>
                  <a:lnTo>
                    <a:pt x="77" y="150"/>
                  </a:lnTo>
                  <a:lnTo>
                    <a:pt x="67" y="151"/>
                  </a:lnTo>
                </a:path>
              </a:pathLst>
            </a:custGeom>
            <a:solidFill>
              <a:srgbClr val="00FFFF"/>
            </a:solidFill>
            <a:ln w="9525" cap="rnd">
              <a:noFill/>
              <a:round/>
              <a:headEnd/>
              <a:tailEnd/>
            </a:ln>
          </p:spPr>
          <p:txBody>
            <a:bodyPr/>
            <a:lstStyle/>
            <a:p>
              <a:endParaRPr lang="en-US"/>
            </a:p>
          </p:txBody>
        </p:sp>
        <p:sp>
          <p:nvSpPr>
            <p:cNvPr id="16395" name="Freeform 9"/>
            <p:cNvSpPr>
              <a:spLocks/>
            </p:cNvSpPr>
            <p:nvPr/>
          </p:nvSpPr>
          <p:spPr bwMode="auto">
            <a:xfrm>
              <a:off x="1248" y="2642"/>
              <a:ext cx="154" cy="173"/>
            </a:xfrm>
            <a:custGeom>
              <a:avLst/>
              <a:gdLst>
                <a:gd name="T0" fmla="*/ 86 w 154"/>
                <a:gd name="T1" fmla="*/ 157 h 173"/>
                <a:gd name="T2" fmla="*/ 67 w 154"/>
                <a:gd name="T3" fmla="*/ 158 h 173"/>
                <a:gd name="T4" fmla="*/ 50 w 154"/>
                <a:gd name="T5" fmla="*/ 152 h 173"/>
                <a:gd name="T6" fmla="*/ 37 w 154"/>
                <a:gd name="T7" fmla="*/ 143 h 173"/>
                <a:gd name="T8" fmla="*/ 25 w 154"/>
                <a:gd name="T9" fmla="*/ 130 h 173"/>
                <a:gd name="T10" fmla="*/ 17 w 154"/>
                <a:gd name="T11" fmla="*/ 114 h 173"/>
                <a:gd name="T12" fmla="*/ 13 w 154"/>
                <a:gd name="T13" fmla="*/ 97 h 173"/>
                <a:gd name="T14" fmla="*/ 15 w 154"/>
                <a:gd name="T15" fmla="*/ 69 h 173"/>
                <a:gd name="T16" fmla="*/ 21 w 154"/>
                <a:gd name="T17" fmla="*/ 50 h 173"/>
                <a:gd name="T18" fmla="*/ 32 w 154"/>
                <a:gd name="T19" fmla="*/ 34 h 173"/>
                <a:gd name="T20" fmla="*/ 45 w 154"/>
                <a:gd name="T21" fmla="*/ 24 h 173"/>
                <a:gd name="T22" fmla="*/ 60 w 154"/>
                <a:gd name="T23" fmla="*/ 17 h 173"/>
                <a:gd name="T24" fmla="*/ 92 w 154"/>
                <a:gd name="T25" fmla="*/ 17 h 173"/>
                <a:gd name="T26" fmla="*/ 107 w 154"/>
                <a:gd name="T27" fmla="*/ 24 h 173"/>
                <a:gd name="T28" fmla="*/ 121 w 154"/>
                <a:gd name="T29" fmla="*/ 34 h 173"/>
                <a:gd name="T30" fmla="*/ 132 w 154"/>
                <a:gd name="T31" fmla="*/ 50 h 173"/>
                <a:gd name="T32" fmla="*/ 138 w 154"/>
                <a:gd name="T33" fmla="*/ 69 h 173"/>
                <a:gd name="T34" fmla="*/ 139 w 154"/>
                <a:gd name="T35" fmla="*/ 97 h 173"/>
                <a:gd name="T36" fmla="*/ 136 w 154"/>
                <a:gd name="T37" fmla="*/ 114 h 173"/>
                <a:gd name="T38" fmla="*/ 127 w 154"/>
                <a:gd name="T39" fmla="*/ 130 h 173"/>
                <a:gd name="T40" fmla="*/ 116 w 154"/>
                <a:gd name="T41" fmla="*/ 143 h 173"/>
                <a:gd name="T42" fmla="*/ 102 w 154"/>
                <a:gd name="T43" fmla="*/ 152 h 173"/>
                <a:gd name="T44" fmla="*/ 86 w 154"/>
                <a:gd name="T45" fmla="*/ 158 h 173"/>
                <a:gd name="T46" fmla="*/ 66 w 154"/>
                <a:gd name="T47" fmla="*/ 157 h 173"/>
                <a:gd name="T48" fmla="*/ 76 w 154"/>
                <a:gd name="T49" fmla="*/ 172 h 173"/>
                <a:gd name="T50" fmla="*/ 97 w 154"/>
                <a:gd name="T51" fmla="*/ 169 h 173"/>
                <a:gd name="T52" fmla="*/ 115 w 154"/>
                <a:gd name="T53" fmla="*/ 160 h 173"/>
                <a:gd name="T54" fmla="*/ 131 w 154"/>
                <a:gd name="T55" fmla="*/ 146 h 173"/>
                <a:gd name="T56" fmla="*/ 143 w 154"/>
                <a:gd name="T57" fmla="*/ 130 h 173"/>
                <a:gd name="T58" fmla="*/ 150 w 154"/>
                <a:gd name="T59" fmla="*/ 110 h 173"/>
                <a:gd name="T60" fmla="*/ 153 w 154"/>
                <a:gd name="T61" fmla="*/ 88 h 173"/>
                <a:gd name="T62" fmla="*/ 147 w 154"/>
                <a:gd name="T63" fmla="*/ 54 h 173"/>
                <a:gd name="T64" fmla="*/ 137 w 154"/>
                <a:gd name="T65" fmla="*/ 33 h 173"/>
                <a:gd name="T66" fmla="*/ 121 w 154"/>
                <a:gd name="T67" fmla="*/ 17 h 173"/>
                <a:gd name="T68" fmla="*/ 105 w 154"/>
                <a:gd name="T69" fmla="*/ 7 h 173"/>
                <a:gd name="T70" fmla="*/ 76 w 154"/>
                <a:gd name="T71" fmla="*/ 0 h 173"/>
                <a:gd name="T72" fmla="*/ 48 w 154"/>
                <a:gd name="T73" fmla="*/ 7 h 173"/>
                <a:gd name="T74" fmla="*/ 31 w 154"/>
                <a:gd name="T75" fmla="*/ 17 h 173"/>
                <a:gd name="T76" fmla="*/ 16 w 154"/>
                <a:gd name="T77" fmla="*/ 33 h 173"/>
                <a:gd name="T78" fmla="*/ 6 w 154"/>
                <a:gd name="T79" fmla="*/ 54 h 173"/>
                <a:gd name="T80" fmla="*/ 0 w 154"/>
                <a:gd name="T81" fmla="*/ 88 h 173"/>
                <a:gd name="T82" fmla="*/ 2 w 154"/>
                <a:gd name="T83" fmla="*/ 110 h 173"/>
                <a:gd name="T84" fmla="*/ 10 w 154"/>
                <a:gd name="T85" fmla="*/ 130 h 173"/>
                <a:gd name="T86" fmla="*/ 22 w 154"/>
                <a:gd name="T87" fmla="*/ 146 h 173"/>
                <a:gd name="T88" fmla="*/ 37 w 154"/>
                <a:gd name="T89" fmla="*/ 160 h 173"/>
                <a:gd name="T90" fmla="*/ 56 w 154"/>
                <a:gd name="T91" fmla="*/ 169 h 173"/>
                <a:gd name="T92" fmla="*/ 76 w 154"/>
                <a:gd name="T93" fmla="*/ 172 h 1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4"/>
                <a:gd name="T142" fmla="*/ 0 h 173"/>
                <a:gd name="T143" fmla="*/ 154 w 154"/>
                <a:gd name="T144" fmla="*/ 173 h 1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4" h="173">
                  <a:moveTo>
                    <a:pt x="87" y="172"/>
                  </a:moveTo>
                  <a:lnTo>
                    <a:pt x="86" y="157"/>
                  </a:lnTo>
                  <a:lnTo>
                    <a:pt x="76" y="158"/>
                  </a:lnTo>
                  <a:lnTo>
                    <a:pt x="67" y="158"/>
                  </a:lnTo>
                  <a:lnTo>
                    <a:pt x="59" y="156"/>
                  </a:lnTo>
                  <a:lnTo>
                    <a:pt x="50" y="152"/>
                  </a:lnTo>
                  <a:lnTo>
                    <a:pt x="43" y="148"/>
                  </a:lnTo>
                  <a:lnTo>
                    <a:pt x="37" y="143"/>
                  </a:lnTo>
                  <a:lnTo>
                    <a:pt x="31" y="137"/>
                  </a:lnTo>
                  <a:lnTo>
                    <a:pt x="25" y="130"/>
                  </a:lnTo>
                  <a:lnTo>
                    <a:pt x="21" y="122"/>
                  </a:lnTo>
                  <a:lnTo>
                    <a:pt x="17" y="114"/>
                  </a:lnTo>
                  <a:lnTo>
                    <a:pt x="15" y="106"/>
                  </a:lnTo>
                  <a:lnTo>
                    <a:pt x="13" y="97"/>
                  </a:lnTo>
                  <a:lnTo>
                    <a:pt x="13" y="88"/>
                  </a:lnTo>
                  <a:lnTo>
                    <a:pt x="15" y="69"/>
                  </a:lnTo>
                  <a:lnTo>
                    <a:pt x="16" y="59"/>
                  </a:lnTo>
                  <a:lnTo>
                    <a:pt x="21" y="50"/>
                  </a:lnTo>
                  <a:lnTo>
                    <a:pt x="26" y="42"/>
                  </a:lnTo>
                  <a:lnTo>
                    <a:pt x="32" y="34"/>
                  </a:lnTo>
                  <a:lnTo>
                    <a:pt x="38" y="28"/>
                  </a:lnTo>
                  <a:lnTo>
                    <a:pt x="45" y="24"/>
                  </a:lnTo>
                  <a:lnTo>
                    <a:pt x="52" y="20"/>
                  </a:lnTo>
                  <a:lnTo>
                    <a:pt x="60" y="17"/>
                  </a:lnTo>
                  <a:lnTo>
                    <a:pt x="76" y="15"/>
                  </a:lnTo>
                  <a:lnTo>
                    <a:pt x="92" y="17"/>
                  </a:lnTo>
                  <a:lnTo>
                    <a:pt x="100" y="20"/>
                  </a:lnTo>
                  <a:lnTo>
                    <a:pt x="107" y="24"/>
                  </a:lnTo>
                  <a:lnTo>
                    <a:pt x="114" y="28"/>
                  </a:lnTo>
                  <a:lnTo>
                    <a:pt x="121" y="34"/>
                  </a:lnTo>
                  <a:lnTo>
                    <a:pt x="127" y="42"/>
                  </a:lnTo>
                  <a:lnTo>
                    <a:pt x="132" y="50"/>
                  </a:lnTo>
                  <a:lnTo>
                    <a:pt x="136" y="59"/>
                  </a:lnTo>
                  <a:lnTo>
                    <a:pt x="138" y="69"/>
                  </a:lnTo>
                  <a:lnTo>
                    <a:pt x="140" y="88"/>
                  </a:lnTo>
                  <a:lnTo>
                    <a:pt x="139" y="97"/>
                  </a:lnTo>
                  <a:lnTo>
                    <a:pt x="137" y="106"/>
                  </a:lnTo>
                  <a:lnTo>
                    <a:pt x="136" y="114"/>
                  </a:lnTo>
                  <a:lnTo>
                    <a:pt x="132" y="122"/>
                  </a:lnTo>
                  <a:lnTo>
                    <a:pt x="127" y="130"/>
                  </a:lnTo>
                  <a:lnTo>
                    <a:pt x="121" y="137"/>
                  </a:lnTo>
                  <a:lnTo>
                    <a:pt x="116" y="143"/>
                  </a:lnTo>
                  <a:lnTo>
                    <a:pt x="109" y="148"/>
                  </a:lnTo>
                  <a:lnTo>
                    <a:pt x="102" y="152"/>
                  </a:lnTo>
                  <a:lnTo>
                    <a:pt x="94" y="156"/>
                  </a:lnTo>
                  <a:lnTo>
                    <a:pt x="86" y="158"/>
                  </a:lnTo>
                  <a:lnTo>
                    <a:pt x="76" y="158"/>
                  </a:lnTo>
                  <a:lnTo>
                    <a:pt x="66" y="157"/>
                  </a:lnTo>
                  <a:lnTo>
                    <a:pt x="66" y="172"/>
                  </a:lnTo>
                  <a:lnTo>
                    <a:pt x="76" y="172"/>
                  </a:lnTo>
                  <a:lnTo>
                    <a:pt x="87" y="171"/>
                  </a:lnTo>
                  <a:lnTo>
                    <a:pt x="97" y="169"/>
                  </a:lnTo>
                  <a:lnTo>
                    <a:pt x="107" y="165"/>
                  </a:lnTo>
                  <a:lnTo>
                    <a:pt x="115" y="160"/>
                  </a:lnTo>
                  <a:lnTo>
                    <a:pt x="123" y="154"/>
                  </a:lnTo>
                  <a:lnTo>
                    <a:pt x="131" y="146"/>
                  </a:lnTo>
                  <a:lnTo>
                    <a:pt x="137" y="138"/>
                  </a:lnTo>
                  <a:lnTo>
                    <a:pt x="143" y="130"/>
                  </a:lnTo>
                  <a:lnTo>
                    <a:pt x="146" y="120"/>
                  </a:lnTo>
                  <a:lnTo>
                    <a:pt x="150" y="110"/>
                  </a:lnTo>
                  <a:lnTo>
                    <a:pt x="152" y="98"/>
                  </a:lnTo>
                  <a:lnTo>
                    <a:pt x="153" y="88"/>
                  </a:lnTo>
                  <a:lnTo>
                    <a:pt x="150" y="66"/>
                  </a:lnTo>
                  <a:lnTo>
                    <a:pt x="147" y="54"/>
                  </a:lnTo>
                  <a:lnTo>
                    <a:pt x="143" y="43"/>
                  </a:lnTo>
                  <a:lnTo>
                    <a:pt x="137" y="33"/>
                  </a:lnTo>
                  <a:lnTo>
                    <a:pt x="129" y="25"/>
                  </a:lnTo>
                  <a:lnTo>
                    <a:pt x="121" y="17"/>
                  </a:lnTo>
                  <a:lnTo>
                    <a:pt x="113" y="11"/>
                  </a:lnTo>
                  <a:lnTo>
                    <a:pt x="105" y="7"/>
                  </a:lnTo>
                  <a:lnTo>
                    <a:pt x="95" y="3"/>
                  </a:lnTo>
                  <a:lnTo>
                    <a:pt x="76" y="0"/>
                  </a:lnTo>
                  <a:lnTo>
                    <a:pt x="57" y="3"/>
                  </a:lnTo>
                  <a:lnTo>
                    <a:pt x="48" y="7"/>
                  </a:lnTo>
                  <a:lnTo>
                    <a:pt x="40" y="11"/>
                  </a:lnTo>
                  <a:lnTo>
                    <a:pt x="31" y="17"/>
                  </a:lnTo>
                  <a:lnTo>
                    <a:pt x="23" y="25"/>
                  </a:lnTo>
                  <a:lnTo>
                    <a:pt x="16" y="33"/>
                  </a:lnTo>
                  <a:lnTo>
                    <a:pt x="10" y="43"/>
                  </a:lnTo>
                  <a:lnTo>
                    <a:pt x="6" y="54"/>
                  </a:lnTo>
                  <a:lnTo>
                    <a:pt x="2" y="66"/>
                  </a:lnTo>
                  <a:lnTo>
                    <a:pt x="0" y="88"/>
                  </a:lnTo>
                  <a:lnTo>
                    <a:pt x="0" y="98"/>
                  </a:lnTo>
                  <a:lnTo>
                    <a:pt x="2" y="110"/>
                  </a:lnTo>
                  <a:lnTo>
                    <a:pt x="6" y="120"/>
                  </a:lnTo>
                  <a:lnTo>
                    <a:pt x="10" y="130"/>
                  </a:lnTo>
                  <a:lnTo>
                    <a:pt x="16" y="138"/>
                  </a:lnTo>
                  <a:lnTo>
                    <a:pt x="22" y="146"/>
                  </a:lnTo>
                  <a:lnTo>
                    <a:pt x="29" y="154"/>
                  </a:lnTo>
                  <a:lnTo>
                    <a:pt x="37" y="160"/>
                  </a:lnTo>
                  <a:lnTo>
                    <a:pt x="46" y="165"/>
                  </a:lnTo>
                  <a:lnTo>
                    <a:pt x="56" y="169"/>
                  </a:lnTo>
                  <a:lnTo>
                    <a:pt x="65" y="171"/>
                  </a:lnTo>
                  <a:lnTo>
                    <a:pt x="76" y="172"/>
                  </a:lnTo>
                  <a:lnTo>
                    <a:pt x="87" y="172"/>
                  </a:lnTo>
                </a:path>
              </a:pathLst>
            </a:custGeom>
            <a:solidFill>
              <a:srgbClr val="000000"/>
            </a:solidFill>
            <a:ln w="12700" cap="rnd">
              <a:solidFill>
                <a:srgbClr val="000000"/>
              </a:solidFill>
              <a:round/>
              <a:headEnd/>
              <a:tailEnd/>
            </a:ln>
          </p:spPr>
          <p:txBody>
            <a:bodyPr/>
            <a:lstStyle/>
            <a:p>
              <a:endParaRPr lang="en-US"/>
            </a:p>
          </p:txBody>
        </p:sp>
        <p:sp>
          <p:nvSpPr>
            <p:cNvPr id="16396" name="Freeform 10"/>
            <p:cNvSpPr>
              <a:spLocks/>
            </p:cNvSpPr>
            <p:nvPr/>
          </p:nvSpPr>
          <p:spPr bwMode="auto">
            <a:xfrm>
              <a:off x="1394" y="2650"/>
              <a:ext cx="136" cy="152"/>
            </a:xfrm>
            <a:custGeom>
              <a:avLst/>
              <a:gdLst>
                <a:gd name="T0" fmla="*/ 67 w 136"/>
                <a:gd name="T1" fmla="*/ 151 h 152"/>
                <a:gd name="T2" fmla="*/ 57 w 136"/>
                <a:gd name="T3" fmla="*/ 150 h 152"/>
                <a:gd name="T4" fmla="*/ 48 w 136"/>
                <a:gd name="T5" fmla="*/ 148 h 152"/>
                <a:gd name="T6" fmla="*/ 40 w 136"/>
                <a:gd name="T7" fmla="*/ 145 h 152"/>
                <a:gd name="T8" fmla="*/ 33 w 136"/>
                <a:gd name="T9" fmla="*/ 140 h 152"/>
                <a:gd name="T10" fmla="*/ 25 w 136"/>
                <a:gd name="T11" fmla="*/ 135 h 152"/>
                <a:gd name="T12" fmla="*/ 19 w 136"/>
                <a:gd name="T13" fmla="*/ 129 h 152"/>
                <a:gd name="T14" fmla="*/ 13 w 136"/>
                <a:gd name="T15" fmla="*/ 121 h 152"/>
                <a:gd name="T16" fmla="*/ 9 w 136"/>
                <a:gd name="T17" fmla="*/ 113 h 152"/>
                <a:gd name="T18" fmla="*/ 5 w 136"/>
                <a:gd name="T19" fmla="*/ 105 h 152"/>
                <a:gd name="T20" fmla="*/ 2 w 136"/>
                <a:gd name="T21" fmla="*/ 96 h 152"/>
                <a:gd name="T22" fmla="*/ 0 w 136"/>
                <a:gd name="T23" fmla="*/ 87 h 152"/>
                <a:gd name="T24" fmla="*/ 0 w 136"/>
                <a:gd name="T25" fmla="*/ 77 h 152"/>
                <a:gd name="T26" fmla="*/ 2 w 136"/>
                <a:gd name="T27" fmla="*/ 57 h 152"/>
                <a:gd name="T28" fmla="*/ 5 w 136"/>
                <a:gd name="T29" fmla="*/ 47 h 152"/>
                <a:gd name="T30" fmla="*/ 9 w 136"/>
                <a:gd name="T31" fmla="*/ 38 h 152"/>
                <a:gd name="T32" fmla="*/ 14 w 136"/>
                <a:gd name="T33" fmla="*/ 29 h 152"/>
                <a:gd name="T34" fmla="*/ 20 w 136"/>
                <a:gd name="T35" fmla="*/ 21 h 152"/>
                <a:gd name="T36" fmla="*/ 27 w 136"/>
                <a:gd name="T37" fmla="*/ 14 h 152"/>
                <a:gd name="T38" fmla="*/ 34 w 136"/>
                <a:gd name="T39" fmla="*/ 9 h 152"/>
                <a:gd name="T40" fmla="*/ 42 w 136"/>
                <a:gd name="T41" fmla="*/ 5 h 152"/>
                <a:gd name="T42" fmla="*/ 50 w 136"/>
                <a:gd name="T43" fmla="*/ 2 h 152"/>
                <a:gd name="T44" fmla="*/ 67 w 136"/>
                <a:gd name="T45" fmla="*/ 0 h 152"/>
                <a:gd name="T46" fmla="*/ 84 w 136"/>
                <a:gd name="T47" fmla="*/ 2 h 152"/>
                <a:gd name="T48" fmla="*/ 92 w 136"/>
                <a:gd name="T49" fmla="*/ 5 h 152"/>
                <a:gd name="T50" fmla="*/ 100 w 136"/>
                <a:gd name="T51" fmla="*/ 9 h 152"/>
                <a:gd name="T52" fmla="*/ 107 w 136"/>
                <a:gd name="T53" fmla="*/ 14 h 152"/>
                <a:gd name="T54" fmla="*/ 114 w 136"/>
                <a:gd name="T55" fmla="*/ 21 h 152"/>
                <a:gd name="T56" fmla="*/ 120 w 136"/>
                <a:gd name="T57" fmla="*/ 29 h 152"/>
                <a:gd name="T58" fmla="*/ 125 w 136"/>
                <a:gd name="T59" fmla="*/ 38 h 152"/>
                <a:gd name="T60" fmla="*/ 129 w 136"/>
                <a:gd name="T61" fmla="*/ 47 h 152"/>
                <a:gd name="T62" fmla="*/ 132 w 136"/>
                <a:gd name="T63" fmla="*/ 57 h 152"/>
                <a:gd name="T64" fmla="*/ 135 w 136"/>
                <a:gd name="T65" fmla="*/ 77 h 152"/>
                <a:gd name="T66" fmla="*/ 134 w 136"/>
                <a:gd name="T67" fmla="*/ 87 h 152"/>
                <a:gd name="T68" fmla="*/ 132 w 136"/>
                <a:gd name="T69" fmla="*/ 96 h 152"/>
                <a:gd name="T70" fmla="*/ 129 w 136"/>
                <a:gd name="T71" fmla="*/ 105 h 152"/>
                <a:gd name="T72" fmla="*/ 125 w 136"/>
                <a:gd name="T73" fmla="*/ 113 h 152"/>
                <a:gd name="T74" fmla="*/ 121 w 136"/>
                <a:gd name="T75" fmla="*/ 121 h 152"/>
                <a:gd name="T76" fmla="*/ 115 w 136"/>
                <a:gd name="T77" fmla="*/ 129 h 152"/>
                <a:gd name="T78" fmla="*/ 109 w 136"/>
                <a:gd name="T79" fmla="*/ 135 h 152"/>
                <a:gd name="T80" fmla="*/ 101 w 136"/>
                <a:gd name="T81" fmla="*/ 140 h 152"/>
                <a:gd name="T82" fmla="*/ 95 w 136"/>
                <a:gd name="T83" fmla="*/ 145 h 152"/>
                <a:gd name="T84" fmla="*/ 86 w 136"/>
                <a:gd name="T85" fmla="*/ 148 h 152"/>
                <a:gd name="T86" fmla="*/ 77 w 136"/>
                <a:gd name="T87" fmla="*/ 150 h 152"/>
                <a:gd name="T88" fmla="*/ 67 w 136"/>
                <a:gd name="T89" fmla="*/ 151 h 1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6"/>
                <a:gd name="T136" fmla="*/ 0 h 152"/>
                <a:gd name="T137" fmla="*/ 136 w 136"/>
                <a:gd name="T138" fmla="*/ 152 h 1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6" h="152">
                  <a:moveTo>
                    <a:pt x="67" y="151"/>
                  </a:moveTo>
                  <a:lnTo>
                    <a:pt x="57" y="150"/>
                  </a:lnTo>
                  <a:lnTo>
                    <a:pt x="48" y="148"/>
                  </a:lnTo>
                  <a:lnTo>
                    <a:pt x="40" y="145"/>
                  </a:lnTo>
                  <a:lnTo>
                    <a:pt x="33" y="140"/>
                  </a:lnTo>
                  <a:lnTo>
                    <a:pt x="25" y="135"/>
                  </a:lnTo>
                  <a:lnTo>
                    <a:pt x="19" y="129"/>
                  </a:lnTo>
                  <a:lnTo>
                    <a:pt x="13" y="121"/>
                  </a:lnTo>
                  <a:lnTo>
                    <a:pt x="9" y="113"/>
                  </a:lnTo>
                  <a:lnTo>
                    <a:pt x="5" y="105"/>
                  </a:lnTo>
                  <a:lnTo>
                    <a:pt x="2" y="96"/>
                  </a:lnTo>
                  <a:lnTo>
                    <a:pt x="0" y="87"/>
                  </a:lnTo>
                  <a:lnTo>
                    <a:pt x="0" y="77"/>
                  </a:lnTo>
                  <a:lnTo>
                    <a:pt x="2" y="57"/>
                  </a:lnTo>
                  <a:lnTo>
                    <a:pt x="5" y="47"/>
                  </a:lnTo>
                  <a:lnTo>
                    <a:pt x="9" y="38"/>
                  </a:lnTo>
                  <a:lnTo>
                    <a:pt x="14" y="29"/>
                  </a:lnTo>
                  <a:lnTo>
                    <a:pt x="20" y="21"/>
                  </a:lnTo>
                  <a:lnTo>
                    <a:pt x="27" y="14"/>
                  </a:lnTo>
                  <a:lnTo>
                    <a:pt x="34" y="9"/>
                  </a:lnTo>
                  <a:lnTo>
                    <a:pt x="42" y="5"/>
                  </a:lnTo>
                  <a:lnTo>
                    <a:pt x="50" y="2"/>
                  </a:lnTo>
                  <a:lnTo>
                    <a:pt x="67" y="0"/>
                  </a:lnTo>
                  <a:lnTo>
                    <a:pt x="84" y="2"/>
                  </a:lnTo>
                  <a:lnTo>
                    <a:pt x="92" y="5"/>
                  </a:lnTo>
                  <a:lnTo>
                    <a:pt x="100" y="9"/>
                  </a:lnTo>
                  <a:lnTo>
                    <a:pt x="107" y="14"/>
                  </a:lnTo>
                  <a:lnTo>
                    <a:pt x="114" y="21"/>
                  </a:lnTo>
                  <a:lnTo>
                    <a:pt x="120" y="29"/>
                  </a:lnTo>
                  <a:lnTo>
                    <a:pt x="125" y="38"/>
                  </a:lnTo>
                  <a:lnTo>
                    <a:pt x="129" y="47"/>
                  </a:lnTo>
                  <a:lnTo>
                    <a:pt x="132" y="57"/>
                  </a:lnTo>
                  <a:lnTo>
                    <a:pt x="135" y="77"/>
                  </a:lnTo>
                  <a:lnTo>
                    <a:pt x="134" y="87"/>
                  </a:lnTo>
                  <a:lnTo>
                    <a:pt x="132" y="96"/>
                  </a:lnTo>
                  <a:lnTo>
                    <a:pt x="129" y="105"/>
                  </a:lnTo>
                  <a:lnTo>
                    <a:pt x="125" y="113"/>
                  </a:lnTo>
                  <a:lnTo>
                    <a:pt x="121" y="121"/>
                  </a:lnTo>
                  <a:lnTo>
                    <a:pt x="115" y="129"/>
                  </a:lnTo>
                  <a:lnTo>
                    <a:pt x="109" y="135"/>
                  </a:lnTo>
                  <a:lnTo>
                    <a:pt x="101" y="140"/>
                  </a:lnTo>
                  <a:lnTo>
                    <a:pt x="95" y="145"/>
                  </a:lnTo>
                  <a:lnTo>
                    <a:pt x="86" y="148"/>
                  </a:lnTo>
                  <a:lnTo>
                    <a:pt x="77" y="150"/>
                  </a:lnTo>
                  <a:lnTo>
                    <a:pt x="67" y="151"/>
                  </a:lnTo>
                </a:path>
              </a:pathLst>
            </a:custGeom>
            <a:solidFill>
              <a:srgbClr val="00FFFF"/>
            </a:solidFill>
            <a:ln w="9525" cap="rnd">
              <a:noFill/>
              <a:round/>
              <a:headEnd/>
              <a:tailEnd/>
            </a:ln>
          </p:spPr>
          <p:txBody>
            <a:bodyPr/>
            <a:lstStyle/>
            <a:p>
              <a:endParaRPr lang="en-US"/>
            </a:p>
          </p:txBody>
        </p:sp>
        <p:sp>
          <p:nvSpPr>
            <p:cNvPr id="16397" name="Freeform 11"/>
            <p:cNvSpPr>
              <a:spLocks/>
            </p:cNvSpPr>
            <p:nvPr/>
          </p:nvSpPr>
          <p:spPr bwMode="auto">
            <a:xfrm>
              <a:off x="1388" y="2642"/>
              <a:ext cx="154" cy="173"/>
            </a:xfrm>
            <a:custGeom>
              <a:avLst/>
              <a:gdLst>
                <a:gd name="T0" fmla="*/ 86 w 154"/>
                <a:gd name="T1" fmla="*/ 157 h 173"/>
                <a:gd name="T2" fmla="*/ 67 w 154"/>
                <a:gd name="T3" fmla="*/ 158 h 173"/>
                <a:gd name="T4" fmla="*/ 50 w 154"/>
                <a:gd name="T5" fmla="*/ 152 h 173"/>
                <a:gd name="T6" fmla="*/ 37 w 154"/>
                <a:gd name="T7" fmla="*/ 143 h 173"/>
                <a:gd name="T8" fmla="*/ 25 w 154"/>
                <a:gd name="T9" fmla="*/ 130 h 173"/>
                <a:gd name="T10" fmla="*/ 17 w 154"/>
                <a:gd name="T11" fmla="*/ 114 h 173"/>
                <a:gd name="T12" fmla="*/ 13 w 154"/>
                <a:gd name="T13" fmla="*/ 97 h 173"/>
                <a:gd name="T14" fmla="*/ 14 w 154"/>
                <a:gd name="T15" fmla="*/ 69 h 173"/>
                <a:gd name="T16" fmla="*/ 21 w 154"/>
                <a:gd name="T17" fmla="*/ 50 h 173"/>
                <a:gd name="T18" fmla="*/ 32 w 154"/>
                <a:gd name="T19" fmla="*/ 34 h 173"/>
                <a:gd name="T20" fmla="*/ 45 w 154"/>
                <a:gd name="T21" fmla="*/ 24 h 173"/>
                <a:gd name="T22" fmla="*/ 60 w 154"/>
                <a:gd name="T23" fmla="*/ 17 h 173"/>
                <a:gd name="T24" fmla="*/ 92 w 154"/>
                <a:gd name="T25" fmla="*/ 17 h 173"/>
                <a:gd name="T26" fmla="*/ 107 w 154"/>
                <a:gd name="T27" fmla="*/ 24 h 173"/>
                <a:gd name="T28" fmla="*/ 121 w 154"/>
                <a:gd name="T29" fmla="*/ 34 h 173"/>
                <a:gd name="T30" fmla="*/ 131 w 154"/>
                <a:gd name="T31" fmla="*/ 50 h 173"/>
                <a:gd name="T32" fmla="*/ 138 w 154"/>
                <a:gd name="T33" fmla="*/ 69 h 173"/>
                <a:gd name="T34" fmla="*/ 139 w 154"/>
                <a:gd name="T35" fmla="*/ 97 h 173"/>
                <a:gd name="T36" fmla="*/ 135 w 154"/>
                <a:gd name="T37" fmla="*/ 114 h 173"/>
                <a:gd name="T38" fmla="*/ 127 w 154"/>
                <a:gd name="T39" fmla="*/ 130 h 173"/>
                <a:gd name="T40" fmla="*/ 115 w 154"/>
                <a:gd name="T41" fmla="*/ 143 h 173"/>
                <a:gd name="T42" fmla="*/ 102 w 154"/>
                <a:gd name="T43" fmla="*/ 152 h 173"/>
                <a:gd name="T44" fmla="*/ 85 w 154"/>
                <a:gd name="T45" fmla="*/ 158 h 173"/>
                <a:gd name="T46" fmla="*/ 66 w 154"/>
                <a:gd name="T47" fmla="*/ 157 h 173"/>
                <a:gd name="T48" fmla="*/ 76 w 154"/>
                <a:gd name="T49" fmla="*/ 172 h 173"/>
                <a:gd name="T50" fmla="*/ 97 w 154"/>
                <a:gd name="T51" fmla="*/ 169 h 173"/>
                <a:gd name="T52" fmla="*/ 115 w 154"/>
                <a:gd name="T53" fmla="*/ 160 h 173"/>
                <a:gd name="T54" fmla="*/ 131 w 154"/>
                <a:gd name="T55" fmla="*/ 146 h 173"/>
                <a:gd name="T56" fmla="*/ 142 w 154"/>
                <a:gd name="T57" fmla="*/ 130 h 173"/>
                <a:gd name="T58" fmla="*/ 150 w 154"/>
                <a:gd name="T59" fmla="*/ 110 h 173"/>
                <a:gd name="T60" fmla="*/ 153 w 154"/>
                <a:gd name="T61" fmla="*/ 88 h 173"/>
                <a:gd name="T62" fmla="*/ 147 w 154"/>
                <a:gd name="T63" fmla="*/ 54 h 173"/>
                <a:gd name="T64" fmla="*/ 137 w 154"/>
                <a:gd name="T65" fmla="*/ 33 h 173"/>
                <a:gd name="T66" fmla="*/ 121 w 154"/>
                <a:gd name="T67" fmla="*/ 17 h 173"/>
                <a:gd name="T68" fmla="*/ 105 w 154"/>
                <a:gd name="T69" fmla="*/ 7 h 173"/>
                <a:gd name="T70" fmla="*/ 76 w 154"/>
                <a:gd name="T71" fmla="*/ 0 h 173"/>
                <a:gd name="T72" fmla="*/ 48 w 154"/>
                <a:gd name="T73" fmla="*/ 7 h 173"/>
                <a:gd name="T74" fmla="*/ 31 w 154"/>
                <a:gd name="T75" fmla="*/ 17 h 173"/>
                <a:gd name="T76" fmla="*/ 16 w 154"/>
                <a:gd name="T77" fmla="*/ 33 h 173"/>
                <a:gd name="T78" fmla="*/ 5 w 154"/>
                <a:gd name="T79" fmla="*/ 54 h 173"/>
                <a:gd name="T80" fmla="*/ 0 w 154"/>
                <a:gd name="T81" fmla="*/ 88 h 173"/>
                <a:gd name="T82" fmla="*/ 2 w 154"/>
                <a:gd name="T83" fmla="*/ 110 h 173"/>
                <a:gd name="T84" fmla="*/ 10 w 154"/>
                <a:gd name="T85" fmla="*/ 130 h 173"/>
                <a:gd name="T86" fmla="*/ 21 w 154"/>
                <a:gd name="T87" fmla="*/ 146 h 173"/>
                <a:gd name="T88" fmla="*/ 37 w 154"/>
                <a:gd name="T89" fmla="*/ 160 h 173"/>
                <a:gd name="T90" fmla="*/ 55 w 154"/>
                <a:gd name="T91" fmla="*/ 169 h 173"/>
                <a:gd name="T92" fmla="*/ 76 w 154"/>
                <a:gd name="T93" fmla="*/ 172 h 1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4"/>
                <a:gd name="T142" fmla="*/ 0 h 173"/>
                <a:gd name="T143" fmla="*/ 154 w 154"/>
                <a:gd name="T144" fmla="*/ 173 h 1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4" h="173">
                  <a:moveTo>
                    <a:pt x="87" y="172"/>
                  </a:moveTo>
                  <a:lnTo>
                    <a:pt x="86" y="157"/>
                  </a:lnTo>
                  <a:lnTo>
                    <a:pt x="76" y="158"/>
                  </a:lnTo>
                  <a:lnTo>
                    <a:pt x="67" y="158"/>
                  </a:lnTo>
                  <a:lnTo>
                    <a:pt x="58" y="156"/>
                  </a:lnTo>
                  <a:lnTo>
                    <a:pt x="50" y="152"/>
                  </a:lnTo>
                  <a:lnTo>
                    <a:pt x="43" y="148"/>
                  </a:lnTo>
                  <a:lnTo>
                    <a:pt x="37" y="143"/>
                  </a:lnTo>
                  <a:lnTo>
                    <a:pt x="31" y="137"/>
                  </a:lnTo>
                  <a:lnTo>
                    <a:pt x="25" y="130"/>
                  </a:lnTo>
                  <a:lnTo>
                    <a:pt x="21" y="122"/>
                  </a:lnTo>
                  <a:lnTo>
                    <a:pt x="17" y="114"/>
                  </a:lnTo>
                  <a:lnTo>
                    <a:pt x="15" y="106"/>
                  </a:lnTo>
                  <a:lnTo>
                    <a:pt x="13" y="97"/>
                  </a:lnTo>
                  <a:lnTo>
                    <a:pt x="12" y="88"/>
                  </a:lnTo>
                  <a:lnTo>
                    <a:pt x="14" y="69"/>
                  </a:lnTo>
                  <a:lnTo>
                    <a:pt x="16" y="59"/>
                  </a:lnTo>
                  <a:lnTo>
                    <a:pt x="21" y="50"/>
                  </a:lnTo>
                  <a:lnTo>
                    <a:pt x="26" y="42"/>
                  </a:lnTo>
                  <a:lnTo>
                    <a:pt x="32" y="34"/>
                  </a:lnTo>
                  <a:lnTo>
                    <a:pt x="38" y="28"/>
                  </a:lnTo>
                  <a:lnTo>
                    <a:pt x="45" y="24"/>
                  </a:lnTo>
                  <a:lnTo>
                    <a:pt x="52" y="20"/>
                  </a:lnTo>
                  <a:lnTo>
                    <a:pt x="60" y="17"/>
                  </a:lnTo>
                  <a:lnTo>
                    <a:pt x="76" y="15"/>
                  </a:lnTo>
                  <a:lnTo>
                    <a:pt x="92" y="17"/>
                  </a:lnTo>
                  <a:lnTo>
                    <a:pt x="100" y="20"/>
                  </a:lnTo>
                  <a:lnTo>
                    <a:pt x="107" y="24"/>
                  </a:lnTo>
                  <a:lnTo>
                    <a:pt x="114" y="28"/>
                  </a:lnTo>
                  <a:lnTo>
                    <a:pt x="121" y="34"/>
                  </a:lnTo>
                  <a:lnTo>
                    <a:pt x="126" y="42"/>
                  </a:lnTo>
                  <a:lnTo>
                    <a:pt x="131" y="50"/>
                  </a:lnTo>
                  <a:lnTo>
                    <a:pt x="136" y="59"/>
                  </a:lnTo>
                  <a:lnTo>
                    <a:pt x="138" y="69"/>
                  </a:lnTo>
                  <a:lnTo>
                    <a:pt x="140" y="88"/>
                  </a:lnTo>
                  <a:lnTo>
                    <a:pt x="139" y="97"/>
                  </a:lnTo>
                  <a:lnTo>
                    <a:pt x="137" y="106"/>
                  </a:lnTo>
                  <a:lnTo>
                    <a:pt x="135" y="114"/>
                  </a:lnTo>
                  <a:lnTo>
                    <a:pt x="131" y="122"/>
                  </a:lnTo>
                  <a:lnTo>
                    <a:pt x="127" y="130"/>
                  </a:lnTo>
                  <a:lnTo>
                    <a:pt x="121" y="137"/>
                  </a:lnTo>
                  <a:lnTo>
                    <a:pt x="115" y="143"/>
                  </a:lnTo>
                  <a:lnTo>
                    <a:pt x="109" y="148"/>
                  </a:lnTo>
                  <a:lnTo>
                    <a:pt x="102" y="152"/>
                  </a:lnTo>
                  <a:lnTo>
                    <a:pt x="94" y="156"/>
                  </a:lnTo>
                  <a:lnTo>
                    <a:pt x="85" y="158"/>
                  </a:lnTo>
                  <a:lnTo>
                    <a:pt x="76" y="158"/>
                  </a:lnTo>
                  <a:lnTo>
                    <a:pt x="66" y="157"/>
                  </a:lnTo>
                  <a:lnTo>
                    <a:pt x="65" y="172"/>
                  </a:lnTo>
                  <a:lnTo>
                    <a:pt x="76" y="172"/>
                  </a:lnTo>
                  <a:lnTo>
                    <a:pt x="87" y="171"/>
                  </a:lnTo>
                  <a:lnTo>
                    <a:pt x="97" y="169"/>
                  </a:lnTo>
                  <a:lnTo>
                    <a:pt x="106" y="165"/>
                  </a:lnTo>
                  <a:lnTo>
                    <a:pt x="115" y="160"/>
                  </a:lnTo>
                  <a:lnTo>
                    <a:pt x="123" y="154"/>
                  </a:lnTo>
                  <a:lnTo>
                    <a:pt x="131" y="146"/>
                  </a:lnTo>
                  <a:lnTo>
                    <a:pt x="137" y="138"/>
                  </a:lnTo>
                  <a:lnTo>
                    <a:pt x="142" y="130"/>
                  </a:lnTo>
                  <a:lnTo>
                    <a:pt x="146" y="120"/>
                  </a:lnTo>
                  <a:lnTo>
                    <a:pt x="150" y="110"/>
                  </a:lnTo>
                  <a:lnTo>
                    <a:pt x="152" y="98"/>
                  </a:lnTo>
                  <a:lnTo>
                    <a:pt x="153" y="88"/>
                  </a:lnTo>
                  <a:lnTo>
                    <a:pt x="150" y="66"/>
                  </a:lnTo>
                  <a:lnTo>
                    <a:pt x="147" y="54"/>
                  </a:lnTo>
                  <a:lnTo>
                    <a:pt x="142" y="43"/>
                  </a:lnTo>
                  <a:lnTo>
                    <a:pt x="137" y="33"/>
                  </a:lnTo>
                  <a:lnTo>
                    <a:pt x="129" y="25"/>
                  </a:lnTo>
                  <a:lnTo>
                    <a:pt x="121" y="17"/>
                  </a:lnTo>
                  <a:lnTo>
                    <a:pt x="113" y="11"/>
                  </a:lnTo>
                  <a:lnTo>
                    <a:pt x="105" y="7"/>
                  </a:lnTo>
                  <a:lnTo>
                    <a:pt x="95" y="3"/>
                  </a:lnTo>
                  <a:lnTo>
                    <a:pt x="76" y="0"/>
                  </a:lnTo>
                  <a:lnTo>
                    <a:pt x="57" y="3"/>
                  </a:lnTo>
                  <a:lnTo>
                    <a:pt x="48" y="7"/>
                  </a:lnTo>
                  <a:lnTo>
                    <a:pt x="39" y="11"/>
                  </a:lnTo>
                  <a:lnTo>
                    <a:pt x="31" y="17"/>
                  </a:lnTo>
                  <a:lnTo>
                    <a:pt x="23" y="25"/>
                  </a:lnTo>
                  <a:lnTo>
                    <a:pt x="16" y="33"/>
                  </a:lnTo>
                  <a:lnTo>
                    <a:pt x="10" y="43"/>
                  </a:lnTo>
                  <a:lnTo>
                    <a:pt x="5" y="54"/>
                  </a:lnTo>
                  <a:lnTo>
                    <a:pt x="2" y="66"/>
                  </a:lnTo>
                  <a:lnTo>
                    <a:pt x="0" y="88"/>
                  </a:lnTo>
                  <a:lnTo>
                    <a:pt x="0" y="98"/>
                  </a:lnTo>
                  <a:lnTo>
                    <a:pt x="2" y="110"/>
                  </a:lnTo>
                  <a:lnTo>
                    <a:pt x="6" y="120"/>
                  </a:lnTo>
                  <a:lnTo>
                    <a:pt x="10" y="130"/>
                  </a:lnTo>
                  <a:lnTo>
                    <a:pt x="16" y="138"/>
                  </a:lnTo>
                  <a:lnTo>
                    <a:pt x="21" y="146"/>
                  </a:lnTo>
                  <a:lnTo>
                    <a:pt x="29" y="154"/>
                  </a:lnTo>
                  <a:lnTo>
                    <a:pt x="37" y="160"/>
                  </a:lnTo>
                  <a:lnTo>
                    <a:pt x="46" y="165"/>
                  </a:lnTo>
                  <a:lnTo>
                    <a:pt x="55" y="169"/>
                  </a:lnTo>
                  <a:lnTo>
                    <a:pt x="65" y="171"/>
                  </a:lnTo>
                  <a:lnTo>
                    <a:pt x="76" y="172"/>
                  </a:lnTo>
                  <a:lnTo>
                    <a:pt x="87" y="172"/>
                  </a:lnTo>
                </a:path>
              </a:pathLst>
            </a:custGeom>
            <a:solidFill>
              <a:srgbClr val="000000"/>
            </a:solidFill>
            <a:ln w="12700" cap="rnd">
              <a:solidFill>
                <a:srgbClr val="000000"/>
              </a:solidFill>
              <a:round/>
              <a:headEnd/>
              <a:tailEnd/>
            </a:ln>
          </p:spPr>
          <p:txBody>
            <a:bodyPr/>
            <a:lstStyle/>
            <a:p>
              <a:endParaRPr lang="en-US"/>
            </a:p>
          </p:txBody>
        </p:sp>
        <p:sp>
          <p:nvSpPr>
            <p:cNvPr id="16398" name="Freeform 12"/>
            <p:cNvSpPr>
              <a:spLocks/>
            </p:cNvSpPr>
            <p:nvPr/>
          </p:nvSpPr>
          <p:spPr bwMode="auto">
            <a:xfrm>
              <a:off x="1539" y="2650"/>
              <a:ext cx="135" cy="152"/>
            </a:xfrm>
            <a:custGeom>
              <a:avLst/>
              <a:gdLst>
                <a:gd name="T0" fmla="*/ 66 w 135"/>
                <a:gd name="T1" fmla="*/ 151 h 152"/>
                <a:gd name="T2" fmla="*/ 56 w 135"/>
                <a:gd name="T3" fmla="*/ 150 h 152"/>
                <a:gd name="T4" fmla="*/ 48 w 135"/>
                <a:gd name="T5" fmla="*/ 148 h 152"/>
                <a:gd name="T6" fmla="*/ 39 w 135"/>
                <a:gd name="T7" fmla="*/ 145 h 152"/>
                <a:gd name="T8" fmla="*/ 32 w 135"/>
                <a:gd name="T9" fmla="*/ 140 h 152"/>
                <a:gd name="T10" fmla="*/ 25 w 135"/>
                <a:gd name="T11" fmla="*/ 135 h 152"/>
                <a:gd name="T12" fmla="*/ 18 w 135"/>
                <a:gd name="T13" fmla="*/ 129 h 152"/>
                <a:gd name="T14" fmla="*/ 13 w 135"/>
                <a:gd name="T15" fmla="*/ 121 h 152"/>
                <a:gd name="T16" fmla="*/ 8 w 135"/>
                <a:gd name="T17" fmla="*/ 113 h 152"/>
                <a:gd name="T18" fmla="*/ 5 w 135"/>
                <a:gd name="T19" fmla="*/ 105 h 152"/>
                <a:gd name="T20" fmla="*/ 1 w 135"/>
                <a:gd name="T21" fmla="*/ 96 h 152"/>
                <a:gd name="T22" fmla="*/ 0 w 135"/>
                <a:gd name="T23" fmla="*/ 87 h 152"/>
                <a:gd name="T24" fmla="*/ 0 w 135"/>
                <a:gd name="T25" fmla="*/ 77 h 152"/>
                <a:gd name="T26" fmla="*/ 1 w 135"/>
                <a:gd name="T27" fmla="*/ 57 h 152"/>
                <a:gd name="T28" fmla="*/ 4 w 135"/>
                <a:gd name="T29" fmla="*/ 47 h 152"/>
                <a:gd name="T30" fmla="*/ 8 w 135"/>
                <a:gd name="T31" fmla="*/ 38 h 152"/>
                <a:gd name="T32" fmla="*/ 13 w 135"/>
                <a:gd name="T33" fmla="*/ 29 h 152"/>
                <a:gd name="T34" fmla="*/ 19 w 135"/>
                <a:gd name="T35" fmla="*/ 21 h 152"/>
                <a:gd name="T36" fmla="*/ 26 w 135"/>
                <a:gd name="T37" fmla="*/ 14 h 152"/>
                <a:gd name="T38" fmla="*/ 33 w 135"/>
                <a:gd name="T39" fmla="*/ 9 h 152"/>
                <a:gd name="T40" fmla="*/ 41 w 135"/>
                <a:gd name="T41" fmla="*/ 5 h 152"/>
                <a:gd name="T42" fmla="*/ 50 w 135"/>
                <a:gd name="T43" fmla="*/ 2 h 152"/>
                <a:gd name="T44" fmla="*/ 66 w 135"/>
                <a:gd name="T45" fmla="*/ 0 h 152"/>
                <a:gd name="T46" fmla="*/ 83 w 135"/>
                <a:gd name="T47" fmla="*/ 2 h 152"/>
                <a:gd name="T48" fmla="*/ 92 w 135"/>
                <a:gd name="T49" fmla="*/ 5 h 152"/>
                <a:gd name="T50" fmla="*/ 100 w 135"/>
                <a:gd name="T51" fmla="*/ 9 h 152"/>
                <a:gd name="T52" fmla="*/ 107 w 135"/>
                <a:gd name="T53" fmla="*/ 14 h 152"/>
                <a:gd name="T54" fmla="*/ 114 w 135"/>
                <a:gd name="T55" fmla="*/ 21 h 152"/>
                <a:gd name="T56" fmla="*/ 119 w 135"/>
                <a:gd name="T57" fmla="*/ 29 h 152"/>
                <a:gd name="T58" fmla="*/ 125 w 135"/>
                <a:gd name="T59" fmla="*/ 38 h 152"/>
                <a:gd name="T60" fmla="*/ 129 w 135"/>
                <a:gd name="T61" fmla="*/ 47 h 152"/>
                <a:gd name="T62" fmla="*/ 132 w 135"/>
                <a:gd name="T63" fmla="*/ 57 h 152"/>
                <a:gd name="T64" fmla="*/ 134 w 135"/>
                <a:gd name="T65" fmla="*/ 77 h 152"/>
                <a:gd name="T66" fmla="*/ 133 w 135"/>
                <a:gd name="T67" fmla="*/ 87 h 152"/>
                <a:gd name="T68" fmla="*/ 131 w 135"/>
                <a:gd name="T69" fmla="*/ 96 h 152"/>
                <a:gd name="T70" fmla="*/ 128 w 135"/>
                <a:gd name="T71" fmla="*/ 105 h 152"/>
                <a:gd name="T72" fmla="*/ 125 w 135"/>
                <a:gd name="T73" fmla="*/ 113 h 152"/>
                <a:gd name="T74" fmla="*/ 120 w 135"/>
                <a:gd name="T75" fmla="*/ 121 h 152"/>
                <a:gd name="T76" fmla="*/ 115 w 135"/>
                <a:gd name="T77" fmla="*/ 129 h 152"/>
                <a:gd name="T78" fmla="*/ 108 w 135"/>
                <a:gd name="T79" fmla="*/ 135 h 152"/>
                <a:gd name="T80" fmla="*/ 101 w 135"/>
                <a:gd name="T81" fmla="*/ 140 h 152"/>
                <a:gd name="T82" fmla="*/ 94 w 135"/>
                <a:gd name="T83" fmla="*/ 145 h 152"/>
                <a:gd name="T84" fmla="*/ 85 w 135"/>
                <a:gd name="T85" fmla="*/ 148 h 152"/>
                <a:gd name="T86" fmla="*/ 77 w 135"/>
                <a:gd name="T87" fmla="*/ 150 h 152"/>
                <a:gd name="T88" fmla="*/ 66 w 135"/>
                <a:gd name="T89" fmla="*/ 151 h 1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5"/>
                <a:gd name="T136" fmla="*/ 0 h 152"/>
                <a:gd name="T137" fmla="*/ 135 w 135"/>
                <a:gd name="T138" fmla="*/ 152 h 1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5" h="152">
                  <a:moveTo>
                    <a:pt x="66" y="151"/>
                  </a:moveTo>
                  <a:lnTo>
                    <a:pt x="56" y="150"/>
                  </a:lnTo>
                  <a:lnTo>
                    <a:pt x="48" y="148"/>
                  </a:lnTo>
                  <a:lnTo>
                    <a:pt x="39" y="145"/>
                  </a:lnTo>
                  <a:lnTo>
                    <a:pt x="32" y="140"/>
                  </a:lnTo>
                  <a:lnTo>
                    <a:pt x="25" y="135"/>
                  </a:lnTo>
                  <a:lnTo>
                    <a:pt x="18" y="129"/>
                  </a:lnTo>
                  <a:lnTo>
                    <a:pt x="13" y="121"/>
                  </a:lnTo>
                  <a:lnTo>
                    <a:pt x="8" y="113"/>
                  </a:lnTo>
                  <a:lnTo>
                    <a:pt x="5" y="105"/>
                  </a:lnTo>
                  <a:lnTo>
                    <a:pt x="1" y="96"/>
                  </a:lnTo>
                  <a:lnTo>
                    <a:pt x="0" y="87"/>
                  </a:lnTo>
                  <a:lnTo>
                    <a:pt x="0" y="77"/>
                  </a:lnTo>
                  <a:lnTo>
                    <a:pt x="1" y="57"/>
                  </a:lnTo>
                  <a:lnTo>
                    <a:pt x="4" y="47"/>
                  </a:lnTo>
                  <a:lnTo>
                    <a:pt x="8" y="38"/>
                  </a:lnTo>
                  <a:lnTo>
                    <a:pt x="13" y="29"/>
                  </a:lnTo>
                  <a:lnTo>
                    <a:pt x="19" y="21"/>
                  </a:lnTo>
                  <a:lnTo>
                    <a:pt x="26" y="14"/>
                  </a:lnTo>
                  <a:lnTo>
                    <a:pt x="33" y="9"/>
                  </a:lnTo>
                  <a:lnTo>
                    <a:pt x="41" y="5"/>
                  </a:lnTo>
                  <a:lnTo>
                    <a:pt x="50" y="2"/>
                  </a:lnTo>
                  <a:lnTo>
                    <a:pt x="66" y="0"/>
                  </a:lnTo>
                  <a:lnTo>
                    <a:pt x="83" y="2"/>
                  </a:lnTo>
                  <a:lnTo>
                    <a:pt x="92" y="5"/>
                  </a:lnTo>
                  <a:lnTo>
                    <a:pt x="100" y="9"/>
                  </a:lnTo>
                  <a:lnTo>
                    <a:pt x="107" y="14"/>
                  </a:lnTo>
                  <a:lnTo>
                    <a:pt x="114" y="21"/>
                  </a:lnTo>
                  <a:lnTo>
                    <a:pt x="119" y="29"/>
                  </a:lnTo>
                  <a:lnTo>
                    <a:pt x="125" y="38"/>
                  </a:lnTo>
                  <a:lnTo>
                    <a:pt x="129" y="47"/>
                  </a:lnTo>
                  <a:lnTo>
                    <a:pt x="132" y="57"/>
                  </a:lnTo>
                  <a:lnTo>
                    <a:pt x="134" y="77"/>
                  </a:lnTo>
                  <a:lnTo>
                    <a:pt x="133" y="87"/>
                  </a:lnTo>
                  <a:lnTo>
                    <a:pt x="131" y="96"/>
                  </a:lnTo>
                  <a:lnTo>
                    <a:pt x="128" y="105"/>
                  </a:lnTo>
                  <a:lnTo>
                    <a:pt x="125" y="113"/>
                  </a:lnTo>
                  <a:lnTo>
                    <a:pt x="120" y="121"/>
                  </a:lnTo>
                  <a:lnTo>
                    <a:pt x="115" y="129"/>
                  </a:lnTo>
                  <a:lnTo>
                    <a:pt x="108" y="135"/>
                  </a:lnTo>
                  <a:lnTo>
                    <a:pt x="101" y="140"/>
                  </a:lnTo>
                  <a:lnTo>
                    <a:pt x="94" y="145"/>
                  </a:lnTo>
                  <a:lnTo>
                    <a:pt x="85" y="148"/>
                  </a:lnTo>
                  <a:lnTo>
                    <a:pt x="77" y="150"/>
                  </a:lnTo>
                  <a:lnTo>
                    <a:pt x="66" y="151"/>
                  </a:lnTo>
                </a:path>
              </a:pathLst>
            </a:custGeom>
            <a:solidFill>
              <a:srgbClr val="00FFFF"/>
            </a:solidFill>
            <a:ln w="9525" cap="rnd">
              <a:noFill/>
              <a:round/>
              <a:headEnd/>
              <a:tailEnd/>
            </a:ln>
          </p:spPr>
          <p:txBody>
            <a:bodyPr/>
            <a:lstStyle/>
            <a:p>
              <a:endParaRPr lang="en-US"/>
            </a:p>
          </p:txBody>
        </p:sp>
        <p:sp>
          <p:nvSpPr>
            <p:cNvPr id="16399" name="Freeform 13"/>
            <p:cNvSpPr>
              <a:spLocks/>
            </p:cNvSpPr>
            <p:nvPr/>
          </p:nvSpPr>
          <p:spPr bwMode="auto">
            <a:xfrm>
              <a:off x="1532" y="2642"/>
              <a:ext cx="154" cy="173"/>
            </a:xfrm>
            <a:custGeom>
              <a:avLst/>
              <a:gdLst>
                <a:gd name="T0" fmla="*/ 86 w 154"/>
                <a:gd name="T1" fmla="*/ 157 h 173"/>
                <a:gd name="T2" fmla="*/ 67 w 154"/>
                <a:gd name="T3" fmla="*/ 158 h 173"/>
                <a:gd name="T4" fmla="*/ 51 w 154"/>
                <a:gd name="T5" fmla="*/ 152 h 173"/>
                <a:gd name="T6" fmla="*/ 37 w 154"/>
                <a:gd name="T7" fmla="*/ 143 h 173"/>
                <a:gd name="T8" fmla="*/ 25 w 154"/>
                <a:gd name="T9" fmla="*/ 130 h 173"/>
                <a:gd name="T10" fmla="*/ 17 w 154"/>
                <a:gd name="T11" fmla="*/ 114 h 173"/>
                <a:gd name="T12" fmla="*/ 13 w 154"/>
                <a:gd name="T13" fmla="*/ 97 h 173"/>
                <a:gd name="T14" fmla="*/ 15 w 154"/>
                <a:gd name="T15" fmla="*/ 69 h 173"/>
                <a:gd name="T16" fmla="*/ 21 w 154"/>
                <a:gd name="T17" fmla="*/ 50 h 173"/>
                <a:gd name="T18" fmla="*/ 32 w 154"/>
                <a:gd name="T19" fmla="*/ 34 h 173"/>
                <a:gd name="T20" fmla="*/ 45 w 154"/>
                <a:gd name="T21" fmla="*/ 24 h 173"/>
                <a:gd name="T22" fmla="*/ 60 w 154"/>
                <a:gd name="T23" fmla="*/ 17 h 173"/>
                <a:gd name="T24" fmla="*/ 92 w 154"/>
                <a:gd name="T25" fmla="*/ 17 h 173"/>
                <a:gd name="T26" fmla="*/ 108 w 154"/>
                <a:gd name="T27" fmla="*/ 24 h 173"/>
                <a:gd name="T28" fmla="*/ 121 w 154"/>
                <a:gd name="T29" fmla="*/ 34 h 173"/>
                <a:gd name="T30" fmla="*/ 132 w 154"/>
                <a:gd name="T31" fmla="*/ 50 h 173"/>
                <a:gd name="T32" fmla="*/ 138 w 154"/>
                <a:gd name="T33" fmla="*/ 69 h 173"/>
                <a:gd name="T34" fmla="*/ 140 w 154"/>
                <a:gd name="T35" fmla="*/ 97 h 173"/>
                <a:gd name="T36" fmla="*/ 136 w 154"/>
                <a:gd name="T37" fmla="*/ 114 h 173"/>
                <a:gd name="T38" fmla="*/ 128 w 154"/>
                <a:gd name="T39" fmla="*/ 130 h 173"/>
                <a:gd name="T40" fmla="*/ 116 w 154"/>
                <a:gd name="T41" fmla="*/ 143 h 173"/>
                <a:gd name="T42" fmla="*/ 102 w 154"/>
                <a:gd name="T43" fmla="*/ 152 h 173"/>
                <a:gd name="T44" fmla="*/ 86 w 154"/>
                <a:gd name="T45" fmla="*/ 158 h 173"/>
                <a:gd name="T46" fmla="*/ 67 w 154"/>
                <a:gd name="T47" fmla="*/ 157 h 173"/>
                <a:gd name="T48" fmla="*/ 76 w 154"/>
                <a:gd name="T49" fmla="*/ 172 h 173"/>
                <a:gd name="T50" fmla="*/ 97 w 154"/>
                <a:gd name="T51" fmla="*/ 169 h 173"/>
                <a:gd name="T52" fmla="*/ 115 w 154"/>
                <a:gd name="T53" fmla="*/ 160 h 173"/>
                <a:gd name="T54" fmla="*/ 131 w 154"/>
                <a:gd name="T55" fmla="*/ 146 h 173"/>
                <a:gd name="T56" fmla="*/ 143 w 154"/>
                <a:gd name="T57" fmla="*/ 130 h 173"/>
                <a:gd name="T58" fmla="*/ 150 w 154"/>
                <a:gd name="T59" fmla="*/ 110 h 173"/>
                <a:gd name="T60" fmla="*/ 153 w 154"/>
                <a:gd name="T61" fmla="*/ 88 h 173"/>
                <a:gd name="T62" fmla="*/ 147 w 154"/>
                <a:gd name="T63" fmla="*/ 54 h 173"/>
                <a:gd name="T64" fmla="*/ 137 w 154"/>
                <a:gd name="T65" fmla="*/ 33 h 173"/>
                <a:gd name="T66" fmla="*/ 122 w 154"/>
                <a:gd name="T67" fmla="*/ 17 h 173"/>
                <a:gd name="T68" fmla="*/ 105 w 154"/>
                <a:gd name="T69" fmla="*/ 7 h 173"/>
                <a:gd name="T70" fmla="*/ 76 w 154"/>
                <a:gd name="T71" fmla="*/ 0 h 173"/>
                <a:gd name="T72" fmla="*/ 48 w 154"/>
                <a:gd name="T73" fmla="*/ 7 h 173"/>
                <a:gd name="T74" fmla="*/ 31 w 154"/>
                <a:gd name="T75" fmla="*/ 17 h 173"/>
                <a:gd name="T76" fmla="*/ 16 w 154"/>
                <a:gd name="T77" fmla="*/ 33 h 173"/>
                <a:gd name="T78" fmla="*/ 6 w 154"/>
                <a:gd name="T79" fmla="*/ 54 h 173"/>
                <a:gd name="T80" fmla="*/ 0 w 154"/>
                <a:gd name="T81" fmla="*/ 88 h 173"/>
                <a:gd name="T82" fmla="*/ 3 w 154"/>
                <a:gd name="T83" fmla="*/ 110 h 173"/>
                <a:gd name="T84" fmla="*/ 10 w 154"/>
                <a:gd name="T85" fmla="*/ 130 h 173"/>
                <a:gd name="T86" fmla="*/ 22 w 154"/>
                <a:gd name="T87" fmla="*/ 146 h 173"/>
                <a:gd name="T88" fmla="*/ 37 w 154"/>
                <a:gd name="T89" fmla="*/ 160 h 173"/>
                <a:gd name="T90" fmla="*/ 56 w 154"/>
                <a:gd name="T91" fmla="*/ 169 h 173"/>
                <a:gd name="T92" fmla="*/ 76 w 154"/>
                <a:gd name="T93" fmla="*/ 172 h 1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4"/>
                <a:gd name="T142" fmla="*/ 0 h 173"/>
                <a:gd name="T143" fmla="*/ 154 w 154"/>
                <a:gd name="T144" fmla="*/ 173 h 1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4" h="173">
                  <a:moveTo>
                    <a:pt x="87" y="172"/>
                  </a:moveTo>
                  <a:lnTo>
                    <a:pt x="86" y="157"/>
                  </a:lnTo>
                  <a:lnTo>
                    <a:pt x="76" y="158"/>
                  </a:lnTo>
                  <a:lnTo>
                    <a:pt x="67" y="158"/>
                  </a:lnTo>
                  <a:lnTo>
                    <a:pt x="59" y="156"/>
                  </a:lnTo>
                  <a:lnTo>
                    <a:pt x="51" y="152"/>
                  </a:lnTo>
                  <a:lnTo>
                    <a:pt x="44" y="148"/>
                  </a:lnTo>
                  <a:lnTo>
                    <a:pt x="37" y="143"/>
                  </a:lnTo>
                  <a:lnTo>
                    <a:pt x="31" y="137"/>
                  </a:lnTo>
                  <a:lnTo>
                    <a:pt x="25" y="130"/>
                  </a:lnTo>
                  <a:lnTo>
                    <a:pt x="21" y="122"/>
                  </a:lnTo>
                  <a:lnTo>
                    <a:pt x="17" y="114"/>
                  </a:lnTo>
                  <a:lnTo>
                    <a:pt x="15" y="106"/>
                  </a:lnTo>
                  <a:lnTo>
                    <a:pt x="13" y="97"/>
                  </a:lnTo>
                  <a:lnTo>
                    <a:pt x="13" y="88"/>
                  </a:lnTo>
                  <a:lnTo>
                    <a:pt x="15" y="69"/>
                  </a:lnTo>
                  <a:lnTo>
                    <a:pt x="17" y="59"/>
                  </a:lnTo>
                  <a:lnTo>
                    <a:pt x="21" y="50"/>
                  </a:lnTo>
                  <a:lnTo>
                    <a:pt x="26" y="42"/>
                  </a:lnTo>
                  <a:lnTo>
                    <a:pt x="32" y="34"/>
                  </a:lnTo>
                  <a:lnTo>
                    <a:pt x="38" y="28"/>
                  </a:lnTo>
                  <a:lnTo>
                    <a:pt x="45" y="24"/>
                  </a:lnTo>
                  <a:lnTo>
                    <a:pt x="53" y="20"/>
                  </a:lnTo>
                  <a:lnTo>
                    <a:pt x="60" y="17"/>
                  </a:lnTo>
                  <a:lnTo>
                    <a:pt x="76" y="15"/>
                  </a:lnTo>
                  <a:lnTo>
                    <a:pt x="92" y="17"/>
                  </a:lnTo>
                  <a:lnTo>
                    <a:pt x="100" y="20"/>
                  </a:lnTo>
                  <a:lnTo>
                    <a:pt x="108" y="24"/>
                  </a:lnTo>
                  <a:lnTo>
                    <a:pt x="115" y="28"/>
                  </a:lnTo>
                  <a:lnTo>
                    <a:pt x="121" y="34"/>
                  </a:lnTo>
                  <a:lnTo>
                    <a:pt x="127" y="42"/>
                  </a:lnTo>
                  <a:lnTo>
                    <a:pt x="132" y="50"/>
                  </a:lnTo>
                  <a:lnTo>
                    <a:pt x="136" y="59"/>
                  </a:lnTo>
                  <a:lnTo>
                    <a:pt x="138" y="69"/>
                  </a:lnTo>
                  <a:lnTo>
                    <a:pt x="140" y="88"/>
                  </a:lnTo>
                  <a:lnTo>
                    <a:pt x="140" y="97"/>
                  </a:lnTo>
                  <a:lnTo>
                    <a:pt x="138" y="106"/>
                  </a:lnTo>
                  <a:lnTo>
                    <a:pt x="136" y="114"/>
                  </a:lnTo>
                  <a:lnTo>
                    <a:pt x="132" y="122"/>
                  </a:lnTo>
                  <a:lnTo>
                    <a:pt x="128" y="130"/>
                  </a:lnTo>
                  <a:lnTo>
                    <a:pt x="122" y="137"/>
                  </a:lnTo>
                  <a:lnTo>
                    <a:pt x="116" y="143"/>
                  </a:lnTo>
                  <a:lnTo>
                    <a:pt x="109" y="148"/>
                  </a:lnTo>
                  <a:lnTo>
                    <a:pt x="102" y="152"/>
                  </a:lnTo>
                  <a:lnTo>
                    <a:pt x="94" y="156"/>
                  </a:lnTo>
                  <a:lnTo>
                    <a:pt x="86" y="158"/>
                  </a:lnTo>
                  <a:lnTo>
                    <a:pt x="76" y="158"/>
                  </a:lnTo>
                  <a:lnTo>
                    <a:pt x="67" y="157"/>
                  </a:lnTo>
                  <a:lnTo>
                    <a:pt x="66" y="172"/>
                  </a:lnTo>
                  <a:lnTo>
                    <a:pt x="76" y="172"/>
                  </a:lnTo>
                  <a:lnTo>
                    <a:pt x="87" y="171"/>
                  </a:lnTo>
                  <a:lnTo>
                    <a:pt x="97" y="169"/>
                  </a:lnTo>
                  <a:lnTo>
                    <a:pt x="107" y="165"/>
                  </a:lnTo>
                  <a:lnTo>
                    <a:pt x="115" y="160"/>
                  </a:lnTo>
                  <a:lnTo>
                    <a:pt x="124" y="154"/>
                  </a:lnTo>
                  <a:lnTo>
                    <a:pt x="131" y="146"/>
                  </a:lnTo>
                  <a:lnTo>
                    <a:pt x="137" y="138"/>
                  </a:lnTo>
                  <a:lnTo>
                    <a:pt x="143" y="130"/>
                  </a:lnTo>
                  <a:lnTo>
                    <a:pt x="147" y="120"/>
                  </a:lnTo>
                  <a:lnTo>
                    <a:pt x="150" y="110"/>
                  </a:lnTo>
                  <a:lnTo>
                    <a:pt x="152" y="98"/>
                  </a:lnTo>
                  <a:lnTo>
                    <a:pt x="153" y="88"/>
                  </a:lnTo>
                  <a:lnTo>
                    <a:pt x="151" y="66"/>
                  </a:lnTo>
                  <a:lnTo>
                    <a:pt x="147" y="54"/>
                  </a:lnTo>
                  <a:lnTo>
                    <a:pt x="143" y="43"/>
                  </a:lnTo>
                  <a:lnTo>
                    <a:pt x="137" y="33"/>
                  </a:lnTo>
                  <a:lnTo>
                    <a:pt x="129" y="25"/>
                  </a:lnTo>
                  <a:lnTo>
                    <a:pt x="122" y="17"/>
                  </a:lnTo>
                  <a:lnTo>
                    <a:pt x="113" y="11"/>
                  </a:lnTo>
                  <a:lnTo>
                    <a:pt x="105" y="7"/>
                  </a:lnTo>
                  <a:lnTo>
                    <a:pt x="96" y="3"/>
                  </a:lnTo>
                  <a:lnTo>
                    <a:pt x="76" y="0"/>
                  </a:lnTo>
                  <a:lnTo>
                    <a:pt x="57" y="3"/>
                  </a:lnTo>
                  <a:lnTo>
                    <a:pt x="48" y="7"/>
                  </a:lnTo>
                  <a:lnTo>
                    <a:pt x="40" y="11"/>
                  </a:lnTo>
                  <a:lnTo>
                    <a:pt x="31" y="17"/>
                  </a:lnTo>
                  <a:lnTo>
                    <a:pt x="23" y="25"/>
                  </a:lnTo>
                  <a:lnTo>
                    <a:pt x="16" y="33"/>
                  </a:lnTo>
                  <a:lnTo>
                    <a:pt x="10" y="43"/>
                  </a:lnTo>
                  <a:lnTo>
                    <a:pt x="6" y="54"/>
                  </a:lnTo>
                  <a:lnTo>
                    <a:pt x="2" y="66"/>
                  </a:lnTo>
                  <a:lnTo>
                    <a:pt x="0" y="88"/>
                  </a:lnTo>
                  <a:lnTo>
                    <a:pt x="1" y="98"/>
                  </a:lnTo>
                  <a:lnTo>
                    <a:pt x="3" y="110"/>
                  </a:lnTo>
                  <a:lnTo>
                    <a:pt x="6" y="120"/>
                  </a:lnTo>
                  <a:lnTo>
                    <a:pt x="10" y="130"/>
                  </a:lnTo>
                  <a:lnTo>
                    <a:pt x="16" y="138"/>
                  </a:lnTo>
                  <a:lnTo>
                    <a:pt x="22" y="146"/>
                  </a:lnTo>
                  <a:lnTo>
                    <a:pt x="29" y="154"/>
                  </a:lnTo>
                  <a:lnTo>
                    <a:pt x="37" y="160"/>
                  </a:lnTo>
                  <a:lnTo>
                    <a:pt x="46" y="165"/>
                  </a:lnTo>
                  <a:lnTo>
                    <a:pt x="56" y="169"/>
                  </a:lnTo>
                  <a:lnTo>
                    <a:pt x="65" y="171"/>
                  </a:lnTo>
                  <a:lnTo>
                    <a:pt x="76" y="172"/>
                  </a:lnTo>
                  <a:lnTo>
                    <a:pt x="87" y="172"/>
                  </a:lnTo>
                </a:path>
              </a:pathLst>
            </a:custGeom>
            <a:solidFill>
              <a:srgbClr val="000000"/>
            </a:solidFill>
            <a:ln w="12700" cap="rnd">
              <a:solidFill>
                <a:srgbClr val="000000"/>
              </a:solidFill>
              <a:round/>
              <a:headEnd/>
              <a:tailEnd/>
            </a:ln>
          </p:spPr>
          <p:txBody>
            <a:bodyPr/>
            <a:lstStyle/>
            <a:p>
              <a:endParaRPr lang="en-US"/>
            </a:p>
          </p:txBody>
        </p:sp>
        <p:sp>
          <p:nvSpPr>
            <p:cNvPr id="16400" name="Freeform 14"/>
            <p:cNvSpPr>
              <a:spLocks/>
            </p:cNvSpPr>
            <p:nvPr/>
          </p:nvSpPr>
          <p:spPr bwMode="auto">
            <a:xfrm>
              <a:off x="1683" y="2650"/>
              <a:ext cx="136" cy="152"/>
            </a:xfrm>
            <a:custGeom>
              <a:avLst/>
              <a:gdLst>
                <a:gd name="T0" fmla="*/ 67 w 136"/>
                <a:gd name="T1" fmla="*/ 151 h 152"/>
                <a:gd name="T2" fmla="*/ 57 w 136"/>
                <a:gd name="T3" fmla="*/ 150 h 152"/>
                <a:gd name="T4" fmla="*/ 48 w 136"/>
                <a:gd name="T5" fmla="*/ 148 h 152"/>
                <a:gd name="T6" fmla="*/ 40 w 136"/>
                <a:gd name="T7" fmla="*/ 145 h 152"/>
                <a:gd name="T8" fmla="*/ 32 w 136"/>
                <a:gd name="T9" fmla="*/ 140 h 152"/>
                <a:gd name="T10" fmla="*/ 25 w 136"/>
                <a:gd name="T11" fmla="*/ 135 h 152"/>
                <a:gd name="T12" fmla="*/ 18 w 136"/>
                <a:gd name="T13" fmla="*/ 129 h 152"/>
                <a:gd name="T14" fmla="*/ 13 w 136"/>
                <a:gd name="T15" fmla="*/ 121 h 152"/>
                <a:gd name="T16" fmla="*/ 8 w 136"/>
                <a:gd name="T17" fmla="*/ 113 h 152"/>
                <a:gd name="T18" fmla="*/ 5 w 136"/>
                <a:gd name="T19" fmla="*/ 105 h 152"/>
                <a:gd name="T20" fmla="*/ 2 w 136"/>
                <a:gd name="T21" fmla="*/ 96 h 152"/>
                <a:gd name="T22" fmla="*/ 0 w 136"/>
                <a:gd name="T23" fmla="*/ 87 h 152"/>
                <a:gd name="T24" fmla="*/ 0 w 136"/>
                <a:gd name="T25" fmla="*/ 77 h 152"/>
                <a:gd name="T26" fmla="*/ 1 w 136"/>
                <a:gd name="T27" fmla="*/ 57 h 152"/>
                <a:gd name="T28" fmla="*/ 5 w 136"/>
                <a:gd name="T29" fmla="*/ 47 h 152"/>
                <a:gd name="T30" fmla="*/ 8 w 136"/>
                <a:gd name="T31" fmla="*/ 38 h 152"/>
                <a:gd name="T32" fmla="*/ 14 w 136"/>
                <a:gd name="T33" fmla="*/ 29 h 152"/>
                <a:gd name="T34" fmla="*/ 20 w 136"/>
                <a:gd name="T35" fmla="*/ 21 h 152"/>
                <a:gd name="T36" fmla="*/ 27 w 136"/>
                <a:gd name="T37" fmla="*/ 14 h 152"/>
                <a:gd name="T38" fmla="*/ 33 w 136"/>
                <a:gd name="T39" fmla="*/ 9 h 152"/>
                <a:gd name="T40" fmla="*/ 42 w 136"/>
                <a:gd name="T41" fmla="*/ 5 h 152"/>
                <a:gd name="T42" fmla="*/ 50 w 136"/>
                <a:gd name="T43" fmla="*/ 2 h 152"/>
                <a:gd name="T44" fmla="*/ 67 w 136"/>
                <a:gd name="T45" fmla="*/ 0 h 152"/>
                <a:gd name="T46" fmla="*/ 83 w 136"/>
                <a:gd name="T47" fmla="*/ 2 h 152"/>
                <a:gd name="T48" fmla="*/ 92 w 136"/>
                <a:gd name="T49" fmla="*/ 5 h 152"/>
                <a:gd name="T50" fmla="*/ 100 w 136"/>
                <a:gd name="T51" fmla="*/ 9 h 152"/>
                <a:gd name="T52" fmla="*/ 107 w 136"/>
                <a:gd name="T53" fmla="*/ 14 h 152"/>
                <a:gd name="T54" fmla="*/ 114 w 136"/>
                <a:gd name="T55" fmla="*/ 21 h 152"/>
                <a:gd name="T56" fmla="*/ 120 w 136"/>
                <a:gd name="T57" fmla="*/ 29 h 152"/>
                <a:gd name="T58" fmla="*/ 125 w 136"/>
                <a:gd name="T59" fmla="*/ 38 h 152"/>
                <a:gd name="T60" fmla="*/ 129 w 136"/>
                <a:gd name="T61" fmla="*/ 47 h 152"/>
                <a:gd name="T62" fmla="*/ 132 w 136"/>
                <a:gd name="T63" fmla="*/ 57 h 152"/>
                <a:gd name="T64" fmla="*/ 135 w 136"/>
                <a:gd name="T65" fmla="*/ 77 h 152"/>
                <a:gd name="T66" fmla="*/ 134 w 136"/>
                <a:gd name="T67" fmla="*/ 87 h 152"/>
                <a:gd name="T68" fmla="*/ 132 w 136"/>
                <a:gd name="T69" fmla="*/ 96 h 152"/>
                <a:gd name="T70" fmla="*/ 129 w 136"/>
                <a:gd name="T71" fmla="*/ 105 h 152"/>
                <a:gd name="T72" fmla="*/ 125 w 136"/>
                <a:gd name="T73" fmla="*/ 113 h 152"/>
                <a:gd name="T74" fmla="*/ 121 w 136"/>
                <a:gd name="T75" fmla="*/ 121 h 152"/>
                <a:gd name="T76" fmla="*/ 115 w 136"/>
                <a:gd name="T77" fmla="*/ 129 h 152"/>
                <a:gd name="T78" fmla="*/ 109 w 136"/>
                <a:gd name="T79" fmla="*/ 135 h 152"/>
                <a:gd name="T80" fmla="*/ 101 w 136"/>
                <a:gd name="T81" fmla="*/ 140 h 152"/>
                <a:gd name="T82" fmla="*/ 94 w 136"/>
                <a:gd name="T83" fmla="*/ 145 h 152"/>
                <a:gd name="T84" fmla="*/ 85 w 136"/>
                <a:gd name="T85" fmla="*/ 148 h 152"/>
                <a:gd name="T86" fmla="*/ 77 w 136"/>
                <a:gd name="T87" fmla="*/ 150 h 152"/>
                <a:gd name="T88" fmla="*/ 67 w 136"/>
                <a:gd name="T89" fmla="*/ 151 h 1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6"/>
                <a:gd name="T136" fmla="*/ 0 h 152"/>
                <a:gd name="T137" fmla="*/ 136 w 136"/>
                <a:gd name="T138" fmla="*/ 152 h 1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6" h="152">
                  <a:moveTo>
                    <a:pt x="67" y="151"/>
                  </a:moveTo>
                  <a:lnTo>
                    <a:pt x="57" y="150"/>
                  </a:lnTo>
                  <a:lnTo>
                    <a:pt x="48" y="148"/>
                  </a:lnTo>
                  <a:lnTo>
                    <a:pt x="40" y="145"/>
                  </a:lnTo>
                  <a:lnTo>
                    <a:pt x="32" y="140"/>
                  </a:lnTo>
                  <a:lnTo>
                    <a:pt x="25" y="135"/>
                  </a:lnTo>
                  <a:lnTo>
                    <a:pt x="18" y="129"/>
                  </a:lnTo>
                  <a:lnTo>
                    <a:pt x="13" y="121"/>
                  </a:lnTo>
                  <a:lnTo>
                    <a:pt x="8" y="113"/>
                  </a:lnTo>
                  <a:lnTo>
                    <a:pt x="5" y="105"/>
                  </a:lnTo>
                  <a:lnTo>
                    <a:pt x="2" y="96"/>
                  </a:lnTo>
                  <a:lnTo>
                    <a:pt x="0" y="87"/>
                  </a:lnTo>
                  <a:lnTo>
                    <a:pt x="0" y="77"/>
                  </a:lnTo>
                  <a:lnTo>
                    <a:pt x="1" y="57"/>
                  </a:lnTo>
                  <a:lnTo>
                    <a:pt x="5" y="47"/>
                  </a:lnTo>
                  <a:lnTo>
                    <a:pt x="8" y="38"/>
                  </a:lnTo>
                  <a:lnTo>
                    <a:pt x="14" y="29"/>
                  </a:lnTo>
                  <a:lnTo>
                    <a:pt x="20" y="21"/>
                  </a:lnTo>
                  <a:lnTo>
                    <a:pt x="27" y="14"/>
                  </a:lnTo>
                  <a:lnTo>
                    <a:pt x="33" y="9"/>
                  </a:lnTo>
                  <a:lnTo>
                    <a:pt x="42" y="5"/>
                  </a:lnTo>
                  <a:lnTo>
                    <a:pt x="50" y="2"/>
                  </a:lnTo>
                  <a:lnTo>
                    <a:pt x="67" y="0"/>
                  </a:lnTo>
                  <a:lnTo>
                    <a:pt x="83" y="2"/>
                  </a:lnTo>
                  <a:lnTo>
                    <a:pt x="92" y="5"/>
                  </a:lnTo>
                  <a:lnTo>
                    <a:pt x="100" y="9"/>
                  </a:lnTo>
                  <a:lnTo>
                    <a:pt x="107" y="14"/>
                  </a:lnTo>
                  <a:lnTo>
                    <a:pt x="114" y="21"/>
                  </a:lnTo>
                  <a:lnTo>
                    <a:pt x="120" y="29"/>
                  </a:lnTo>
                  <a:lnTo>
                    <a:pt x="125" y="38"/>
                  </a:lnTo>
                  <a:lnTo>
                    <a:pt x="129" y="47"/>
                  </a:lnTo>
                  <a:lnTo>
                    <a:pt x="132" y="57"/>
                  </a:lnTo>
                  <a:lnTo>
                    <a:pt x="135" y="77"/>
                  </a:lnTo>
                  <a:lnTo>
                    <a:pt x="134" y="87"/>
                  </a:lnTo>
                  <a:lnTo>
                    <a:pt x="132" y="96"/>
                  </a:lnTo>
                  <a:lnTo>
                    <a:pt x="129" y="105"/>
                  </a:lnTo>
                  <a:lnTo>
                    <a:pt x="125" y="113"/>
                  </a:lnTo>
                  <a:lnTo>
                    <a:pt x="121" y="121"/>
                  </a:lnTo>
                  <a:lnTo>
                    <a:pt x="115" y="129"/>
                  </a:lnTo>
                  <a:lnTo>
                    <a:pt x="109" y="135"/>
                  </a:lnTo>
                  <a:lnTo>
                    <a:pt x="101" y="140"/>
                  </a:lnTo>
                  <a:lnTo>
                    <a:pt x="94" y="145"/>
                  </a:lnTo>
                  <a:lnTo>
                    <a:pt x="85" y="148"/>
                  </a:lnTo>
                  <a:lnTo>
                    <a:pt x="77" y="150"/>
                  </a:lnTo>
                  <a:lnTo>
                    <a:pt x="67" y="151"/>
                  </a:lnTo>
                </a:path>
              </a:pathLst>
            </a:custGeom>
            <a:solidFill>
              <a:srgbClr val="00FFFF"/>
            </a:solidFill>
            <a:ln w="9525" cap="rnd">
              <a:noFill/>
              <a:round/>
              <a:headEnd/>
              <a:tailEnd/>
            </a:ln>
          </p:spPr>
          <p:txBody>
            <a:bodyPr/>
            <a:lstStyle/>
            <a:p>
              <a:endParaRPr lang="en-US"/>
            </a:p>
          </p:txBody>
        </p:sp>
        <p:sp>
          <p:nvSpPr>
            <p:cNvPr id="16401" name="Freeform 15"/>
            <p:cNvSpPr>
              <a:spLocks/>
            </p:cNvSpPr>
            <p:nvPr/>
          </p:nvSpPr>
          <p:spPr bwMode="auto">
            <a:xfrm>
              <a:off x="1677" y="2642"/>
              <a:ext cx="154" cy="173"/>
            </a:xfrm>
            <a:custGeom>
              <a:avLst/>
              <a:gdLst>
                <a:gd name="T0" fmla="*/ 86 w 154"/>
                <a:gd name="T1" fmla="*/ 157 h 173"/>
                <a:gd name="T2" fmla="*/ 66 w 154"/>
                <a:gd name="T3" fmla="*/ 158 h 173"/>
                <a:gd name="T4" fmla="*/ 50 w 154"/>
                <a:gd name="T5" fmla="*/ 152 h 173"/>
                <a:gd name="T6" fmla="*/ 36 w 154"/>
                <a:gd name="T7" fmla="*/ 143 h 173"/>
                <a:gd name="T8" fmla="*/ 25 w 154"/>
                <a:gd name="T9" fmla="*/ 130 h 173"/>
                <a:gd name="T10" fmla="*/ 16 w 154"/>
                <a:gd name="T11" fmla="*/ 114 h 173"/>
                <a:gd name="T12" fmla="*/ 13 w 154"/>
                <a:gd name="T13" fmla="*/ 97 h 173"/>
                <a:gd name="T14" fmla="*/ 14 w 154"/>
                <a:gd name="T15" fmla="*/ 69 h 173"/>
                <a:gd name="T16" fmla="*/ 20 w 154"/>
                <a:gd name="T17" fmla="*/ 50 h 173"/>
                <a:gd name="T18" fmla="*/ 31 w 154"/>
                <a:gd name="T19" fmla="*/ 34 h 173"/>
                <a:gd name="T20" fmla="*/ 45 w 154"/>
                <a:gd name="T21" fmla="*/ 24 h 173"/>
                <a:gd name="T22" fmla="*/ 60 w 154"/>
                <a:gd name="T23" fmla="*/ 17 h 173"/>
                <a:gd name="T24" fmla="*/ 92 w 154"/>
                <a:gd name="T25" fmla="*/ 17 h 173"/>
                <a:gd name="T26" fmla="*/ 107 w 154"/>
                <a:gd name="T27" fmla="*/ 24 h 173"/>
                <a:gd name="T28" fmla="*/ 121 w 154"/>
                <a:gd name="T29" fmla="*/ 34 h 173"/>
                <a:gd name="T30" fmla="*/ 131 w 154"/>
                <a:gd name="T31" fmla="*/ 50 h 173"/>
                <a:gd name="T32" fmla="*/ 137 w 154"/>
                <a:gd name="T33" fmla="*/ 69 h 173"/>
                <a:gd name="T34" fmla="*/ 139 w 154"/>
                <a:gd name="T35" fmla="*/ 97 h 173"/>
                <a:gd name="T36" fmla="*/ 135 w 154"/>
                <a:gd name="T37" fmla="*/ 114 h 173"/>
                <a:gd name="T38" fmla="*/ 127 w 154"/>
                <a:gd name="T39" fmla="*/ 130 h 173"/>
                <a:gd name="T40" fmla="*/ 115 w 154"/>
                <a:gd name="T41" fmla="*/ 143 h 173"/>
                <a:gd name="T42" fmla="*/ 102 w 154"/>
                <a:gd name="T43" fmla="*/ 152 h 173"/>
                <a:gd name="T44" fmla="*/ 85 w 154"/>
                <a:gd name="T45" fmla="*/ 158 h 173"/>
                <a:gd name="T46" fmla="*/ 66 w 154"/>
                <a:gd name="T47" fmla="*/ 157 h 173"/>
                <a:gd name="T48" fmla="*/ 76 w 154"/>
                <a:gd name="T49" fmla="*/ 172 h 173"/>
                <a:gd name="T50" fmla="*/ 97 w 154"/>
                <a:gd name="T51" fmla="*/ 169 h 173"/>
                <a:gd name="T52" fmla="*/ 115 w 154"/>
                <a:gd name="T53" fmla="*/ 160 h 173"/>
                <a:gd name="T54" fmla="*/ 130 w 154"/>
                <a:gd name="T55" fmla="*/ 146 h 173"/>
                <a:gd name="T56" fmla="*/ 142 w 154"/>
                <a:gd name="T57" fmla="*/ 130 h 173"/>
                <a:gd name="T58" fmla="*/ 150 w 154"/>
                <a:gd name="T59" fmla="*/ 110 h 173"/>
                <a:gd name="T60" fmla="*/ 153 w 154"/>
                <a:gd name="T61" fmla="*/ 88 h 173"/>
                <a:gd name="T62" fmla="*/ 146 w 154"/>
                <a:gd name="T63" fmla="*/ 54 h 173"/>
                <a:gd name="T64" fmla="*/ 136 w 154"/>
                <a:gd name="T65" fmla="*/ 33 h 173"/>
                <a:gd name="T66" fmla="*/ 121 w 154"/>
                <a:gd name="T67" fmla="*/ 17 h 173"/>
                <a:gd name="T68" fmla="*/ 104 w 154"/>
                <a:gd name="T69" fmla="*/ 7 h 173"/>
                <a:gd name="T70" fmla="*/ 76 w 154"/>
                <a:gd name="T71" fmla="*/ 0 h 173"/>
                <a:gd name="T72" fmla="*/ 48 w 154"/>
                <a:gd name="T73" fmla="*/ 7 h 173"/>
                <a:gd name="T74" fmla="*/ 31 w 154"/>
                <a:gd name="T75" fmla="*/ 17 h 173"/>
                <a:gd name="T76" fmla="*/ 16 w 154"/>
                <a:gd name="T77" fmla="*/ 33 h 173"/>
                <a:gd name="T78" fmla="*/ 5 w 154"/>
                <a:gd name="T79" fmla="*/ 54 h 173"/>
                <a:gd name="T80" fmla="*/ 0 w 154"/>
                <a:gd name="T81" fmla="*/ 88 h 173"/>
                <a:gd name="T82" fmla="*/ 2 w 154"/>
                <a:gd name="T83" fmla="*/ 110 h 173"/>
                <a:gd name="T84" fmla="*/ 9 w 154"/>
                <a:gd name="T85" fmla="*/ 130 h 173"/>
                <a:gd name="T86" fmla="*/ 21 w 154"/>
                <a:gd name="T87" fmla="*/ 146 h 173"/>
                <a:gd name="T88" fmla="*/ 37 w 154"/>
                <a:gd name="T89" fmla="*/ 160 h 173"/>
                <a:gd name="T90" fmla="*/ 55 w 154"/>
                <a:gd name="T91" fmla="*/ 169 h 173"/>
                <a:gd name="T92" fmla="*/ 76 w 154"/>
                <a:gd name="T93" fmla="*/ 172 h 1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4"/>
                <a:gd name="T142" fmla="*/ 0 h 173"/>
                <a:gd name="T143" fmla="*/ 154 w 154"/>
                <a:gd name="T144" fmla="*/ 173 h 1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4" h="173">
                  <a:moveTo>
                    <a:pt x="86" y="172"/>
                  </a:moveTo>
                  <a:lnTo>
                    <a:pt x="86" y="157"/>
                  </a:lnTo>
                  <a:lnTo>
                    <a:pt x="76" y="158"/>
                  </a:lnTo>
                  <a:lnTo>
                    <a:pt x="66" y="158"/>
                  </a:lnTo>
                  <a:lnTo>
                    <a:pt x="58" y="156"/>
                  </a:lnTo>
                  <a:lnTo>
                    <a:pt x="50" y="152"/>
                  </a:lnTo>
                  <a:lnTo>
                    <a:pt x="43" y="148"/>
                  </a:lnTo>
                  <a:lnTo>
                    <a:pt x="36" y="143"/>
                  </a:lnTo>
                  <a:lnTo>
                    <a:pt x="31" y="137"/>
                  </a:lnTo>
                  <a:lnTo>
                    <a:pt x="25" y="130"/>
                  </a:lnTo>
                  <a:lnTo>
                    <a:pt x="20" y="122"/>
                  </a:lnTo>
                  <a:lnTo>
                    <a:pt x="16" y="114"/>
                  </a:lnTo>
                  <a:lnTo>
                    <a:pt x="15" y="106"/>
                  </a:lnTo>
                  <a:lnTo>
                    <a:pt x="13" y="97"/>
                  </a:lnTo>
                  <a:lnTo>
                    <a:pt x="12" y="88"/>
                  </a:lnTo>
                  <a:lnTo>
                    <a:pt x="14" y="69"/>
                  </a:lnTo>
                  <a:lnTo>
                    <a:pt x="16" y="59"/>
                  </a:lnTo>
                  <a:lnTo>
                    <a:pt x="20" y="50"/>
                  </a:lnTo>
                  <a:lnTo>
                    <a:pt x="25" y="42"/>
                  </a:lnTo>
                  <a:lnTo>
                    <a:pt x="31" y="34"/>
                  </a:lnTo>
                  <a:lnTo>
                    <a:pt x="38" y="28"/>
                  </a:lnTo>
                  <a:lnTo>
                    <a:pt x="45" y="24"/>
                  </a:lnTo>
                  <a:lnTo>
                    <a:pt x="52" y="20"/>
                  </a:lnTo>
                  <a:lnTo>
                    <a:pt x="60" y="17"/>
                  </a:lnTo>
                  <a:lnTo>
                    <a:pt x="76" y="15"/>
                  </a:lnTo>
                  <a:lnTo>
                    <a:pt x="92" y="17"/>
                  </a:lnTo>
                  <a:lnTo>
                    <a:pt x="100" y="20"/>
                  </a:lnTo>
                  <a:lnTo>
                    <a:pt x="107" y="24"/>
                  </a:lnTo>
                  <a:lnTo>
                    <a:pt x="114" y="28"/>
                  </a:lnTo>
                  <a:lnTo>
                    <a:pt x="121" y="34"/>
                  </a:lnTo>
                  <a:lnTo>
                    <a:pt x="126" y="42"/>
                  </a:lnTo>
                  <a:lnTo>
                    <a:pt x="131" y="50"/>
                  </a:lnTo>
                  <a:lnTo>
                    <a:pt x="136" y="59"/>
                  </a:lnTo>
                  <a:lnTo>
                    <a:pt x="137" y="69"/>
                  </a:lnTo>
                  <a:lnTo>
                    <a:pt x="139" y="88"/>
                  </a:lnTo>
                  <a:lnTo>
                    <a:pt x="139" y="97"/>
                  </a:lnTo>
                  <a:lnTo>
                    <a:pt x="137" y="106"/>
                  </a:lnTo>
                  <a:lnTo>
                    <a:pt x="135" y="114"/>
                  </a:lnTo>
                  <a:lnTo>
                    <a:pt x="131" y="122"/>
                  </a:lnTo>
                  <a:lnTo>
                    <a:pt x="127" y="130"/>
                  </a:lnTo>
                  <a:lnTo>
                    <a:pt x="121" y="137"/>
                  </a:lnTo>
                  <a:lnTo>
                    <a:pt x="115" y="143"/>
                  </a:lnTo>
                  <a:lnTo>
                    <a:pt x="109" y="148"/>
                  </a:lnTo>
                  <a:lnTo>
                    <a:pt x="102" y="152"/>
                  </a:lnTo>
                  <a:lnTo>
                    <a:pt x="93" y="156"/>
                  </a:lnTo>
                  <a:lnTo>
                    <a:pt x="85" y="158"/>
                  </a:lnTo>
                  <a:lnTo>
                    <a:pt x="76" y="158"/>
                  </a:lnTo>
                  <a:lnTo>
                    <a:pt x="66" y="157"/>
                  </a:lnTo>
                  <a:lnTo>
                    <a:pt x="65" y="172"/>
                  </a:lnTo>
                  <a:lnTo>
                    <a:pt x="76" y="172"/>
                  </a:lnTo>
                  <a:lnTo>
                    <a:pt x="87" y="171"/>
                  </a:lnTo>
                  <a:lnTo>
                    <a:pt x="97" y="169"/>
                  </a:lnTo>
                  <a:lnTo>
                    <a:pt x="106" y="165"/>
                  </a:lnTo>
                  <a:lnTo>
                    <a:pt x="115" y="160"/>
                  </a:lnTo>
                  <a:lnTo>
                    <a:pt x="123" y="154"/>
                  </a:lnTo>
                  <a:lnTo>
                    <a:pt x="130" y="146"/>
                  </a:lnTo>
                  <a:lnTo>
                    <a:pt x="137" y="138"/>
                  </a:lnTo>
                  <a:lnTo>
                    <a:pt x="142" y="130"/>
                  </a:lnTo>
                  <a:lnTo>
                    <a:pt x="146" y="120"/>
                  </a:lnTo>
                  <a:lnTo>
                    <a:pt x="150" y="110"/>
                  </a:lnTo>
                  <a:lnTo>
                    <a:pt x="152" y="98"/>
                  </a:lnTo>
                  <a:lnTo>
                    <a:pt x="153" y="88"/>
                  </a:lnTo>
                  <a:lnTo>
                    <a:pt x="150" y="66"/>
                  </a:lnTo>
                  <a:lnTo>
                    <a:pt x="146" y="54"/>
                  </a:lnTo>
                  <a:lnTo>
                    <a:pt x="142" y="43"/>
                  </a:lnTo>
                  <a:lnTo>
                    <a:pt x="136" y="33"/>
                  </a:lnTo>
                  <a:lnTo>
                    <a:pt x="129" y="25"/>
                  </a:lnTo>
                  <a:lnTo>
                    <a:pt x="121" y="17"/>
                  </a:lnTo>
                  <a:lnTo>
                    <a:pt x="113" y="11"/>
                  </a:lnTo>
                  <a:lnTo>
                    <a:pt x="104" y="7"/>
                  </a:lnTo>
                  <a:lnTo>
                    <a:pt x="95" y="3"/>
                  </a:lnTo>
                  <a:lnTo>
                    <a:pt x="76" y="0"/>
                  </a:lnTo>
                  <a:lnTo>
                    <a:pt x="57" y="3"/>
                  </a:lnTo>
                  <a:lnTo>
                    <a:pt x="48" y="7"/>
                  </a:lnTo>
                  <a:lnTo>
                    <a:pt x="39" y="11"/>
                  </a:lnTo>
                  <a:lnTo>
                    <a:pt x="31" y="17"/>
                  </a:lnTo>
                  <a:lnTo>
                    <a:pt x="23" y="25"/>
                  </a:lnTo>
                  <a:lnTo>
                    <a:pt x="16" y="33"/>
                  </a:lnTo>
                  <a:lnTo>
                    <a:pt x="9" y="43"/>
                  </a:lnTo>
                  <a:lnTo>
                    <a:pt x="5" y="54"/>
                  </a:lnTo>
                  <a:lnTo>
                    <a:pt x="2" y="66"/>
                  </a:lnTo>
                  <a:lnTo>
                    <a:pt x="0" y="88"/>
                  </a:lnTo>
                  <a:lnTo>
                    <a:pt x="0" y="98"/>
                  </a:lnTo>
                  <a:lnTo>
                    <a:pt x="2" y="110"/>
                  </a:lnTo>
                  <a:lnTo>
                    <a:pt x="6" y="120"/>
                  </a:lnTo>
                  <a:lnTo>
                    <a:pt x="9" y="130"/>
                  </a:lnTo>
                  <a:lnTo>
                    <a:pt x="15" y="138"/>
                  </a:lnTo>
                  <a:lnTo>
                    <a:pt x="21" y="146"/>
                  </a:lnTo>
                  <a:lnTo>
                    <a:pt x="29" y="154"/>
                  </a:lnTo>
                  <a:lnTo>
                    <a:pt x="37" y="160"/>
                  </a:lnTo>
                  <a:lnTo>
                    <a:pt x="45" y="165"/>
                  </a:lnTo>
                  <a:lnTo>
                    <a:pt x="55" y="169"/>
                  </a:lnTo>
                  <a:lnTo>
                    <a:pt x="65" y="171"/>
                  </a:lnTo>
                  <a:lnTo>
                    <a:pt x="76" y="172"/>
                  </a:lnTo>
                  <a:lnTo>
                    <a:pt x="86" y="172"/>
                  </a:lnTo>
                </a:path>
              </a:pathLst>
            </a:custGeom>
            <a:solidFill>
              <a:srgbClr val="000000"/>
            </a:solidFill>
            <a:ln w="12700" cap="rnd">
              <a:solidFill>
                <a:srgbClr val="000000"/>
              </a:solidFill>
              <a:round/>
              <a:headEnd/>
              <a:tailEnd/>
            </a:ln>
          </p:spPr>
          <p:txBody>
            <a:bodyPr/>
            <a:lstStyle/>
            <a:p>
              <a:endParaRPr lang="en-US"/>
            </a:p>
          </p:txBody>
        </p:sp>
        <p:sp>
          <p:nvSpPr>
            <p:cNvPr id="16402" name="Freeform 16"/>
            <p:cNvSpPr>
              <a:spLocks/>
            </p:cNvSpPr>
            <p:nvPr/>
          </p:nvSpPr>
          <p:spPr bwMode="auto">
            <a:xfrm>
              <a:off x="1827" y="2650"/>
              <a:ext cx="136" cy="152"/>
            </a:xfrm>
            <a:custGeom>
              <a:avLst/>
              <a:gdLst>
                <a:gd name="T0" fmla="*/ 67 w 136"/>
                <a:gd name="T1" fmla="*/ 151 h 152"/>
                <a:gd name="T2" fmla="*/ 57 w 136"/>
                <a:gd name="T3" fmla="*/ 150 h 152"/>
                <a:gd name="T4" fmla="*/ 49 w 136"/>
                <a:gd name="T5" fmla="*/ 148 h 152"/>
                <a:gd name="T6" fmla="*/ 40 w 136"/>
                <a:gd name="T7" fmla="*/ 145 h 152"/>
                <a:gd name="T8" fmla="*/ 33 w 136"/>
                <a:gd name="T9" fmla="*/ 140 h 152"/>
                <a:gd name="T10" fmla="*/ 25 w 136"/>
                <a:gd name="T11" fmla="*/ 135 h 152"/>
                <a:gd name="T12" fmla="*/ 19 w 136"/>
                <a:gd name="T13" fmla="*/ 129 h 152"/>
                <a:gd name="T14" fmla="*/ 13 w 136"/>
                <a:gd name="T15" fmla="*/ 121 h 152"/>
                <a:gd name="T16" fmla="*/ 9 w 136"/>
                <a:gd name="T17" fmla="*/ 113 h 152"/>
                <a:gd name="T18" fmla="*/ 5 w 136"/>
                <a:gd name="T19" fmla="*/ 105 h 152"/>
                <a:gd name="T20" fmla="*/ 2 w 136"/>
                <a:gd name="T21" fmla="*/ 96 h 152"/>
                <a:gd name="T22" fmla="*/ 0 w 136"/>
                <a:gd name="T23" fmla="*/ 87 h 152"/>
                <a:gd name="T24" fmla="*/ 0 w 136"/>
                <a:gd name="T25" fmla="*/ 77 h 152"/>
                <a:gd name="T26" fmla="*/ 2 w 136"/>
                <a:gd name="T27" fmla="*/ 57 h 152"/>
                <a:gd name="T28" fmla="*/ 5 w 136"/>
                <a:gd name="T29" fmla="*/ 47 h 152"/>
                <a:gd name="T30" fmla="*/ 9 w 136"/>
                <a:gd name="T31" fmla="*/ 38 h 152"/>
                <a:gd name="T32" fmla="*/ 14 w 136"/>
                <a:gd name="T33" fmla="*/ 29 h 152"/>
                <a:gd name="T34" fmla="*/ 20 w 136"/>
                <a:gd name="T35" fmla="*/ 21 h 152"/>
                <a:gd name="T36" fmla="*/ 27 w 136"/>
                <a:gd name="T37" fmla="*/ 14 h 152"/>
                <a:gd name="T38" fmla="*/ 34 w 136"/>
                <a:gd name="T39" fmla="*/ 9 h 152"/>
                <a:gd name="T40" fmla="*/ 42 w 136"/>
                <a:gd name="T41" fmla="*/ 5 h 152"/>
                <a:gd name="T42" fmla="*/ 51 w 136"/>
                <a:gd name="T43" fmla="*/ 2 h 152"/>
                <a:gd name="T44" fmla="*/ 67 w 136"/>
                <a:gd name="T45" fmla="*/ 0 h 152"/>
                <a:gd name="T46" fmla="*/ 84 w 136"/>
                <a:gd name="T47" fmla="*/ 2 h 152"/>
                <a:gd name="T48" fmla="*/ 92 w 136"/>
                <a:gd name="T49" fmla="*/ 5 h 152"/>
                <a:gd name="T50" fmla="*/ 101 w 136"/>
                <a:gd name="T51" fmla="*/ 9 h 152"/>
                <a:gd name="T52" fmla="*/ 107 w 136"/>
                <a:gd name="T53" fmla="*/ 14 h 152"/>
                <a:gd name="T54" fmla="*/ 114 w 136"/>
                <a:gd name="T55" fmla="*/ 21 h 152"/>
                <a:gd name="T56" fmla="*/ 120 w 136"/>
                <a:gd name="T57" fmla="*/ 29 h 152"/>
                <a:gd name="T58" fmla="*/ 126 w 136"/>
                <a:gd name="T59" fmla="*/ 38 h 152"/>
                <a:gd name="T60" fmla="*/ 129 w 136"/>
                <a:gd name="T61" fmla="*/ 47 h 152"/>
                <a:gd name="T62" fmla="*/ 133 w 136"/>
                <a:gd name="T63" fmla="*/ 57 h 152"/>
                <a:gd name="T64" fmla="*/ 135 w 136"/>
                <a:gd name="T65" fmla="*/ 77 h 152"/>
                <a:gd name="T66" fmla="*/ 134 w 136"/>
                <a:gd name="T67" fmla="*/ 87 h 152"/>
                <a:gd name="T68" fmla="*/ 132 w 136"/>
                <a:gd name="T69" fmla="*/ 96 h 152"/>
                <a:gd name="T70" fmla="*/ 129 w 136"/>
                <a:gd name="T71" fmla="*/ 105 h 152"/>
                <a:gd name="T72" fmla="*/ 126 w 136"/>
                <a:gd name="T73" fmla="*/ 113 h 152"/>
                <a:gd name="T74" fmla="*/ 121 w 136"/>
                <a:gd name="T75" fmla="*/ 121 h 152"/>
                <a:gd name="T76" fmla="*/ 116 w 136"/>
                <a:gd name="T77" fmla="*/ 129 h 152"/>
                <a:gd name="T78" fmla="*/ 109 w 136"/>
                <a:gd name="T79" fmla="*/ 135 h 152"/>
                <a:gd name="T80" fmla="*/ 102 w 136"/>
                <a:gd name="T81" fmla="*/ 140 h 152"/>
                <a:gd name="T82" fmla="*/ 95 w 136"/>
                <a:gd name="T83" fmla="*/ 145 h 152"/>
                <a:gd name="T84" fmla="*/ 86 w 136"/>
                <a:gd name="T85" fmla="*/ 148 h 152"/>
                <a:gd name="T86" fmla="*/ 77 w 136"/>
                <a:gd name="T87" fmla="*/ 150 h 152"/>
                <a:gd name="T88" fmla="*/ 67 w 136"/>
                <a:gd name="T89" fmla="*/ 151 h 1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6"/>
                <a:gd name="T136" fmla="*/ 0 h 152"/>
                <a:gd name="T137" fmla="*/ 136 w 136"/>
                <a:gd name="T138" fmla="*/ 152 h 1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6" h="152">
                  <a:moveTo>
                    <a:pt x="67" y="151"/>
                  </a:moveTo>
                  <a:lnTo>
                    <a:pt x="57" y="150"/>
                  </a:lnTo>
                  <a:lnTo>
                    <a:pt x="49" y="148"/>
                  </a:lnTo>
                  <a:lnTo>
                    <a:pt x="40" y="145"/>
                  </a:lnTo>
                  <a:lnTo>
                    <a:pt x="33" y="140"/>
                  </a:lnTo>
                  <a:lnTo>
                    <a:pt x="25" y="135"/>
                  </a:lnTo>
                  <a:lnTo>
                    <a:pt x="19" y="129"/>
                  </a:lnTo>
                  <a:lnTo>
                    <a:pt x="13" y="121"/>
                  </a:lnTo>
                  <a:lnTo>
                    <a:pt x="9" y="113"/>
                  </a:lnTo>
                  <a:lnTo>
                    <a:pt x="5" y="105"/>
                  </a:lnTo>
                  <a:lnTo>
                    <a:pt x="2" y="96"/>
                  </a:lnTo>
                  <a:lnTo>
                    <a:pt x="0" y="87"/>
                  </a:lnTo>
                  <a:lnTo>
                    <a:pt x="0" y="77"/>
                  </a:lnTo>
                  <a:lnTo>
                    <a:pt x="2" y="57"/>
                  </a:lnTo>
                  <a:lnTo>
                    <a:pt x="5" y="47"/>
                  </a:lnTo>
                  <a:lnTo>
                    <a:pt x="9" y="38"/>
                  </a:lnTo>
                  <a:lnTo>
                    <a:pt x="14" y="29"/>
                  </a:lnTo>
                  <a:lnTo>
                    <a:pt x="20" y="21"/>
                  </a:lnTo>
                  <a:lnTo>
                    <a:pt x="27" y="14"/>
                  </a:lnTo>
                  <a:lnTo>
                    <a:pt x="34" y="9"/>
                  </a:lnTo>
                  <a:lnTo>
                    <a:pt x="42" y="5"/>
                  </a:lnTo>
                  <a:lnTo>
                    <a:pt x="51" y="2"/>
                  </a:lnTo>
                  <a:lnTo>
                    <a:pt x="67" y="0"/>
                  </a:lnTo>
                  <a:lnTo>
                    <a:pt x="84" y="2"/>
                  </a:lnTo>
                  <a:lnTo>
                    <a:pt x="92" y="5"/>
                  </a:lnTo>
                  <a:lnTo>
                    <a:pt x="101" y="9"/>
                  </a:lnTo>
                  <a:lnTo>
                    <a:pt x="107" y="14"/>
                  </a:lnTo>
                  <a:lnTo>
                    <a:pt x="114" y="21"/>
                  </a:lnTo>
                  <a:lnTo>
                    <a:pt x="120" y="29"/>
                  </a:lnTo>
                  <a:lnTo>
                    <a:pt x="126" y="38"/>
                  </a:lnTo>
                  <a:lnTo>
                    <a:pt x="129" y="47"/>
                  </a:lnTo>
                  <a:lnTo>
                    <a:pt x="133" y="57"/>
                  </a:lnTo>
                  <a:lnTo>
                    <a:pt x="135" y="77"/>
                  </a:lnTo>
                  <a:lnTo>
                    <a:pt x="134" y="87"/>
                  </a:lnTo>
                  <a:lnTo>
                    <a:pt x="132" y="96"/>
                  </a:lnTo>
                  <a:lnTo>
                    <a:pt x="129" y="105"/>
                  </a:lnTo>
                  <a:lnTo>
                    <a:pt x="126" y="113"/>
                  </a:lnTo>
                  <a:lnTo>
                    <a:pt x="121" y="121"/>
                  </a:lnTo>
                  <a:lnTo>
                    <a:pt x="116" y="129"/>
                  </a:lnTo>
                  <a:lnTo>
                    <a:pt x="109" y="135"/>
                  </a:lnTo>
                  <a:lnTo>
                    <a:pt x="102" y="140"/>
                  </a:lnTo>
                  <a:lnTo>
                    <a:pt x="95" y="145"/>
                  </a:lnTo>
                  <a:lnTo>
                    <a:pt x="86" y="148"/>
                  </a:lnTo>
                  <a:lnTo>
                    <a:pt x="77" y="150"/>
                  </a:lnTo>
                  <a:lnTo>
                    <a:pt x="67" y="151"/>
                  </a:lnTo>
                </a:path>
              </a:pathLst>
            </a:custGeom>
            <a:solidFill>
              <a:srgbClr val="00FFFF"/>
            </a:solidFill>
            <a:ln w="9525" cap="rnd">
              <a:noFill/>
              <a:round/>
              <a:headEnd/>
              <a:tailEnd/>
            </a:ln>
          </p:spPr>
          <p:txBody>
            <a:bodyPr/>
            <a:lstStyle/>
            <a:p>
              <a:endParaRPr lang="en-US"/>
            </a:p>
          </p:txBody>
        </p:sp>
        <p:sp>
          <p:nvSpPr>
            <p:cNvPr id="16403" name="Freeform 17"/>
            <p:cNvSpPr>
              <a:spLocks/>
            </p:cNvSpPr>
            <p:nvPr/>
          </p:nvSpPr>
          <p:spPr bwMode="auto">
            <a:xfrm>
              <a:off x="1821" y="2642"/>
              <a:ext cx="154" cy="173"/>
            </a:xfrm>
            <a:custGeom>
              <a:avLst/>
              <a:gdLst>
                <a:gd name="T0" fmla="*/ 86 w 154"/>
                <a:gd name="T1" fmla="*/ 157 h 173"/>
                <a:gd name="T2" fmla="*/ 67 w 154"/>
                <a:gd name="T3" fmla="*/ 158 h 173"/>
                <a:gd name="T4" fmla="*/ 50 w 154"/>
                <a:gd name="T5" fmla="*/ 152 h 173"/>
                <a:gd name="T6" fmla="*/ 37 w 154"/>
                <a:gd name="T7" fmla="*/ 143 h 173"/>
                <a:gd name="T8" fmla="*/ 25 w 154"/>
                <a:gd name="T9" fmla="*/ 130 h 173"/>
                <a:gd name="T10" fmla="*/ 17 w 154"/>
                <a:gd name="T11" fmla="*/ 114 h 173"/>
                <a:gd name="T12" fmla="*/ 13 w 154"/>
                <a:gd name="T13" fmla="*/ 97 h 173"/>
                <a:gd name="T14" fmla="*/ 15 w 154"/>
                <a:gd name="T15" fmla="*/ 69 h 173"/>
                <a:gd name="T16" fmla="*/ 21 w 154"/>
                <a:gd name="T17" fmla="*/ 50 h 173"/>
                <a:gd name="T18" fmla="*/ 32 w 154"/>
                <a:gd name="T19" fmla="*/ 34 h 173"/>
                <a:gd name="T20" fmla="*/ 45 w 154"/>
                <a:gd name="T21" fmla="*/ 24 h 173"/>
                <a:gd name="T22" fmla="*/ 60 w 154"/>
                <a:gd name="T23" fmla="*/ 17 h 173"/>
                <a:gd name="T24" fmla="*/ 92 w 154"/>
                <a:gd name="T25" fmla="*/ 17 h 173"/>
                <a:gd name="T26" fmla="*/ 107 w 154"/>
                <a:gd name="T27" fmla="*/ 24 h 173"/>
                <a:gd name="T28" fmla="*/ 121 w 154"/>
                <a:gd name="T29" fmla="*/ 34 h 173"/>
                <a:gd name="T30" fmla="*/ 132 w 154"/>
                <a:gd name="T31" fmla="*/ 50 h 173"/>
                <a:gd name="T32" fmla="*/ 138 w 154"/>
                <a:gd name="T33" fmla="*/ 69 h 173"/>
                <a:gd name="T34" fmla="*/ 139 w 154"/>
                <a:gd name="T35" fmla="*/ 97 h 173"/>
                <a:gd name="T36" fmla="*/ 136 w 154"/>
                <a:gd name="T37" fmla="*/ 114 h 173"/>
                <a:gd name="T38" fmla="*/ 127 w 154"/>
                <a:gd name="T39" fmla="*/ 130 h 173"/>
                <a:gd name="T40" fmla="*/ 116 w 154"/>
                <a:gd name="T41" fmla="*/ 143 h 173"/>
                <a:gd name="T42" fmla="*/ 102 w 154"/>
                <a:gd name="T43" fmla="*/ 152 h 173"/>
                <a:gd name="T44" fmla="*/ 86 w 154"/>
                <a:gd name="T45" fmla="*/ 158 h 173"/>
                <a:gd name="T46" fmla="*/ 66 w 154"/>
                <a:gd name="T47" fmla="*/ 157 h 173"/>
                <a:gd name="T48" fmla="*/ 76 w 154"/>
                <a:gd name="T49" fmla="*/ 172 h 173"/>
                <a:gd name="T50" fmla="*/ 97 w 154"/>
                <a:gd name="T51" fmla="*/ 169 h 173"/>
                <a:gd name="T52" fmla="*/ 115 w 154"/>
                <a:gd name="T53" fmla="*/ 160 h 173"/>
                <a:gd name="T54" fmla="*/ 131 w 154"/>
                <a:gd name="T55" fmla="*/ 146 h 173"/>
                <a:gd name="T56" fmla="*/ 143 w 154"/>
                <a:gd name="T57" fmla="*/ 130 h 173"/>
                <a:gd name="T58" fmla="*/ 150 w 154"/>
                <a:gd name="T59" fmla="*/ 110 h 173"/>
                <a:gd name="T60" fmla="*/ 153 w 154"/>
                <a:gd name="T61" fmla="*/ 88 h 173"/>
                <a:gd name="T62" fmla="*/ 147 w 154"/>
                <a:gd name="T63" fmla="*/ 54 h 173"/>
                <a:gd name="T64" fmla="*/ 137 w 154"/>
                <a:gd name="T65" fmla="*/ 33 h 173"/>
                <a:gd name="T66" fmla="*/ 121 w 154"/>
                <a:gd name="T67" fmla="*/ 17 h 173"/>
                <a:gd name="T68" fmla="*/ 105 w 154"/>
                <a:gd name="T69" fmla="*/ 7 h 173"/>
                <a:gd name="T70" fmla="*/ 76 w 154"/>
                <a:gd name="T71" fmla="*/ 0 h 173"/>
                <a:gd name="T72" fmla="*/ 48 w 154"/>
                <a:gd name="T73" fmla="*/ 7 h 173"/>
                <a:gd name="T74" fmla="*/ 31 w 154"/>
                <a:gd name="T75" fmla="*/ 17 h 173"/>
                <a:gd name="T76" fmla="*/ 16 w 154"/>
                <a:gd name="T77" fmla="*/ 33 h 173"/>
                <a:gd name="T78" fmla="*/ 6 w 154"/>
                <a:gd name="T79" fmla="*/ 54 h 173"/>
                <a:gd name="T80" fmla="*/ 0 w 154"/>
                <a:gd name="T81" fmla="*/ 88 h 173"/>
                <a:gd name="T82" fmla="*/ 2 w 154"/>
                <a:gd name="T83" fmla="*/ 110 h 173"/>
                <a:gd name="T84" fmla="*/ 10 w 154"/>
                <a:gd name="T85" fmla="*/ 130 h 173"/>
                <a:gd name="T86" fmla="*/ 22 w 154"/>
                <a:gd name="T87" fmla="*/ 146 h 173"/>
                <a:gd name="T88" fmla="*/ 37 w 154"/>
                <a:gd name="T89" fmla="*/ 160 h 173"/>
                <a:gd name="T90" fmla="*/ 56 w 154"/>
                <a:gd name="T91" fmla="*/ 169 h 173"/>
                <a:gd name="T92" fmla="*/ 76 w 154"/>
                <a:gd name="T93" fmla="*/ 172 h 1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4"/>
                <a:gd name="T142" fmla="*/ 0 h 173"/>
                <a:gd name="T143" fmla="*/ 154 w 154"/>
                <a:gd name="T144" fmla="*/ 173 h 1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4" h="173">
                  <a:moveTo>
                    <a:pt x="87" y="172"/>
                  </a:moveTo>
                  <a:lnTo>
                    <a:pt x="86" y="157"/>
                  </a:lnTo>
                  <a:lnTo>
                    <a:pt x="76" y="158"/>
                  </a:lnTo>
                  <a:lnTo>
                    <a:pt x="67" y="158"/>
                  </a:lnTo>
                  <a:lnTo>
                    <a:pt x="59" y="156"/>
                  </a:lnTo>
                  <a:lnTo>
                    <a:pt x="50" y="152"/>
                  </a:lnTo>
                  <a:lnTo>
                    <a:pt x="43" y="148"/>
                  </a:lnTo>
                  <a:lnTo>
                    <a:pt x="37" y="143"/>
                  </a:lnTo>
                  <a:lnTo>
                    <a:pt x="31" y="137"/>
                  </a:lnTo>
                  <a:lnTo>
                    <a:pt x="25" y="130"/>
                  </a:lnTo>
                  <a:lnTo>
                    <a:pt x="21" y="122"/>
                  </a:lnTo>
                  <a:lnTo>
                    <a:pt x="17" y="114"/>
                  </a:lnTo>
                  <a:lnTo>
                    <a:pt x="15" y="106"/>
                  </a:lnTo>
                  <a:lnTo>
                    <a:pt x="13" y="97"/>
                  </a:lnTo>
                  <a:lnTo>
                    <a:pt x="13" y="88"/>
                  </a:lnTo>
                  <a:lnTo>
                    <a:pt x="15" y="69"/>
                  </a:lnTo>
                  <a:lnTo>
                    <a:pt x="16" y="59"/>
                  </a:lnTo>
                  <a:lnTo>
                    <a:pt x="21" y="50"/>
                  </a:lnTo>
                  <a:lnTo>
                    <a:pt x="26" y="42"/>
                  </a:lnTo>
                  <a:lnTo>
                    <a:pt x="32" y="34"/>
                  </a:lnTo>
                  <a:lnTo>
                    <a:pt x="38" y="28"/>
                  </a:lnTo>
                  <a:lnTo>
                    <a:pt x="45" y="24"/>
                  </a:lnTo>
                  <a:lnTo>
                    <a:pt x="52" y="20"/>
                  </a:lnTo>
                  <a:lnTo>
                    <a:pt x="60" y="17"/>
                  </a:lnTo>
                  <a:lnTo>
                    <a:pt x="76" y="15"/>
                  </a:lnTo>
                  <a:lnTo>
                    <a:pt x="92" y="17"/>
                  </a:lnTo>
                  <a:lnTo>
                    <a:pt x="100" y="20"/>
                  </a:lnTo>
                  <a:lnTo>
                    <a:pt x="107" y="24"/>
                  </a:lnTo>
                  <a:lnTo>
                    <a:pt x="114" y="28"/>
                  </a:lnTo>
                  <a:lnTo>
                    <a:pt x="121" y="34"/>
                  </a:lnTo>
                  <a:lnTo>
                    <a:pt x="127" y="42"/>
                  </a:lnTo>
                  <a:lnTo>
                    <a:pt x="132" y="50"/>
                  </a:lnTo>
                  <a:lnTo>
                    <a:pt x="136" y="59"/>
                  </a:lnTo>
                  <a:lnTo>
                    <a:pt x="138" y="69"/>
                  </a:lnTo>
                  <a:lnTo>
                    <a:pt x="140" y="88"/>
                  </a:lnTo>
                  <a:lnTo>
                    <a:pt x="139" y="97"/>
                  </a:lnTo>
                  <a:lnTo>
                    <a:pt x="137" y="106"/>
                  </a:lnTo>
                  <a:lnTo>
                    <a:pt x="136" y="114"/>
                  </a:lnTo>
                  <a:lnTo>
                    <a:pt x="132" y="122"/>
                  </a:lnTo>
                  <a:lnTo>
                    <a:pt x="127" y="130"/>
                  </a:lnTo>
                  <a:lnTo>
                    <a:pt x="121" y="137"/>
                  </a:lnTo>
                  <a:lnTo>
                    <a:pt x="116" y="143"/>
                  </a:lnTo>
                  <a:lnTo>
                    <a:pt x="109" y="148"/>
                  </a:lnTo>
                  <a:lnTo>
                    <a:pt x="102" y="152"/>
                  </a:lnTo>
                  <a:lnTo>
                    <a:pt x="94" y="156"/>
                  </a:lnTo>
                  <a:lnTo>
                    <a:pt x="86" y="158"/>
                  </a:lnTo>
                  <a:lnTo>
                    <a:pt x="76" y="158"/>
                  </a:lnTo>
                  <a:lnTo>
                    <a:pt x="66" y="157"/>
                  </a:lnTo>
                  <a:lnTo>
                    <a:pt x="66" y="172"/>
                  </a:lnTo>
                  <a:lnTo>
                    <a:pt x="76" y="172"/>
                  </a:lnTo>
                  <a:lnTo>
                    <a:pt x="87" y="171"/>
                  </a:lnTo>
                  <a:lnTo>
                    <a:pt x="97" y="169"/>
                  </a:lnTo>
                  <a:lnTo>
                    <a:pt x="107" y="165"/>
                  </a:lnTo>
                  <a:lnTo>
                    <a:pt x="115" y="160"/>
                  </a:lnTo>
                  <a:lnTo>
                    <a:pt x="123" y="154"/>
                  </a:lnTo>
                  <a:lnTo>
                    <a:pt x="131" y="146"/>
                  </a:lnTo>
                  <a:lnTo>
                    <a:pt x="137" y="138"/>
                  </a:lnTo>
                  <a:lnTo>
                    <a:pt x="143" y="130"/>
                  </a:lnTo>
                  <a:lnTo>
                    <a:pt x="146" y="120"/>
                  </a:lnTo>
                  <a:lnTo>
                    <a:pt x="150" y="110"/>
                  </a:lnTo>
                  <a:lnTo>
                    <a:pt x="152" y="98"/>
                  </a:lnTo>
                  <a:lnTo>
                    <a:pt x="153" y="88"/>
                  </a:lnTo>
                  <a:lnTo>
                    <a:pt x="150" y="66"/>
                  </a:lnTo>
                  <a:lnTo>
                    <a:pt x="147" y="54"/>
                  </a:lnTo>
                  <a:lnTo>
                    <a:pt x="143" y="43"/>
                  </a:lnTo>
                  <a:lnTo>
                    <a:pt x="137" y="33"/>
                  </a:lnTo>
                  <a:lnTo>
                    <a:pt x="129" y="25"/>
                  </a:lnTo>
                  <a:lnTo>
                    <a:pt x="121" y="17"/>
                  </a:lnTo>
                  <a:lnTo>
                    <a:pt x="113" y="11"/>
                  </a:lnTo>
                  <a:lnTo>
                    <a:pt x="105" y="7"/>
                  </a:lnTo>
                  <a:lnTo>
                    <a:pt x="95" y="3"/>
                  </a:lnTo>
                  <a:lnTo>
                    <a:pt x="76" y="0"/>
                  </a:lnTo>
                  <a:lnTo>
                    <a:pt x="57" y="3"/>
                  </a:lnTo>
                  <a:lnTo>
                    <a:pt x="48" y="7"/>
                  </a:lnTo>
                  <a:lnTo>
                    <a:pt x="40" y="11"/>
                  </a:lnTo>
                  <a:lnTo>
                    <a:pt x="31" y="17"/>
                  </a:lnTo>
                  <a:lnTo>
                    <a:pt x="23" y="25"/>
                  </a:lnTo>
                  <a:lnTo>
                    <a:pt x="16" y="33"/>
                  </a:lnTo>
                  <a:lnTo>
                    <a:pt x="10" y="43"/>
                  </a:lnTo>
                  <a:lnTo>
                    <a:pt x="6" y="54"/>
                  </a:lnTo>
                  <a:lnTo>
                    <a:pt x="2" y="66"/>
                  </a:lnTo>
                  <a:lnTo>
                    <a:pt x="0" y="88"/>
                  </a:lnTo>
                  <a:lnTo>
                    <a:pt x="0" y="98"/>
                  </a:lnTo>
                  <a:lnTo>
                    <a:pt x="2" y="110"/>
                  </a:lnTo>
                  <a:lnTo>
                    <a:pt x="6" y="120"/>
                  </a:lnTo>
                  <a:lnTo>
                    <a:pt x="10" y="130"/>
                  </a:lnTo>
                  <a:lnTo>
                    <a:pt x="16" y="138"/>
                  </a:lnTo>
                  <a:lnTo>
                    <a:pt x="22" y="146"/>
                  </a:lnTo>
                  <a:lnTo>
                    <a:pt x="29" y="154"/>
                  </a:lnTo>
                  <a:lnTo>
                    <a:pt x="37" y="160"/>
                  </a:lnTo>
                  <a:lnTo>
                    <a:pt x="46" y="165"/>
                  </a:lnTo>
                  <a:lnTo>
                    <a:pt x="56" y="169"/>
                  </a:lnTo>
                  <a:lnTo>
                    <a:pt x="65" y="171"/>
                  </a:lnTo>
                  <a:lnTo>
                    <a:pt x="76" y="172"/>
                  </a:lnTo>
                  <a:lnTo>
                    <a:pt x="87" y="172"/>
                  </a:lnTo>
                </a:path>
              </a:pathLst>
            </a:custGeom>
            <a:solidFill>
              <a:srgbClr val="000000"/>
            </a:solidFill>
            <a:ln w="12700" cap="rnd">
              <a:solidFill>
                <a:srgbClr val="000000"/>
              </a:solidFill>
              <a:round/>
              <a:headEnd/>
              <a:tailEnd/>
            </a:ln>
          </p:spPr>
          <p:txBody>
            <a:bodyPr/>
            <a:lstStyle/>
            <a:p>
              <a:endParaRPr lang="en-US"/>
            </a:p>
          </p:txBody>
        </p:sp>
        <p:sp>
          <p:nvSpPr>
            <p:cNvPr id="16404" name="Freeform 18"/>
            <p:cNvSpPr>
              <a:spLocks/>
            </p:cNvSpPr>
            <p:nvPr/>
          </p:nvSpPr>
          <p:spPr bwMode="auto">
            <a:xfrm>
              <a:off x="1971" y="2650"/>
              <a:ext cx="136" cy="152"/>
            </a:xfrm>
            <a:custGeom>
              <a:avLst/>
              <a:gdLst>
                <a:gd name="T0" fmla="*/ 67 w 136"/>
                <a:gd name="T1" fmla="*/ 151 h 152"/>
                <a:gd name="T2" fmla="*/ 57 w 136"/>
                <a:gd name="T3" fmla="*/ 150 h 152"/>
                <a:gd name="T4" fmla="*/ 49 w 136"/>
                <a:gd name="T5" fmla="*/ 148 h 152"/>
                <a:gd name="T6" fmla="*/ 40 w 136"/>
                <a:gd name="T7" fmla="*/ 145 h 152"/>
                <a:gd name="T8" fmla="*/ 33 w 136"/>
                <a:gd name="T9" fmla="*/ 140 h 152"/>
                <a:gd name="T10" fmla="*/ 25 w 136"/>
                <a:gd name="T11" fmla="*/ 135 h 152"/>
                <a:gd name="T12" fmla="*/ 19 w 136"/>
                <a:gd name="T13" fmla="*/ 129 h 152"/>
                <a:gd name="T14" fmla="*/ 13 w 136"/>
                <a:gd name="T15" fmla="*/ 121 h 152"/>
                <a:gd name="T16" fmla="*/ 9 w 136"/>
                <a:gd name="T17" fmla="*/ 113 h 152"/>
                <a:gd name="T18" fmla="*/ 5 w 136"/>
                <a:gd name="T19" fmla="*/ 105 h 152"/>
                <a:gd name="T20" fmla="*/ 2 w 136"/>
                <a:gd name="T21" fmla="*/ 96 h 152"/>
                <a:gd name="T22" fmla="*/ 0 w 136"/>
                <a:gd name="T23" fmla="*/ 87 h 152"/>
                <a:gd name="T24" fmla="*/ 0 w 136"/>
                <a:gd name="T25" fmla="*/ 77 h 152"/>
                <a:gd name="T26" fmla="*/ 2 w 136"/>
                <a:gd name="T27" fmla="*/ 57 h 152"/>
                <a:gd name="T28" fmla="*/ 5 w 136"/>
                <a:gd name="T29" fmla="*/ 47 h 152"/>
                <a:gd name="T30" fmla="*/ 9 w 136"/>
                <a:gd name="T31" fmla="*/ 38 h 152"/>
                <a:gd name="T32" fmla="*/ 14 w 136"/>
                <a:gd name="T33" fmla="*/ 29 h 152"/>
                <a:gd name="T34" fmla="*/ 20 w 136"/>
                <a:gd name="T35" fmla="*/ 21 h 152"/>
                <a:gd name="T36" fmla="*/ 27 w 136"/>
                <a:gd name="T37" fmla="*/ 14 h 152"/>
                <a:gd name="T38" fmla="*/ 34 w 136"/>
                <a:gd name="T39" fmla="*/ 9 h 152"/>
                <a:gd name="T40" fmla="*/ 42 w 136"/>
                <a:gd name="T41" fmla="*/ 5 h 152"/>
                <a:gd name="T42" fmla="*/ 51 w 136"/>
                <a:gd name="T43" fmla="*/ 2 h 152"/>
                <a:gd name="T44" fmla="*/ 67 w 136"/>
                <a:gd name="T45" fmla="*/ 0 h 152"/>
                <a:gd name="T46" fmla="*/ 84 w 136"/>
                <a:gd name="T47" fmla="*/ 2 h 152"/>
                <a:gd name="T48" fmla="*/ 92 w 136"/>
                <a:gd name="T49" fmla="*/ 5 h 152"/>
                <a:gd name="T50" fmla="*/ 101 w 136"/>
                <a:gd name="T51" fmla="*/ 9 h 152"/>
                <a:gd name="T52" fmla="*/ 107 w 136"/>
                <a:gd name="T53" fmla="*/ 14 h 152"/>
                <a:gd name="T54" fmla="*/ 114 w 136"/>
                <a:gd name="T55" fmla="*/ 21 h 152"/>
                <a:gd name="T56" fmla="*/ 120 w 136"/>
                <a:gd name="T57" fmla="*/ 29 h 152"/>
                <a:gd name="T58" fmla="*/ 126 w 136"/>
                <a:gd name="T59" fmla="*/ 38 h 152"/>
                <a:gd name="T60" fmla="*/ 129 w 136"/>
                <a:gd name="T61" fmla="*/ 47 h 152"/>
                <a:gd name="T62" fmla="*/ 133 w 136"/>
                <a:gd name="T63" fmla="*/ 57 h 152"/>
                <a:gd name="T64" fmla="*/ 135 w 136"/>
                <a:gd name="T65" fmla="*/ 77 h 152"/>
                <a:gd name="T66" fmla="*/ 134 w 136"/>
                <a:gd name="T67" fmla="*/ 87 h 152"/>
                <a:gd name="T68" fmla="*/ 132 w 136"/>
                <a:gd name="T69" fmla="*/ 96 h 152"/>
                <a:gd name="T70" fmla="*/ 129 w 136"/>
                <a:gd name="T71" fmla="*/ 105 h 152"/>
                <a:gd name="T72" fmla="*/ 126 w 136"/>
                <a:gd name="T73" fmla="*/ 113 h 152"/>
                <a:gd name="T74" fmla="*/ 121 w 136"/>
                <a:gd name="T75" fmla="*/ 121 h 152"/>
                <a:gd name="T76" fmla="*/ 116 w 136"/>
                <a:gd name="T77" fmla="*/ 129 h 152"/>
                <a:gd name="T78" fmla="*/ 109 w 136"/>
                <a:gd name="T79" fmla="*/ 135 h 152"/>
                <a:gd name="T80" fmla="*/ 102 w 136"/>
                <a:gd name="T81" fmla="*/ 140 h 152"/>
                <a:gd name="T82" fmla="*/ 95 w 136"/>
                <a:gd name="T83" fmla="*/ 145 h 152"/>
                <a:gd name="T84" fmla="*/ 86 w 136"/>
                <a:gd name="T85" fmla="*/ 148 h 152"/>
                <a:gd name="T86" fmla="*/ 77 w 136"/>
                <a:gd name="T87" fmla="*/ 150 h 152"/>
                <a:gd name="T88" fmla="*/ 67 w 136"/>
                <a:gd name="T89" fmla="*/ 151 h 1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6"/>
                <a:gd name="T136" fmla="*/ 0 h 152"/>
                <a:gd name="T137" fmla="*/ 136 w 136"/>
                <a:gd name="T138" fmla="*/ 152 h 1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6" h="152">
                  <a:moveTo>
                    <a:pt x="67" y="151"/>
                  </a:moveTo>
                  <a:lnTo>
                    <a:pt x="57" y="150"/>
                  </a:lnTo>
                  <a:lnTo>
                    <a:pt x="49" y="148"/>
                  </a:lnTo>
                  <a:lnTo>
                    <a:pt x="40" y="145"/>
                  </a:lnTo>
                  <a:lnTo>
                    <a:pt x="33" y="140"/>
                  </a:lnTo>
                  <a:lnTo>
                    <a:pt x="25" y="135"/>
                  </a:lnTo>
                  <a:lnTo>
                    <a:pt x="19" y="129"/>
                  </a:lnTo>
                  <a:lnTo>
                    <a:pt x="13" y="121"/>
                  </a:lnTo>
                  <a:lnTo>
                    <a:pt x="9" y="113"/>
                  </a:lnTo>
                  <a:lnTo>
                    <a:pt x="5" y="105"/>
                  </a:lnTo>
                  <a:lnTo>
                    <a:pt x="2" y="96"/>
                  </a:lnTo>
                  <a:lnTo>
                    <a:pt x="0" y="87"/>
                  </a:lnTo>
                  <a:lnTo>
                    <a:pt x="0" y="77"/>
                  </a:lnTo>
                  <a:lnTo>
                    <a:pt x="2" y="57"/>
                  </a:lnTo>
                  <a:lnTo>
                    <a:pt x="5" y="47"/>
                  </a:lnTo>
                  <a:lnTo>
                    <a:pt x="9" y="38"/>
                  </a:lnTo>
                  <a:lnTo>
                    <a:pt x="14" y="29"/>
                  </a:lnTo>
                  <a:lnTo>
                    <a:pt x="20" y="21"/>
                  </a:lnTo>
                  <a:lnTo>
                    <a:pt x="27" y="14"/>
                  </a:lnTo>
                  <a:lnTo>
                    <a:pt x="34" y="9"/>
                  </a:lnTo>
                  <a:lnTo>
                    <a:pt x="42" y="5"/>
                  </a:lnTo>
                  <a:lnTo>
                    <a:pt x="51" y="2"/>
                  </a:lnTo>
                  <a:lnTo>
                    <a:pt x="67" y="0"/>
                  </a:lnTo>
                  <a:lnTo>
                    <a:pt x="84" y="2"/>
                  </a:lnTo>
                  <a:lnTo>
                    <a:pt x="92" y="5"/>
                  </a:lnTo>
                  <a:lnTo>
                    <a:pt x="101" y="9"/>
                  </a:lnTo>
                  <a:lnTo>
                    <a:pt x="107" y="14"/>
                  </a:lnTo>
                  <a:lnTo>
                    <a:pt x="114" y="21"/>
                  </a:lnTo>
                  <a:lnTo>
                    <a:pt x="120" y="29"/>
                  </a:lnTo>
                  <a:lnTo>
                    <a:pt x="126" y="38"/>
                  </a:lnTo>
                  <a:lnTo>
                    <a:pt x="129" y="47"/>
                  </a:lnTo>
                  <a:lnTo>
                    <a:pt x="133" y="57"/>
                  </a:lnTo>
                  <a:lnTo>
                    <a:pt x="135" y="77"/>
                  </a:lnTo>
                  <a:lnTo>
                    <a:pt x="134" y="87"/>
                  </a:lnTo>
                  <a:lnTo>
                    <a:pt x="132" y="96"/>
                  </a:lnTo>
                  <a:lnTo>
                    <a:pt x="129" y="105"/>
                  </a:lnTo>
                  <a:lnTo>
                    <a:pt x="126" y="113"/>
                  </a:lnTo>
                  <a:lnTo>
                    <a:pt x="121" y="121"/>
                  </a:lnTo>
                  <a:lnTo>
                    <a:pt x="116" y="129"/>
                  </a:lnTo>
                  <a:lnTo>
                    <a:pt x="109" y="135"/>
                  </a:lnTo>
                  <a:lnTo>
                    <a:pt x="102" y="140"/>
                  </a:lnTo>
                  <a:lnTo>
                    <a:pt x="95" y="145"/>
                  </a:lnTo>
                  <a:lnTo>
                    <a:pt x="86" y="148"/>
                  </a:lnTo>
                  <a:lnTo>
                    <a:pt x="77" y="150"/>
                  </a:lnTo>
                  <a:lnTo>
                    <a:pt x="67" y="151"/>
                  </a:lnTo>
                </a:path>
              </a:pathLst>
            </a:custGeom>
            <a:solidFill>
              <a:srgbClr val="00FFFF"/>
            </a:solidFill>
            <a:ln w="9525" cap="rnd">
              <a:noFill/>
              <a:round/>
              <a:headEnd/>
              <a:tailEnd/>
            </a:ln>
          </p:spPr>
          <p:txBody>
            <a:bodyPr/>
            <a:lstStyle/>
            <a:p>
              <a:endParaRPr lang="en-US"/>
            </a:p>
          </p:txBody>
        </p:sp>
        <p:sp>
          <p:nvSpPr>
            <p:cNvPr id="16405" name="Freeform 19"/>
            <p:cNvSpPr>
              <a:spLocks/>
            </p:cNvSpPr>
            <p:nvPr/>
          </p:nvSpPr>
          <p:spPr bwMode="auto">
            <a:xfrm>
              <a:off x="1965" y="2642"/>
              <a:ext cx="154" cy="173"/>
            </a:xfrm>
            <a:custGeom>
              <a:avLst/>
              <a:gdLst>
                <a:gd name="T0" fmla="*/ 86 w 154"/>
                <a:gd name="T1" fmla="*/ 157 h 173"/>
                <a:gd name="T2" fmla="*/ 67 w 154"/>
                <a:gd name="T3" fmla="*/ 158 h 173"/>
                <a:gd name="T4" fmla="*/ 50 w 154"/>
                <a:gd name="T5" fmla="*/ 152 h 173"/>
                <a:gd name="T6" fmla="*/ 37 w 154"/>
                <a:gd name="T7" fmla="*/ 143 h 173"/>
                <a:gd name="T8" fmla="*/ 25 w 154"/>
                <a:gd name="T9" fmla="*/ 130 h 173"/>
                <a:gd name="T10" fmla="*/ 17 w 154"/>
                <a:gd name="T11" fmla="*/ 114 h 173"/>
                <a:gd name="T12" fmla="*/ 13 w 154"/>
                <a:gd name="T13" fmla="*/ 97 h 173"/>
                <a:gd name="T14" fmla="*/ 15 w 154"/>
                <a:gd name="T15" fmla="*/ 69 h 173"/>
                <a:gd name="T16" fmla="*/ 21 w 154"/>
                <a:gd name="T17" fmla="*/ 50 h 173"/>
                <a:gd name="T18" fmla="*/ 32 w 154"/>
                <a:gd name="T19" fmla="*/ 34 h 173"/>
                <a:gd name="T20" fmla="*/ 45 w 154"/>
                <a:gd name="T21" fmla="*/ 24 h 173"/>
                <a:gd name="T22" fmla="*/ 60 w 154"/>
                <a:gd name="T23" fmla="*/ 17 h 173"/>
                <a:gd name="T24" fmla="*/ 92 w 154"/>
                <a:gd name="T25" fmla="*/ 17 h 173"/>
                <a:gd name="T26" fmla="*/ 107 w 154"/>
                <a:gd name="T27" fmla="*/ 24 h 173"/>
                <a:gd name="T28" fmla="*/ 121 w 154"/>
                <a:gd name="T29" fmla="*/ 34 h 173"/>
                <a:gd name="T30" fmla="*/ 132 w 154"/>
                <a:gd name="T31" fmla="*/ 50 h 173"/>
                <a:gd name="T32" fmla="*/ 138 w 154"/>
                <a:gd name="T33" fmla="*/ 69 h 173"/>
                <a:gd name="T34" fmla="*/ 139 w 154"/>
                <a:gd name="T35" fmla="*/ 97 h 173"/>
                <a:gd name="T36" fmla="*/ 136 w 154"/>
                <a:gd name="T37" fmla="*/ 114 h 173"/>
                <a:gd name="T38" fmla="*/ 127 w 154"/>
                <a:gd name="T39" fmla="*/ 130 h 173"/>
                <a:gd name="T40" fmla="*/ 116 w 154"/>
                <a:gd name="T41" fmla="*/ 143 h 173"/>
                <a:gd name="T42" fmla="*/ 102 w 154"/>
                <a:gd name="T43" fmla="*/ 152 h 173"/>
                <a:gd name="T44" fmla="*/ 86 w 154"/>
                <a:gd name="T45" fmla="*/ 158 h 173"/>
                <a:gd name="T46" fmla="*/ 66 w 154"/>
                <a:gd name="T47" fmla="*/ 157 h 173"/>
                <a:gd name="T48" fmla="*/ 76 w 154"/>
                <a:gd name="T49" fmla="*/ 172 h 173"/>
                <a:gd name="T50" fmla="*/ 97 w 154"/>
                <a:gd name="T51" fmla="*/ 169 h 173"/>
                <a:gd name="T52" fmla="*/ 115 w 154"/>
                <a:gd name="T53" fmla="*/ 160 h 173"/>
                <a:gd name="T54" fmla="*/ 131 w 154"/>
                <a:gd name="T55" fmla="*/ 146 h 173"/>
                <a:gd name="T56" fmla="*/ 143 w 154"/>
                <a:gd name="T57" fmla="*/ 130 h 173"/>
                <a:gd name="T58" fmla="*/ 150 w 154"/>
                <a:gd name="T59" fmla="*/ 110 h 173"/>
                <a:gd name="T60" fmla="*/ 153 w 154"/>
                <a:gd name="T61" fmla="*/ 88 h 173"/>
                <a:gd name="T62" fmla="*/ 147 w 154"/>
                <a:gd name="T63" fmla="*/ 54 h 173"/>
                <a:gd name="T64" fmla="*/ 137 w 154"/>
                <a:gd name="T65" fmla="*/ 33 h 173"/>
                <a:gd name="T66" fmla="*/ 121 w 154"/>
                <a:gd name="T67" fmla="*/ 17 h 173"/>
                <a:gd name="T68" fmla="*/ 105 w 154"/>
                <a:gd name="T69" fmla="*/ 7 h 173"/>
                <a:gd name="T70" fmla="*/ 76 w 154"/>
                <a:gd name="T71" fmla="*/ 0 h 173"/>
                <a:gd name="T72" fmla="*/ 48 w 154"/>
                <a:gd name="T73" fmla="*/ 7 h 173"/>
                <a:gd name="T74" fmla="*/ 31 w 154"/>
                <a:gd name="T75" fmla="*/ 17 h 173"/>
                <a:gd name="T76" fmla="*/ 16 w 154"/>
                <a:gd name="T77" fmla="*/ 33 h 173"/>
                <a:gd name="T78" fmla="*/ 6 w 154"/>
                <a:gd name="T79" fmla="*/ 54 h 173"/>
                <a:gd name="T80" fmla="*/ 0 w 154"/>
                <a:gd name="T81" fmla="*/ 88 h 173"/>
                <a:gd name="T82" fmla="*/ 2 w 154"/>
                <a:gd name="T83" fmla="*/ 110 h 173"/>
                <a:gd name="T84" fmla="*/ 10 w 154"/>
                <a:gd name="T85" fmla="*/ 130 h 173"/>
                <a:gd name="T86" fmla="*/ 22 w 154"/>
                <a:gd name="T87" fmla="*/ 146 h 173"/>
                <a:gd name="T88" fmla="*/ 37 w 154"/>
                <a:gd name="T89" fmla="*/ 160 h 173"/>
                <a:gd name="T90" fmla="*/ 56 w 154"/>
                <a:gd name="T91" fmla="*/ 169 h 173"/>
                <a:gd name="T92" fmla="*/ 76 w 154"/>
                <a:gd name="T93" fmla="*/ 172 h 1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4"/>
                <a:gd name="T142" fmla="*/ 0 h 173"/>
                <a:gd name="T143" fmla="*/ 154 w 154"/>
                <a:gd name="T144" fmla="*/ 173 h 1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4" h="173">
                  <a:moveTo>
                    <a:pt x="87" y="172"/>
                  </a:moveTo>
                  <a:lnTo>
                    <a:pt x="86" y="157"/>
                  </a:lnTo>
                  <a:lnTo>
                    <a:pt x="76" y="158"/>
                  </a:lnTo>
                  <a:lnTo>
                    <a:pt x="67" y="158"/>
                  </a:lnTo>
                  <a:lnTo>
                    <a:pt x="59" y="156"/>
                  </a:lnTo>
                  <a:lnTo>
                    <a:pt x="50" y="152"/>
                  </a:lnTo>
                  <a:lnTo>
                    <a:pt x="43" y="148"/>
                  </a:lnTo>
                  <a:lnTo>
                    <a:pt x="37" y="143"/>
                  </a:lnTo>
                  <a:lnTo>
                    <a:pt x="31" y="137"/>
                  </a:lnTo>
                  <a:lnTo>
                    <a:pt x="25" y="130"/>
                  </a:lnTo>
                  <a:lnTo>
                    <a:pt x="21" y="122"/>
                  </a:lnTo>
                  <a:lnTo>
                    <a:pt x="17" y="114"/>
                  </a:lnTo>
                  <a:lnTo>
                    <a:pt x="15" y="106"/>
                  </a:lnTo>
                  <a:lnTo>
                    <a:pt x="13" y="97"/>
                  </a:lnTo>
                  <a:lnTo>
                    <a:pt x="13" y="88"/>
                  </a:lnTo>
                  <a:lnTo>
                    <a:pt x="15" y="69"/>
                  </a:lnTo>
                  <a:lnTo>
                    <a:pt x="16" y="59"/>
                  </a:lnTo>
                  <a:lnTo>
                    <a:pt x="21" y="50"/>
                  </a:lnTo>
                  <a:lnTo>
                    <a:pt x="26" y="42"/>
                  </a:lnTo>
                  <a:lnTo>
                    <a:pt x="32" y="34"/>
                  </a:lnTo>
                  <a:lnTo>
                    <a:pt x="38" y="28"/>
                  </a:lnTo>
                  <a:lnTo>
                    <a:pt x="45" y="24"/>
                  </a:lnTo>
                  <a:lnTo>
                    <a:pt x="52" y="20"/>
                  </a:lnTo>
                  <a:lnTo>
                    <a:pt x="60" y="17"/>
                  </a:lnTo>
                  <a:lnTo>
                    <a:pt x="76" y="15"/>
                  </a:lnTo>
                  <a:lnTo>
                    <a:pt x="92" y="17"/>
                  </a:lnTo>
                  <a:lnTo>
                    <a:pt x="100" y="20"/>
                  </a:lnTo>
                  <a:lnTo>
                    <a:pt x="107" y="24"/>
                  </a:lnTo>
                  <a:lnTo>
                    <a:pt x="114" y="28"/>
                  </a:lnTo>
                  <a:lnTo>
                    <a:pt x="121" y="34"/>
                  </a:lnTo>
                  <a:lnTo>
                    <a:pt x="127" y="42"/>
                  </a:lnTo>
                  <a:lnTo>
                    <a:pt x="132" y="50"/>
                  </a:lnTo>
                  <a:lnTo>
                    <a:pt x="136" y="59"/>
                  </a:lnTo>
                  <a:lnTo>
                    <a:pt x="138" y="69"/>
                  </a:lnTo>
                  <a:lnTo>
                    <a:pt x="140" y="88"/>
                  </a:lnTo>
                  <a:lnTo>
                    <a:pt x="139" y="97"/>
                  </a:lnTo>
                  <a:lnTo>
                    <a:pt x="137" y="106"/>
                  </a:lnTo>
                  <a:lnTo>
                    <a:pt x="136" y="114"/>
                  </a:lnTo>
                  <a:lnTo>
                    <a:pt x="132" y="122"/>
                  </a:lnTo>
                  <a:lnTo>
                    <a:pt x="127" y="130"/>
                  </a:lnTo>
                  <a:lnTo>
                    <a:pt x="121" y="137"/>
                  </a:lnTo>
                  <a:lnTo>
                    <a:pt x="116" y="143"/>
                  </a:lnTo>
                  <a:lnTo>
                    <a:pt x="109" y="148"/>
                  </a:lnTo>
                  <a:lnTo>
                    <a:pt x="102" y="152"/>
                  </a:lnTo>
                  <a:lnTo>
                    <a:pt x="94" y="156"/>
                  </a:lnTo>
                  <a:lnTo>
                    <a:pt x="86" y="158"/>
                  </a:lnTo>
                  <a:lnTo>
                    <a:pt x="76" y="158"/>
                  </a:lnTo>
                  <a:lnTo>
                    <a:pt x="66" y="157"/>
                  </a:lnTo>
                  <a:lnTo>
                    <a:pt x="66" y="172"/>
                  </a:lnTo>
                  <a:lnTo>
                    <a:pt x="76" y="172"/>
                  </a:lnTo>
                  <a:lnTo>
                    <a:pt x="87" y="171"/>
                  </a:lnTo>
                  <a:lnTo>
                    <a:pt x="97" y="169"/>
                  </a:lnTo>
                  <a:lnTo>
                    <a:pt x="107" y="165"/>
                  </a:lnTo>
                  <a:lnTo>
                    <a:pt x="115" y="160"/>
                  </a:lnTo>
                  <a:lnTo>
                    <a:pt x="123" y="154"/>
                  </a:lnTo>
                  <a:lnTo>
                    <a:pt x="131" y="146"/>
                  </a:lnTo>
                  <a:lnTo>
                    <a:pt x="137" y="138"/>
                  </a:lnTo>
                  <a:lnTo>
                    <a:pt x="143" y="130"/>
                  </a:lnTo>
                  <a:lnTo>
                    <a:pt x="146" y="120"/>
                  </a:lnTo>
                  <a:lnTo>
                    <a:pt x="150" y="110"/>
                  </a:lnTo>
                  <a:lnTo>
                    <a:pt x="152" y="98"/>
                  </a:lnTo>
                  <a:lnTo>
                    <a:pt x="153" y="88"/>
                  </a:lnTo>
                  <a:lnTo>
                    <a:pt x="150" y="66"/>
                  </a:lnTo>
                  <a:lnTo>
                    <a:pt x="147" y="54"/>
                  </a:lnTo>
                  <a:lnTo>
                    <a:pt x="143" y="43"/>
                  </a:lnTo>
                  <a:lnTo>
                    <a:pt x="137" y="33"/>
                  </a:lnTo>
                  <a:lnTo>
                    <a:pt x="129" y="25"/>
                  </a:lnTo>
                  <a:lnTo>
                    <a:pt x="121" y="17"/>
                  </a:lnTo>
                  <a:lnTo>
                    <a:pt x="113" y="11"/>
                  </a:lnTo>
                  <a:lnTo>
                    <a:pt x="105" y="7"/>
                  </a:lnTo>
                  <a:lnTo>
                    <a:pt x="95" y="3"/>
                  </a:lnTo>
                  <a:lnTo>
                    <a:pt x="76" y="0"/>
                  </a:lnTo>
                  <a:lnTo>
                    <a:pt x="57" y="3"/>
                  </a:lnTo>
                  <a:lnTo>
                    <a:pt x="48" y="7"/>
                  </a:lnTo>
                  <a:lnTo>
                    <a:pt x="40" y="11"/>
                  </a:lnTo>
                  <a:lnTo>
                    <a:pt x="31" y="17"/>
                  </a:lnTo>
                  <a:lnTo>
                    <a:pt x="23" y="25"/>
                  </a:lnTo>
                  <a:lnTo>
                    <a:pt x="16" y="33"/>
                  </a:lnTo>
                  <a:lnTo>
                    <a:pt x="10" y="43"/>
                  </a:lnTo>
                  <a:lnTo>
                    <a:pt x="6" y="54"/>
                  </a:lnTo>
                  <a:lnTo>
                    <a:pt x="2" y="66"/>
                  </a:lnTo>
                  <a:lnTo>
                    <a:pt x="0" y="88"/>
                  </a:lnTo>
                  <a:lnTo>
                    <a:pt x="0" y="98"/>
                  </a:lnTo>
                  <a:lnTo>
                    <a:pt x="2" y="110"/>
                  </a:lnTo>
                  <a:lnTo>
                    <a:pt x="6" y="120"/>
                  </a:lnTo>
                  <a:lnTo>
                    <a:pt x="10" y="130"/>
                  </a:lnTo>
                  <a:lnTo>
                    <a:pt x="16" y="138"/>
                  </a:lnTo>
                  <a:lnTo>
                    <a:pt x="22" y="146"/>
                  </a:lnTo>
                  <a:lnTo>
                    <a:pt x="29" y="154"/>
                  </a:lnTo>
                  <a:lnTo>
                    <a:pt x="37" y="160"/>
                  </a:lnTo>
                  <a:lnTo>
                    <a:pt x="46" y="165"/>
                  </a:lnTo>
                  <a:lnTo>
                    <a:pt x="56" y="169"/>
                  </a:lnTo>
                  <a:lnTo>
                    <a:pt x="65" y="171"/>
                  </a:lnTo>
                  <a:lnTo>
                    <a:pt x="76" y="172"/>
                  </a:lnTo>
                  <a:lnTo>
                    <a:pt x="87" y="172"/>
                  </a:lnTo>
                </a:path>
              </a:pathLst>
            </a:custGeom>
            <a:solidFill>
              <a:srgbClr val="000000"/>
            </a:solidFill>
            <a:ln w="12700" cap="rnd">
              <a:solidFill>
                <a:srgbClr val="000000"/>
              </a:solidFill>
              <a:round/>
              <a:headEnd/>
              <a:tailEnd/>
            </a:ln>
          </p:spPr>
          <p:txBody>
            <a:bodyPr/>
            <a:lstStyle/>
            <a:p>
              <a:endParaRPr lang="en-US"/>
            </a:p>
          </p:txBody>
        </p:sp>
        <p:sp>
          <p:nvSpPr>
            <p:cNvPr id="16406" name="Freeform 20"/>
            <p:cNvSpPr>
              <a:spLocks/>
            </p:cNvSpPr>
            <p:nvPr/>
          </p:nvSpPr>
          <p:spPr bwMode="auto">
            <a:xfrm>
              <a:off x="1971" y="2650"/>
              <a:ext cx="136" cy="152"/>
            </a:xfrm>
            <a:custGeom>
              <a:avLst/>
              <a:gdLst>
                <a:gd name="T0" fmla="*/ 67 w 136"/>
                <a:gd name="T1" fmla="*/ 151 h 152"/>
                <a:gd name="T2" fmla="*/ 57 w 136"/>
                <a:gd name="T3" fmla="*/ 150 h 152"/>
                <a:gd name="T4" fmla="*/ 49 w 136"/>
                <a:gd name="T5" fmla="*/ 148 h 152"/>
                <a:gd name="T6" fmla="*/ 40 w 136"/>
                <a:gd name="T7" fmla="*/ 145 h 152"/>
                <a:gd name="T8" fmla="*/ 33 w 136"/>
                <a:gd name="T9" fmla="*/ 140 h 152"/>
                <a:gd name="T10" fmla="*/ 25 w 136"/>
                <a:gd name="T11" fmla="*/ 135 h 152"/>
                <a:gd name="T12" fmla="*/ 19 w 136"/>
                <a:gd name="T13" fmla="*/ 129 h 152"/>
                <a:gd name="T14" fmla="*/ 13 w 136"/>
                <a:gd name="T15" fmla="*/ 121 h 152"/>
                <a:gd name="T16" fmla="*/ 9 w 136"/>
                <a:gd name="T17" fmla="*/ 113 h 152"/>
                <a:gd name="T18" fmla="*/ 5 w 136"/>
                <a:gd name="T19" fmla="*/ 105 h 152"/>
                <a:gd name="T20" fmla="*/ 2 w 136"/>
                <a:gd name="T21" fmla="*/ 96 h 152"/>
                <a:gd name="T22" fmla="*/ 0 w 136"/>
                <a:gd name="T23" fmla="*/ 87 h 152"/>
                <a:gd name="T24" fmla="*/ 0 w 136"/>
                <a:gd name="T25" fmla="*/ 77 h 152"/>
                <a:gd name="T26" fmla="*/ 2 w 136"/>
                <a:gd name="T27" fmla="*/ 57 h 152"/>
                <a:gd name="T28" fmla="*/ 5 w 136"/>
                <a:gd name="T29" fmla="*/ 47 h 152"/>
                <a:gd name="T30" fmla="*/ 9 w 136"/>
                <a:gd name="T31" fmla="*/ 38 h 152"/>
                <a:gd name="T32" fmla="*/ 14 w 136"/>
                <a:gd name="T33" fmla="*/ 29 h 152"/>
                <a:gd name="T34" fmla="*/ 20 w 136"/>
                <a:gd name="T35" fmla="*/ 21 h 152"/>
                <a:gd name="T36" fmla="*/ 27 w 136"/>
                <a:gd name="T37" fmla="*/ 14 h 152"/>
                <a:gd name="T38" fmla="*/ 34 w 136"/>
                <a:gd name="T39" fmla="*/ 9 h 152"/>
                <a:gd name="T40" fmla="*/ 42 w 136"/>
                <a:gd name="T41" fmla="*/ 5 h 152"/>
                <a:gd name="T42" fmla="*/ 51 w 136"/>
                <a:gd name="T43" fmla="*/ 2 h 152"/>
                <a:gd name="T44" fmla="*/ 67 w 136"/>
                <a:gd name="T45" fmla="*/ 0 h 152"/>
                <a:gd name="T46" fmla="*/ 84 w 136"/>
                <a:gd name="T47" fmla="*/ 2 h 152"/>
                <a:gd name="T48" fmla="*/ 92 w 136"/>
                <a:gd name="T49" fmla="*/ 5 h 152"/>
                <a:gd name="T50" fmla="*/ 101 w 136"/>
                <a:gd name="T51" fmla="*/ 9 h 152"/>
                <a:gd name="T52" fmla="*/ 107 w 136"/>
                <a:gd name="T53" fmla="*/ 14 h 152"/>
                <a:gd name="T54" fmla="*/ 114 w 136"/>
                <a:gd name="T55" fmla="*/ 21 h 152"/>
                <a:gd name="T56" fmla="*/ 120 w 136"/>
                <a:gd name="T57" fmla="*/ 29 h 152"/>
                <a:gd name="T58" fmla="*/ 126 w 136"/>
                <a:gd name="T59" fmla="*/ 38 h 152"/>
                <a:gd name="T60" fmla="*/ 129 w 136"/>
                <a:gd name="T61" fmla="*/ 47 h 152"/>
                <a:gd name="T62" fmla="*/ 133 w 136"/>
                <a:gd name="T63" fmla="*/ 57 h 152"/>
                <a:gd name="T64" fmla="*/ 135 w 136"/>
                <a:gd name="T65" fmla="*/ 77 h 152"/>
                <a:gd name="T66" fmla="*/ 134 w 136"/>
                <a:gd name="T67" fmla="*/ 87 h 152"/>
                <a:gd name="T68" fmla="*/ 132 w 136"/>
                <a:gd name="T69" fmla="*/ 96 h 152"/>
                <a:gd name="T70" fmla="*/ 129 w 136"/>
                <a:gd name="T71" fmla="*/ 105 h 152"/>
                <a:gd name="T72" fmla="*/ 126 w 136"/>
                <a:gd name="T73" fmla="*/ 113 h 152"/>
                <a:gd name="T74" fmla="*/ 121 w 136"/>
                <a:gd name="T75" fmla="*/ 121 h 152"/>
                <a:gd name="T76" fmla="*/ 116 w 136"/>
                <a:gd name="T77" fmla="*/ 129 h 152"/>
                <a:gd name="T78" fmla="*/ 109 w 136"/>
                <a:gd name="T79" fmla="*/ 135 h 152"/>
                <a:gd name="T80" fmla="*/ 102 w 136"/>
                <a:gd name="T81" fmla="*/ 140 h 152"/>
                <a:gd name="T82" fmla="*/ 95 w 136"/>
                <a:gd name="T83" fmla="*/ 145 h 152"/>
                <a:gd name="T84" fmla="*/ 86 w 136"/>
                <a:gd name="T85" fmla="*/ 148 h 152"/>
                <a:gd name="T86" fmla="*/ 77 w 136"/>
                <a:gd name="T87" fmla="*/ 150 h 152"/>
                <a:gd name="T88" fmla="*/ 67 w 136"/>
                <a:gd name="T89" fmla="*/ 151 h 1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6"/>
                <a:gd name="T136" fmla="*/ 0 h 152"/>
                <a:gd name="T137" fmla="*/ 136 w 136"/>
                <a:gd name="T138" fmla="*/ 152 h 1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6" h="152">
                  <a:moveTo>
                    <a:pt x="67" y="151"/>
                  </a:moveTo>
                  <a:lnTo>
                    <a:pt x="57" y="150"/>
                  </a:lnTo>
                  <a:lnTo>
                    <a:pt x="49" y="148"/>
                  </a:lnTo>
                  <a:lnTo>
                    <a:pt x="40" y="145"/>
                  </a:lnTo>
                  <a:lnTo>
                    <a:pt x="33" y="140"/>
                  </a:lnTo>
                  <a:lnTo>
                    <a:pt x="25" y="135"/>
                  </a:lnTo>
                  <a:lnTo>
                    <a:pt x="19" y="129"/>
                  </a:lnTo>
                  <a:lnTo>
                    <a:pt x="13" y="121"/>
                  </a:lnTo>
                  <a:lnTo>
                    <a:pt x="9" y="113"/>
                  </a:lnTo>
                  <a:lnTo>
                    <a:pt x="5" y="105"/>
                  </a:lnTo>
                  <a:lnTo>
                    <a:pt x="2" y="96"/>
                  </a:lnTo>
                  <a:lnTo>
                    <a:pt x="0" y="87"/>
                  </a:lnTo>
                  <a:lnTo>
                    <a:pt x="0" y="77"/>
                  </a:lnTo>
                  <a:lnTo>
                    <a:pt x="2" y="57"/>
                  </a:lnTo>
                  <a:lnTo>
                    <a:pt x="5" y="47"/>
                  </a:lnTo>
                  <a:lnTo>
                    <a:pt x="9" y="38"/>
                  </a:lnTo>
                  <a:lnTo>
                    <a:pt x="14" y="29"/>
                  </a:lnTo>
                  <a:lnTo>
                    <a:pt x="20" y="21"/>
                  </a:lnTo>
                  <a:lnTo>
                    <a:pt x="27" y="14"/>
                  </a:lnTo>
                  <a:lnTo>
                    <a:pt x="34" y="9"/>
                  </a:lnTo>
                  <a:lnTo>
                    <a:pt x="42" y="5"/>
                  </a:lnTo>
                  <a:lnTo>
                    <a:pt x="51" y="2"/>
                  </a:lnTo>
                  <a:lnTo>
                    <a:pt x="67" y="0"/>
                  </a:lnTo>
                  <a:lnTo>
                    <a:pt x="84" y="2"/>
                  </a:lnTo>
                  <a:lnTo>
                    <a:pt x="92" y="5"/>
                  </a:lnTo>
                  <a:lnTo>
                    <a:pt x="101" y="9"/>
                  </a:lnTo>
                  <a:lnTo>
                    <a:pt x="107" y="14"/>
                  </a:lnTo>
                  <a:lnTo>
                    <a:pt x="114" y="21"/>
                  </a:lnTo>
                  <a:lnTo>
                    <a:pt x="120" y="29"/>
                  </a:lnTo>
                  <a:lnTo>
                    <a:pt x="126" y="38"/>
                  </a:lnTo>
                  <a:lnTo>
                    <a:pt x="129" y="47"/>
                  </a:lnTo>
                  <a:lnTo>
                    <a:pt x="133" y="57"/>
                  </a:lnTo>
                  <a:lnTo>
                    <a:pt x="135" y="77"/>
                  </a:lnTo>
                  <a:lnTo>
                    <a:pt x="134" y="87"/>
                  </a:lnTo>
                  <a:lnTo>
                    <a:pt x="132" y="96"/>
                  </a:lnTo>
                  <a:lnTo>
                    <a:pt x="129" y="105"/>
                  </a:lnTo>
                  <a:lnTo>
                    <a:pt x="126" y="113"/>
                  </a:lnTo>
                  <a:lnTo>
                    <a:pt x="121" y="121"/>
                  </a:lnTo>
                  <a:lnTo>
                    <a:pt x="116" y="129"/>
                  </a:lnTo>
                  <a:lnTo>
                    <a:pt x="109" y="135"/>
                  </a:lnTo>
                  <a:lnTo>
                    <a:pt x="102" y="140"/>
                  </a:lnTo>
                  <a:lnTo>
                    <a:pt x="95" y="145"/>
                  </a:lnTo>
                  <a:lnTo>
                    <a:pt x="86" y="148"/>
                  </a:lnTo>
                  <a:lnTo>
                    <a:pt x="77" y="150"/>
                  </a:lnTo>
                  <a:lnTo>
                    <a:pt x="67" y="151"/>
                  </a:lnTo>
                </a:path>
              </a:pathLst>
            </a:custGeom>
            <a:solidFill>
              <a:srgbClr val="00FFFF"/>
            </a:solidFill>
            <a:ln w="9525" cap="rnd">
              <a:noFill/>
              <a:round/>
              <a:headEnd/>
              <a:tailEnd/>
            </a:ln>
          </p:spPr>
          <p:txBody>
            <a:bodyPr/>
            <a:lstStyle/>
            <a:p>
              <a:endParaRPr lang="en-US"/>
            </a:p>
          </p:txBody>
        </p:sp>
        <p:sp>
          <p:nvSpPr>
            <p:cNvPr id="16407" name="Freeform 21"/>
            <p:cNvSpPr>
              <a:spLocks/>
            </p:cNvSpPr>
            <p:nvPr/>
          </p:nvSpPr>
          <p:spPr bwMode="auto">
            <a:xfrm>
              <a:off x="1965" y="2642"/>
              <a:ext cx="154" cy="173"/>
            </a:xfrm>
            <a:custGeom>
              <a:avLst/>
              <a:gdLst>
                <a:gd name="T0" fmla="*/ 86 w 154"/>
                <a:gd name="T1" fmla="*/ 157 h 173"/>
                <a:gd name="T2" fmla="*/ 67 w 154"/>
                <a:gd name="T3" fmla="*/ 158 h 173"/>
                <a:gd name="T4" fmla="*/ 50 w 154"/>
                <a:gd name="T5" fmla="*/ 152 h 173"/>
                <a:gd name="T6" fmla="*/ 37 w 154"/>
                <a:gd name="T7" fmla="*/ 143 h 173"/>
                <a:gd name="T8" fmla="*/ 25 w 154"/>
                <a:gd name="T9" fmla="*/ 130 h 173"/>
                <a:gd name="T10" fmla="*/ 17 w 154"/>
                <a:gd name="T11" fmla="*/ 114 h 173"/>
                <a:gd name="T12" fmla="*/ 13 w 154"/>
                <a:gd name="T13" fmla="*/ 97 h 173"/>
                <a:gd name="T14" fmla="*/ 15 w 154"/>
                <a:gd name="T15" fmla="*/ 69 h 173"/>
                <a:gd name="T16" fmla="*/ 21 w 154"/>
                <a:gd name="T17" fmla="*/ 50 h 173"/>
                <a:gd name="T18" fmla="*/ 32 w 154"/>
                <a:gd name="T19" fmla="*/ 34 h 173"/>
                <a:gd name="T20" fmla="*/ 45 w 154"/>
                <a:gd name="T21" fmla="*/ 24 h 173"/>
                <a:gd name="T22" fmla="*/ 60 w 154"/>
                <a:gd name="T23" fmla="*/ 17 h 173"/>
                <a:gd name="T24" fmla="*/ 92 w 154"/>
                <a:gd name="T25" fmla="*/ 17 h 173"/>
                <a:gd name="T26" fmla="*/ 107 w 154"/>
                <a:gd name="T27" fmla="*/ 24 h 173"/>
                <a:gd name="T28" fmla="*/ 121 w 154"/>
                <a:gd name="T29" fmla="*/ 34 h 173"/>
                <a:gd name="T30" fmla="*/ 132 w 154"/>
                <a:gd name="T31" fmla="*/ 50 h 173"/>
                <a:gd name="T32" fmla="*/ 138 w 154"/>
                <a:gd name="T33" fmla="*/ 69 h 173"/>
                <a:gd name="T34" fmla="*/ 139 w 154"/>
                <a:gd name="T35" fmla="*/ 97 h 173"/>
                <a:gd name="T36" fmla="*/ 136 w 154"/>
                <a:gd name="T37" fmla="*/ 114 h 173"/>
                <a:gd name="T38" fmla="*/ 127 w 154"/>
                <a:gd name="T39" fmla="*/ 130 h 173"/>
                <a:gd name="T40" fmla="*/ 116 w 154"/>
                <a:gd name="T41" fmla="*/ 143 h 173"/>
                <a:gd name="T42" fmla="*/ 102 w 154"/>
                <a:gd name="T43" fmla="*/ 152 h 173"/>
                <a:gd name="T44" fmla="*/ 86 w 154"/>
                <a:gd name="T45" fmla="*/ 158 h 173"/>
                <a:gd name="T46" fmla="*/ 66 w 154"/>
                <a:gd name="T47" fmla="*/ 157 h 173"/>
                <a:gd name="T48" fmla="*/ 76 w 154"/>
                <a:gd name="T49" fmla="*/ 172 h 173"/>
                <a:gd name="T50" fmla="*/ 97 w 154"/>
                <a:gd name="T51" fmla="*/ 169 h 173"/>
                <a:gd name="T52" fmla="*/ 115 w 154"/>
                <a:gd name="T53" fmla="*/ 160 h 173"/>
                <a:gd name="T54" fmla="*/ 131 w 154"/>
                <a:gd name="T55" fmla="*/ 146 h 173"/>
                <a:gd name="T56" fmla="*/ 143 w 154"/>
                <a:gd name="T57" fmla="*/ 130 h 173"/>
                <a:gd name="T58" fmla="*/ 150 w 154"/>
                <a:gd name="T59" fmla="*/ 110 h 173"/>
                <a:gd name="T60" fmla="*/ 153 w 154"/>
                <a:gd name="T61" fmla="*/ 88 h 173"/>
                <a:gd name="T62" fmla="*/ 147 w 154"/>
                <a:gd name="T63" fmla="*/ 54 h 173"/>
                <a:gd name="T64" fmla="*/ 137 w 154"/>
                <a:gd name="T65" fmla="*/ 33 h 173"/>
                <a:gd name="T66" fmla="*/ 121 w 154"/>
                <a:gd name="T67" fmla="*/ 17 h 173"/>
                <a:gd name="T68" fmla="*/ 105 w 154"/>
                <a:gd name="T69" fmla="*/ 7 h 173"/>
                <a:gd name="T70" fmla="*/ 76 w 154"/>
                <a:gd name="T71" fmla="*/ 0 h 173"/>
                <a:gd name="T72" fmla="*/ 48 w 154"/>
                <a:gd name="T73" fmla="*/ 7 h 173"/>
                <a:gd name="T74" fmla="*/ 31 w 154"/>
                <a:gd name="T75" fmla="*/ 17 h 173"/>
                <a:gd name="T76" fmla="*/ 16 w 154"/>
                <a:gd name="T77" fmla="*/ 33 h 173"/>
                <a:gd name="T78" fmla="*/ 6 w 154"/>
                <a:gd name="T79" fmla="*/ 54 h 173"/>
                <a:gd name="T80" fmla="*/ 0 w 154"/>
                <a:gd name="T81" fmla="*/ 88 h 173"/>
                <a:gd name="T82" fmla="*/ 2 w 154"/>
                <a:gd name="T83" fmla="*/ 110 h 173"/>
                <a:gd name="T84" fmla="*/ 10 w 154"/>
                <a:gd name="T85" fmla="*/ 130 h 173"/>
                <a:gd name="T86" fmla="*/ 22 w 154"/>
                <a:gd name="T87" fmla="*/ 146 h 173"/>
                <a:gd name="T88" fmla="*/ 37 w 154"/>
                <a:gd name="T89" fmla="*/ 160 h 173"/>
                <a:gd name="T90" fmla="*/ 56 w 154"/>
                <a:gd name="T91" fmla="*/ 169 h 173"/>
                <a:gd name="T92" fmla="*/ 76 w 154"/>
                <a:gd name="T93" fmla="*/ 172 h 1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4"/>
                <a:gd name="T142" fmla="*/ 0 h 173"/>
                <a:gd name="T143" fmla="*/ 154 w 154"/>
                <a:gd name="T144" fmla="*/ 173 h 1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4" h="173">
                  <a:moveTo>
                    <a:pt x="87" y="172"/>
                  </a:moveTo>
                  <a:lnTo>
                    <a:pt x="86" y="157"/>
                  </a:lnTo>
                  <a:lnTo>
                    <a:pt x="76" y="158"/>
                  </a:lnTo>
                  <a:lnTo>
                    <a:pt x="67" y="158"/>
                  </a:lnTo>
                  <a:lnTo>
                    <a:pt x="59" y="156"/>
                  </a:lnTo>
                  <a:lnTo>
                    <a:pt x="50" y="152"/>
                  </a:lnTo>
                  <a:lnTo>
                    <a:pt x="43" y="148"/>
                  </a:lnTo>
                  <a:lnTo>
                    <a:pt x="37" y="143"/>
                  </a:lnTo>
                  <a:lnTo>
                    <a:pt x="31" y="137"/>
                  </a:lnTo>
                  <a:lnTo>
                    <a:pt x="25" y="130"/>
                  </a:lnTo>
                  <a:lnTo>
                    <a:pt x="21" y="122"/>
                  </a:lnTo>
                  <a:lnTo>
                    <a:pt x="17" y="114"/>
                  </a:lnTo>
                  <a:lnTo>
                    <a:pt x="15" y="106"/>
                  </a:lnTo>
                  <a:lnTo>
                    <a:pt x="13" y="97"/>
                  </a:lnTo>
                  <a:lnTo>
                    <a:pt x="13" y="88"/>
                  </a:lnTo>
                  <a:lnTo>
                    <a:pt x="15" y="69"/>
                  </a:lnTo>
                  <a:lnTo>
                    <a:pt x="16" y="59"/>
                  </a:lnTo>
                  <a:lnTo>
                    <a:pt x="21" y="50"/>
                  </a:lnTo>
                  <a:lnTo>
                    <a:pt x="26" y="42"/>
                  </a:lnTo>
                  <a:lnTo>
                    <a:pt x="32" y="34"/>
                  </a:lnTo>
                  <a:lnTo>
                    <a:pt x="38" y="28"/>
                  </a:lnTo>
                  <a:lnTo>
                    <a:pt x="45" y="24"/>
                  </a:lnTo>
                  <a:lnTo>
                    <a:pt x="52" y="20"/>
                  </a:lnTo>
                  <a:lnTo>
                    <a:pt x="60" y="17"/>
                  </a:lnTo>
                  <a:lnTo>
                    <a:pt x="76" y="15"/>
                  </a:lnTo>
                  <a:lnTo>
                    <a:pt x="92" y="17"/>
                  </a:lnTo>
                  <a:lnTo>
                    <a:pt x="100" y="20"/>
                  </a:lnTo>
                  <a:lnTo>
                    <a:pt x="107" y="24"/>
                  </a:lnTo>
                  <a:lnTo>
                    <a:pt x="114" y="28"/>
                  </a:lnTo>
                  <a:lnTo>
                    <a:pt x="121" y="34"/>
                  </a:lnTo>
                  <a:lnTo>
                    <a:pt x="127" y="42"/>
                  </a:lnTo>
                  <a:lnTo>
                    <a:pt x="132" y="50"/>
                  </a:lnTo>
                  <a:lnTo>
                    <a:pt x="136" y="59"/>
                  </a:lnTo>
                  <a:lnTo>
                    <a:pt x="138" y="69"/>
                  </a:lnTo>
                  <a:lnTo>
                    <a:pt x="140" y="88"/>
                  </a:lnTo>
                  <a:lnTo>
                    <a:pt x="139" y="97"/>
                  </a:lnTo>
                  <a:lnTo>
                    <a:pt x="137" y="106"/>
                  </a:lnTo>
                  <a:lnTo>
                    <a:pt x="136" y="114"/>
                  </a:lnTo>
                  <a:lnTo>
                    <a:pt x="132" y="122"/>
                  </a:lnTo>
                  <a:lnTo>
                    <a:pt x="127" y="130"/>
                  </a:lnTo>
                  <a:lnTo>
                    <a:pt x="121" y="137"/>
                  </a:lnTo>
                  <a:lnTo>
                    <a:pt x="116" y="143"/>
                  </a:lnTo>
                  <a:lnTo>
                    <a:pt x="109" y="148"/>
                  </a:lnTo>
                  <a:lnTo>
                    <a:pt x="102" y="152"/>
                  </a:lnTo>
                  <a:lnTo>
                    <a:pt x="94" y="156"/>
                  </a:lnTo>
                  <a:lnTo>
                    <a:pt x="86" y="158"/>
                  </a:lnTo>
                  <a:lnTo>
                    <a:pt x="76" y="158"/>
                  </a:lnTo>
                  <a:lnTo>
                    <a:pt x="66" y="157"/>
                  </a:lnTo>
                  <a:lnTo>
                    <a:pt x="66" y="172"/>
                  </a:lnTo>
                  <a:lnTo>
                    <a:pt x="76" y="172"/>
                  </a:lnTo>
                  <a:lnTo>
                    <a:pt x="87" y="171"/>
                  </a:lnTo>
                  <a:lnTo>
                    <a:pt x="97" y="169"/>
                  </a:lnTo>
                  <a:lnTo>
                    <a:pt x="107" y="165"/>
                  </a:lnTo>
                  <a:lnTo>
                    <a:pt x="115" y="160"/>
                  </a:lnTo>
                  <a:lnTo>
                    <a:pt x="123" y="154"/>
                  </a:lnTo>
                  <a:lnTo>
                    <a:pt x="131" y="146"/>
                  </a:lnTo>
                  <a:lnTo>
                    <a:pt x="137" y="138"/>
                  </a:lnTo>
                  <a:lnTo>
                    <a:pt x="143" y="130"/>
                  </a:lnTo>
                  <a:lnTo>
                    <a:pt x="146" y="120"/>
                  </a:lnTo>
                  <a:lnTo>
                    <a:pt x="150" y="110"/>
                  </a:lnTo>
                  <a:lnTo>
                    <a:pt x="152" y="98"/>
                  </a:lnTo>
                  <a:lnTo>
                    <a:pt x="153" y="88"/>
                  </a:lnTo>
                  <a:lnTo>
                    <a:pt x="150" y="66"/>
                  </a:lnTo>
                  <a:lnTo>
                    <a:pt x="147" y="54"/>
                  </a:lnTo>
                  <a:lnTo>
                    <a:pt x="143" y="43"/>
                  </a:lnTo>
                  <a:lnTo>
                    <a:pt x="137" y="33"/>
                  </a:lnTo>
                  <a:lnTo>
                    <a:pt x="129" y="25"/>
                  </a:lnTo>
                  <a:lnTo>
                    <a:pt x="121" y="17"/>
                  </a:lnTo>
                  <a:lnTo>
                    <a:pt x="113" y="11"/>
                  </a:lnTo>
                  <a:lnTo>
                    <a:pt x="105" y="7"/>
                  </a:lnTo>
                  <a:lnTo>
                    <a:pt x="95" y="3"/>
                  </a:lnTo>
                  <a:lnTo>
                    <a:pt x="76" y="0"/>
                  </a:lnTo>
                  <a:lnTo>
                    <a:pt x="57" y="3"/>
                  </a:lnTo>
                  <a:lnTo>
                    <a:pt x="48" y="7"/>
                  </a:lnTo>
                  <a:lnTo>
                    <a:pt x="40" y="11"/>
                  </a:lnTo>
                  <a:lnTo>
                    <a:pt x="31" y="17"/>
                  </a:lnTo>
                  <a:lnTo>
                    <a:pt x="23" y="25"/>
                  </a:lnTo>
                  <a:lnTo>
                    <a:pt x="16" y="33"/>
                  </a:lnTo>
                  <a:lnTo>
                    <a:pt x="10" y="43"/>
                  </a:lnTo>
                  <a:lnTo>
                    <a:pt x="6" y="54"/>
                  </a:lnTo>
                  <a:lnTo>
                    <a:pt x="2" y="66"/>
                  </a:lnTo>
                  <a:lnTo>
                    <a:pt x="0" y="88"/>
                  </a:lnTo>
                  <a:lnTo>
                    <a:pt x="0" y="98"/>
                  </a:lnTo>
                  <a:lnTo>
                    <a:pt x="2" y="110"/>
                  </a:lnTo>
                  <a:lnTo>
                    <a:pt x="6" y="120"/>
                  </a:lnTo>
                  <a:lnTo>
                    <a:pt x="10" y="130"/>
                  </a:lnTo>
                  <a:lnTo>
                    <a:pt x="16" y="138"/>
                  </a:lnTo>
                  <a:lnTo>
                    <a:pt x="22" y="146"/>
                  </a:lnTo>
                  <a:lnTo>
                    <a:pt x="29" y="154"/>
                  </a:lnTo>
                  <a:lnTo>
                    <a:pt x="37" y="160"/>
                  </a:lnTo>
                  <a:lnTo>
                    <a:pt x="46" y="165"/>
                  </a:lnTo>
                  <a:lnTo>
                    <a:pt x="56" y="169"/>
                  </a:lnTo>
                  <a:lnTo>
                    <a:pt x="65" y="171"/>
                  </a:lnTo>
                  <a:lnTo>
                    <a:pt x="76" y="172"/>
                  </a:lnTo>
                  <a:lnTo>
                    <a:pt x="87" y="172"/>
                  </a:lnTo>
                </a:path>
              </a:pathLst>
            </a:custGeom>
            <a:solidFill>
              <a:srgbClr val="000000"/>
            </a:solidFill>
            <a:ln w="12700" cap="rnd">
              <a:solidFill>
                <a:srgbClr val="000000"/>
              </a:solidFill>
              <a:round/>
              <a:headEnd/>
              <a:tailEnd/>
            </a:ln>
          </p:spPr>
          <p:txBody>
            <a:bodyPr/>
            <a:lstStyle/>
            <a:p>
              <a:endParaRPr lang="en-US"/>
            </a:p>
          </p:txBody>
        </p:sp>
        <p:sp>
          <p:nvSpPr>
            <p:cNvPr id="16408" name="Freeform 22"/>
            <p:cNvSpPr>
              <a:spLocks/>
            </p:cNvSpPr>
            <p:nvPr/>
          </p:nvSpPr>
          <p:spPr bwMode="auto">
            <a:xfrm>
              <a:off x="2116" y="2650"/>
              <a:ext cx="135" cy="152"/>
            </a:xfrm>
            <a:custGeom>
              <a:avLst/>
              <a:gdLst>
                <a:gd name="T0" fmla="*/ 67 w 135"/>
                <a:gd name="T1" fmla="*/ 151 h 152"/>
                <a:gd name="T2" fmla="*/ 56 w 135"/>
                <a:gd name="T3" fmla="*/ 150 h 152"/>
                <a:gd name="T4" fmla="*/ 48 w 135"/>
                <a:gd name="T5" fmla="*/ 148 h 152"/>
                <a:gd name="T6" fmla="*/ 39 w 135"/>
                <a:gd name="T7" fmla="*/ 145 h 152"/>
                <a:gd name="T8" fmla="*/ 32 w 135"/>
                <a:gd name="T9" fmla="*/ 140 h 152"/>
                <a:gd name="T10" fmla="*/ 25 w 135"/>
                <a:gd name="T11" fmla="*/ 135 h 152"/>
                <a:gd name="T12" fmla="*/ 18 w 135"/>
                <a:gd name="T13" fmla="*/ 129 h 152"/>
                <a:gd name="T14" fmla="*/ 13 w 135"/>
                <a:gd name="T15" fmla="*/ 121 h 152"/>
                <a:gd name="T16" fmla="*/ 8 w 135"/>
                <a:gd name="T17" fmla="*/ 113 h 152"/>
                <a:gd name="T18" fmla="*/ 5 w 135"/>
                <a:gd name="T19" fmla="*/ 105 h 152"/>
                <a:gd name="T20" fmla="*/ 2 w 135"/>
                <a:gd name="T21" fmla="*/ 96 h 152"/>
                <a:gd name="T22" fmla="*/ 0 w 135"/>
                <a:gd name="T23" fmla="*/ 87 h 152"/>
                <a:gd name="T24" fmla="*/ 0 w 135"/>
                <a:gd name="T25" fmla="*/ 77 h 152"/>
                <a:gd name="T26" fmla="*/ 1 w 135"/>
                <a:gd name="T27" fmla="*/ 57 h 152"/>
                <a:gd name="T28" fmla="*/ 4 w 135"/>
                <a:gd name="T29" fmla="*/ 47 h 152"/>
                <a:gd name="T30" fmla="*/ 8 w 135"/>
                <a:gd name="T31" fmla="*/ 38 h 152"/>
                <a:gd name="T32" fmla="*/ 14 w 135"/>
                <a:gd name="T33" fmla="*/ 29 h 152"/>
                <a:gd name="T34" fmla="*/ 19 w 135"/>
                <a:gd name="T35" fmla="*/ 21 h 152"/>
                <a:gd name="T36" fmla="*/ 26 w 135"/>
                <a:gd name="T37" fmla="*/ 14 h 152"/>
                <a:gd name="T38" fmla="*/ 33 w 135"/>
                <a:gd name="T39" fmla="*/ 9 h 152"/>
                <a:gd name="T40" fmla="*/ 41 w 135"/>
                <a:gd name="T41" fmla="*/ 5 h 152"/>
                <a:gd name="T42" fmla="*/ 50 w 135"/>
                <a:gd name="T43" fmla="*/ 2 h 152"/>
                <a:gd name="T44" fmla="*/ 67 w 135"/>
                <a:gd name="T45" fmla="*/ 0 h 152"/>
                <a:gd name="T46" fmla="*/ 83 w 135"/>
                <a:gd name="T47" fmla="*/ 2 h 152"/>
                <a:gd name="T48" fmla="*/ 92 w 135"/>
                <a:gd name="T49" fmla="*/ 5 h 152"/>
                <a:gd name="T50" fmla="*/ 100 w 135"/>
                <a:gd name="T51" fmla="*/ 9 h 152"/>
                <a:gd name="T52" fmla="*/ 107 w 135"/>
                <a:gd name="T53" fmla="*/ 14 h 152"/>
                <a:gd name="T54" fmla="*/ 114 w 135"/>
                <a:gd name="T55" fmla="*/ 21 h 152"/>
                <a:gd name="T56" fmla="*/ 119 w 135"/>
                <a:gd name="T57" fmla="*/ 29 h 152"/>
                <a:gd name="T58" fmla="*/ 125 w 135"/>
                <a:gd name="T59" fmla="*/ 38 h 152"/>
                <a:gd name="T60" fmla="*/ 129 w 135"/>
                <a:gd name="T61" fmla="*/ 47 h 152"/>
                <a:gd name="T62" fmla="*/ 132 w 135"/>
                <a:gd name="T63" fmla="*/ 57 h 152"/>
                <a:gd name="T64" fmla="*/ 134 w 135"/>
                <a:gd name="T65" fmla="*/ 77 h 152"/>
                <a:gd name="T66" fmla="*/ 133 w 135"/>
                <a:gd name="T67" fmla="*/ 87 h 152"/>
                <a:gd name="T68" fmla="*/ 131 w 135"/>
                <a:gd name="T69" fmla="*/ 96 h 152"/>
                <a:gd name="T70" fmla="*/ 128 w 135"/>
                <a:gd name="T71" fmla="*/ 105 h 152"/>
                <a:gd name="T72" fmla="*/ 125 w 135"/>
                <a:gd name="T73" fmla="*/ 113 h 152"/>
                <a:gd name="T74" fmla="*/ 120 w 135"/>
                <a:gd name="T75" fmla="*/ 121 h 152"/>
                <a:gd name="T76" fmla="*/ 115 w 135"/>
                <a:gd name="T77" fmla="*/ 129 h 152"/>
                <a:gd name="T78" fmla="*/ 108 w 135"/>
                <a:gd name="T79" fmla="*/ 135 h 152"/>
                <a:gd name="T80" fmla="*/ 101 w 135"/>
                <a:gd name="T81" fmla="*/ 140 h 152"/>
                <a:gd name="T82" fmla="*/ 94 w 135"/>
                <a:gd name="T83" fmla="*/ 145 h 152"/>
                <a:gd name="T84" fmla="*/ 85 w 135"/>
                <a:gd name="T85" fmla="*/ 148 h 152"/>
                <a:gd name="T86" fmla="*/ 77 w 135"/>
                <a:gd name="T87" fmla="*/ 150 h 152"/>
                <a:gd name="T88" fmla="*/ 67 w 135"/>
                <a:gd name="T89" fmla="*/ 151 h 1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5"/>
                <a:gd name="T136" fmla="*/ 0 h 152"/>
                <a:gd name="T137" fmla="*/ 135 w 135"/>
                <a:gd name="T138" fmla="*/ 152 h 1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5" h="152">
                  <a:moveTo>
                    <a:pt x="67" y="151"/>
                  </a:moveTo>
                  <a:lnTo>
                    <a:pt x="56" y="150"/>
                  </a:lnTo>
                  <a:lnTo>
                    <a:pt x="48" y="148"/>
                  </a:lnTo>
                  <a:lnTo>
                    <a:pt x="39" y="145"/>
                  </a:lnTo>
                  <a:lnTo>
                    <a:pt x="32" y="140"/>
                  </a:lnTo>
                  <a:lnTo>
                    <a:pt x="25" y="135"/>
                  </a:lnTo>
                  <a:lnTo>
                    <a:pt x="18" y="129"/>
                  </a:lnTo>
                  <a:lnTo>
                    <a:pt x="13" y="121"/>
                  </a:lnTo>
                  <a:lnTo>
                    <a:pt x="8" y="113"/>
                  </a:lnTo>
                  <a:lnTo>
                    <a:pt x="5" y="105"/>
                  </a:lnTo>
                  <a:lnTo>
                    <a:pt x="2" y="96"/>
                  </a:lnTo>
                  <a:lnTo>
                    <a:pt x="0" y="87"/>
                  </a:lnTo>
                  <a:lnTo>
                    <a:pt x="0" y="77"/>
                  </a:lnTo>
                  <a:lnTo>
                    <a:pt x="1" y="57"/>
                  </a:lnTo>
                  <a:lnTo>
                    <a:pt x="4" y="47"/>
                  </a:lnTo>
                  <a:lnTo>
                    <a:pt x="8" y="38"/>
                  </a:lnTo>
                  <a:lnTo>
                    <a:pt x="14" y="29"/>
                  </a:lnTo>
                  <a:lnTo>
                    <a:pt x="19" y="21"/>
                  </a:lnTo>
                  <a:lnTo>
                    <a:pt x="26" y="14"/>
                  </a:lnTo>
                  <a:lnTo>
                    <a:pt x="33" y="9"/>
                  </a:lnTo>
                  <a:lnTo>
                    <a:pt x="41" y="5"/>
                  </a:lnTo>
                  <a:lnTo>
                    <a:pt x="50" y="2"/>
                  </a:lnTo>
                  <a:lnTo>
                    <a:pt x="67" y="0"/>
                  </a:lnTo>
                  <a:lnTo>
                    <a:pt x="83" y="2"/>
                  </a:lnTo>
                  <a:lnTo>
                    <a:pt x="92" y="5"/>
                  </a:lnTo>
                  <a:lnTo>
                    <a:pt x="100" y="9"/>
                  </a:lnTo>
                  <a:lnTo>
                    <a:pt x="107" y="14"/>
                  </a:lnTo>
                  <a:lnTo>
                    <a:pt x="114" y="21"/>
                  </a:lnTo>
                  <a:lnTo>
                    <a:pt x="119" y="29"/>
                  </a:lnTo>
                  <a:lnTo>
                    <a:pt x="125" y="38"/>
                  </a:lnTo>
                  <a:lnTo>
                    <a:pt x="129" y="47"/>
                  </a:lnTo>
                  <a:lnTo>
                    <a:pt x="132" y="57"/>
                  </a:lnTo>
                  <a:lnTo>
                    <a:pt x="134" y="77"/>
                  </a:lnTo>
                  <a:lnTo>
                    <a:pt x="133" y="87"/>
                  </a:lnTo>
                  <a:lnTo>
                    <a:pt x="131" y="96"/>
                  </a:lnTo>
                  <a:lnTo>
                    <a:pt x="128" y="105"/>
                  </a:lnTo>
                  <a:lnTo>
                    <a:pt x="125" y="113"/>
                  </a:lnTo>
                  <a:lnTo>
                    <a:pt x="120" y="121"/>
                  </a:lnTo>
                  <a:lnTo>
                    <a:pt x="115" y="129"/>
                  </a:lnTo>
                  <a:lnTo>
                    <a:pt x="108" y="135"/>
                  </a:lnTo>
                  <a:lnTo>
                    <a:pt x="101" y="140"/>
                  </a:lnTo>
                  <a:lnTo>
                    <a:pt x="94" y="145"/>
                  </a:lnTo>
                  <a:lnTo>
                    <a:pt x="85" y="148"/>
                  </a:lnTo>
                  <a:lnTo>
                    <a:pt x="77" y="150"/>
                  </a:lnTo>
                  <a:lnTo>
                    <a:pt x="67" y="151"/>
                  </a:lnTo>
                </a:path>
              </a:pathLst>
            </a:custGeom>
            <a:solidFill>
              <a:srgbClr val="00FFFF"/>
            </a:solidFill>
            <a:ln w="9525" cap="rnd">
              <a:noFill/>
              <a:round/>
              <a:headEnd/>
              <a:tailEnd/>
            </a:ln>
          </p:spPr>
          <p:txBody>
            <a:bodyPr/>
            <a:lstStyle/>
            <a:p>
              <a:endParaRPr lang="en-US"/>
            </a:p>
          </p:txBody>
        </p:sp>
        <p:sp>
          <p:nvSpPr>
            <p:cNvPr id="16409" name="Freeform 23"/>
            <p:cNvSpPr>
              <a:spLocks/>
            </p:cNvSpPr>
            <p:nvPr/>
          </p:nvSpPr>
          <p:spPr bwMode="auto">
            <a:xfrm>
              <a:off x="2110" y="2642"/>
              <a:ext cx="153" cy="173"/>
            </a:xfrm>
            <a:custGeom>
              <a:avLst/>
              <a:gdLst>
                <a:gd name="T0" fmla="*/ 85 w 153"/>
                <a:gd name="T1" fmla="*/ 157 h 173"/>
                <a:gd name="T2" fmla="*/ 66 w 153"/>
                <a:gd name="T3" fmla="*/ 158 h 173"/>
                <a:gd name="T4" fmla="*/ 50 w 153"/>
                <a:gd name="T5" fmla="*/ 152 h 173"/>
                <a:gd name="T6" fmla="*/ 36 w 153"/>
                <a:gd name="T7" fmla="*/ 143 h 173"/>
                <a:gd name="T8" fmla="*/ 24 w 153"/>
                <a:gd name="T9" fmla="*/ 130 h 173"/>
                <a:gd name="T10" fmla="*/ 16 w 153"/>
                <a:gd name="T11" fmla="*/ 114 h 173"/>
                <a:gd name="T12" fmla="*/ 12 w 153"/>
                <a:gd name="T13" fmla="*/ 97 h 173"/>
                <a:gd name="T14" fmla="*/ 14 w 153"/>
                <a:gd name="T15" fmla="*/ 69 h 173"/>
                <a:gd name="T16" fmla="*/ 20 w 153"/>
                <a:gd name="T17" fmla="*/ 50 h 173"/>
                <a:gd name="T18" fmla="*/ 31 w 153"/>
                <a:gd name="T19" fmla="*/ 34 h 173"/>
                <a:gd name="T20" fmla="*/ 44 w 153"/>
                <a:gd name="T21" fmla="*/ 24 h 173"/>
                <a:gd name="T22" fmla="*/ 60 w 153"/>
                <a:gd name="T23" fmla="*/ 17 h 173"/>
                <a:gd name="T24" fmla="*/ 92 w 153"/>
                <a:gd name="T25" fmla="*/ 17 h 173"/>
                <a:gd name="T26" fmla="*/ 107 w 153"/>
                <a:gd name="T27" fmla="*/ 24 h 173"/>
                <a:gd name="T28" fmla="*/ 120 w 153"/>
                <a:gd name="T29" fmla="*/ 34 h 173"/>
                <a:gd name="T30" fmla="*/ 131 w 153"/>
                <a:gd name="T31" fmla="*/ 50 h 173"/>
                <a:gd name="T32" fmla="*/ 137 w 153"/>
                <a:gd name="T33" fmla="*/ 69 h 173"/>
                <a:gd name="T34" fmla="*/ 139 w 153"/>
                <a:gd name="T35" fmla="*/ 97 h 173"/>
                <a:gd name="T36" fmla="*/ 135 w 153"/>
                <a:gd name="T37" fmla="*/ 114 h 173"/>
                <a:gd name="T38" fmla="*/ 127 w 153"/>
                <a:gd name="T39" fmla="*/ 130 h 173"/>
                <a:gd name="T40" fmla="*/ 115 w 153"/>
                <a:gd name="T41" fmla="*/ 143 h 173"/>
                <a:gd name="T42" fmla="*/ 101 w 153"/>
                <a:gd name="T43" fmla="*/ 152 h 173"/>
                <a:gd name="T44" fmla="*/ 85 w 153"/>
                <a:gd name="T45" fmla="*/ 158 h 173"/>
                <a:gd name="T46" fmla="*/ 66 w 153"/>
                <a:gd name="T47" fmla="*/ 157 h 173"/>
                <a:gd name="T48" fmla="*/ 76 w 153"/>
                <a:gd name="T49" fmla="*/ 172 h 173"/>
                <a:gd name="T50" fmla="*/ 96 w 153"/>
                <a:gd name="T51" fmla="*/ 169 h 173"/>
                <a:gd name="T52" fmla="*/ 114 w 153"/>
                <a:gd name="T53" fmla="*/ 160 h 173"/>
                <a:gd name="T54" fmla="*/ 130 w 153"/>
                <a:gd name="T55" fmla="*/ 146 h 173"/>
                <a:gd name="T56" fmla="*/ 142 w 153"/>
                <a:gd name="T57" fmla="*/ 130 h 173"/>
                <a:gd name="T58" fmla="*/ 149 w 153"/>
                <a:gd name="T59" fmla="*/ 110 h 173"/>
                <a:gd name="T60" fmla="*/ 152 w 153"/>
                <a:gd name="T61" fmla="*/ 88 h 173"/>
                <a:gd name="T62" fmla="*/ 146 w 153"/>
                <a:gd name="T63" fmla="*/ 54 h 173"/>
                <a:gd name="T64" fmla="*/ 136 w 153"/>
                <a:gd name="T65" fmla="*/ 33 h 173"/>
                <a:gd name="T66" fmla="*/ 121 w 153"/>
                <a:gd name="T67" fmla="*/ 17 h 173"/>
                <a:gd name="T68" fmla="*/ 104 w 153"/>
                <a:gd name="T69" fmla="*/ 7 h 173"/>
                <a:gd name="T70" fmla="*/ 76 w 153"/>
                <a:gd name="T71" fmla="*/ 0 h 173"/>
                <a:gd name="T72" fmla="*/ 48 w 153"/>
                <a:gd name="T73" fmla="*/ 7 h 173"/>
                <a:gd name="T74" fmla="*/ 30 w 153"/>
                <a:gd name="T75" fmla="*/ 17 h 173"/>
                <a:gd name="T76" fmla="*/ 16 w 153"/>
                <a:gd name="T77" fmla="*/ 33 h 173"/>
                <a:gd name="T78" fmla="*/ 5 w 153"/>
                <a:gd name="T79" fmla="*/ 54 h 173"/>
                <a:gd name="T80" fmla="*/ 0 w 153"/>
                <a:gd name="T81" fmla="*/ 88 h 173"/>
                <a:gd name="T82" fmla="*/ 2 w 153"/>
                <a:gd name="T83" fmla="*/ 110 h 173"/>
                <a:gd name="T84" fmla="*/ 9 w 153"/>
                <a:gd name="T85" fmla="*/ 130 h 173"/>
                <a:gd name="T86" fmla="*/ 21 w 153"/>
                <a:gd name="T87" fmla="*/ 146 h 173"/>
                <a:gd name="T88" fmla="*/ 37 w 153"/>
                <a:gd name="T89" fmla="*/ 160 h 173"/>
                <a:gd name="T90" fmla="*/ 55 w 153"/>
                <a:gd name="T91" fmla="*/ 169 h 173"/>
                <a:gd name="T92" fmla="*/ 76 w 153"/>
                <a:gd name="T93" fmla="*/ 172 h 1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3"/>
                <a:gd name="T142" fmla="*/ 0 h 173"/>
                <a:gd name="T143" fmla="*/ 153 w 153"/>
                <a:gd name="T144" fmla="*/ 173 h 1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3" h="173">
                  <a:moveTo>
                    <a:pt x="86" y="172"/>
                  </a:moveTo>
                  <a:lnTo>
                    <a:pt x="85" y="157"/>
                  </a:lnTo>
                  <a:lnTo>
                    <a:pt x="76" y="158"/>
                  </a:lnTo>
                  <a:lnTo>
                    <a:pt x="66" y="158"/>
                  </a:lnTo>
                  <a:lnTo>
                    <a:pt x="58" y="156"/>
                  </a:lnTo>
                  <a:lnTo>
                    <a:pt x="50" y="152"/>
                  </a:lnTo>
                  <a:lnTo>
                    <a:pt x="43" y="148"/>
                  </a:lnTo>
                  <a:lnTo>
                    <a:pt x="36" y="143"/>
                  </a:lnTo>
                  <a:lnTo>
                    <a:pt x="30" y="137"/>
                  </a:lnTo>
                  <a:lnTo>
                    <a:pt x="24" y="130"/>
                  </a:lnTo>
                  <a:lnTo>
                    <a:pt x="20" y="122"/>
                  </a:lnTo>
                  <a:lnTo>
                    <a:pt x="16" y="114"/>
                  </a:lnTo>
                  <a:lnTo>
                    <a:pt x="14" y="106"/>
                  </a:lnTo>
                  <a:lnTo>
                    <a:pt x="12" y="97"/>
                  </a:lnTo>
                  <a:lnTo>
                    <a:pt x="12" y="88"/>
                  </a:lnTo>
                  <a:lnTo>
                    <a:pt x="14" y="69"/>
                  </a:lnTo>
                  <a:lnTo>
                    <a:pt x="16" y="59"/>
                  </a:lnTo>
                  <a:lnTo>
                    <a:pt x="20" y="50"/>
                  </a:lnTo>
                  <a:lnTo>
                    <a:pt x="25" y="42"/>
                  </a:lnTo>
                  <a:lnTo>
                    <a:pt x="31" y="34"/>
                  </a:lnTo>
                  <a:lnTo>
                    <a:pt x="37" y="28"/>
                  </a:lnTo>
                  <a:lnTo>
                    <a:pt x="44" y="24"/>
                  </a:lnTo>
                  <a:lnTo>
                    <a:pt x="52" y="20"/>
                  </a:lnTo>
                  <a:lnTo>
                    <a:pt x="60" y="17"/>
                  </a:lnTo>
                  <a:lnTo>
                    <a:pt x="76" y="15"/>
                  </a:lnTo>
                  <a:lnTo>
                    <a:pt x="92" y="17"/>
                  </a:lnTo>
                  <a:lnTo>
                    <a:pt x="99" y="20"/>
                  </a:lnTo>
                  <a:lnTo>
                    <a:pt x="107" y="24"/>
                  </a:lnTo>
                  <a:lnTo>
                    <a:pt x="114" y="28"/>
                  </a:lnTo>
                  <a:lnTo>
                    <a:pt x="120" y="34"/>
                  </a:lnTo>
                  <a:lnTo>
                    <a:pt x="126" y="42"/>
                  </a:lnTo>
                  <a:lnTo>
                    <a:pt x="131" y="50"/>
                  </a:lnTo>
                  <a:lnTo>
                    <a:pt x="135" y="59"/>
                  </a:lnTo>
                  <a:lnTo>
                    <a:pt x="137" y="69"/>
                  </a:lnTo>
                  <a:lnTo>
                    <a:pt x="139" y="88"/>
                  </a:lnTo>
                  <a:lnTo>
                    <a:pt x="139" y="97"/>
                  </a:lnTo>
                  <a:lnTo>
                    <a:pt x="137" y="106"/>
                  </a:lnTo>
                  <a:lnTo>
                    <a:pt x="135" y="114"/>
                  </a:lnTo>
                  <a:lnTo>
                    <a:pt x="131" y="122"/>
                  </a:lnTo>
                  <a:lnTo>
                    <a:pt x="127" y="130"/>
                  </a:lnTo>
                  <a:lnTo>
                    <a:pt x="121" y="137"/>
                  </a:lnTo>
                  <a:lnTo>
                    <a:pt x="115" y="143"/>
                  </a:lnTo>
                  <a:lnTo>
                    <a:pt x="108" y="148"/>
                  </a:lnTo>
                  <a:lnTo>
                    <a:pt x="101" y="152"/>
                  </a:lnTo>
                  <a:lnTo>
                    <a:pt x="93" y="156"/>
                  </a:lnTo>
                  <a:lnTo>
                    <a:pt x="85" y="158"/>
                  </a:lnTo>
                  <a:lnTo>
                    <a:pt x="76" y="158"/>
                  </a:lnTo>
                  <a:lnTo>
                    <a:pt x="66" y="157"/>
                  </a:lnTo>
                  <a:lnTo>
                    <a:pt x="65" y="172"/>
                  </a:lnTo>
                  <a:lnTo>
                    <a:pt x="76" y="172"/>
                  </a:lnTo>
                  <a:lnTo>
                    <a:pt x="87" y="171"/>
                  </a:lnTo>
                  <a:lnTo>
                    <a:pt x="96" y="169"/>
                  </a:lnTo>
                  <a:lnTo>
                    <a:pt x="106" y="165"/>
                  </a:lnTo>
                  <a:lnTo>
                    <a:pt x="114" y="160"/>
                  </a:lnTo>
                  <a:lnTo>
                    <a:pt x="123" y="154"/>
                  </a:lnTo>
                  <a:lnTo>
                    <a:pt x="130" y="146"/>
                  </a:lnTo>
                  <a:lnTo>
                    <a:pt x="136" y="138"/>
                  </a:lnTo>
                  <a:lnTo>
                    <a:pt x="142" y="130"/>
                  </a:lnTo>
                  <a:lnTo>
                    <a:pt x="146" y="120"/>
                  </a:lnTo>
                  <a:lnTo>
                    <a:pt x="149" y="110"/>
                  </a:lnTo>
                  <a:lnTo>
                    <a:pt x="151" y="98"/>
                  </a:lnTo>
                  <a:lnTo>
                    <a:pt x="152" y="88"/>
                  </a:lnTo>
                  <a:lnTo>
                    <a:pt x="150" y="66"/>
                  </a:lnTo>
                  <a:lnTo>
                    <a:pt x="146" y="54"/>
                  </a:lnTo>
                  <a:lnTo>
                    <a:pt x="142" y="43"/>
                  </a:lnTo>
                  <a:lnTo>
                    <a:pt x="136" y="33"/>
                  </a:lnTo>
                  <a:lnTo>
                    <a:pt x="128" y="25"/>
                  </a:lnTo>
                  <a:lnTo>
                    <a:pt x="121" y="17"/>
                  </a:lnTo>
                  <a:lnTo>
                    <a:pt x="112" y="11"/>
                  </a:lnTo>
                  <a:lnTo>
                    <a:pt x="104" y="7"/>
                  </a:lnTo>
                  <a:lnTo>
                    <a:pt x="95" y="3"/>
                  </a:lnTo>
                  <a:lnTo>
                    <a:pt x="76" y="0"/>
                  </a:lnTo>
                  <a:lnTo>
                    <a:pt x="56" y="3"/>
                  </a:lnTo>
                  <a:lnTo>
                    <a:pt x="48" y="7"/>
                  </a:lnTo>
                  <a:lnTo>
                    <a:pt x="39" y="11"/>
                  </a:lnTo>
                  <a:lnTo>
                    <a:pt x="30" y="17"/>
                  </a:lnTo>
                  <a:lnTo>
                    <a:pt x="23" y="25"/>
                  </a:lnTo>
                  <a:lnTo>
                    <a:pt x="16" y="33"/>
                  </a:lnTo>
                  <a:lnTo>
                    <a:pt x="9" y="43"/>
                  </a:lnTo>
                  <a:lnTo>
                    <a:pt x="5" y="54"/>
                  </a:lnTo>
                  <a:lnTo>
                    <a:pt x="1" y="66"/>
                  </a:lnTo>
                  <a:lnTo>
                    <a:pt x="0" y="88"/>
                  </a:lnTo>
                  <a:lnTo>
                    <a:pt x="0" y="98"/>
                  </a:lnTo>
                  <a:lnTo>
                    <a:pt x="2" y="110"/>
                  </a:lnTo>
                  <a:lnTo>
                    <a:pt x="5" y="120"/>
                  </a:lnTo>
                  <a:lnTo>
                    <a:pt x="9" y="130"/>
                  </a:lnTo>
                  <a:lnTo>
                    <a:pt x="15" y="138"/>
                  </a:lnTo>
                  <a:lnTo>
                    <a:pt x="21" y="146"/>
                  </a:lnTo>
                  <a:lnTo>
                    <a:pt x="28" y="154"/>
                  </a:lnTo>
                  <a:lnTo>
                    <a:pt x="37" y="160"/>
                  </a:lnTo>
                  <a:lnTo>
                    <a:pt x="45" y="165"/>
                  </a:lnTo>
                  <a:lnTo>
                    <a:pt x="55" y="169"/>
                  </a:lnTo>
                  <a:lnTo>
                    <a:pt x="65" y="171"/>
                  </a:lnTo>
                  <a:lnTo>
                    <a:pt x="76" y="172"/>
                  </a:lnTo>
                  <a:lnTo>
                    <a:pt x="86" y="172"/>
                  </a:lnTo>
                </a:path>
              </a:pathLst>
            </a:custGeom>
            <a:solidFill>
              <a:srgbClr val="000000"/>
            </a:solidFill>
            <a:ln w="12700" cap="rnd">
              <a:solidFill>
                <a:srgbClr val="000000"/>
              </a:solidFill>
              <a:round/>
              <a:headEnd/>
              <a:tailEnd/>
            </a:ln>
          </p:spPr>
          <p:txBody>
            <a:bodyPr/>
            <a:lstStyle/>
            <a:p>
              <a:endParaRPr lang="en-US"/>
            </a:p>
          </p:txBody>
        </p:sp>
        <p:sp>
          <p:nvSpPr>
            <p:cNvPr id="16410" name="Freeform 24"/>
            <p:cNvSpPr>
              <a:spLocks/>
            </p:cNvSpPr>
            <p:nvPr/>
          </p:nvSpPr>
          <p:spPr bwMode="auto">
            <a:xfrm>
              <a:off x="2255" y="2650"/>
              <a:ext cx="136" cy="152"/>
            </a:xfrm>
            <a:custGeom>
              <a:avLst/>
              <a:gdLst>
                <a:gd name="T0" fmla="*/ 67 w 136"/>
                <a:gd name="T1" fmla="*/ 151 h 152"/>
                <a:gd name="T2" fmla="*/ 57 w 136"/>
                <a:gd name="T3" fmla="*/ 150 h 152"/>
                <a:gd name="T4" fmla="*/ 49 w 136"/>
                <a:gd name="T5" fmla="*/ 148 h 152"/>
                <a:gd name="T6" fmla="*/ 40 w 136"/>
                <a:gd name="T7" fmla="*/ 145 h 152"/>
                <a:gd name="T8" fmla="*/ 33 w 136"/>
                <a:gd name="T9" fmla="*/ 140 h 152"/>
                <a:gd name="T10" fmla="*/ 25 w 136"/>
                <a:gd name="T11" fmla="*/ 135 h 152"/>
                <a:gd name="T12" fmla="*/ 19 w 136"/>
                <a:gd name="T13" fmla="*/ 129 h 152"/>
                <a:gd name="T14" fmla="*/ 13 w 136"/>
                <a:gd name="T15" fmla="*/ 121 h 152"/>
                <a:gd name="T16" fmla="*/ 9 w 136"/>
                <a:gd name="T17" fmla="*/ 113 h 152"/>
                <a:gd name="T18" fmla="*/ 5 w 136"/>
                <a:gd name="T19" fmla="*/ 105 h 152"/>
                <a:gd name="T20" fmla="*/ 2 w 136"/>
                <a:gd name="T21" fmla="*/ 96 h 152"/>
                <a:gd name="T22" fmla="*/ 0 w 136"/>
                <a:gd name="T23" fmla="*/ 87 h 152"/>
                <a:gd name="T24" fmla="*/ 0 w 136"/>
                <a:gd name="T25" fmla="*/ 77 h 152"/>
                <a:gd name="T26" fmla="*/ 2 w 136"/>
                <a:gd name="T27" fmla="*/ 57 h 152"/>
                <a:gd name="T28" fmla="*/ 5 w 136"/>
                <a:gd name="T29" fmla="*/ 47 h 152"/>
                <a:gd name="T30" fmla="*/ 9 w 136"/>
                <a:gd name="T31" fmla="*/ 38 h 152"/>
                <a:gd name="T32" fmla="*/ 14 w 136"/>
                <a:gd name="T33" fmla="*/ 29 h 152"/>
                <a:gd name="T34" fmla="*/ 20 w 136"/>
                <a:gd name="T35" fmla="*/ 21 h 152"/>
                <a:gd name="T36" fmla="*/ 27 w 136"/>
                <a:gd name="T37" fmla="*/ 14 h 152"/>
                <a:gd name="T38" fmla="*/ 34 w 136"/>
                <a:gd name="T39" fmla="*/ 9 h 152"/>
                <a:gd name="T40" fmla="*/ 42 w 136"/>
                <a:gd name="T41" fmla="*/ 5 h 152"/>
                <a:gd name="T42" fmla="*/ 51 w 136"/>
                <a:gd name="T43" fmla="*/ 2 h 152"/>
                <a:gd name="T44" fmla="*/ 67 w 136"/>
                <a:gd name="T45" fmla="*/ 0 h 152"/>
                <a:gd name="T46" fmla="*/ 84 w 136"/>
                <a:gd name="T47" fmla="*/ 2 h 152"/>
                <a:gd name="T48" fmla="*/ 92 w 136"/>
                <a:gd name="T49" fmla="*/ 5 h 152"/>
                <a:gd name="T50" fmla="*/ 101 w 136"/>
                <a:gd name="T51" fmla="*/ 9 h 152"/>
                <a:gd name="T52" fmla="*/ 107 w 136"/>
                <a:gd name="T53" fmla="*/ 14 h 152"/>
                <a:gd name="T54" fmla="*/ 114 w 136"/>
                <a:gd name="T55" fmla="*/ 21 h 152"/>
                <a:gd name="T56" fmla="*/ 120 w 136"/>
                <a:gd name="T57" fmla="*/ 29 h 152"/>
                <a:gd name="T58" fmla="*/ 126 w 136"/>
                <a:gd name="T59" fmla="*/ 38 h 152"/>
                <a:gd name="T60" fmla="*/ 129 w 136"/>
                <a:gd name="T61" fmla="*/ 47 h 152"/>
                <a:gd name="T62" fmla="*/ 133 w 136"/>
                <a:gd name="T63" fmla="*/ 57 h 152"/>
                <a:gd name="T64" fmla="*/ 135 w 136"/>
                <a:gd name="T65" fmla="*/ 77 h 152"/>
                <a:gd name="T66" fmla="*/ 134 w 136"/>
                <a:gd name="T67" fmla="*/ 87 h 152"/>
                <a:gd name="T68" fmla="*/ 132 w 136"/>
                <a:gd name="T69" fmla="*/ 96 h 152"/>
                <a:gd name="T70" fmla="*/ 129 w 136"/>
                <a:gd name="T71" fmla="*/ 105 h 152"/>
                <a:gd name="T72" fmla="*/ 126 w 136"/>
                <a:gd name="T73" fmla="*/ 113 h 152"/>
                <a:gd name="T74" fmla="*/ 121 w 136"/>
                <a:gd name="T75" fmla="*/ 121 h 152"/>
                <a:gd name="T76" fmla="*/ 116 w 136"/>
                <a:gd name="T77" fmla="*/ 129 h 152"/>
                <a:gd name="T78" fmla="*/ 109 w 136"/>
                <a:gd name="T79" fmla="*/ 135 h 152"/>
                <a:gd name="T80" fmla="*/ 102 w 136"/>
                <a:gd name="T81" fmla="*/ 140 h 152"/>
                <a:gd name="T82" fmla="*/ 95 w 136"/>
                <a:gd name="T83" fmla="*/ 145 h 152"/>
                <a:gd name="T84" fmla="*/ 86 w 136"/>
                <a:gd name="T85" fmla="*/ 148 h 152"/>
                <a:gd name="T86" fmla="*/ 77 w 136"/>
                <a:gd name="T87" fmla="*/ 150 h 152"/>
                <a:gd name="T88" fmla="*/ 67 w 136"/>
                <a:gd name="T89" fmla="*/ 151 h 1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6"/>
                <a:gd name="T136" fmla="*/ 0 h 152"/>
                <a:gd name="T137" fmla="*/ 136 w 136"/>
                <a:gd name="T138" fmla="*/ 152 h 1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6" h="152">
                  <a:moveTo>
                    <a:pt x="67" y="151"/>
                  </a:moveTo>
                  <a:lnTo>
                    <a:pt x="57" y="150"/>
                  </a:lnTo>
                  <a:lnTo>
                    <a:pt x="49" y="148"/>
                  </a:lnTo>
                  <a:lnTo>
                    <a:pt x="40" y="145"/>
                  </a:lnTo>
                  <a:lnTo>
                    <a:pt x="33" y="140"/>
                  </a:lnTo>
                  <a:lnTo>
                    <a:pt x="25" y="135"/>
                  </a:lnTo>
                  <a:lnTo>
                    <a:pt x="19" y="129"/>
                  </a:lnTo>
                  <a:lnTo>
                    <a:pt x="13" y="121"/>
                  </a:lnTo>
                  <a:lnTo>
                    <a:pt x="9" y="113"/>
                  </a:lnTo>
                  <a:lnTo>
                    <a:pt x="5" y="105"/>
                  </a:lnTo>
                  <a:lnTo>
                    <a:pt x="2" y="96"/>
                  </a:lnTo>
                  <a:lnTo>
                    <a:pt x="0" y="87"/>
                  </a:lnTo>
                  <a:lnTo>
                    <a:pt x="0" y="77"/>
                  </a:lnTo>
                  <a:lnTo>
                    <a:pt x="2" y="57"/>
                  </a:lnTo>
                  <a:lnTo>
                    <a:pt x="5" y="47"/>
                  </a:lnTo>
                  <a:lnTo>
                    <a:pt x="9" y="38"/>
                  </a:lnTo>
                  <a:lnTo>
                    <a:pt x="14" y="29"/>
                  </a:lnTo>
                  <a:lnTo>
                    <a:pt x="20" y="21"/>
                  </a:lnTo>
                  <a:lnTo>
                    <a:pt x="27" y="14"/>
                  </a:lnTo>
                  <a:lnTo>
                    <a:pt x="34" y="9"/>
                  </a:lnTo>
                  <a:lnTo>
                    <a:pt x="42" y="5"/>
                  </a:lnTo>
                  <a:lnTo>
                    <a:pt x="51" y="2"/>
                  </a:lnTo>
                  <a:lnTo>
                    <a:pt x="67" y="0"/>
                  </a:lnTo>
                  <a:lnTo>
                    <a:pt x="84" y="2"/>
                  </a:lnTo>
                  <a:lnTo>
                    <a:pt x="92" y="5"/>
                  </a:lnTo>
                  <a:lnTo>
                    <a:pt x="101" y="9"/>
                  </a:lnTo>
                  <a:lnTo>
                    <a:pt x="107" y="14"/>
                  </a:lnTo>
                  <a:lnTo>
                    <a:pt x="114" y="21"/>
                  </a:lnTo>
                  <a:lnTo>
                    <a:pt x="120" y="29"/>
                  </a:lnTo>
                  <a:lnTo>
                    <a:pt x="126" y="38"/>
                  </a:lnTo>
                  <a:lnTo>
                    <a:pt x="129" y="47"/>
                  </a:lnTo>
                  <a:lnTo>
                    <a:pt x="133" y="57"/>
                  </a:lnTo>
                  <a:lnTo>
                    <a:pt x="135" y="77"/>
                  </a:lnTo>
                  <a:lnTo>
                    <a:pt x="134" y="87"/>
                  </a:lnTo>
                  <a:lnTo>
                    <a:pt x="132" y="96"/>
                  </a:lnTo>
                  <a:lnTo>
                    <a:pt x="129" y="105"/>
                  </a:lnTo>
                  <a:lnTo>
                    <a:pt x="126" y="113"/>
                  </a:lnTo>
                  <a:lnTo>
                    <a:pt x="121" y="121"/>
                  </a:lnTo>
                  <a:lnTo>
                    <a:pt x="116" y="129"/>
                  </a:lnTo>
                  <a:lnTo>
                    <a:pt x="109" y="135"/>
                  </a:lnTo>
                  <a:lnTo>
                    <a:pt x="102" y="140"/>
                  </a:lnTo>
                  <a:lnTo>
                    <a:pt x="95" y="145"/>
                  </a:lnTo>
                  <a:lnTo>
                    <a:pt x="86" y="148"/>
                  </a:lnTo>
                  <a:lnTo>
                    <a:pt x="77" y="150"/>
                  </a:lnTo>
                  <a:lnTo>
                    <a:pt x="67" y="151"/>
                  </a:lnTo>
                </a:path>
              </a:pathLst>
            </a:custGeom>
            <a:solidFill>
              <a:srgbClr val="00FFFF"/>
            </a:solidFill>
            <a:ln w="9525" cap="rnd">
              <a:noFill/>
              <a:round/>
              <a:headEnd/>
              <a:tailEnd/>
            </a:ln>
          </p:spPr>
          <p:txBody>
            <a:bodyPr/>
            <a:lstStyle/>
            <a:p>
              <a:endParaRPr lang="en-US"/>
            </a:p>
          </p:txBody>
        </p:sp>
        <p:sp>
          <p:nvSpPr>
            <p:cNvPr id="16411" name="Freeform 25"/>
            <p:cNvSpPr>
              <a:spLocks/>
            </p:cNvSpPr>
            <p:nvPr/>
          </p:nvSpPr>
          <p:spPr bwMode="auto">
            <a:xfrm>
              <a:off x="2248" y="2642"/>
              <a:ext cx="154" cy="173"/>
            </a:xfrm>
            <a:custGeom>
              <a:avLst/>
              <a:gdLst>
                <a:gd name="T0" fmla="*/ 86 w 154"/>
                <a:gd name="T1" fmla="*/ 157 h 173"/>
                <a:gd name="T2" fmla="*/ 67 w 154"/>
                <a:gd name="T3" fmla="*/ 158 h 173"/>
                <a:gd name="T4" fmla="*/ 50 w 154"/>
                <a:gd name="T5" fmla="*/ 152 h 173"/>
                <a:gd name="T6" fmla="*/ 37 w 154"/>
                <a:gd name="T7" fmla="*/ 143 h 173"/>
                <a:gd name="T8" fmla="*/ 25 w 154"/>
                <a:gd name="T9" fmla="*/ 130 h 173"/>
                <a:gd name="T10" fmla="*/ 17 w 154"/>
                <a:gd name="T11" fmla="*/ 114 h 173"/>
                <a:gd name="T12" fmla="*/ 13 w 154"/>
                <a:gd name="T13" fmla="*/ 97 h 173"/>
                <a:gd name="T14" fmla="*/ 15 w 154"/>
                <a:gd name="T15" fmla="*/ 69 h 173"/>
                <a:gd name="T16" fmla="*/ 21 w 154"/>
                <a:gd name="T17" fmla="*/ 50 h 173"/>
                <a:gd name="T18" fmla="*/ 32 w 154"/>
                <a:gd name="T19" fmla="*/ 34 h 173"/>
                <a:gd name="T20" fmla="*/ 45 w 154"/>
                <a:gd name="T21" fmla="*/ 24 h 173"/>
                <a:gd name="T22" fmla="*/ 60 w 154"/>
                <a:gd name="T23" fmla="*/ 17 h 173"/>
                <a:gd name="T24" fmla="*/ 92 w 154"/>
                <a:gd name="T25" fmla="*/ 17 h 173"/>
                <a:gd name="T26" fmla="*/ 107 w 154"/>
                <a:gd name="T27" fmla="*/ 24 h 173"/>
                <a:gd name="T28" fmla="*/ 121 w 154"/>
                <a:gd name="T29" fmla="*/ 34 h 173"/>
                <a:gd name="T30" fmla="*/ 132 w 154"/>
                <a:gd name="T31" fmla="*/ 50 h 173"/>
                <a:gd name="T32" fmla="*/ 138 w 154"/>
                <a:gd name="T33" fmla="*/ 69 h 173"/>
                <a:gd name="T34" fmla="*/ 139 w 154"/>
                <a:gd name="T35" fmla="*/ 97 h 173"/>
                <a:gd name="T36" fmla="*/ 136 w 154"/>
                <a:gd name="T37" fmla="*/ 114 h 173"/>
                <a:gd name="T38" fmla="*/ 127 w 154"/>
                <a:gd name="T39" fmla="*/ 130 h 173"/>
                <a:gd name="T40" fmla="*/ 116 w 154"/>
                <a:gd name="T41" fmla="*/ 143 h 173"/>
                <a:gd name="T42" fmla="*/ 102 w 154"/>
                <a:gd name="T43" fmla="*/ 152 h 173"/>
                <a:gd name="T44" fmla="*/ 86 w 154"/>
                <a:gd name="T45" fmla="*/ 158 h 173"/>
                <a:gd name="T46" fmla="*/ 66 w 154"/>
                <a:gd name="T47" fmla="*/ 157 h 173"/>
                <a:gd name="T48" fmla="*/ 76 w 154"/>
                <a:gd name="T49" fmla="*/ 172 h 173"/>
                <a:gd name="T50" fmla="*/ 97 w 154"/>
                <a:gd name="T51" fmla="*/ 169 h 173"/>
                <a:gd name="T52" fmla="*/ 115 w 154"/>
                <a:gd name="T53" fmla="*/ 160 h 173"/>
                <a:gd name="T54" fmla="*/ 131 w 154"/>
                <a:gd name="T55" fmla="*/ 146 h 173"/>
                <a:gd name="T56" fmla="*/ 143 w 154"/>
                <a:gd name="T57" fmla="*/ 130 h 173"/>
                <a:gd name="T58" fmla="*/ 150 w 154"/>
                <a:gd name="T59" fmla="*/ 110 h 173"/>
                <a:gd name="T60" fmla="*/ 153 w 154"/>
                <a:gd name="T61" fmla="*/ 88 h 173"/>
                <a:gd name="T62" fmla="*/ 147 w 154"/>
                <a:gd name="T63" fmla="*/ 54 h 173"/>
                <a:gd name="T64" fmla="*/ 137 w 154"/>
                <a:gd name="T65" fmla="*/ 33 h 173"/>
                <a:gd name="T66" fmla="*/ 121 w 154"/>
                <a:gd name="T67" fmla="*/ 17 h 173"/>
                <a:gd name="T68" fmla="*/ 105 w 154"/>
                <a:gd name="T69" fmla="*/ 7 h 173"/>
                <a:gd name="T70" fmla="*/ 76 w 154"/>
                <a:gd name="T71" fmla="*/ 0 h 173"/>
                <a:gd name="T72" fmla="*/ 48 w 154"/>
                <a:gd name="T73" fmla="*/ 7 h 173"/>
                <a:gd name="T74" fmla="*/ 31 w 154"/>
                <a:gd name="T75" fmla="*/ 17 h 173"/>
                <a:gd name="T76" fmla="*/ 16 w 154"/>
                <a:gd name="T77" fmla="*/ 33 h 173"/>
                <a:gd name="T78" fmla="*/ 6 w 154"/>
                <a:gd name="T79" fmla="*/ 54 h 173"/>
                <a:gd name="T80" fmla="*/ 0 w 154"/>
                <a:gd name="T81" fmla="*/ 88 h 173"/>
                <a:gd name="T82" fmla="*/ 2 w 154"/>
                <a:gd name="T83" fmla="*/ 110 h 173"/>
                <a:gd name="T84" fmla="*/ 10 w 154"/>
                <a:gd name="T85" fmla="*/ 130 h 173"/>
                <a:gd name="T86" fmla="*/ 22 w 154"/>
                <a:gd name="T87" fmla="*/ 146 h 173"/>
                <a:gd name="T88" fmla="*/ 37 w 154"/>
                <a:gd name="T89" fmla="*/ 160 h 173"/>
                <a:gd name="T90" fmla="*/ 56 w 154"/>
                <a:gd name="T91" fmla="*/ 169 h 173"/>
                <a:gd name="T92" fmla="*/ 76 w 154"/>
                <a:gd name="T93" fmla="*/ 172 h 1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4"/>
                <a:gd name="T142" fmla="*/ 0 h 173"/>
                <a:gd name="T143" fmla="*/ 154 w 154"/>
                <a:gd name="T144" fmla="*/ 173 h 1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4" h="173">
                  <a:moveTo>
                    <a:pt x="87" y="172"/>
                  </a:moveTo>
                  <a:lnTo>
                    <a:pt x="86" y="157"/>
                  </a:lnTo>
                  <a:lnTo>
                    <a:pt x="76" y="158"/>
                  </a:lnTo>
                  <a:lnTo>
                    <a:pt x="67" y="158"/>
                  </a:lnTo>
                  <a:lnTo>
                    <a:pt x="59" y="156"/>
                  </a:lnTo>
                  <a:lnTo>
                    <a:pt x="50" y="152"/>
                  </a:lnTo>
                  <a:lnTo>
                    <a:pt x="43" y="148"/>
                  </a:lnTo>
                  <a:lnTo>
                    <a:pt x="37" y="143"/>
                  </a:lnTo>
                  <a:lnTo>
                    <a:pt x="31" y="137"/>
                  </a:lnTo>
                  <a:lnTo>
                    <a:pt x="25" y="130"/>
                  </a:lnTo>
                  <a:lnTo>
                    <a:pt x="21" y="122"/>
                  </a:lnTo>
                  <a:lnTo>
                    <a:pt x="17" y="114"/>
                  </a:lnTo>
                  <a:lnTo>
                    <a:pt x="15" y="106"/>
                  </a:lnTo>
                  <a:lnTo>
                    <a:pt x="13" y="97"/>
                  </a:lnTo>
                  <a:lnTo>
                    <a:pt x="13" y="88"/>
                  </a:lnTo>
                  <a:lnTo>
                    <a:pt x="15" y="69"/>
                  </a:lnTo>
                  <a:lnTo>
                    <a:pt x="16" y="59"/>
                  </a:lnTo>
                  <a:lnTo>
                    <a:pt x="21" y="50"/>
                  </a:lnTo>
                  <a:lnTo>
                    <a:pt x="26" y="42"/>
                  </a:lnTo>
                  <a:lnTo>
                    <a:pt x="32" y="34"/>
                  </a:lnTo>
                  <a:lnTo>
                    <a:pt x="38" y="28"/>
                  </a:lnTo>
                  <a:lnTo>
                    <a:pt x="45" y="24"/>
                  </a:lnTo>
                  <a:lnTo>
                    <a:pt x="52" y="20"/>
                  </a:lnTo>
                  <a:lnTo>
                    <a:pt x="60" y="17"/>
                  </a:lnTo>
                  <a:lnTo>
                    <a:pt x="76" y="15"/>
                  </a:lnTo>
                  <a:lnTo>
                    <a:pt x="92" y="17"/>
                  </a:lnTo>
                  <a:lnTo>
                    <a:pt x="100" y="20"/>
                  </a:lnTo>
                  <a:lnTo>
                    <a:pt x="107" y="24"/>
                  </a:lnTo>
                  <a:lnTo>
                    <a:pt x="114" y="28"/>
                  </a:lnTo>
                  <a:lnTo>
                    <a:pt x="121" y="34"/>
                  </a:lnTo>
                  <a:lnTo>
                    <a:pt x="127" y="42"/>
                  </a:lnTo>
                  <a:lnTo>
                    <a:pt x="132" y="50"/>
                  </a:lnTo>
                  <a:lnTo>
                    <a:pt x="136" y="59"/>
                  </a:lnTo>
                  <a:lnTo>
                    <a:pt x="138" y="69"/>
                  </a:lnTo>
                  <a:lnTo>
                    <a:pt x="140" y="88"/>
                  </a:lnTo>
                  <a:lnTo>
                    <a:pt x="139" y="97"/>
                  </a:lnTo>
                  <a:lnTo>
                    <a:pt x="137" y="106"/>
                  </a:lnTo>
                  <a:lnTo>
                    <a:pt x="136" y="114"/>
                  </a:lnTo>
                  <a:lnTo>
                    <a:pt x="132" y="122"/>
                  </a:lnTo>
                  <a:lnTo>
                    <a:pt x="127" y="130"/>
                  </a:lnTo>
                  <a:lnTo>
                    <a:pt x="121" y="137"/>
                  </a:lnTo>
                  <a:lnTo>
                    <a:pt x="116" y="143"/>
                  </a:lnTo>
                  <a:lnTo>
                    <a:pt x="109" y="148"/>
                  </a:lnTo>
                  <a:lnTo>
                    <a:pt x="102" y="152"/>
                  </a:lnTo>
                  <a:lnTo>
                    <a:pt x="94" y="156"/>
                  </a:lnTo>
                  <a:lnTo>
                    <a:pt x="86" y="158"/>
                  </a:lnTo>
                  <a:lnTo>
                    <a:pt x="76" y="158"/>
                  </a:lnTo>
                  <a:lnTo>
                    <a:pt x="66" y="157"/>
                  </a:lnTo>
                  <a:lnTo>
                    <a:pt x="66" y="172"/>
                  </a:lnTo>
                  <a:lnTo>
                    <a:pt x="76" y="172"/>
                  </a:lnTo>
                  <a:lnTo>
                    <a:pt x="87" y="171"/>
                  </a:lnTo>
                  <a:lnTo>
                    <a:pt x="97" y="169"/>
                  </a:lnTo>
                  <a:lnTo>
                    <a:pt x="107" y="165"/>
                  </a:lnTo>
                  <a:lnTo>
                    <a:pt x="115" y="160"/>
                  </a:lnTo>
                  <a:lnTo>
                    <a:pt x="123" y="154"/>
                  </a:lnTo>
                  <a:lnTo>
                    <a:pt x="131" y="146"/>
                  </a:lnTo>
                  <a:lnTo>
                    <a:pt x="137" y="138"/>
                  </a:lnTo>
                  <a:lnTo>
                    <a:pt x="143" y="130"/>
                  </a:lnTo>
                  <a:lnTo>
                    <a:pt x="146" y="120"/>
                  </a:lnTo>
                  <a:lnTo>
                    <a:pt x="150" y="110"/>
                  </a:lnTo>
                  <a:lnTo>
                    <a:pt x="152" y="98"/>
                  </a:lnTo>
                  <a:lnTo>
                    <a:pt x="153" y="88"/>
                  </a:lnTo>
                  <a:lnTo>
                    <a:pt x="150" y="66"/>
                  </a:lnTo>
                  <a:lnTo>
                    <a:pt x="147" y="54"/>
                  </a:lnTo>
                  <a:lnTo>
                    <a:pt x="143" y="43"/>
                  </a:lnTo>
                  <a:lnTo>
                    <a:pt x="137" y="33"/>
                  </a:lnTo>
                  <a:lnTo>
                    <a:pt x="129" y="25"/>
                  </a:lnTo>
                  <a:lnTo>
                    <a:pt x="121" y="17"/>
                  </a:lnTo>
                  <a:lnTo>
                    <a:pt x="113" y="11"/>
                  </a:lnTo>
                  <a:lnTo>
                    <a:pt x="105" y="7"/>
                  </a:lnTo>
                  <a:lnTo>
                    <a:pt x="95" y="3"/>
                  </a:lnTo>
                  <a:lnTo>
                    <a:pt x="76" y="0"/>
                  </a:lnTo>
                  <a:lnTo>
                    <a:pt x="57" y="3"/>
                  </a:lnTo>
                  <a:lnTo>
                    <a:pt x="48" y="7"/>
                  </a:lnTo>
                  <a:lnTo>
                    <a:pt x="40" y="11"/>
                  </a:lnTo>
                  <a:lnTo>
                    <a:pt x="31" y="17"/>
                  </a:lnTo>
                  <a:lnTo>
                    <a:pt x="23" y="25"/>
                  </a:lnTo>
                  <a:lnTo>
                    <a:pt x="16" y="33"/>
                  </a:lnTo>
                  <a:lnTo>
                    <a:pt x="10" y="43"/>
                  </a:lnTo>
                  <a:lnTo>
                    <a:pt x="6" y="54"/>
                  </a:lnTo>
                  <a:lnTo>
                    <a:pt x="2" y="66"/>
                  </a:lnTo>
                  <a:lnTo>
                    <a:pt x="0" y="88"/>
                  </a:lnTo>
                  <a:lnTo>
                    <a:pt x="0" y="98"/>
                  </a:lnTo>
                  <a:lnTo>
                    <a:pt x="2" y="110"/>
                  </a:lnTo>
                  <a:lnTo>
                    <a:pt x="6" y="120"/>
                  </a:lnTo>
                  <a:lnTo>
                    <a:pt x="10" y="130"/>
                  </a:lnTo>
                  <a:lnTo>
                    <a:pt x="16" y="138"/>
                  </a:lnTo>
                  <a:lnTo>
                    <a:pt x="22" y="146"/>
                  </a:lnTo>
                  <a:lnTo>
                    <a:pt x="29" y="154"/>
                  </a:lnTo>
                  <a:lnTo>
                    <a:pt x="37" y="160"/>
                  </a:lnTo>
                  <a:lnTo>
                    <a:pt x="46" y="165"/>
                  </a:lnTo>
                  <a:lnTo>
                    <a:pt x="56" y="169"/>
                  </a:lnTo>
                  <a:lnTo>
                    <a:pt x="65" y="171"/>
                  </a:lnTo>
                  <a:lnTo>
                    <a:pt x="76" y="172"/>
                  </a:lnTo>
                  <a:lnTo>
                    <a:pt x="87" y="172"/>
                  </a:lnTo>
                </a:path>
              </a:pathLst>
            </a:custGeom>
            <a:solidFill>
              <a:srgbClr val="000000"/>
            </a:solidFill>
            <a:ln w="12700" cap="rnd">
              <a:solidFill>
                <a:srgbClr val="000000"/>
              </a:solidFill>
              <a:round/>
              <a:headEnd/>
              <a:tailEnd/>
            </a:ln>
          </p:spPr>
          <p:txBody>
            <a:bodyPr/>
            <a:lstStyle/>
            <a:p>
              <a:endParaRPr lang="en-US"/>
            </a:p>
          </p:txBody>
        </p:sp>
        <p:sp>
          <p:nvSpPr>
            <p:cNvPr id="16412" name="Freeform 26"/>
            <p:cNvSpPr>
              <a:spLocks/>
            </p:cNvSpPr>
            <p:nvPr/>
          </p:nvSpPr>
          <p:spPr bwMode="auto">
            <a:xfrm>
              <a:off x="2400" y="2650"/>
              <a:ext cx="135" cy="152"/>
            </a:xfrm>
            <a:custGeom>
              <a:avLst/>
              <a:gdLst>
                <a:gd name="T0" fmla="*/ 67 w 135"/>
                <a:gd name="T1" fmla="*/ 151 h 152"/>
                <a:gd name="T2" fmla="*/ 56 w 135"/>
                <a:gd name="T3" fmla="*/ 150 h 152"/>
                <a:gd name="T4" fmla="*/ 48 w 135"/>
                <a:gd name="T5" fmla="*/ 148 h 152"/>
                <a:gd name="T6" fmla="*/ 39 w 135"/>
                <a:gd name="T7" fmla="*/ 145 h 152"/>
                <a:gd name="T8" fmla="*/ 32 w 135"/>
                <a:gd name="T9" fmla="*/ 140 h 152"/>
                <a:gd name="T10" fmla="*/ 25 w 135"/>
                <a:gd name="T11" fmla="*/ 135 h 152"/>
                <a:gd name="T12" fmla="*/ 18 w 135"/>
                <a:gd name="T13" fmla="*/ 129 h 152"/>
                <a:gd name="T14" fmla="*/ 13 w 135"/>
                <a:gd name="T15" fmla="*/ 121 h 152"/>
                <a:gd name="T16" fmla="*/ 8 w 135"/>
                <a:gd name="T17" fmla="*/ 113 h 152"/>
                <a:gd name="T18" fmla="*/ 5 w 135"/>
                <a:gd name="T19" fmla="*/ 105 h 152"/>
                <a:gd name="T20" fmla="*/ 2 w 135"/>
                <a:gd name="T21" fmla="*/ 96 h 152"/>
                <a:gd name="T22" fmla="*/ 0 w 135"/>
                <a:gd name="T23" fmla="*/ 87 h 152"/>
                <a:gd name="T24" fmla="*/ 0 w 135"/>
                <a:gd name="T25" fmla="*/ 77 h 152"/>
                <a:gd name="T26" fmla="*/ 1 w 135"/>
                <a:gd name="T27" fmla="*/ 57 h 152"/>
                <a:gd name="T28" fmla="*/ 4 w 135"/>
                <a:gd name="T29" fmla="*/ 47 h 152"/>
                <a:gd name="T30" fmla="*/ 8 w 135"/>
                <a:gd name="T31" fmla="*/ 38 h 152"/>
                <a:gd name="T32" fmla="*/ 14 w 135"/>
                <a:gd name="T33" fmla="*/ 29 h 152"/>
                <a:gd name="T34" fmla="*/ 19 w 135"/>
                <a:gd name="T35" fmla="*/ 21 h 152"/>
                <a:gd name="T36" fmla="*/ 26 w 135"/>
                <a:gd name="T37" fmla="*/ 14 h 152"/>
                <a:gd name="T38" fmla="*/ 33 w 135"/>
                <a:gd name="T39" fmla="*/ 9 h 152"/>
                <a:gd name="T40" fmla="*/ 41 w 135"/>
                <a:gd name="T41" fmla="*/ 5 h 152"/>
                <a:gd name="T42" fmla="*/ 50 w 135"/>
                <a:gd name="T43" fmla="*/ 2 h 152"/>
                <a:gd name="T44" fmla="*/ 67 w 135"/>
                <a:gd name="T45" fmla="*/ 0 h 152"/>
                <a:gd name="T46" fmla="*/ 83 w 135"/>
                <a:gd name="T47" fmla="*/ 2 h 152"/>
                <a:gd name="T48" fmla="*/ 92 w 135"/>
                <a:gd name="T49" fmla="*/ 5 h 152"/>
                <a:gd name="T50" fmla="*/ 100 w 135"/>
                <a:gd name="T51" fmla="*/ 9 h 152"/>
                <a:gd name="T52" fmla="*/ 107 w 135"/>
                <a:gd name="T53" fmla="*/ 14 h 152"/>
                <a:gd name="T54" fmla="*/ 114 w 135"/>
                <a:gd name="T55" fmla="*/ 21 h 152"/>
                <a:gd name="T56" fmla="*/ 120 w 135"/>
                <a:gd name="T57" fmla="*/ 29 h 152"/>
                <a:gd name="T58" fmla="*/ 125 w 135"/>
                <a:gd name="T59" fmla="*/ 38 h 152"/>
                <a:gd name="T60" fmla="*/ 129 w 135"/>
                <a:gd name="T61" fmla="*/ 47 h 152"/>
                <a:gd name="T62" fmla="*/ 132 w 135"/>
                <a:gd name="T63" fmla="*/ 57 h 152"/>
                <a:gd name="T64" fmla="*/ 134 w 135"/>
                <a:gd name="T65" fmla="*/ 77 h 152"/>
                <a:gd name="T66" fmla="*/ 134 w 135"/>
                <a:gd name="T67" fmla="*/ 87 h 152"/>
                <a:gd name="T68" fmla="*/ 132 w 135"/>
                <a:gd name="T69" fmla="*/ 96 h 152"/>
                <a:gd name="T70" fmla="*/ 128 w 135"/>
                <a:gd name="T71" fmla="*/ 105 h 152"/>
                <a:gd name="T72" fmla="*/ 125 w 135"/>
                <a:gd name="T73" fmla="*/ 113 h 152"/>
                <a:gd name="T74" fmla="*/ 120 w 135"/>
                <a:gd name="T75" fmla="*/ 121 h 152"/>
                <a:gd name="T76" fmla="*/ 115 w 135"/>
                <a:gd name="T77" fmla="*/ 129 h 152"/>
                <a:gd name="T78" fmla="*/ 108 w 135"/>
                <a:gd name="T79" fmla="*/ 135 h 152"/>
                <a:gd name="T80" fmla="*/ 101 w 135"/>
                <a:gd name="T81" fmla="*/ 140 h 152"/>
                <a:gd name="T82" fmla="*/ 94 w 135"/>
                <a:gd name="T83" fmla="*/ 145 h 152"/>
                <a:gd name="T84" fmla="*/ 85 w 135"/>
                <a:gd name="T85" fmla="*/ 148 h 152"/>
                <a:gd name="T86" fmla="*/ 77 w 135"/>
                <a:gd name="T87" fmla="*/ 150 h 152"/>
                <a:gd name="T88" fmla="*/ 67 w 135"/>
                <a:gd name="T89" fmla="*/ 151 h 1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5"/>
                <a:gd name="T136" fmla="*/ 0 h 152"/>
                <a:gd name="T137" fmla="*/ 135 w 135"/>
                <a:gd name="T138" fmla="*/ 152 h 1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5" h="152">
                  <a:moveTo>
                    <a:pt x="67" y="151"/>
                  </a:moveTo>
                  <a:lnTo>
                    <a:pt x="56" y="150"/>
                  </a:lnTo>
                  <a:lnTo>
                    <a:pt x="48" y="148"/>
                  </a:lnTo>
                  <a:lnTo>
                    <a:pt x="39" y="145"/>
                  </a:lnTo>
                  <a:lnTo>
                    <a:pt x="32" y="140"/>
                  </a:lnTo>
                  <a:lnTo>
                    <a:pt x="25" y="135"/>
                  </a:lnTo>
                  <a:lnTo>
                    <a:pt x="18" y="129"/>
                  </a:lnTo>
                  <a:lnTo>
                    <a:pt x="13" y="121"/>
                  </a:lnTo>
                  <a:lnTo>
                    <a:pt x="8" y="113"/>
                  </a:lnTo>
                  <a:lnTo>
                    <a:pt x="5" y="105"/>
                  </a:lnTo>
                  <a:lnTo>
                    <a:pt x="2" y="96"/>
                  </a:lnTo>
                  <a:lnTo>
                    <a:pt x="0" y="87"/>
                  </a:lnTo>
                  <a:lnTo>
                    <a:pt x="0" y="77"/>
                  </a:lnTo>
                  <a:lnTo>
                    <a:pt x="1" y="57"/>
                  </a:lnTo>
                  <a:lnTo>
                    <a:pt x="4" y="47"/>
                  </a:lnTo>
                  <a:lnTo>
                    <a:pt x="8" y="38"/>
                  </a:lnTo>
                  <a:lnTo>
                    <a:pt x="14" y="29"/>
                  </a:lnTo>
                  <a:lnTo>
                    <a:pt x="19" y="21"/>
                  </a:lnTo>
                  <a:lnTo>
                    <a:pt x="26" y="14"/>
                  </a:lnTo>
                  <a:lnTo>
                    <a:pt x="33" y="9"/>
                  </a:lnTo>
                  <a:lnTo>
                    <a:pt x="41" y="5"/>
                  </a:lnTo>
                  <a:lnTo>
                    <a:pt x="50" y="2"/>
                  </a:lnTo>
                  <a:lnTo>
                    <a:pt x="67" y="0"/>
                  </a:lnTo>
                  <a:lnTo>
                    <a:pt x="83" y="2"/>
                  </a:lnTo>
                  <a:lnTo>
                    <a:pt x="92" y="5"/>
                  </a:lnTo>
                  <a:lnTo>
                    <a:pt x="100" y="9"/>
                  </a:lnTo>
                  <a:lnTo>
                    <a:pt x="107" y="14"/>
                  </a:lnTo>
                  <a:lnTo>
                    <a:pt x="114" y="21"/>
                  </a:lnTo>
                  <a:lnTo>
                    <a:pt x="120" y="29"/>
                  </a:lnTo>
                  <a:lnTo>
                    <a:pt x="125" y="38"/>
                  </a:lnTo>
                  <a:lnTo>
                    <a:pt x="129" y="47"/>
                  </a:lnTo>
                  <a:lnTo>
                    <a:pt x="132" y="57"/>
                  </a:lnTo>
                  <a:lnTo>
                    <a:pt x="134" y="77"/>
                  </a:lnTo>
                  <a:lnTo>
                    <a:pt x="134" y="87"/>
                  </a:lnTo>
                  <a:lnTo>
                    <a:pt x="132" y="96"/>
                  </a:lnTo>
                  <a:lnTo>
                    <a:pt x="128" y="105"/>
                  </a:lnTo>
                  <a:lnTo>
                    <a:pt x="125" y="113"/>
                  </a:lnTo>
                  <a:lnTo>
                    <a:pt x="120" y="121"/>
                  </a:lnTo>
                  <a:lnTo>
                    <a:pt x="115" y="129"/>
                  </a:lnTo>
                  <a:lnTo>
                    <a:pt x="108" y="135"/>
                  </a:lnTo>
                  <a:lnTo>
                    <a:pt x="101" y="140"/>
                  </a:lnTo>
                  <a:lnTo>
                    <a:pt x="94" y="145"/>
                  </a:lnTo>
                  <a:lnTo>
                    <a:pt x="85" y="148"/>
                  </a:lnTo>
                  <a:lnTo>
                    <a:pt x="77" y="150"/>
                  </a:lnTo>
                  <a:lnTo>
                    <a:pt x="67" y="151"/>
                  </a:lnTo>
                </a:path>
              </a:pathLst>
            </a:custGeom>
            <a:solidFill>
              <a:srgbClr val="00FFFF"/>
            </a:solidFill>
            <a:ln w="9525" cap="rnd">
              <a:noFill/>
              <a:round/>
              <a:headEnd/>
              <a:tailEnd/>
            </a:ln>
          </p:spPr>
          <p:txBody>
            <a:bodyPr/>
            <a:lstStyle/>
            <a:p>
              <a:endParaRPr lang="en-US"/>
            </a:p>
          </p:txBody>
        </p:sp>
        <p:sp>
          <p:nvSpPr>
            <p:cNvPr id="16413" name="Freeform 27"/>
            <p:cNvSpPr>
              <a:spLocks/>
            </p:cNvSpPr>
            <p:nvPr/>
          </p:nvSpPr>
          <p:spPr bwMode="auto">
            <a:xfrm>
              <a:off x="2393" y="2642"/>
              <a:ext cx="154" cy="173"/>
            </a:xfrm>
            <a:custGeom>
              <a:avLst/>
              <a:gdLst>
                <a:gd name="T0" fmla="*/ 85 w 154"/>
                <a:gd name="T1" fmla="*/ 157 h 173"/>
                <a:gd name="T2" fmla="*/ 66 w 154"/>
                <a:gd name="T3" fmla="*/ 158 h 173"/>
                <a:gd name="T4" fmla="*/ 50 w 154"/>
                <a:gd name="T5" fmla="*/ 152 h 173"/>
                <a:gd name="T6" fmla="*/ 36 w 154"/>
                <a:gd name="T7" fmla="*/ 143 h 173"/>
                <a:gd name="T8" fmla="*/ 24 w 154"/>
                <a:gd name="T9" fmla="*/ 130 h 173"/>
                <a:gd name="T10" fmla="*/ 16 w 154"/>
                <a:gd name="T11" fmla="*/ 114 h 173"/>
                <a:gd name="T12" fmla="*/ 12 w 154"/>
                <a:gd name="T13" fmla="*/ 97 h 173"/>
                <a:gd name="T14" fmla="*/ 14 w 154"/>
                <a:gd name="T15" fmla="*/ 69 h 173"/>
                <a:gd name="T16" fmla="*/ 20 w 154"/>
                <a:gd name="T17" fmla="*/ 50 h 173"/>
                <a:gd name="T18" fmla="*/ 31 w 154"/>
                <a:gd name="T19" fmla="*/ 34 h 173"/>
                <a:gd name="T20" fmla="*/ 44 w 154"/>
                <a:gd name="T21" fmla="*/ 24 h 173"/>
                <a:gd name="T22" fmla="*/ 60 w 154"/>
                <a:gd name="T23" fmla="*/ 17 h 173"/>
                <a:gd name="T24" fmla="*/ 92 w 154"/>
                <a:gd name="T25" fmla="*/ 17 h 173"/>
                <a:gd name="T26" fmla="*/ 107 w 154"/>
                <a:gd name="T27" fmla="*/ 24 h 173"/>
                <a:gd name="T28" fmla="*/ 121 w 154"/>
                <a:gd name="T29" fmla="*/ 34 h 173"/>
                <a:gd name="T30" fmla="*/ 131 w 154"/>
                <a:gd name="T31" fmla="*/ 50 h 173"/>
                <a:gd name="T32" fmla="*/ 137 w 154"/>
                <a:gd name="T33" fmla="*/ 69 h 173"/>
                <a:gd name="T34" fmla="*/ 139 w 154"/>
                <a:gd name="T35" fmla="*/ 97 h 173"/>
                <a:gd name="T36" fmla="*/ 135 w 154"/>
                <a:gd name="T37" fmla="*/ 114 h 173"/>
                <a:gd name="T38" fmla="*/ 127 w 154"/>
                <a:gd name="T39" fmla="*/ 130 h 173"/>
                <a:gd name="T40" fmla="*/ 115 w 154"/>
                <a:gd name="T41" fmla="*/ 143 h 173"/>
                <a:gd name="T42" fmla="*/ 101 w 154"/>
                <a:gd name="T43" fmla="*/ 152 h 173"/>
                <a:gd name="T44" fmla="*/ 85 w 154"/>
                <a:gd name="T45" fmla="*/ 158 h 173"/>
                <a:gd name="T46" fmla="*/ 66 w 154"/>
                <a:gd name="T47" fmla="*/ 157 h 173"/>
                <a:gd name="T48" fmla="*/ 76 w 154"/>
                <a:gd name="T49" fmla="*/ 172 h 173"/>
                <a:gd name="T50" fmla="*/ 97 w 154"/>
                <a:gd name="T51" fmla="*/ 169 h 173"/>
                <a:gd name="T52" fmla="*/ 115 w 154"/>
                <a:gd name="T53" fmla="*/ 160 h 173"/>
                <a:gd name="T54" fmla="*/ 130 w 154"/>
                <a:gd name="T55" fmla="*/ 146 h 173"/>
                <a:gd name="T56" fmla="*/ 142 w 154"/>
                <a:gd name="T57" fmla="*/ 130 h 173"/>
                <a:gd name="T58" fmla="*/ 149 w 154"/>
                <a:gd name="T59" fmla="*/ 110 h 173"/>
                <a:gd name="T60" fmla="*/ 153 w 154"/>
                <a:gd name="T61" fmla="*/ 88 h 173"/>
                <a:gd name="T62" fmla="*/ 146 w 154"/>
                <a:gd name="T63" fmla="*/ 54 h 173"/>
                <a:gd name="T64" fmla="*/ 136 w 154"/>
                <a:gd name="T65" fmla="*/ 33 h 173"/>
                <a:gd name="T66" fmla="*/ 121 w 154"/>
                <a:gd name="T67" fmla="*/ 17 h 173"/>
                <a:gd name="T68" fmla="*/ 104 w 154"/>
                <a:gd name="T69" fmla="*/ 7 h 173"/>
                <a:gd name="T70" fmla="*/ 76 w 154"/>
                <a:gd name="T71" fmla="*/ 0 h 173"/>
                <a:gd name="T72" fmla="*/ 48 w 154"/>
                <a:gd name="T73" fmla="*/ 7 h 173"/>
                <a:gd name="T74" fmla="*/ 30 w 154"/>
                <a:gd name="T75" fmla="*/ 17 h 173"/>
                <a:gd name="T76" fmla="*/ 16 w 154"/>
                <a:gd name="T77" fmla="*/ 33 h 173"/>
                <a:gd name="T78" fmla="*/ 5 w 154"/>
                <a:gd name="T79" fmla="*/ 54 h 173"/>
                <a:gd name="T80" fmla="*/ 0 w 154"/>
                <a:gd name="T81" fmla="*/ 88 h 173"/>
                <a:gd name="T82" fmla="*/ 2 w 154"/>
                <a:gd name="T83" fmla="*/ 110 h 173"/>
                <a:gd name="T84" fmla="*/ 9 w 154"/>
                <a:gd name="T85" fmla="*/ 130 h 173"/>
                <a:gd name="T86" fmla="*/ 21 w 154"/>
                <a:gd name="T87" fmla="*/ 146 h 173"/>
                <a:gd name="T88" fmla="*/ 37 w 154"/>
                <a:gd name="T89" fmla="*/ 160 h 173"/>
                <a:gd name="T90" fmla="*/ 55 w 154"/>
                <a:gd name="T91" fmla="*/ 169 h 173"/>
                <a:gd name="T92" fmla="*/ 76 w 154"/>
                <a:gd name="T93" fmla="*/ 172 h 1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4"/>
                <a:gd name="T142" fmla="*/ 0 h 173"/>
                <a:gd name="T143" fmla="*/ 154 w 154"/>
                <a:gd name="T144" fmla="*/ 173 h 1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4" h="173">
                  <a:moveTo>
                    <a:pt x="86" y="172"/>
                  </a:moveTo>
                  <a:lnTo>
                    <a:pt x="85" y="157"/>
                  </a:lnTo>
                  <a:lnTo>
                    <a:pt x="76" y="158"/>
                  </a:lnTo>
                  <a:lnTo>
                    <a:pt x="66" y="158"/>
                  </a:lnTo>
                  <a:lnTo>
                    <a:pt x="58" y="156"/>
                  </a:lnTo>
                  <a:lnTo>
                    <a:pt x="50" y="152"/>
                  </a:lnTo>
                  <a:lnTo>
                    <a:pt x="43" y="148"/>
                  </a:lnTo>
                  <a:lnTo>
                    <a:pt x="36" y="143"/>
                  </a:lnTo>
                  <a:lnTo>
                    <a:pt x="30" y="137"/>
                  </a:lnTo>
                  <a:lnTo>
                    <a:pt x="24" y="130"/>
                  </a:lnTo>
                  <a:lnTo>
                    <a:pt x="20" y="122"/>
                  </a:lnTo>
                  <a:lnTo>
                    <a:pt x="16" y="114"/>
                  </a:lnTo>
                  <a:lnTo>
                    <a:pt x="14" y="106"/>
                  </a:lnTo>
                  <a:lnTo>
                    <a:pt x="12" y="97"/>
                  </a:lnTo>
                  <a:lnTo>
                    <a:pt x="12" y="88"/>
                  </a:lnTo>
                  <a:lnTo>
                    <a:pt x="14" y="69"/>
                  </a:lnTo>
                  <a:lnTo>
                    <a:pt x="16" y="59"/>
                  </a:lnTo>
                  <a:lnTo>
                    <a:pt x="20" y="50"/>
                  </a:lnTo>
                  <a:lnTo>
                    <a:pt x="25" y="42"/>
                  </a:lnTo>
                  <a:lnTo>
                    <a:pt x="31" y="34"/>
                  </a:lnTo>
                  <a:lnTo>
                    <a:pt x="37" y="28"/>
                  </a:lnTo>
                  <a:lnTo>
                    <a:pt x="44" y="24"/>
                  </a:lnTo>
                  <a:lnTo>
                    <a:pt x="52" y="20"/>
                  </a:lnTo>
                  <a:lnTo>
                    <a:pt x="60" y="17"/>
                  </a:lnTo>
                  <a:lnTo>
                    <a:pt x="76" y="15"/>
                  </a:lnTo>
                  <a:lnTo>
                    <a:pt x="92" y="17"/>
                  </a:lnTo>
                  <a:lnTo>
                    <a:pt x="99" y="20"/>
                  </a:lnTo>
                  <a:lnTo>
                    <a:pt x="107" y="24"/>
                  </a:lnTo>
                  <a:lnTo>
                    <a:pt x="114" y="28"/>
                  </a:lnTo>
                  <a:lnTo>
                    <a:pt x="121" y="34"/>
                  </a:lnTo>
                  <a:lnTo>
                    <a:pt x="126" y="42"/>
                  </a:lnTo>
                  <a:lnTo>
                    <a:pt x="131" y="50"/>
                  </a:lnTo>
                  <a:lnTo>
                    <a:pt x="135" y="59"/>
                  </a:lnTo>
                  <a:lnTo>
                    <a:pt x="137" y="69"/>
                  </a:lnTo>
                  <a:lnTo>
                    <a:pt x="139" y="88"/>
                  </a:lnTo>
                  <a:lnTo>
                    <a:pt x="139" y="97"/>
                  </a:lnTo>
                  <a:lnTo>
                    <a:pt x="137" y="106"/>
                  </a:lnTo>
                  <a:lnTo>
                    <a:pt x="135" y="114"/>
                  </a:lnTo>
                  <a:lnTo>
                    <a:pt x="131" y="122"/>
                  </a:lnTo>
                  <a:lnTo>
                    <a:pt x="127" y="130"/>
                  </a:lnTo>
                  <a:lnTo>
                    <a:pt x="121" y="137"/>
                  </a:lnTo>
                  <a:lnTo>
                    <a:pt x="115" y="143"/>
                  </a:lnTo>
                  <a:lnTo>
                    <a:pt x="108" y="148"/>
                  </a:lnTo>
                  <a:lnTo>
                    <a:pt x="101" y="152"/>
                  </a:lnTo>
                  <a:lnTo>
                    <a:pt x="93" y="156"/>
                  </a:lnTo>
                  <a:lnTo>
                    <a:pt x="85" y="158"/>
                  </a:lnTo>
                  <a:lnTo>
                    <a:pt x="76" y="158"/>
                  </a:lnTo>
                  <a:lnTo>
                    <a:pt x="66" y="157"/>
                  </a:lnTo>
                  <a:lnTo>
                    <a:pt x="65" y="172"/>
                  </a:lnTo>
                  <a:lnTo>
                    <a:pt x="76" y="172"/>
                  </a:lnTo>
                  <a:lnTo>
                    <a:pt x="87" y="171"/>
                  </a:lnTo>
                  <a:lnTo>
                    <a:pt x="97" y="169"/>
                  </a:lnTo>
                  <a:lnTo>
                    <a:pt x="106" y="165"/>
                  </a:lnTo>
                  <a:lnTo>
                    <a:pt x="115" y="160"/>
                  </a:lnTo>
                  <a:lnTo>
                    <a:pt x="123" y="154"/>
                  </a:lnTo>
                  <a:lnTo>
                    <a:pt x="130" y="146"/>
                  </a:lnTo>
                  <a:lnTo>
                    <a:pt x="137" y="138"/>
                  </a:lnTo>
                  <a:lnTo>
                    <a:pt x="142" y="130"/>
                  </a:lnTo>
                  <a:lnTo>
                    <a:pt x="146" y="120"/>
                  </a:lnTo>
                  <a:lnTo>
                    <a:pt x="149" y="110"/>
                  </a:lnTo>
                  <a:lnTo>
                    <a:pt x="151" y="98"/>
                  </a:lnTo>
                  <a:lnTo>
                    <a:pt x="153" y="88"/>
                  </a:lnTo>
                  <a:lnTo>
                    <a:pt x="150" y="66"/>
                  </a:lnTo>
                  <a:lnTo>
                    <a:pt x="146" y="54"/>
                  </a:lnTo>
                  <a:lnTo>
                    <a:pt x="142" y="43"/>
                  </a:lnTo>
                  <a:lnTo>
                    <a:pt x="136" y="33"/>
                  </a:lnTo>
                  <a:lnTo>
                    <a:pt x="129" y="25"/>
                  </a:lnTo>
                  <a:lnTo>
                    <a:pt x="121" y="17"/>
                  </a:lnTo>
                  <a:lnTo>
                    <a:pt x="113" y="11"/>
                  </a:lnTo>
                  <a:lnTo>
                    <a:pt x="104" y="7"/>
                  </a:lnTo>
                  <a:lnTo>
                    <a:pt x="95" y="3"/>
                  </a:lnTo>
                  <a:lnTo>
                    <a:pt x="76" y="0"/>
                  </a:lnTo>
                  <a:lnTo>
                    <a:pt x="56" y="3"/>
                  </a:lnTo>
                  <a:lnTo>
                    <a:pt x="48" y="7"/>
                  </a:lnTo>
                  <a:lnTo>
                    <a:pt x="39" y="11"/>
                  </a:lnTo>
                  <a:lnTo>
                    <a:pt x="30" y="17"/>
                  </a:lnTo>
                  <a:lnTo>
                    <a:pt x="23" y="25"/>
                  </a:lnTo>
                  <a:lnTo>
                    <a:pt x="16" y="33"/>
                  </a:lnTo>
                  <a:lnTo>
                    <a:pt x="9" y="43"/>
                  </a:lnTo>
                  <a:lnTo>
                    <a:pt x="5" y="54"/>
                  </a:lnTo>
                  <a:lnTo>
                    <a:pt x="1" y="66"/>
                  </a:lnTo>
                  <a:lnTo>
                    <a:pt x="0" y="88"/>
                  </a:lnTo>
                  <a:lnTo>
                    <a:pt x="0" y="98"/>
                  </a:lnTo>
                  <a:lnTo>
                    <a:pt x="2" y="110"/>
                  </a:lnTo>
                  <a:lnTo>
                    <a:pt x="5" y="120"/>
                  </a:lnTo>
                  <a:lnTo>
                    <a:pt x="9" y="130"/>
                  </a:lnTo>
                  <a:lnTo>
                    <a:pt x="15" y="138"/>
                  </a:lnTo>
                  <a:lnTo>
                    <a:pt x="21" y="146"/>
                  </a:lnTo>
                  <a:lnTo>
                    <a:pt x="28" y="154"/>
                  </a:lnTo>
                  <a:lnTo>
                    <a:pt x="37" y="160"/>
                  </a:lnTo>
                  <a:lnTo>
                    <a:pt x="45" y="165"/>
                  </a:lnTo>
                  <a:lnTo>
                    <a:pt x="55" y="169"/>
                  </a:lnTo>
                  <a:lnTo>
                    <a:pt x="65" y="171"/>
                  </a:lnTo>
                  <a:lnTo>
                    <a:pt x="76" y="172"/>
                  </a:lnTo>
                  <a:lnTo>
                    <a:pt x="86" y="172"/>
                  </a:lnTo>
                </a:path>
              </a:pathLst>
            </a:custGeom>
            <a:solidFill>
              <a:srgbClr val="000000"/>
            </a:solidFill>
            <a:ln w="12700" cap="rnd">
              <a:solidFill>
                <a:srgbClr val="000000"/>
              </a:solidFill>
              <a:round/>
              <a:headEnd/>
              <a:tailEnd/>
            </a:ln>
          </p:spPr>
          <p:txBody>
            <a:bodyPr/>
            <a:lstStyle/>
            <a:p>
              <a:endParaRPr lang="en-US"/>
            </a:p>
          </p:txBody>
        </p:sp>
        <p:sp>
          <p:nvSpPr>
            <p:cNvPr id="16414" name="Freeform 28"/>
            <p:cNvSpPr>
              <a:spLocks/>
            </p:cNvSpPr>
            <p:nvPr/>
          </p:nvSpPr>
          <p:spPr bwMode="auto">
            <a:xfrm>
              <a:off x="2544" y="2650"/>
              <a:ext cx="136" cy="152"/>
            </a:xfrm>
            <a:custGeom>
              <a:avLst/>
              <a:gdLst>
                <a:gd name="T0" fmla="*/ 67 w 136"/>
                <a:gd name="T1" fmla="*/ 151 h 152"/>
                <a:gd name="T2" fmla="*/ 57 w 136"/>
                <a:gd name="T3" fmla="*/ 150 h 152"/>
                <a:gd name="T4" fmla="*/ 48 w 136"/>
                <a:gd name="T5" fmla="*/ 148 h 152"/>
                <a:gd name="T6" fmla="*/ 40 w 136"/>
                <a:gd name="T7" fmla="*/ 145 h 152"/>
                <a:gd name="T8" fmla="*/ 33 w 136"/>
                <a:gd name="T9" fmla="*/ 140 h 152"/>
                <a:gd name="T10" fmla="*/ 25 w 136"/>
                <a:gd name="T11" fmla="*/ 135 h 152"/>
                <a:gd name="T12" fmla="*/ 19 w 136"/>
                <a:gd name="T13" fmla="*/ 129 h 152"/>
                <a:gd name="T14" fmla="*/ 13 w 136"/>
                <a:gd name="T15" fmla="*/ 121 h 152"/>
                <a:gd name="T16" fmla="*/ 9 w 136"/>
                <a:gd name="T17" fmla="*/ 113 h 152"/>
                <a:gd name="T18" fmla="*/ 5 w 136"/>
                <a:gd name="T19" fmla="*/ 105 h 152"/>
                <a:gd name="T20" fmla="*/ 2 w 136"/>
                <a:gd name="T21" fmla="*/ 96 h 152"/>
                <a:gd name="T22" fmla="*/ 0 w 136"/>
                <a:gd name="T23" fmla="*/ 87 h 152"/>
                <a:gd name="T24" fmla="*/ 0 w 136"/>
                <a:gd name="T25" fmla="*/ 77 h 152"/>
                <a:gd name="T26" fmla="*/ 2 w 136"/>
                <a:gd name="T27" fmla="*/ 57 h 152"/>
                <a:gd name="T28" fmla="*/ 5 w 136"/>
                <a:gd name="T29" fmla="*/ 47 h 152"/>
                <a:gd name="T30" fmla="*/ 9 w 136"/>
                <a:gd name="T31" fmla="*/ 38 h 152"/>
                <a:gd name="T32" fmla="*/ 14 w 136"/>
                <a:gd name="T33" fmla="*/ 29 h 152"/>
                <a:gd name="T34" fmla="*/ 20 w 136"/>
                <a:gd name="T35" fmla="*/ 21 h 152"/>
                <a:gd name="T36" fmla="*/ 27 w 136"/>
                <a:gd name="T37" fmla="*/ 14 h 152"/>
                <a:gd name="T38" fmla="*/ 34 w 136"/>
                <a:gd name="T39" fmla="*/ 9 h 152"/>
                <a:gd name="T40" fmla="*/ 42 w 136"/>
                <a:gd name="T41" fmla="*/ 5 h 152"/>
                <a:gd name="T42" fmla="*/ 50 w 136"/>
                <a:gd name="T43" fmla="*/ 2 h 152"/>
                <a:gd name="T44" fmla="*/ 67 w 136"/>
                <a:gd name="T45" fmla="*/ 0 h 152"/>
                <a:gd name="T46" fmla="*/ 84 w 136"/>
                <a:gd name="T47" fmla="*/ 2 h 152"/>
                <a:gd name="T48" fmla="*/ 92 w 136"/>
                <a:gd name="T49" fmla="*/ 5 h 152"/>
                <a:gd name="T50" fmla="*/ 100 w 136"/>
                <a:gd name="T51" fmla="*/ 9 h 152"/>
                <a:gd name="T52" fmla="*/ 107 w 136"/>
                <a:gd name="T53" fmla="*/ 14 h 152"/>
                <a:gd name="T54" fmla="*/ 114 w 136"/>
                <a:gd name="T55" fmla="*/ 21 h 152"/>
                <a:gd name="T56" fmla="*/ 120 w 136"/>
                <a:gd name="T57" fmla="*/ 29 h 152"/>
                <a:gd name="T58" fmla="*/ 125 w 136"/>
                <a:gd name="T59" fmla="*/ 38 h 152"/>
                <a:gd name="T60" fmla="*/ 129 w 136"/>
                <a:gd name="T61" fmla="*/ 47 h 152"/>
                <a:gd name="T62" fmla="*/ 132 w 136"/>
                <a:gd name="T63" fmla="*/ 57 h 152"/>
                <a:gd name="T64" fmla="*/ 135 w 136"/>
                <a:gd name="T65" fmla="*/ 77 h 152"/>
                <a:gd name="T66" fmla="*/ 134 w 136"/>
                <a:gd name="T67" fmla="*/ 87 h 152"/>
                <a:gd name="T68" fmla="*/ 132 w 136"/>
                <a:gd name="T69" fmla="*/ 96 h 152"/>
                <a:gd name="T70" fmla="*/ 129 w 136"/>
                <a:gd name="T71" fmla="*/ 105 h 152"/>
                <a:gd name="T72" fmla="*/ 125 w 136"/>
                <a:gd name="T73" fmla="*/ 113 h 152"/>
                <a:gd name="T74" fmla="*/ 121 w 136"/>
                <a:gd name="T75" fmla="*/ 121 h 152"/>
                <a:gd name="T76" fmla="*/ 115 w 136"/>
                <a:gd name="T77" fmla="*/ 129 h 152"/>
                <a:gd name="T78" fmla="*/ 109 w 136"/>
                <a:gd name="T79" fmla="*/ 135 h 152"/>
                <a:gd name="T80" fmla="*/ 101 w 136"/>
                <a:gd name="T81" fmla="*/ 140 h 152"/>
                <a:gd name="T82" fmla="*/ 95 w 136"/>
                <a:gd name="T83" fmla="*/ 145 h 152"/>
                <a:gd name="T84" fmla="*/ 86 w 136"/>
                <a:gd name="T85" fmla="*/ 148 h 152"/>
                <a:gd name="T86" fmla="*/ 77 w 136"/>
                <a:gd name="T87" fmla="*/ 150 h 152"/>
                <a:gd name="T88" fmla="*/ 67 w 136"/>
                <a:gd name="T89" fmla="*/ 151 h 1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6"/>
                <a:gd name="T136" fmla="*/ 0 h 152"/>
                <a:gd name="T137" fmla="*/ 136 w 136"/>
                <a:gd name="T138" fmla="*/ 152 h 1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6" h="152">
                  <a:moveTo>
                    <a:pt x="67" y="151"/>
                  </a:moveTo>
                  <a:lnTo>
                    <a:pt x="57" y="150"/>
                  </a:lnTo>
                  <a:lnTo>
                    <a:pt x="48" y="148"/>
                  </a:lnTo>
                  <a:lnTo>
                    <a:pt x="40" y="145"/>
                  </a:lnTo>
                  <a:lnTo>
                    <a:pt x="33" y="140"/>
                  </a:lnTo>
                  <a:lnTo>
                    <a:pt x="25" y="135"/>
                  </a:lnTo>
                  <a:lnTo>
                    <a:pt x="19" y="129"/>
                  </a:lnTo>
                  <a:lnTo>
                    <a:pt x="13" y="121"/>
                  </a:lnTo>
                  <a:lnTo>
                    <a:pt x="9" y="113"/>
                  </a:lnTo>
                  <a:lnTo>
                    <a:pt x="5" y="105"/>
                  </a:lnTo>
                  <a:lnTo>
                    <a:pt x="2" y="96"/>
                  </a:lnTo>
                  <a:lnTo>
                    <a:pt x="0" y="87"/>
                  </a:lnTo>
                  <a:lnTo>
                    <a:pt x="0" y="77"/>
                  </a:lnTo>
                  <a:lnTo>
                    <a:pt x="2" y="57"/>
                  </a:lnTo>
                  <a:lnTo>
                    <a:pt x="5" y="47"/>
                  </a:lnTo>
                  <a:lnTo>
                    <a:pt x="9" y="38"/>
                  </a:lnTo>
                  <a:lnTo>
                    <a:pt x="14" y="29"/>
                  </a:lnTo>
                  <a:lnTo>
                    <a:pt x="20" y="21"/>
                  </a:lnTo>
                  <a:lnTo>
                    <a:pt x="27" y="14"/>
                  </a:lnTo>
                  <a:lnTo>
                    <a:pt x="34" y="9"/>
                  </a:lnTo>
                  <a:lnTo>
                    <a:pt x="42" y="5"/>
                  </a:lnTo>
                  <a:lnTo>
                    <a:pt x="50" y="2"/>
                  </a:lnTo>
                  <a:lnTo>
                    <a:pt x="67" y="0"/>
                  </a:lnTo>
                  <a:lnTo>
                    <a:pt x="84" y="2"/>
                  </a:lnTo>
                  <a:lnTo>
                    <a:pt x="92" y="5"/>
                  </a:lnTo>
                  <a:lnTo>
                    <a:pt x="100" y="9"/>
                  </a:lnTo>
                  <a:lnTo>
                    <a:pt x="107" y="14"/>
                  </a:lnTo>
                  <a:lnTo>
                    <a:pt x="114" y="21"/>
                  </a:lnTo>
                  <a:lnTo>
                    <a:pt x="120" y="29"/>
                  </a:lnTo>
                  <a:lnTo>
                    <a:pt x="125" y="38"/>
                  </a:lnTo>
                  <a:lnTo>
                    <a:pt x="129" y="47"/>
                  </a:lnTo>
                  <a:lnTo>
                    <a:pt x="132" y="57"/>
                  </a:lnTo>
                  <a:lnTo>
                    <a:pt x="135" y="77"/>
                  </a:lnTo>
                  <a:lnTo>
                    <a:pt x="134" y="87"/>
                  </a:lnTo>
                  <a:lnTo>
                    <a:pt x="132" y="96"/>
                  </a:lnTo>
                  <a:lnTo>
                    <a:pt x="129" y="105"/>
                  </a:lnTo>
                  <a:lnTo>
                    <a:pt x="125" y="113"/>
                  </a:lnTo>
                  <a:lnTo>
                    <a:pt x="121" y="121"/>
                  </a:lnTo>
                  <a:lnTo>
                    <a:pt x="115" y="129"/>
                  </a:lnTo>
                  <a:lnTo>
                    <a:pt x="109" y="135"/>
                  </a:lnTo>
                  <a:lnTo>
                    <a:pt x="101" y="140"/>
                  </a:lnTo>
                  <a:lnTo>
                    <a:pt x="95" y="145"/>
                  </a:lnTo>
                  <a:lnTo>
                    <a:pt x="86" y="148"/>
                  </a:lnTo>
                  <a:lnTo>
                    <a:pt x="77" y="150"/>
                  </a:lnTo>
                  <a:lnTo>
                    <a:pt x="67" y="151"/>
                  </a:lnTo>
                </a:path>
              </a:pathLst>
            </a:custGeom>
            <a:solidFill>
              <a:srgbClr val="00FFFF"/>
            </a:solidFill>
            <a:ln w="9525" cap="rnd">
              <a:noFill/>
              <a:round/>
              <a:headEnd/>
              <a:tailEnd/>
            </a:ln>
          </p:spPr>
          <p:txBody>
            <a:bodyPr/>
            <a:lstStyle/>
            <a:p>
              <a:endParaRPr lang="en-US"/>
            </a:p>
          </p:txBody>
        </p:sp>
        <p:sp>
          <p:nvSpPr>
            <p:cNvPr id="16415" name="Freeform 29"/>
            <p:cNvSpPr>
              <a:spLocks/>
            </p:cNvSpPr>
            <p:nvPr/>
          </p:nvSpPr>
          <p:spPr bwMode="auto">
            <a:xfrm>
              <a:off x="2537" y="2642"/>
              <a:ext cx="154" cy="173"/>
            </a:xfrm>
            <a:custGeom>
              <a:avLst/>
              <a:gdLst>
                <a:gd name="T0" fmla="*/ 86 w 154"/>
                <a:gd name="T1" fmla="*/ 157 h 173"/>
                <a:gd name="T2" fmla="*/ 67 w 154"/>
                <a:gd name="T3" fmla="*/ 158 h 173"/>
                <a:gd name="T4" fmla="*/ 50 w 154"/>
                <a:gd name="T5" fmla="*/ 152 h 173"/>
                <a:gd name="T6" fmla="*/ 37 w 154"/>
                <a:gd name="T7" fmla="*/ 143 h 173"/>
                <a:gd name="T8" fmla="*/ 25 w 154"/>
                <a:gd name="T9" fmla="*/ 130 h 173"/>
                <a:gd name="T10" fmla="*/ 17 w 154"/>
                <a:gd name="T11" fmla="*/ 114 h 173"/>
                <a:gd name="T12" fmla="*/ 13 w 154"/>
                <a:gd name="T13" fmla="*/ 97 h 173"/>
                <a:gd name="T14" fmla="*/ 14 w 154"/>
                <a:gd name="T15" fmla="*/ 69 h 173"/>
                <a:gd name="T16" fmla="*/ 21 w 154"/>
                <a:gd name="T17" fmla="*/ 50 h 173"/>
                <a:gd name="T18" fmla="*/ 32 w 154"/>
                <a:gd name="T19" fmla="*/ 34 h 173"/>
                <a:gd name="T20" fmla="*/ 45 w 154"/>
                <a:gd name="T21" fmla="*/ 24 h 173"/>
                <a:gd name="T22" fmla="*/ 60 w 154"/>
                <a:gd name="T23" fmla="*/ 17 h 173"/>
                <a:gd name="T24" fmla="*/ 92 w 154"/>
                <a:gd name="T25" fmla="*/ 17 h 173"/>
                <a:gd name="T26" fmla="*/ 107 w 154"/>
                <a:gd name="T27" fmla="*/ 24 h 173"/>
                <a:gd name="T28" fmla="*/ 121 w 154"/>
                <a:gd name="T29" fmla="*/ 34 h 173"/>
                <a:gd name="T30" fmla="*/ 131 w 154"/>
                <a:gd name="T31" fmla="*/ 50 h 173"/>
                <a:gd name="T32" fmla="*/ 138 w 154"/>
                <a:gd name="T33" fmla="*/ 69 h 173"/>
                <a:gd name="T34" fmla="*/ 139 w 154"/>
                <a:gd name="T35" fmla="*/ 97 h 173"/>
                <a:gd name="T36" fmla="*/ 135 w 154"/>
                <a:gd name="T37" fmla="*/ 114 h 173"/>
                <a:gd name="T38" fmla="*/ 127 w 154"/>
                <a:gd name="T39" fmla="*/ 130 h 173"/>
                <a:gd name="T40" fmla="*/ 115 w 154"/>
                <a:gd name="T41" fmla="*/ 143 h 173"/>
                <a:gd name="T42" fmla="*/ 102 w 154"/>
                <a:gd name="T43" fmla="*/ 152 h 173"/>
                <a:gd name="T44" fmla="*/ 85 w 154"/>
                <a:gd name="T45" fmla="*/ 158 h 173"/>
                <a:gd name="T46" fmla="*/ 66 w 154"/>
                <a:gd name="T47" fmla="*/ 157 h 173"/>
                <a:gd name="T48" fmla="*/ 76 w 154"/>
                <a:gd name="T49" fmla="*/ 172 h 173"/>
                <a:gd name="T50" fmla="*/ 97 w 154"/>
                <a:gd name="T51" fmla="*/ 169 h 173"/>
                <a:gd name="T52" fmla="*/ 115 w 154"/>
                <a:gd name="T53" fmla="*/ 160 h 173"/>
                <a:gd name="T54" fmla="*/ 131 w 154"/>
                <a:gd name="T55" fmla="*/ 146 h 173"/>
                <a:gd name="T56" fmla="*/ 142 w 154"/>
                <a:gd name="T57" fmla="*/ 130 h 173"/>
                <a:gd name="T58" fmla="*/ 150 w 154"/>
                <a:gd name="T59" fmla="*/ 110 h 173"/>
                <a:gd name="T60" fmla="*/ 153 w 154"/>
                <a:gd name="T61" fmla="*/ 88 h 173"/>
                <a:gd name="T62" fmla="*/ 147 w 154"/>
                <a:gd name="T63" fmla="*/ 54 h 173"/>
                <a:gd name="T64" fmla="*/ 137 w 154"/>
                <a:gd name="T65" fmla="*/ 33 h 173"/>
                <a:gd name="T66" fmla="*/ 121 w 154"/>
                <a:gd name="T67" fmla="*/ 17 h 173"/>
                <a:gd name="T68" fmla="*/ 105 w 154"/>
                <a:gd name="T69" fmla="*/ 7 h 173"/>
                <a:gd name="T70" fmla="*/ 76 w 154"/>
                <a:gd name="T71" fmla="*/ 0 h 173"/>
                <a:gd name="T72" fmla="*/ 48 w 154"/>
                <a:gd name="T73" fmla="*/ 7 h 173"/>
                <a:gd name="T74" fmla="*/ 31 w 154"/>
                <a:gd name="T75" fmla="*/ 17 h 173"/>
                <a:gd name="T76" fmla="*/ 16 w 154"/>
                <a:gd name="T77" fmla="*/ 33 h 173"/>
                <a:gd name="T78" fmla="*/ 5 w 154"/>
                <a:gd name="T79" fmla="*/ 54 h 173"/>
                <a:gd name="T80" fmla="*/ 0 w 154"/>
                <a:gd name="T81" fmla="*/ 88 h 173"/>
                <a:gd name="T82" fmla="*/ 2 w 154"/>
                <a:gd name="T83" fmla="*/ 110 h 173"/>
                <a:gd name="T84" fmla="*/ 10 w 154"/>
                <a:gd name="T85" fmla="*/ 130 h 173"/>
                <a:gd name="T86" fmla="*/ 21 w 154"/>
                <a:gd name="T87" fmla="*/ 146 h 173"/>
                <a:gd name="T88" fmla="*/ 37 w 154"/>
                <a:gd name="T89" fmla="*/ 160 h 173"/>
                <a:gd name="T90" fmla="*/ 55 w 154"/>
                <a:gd name="T91" fmla="*/ 169 h 173"/>
                <a:gd name="T92" fmla="*/ 76 w 154"/>
                <a:gd name="T93" fmla="*/ 172 h 1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4"/>
                <a:gd name="T142" fmla="*/ 0 h 173"/>
                <a:gd name="T143" fmla="*/ 154 w 154"/>
                <a:gd name="T144" fmla="*/ 173 h 1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4" h="173">
                  <a:moveTo>
                    <a:pt x="87" y="172"/>
                  </a:moveTo>
                  <a:lnTo>
                    <a:pt x="86" y="157"/>
                  </a:lnTo>
                  <a:lnTo>
                    <a:pt x="76" y="158"/>
                  </a:lnTo>
                  <a:lnTo>
                    <a:pt x="67" y="158"/>
                  </a:lnTo>
                  <a:lnTo>
                    <a:pt x="58" y="156"/>
                  </a:lnTo>
                  <a:lnTo>
                    <a:pt x="50" y="152"/>
                  </a:lnTo>
                  <a:lnTo>
                    <a:pt x="43" y="148"/>
                  </a:lnTo>
                  <a:lnTo>
                    <a:pt x="37" y="143"/>
                  </a:lnTo>
                  <a:lnTo>
                    <a:pt x="31" y="137"/>
                  </a:lnTo>
                  <a:lnTo>
                    <a:pt x="25" y="130"/>
                  </a:lnTo>
                  <a:lnTo>
                    <a:pt x="21" y="122"/>
                  </a:lnTo>
                  <a:lnTo>
                    <a:pt x="17" y="114"/>
                  </a:lnTo>
                  <a:lnTo>
                    <a:pt x="15" y="106"/>
                  </a:lnTo>
                  <a:lnTo>
                    <a:pt x="13" y="97"/>
                  </a:lnTo>
                  <a:lnTo>
                    <a:pt x="12" y="88"/>
                  </a:lnTo>
                  <a:lnTo>
                    <a:pt x="14" y="69"/>
                  </a:lnTo>
                  <a:lnTo>
                    <a:pt x="16" y="59"/>
                  </a:lnTo>
                  <a:lnTo>
                    <a:pt x="21" y="50"/>
                  </a:lnTo>
                  <a:lnTo>
                    <a:pt x="26" y="42"/>
                  </a:lnTo>
                  <a:lnTo>
                    <a:pt x="32" y="34"/>
                  </a:lnTo>
                  <a:lnTo>
                    <a:pt x="38" y="28"/>
                  </a:lnTo>
                  <a:lnTo>
                    <a:pt x="45" y="24"/>
                  </a:lnTo>
                  <a:lnTo>
                    <a:pt x="52" y="20"/>
                  </a:lnTo>
                  <a:lnTo>
                    <a:pt x="60" y="17"/>
                  </a:lnTo>
                  <a:lnTo>
                    <a:pt x="76" y="15"/>
                  </a:lnTo>
                  <a:lnTo>
                    <a:pt x="92" y="17"/>
                  </a:lnTo>
                  <a:lnTo>
                    <a:pt x="100" y="20"/>
                  </a:lnTo>
                  <a:lnTo>
                    <a:pt x="107" y="24"/>
                  </a:lnTo>
                  <a:lnTo>
                    <a:pt x="114" y="28"/>
                  </a:lnTo>
                  <a:lnTo>
                    <a:pt x="121" y="34"/>
                  </a:lnTo>
                  <a:lnTo>
                    <a:pt x="126" y="42"/>
                  </a:lnTo>
                  <a:lnTo>
                    <a:pt x="131" y="50"/>
                  </a:lnTo>
                  <a:lnTo>
                    <a:pt x="136" y="59"/>
                  </a:lnTo>
                  <a:lnTo>
                    <a:pt x="138" y="69"/>
                  </a:lnTo>
                  <a:lnTo>
                    <a:pt x="140" y="88"/>
                  </a:lnTo>
                  <a:lnTo>
                    <a:pt x="139" y="97"/>
                  </a:lnTo>
                  <a:lnTo>
                    <a:pt x="137" y="106"/>
                  </a:lnTo>
                  <a:lnTo>
                    <a:pt x="135" y="114"/>
                  </a:lnTo>
                  <a:lnTo>
                    <a:pt x="131" y="122"/>
                  </a:lnTo>
                  <a:lnTo>
                    <a:pt x="127" y="130"/>
                  </a:lnTo>
                  <a:lnTo>
                    <a:pt x="121" y="137"/>
                  </a:lnTo>
                  <a:lnTo>
                    <a:pt x="115" y="143"/>
                  </a:lnTo>
                  <a:lnTo>
                    <a:pt x="109" y="148"/>
                  </a:lnTo>
                  <a:lnTo>
                    <a:pt x="102" y="152"/>
                  </a:lnTo>
                  <a:lnTo>
                    <a:pt x="94" y="156"/>
                  </a:lnTo>
                  <a:lnTo>
                    <a:pt x="85" y="158"/>
                  </a:lnTo>
                  <a:lnTo>
                    <a:pt x="76" y="158"/>
                  </a:lnTo>
                  <a:lnTo>
                    <a:pt x="66" y="157"/>
                  </a:lnTo>
                  <a:lnTo>
                    <a:pt x="65" y="172"/>
                  </a:lnTo>
                  <a:lnTo>
                    <a:pt x="76" y="172"/>
                  </a:lnTo>
                  <a:lnTo>
                    <a:pt x="87" y="171"/>
                  </a:lnTo>
                  <a:lnTo>
                    <a:pt x="97" y="169"/>
                  </a:lnTo>
                  <a:lnTo>
                    <a:pt x="106" y="165"/>
                  </a:lnTo>
                  <a:lnTo>
                    <a:pt x="115" y="160"/>
                  </a:lnTo>
                  <a:lnTo>
                    <a:pt x="123" y="154"/>
                  </a:lnTo>
                  <a:lnTo>
                    <a:pt x="131" y="146"/>
                  </a:lnTo>
                  <a:lnTo>
                    <a:pt x="137" y="138"/>
                  </a:lnTo>
                  <a:lnTo>
                    <a:pt x="142" y="130"/>
                  </a:lnTo>
                  <a:lnTo>
                    <a:pt x="146" y="120"/>
                  </a:lnTo>
                  <a:lnTo>
                    <a:pt x="150" y="110"/>
                  </a:lnTo>
                  <a:lnTo>
                    <a:pt x="152" y="98"/>
                  </a:lnTo>
                  <a:lnTo>
                    <a:pt x="153" y="88"/>
                  </a:lnTo>
                  <a:lnTo>
                    <a:pt x="150" y="66"/>
                  </a:lnTo>
                  <a:lnTo>
                    <a:pt x="147" y="54"/>
                  </a:lnTo>
                  <a:lnTo>
                    <a:pt x="142" y="43"/>
                  </a:lnTo>
                  <a:lnTo>
                    <a:pt x="137" y="33"/>
                  </a:lnTo>
                  <a:lnTo>
                    <a:pt x="129" y="25"/>
                  </a:lnTo>
                  <a:lnTo>
                    <a:pt x="121" y="17"/>
                  </a:lnTo>
                  <a:lnTo>
                    <a:pt x="113" y="11"/>
                  </a:lnTo>
                  <a:lnTo>
                    <a:pt x="105" y="7"/>
                  </a:lnTo>
                  <a:lnTo>
                    <a:pt x="95" y="3"/>
                  </a:lnTo>
                  <a:lnTo>
                    <a:pt x="76" y="0"/>
                  </a:lnTo>
                  <a:lnTo>
                    <a:pt x="57" y="3"/>
                  </a:lnTo>
                  <a:lnTo>
                    <a:pt x="48" y="7"/>
                  </a:lnTo>
                  <a:lnTo>
                    <a:pt x="39" y="11"/>
                  </a:lnTo>
                  <a:lnTo>
                    <a:pt x="31" y="17"/>
                  </a:lnTo>
                  <a:lnTo>
                    <a:pt x="23" y="25"/>
                  </a:lnTo>
                  <a:lnTo>
                    <a:pt x="16" y="33"/>
                  </a:lnTo>
                  <a:lnTo>
                    <a:pt x="10" y="43"/>
                  </a:lnTo>
                  <a:lnTo>
                    <a:pt x="5" y="54"/>
                  </a:lnTo>
                  <a:lnTo>
                    <a:pt x="2" y="66"/>
                  </a:lnTo>
                  <a:lnTo>
                    <a:pt x="0" y="88"/>
                  </a:lnTo>
                  <a:lnTo>
                    <a:pt x="0" y="98"/>
                  </a:lnTo>
                  <a:lnTo>
                    <a:pt x="2" y="110"/>
                  </a:lnTo>
                  <a:lnTo>
                    <a:pt x="6" y="120"/>
                  </a:lnTo>
                  <a:lnTo>
                    <a:pt x="10" y="130"/>
                  </a:lnTo>
                  <a:lnTo>
                    <a:pt x="16" y="138"/>
                  </a:lnTo>
                  <a:lnTo>
                    <a:pt x="21" y="146"/>
                  </a:lnTo>
                  <a:lnTo>
                    <a:pt x="29" y="154"/>
                  </a:lnTo>
                  <a:lnTo>
                    <a:pt x="37" y="160"/>
                  </a:lnTo>
                  <a:lnTo>
                    <a:pt x="46" y="165"/>
                  </a:lnTo>
                  <a:lnTo>
                    <a:pt x="55" y="169"/>
                  </a:lnTo>
                  <a:lnTo>
                    <a:pt x="65" y="171"/>
                  </a:lnTo>
                  <a:lnTo>
                    <a:pt x="76" y="172"/>
                  </a:lnTo>
                  <a:lnTo>
                    <a:pt x="87" y="172"/>
                  </a:lnTo>
                </a:path>
              </a:pathLst>
            </a:custGeom>
            <a:solidFill>
              <a:srgbClr val="000000"/>
            </a:solidFill>
            <a:ln w="12700" cap="rnd">
              <a:solidFill>
                <a:srgbClr val="000000"/>
              </a:solidFill>
              <a:round/>
              <a:headEnd/>
              <a:tailEnd/>
            </a:ln>
          </p:spPr>
          <p:txBody>
            <a:bodyPr/>
            <a:lstStyle/>
            <a:p>
              <a:endParaRPr lang="en-US"/>
            </a:p>
          </p:txBody>
        </p:sp>
        <p:sp>
          <p:nvSpPr>
            <p:cNvPr id="16416" name="Freeform 30"/>
            <p:cNvSpPr>
              <a:spLocks/>
            </p:cNvSpPr>
            <p:nvPr/>
          </p:nvSpPr>
          <p:spPr bwMode="auto">
            <a:xfrm>
              <a:off x="2688" y="2650"/>
              <a:ext cx="136" cy="152"/>
            </a:xfrm>
            <a:custGeom>
              <a:avLst/>
              <a:gdLst>
                <a:gd name="T0" fmla="*/ 67 w 136"/>
                <a:gd name="T1" fmla="*/ 151 h 152"/>
                <a:gd name="T2" fmla="*/ 57 w 136"/>
                <a:gd name="T3" fmla="*/ 150 h 152"/>
                <a:gd name="T4" fmla="*/ 49 w 136"/>
                <a:gd name="T5" fmla="*/ 148 h 152"/>
                <a:gd name="T6" fmla="*/ 40 w 136"/>
                <a:gd name="T7" fmla="*/ 145 h 152"/>
                <a:gd name="T8" fmla="*/ 33 w 136"/>
                <a:gd name="T9" fmla="*/ 140 h 152"/>
                <a:gd name="T10" fmla="*/ 25 w 136"/>
                <a:gd name="T11" fmla="*/ 135 h 152"/>
                <a:gd name="T12" fmla="*/ 18 w 136"/>
                <a:gd name="T13" fmla="*/ 129 h 152"/>
                <a:gd name="T14" fmla="*/ 13 w 136"/>
                <a:gd name="T15" fmla="*/ 121 h 152"/>
                <a:gd name="T16" fmla="*/ 8 w 136"/>
                <a:gd name="T17" fmla="*/ 113 h 152"/>
                <a:gd name="T18" fmla="*/ 5 w 136"/>
                <a:gd name="T19" fmla="*/ 105 h 152"/>
                <a:gd name="T20" fmla="*/ 1 w 136"/>
                <a:gd name="T21" fmla="*/ 96 h 152"/>
                <a:gd name="T22" fmla="*/ 0 w 136"/>
                <a:gd name="T23" fmla="*/ 87 h 152"/>
                <a:gd name="T24" fmla="*/ 0 w 136"/>
                <a:gd name="T25" fmla="*/ 77 h 152"/>
                <a:gd name="T26" fmla="*/ 1 w 136"/>
                <a:gd name="T27" fmla="*/ 57 h 152"/>
                <a:gd name="T28" fmla="*/ 4 w 136"/>
                <a:gd name="T29" fmla="*/ 47 h 152"/>
                <a:gd name="T30" fmla="*/ 8 w 136"/>
                <a:gd name="T31" fmla="*/ 38 h 152"/>
                <a:gd name="T32" fmla="*/ 13 w 136"/>
                <a:gd name="T33" fmla="*/ 29 h 152"/>
                <a:gd name="T34" fmla="*/ 19 w 136"/>
                <a:gd name="T35" fmla="*/ 21 h 152"/>
                <a:gd name="T36" fmla="*/ 26 w 136"/>
                <a:gd name="T37" fmla="*/ 14 h 152"/>
                <a:gd name="T38" fmla="*/ 34 w 136"/>
                <a:gd name="T39" fmla="*/ 9 h 152"/>
                <a:gd name="T40" fmla="*/ 42 w 136"/>
                <a:gd name="T41" fmla="*/ 5 h 152"/>
                <a:gd name="T42" fmla="*/ 51 w 136"/>
                <a:gd name="T43" fmla="*/ 2 h 152"/>
                <a:gd name="T44" fmla="*/ 67 w 136"/>
                <a:gd name="T45" fmla="*/ 0 h 152"/>
                <a:gd name="T46" fmla="*/ 84 w 136"/>
                <a:gd name="T47" fmla="*/ 2 h 152"/>
                <a:gd name="T48" fmla="*/ 93 w 136"/>
                <a:gd name="T49" fmla="*/ 5 h 152"/>
                <a:gd name="T50" fmla="*/ 101 w 136"/>
                <a:gd name="T51" fmla="*/ 9 h 152"/>
                <a:gd name="T52" fmla="*/ 108 w 136"/>
                <a:gd name="T53" fmla="*/ 14 h 152"/>
                <a:gd name="T54" fmla="*/ 115 w 136"/>
                <a:gd name="T55" fmla="*/ 21 h 152"/>
                <a:gd name="T56" fmla="*/ 120 w 136"/>
                <a:gd name="T57" fmla="*/ 29 h 152"/>
                <a:gd name="T58" fmla="*/ 126 w 136"/>
                <a:gd name="T59" fmla="*/ 38 h 152"/>
                <a:gd name="T60" fmla="*/ 130 w 136"/>
                <a:gd name="T61" fmla="*/ 47 h 152"/>
                <a:gd name="T62" fmla="*/ 133 w 136"/>
                <a:gd name="T63" fmla="*/ 57 h 152"/>
                <a:gd name="T64" fmla="*/ 135 w 136"/>
                <a:gd name="T65" fmla="*/ 77 h 152"/>
                <a:gd name="T66" fmla="*/ 134 w 136"/>
                <a:gd name="T67" fmla="*/ 87 h 152"/>
                <a:gd name="T68" fmla="*/ 132 w 136"/>
                <a:gd name="T69" fmla="*/ 96 h 152"/>
                <a:gd name="T70" fmla="*/ 129 w 136"/>
                <a:gd name="T71" fmla="*/ 105 h 152"/>
                <a:gd name="T72" fmla="*/ 126 w 136"/>
                <a:gd name="T73" fmla="*/ 113 h 152"/>
                <a:gd name="T74" fmla="*/ 121 w 136"/>
                <a:gd name="T75" fmla="*/ 121 h 152"/>
                <a:gd name="T76" fmla="*/ 116 w 136"/>
                <a:gd name="T77" fmla="*/ 129 h 152"/>
                <a:gd name="T78" fmla="*/ 109 w 136"/>
                <a:gd name="T79" fmla="*/ 135 h 152"/>
                <a:gd name="T80" fmla="*/ 102 w 136"/>
                <a:gd name="T81" fmla="*/ 140 h 152"/>
                <a:gd name="T82" fmla="*/ 94 w 136"/>
                <a:gd name="T83" fmla="*/ 145 h 152"/>
                <a:gd name="T84" fmla="*/ 85 w 136"/>
                <a:gd name="T85" fmla="*/ 148 h 152"/>
                <a:gd name="T86" fmla="*/ 77 w 136"/>
                <a:gd name="T87" fmla="*/ 150 h 152"/>
                <a:gd name="T88" fmla="*/ 67 w 136"/>
                <a:gd name="T89" fmla="*/ 151 h 1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6"/>
                <a:gd name="T136" fmla="*/ 0 h 152"/>
                <a:gd name="T137" fmla="*/ 136 w 136"/>
                <a:gd name="T138" fmla="*/ 152 h 1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6" h="152">
                  <a:moveTo>
                    <a:pt x="67" y="151"/>
                  </a:moveTo>
                  <a:lnTo>
                    <a:pt x="57" y="150"/>
                  </a:lnTo>
                  <a:lnTo>
                    <a:pt x="49" y="148"/>
                  </a:lnTo>
                  <a:lnTo>
                    <a:pt x="40" y="145"/>
                  </a:lnTo>
                  <a:lnTo>
                    <a:pt x="33" y="140"/>
                  </a:lnTo>
                  <a:lnTo>
                    <a:pt x="25" y="135"/>
                  </a:lnTo>
                  <a:lnTo>
                    <a:pt x="18" y="129"/>
                  </a:lnTo>
                  <a:lnTo>
                    <a:pt x="13" y="121"/>
                  </a:lnTo>
                  <a:lnTo>
                    <a:pt x="8" y="113"/>
                  </a:lnTo>
                  <a:lnTo>
                    <a:pt x="5" y="105"/>
                  </a:lnTo>
                  <a:lnTo>
                    <a:pt x="1" y="96"/>
                  </a:lnTo>
                  <a:lnTo>
                    <a:pt x="0" y="87"/>
                  </a:lnTo>
                  <a:lnTo>
                    <a:pt x="0" y="77"/>
                  </a:lnTo>
                  <a:lnTo>
                    <a:pt x="1" y="57"/>
                  </a:lnTo>
                  <a:lnTo>
                    <a:pt x="4" y="47"/>
                  </a:lnTo>
                  <a:lnTo>
                    <a:pt x="8" y="38"/>
                  </a:lnTo>
                  <a:lnTo>
                    <a:pt x="13" y="29"/>
                  </a:lnTo>
                  <a:lnTo>
                    <a:pt x="19" y="21"/>
                  </a:lnTo>
                  <a:lnTo>
                    <a:pt x="26" y="14"/>
                  </a:lnTo>
                  <a:lnTo>
                    <a:pt x="34" y="9"/>
                  </a:lnTo>
                  <a:lnTo>
                    <a:pt x="42" y="5"/>
                  </a:lnTo>
                  <a:lnTo>
                    <a:pt x="51" y="2"/>
                  </a:lnTo>
                  <a:lnTo>
                    <a:pt x="67" y="0"/>
                  </a:lnTo>
                  <a:lnTo>
                    <a:pt x="84" y="2"/>
                  </a:lnTo>
                  <a:lnTo>
                    <a:pt x="93" y="5"/>
                  </a:lnTo>
                  <a:lnTo>
                    <a:pt x="101" y="9"/>
                  </a:lnTo>
                  <a:lnTo>
                    <a:pt x="108" y="14"/>
                  </a:lnTo>
                  <a:lnTo>
                    <a:pt x="115" y="21"/>
                  </a:lnTo>
                  <a:lnTo>
                    <a:pt x="120" y="29"/>
                  </a:lnTo>
                  <a:lnTo>
                    <a:pt x="126" y="38"/>
                  </a:lnTo>
                  <a:lnTo>
                    <a:pt x="130" y="47"/>
                  </a:lnTo>
                  <a:lnTo>
                    <a:pt x="133" y="57"/>
                  </a:lnTo>
                  <a:lnTo>
                    <a:pt x="135" y="77"/>
                  </a:lnTo>
                  <a:lnTo>
                    <a:pt x="134" y="87"/>
                  </a:lnTo>
                  <a:lnTo>
                    <a:pt x="132" y="96"/>
                  </a:lnTo>
                  <a:lnTo>
                    <a:pt x="129" y="105"/>
                  </a:lnTo>
                  <a:lnTo>
                    <a:pt x="126" y="113"/>
                  </a:lnTo>
                  <a:lnTo>
                    <a:pt x="121" y="121"/>
                  </a:lnTo>
                  <a:lnTo>
                    <a:pt x="116" y="129"/>
                  </a:lnTo>
                  <a:lnTo>
                    <a:pt x="109" y="135"/>
                  </a:lnTo>
                  <a:lnTo>
                    <a:pt x="102" y="140"/>
                  </a:lnTo>
                  <a:lnTo>
                    <a:pt x="94" y="145"/>
                  </a:lnTo>
                  <a:lnTo>
                    <a:pt x="85" y="148"/>
                  </a:lnTo>
                  <a:lnTo>
                    <a:pt x="77" y="150"/>
                  </a:lnTo>
                  <a:lnTo>
                    <a:pt x="67" y="151"/>
                  </a:lnTo>
                </a:path>
              </a:pathLst>
            </a:custGeom>
            <a:solidFill>
              <a:srgbClr val="00FFFF"/>
            </a:solidFill>
            <a:ln w="9525" cap="rnd">
              <a:noFill/>
              <a:round/>
              <a:headEnd/>
              <a:tailEnd/>
            </a:ln>
          </p:spPr>
          <p:txBody>
            <a:bodyPr/>
            <a:lstStyle/>
            <a:p>
              <a:endParaRPr lang="en-US"/>
            </a:p>
          </p:txBody>
        </p:sp>
        <p:sp>
          <p:nvSpPr>
            <p:cNvPr id="16417" name="Freeform 31"/>
            <p:cNvSpPr>
              <a:spLocks/>
            </p:cNvSpPr>
            <p:nvPr/>
          </p:nvSpPr>
          <p:spPr bwMode="auto">
            <a:xfrm>
              <a:off x="2681" y="2642"/>
              <a:ext cx="154" cy="173"/>
            </a:xfrm>
            <a:custGeom>
              <a:avLst/>
              <a:gdLst>
                <a:gd name="T0" fmla="*/ 86 w 154"/>
                <a:gd name="T1" fmla="*/ 157 h 173"/>
                <a:gd name="T2" fmla="*/ 67 w 154"/>
                <a:gd name="T3" fmla="*/ 158 h 173"/>
                <a:gd name="T4" fmla="*/ 51 w 154"/>
                <a:gd name="T5" fmla="*/ 152 h 173"/>
                <a:gd name="T6" fmla="*/ 37 w 154"/>
                <a:gd name="T7" fmla="*/ 143 h 173"/>
                <a:gd name="T8" fmla="*/ 25 w 154"/>
                <a:gd name="T9" fmla="*/ 130 h 173"/>
                <a:gd name="T10" fmla="*/ 17 w 154"/>
                <a:gd name="T11" fmla="*/ 114 h 173"/>
                <a:gd name="T12" fmla="*/ 13 w 154"/>
                <a:gd name="T13" fmla="*/ 97 h 173"/>
                <a:gd name="T14" fmla="*/ 15 w 154"/>
                <a:gd name="T15" fmla="*/ 69 h 173"/>
                <a:gd name="T16" fmla="*/ 21 w 154"/>
                <a:gd name="T17" fmla="*/ 50 h 173"/>
                <a:gd name="T18" fmla="*/ 32 w 154"/>
                <a:gd name="T19" fmla="*/ 34 h 173"/>
                <a:gd name="T20" fmla="*/ 45 w 154"/>
                <a:gd name="T21" fmla="*/ 24 h 173"/>
                <a:gd name="T22" fmla="*/ 60 w 154"/>
                <a:gd name="T23" fmla="*/ 17 h 173"/>
                <a:gd name="T24" fmla="*/ 92 w 154"/>
                <a:gd name="T25" fmla="*/ 17 h 173"/>
                <a:gd name="T26" fmla="*/ 108 w 154"/>
                <a:gd name="T27" fmla="*/ 24 h 173"/>
                <a:gd name="T28" fmla="*/ 121 w 154"/>
                <a:gd name="T29" fmla="*/ 34 h 173"/>
                <a:gd name="T30" fmla="*/ 132 w 154"/>
                <a:gd name="T31" fmla="*/ 50 h 173"/>
                <a:gd name="T32" fmla="*/ 138 w 154"/>
                <a:gd name="T33" fmla="*/ 69 h 173"/>
                <a:gd name="T34" fmla="*/ 140 w 154"/>
                <a:gd name="T35" fmla="*/ 97 h 173"/>
                <a:gd name="T36" fmla="*/ 136 w 154"/>
                <a:gd name="T37" fmla="*/ 114 h 173"/>
                <a:gd name="T38" fmla="*/ 128 w 154"/>
                <a:gd name="T39" fmla="*/ 130 h 173"/>
                <a:gd name="T40" fmla="*/ 116 w 154"/>
                <a:gd name="T41" fmla="*/ 143 h 173"/>
                <a:gd name="T42" fmla="*/ 102 w 154"/>
                <a:gd name="T43" fmla="*/ 152 h 173"/>
                <a:gd name="T44" fmla="*/ 86 w 154"/>
                <a:gd name="T45" fmla="*/ 158 h 173"/>
                <a:gd name="T46" fmla="*/ 67 w 154"/>
                <a:gd name="T47" fmla="*/ 157 h 173"/>
                <a:gd name="T48" fmla="*/ 76 w 154"/>
                <a:gd name="T49" fmla="*/ 172 h 173"/>
                <a:gd name="T50" fmla="*/ 97 w 154"/>
                <a:gd name="T51" fmla="*/ 169 h 173"/>
                <a:gd name="T52" fmla="*/ 115 w 154"/>
                <a:gd name="T53" fmla="*/ 160 h 173"/>
                <a:gd name="T54" fmla="*/ 131 w 154"/>
                <a:gd name="T55" fmla="*/ 146 h 173"/>
                <a:gd name="T56" fmla="*/ 143 w 154"/>
                <a:gd name="T57" fmla="*/ 130 h 173"/>
                <a:gd name="T58" fmla="*/ 150 w 154"/>
                <a:gd name="T59" fmla="*/ 110 h 173"/>
                <a:gd name="T60" fmla="*/ 153 w 154"/>
                <a:gd name="T61" fmla="*/ 88 h 173"/>
                <a:gd name="T62" fmla="*/ 147 w 154"/>
                <a:gd name="T63" fmla="*/ 54 h 173"/>
                <a:gd name="T64" fmla="*/ 137 w 154"/>
                <a:gd name="T65" fmla="*/ 33 h 173"/>
                <a:gd name="T66" fmla="*/ 122 w 154"/>
                <a:gd name="T67" fmla="*/ 17 h 173"/>
                <a:gd name="T68" fmla="*/ 105 w 154"/>
                <a:gd name="T69" fmla="*/ 7 h 173"/>
                <a:gd name="T70" fmla="*/ 76 w 154"/>
                <a:gd name="T71" fmla="*/ 0 h 173"/>
                <a:gd name="T72" fmla="*/ 48 w 154"/>
                <a:gd name="T73" fmla="*/ 7 h 173"/>
                <a:gd name="T74" fmla="*/ 31 w 154"/>
                <a:gd name="T75" fmla="*/ 17 h 173"/>
                <a:gd name="T76" fmla="*/ 16 w 154"/>
                <a:gd name="T77" fmla="*/ 33 h 173"/>
                <a:gd name="T78" fmla="*/ 6 w 154"/>
                <a:gd name="T79" fmla="*/ 54 h 173"/>
                <a:gd name="T80" fmla="*/ 0 w 154"/>
                <a:gd name="T81" fmla="*/ 88 h 173"/>
                <a:gd name="T82" fmla="*/ 3 w 154"/>
                <a:gd name="T83" fmla="*/ 110 h 173"/>
                <a:gd name="T84" fmla="*/ 10 w 154"/>
                <a:gd name="T85" fmla="*/ 130 h 173"/>
                <a:gd name="T86" fmla="*/ 22 w 154"/>
                <a:gd name="T87" fmla="*/ 146 h 173"/>
                <a:gd name="T88" fmla="*/ 37 w 154"/>
                <a:gd name="T89" fmla="*/ 160 h 173"/>
                <a:gd name="T90" fmla="*/ 56 w 154"/>
                <a:gd name="T91" fmla="*/ 169 h 173"/>
                <a:gd name="T92" fmla="*/ 76 w 154"/>
                <a:gd name="T93" fmla="*/ 172 h 1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4"/>
                <a:gd name="T142" fmla="*/ 0 h 173"/>
                <a:gd name="T143" fmla="*/ 154 w 154"/>
                <a:gd name="T144" fmla="*/ 173 h 1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4" h="173">
                  <a:moveTo>
                    <a:pt x="87" y="172"/>
                  </a:moveTo>
                  <a:lnTo>
                    <a:pt x="86" y="157"/>
                  </a:lnTo>
                  <a:lnTo>
                    <a:pt x="76" y="158"/>
                  </a:lnTo>
                  <a:lnTo>
                    <a:pt x="67" y="158"/>
                  </a:lnTo>
                  <a:lnTo>
                    <a:pt x="59" y="156"/>
                  </a:lnTo>
                  <a:lnTo>
                    <a:pt x="51" y="152"/>
                  </a:lnTo>
                  <a:lnTo>
                    <a:pt x="44" y="148"/>
                  </a:lnTo>
                  <a:lnTo>
                    <a:pt x="37" y="143"/>
                  </a:lnTo>
                  <a:lnTo>
                    <a:pt x="31" y="137"/>
                  </a:lnTo>
                  <a:lnTo>
                    <a:pt x="25" y="130"/>
                  </a:lnTo>
                  <a:lnTo>
                    <a:pt x="21" y="122"/>
                  </a:lnTo>
                  <a:lnTo>
                    <a:pt x="17" y="114"/>
                  </a:lnTo>
                  <a:lnTo>
                    <a:pt x="15" y="106"/>
                  </a:lnTo>
                  <a:lnTo>
                    <a:pt x="13" y="97"/>
                  </a:lnTo>
                  <a:lnTo>
                    <a:pt x="13" y="88"/>
                  </a:lnTo>
                  <a:lnTo>
                    <a:pt x="15" y="69"/>
                  </a:lnTo>
                  <a:lnTo>
                    <a:pt x="17" y="59"/>
                  </a:lnTo>
                  <a:lnTo>
                    <a:pt x="21" y="50"/>
                  </a:lnTo>
                  <a:lnTo>
                    <a:pt x="26" y="42"/>
                  </a:lnTo>
                  <a:lnTo>
                    <a:pt x="32" y="34"/>
                  </a:lnTo>
                  <a:lnTo>
                    <a:pt x="38" y="28"/>
                  </a:lnTo>
                  <a:lnTo>
                    <a:pt x="45" y="24"/>
                  </a:lnTo>
                  <a:lnTo>
                    <a:pt x="53" y="20"/>
                  </a:lnTo>
                  <a:lnTo>
                    <a:pt x="60" y="17"/>
                  </a:lnTo>
                  <a:lnTo>
                    <a:pt x="76" y="15"/>
                  </a:lnTo>
                  <a:lnTo>
                    <a:pt x="92" y="17"/>
                  </a:lnTo>
                  <a:lnTo>
                    <a:pt x="100" y="20"/>
                  </a:lnTo>
                  <a:lnTo>
                    <a:pt x="108" y="24"/>
                  </a:lnTo>
                  <a:lnTo>
                    <a:pt x="115" y="28"/>
                  </a:lnTo>
                  <a:lnTo>
                    <a:pt x="121" y="34"/>
                  </a:lnTo>
                  <a:lnTo>
                    <a:pt x="127" y="42"/>
                  </a:lnTo>
                  <a:lnTo>
                    <a:pt x="132" y="50"/>
                  </a:lnTo>
                  <a:lnTo>
                    <a:pt x="136" y="59"/>
                  </a:lnTo>
                  <a:lnTo>
                    <a:pt x="138" y="69"/>
                  </a:lnTo>
                  <a:lnTo>
                    <a:pt x="140" y="88"/>
                  </a:lnTo>
                  <a:lnTo>
                    <a:pt x="140" y="97"/>
                  </a:lnTo>
                  <a:lnTo>
                    <a:pt x="138" y="106"/>
                  </a:lnTo>
                  <a:lnTo>
                    <a:pt x="136" y="114"/>
                  </a:lnTo>
                  <a:lnTo>
                    <a:pt x="132" y="122"/>
                  </a:lnTo>
                  <a:lnTo>
                    <a:pt x="128" y="130"/>
                  </a:lnTo>
                  <a:lnTo>
                    <a:pt x="122" y="137"/>
                  </a:lnTo>
                  <a:lnTo>
                    <a:pt x="116" y="143"/>
                  </a:lnTo>
                  <a:lnTo>
                    <a:pt x="109" y="148"/>
                  </a:lnTo>
                  <a:lnTo>
                    <a:pt x="102" y="152"/>
                  </a:lnTo>
                  <a:lnTo>
                    <a:pt x="94" y="156"/>
                  </a:lnTo>
                  <a:lnTo>
                    <a:pt x="86" y="158"/>
                  </a:lnTo>
                  <a:lnTo>
                    <a:pt x="76" y="158"/>
                  </a:lnTo>
                  <a:lnTo>
                    <a:pt x="67" y="157"/>
                  </a:lnTo>
                  <a:lnTo>
                    <a:pt x="66" y="172"/>
                  </a:lnTo>
                  <a:lnTo>
                    <a:pt x="76" y="172"/>
                  </a:lnTo>
                  <a:lnTo>
                    <a:pt x="87" y="171"/>
                  </a:lnTo>
                  <a:lnTo>
                    <a:pt x="97" y="169"/>
                  </a:lnTo>
                  <a:lnTo>
                    <a:pt x="107" y="165"/>
                  </a:lnTo>
                  <a:lnTo>
                    <a:pt x="115" y="160"/>
                  </a:lnTo>
                  <a:lnTo>
                    <a:pt x="124" y="154"/>
                  </a:lnTo>
                  <a:lnTo>
                    <a:pt x="131" y="146"/>
                  </a:lnTo>
                  <a:lnTo>
                    <a:pt x="137" y="138"/>
                  </a:lnTo>
                  <a:lnTo>
                    <a:pt x="143" y="130"/>
                  </a:lnTo>
                  <a:lnTo>
                    <a:pt x="147" y="120"/>
                  </a:lnTo>
                  <a:lnTo>
                    <a:pt x="150" y="110"/>
                  </a:lnTo>
                  <a:lnTo>
                    <a:pt x="152" y="98"/>
                  </a:lnTo>
                  <a:lnTo>
                    <a:pt x="153" y="88"/>
                  </a:lnTo>
                  <a:lnTo>
                    <a:pt x="151" y="66"/>
                  </a:lnTo>
                  <a:lnTo>
                    <a:pt x="147" y="54"/>
                  </a:lnTo>
                  <a:lnTo>
                    <a:pt x="143" y="43"/>
                  </a:lnTo>
                  <a:lnTo>
                    <a:pt x="137" y="33"/>
                  </a:lnTo>
                  <a:lnTo>
                    <a:pt x="129" y="25"/>
                  </a:lnTo>
                  <a:lnTo>
                    <a:pt x="122" y="17"/>
                  </a:lnTo>
                  <a:lnTo>
                    <a:pt x="113" y="11"/>
                  </a:lnTo>
                  <a:lnTo>
                    <a:pt x="105" y="7"/>
                  </a:lnTo>
                  <a:lnTo>
                    <a:pt x="96" y="3"/>
                  </a:lnTo>
                  <a:lnTo>
                    <a:pt x="76" y="0"/>
                  </a:lnTo>
                  <a:lnTo>
                    <a:pt x="57" y="3"/>
                  </a:lnTo>
                  <a:lnTo>
                    <a:pt x="48" y="7"/>
                  </a:lnTo>
                  <a:lnTo>
                    <a:pt x="40" y="11"/>
                  </a:lnTo>
                  <a:lnTo>
                    <a:pt x="31" y="17"/>
                  </a:lnTo>
                  <a:lnTo>
                    <a:pt x="23" y="25"/>
                  </a:lnTo>
                  <a:lnTo>
                    <a:pt x="16" y="33"/>
                  </a:lnTo>
                  <a:lnTo>
                    <a:pt x="10" y="43"/>
                  </a:lnTo>
                  <a:lnTo>
                    <a:pt x="6" y="54"/>
                  </a:lnTo>
                  <a:lnTo>
                    <a:pt x="2" y="66"/>
                  </a:lnTo>
                  <a:lnTo>
                    <a:pt x="0" y="88"/>
                  </a:lnTo>
                  <a:lnTo>
                    <a:pt x="1" y="98"/>
                  </a:lnTo>
                  <a:lnTo>
                    <a:pt x="3" y="110"/>
                  </a:lnTo>
                  <a:lnTo>
                    <a:pt x="6" y="120"/>
                  </a:lnTo>
                  <a:lnTo>
                    <a:pt x="10" y="130"/>
                  </a:lnTo>
                  <a:lnTo>
                    <a:pt x="16" y="138"/>
                  </a:lnTo>
                  <a:lnTo>
                    <a:pt x="22" y="146"/>
                  </a:lnTo>
                  <a:lnTo>
                    <a:pt x="29" y="154"/>
                  </a:lnTo>
                  <a:lnTo>
                    <a:pt x="37" y="160"/>
                  </a:lnTo>
                  <a:lnTo>
                    <a:pt x="46" y="165"/>
                  </a:lnTo>
                  <a:lnTo>
                    <a:pt x="56" y="169"/>
                  </a:lnTo>
                  <a:lnTo>
                    <a:pt x="65" y="171"/>
                  </a:lnTo>
                  <a:lnTo>
                    <a:pt x="76" y="172"/>
                  </a:lnTo>
                  <a:lnTo>
                    <a:pt x="87" y="172"/>
                  </a:lnTo>
                </a:path>
              </a:pathLst>
            </a:custGeom>
            <a:solidFill>
              <a:srgbClr val="000000"/>
            </a:solidFill>
            <a:ln w="12700" cap="rnd">
              <a:solidFill>
                <a:srgbClr val="000000"/>
              </a:solidFill>
              <a:round/>
              <a:headEnd/>
              <a:tailEnd/>
            </a:ln>
          </p:spPr>
          <p:txBody>
            <a:bodyPr/>
            <a:lstStyle/>
            <a:p>
              <a:endParaRPr lang="en-US"/>
            </a:p>
          </p:txBody>
        </p:sp>
        <p:sp>
          <p:nvSpPr>
            <p:cNvPr id="16418" name="Freeform 32"/>
            <p:cNvSpPr>
              <a:spLocks/>
            </p:cNvSpPr>
            <p:nvPr/>
          </p:nvSpPr>
          <p:spPr bwMode="auto">
            <a:xfrm>
              <a:off x="2827" y="2650"/>
              <a:ext cx="136" cy="152"/>
            </a:xfrm>
            <a:custGeom>
              <a:avLst/>
              <a:gdLst>
                <a:gd name="T0" fmla="*/ 67 w 136"/>
                <a:gd name="T1" fmla="*/ 151 h 152"/>
                <a:gd name="T2" fmla="*/ 57 w 136"/>
                <a:gd name="T3" fmla="*/ 150 h 152"/>
                <a:gd name="T4" fmla="*/ 49 w 136"/>
                <a:gd name="T5" fmla="*/ 148 h 152"/>
                <a:gd name="T6" fmla="*/ 40 w 136"/>
                <a:gd name="T7" fmla="*/ 145 h 152"/>
                <a:gd name="T8" fmla="*/ 33 w 136"/>
                <a:gd name="T9" fmla="*/ 140 h 152"/>
                <a:gd name="T10" fmla="*/ 25 w 136"/>
                <a:gd name="T11" fmla="*/ 135 h 152"/>
                <a:gd name="T12" fmla="*/ 19 w 136"/>
                <a:gd name="T13" fmla="*/ 129 h 152"/>
                <a:gd name="T14" fmla="*/ 13 w 136"/>
                <a:gd name="T15" fmla="*/ 121 h 152"/>
                <a:gd name="T16" fmla="*/ 9 w 136"/>
                <a:gd name="T17" fmla="*/ 113 h 152"/>
                <a:gd name="T18" fmla="*/ 5 w 136"/>
                <a:gd name="T19" fmla="*/ 105 h 152"/>
                <a:gd name="T20" fmla="*/ 2 w 136"/>
                <a:gd name="T21" fmla="*/ 96 h 152"/>
                <a:gd name="T22" fmla="*/ 0 w 136"/>
                <a:gd name="T23" fmla="*/ 87 h 152"/>
                <a:gd name="T24" fmla="*/ 0 w 136"/>
                <a:gd name="T25" fmla="*/ 77 h 152"/>
                <a:gd name="T26" fmla="*/ 2 w 136"/>
                <a:gd name="T27" fmla="*/ 57 h 152"/>
                <a:gd name="T28" fmla="*/ 5 w 136"/>
                <a:gd name="T29" fmla="*/ 47 h 152"/>
                <a:gd name="T30" fmla="*/ 9 w 136"/>
                <a:gd name="T31" fmla="*/ 38 h 152"/>
                <a:gd name="T32" fmla="*/ 14 w 136"/>
                <a:gd name="T33" fmla="*/ 29 h 152"/>
                <a:gd name="T34" fmla="*/ 20 w 136"/>
                <a:gd name="T35" fmla="*/ 21 h 152"/>
                <a:gd name="T36" fmla="*/ 27 w 136"/>
                <a:gd name="T37" fmla="*/ 14 h 152"/>
                <a:gd name="T38" fmla="*/ 34 w 136"/>
                <a:gd name="T39" fmla="*/ 9 h 152"/>
                <a:gd name="T40" fmla="*/ 42 w 136"/>
                <a:gd name="T41" fmla="*/ 5 h 152"/>
                <a:gd name="T42" fmla="*/ 51 w 136"/>
                <a:gd name="T43" fmla="*/ 2 h 152"/>
                <a:gd name="T44" fmla="*/ 67 w 136"/>
                <a:gd name="T45" fmla="*/ 0 h 152"/>
                <a:gd name="T46" fmla="*/ 84 w 136"/>
                <a:gd name="T47" fmla="*/ 2 h 152"/>
                <a:gd name="T48" fmla="*/ 92 w 136"/>
                <a:gd name="T49" fmla="*/ 5 h 152"/>
                <a:gd name="T50" fmla="*/ 101 w 136"/>
                <a:gd name="T51" fmla="*/ 9 h 152"/>
                <a:gd name="T52" fmla="*/ 107 w 136"/>
                <a:gd name="T53" fmla="*/ 14 h 152"/>
                <a:gd name="T54" fmla="*/ 114 w 136"/>
                <a:gd name="T55" fmla="*/ 21 h 152"/>
                <a:gd name="T56" fmla="*/ 120 w 136"/>
                <a:gd name="T57" fmla="*/ 29 h 152"/>
                <a:gd name="T58" fmla="*/ 126 w 136"/>
                <a:gd name="T59" fmla="*/ 38 h 152"/>
                <a:gd name="T60" fmla="*/ 129 w 136"/>
                <a:gd name="T61" fmla="*/ 47 h 152"/>
                <a:gd name="T62" fmla="*/ 133 w 136"/>
                <a:gd name="T63" fmla="*/ 57 h 152"/>
                <a:gd name="T64" fmla="*/ 135 w 136"/>
                <a:gd name="T65" fmla="*/ 77 h 152"/>
                <a:gd name="T66" fmla="*/ 134 w 136"/>
                <a:gd name="T67" fmla="*/ 87 h 152"/>
                <a:gd name="T68" fmla="*/ 132 w 136"/>
                <a:gd name="T69" fmla="*/ 96 h 152"/>
                <a:gd name="T70" fmla="*/ 129 w 136"/>
                <a:gd name="T71" fmla="*/ 105 h 152"/>
                <a:gd name="T72" fmla="*/ 126 w 136"/>
                <a:gd name="T73" fmla="*/ 113 h 152"/>
                <a:gd name="T74" fmla="*/ 121 w 136"/>
                <a:gd name="T75" fmla="*/ 121 h 152"/>
                <a:gd name="T76" fmla="*/ 116 w 136"/>
                <a:gd name="T77" fmla="*/ 129 h 152"/>
                <a:gd name="T78" fmla="*/ 109 w 136"/>
                <a:gd name="T79" fmla="*/ 135 h 152"/>
                <a:gd name="T80" fmla="*/ 102 w 136"/>
                <a:gd name="T81" fmla="*/ 140 h 152"/>
                <a:gd name="T82" fmla="*/ 95 w 136"/>
                <a:gd name="T83" fmla="*/ 145 h 152"/>
                <a:gd name="T84" fmla="*/ 86 w 136"/>
                <a:gd name="T85" fmla="*/ 148 h 152"/>
                <a:gd name="T86" fmla="*/ 77 w 136"/>
                <a:gd name="T87" fmla="*/ 150 h 152"/>
                <a:gd name="T88" fmla="*/ 67 w 136"/>
                <a:gd name="T89" fmla="*/ 151 h 1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6"/>
                <a:gd name="T136" fmla="*/ 0 h 152"/>
                <a:gd name="T137" fmla="*/ 136 w 136"/>
                <a:gd name="T138" fmla="*/ 152 h 1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6" h="152">
                  <a:moveTo>
                    <a:pt x="67" y="151"/>
                  </a:moveTo>
                  <a:lnTo>
                    <a:pt x="57" y="150"/>
                  </a:lnTo>
                  <a:lnTo>
                    <a:pt x="49" y="148"/>
                  </a:lnTo>
                  <a:lnTo>
                    <a:pt x="40" y="145"/>
                  </a:lnTo>
                  <a:lnTo>
                    <a:pt x="33" y="140"/>
                  </a:lnTo>
                  <a:lnTo>
                    <a:pt x="25" y="135"/>
                  </a:lnTo>
                  <a:lnTo>
                    <a:pt x="19" y="129"/>
                  </a:lnTo>
                  <a:lnTo>
                    <a:pt x="13" y="121"/>
                  </a:lnTo>
                  <a:lnTo>
                    <a:pt x="9" y="113"/>
                  </a:lnTo>
                  <a:lnTo>
                    <a:pt x="5" y="105"/>
                  </a:lnTo>
                  <a:lnTo>
                    <a:pt x="2" y="96"/>
                  </a:lnTo>
                  <a:lnTo>
                    <a:pt x="0" y="87"/>
                  </a:lnTo>
                  <a:lnTo>
                    <a:pt x="0" y="77"/>
                  </a:lnTo>
                  <a:lnTo>
                    <a:pt x="2" y="57"/>
                  </a:lnTo>
                  <a:lnTo>
                    <a:pt x="5" y="47"/>
                  </a:lnTo>
                  <a:lnTo>
                    <a:pt x="9" y="38"/>
                  </a:lnTo>
                  <a:lnTo>
                    <a:pt x="14" y="29"/>
                  </a:lnTo>
                  <a:lnTo>
                    <a:pt x="20" y="21"/>
                  </a:lnTo>
                  <a:lnTo>
                    <a:pt x="27" y="14"/>
                  </a:lnTo>
                  <a:lnTo>
                    <a:pt x="34" y="9"/>
                  </a:lnTo>
                  <a:lnTo>
                    <a:pt x="42" y="5"/>
                  </a:lnTo>
                  <a:lnTo>
                    <a:pt x="51" y="2"/>
                  </a:lnTo>
                  <a:lnTo>
                    <a:pt x="67" y="0"/>
                  </a:lnTo>
                  <a:lnTo>
                    <a:pt x="84" y="2"/>
                  </a:lnTo>
                  <a:lnTo>
                    <a:pt x="92" y="5"/>
                  </a:lnTo>
                  <a:lnTo>
                    <a:pt x="101" y="9"/>
                  </a:lnTo>
                  <a:lnTo>
                    <a:pt x="107" y="14"/>
                  </a:lnTo>
                  <a:lnTo>
                    <a:pt x="114" y="21"/>
                  </a:lnTo>
                  <a:lnTo>
                    <a:pt x="120" y="29"/>
                  </a:lnTo>
                  <a:lnTo>
                    <a:pt x="126" y="38"/>
                  </a:lnTo>
                  <a:lnTo>
                    <a:pt x="129" y="47"/>
                  </a:lnTo>
                  <a:lnTo>
                    <a:pt x="133" y="57"/>
                  </a:lnTo>
                  <a:lnTo>
                    <a:pt x="135" y="77"/>
                  </a:lnTo>
                  <a:lnTo>
                    <a:pt x="134" y="87"/>
                  </a:lnTo>
                  <a:lnTo>
                    <a:pt x="132" y="96"/>
                  </a:lnTo>
                  <a:lnTo>
                    <a:pt x="129" y="105"/>
                  </a:lnTo>
                  <a:lnTo>
                    <a:pt x="126" y="113"/>
                  </a:lnTo>
                  <a:lnTo>
                    <a:pt x="121" y="121"/>
                  </a:lnTo>
                  <a:lnTo>
                    <a:pt x="116" y="129"/>
                  </a:lnTo>
                  <a:lnTo>
                    <a:pt x="109" y="135"/>
                  </a:lnTo>
                  <a:lnTo>
                    <a:pt x="102" y="140"/>
                  </a:lnTo>
                  <a:lnTo>
                    <a:pt x="95" y="145"/>
                  </a:lnTo>
                  <a:lnTo>
                    <a:pt x="86" y="148"/>
                  </a:lnTo>
                  <a:lnTo>
                    <a:pt x="77" y="150"/>
                  </a:lnTo>
                  <a:lnTo>
                    <a:pt x="67" y="151"/>
                  </a:lnTo>
                </a:path>
              </a:pathLst>
            </a:custGeom>
            <a:solidFill>
              <a:srgbClr val="00FFFF"/>
            </a:solidFill>
            <a:ln w="9525" cap="rnd">
              <a:noFill/>
              <a:round/>
              <a:headEnd/>
              <a:tailEnd/>
            </a:ln>
          </p:spPr>
          <p:txBody>
            <a:bodyPr/>
            <a:lstStyle/>
            <a:p>
              <a:endParaRPr lang="en-US"/>
            </a:p>
          </p:txBody>
        </p:sp>
        <p:sp>
          <p:nvSpPr>
            <p:cNvPr id="16419" name="Freeform 33"/>
            <p:cNvSpPr>
              <a:spLocks/>
            </p:cNvSpPr>
            <p:nvPr/>
          </p:nvSpPr>
          <p:spPr bwMode="auto">
            <a:xfrm>
              <a:off x="2821" y="2642"/>
              <a:ext cx="154" cy="173"/>
            </a:xfrm>
            <a:custGeom>
              <a:avLst/>
              <a:gdLst>
                <a:gd name="T0" fmla="*/ 86 w 154"/>
                <a:gd name="T1" fmla="*/ 157 h 173"/>
                <a:gd name="T2" fmla="*/ 67 w 154"/>
                <a:gd name="T3" fmla="*/ 158 h 173"/>
                <a:gd name="T4" fmla="*/ 50 w 154"/>
                <a:gd name="T5" fmla="*/ 152 h 173"/>
                <a:gd name="T6" fmla="*/ 37 w 154"/>
                <a:gd name="T7" fmla="*/ 143 h 173"/>
                <a:gd name="T8" fmla="*/ 25 w 154"/>
                <a:gd name="T9" fmla="*/ 130 h 173"/>
                <a:gd name="T10" fmla="*/ 17 w 154"/>
                <a:gd name="T11" fmla="*/ 114 h 173"/>
                <a:gd name="T12" fmla="*/ 13 w 154"/>
                <a:gd name="T13" fmla="*/ 97 h 173"/>
                <a:gd name="T14" fmla="*/ 15 w 154"/>
                <a:gd name="T15" fmla="*/ 69 h 173"/>
                <a:gd name="T16" fmla="*/ 21 w 154"/>
                <a:gd name="T17" fmla="*/ 50 h 173"/>
                <a:gd name="T18" fmla="*/ 32 w 154"/>
                <a:gd name="T19" fmla="*/ 34 h 173"/>
                <a:gd name="T20" fmla="*/ 45 w 154"/>
                <a:gd name="T21" fmla="*/ 24 h 173"/>
                <a:gd name="T22" fmla="*/ 60 w 154"/>
                <a:gd name="T23" fmla="*/ 17 h 173"/>
                <a:gd name="T24" fmla="*/ 92 w 154"/>
                <a:gd name="T25" fmla="*/ 17 h 173"/>
                <a:gd name="T26" fmla="*/ 107 w 154"/>
                <a:gd name="T27" fmla="*/ 24 h 173"/>
                <a:gd name="T28" fmla="*/ 121 w 154"/>
                <a:gd name="T29" fmla="*/ 34 h 173"/>
                <a:gd name="T30" fmla="*/ 132 w 154"/>
                <a:gd name="T31" fmla="*/ 50 h 173"/>
                <a:gd name="T32" fmla="*/ 138 w 154"/>
                <a:gd name="T33" fmla="*/ 69 h 173"/>
                <a:gd name="T34" fmla="*/ 139 w 154"/>
                <a:gd name="T35" fmla="*/ 97 h 173"/>
                <a:gd name="T36" fmla="*/ 136 w 154"/>
                <a:gd name="T37" fmla="*/ 114 h 173"/>
                <a:gd name="T38" fmla="*/ 127 w 154"/>
                <a:gd name="T39" fmla="*/ 130 h 173"/>
                <a:gd name="T40" fmla="*/ 116 w 154"/>
                <a:gd name="T41" fmla="*/ 143 h 173"/>
                <a:gd name="T42" fmla="*/ 102 w 154"/>
                <a:gd name="T43" fmla="*/ 152 h 173"/>
                <a:gd name="T44" fmla="*/ 86 w 154"/>
                <a:gd name="T45" fmla="*/ 158 h 173"/>
                <a:gd name="T46" fmla="*/ 66 w 154"/>
                <a:gd name="T47" fmla="*/ 157 h 173"/>
                <a:gd name="T48" fmla="*/ 76 w 154"/>
                <a:gd name="T49" fmla="*/ 172 h 173"/>
                <a:gd name="T50" fmla="*/ 97 w 154"/>
                <a:gd name="T51" fmla="*/ 169 h 173"/>
                <a:gd name="T52" fmla="*/ 115 w 154"/>
                <a:gd name="T53" fmla="*/ 160 h 173"/>
                <a:gd name="T54" fmla="*/ 131 w 154"/>
                <a:gd name="T55" fmla="*/ 146 h 173"/>
                <a:gd name="T56" fmla="*/ 143 w 154"/>
                <a:gd name="T57" fmla="*/ 130 h 173"/>
                <a:gd name="T58" fmla="*/ 150 w 154"/>
                <a:gd name="T59" fmla="*/ 110 h 173"/>
                <a:gd name="T60" fmla="*/ 153 w 154"/>
                <a:gd name="T61" fmla="*/ 88 h 173"/>
                <a:gd name="T62" fmla="*/ 147 w 154"/>
                <a:gd name="T63" fmla="*/ 54 h 173"/>
                <a:gd name="T64" fmla="*/ 137 w 154"/>
                <a:gd name="T65" fmla="*/ 33 h 173"/>
                <a:gd name="T66" fmla="*/ 121 w 154"/>
                <a:gd name="T67" fmla="*/ 17 h 173"/>
                <a:gd name="T68" fmla="*/ 105 w 154"/>
                <a:gd name="T69" fmla="*/ 7 h 173"/>
                <a:gd name="T70" fmla="*/ 76 w 154"/>
                <a:gd name="T71" fmla="*/ 0 h 173"/>
                <a:gd name="T72" fmla="*/ 48 w 154"/>
                <a:gd name="T73" fmla="*/ 7 h 173"/>
                <a:gd name="T74" fmla="*/ 31 w 154"/>
                <a:gd name="T75" fmla="*/ 17 h 173"/>
                <a:gd name="T76" fmla="*/ 16 w 154"/>
                <a:gd name="T77" fmla="*/ 33 h 173"/>
                <a:gd name="T78" fmla="*/ 6 w 154"/>
                <a:gd name="T79" fmla="*/ 54 h 173"/>
                <a:gd name="T80" fmla="*/ 0 w 154"/>
                <a:gd name="T81" fmla="*/ 88 h 173"/>
                <a:gd name="T82" fmla="*/ 2 w 154"/>
                <a:gd name="T83" fmla="*/ 110 h 173"/>
                <a:gd name="T84" fmla="*/ 10 w 154"/>
                <a:gd name="T85" fmla="*/ 130 h 173"/>
                <a:gd name="T86" fmla="*/ 22 w 154"/>
                <a:gd name="T87" fmla="*/ 146 h 173"/>
                <a:gd name="T88" fmla="*/ 37 w 154"/>
                <a:gd name="T89" fmla="*/ 160 h 173"/>
                <a:gd name="T90" fmla="*/ 56 w 154"/>
                <a:gd name="T91" fmla="*/ 169 h 173"/>
                <a:gd name="T92" fmla="*/ 76 w 154"/>
                <a:gd name="T93" fmla="*/ 172 h 1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4"/>
                <a:gd name="T142" fmla="*/ 0 h 173"/>
                <a:gd name="T143" fmla="*/ 154 w 154"/>
                <a:gd name="T144" fmla="*/ 173 h 1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4" h="173">
                  <a:moveTo>
                    <a:pt x="87" y="172"/>
                  </a:moveTo>
                  <a:lnTo>
                    <a:pt x="86" y="157"/>
                  </a:lnTo>
                  <a:lnTo>
                    <a:pt x="76" y="158"/>
                  </a:lnTo>
                  <a:lnTo>
                    <a:pt x="67" y="158"/>
                  </a:lnTo>
                  <a:lnTo>
                    <a:pt x="59" y="156"/>
                  </a:lnTo>
                  <a:lnTo>
                    <a:pt x="50" y="152"/>
                  </a:lnTo>
                  <a:lnTo>
                    <a:pt x="43" y="148"/>
                  </a:lnTo>
                  <a:lnTo>
                    <a:pt x="37" y="143"/>
                  </a:lnTo>
                  <a:lnTo>
                    <a:pt x="31" y="137"/>
                  </a:lnTo>
                  <a:lnTo>
                    <a:pt x="25" y="130"/>
                  </a:lnTo>
                  <a:lnTo>
                    <a:pt x="21" y="122"/>
                  </a:lnTo>
                  <a:lnTo>
                    <a:pt x="17" y="114"/>
                  </a:lnTo>
                  <a:lnTo>
                    <a:pt x="15" y="106"/>
                  </a:lnTo>
                  <a:lnTo>
                    <a:pt x="13" y="97"/>
                  </a:lnTo>
                  <a:lnTo>
                    <a:pt x="13" y="88"/>
                  </a:lnTo>
                  <a:lnTo>
                    <a:pt x="15" y="69"/>
                  </a:lnTo>
                  <a:lnTo>
                    <a:pt x="16" y="59"/>
                  </a:lnTo>
                  <a:lnTo>
                    <a:pt x="21" y="50"/>
                  </a:lnTo>
                  <a:lnTo>
                    <a:pt x="26" y="42"/>
                  </a:lnTo>
                  <a:lnTo>
                    <a:pt x="32" y="34"/>
                  </a:lnTo>
                  <a:lnTo>
                    <a:pt x="38" y="28"/>
                  </a:lnTo>
                  <a:lnTo>
                    <a:pt x="45" y="24"/>
                  </a:lnTo>
                  <a:lnTo>
                    <a:pt x="52" y="20"/>
                  </a:lnTo>
                  <a:lnTo>
                    <a:pt x="60" y="17"/>
                  </a:lnTo>
                  <a:lnTo>
                    <a:pt x="76" y="15"/>
                  </a:lnTo>
                  <a:lnTo>
                    <a:pt x="92" y="17"/>
                  </a:lnTo>
                  <a:lnTo>
                    <a:pt x="100" y="20"/>
                  </a:lnTo>
                  <a:lnTo>
                    <a:pt x="107" y="24"/>
                  </a:lnTo>
                  <a:lnTo>
                    <a:pt x="114" y="28"/>
                  </a:lnTo>
                  <a:lnTo>
                    <a:pt x="121" y="34"/>
                  </a:lnTo>
                  <a:lnTo>
                    <a:pt x="127" y="42"/>
                  </a:lnTo>
                  <a:lnTo>
                    <a:pt x="132" y="50"/>
                  </a:lnTo>
                  <a:lnTo>
                    <a:pt x="136" y="59"/>
                  </a:lnTo>
                  <a:lnTo>
                    <a:pt x="138" y="69"/>
                  </a:lnTo>
                  <a:lnTo>
                    <a:pt x="140" y="88"/>
                  </a:lnTo>
                  <a:lnTo>
                    <a:pt x="139" y="97"/>
                  </a:lnTo>
                  <a:lnTo>
                    <a:pt x="137" y="106"/>
                  </a:lnTo>
                  <a:lnTo>
                    <a:pt x="136" y="114"/>
                  </a:lnTo>
                  <a:lnTo>
                    <a:pt x="132" y="122"/>
                  </a:lnTo>
                  <a:lnTo>
                    <a:pt x="127" y="130"/>
                  </a:lnTo>
                  <a:lnTo>
                    <a:pt x="121" y="137"/>
                  </a:lnTo>
                  <a:lnTo>
                    <a:pt x="116" y="143"/>
                  </a:lnTo>
                  <a:lnTo>
                    <a:pt x="109" y="148"/>
                  </a:lnTo>
                  <a:lnTo>
                    <a:pt x="102" y="152"/>
                  </a:lnTo>
                  <a:lnTo>
                    <a:pt x="94" y="156"/>
                  </a:lnTo>
                  <a:lnTo>
                    <a:pt x="86" y="158"/>
                  </a:lnTo>
                  <a:lnTo>
                    <a:pt x="76" y="158"/>
                  </a:lnTo>
                  <a:lnTo>
                    <a:pt x="66" y="157"/>
                  </a:lnTo>
                  <a:lnTo>
                    <a:pt x="66" y="172"/>
                  </a:lnTo>
                  <a:lnTo>
                    <a:pt x="76" y="172"/>
                  </a:lnTo>
                  <a:lnTo>
                    <a:pt x="87" y="171"/>
                  </a:lnTo>
                  <a:lnTo>
                    <a:pt x="97" y="169"/>
                  </a:lnTo>
                  <a:lnTo>
                    <a:pt x="107" y="165"/>
                  </a:lnTo>
                  <a:lnTo>
                    <a:pt x="115" y="160"/>
                  </a:lnTo>
                  <a:lnTo>
                    <a:pt x="123" y="154"/>
                  </a:lnTo>
                  <a:lnTo>
                    <a:pt x="131" y="146"/>
                  </a:lnTo>
                  <a:lnTo>
                    <a:pt x="137" y="138"/>
                  </a:lnTo>
                  <a:lnTo>
                    <a:pt x="143" y="130"/>
                  </a:lnTo>
                  <a:lnTo>
                    <a:pt x="146" y="120"/>
                  </a:lnTo>
                  <a:lnTo>
                    <a:pt x="150" y="110"/>
                  </a:lnTo>
                  <a:lnTo>
                    <a:pt x="152" y="98"/>
                  </a:lnTo>
                  <a:lnTo>
                    <a:pt x="153" y="88"/>
                  </a:lnTo>
                  <a:lnTo>
                    <a:pt x="150" y="66"/>
                  </a:lnTo>
                  <a:lnTo>
                    <a:pt x="147" y="54"/>
                  </a:lnTo>
                  <a:lnTo>
                    <a:pt x="143" y="43"/>
                  </a:lnTo>
                  <a:lnTo>
                    <a:pt x="137" y="33"/>
                  </a:lnTo>
                  <a:lnTo>
                    <a:pt x="129" y="25"/>
                  </a:lnTo>
                  <a:lnTo>
                    <a:pt x="121" y="17"/>
                  </a:lnTo>
                  <a:lnTo>
                    <a:pt x="113" y="11"/>
                  </a:lnTo>
                  <a:lnTo>
                    <a:pt x="105" y="7"/>
                  </a:lnTo>
                  <a:lnTo>
                    <a:pt x="95" y="3"/>
                  </a:lnTo>
                  <a:lnTo>
                    <a:pt x="76" y="0"/>
                  </a:lnTo>
                  <a:lnTo>
                    <a:pt x="57" y="3"/>
                  </a:lnTo>
                  <a:lnTo>
                    <a:pt x="48" y="7"/>
                  </a:lnTo>
                  <a:lnTo>
                    <a:pt x="40" y="11"/>
                  </a:lnTo>
                  <a:lnTo>
                    <a:pt x="31" y="17"/>
                  </a:lnTo>
                  <a:lnTo>
                    <a:pt x="23" y="25"/>
                  </a:lnTo>
                  <a:lnTo>
                    <a:pt x="16" y="33"/>
                  </a:lnTo>
                  <a:lnTo>
                    <a:pt x="10" y="43"/>
                  </a:lnTo>
                  <a:lnTo>
                    <a:pt x="6" y="54"/>
                  </a:lnTo>
                  <a:lnTo>
                    <a:pt x="2" y="66"/>
                  </a:lnTo>
                  <a:lnTo>
                    <a:pt x="0" y="88"/>
                  </a:lnTo>
                  <a:lnTo>
                    <a:pt x="0" y="98"/>
                  </a:lnTo>
                  <a:lnTo>
                    <a:pt x="2" y="110"/>
                  </a:lnTo>
                  <a:lnTo>
                    <a:pt x="6" y="120"/>
                  </a:lnTo>
                  <a:lnTo>
                    <a:pt x="10" y="130"/>
                  </a:lnTo>
                  <a:lnTo>
                    <a:pt x="16" y="138"/>
                  </a:lnTo>
                  <a:lnTo>
                    <a:pt x="22" y="146"/>
                  </a:lnTo>
                  <a:lnTo>
                    <a:pt x="29" y="154"/>
                  </a:lnTo>
                  <a:lnTo>
                    <a:pt x="37" y="160"/>
                  </a:lnTo>
                  <a:lnTo>
                    <a:pt x="46" y="165"/>
                  </a:lnTo>
                  <a:lnTo>
                    <a:pt x="56" y="169"/>
                  </a:lnTo>
                  <a:lnTo>
                    <a:pt x="65" y="171"/>
                  </a:lnTo>
                  <a:lnTo>
                    <a:pt x="76" y="172"/>
                  </a:lnTo>
                  <a:lnTo>
                    <a:pt x="87" y="172"/>
                  </a:lnTo>
                </a:path>
              </a:pathLst>
            </a:custGeom>
            <a:solidFill>
              <a:srgbClr val="000000"/>
            </a:solidFill>
            <a:ln w="12700" cap="rnd">
              <a:solidFill>
                <a:srgbClr val="000000"/>
              </a:solidFill>
              <a:round/>
              <a:headEnd/>
              <a:tailEnd/>
            </a:ln>
          </p:spPr>
          <p:txBody>
            <a:bodyPr/>
            <a:lstStyle/>
            <a:p>
              <a:endParaRPr lang="en-US"/>
            </a:p>
          </p:txBody>
        </p:sp>
        <p:sp>
          <p:nvSpPr>
            <p:cNvPr id="16420" name="Freeform 34"/>
            <p:cNvSpPr>
              <a:spLocks/>
            </p:cNvSpPr>
            <p:nvPr/>
          </p:nvSpPr>
          <p:spPr bwMode="auto">
            <a:xfrm>
              <a:off x="2827" y="2650"/>
              <a:ext cx="136" cy="152"/>
            </a:xfrm>
            <a:custGeom>
              <a:avLst/>
              <a:gdLst>
                <a:gd name="T0" fmla="*/ 67 w 136"/>
                <a:gd name="T1" fmla="*/ 151 h 152"/>
                <a:gd name="T2" fmla="*/ 57 w 136"/>
                <a:gd name="T3" fmla="*/ 150 h 152"/>
                <a:gd name="T4" fmla="*/ 49 w 136"/>
                <a:gd name="T5" fmla="*/ 148 h 152"/>
                <a:gd name="T6" fmla="*/ 40 w 136"/>
                <a:gd name="T7" fmla="*/ 145 h 152"/>
                <a:gd name="T8" fmla="*/ 33 w 136"/>
                <a:gd name="T9" fmla="*/ 140 h 152"/>
                <a:gd name="T10" fmla="*/ 25 w 136"/>
                <a:gd name="T11" fmla="*/ 135 h 152"/>
                <a:gd name="T12" fmla="*/ 19 w 136"/>
                <a:gd name="T13" fmla="*/ 129 h 152"/>
                <a:gd name="T14" fmla="*/ 13 w 136"/>
                <a:gd name="T15" fmla="*/ 121 h 152"/>
                <a:gd name="T16" fmla="*/ 9 w 136"/>
                <a:gd name="T17" fmla="*/ 113 h 152"/>
                <a:gd name="T18" fmla="*/ 5 w 136"/>
                <a:gd name="T19" fmla="*/ 105 h 152"/>
                <a:gd name="T20" fmla="*/ 2 w 136"/>
                <a:gd name="T21" fmla="*/ 96 h 152"/>
                <a:gd name="T22" fmla="*/ 0 w 136"/>
                <a:gd name="T23" fmla="*/ 87 h 152"/>
                <a:gd name="T24" fmla="*/ 0 w 136"/>
                <a:gd name="T25" fmla="*/ 77 h 152"/>
                <a:gd name="T26" fmla="*/ 2 w 136"/>
                <a:gd name="T27" fmla="*/ 57 h 152"/>
                <a:gd name="T28" fmla="*/ 5 w 136"/>
                <a:gd name="T29" fmla="*/ 47 h 152"/>
                <a:gd name="T30" fmla="*/ 9 w 136"/>
                <a:gd name="T31" fmla="*/ 38 h 152"/>
                <a:gd name="T32" fmla="*/ 14 w 136"/>
                <a:gd name="T33" fmla="*/ 29 h 152"/>
                <a:gd name="T34" fmla="*/ 20 w 136"/>
                <a:gd name="T35" fmla="*/ 21 h 152"/>
                <a:gd name="T36" fmla="*/ 27 w 136"/>
                <a:gd name="T37" fmla="*/ 14 h 152"/>
                <a:gd name="T38" fmla="*/ 34 w 136"/>
                <a:gd name="T39" fmla="*/ 9 h 152"/>
                <a:gd name="T40" fmla="*/ 42 w 136"/>
                <a:gd name="T41" fmla="*/ 5 h 152"/>
                <a:gd name="T42" fmla="*/ 51 w 136"/>
                <a:gd name="T43" fmla="*/ 2 h 152"/>
                <a:gd name="T44" fmla="*/ 67 w 136"/>
                <a:gd name="T45" fmla="*/ 0 h 152"/>
                <a:gd name="T46" fmla="*/ 84 w 136"/>
                <a:gd name="T47" fmla="*/ 2 h 152"/>
                <a:gd name="T48" fmla="*/ 92 w 136"/>
                <a:gd name="T49" fmla="*/ 5 h 152"/>
                <a:gd name="T50" fmla="*/ 101 w 136"/>
                <a:gd name="T51" fmla="*/ 9 h 152"/>
                <a:gd name="T52" fmla="*/ 107 w 136"/>
                <a:gd name="T53" fmla="*/ 14 h 152"/>
                <a:gd name="T54" fmla="*/ 114 w 136"/>
                <a:gd name="T55" fmla="*/ 21 h 152"/>
                <a:gd name="T56" fmla="*/ 120 w 136"/>
                <a:gd name="T57" fmla="*/ 29 h 152"/>
                <a:gd name="T58" fmla="*/ 126 w 136"/>
                <a:gd name="T59" fmla="*/ 38 h 152"/>
                <a:gd name="T60" fmla="*/ 129 w 136"/>
                <a:gd name="T61" fmla="*/ 47 h 152"/>
                <a:gd name="T62" fmla="*/ 133 w 136"/>
                <a:gd name="T63" fmla="*/ 57 h 152"/>
                <a:gd name="T64" fmla="*/ 135 w 136"/>
                <a:gd name="T65" fmla="*/ 77 h 152"/>
                <a:gd name="T66" fmla="*/ 134 w 136"/>
                <a:gd name="T67" fmla="*/ 87 h 152"/>
                <a:gd name="T68" fmla="*/ 132 w 136"/>
                <a:gd name="T69" fmla="*/ 96 h 152"/>
                <a:gd name="T70" fmla="*/ 129 w 136"/>
                <a:gd name="T71" fmla="*/ 105 h 152"/>
                <a:gd name="T72" fmla="*/ 126 w 136"/>
                <a:gd name="T73" fmla="*/ 113 h 152"/>
                <a:gd name="T74" fmla="*/ 121 w 136"/>
                <a:gd name="T75" fmla="*/ 121 h 152"/>
                <a:gd name="T76" fmla="*/ 116 w 136"/>
                <a:gd name="T77" fmla="*/ 129 h 152"/>
                <a:gd name="T78" fmla="*/ 109 w 136"/>
                <a:gd name="T79" fmla="*/ 135 h 152"/>
                <a:gd name="T80" fmla="*/ 102 w 136"/>
                <a:gd name="T81" fmla="*/ 140 h 152"/>
                <a:gd name="T82" fmla="*/ 95 w 136"/>
                <a:gd name="T83" fmla="*/ 145 h 152"/>
                <a:gd name="T84" fmla="*/ 86 w 136"/>
                <a:gd name="T85" fmla="*/ 148 h 152"/>
                <a:gd name="T86" fmla="*/ 77 w 136"/>
                <a:gd name="T87" fmla="*/ 150 h 152"/>
                <a:gd name="T88" fmla="*/ 67 w 136"/>
                <a:gd name="T89" fmla="*/ 151 h 1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6"/>
                <a:gd name="T136" fmla="*/ 0 h 152"/>
                <a:gd name="T137" fmla="*/ 136 w 136"/>
                <a:gd name="T138" fmla="*/ 152 h 1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6" h="152">
                  <a:moveTo>
                    <a:pt x="67" y="151"/>
                  </a:moveTo>
                  <a:lnTo>
                    <a:pt x="57" y="150"/>
                  </a:lnTo>
                  <a:lnTo>
                    <a:pt x="49" y="148"/>
                  </a:lnTo>
                  <a:lnTo>
                    <a:pt x="40" y="145"/>
                  </a:lnTo>
                  <a:lnTo>
                    <a:pt x="33" y="140"/>
                  </a:lnTo>
                  <a:lnTo>
                    <a:pt x="25" y="135"/>
                  </a:lnTo>
                  <a:lnTo>
                    <a:pt x="19" y="129"/>
                  </a:lnTo>
                  <a:lnTo>
                    <a:pt x="13" y="121"/>
                  </a:lnTo>
                  <a:lnTo>
                    <a:pt x="9" y="113"/>
                  </a:lnTo>
                  <a:lnTo>
                    <a:pt x="5" y="105"/>
                  </a:lnTo>
                  <a:lnTo>
                    <a:pt x="2" y="96"/>
                  </a:lnTo>
                  <a:lnTo>
                    <a:pt x="0" y="87"/>
                  </a:lnTo>
                  <a:lnTo>
                    <a:pt x="0" y="77"/>
                  </a:lnTo>
                  <a:lnTo>
                    <a:pt x="2" y="57"/>
                  </a:lnTo>
                  <a:lnTo>
                    <a:pt x="5" y="47"/>
                  </a:lnTo>
                  <a:lnTo>
                    <a:pt x="9" y="38"/>
                  </a:lnTo>
                  <a:lnTo>
                    <a:pt x="14" y="29"/>
                  </a:lnTo>
                  <a:lnTo>
                    <a:pt x="20" y="21"/>
                  </a:lnTo>
                  <a:lnTo>
                    <a:pt x="27" y="14"/>
                  </a:lnTo>
                  <a:lnTo>
                    <a:pt x="34" y="9"/>
                  </a:lnTo>
                  <a:lnTo>
                    <a:pt x="42" y="5"/>
                  </a:lnTo>
                  <a:lnTo>
                    <a:pt x="51" y="2"/>
                  </a:lnTo>
                  <a:lnTo>
                    <a:pt x="67" y="0"/>
                  </a:lnTo>
                  <a:lnTo>
                    <a:pt x="84" y="2"/>
                  </a:lnTo>
                  <a:lnTo>
                    <a:pt x="92" y="5"/>
                  </a:lnTo>
                  <a:lnTo>
                    <a:pt x="101" y="9"/>
                  </a:lnTo>
                  <a:lnTo>
                    <a:pt x="107" y="14"/>
                  </a:lnTo>
                  <a:lnTo>
                    <a:pt x="114" y="21"/>
                  </a:lnTo>
                  <a:lnTo>
                    <a:pt x="120" y="29"/>
                  </a:lnTo>
                  <a:lnTo>
                    <a:pt x="126" y="38"/>
                  </a:lnTo>
                  <a:lnTo>
                    <a:pt x="129" y="47"/>
                  </a:lnTo>
                  <a:lnTo>
                    <a:pt x="133" y="57"/>
                  </a:lnTo>
                  <a:lnTo>
                    <a:pt x="135" y="77"/>
                  </a:lnTo>
                  <a:lnTo>
                    <a:pt x="134" y="87"/>
                  </a:lnTo>
                  <a:lnTo>
                    <a:pt x="132" y="96"/>
                  </a:lnTo>
                  <a:lnTo>
                    <a:pt x="129" y="105"/>
                  </a:lnTo>
                  <a:lnTo>
                    <a:pt x="126" y="113"/>
                  </a:lnTo>
                  <a:lnTo>
                    <a:pt x="121" y="121"/>
                  </a:lnTo>
                  <a:lnTo>
                    <a:pt x="116" y="129"/>
                  </a:lnTo>
                  <a:lnTo>
                    <a:pt x="109" y="135"/>
                  </a:lnTo>
                  <a:lnTo>
                    <a:pt x="102" y="140"/>
                  </a:lnTo>
                  <a:lnTo>
                    <a:pt x="95" y="145"/>
                  </a:lnTo>
                  <a:lnTo>
                    <a:pt x="86" y="148"/>
                  </a:lnTo>
                  <a:lnTo>
                    <a:pt x="77" y="150"/>
                  </a:lnTo>
                  <a:lnTo>
                    <a:pt x="67" y="151"/>
                  </a:lnTo>
                </a:path>
              </a:pathLst>
            </a:custGeom>
            <a:solidFill>
              <a:srgbClr val="00FFFF"/>
            </a:solidFill>
            <a:ln w="9525" cap="rnd">
              <a:noFill/>
              <a:round/>
              <a:headEnd/>
              <a:tailEnd/>
            </a:ln>
          </p:spPr>
          <p:txBody>
            <a:bodyPr/>
            <a:lstStyle/>
            <a:p>
              <a:endParaRPr lang="en-US"/>
            </a:p>
          </p:txBody>
        </p:sp>
        <p:sp>
          <p:nvSpPr>
            <p:cNvPr id="16421" name="Freeform 35"/>
            <p:cNvSpPr>
              <a:spLocks/>
            </p:cNvSpPr>
            <p:nvPr/>
          </p:nvSpPr>
          <p:spPr bwMode="auto">
            <a:xfrm>
              <a:off x="2821" y="2642"/>
              <a:ext cx="154" cy="173"/>
            </a:xfrm>
            <a:custGeom>
              <a:avLst/>
              <a:gdLst>
                <a:gd name="T0" fmla="*/ 86 w 154"/>
                <a:gd name="T1" fmla="*/ 157 h 173"/>
                <a:gd name="T2" fmla="*/ 67 w 154"/>
                <a:gd name="T3" fmla="*/ 158 h 173"/>
                <a:gd name="T4" fmla="*/ 50 w 154"/>
                <a:gd name="T5" fmla="*/ 152 h 173"/>
                <a:gd name="T6" fmla="*/ 37 w 154"/>
                <a:gd name="T7" fmla="*/ 143 h 173"/>
                <a:gd name="T8" fmla="*/ 25 w 154"/>
                <a:gd name="T9" fmla="*/ 130 h 173"/>
                <a:gd name="T10" fmla="*/ 17 w 154"/>
                <a:gd name="T11" fmla="*/ 114 h 173"/>
                <a:gd name="T12" fmla="*/ 13 w 154"/>
                <a:gd name="T13" fmla="*/ 97 h 173"/>
                <a:gd name="T14" fmla="*/ 15 w 154"/>
                <a:gd name="T15" fmla="*/ 69 h 173"/>
                <a:gd name="T16" fmla="*/ 21 w 154"/>
                <a:gd name="T17" fmla="*/ 50 h 173"/>
                <a:gd name="T18" fmla="*/ 32 w 154"/>
                <a:gd name="T19" fmla="*/ 34 h 173"/>
                <a:gd name="T20" fmla="*/ 45 w 154"/>
                <a:gd name="T21" fmla="*/ 24 h 173"/>
                <a:gd name="T22" fmla="*/ 60 w 154"/>
                <a:gd name="T23" fmla="*/ 17 h 173"/>
                <a:gd name="T24" fmla="*/ 92 w 154"/>
                <a:gd name="T25" fmla="*/ 17 h 173"/>
                <a:gd name="T26" fmla="*/ 107 w 154"/>
                <a:gd name="T27" fmla="*/ 24 h 173"/>
                <a:gd name="T28" fmla="*/ 121 w 154"/>
                <a:gd name="T29" fmla="*/ 34 h 173"/>
                <a:gd name="T30" fmla="*/ 132 w 154"/>
                <a:gd name="T31" fmla="*/ 50 h 173"/>
                <a:gd name="T32" fmla="*/ 138 w 154"/>
                <a:gd name="T33" fmla="*/ 69 h 173"/>
                <a:gd name="T34" fmla="*/ 139 w 154"/>
                <a:gd name="T35" fmla="*/ 97 h 173"/>
                <a:gd name="T36" fmla="*/ 136 w 154"/>
                <a:gd name="T37" fmla="*/ 114 h 173"/>
                <a:gd name="T38" fmla="*/ 127 w 154"/>
                <a:gd name="T39" fmla="*/ 130 h 173"/>
                <a:gd name="T40" fmla="*/ 116 w 154"/>
                <a:gd name="T41" fmla="*/ 143 h 173"/>
                <a:gd name="T42" fmla="*/ 102 w 154"/>
                <a:gd name="T43" fmla="*/ 152 h 173"/>
                <a:gd name="T44" fmla="*/ 86 w 154"/>
                <a:gd name="T45" fmla="*/ 158 h 173"/>
                <a:gd name="T46" fmla="*/ 66 w 154"/>
                <a:gd name="T47" fmla="*/ 157 h 173"/>
                <a:gd name="T48" fmla="*/ 76 w 154"/>
                <a:gd name="T49" fmla="*/ 172 h 173"/>
                <a:gd name="T50" fmla="*/ 97 w 154"/>
                <a:gd name="T51" fmla="*/ 169 h 173"/>
                <a:gd name="T52" fmla="*/ 115 w 154"/>
                <a:gd name="T53" fmla="*/ 160 h 173"/>
                <a:gd name="T54" fmla="*/ 131 w 154"/>
                <a:gd name="T55" fmla="*/ 146 h 173"/>
                <a:gd name="T56" fmla="*/ 143 w 154"/>
                <a:gd name="T57" fmla="*/ 130 h 173"/>
                <a:gd name="T58" fmla="*/ 150 w 154"/>
                <a:gd name="T59" fmla="*/ 110 h 173"/>
                <a:gd name="T60" fmla="*/ 153 w 154"/>
                <a:gd name="T61" fmla="*/ 88 h 173"/>
                <a:gd name="T62" fmla="*/ 147 w 154"/>
                <a:gd name="T63" fmla="*/ 54 h 173"/>
                <a:gd name="T64" fmla="*/ 137 w 154"/>
                <a:gd name="T65" fmla="*/ 33 h 173"/>
                <a:gd name="T66" fmla="*/ 121 w 154"/>
                <a:gd name="T67" fmla="*/ 17 h 173"/>
                <a:gd name="T68" fmla="*/ 105 w 154"/>
                <a:gd name="T69" fmla="*/ 7 h 173"/>
                <a:gd name="T70" fmla="*/ 76 w 154"/>
                <a:gd name="T71" fmla="*/ 0 h 173"/>
                <a:gd name="T72" fmla="*/ 48 w 154"/>
                <a:gd name="T73" fmla="*/ 7 h 173"/>
                <a:gd name="T74" fmla="*/ 31 w 154"/>
                <a:gd name="T75" fmla="*/ 17 h 173"/>
                <a:gd name="T76" fmla="*/ 16 w 154"/>
                <a:gd name="T77" fmla="*/ 33 h 173"/>
                <a:gd name="T78" fmla="*/ 6 w 154"/>
                <a:gd name="T79" fmla="*/ 54 h 173"/>
                <a:gd name="T80" fmla="*/ 0 w 154"/>
                <a:gd name="T81" fmla="*/ 88 h 173"/>
                <a:gd name="T82" fmla="*/ 2 w 154"/>
                <a:gd name="T83" fmla="*/ 110 h 173"/>
                <a:gd name="T84" fmla="*/ 10 w 154"/>
                <a:gd name="T85" fmla="*/ 130 h 173"/>
                <a:gd name="T86" fmla="*/ 22 w 154"/>
                <a:gd name="T87" fmla="*/ 146 h 173"/>
                <a:gd name="T88" fmla="*/ 37 w 154"/>
                <a:gd name="T89" fmla="*/ 160 h 173"/>
                <a:gd name="T90" fmla="*/ 56 w 154"/>
                <a:gd name="T91" fmla="*/ 169 h 173"/>
                <a:gd name="T92" fmla="*/ 76 w 154"/>
                <a:gd name="T93" fmla="*/ 172 h 1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4"/>
                <a:gd name="T142" fmla="*/ 0 h 173"/>
                <a:gd name="T143" fmla="*/ 154 w 154"/>
                <a:gd name="T144" fmla="*/ 173 h 1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4" h="173">
                  <a:moveTo>
                    <a:pt x="87" y="172"/>
                  </a:moveTo>
                  <a:lnTo>
                    <a:pt x="86" y="157"/>
                  </a:lnTo>
                  <a:lnTo>
                    <a:pt x="76" y="158"/>
                  </a:lnTo>
                  <a:lnTo>
                    <a:pt x="67" y="158"/>
                  </a:lnTo>
                  <a:lnTo>
                    <a:pt x="59" y="156"/>
                  </a:lnTo>
                  <a:lnTo>
                    <a:pt x="50" y="152"/>
                  </a:lnTo>
                  <a:lnTo>
                    <a:pt x="43" y="148"/>
                  </a:lnTo>
                  <a:lnTo>
                    <a:pt x="37" y="143"/>
                  </a:lnTo>
                  <a:lnTo>
                    <a:pt x="31" y="137"/>
                  </a:lnTo>
                  <a:lnTo>
                    <a:pt x="25" y="130"/>
                  </a:lnTo>
                  <a:lnTo>
                    <a:pt x="21" y="122"/>
                  </a:lnTo>
                  <a:lnTo>
                    <a:pt x="17" y="114"/>
                  </a:lnTo>
                  <a:lnTo>
                    <a:pt x="15" y="106"/>
                  </a:lnTo>
                  <a:lnTo>
                    <a:pt x="13" y="97"/>
                  </a:lnTo>
                  <a:lnTo>
                    <a:pt x="13" y="88"/>
                  </a:lnTo>
                  <a:lnTo>
                    <a:pt x="15" y="69"/>
                  </a:lnTo>
                  <a:lnTo>
                    <a:pt x="16" y="59"/>
                  </a:lnTo>
                  <a:lnTo>
                    <a:pt x="21" y="50"/>
                  </a:lnTo>
                  <a:lnTo>
                    <a:pt x="26" y="42"/>
                  </a:lnTo>
                  <a:lnTo>
                    <a:pt x="32" y="34"/>
                  </a:lnTo>
                  <a:lnTo>
                    <a:pt x="38" y="28"/>
                  </a:lnTo>
                  <a:lnTo>
                    <a:pt x="45" y="24"/>
                  </a:lnTo>
                  <a:lnTo>
                    <a:pt x="52" y="20"/>
                  </a:lnTo>
                  <a:lnTo>
                    <a:pt x="60" y="17"/>
                  </a:lnTo>
                  <a:lnTo>
                    <a:pt x="76" y="15"/>
                  </a:lnTo>
                  <a:lnTo>
                    <a:pt x="92" y="17"/>
                  </a:lnTo>
                  <a:lnTo>
                    <a:pt x="100" y="20"/>
                  </a:lnTo>
                  <a:lnTo>
                    <a:pt x="107" y="24"/>
                  </a:lnTo>
                  <a:lnTo>
                    <a:pt x="114" y="28"/>
                  </a:lnTo>
                  <a:lnTo>
                    <a:pt x="121" y="34"/>
                  </a:lnTo>
                  <a:lnTo>
                    <a:pt x="127" y="42"/>
                  </a:lnTo>
                  <a:lnTo>
                    <a:pt x="132" y="50"/>
                  </a:lnTo>
                  <a:lnTo>
                    <a:pt x="136" y="59"/>
                  </a:lnTo>
                  <a:lnTo>
                    <a:pt x="138" y="69"/>
                  </a:lnTo>
                  <a:lnTo>
                    <a:pt x="140" y="88"/>
                  </a:lnTo>
                  <a:lnTo>
                    <a:pt x="139" y="97"/>
                  </a:lnTo>
                  <a:lnTo>
                    <a:pt x="137" y="106"/>
                  </a:lnTo>
                  <a:lnTo>
                    <a:pt x="136" y="114"/>
                  </a:lnTo>
                  <a:lnTo>
                    <a:pt x="132" y="122"/>
                  </a:lnTo>
                  <a:lnTo>
                    <a:pt x="127" y="130"/>
                  </a:lnTo>
                  <a:lnTo>
                    <a:pt x="121" y="137"/>
                  </a:lnTo>
                  <a:lnTo>
                    <a:pt x="116" y="143"/>
                  </a:lnTo>
                  <a:lnTo>
                    <a:pt x="109" y="148"/>
                  </a:lnTo>
                  <a:lnTo>
                    <a:pt x="102" y="152"/>
                  </a:lnTo>
                  <a:lnTo>
                    <a:pt x="94" y="156"/>
                  </a:lnTo>
                  <a:lnTo>
                    <a:pt x="86" y="158"/>
                  </a:lnTo>
                  <a:lnTo>
                    <a:pt x="76" y="158"/>
                  </a:lnTo>
                  <a:lnTo>
                    <a:pt x="66" y="157"/>
                  </a:lnTo>
                  <a:lnTo>
                    <a:pt x="66" y="172"/>
                  </a:lnTo>
                  <a:lnTo>
                    <a:pt x="76" y="172"/>
                  </a:lnTo>
                  <a:lnTo>
                    <a:pt x="87" y="171"/>
                  </a:lnTo>
                  <a:lnTo>
                    <a:pt x="97" y="169"/>
                  </a:lnTo>
                  <a:lnTo>
                    <a:pt x="107" y="165"/>
                  </a:lnTo>
                  <a:lnTo>
                    <a:pt x="115" y="160"/>
                  </a:lnTo>
                  <a:lnTo>
                    <a:pt x="123" y="154"/>
                  </a:lnTo>
                  <a:lnTo>
                    <a:pt x="131" y="146"/>
                  </a:lnTo>
                  <a:lnTo>
                    <a:pt x="137" y="138"/>
                  </a:lnTo>
                  <a:lnTo>
                    <a:pt x="143" y="130"/>
                  </a:lnTo>
                  <a:lnTo>
                    <a:pt x="146" y="120"/>
                  </a:lnTo>
                  <a:lnTo>
                    <a:pt x="150" y="110"/>
                  </a:lnTo>
                  <a:lnTo>
                    <a:pt x="152" y="98"/>
                  </a:lnTo>
                  <a:lnTo>
                    <a:pt x="153" y="88"/>
                  </a:lnTo>
                  <a:lnTo>
                    <a:pt x="150" y="66"/>
                  </a:lnTo>
                  <a:lnTo>
                    <a:pt x="147" y="54"/>
                  </a:lnTo>
                  <a:lnTo>
                    <a:pt x="143" y="43"/>
                  </a:lnTo>
                  <a:lnTo>
                    <a:pt x="137" y="33"/>
                  </a:lnTo>
                  <a:lnTo>
                    <a:pt x="129" y="25"/>
                  </a:lnTo>
                  <a:lnTo>
                    <a:pt x="121" y="17"/>
                  </a:lnTo>
                  <a:lnTo>
                    <a:pt x="113" y="11"/>
                  </a:lnTo>
                  <a:lnTo>
                    <a:pt x="105" y="7"/>
                  </a:lnTo>
                  <a:lnTo>
                    <a:pt x="95" y="3"/>
                  </a:lnTo>
                  <a:lnTo>
                    <a:pt x="76" y="0"/>
                  </a:lnTo>
                  <a:lnTo>
                    <a:pt x="57" y="3"/>
                  </a:lnTo>
                  <a:lnTo>
                    <a:pt x="48" y="7"/>
                  </a:lnTo>
                  <a:lnTo>
                    <a:pt x="40" y="11"/>
                  </a:lnTo>
                  <a:lnTo>
                    <a:pt x="31" y="17"/>
                  </a:lnTo>
                  <a:lnTo>
                    <a:pt x="23" y="25"/>
                  </a:lnTo>
                  <a:lnTo>
                    <a:pt x="16" y="33"/>
                  </a:lnTo>
                  <a:lnTo>
                    <a:pt x="10" y="43"/>
                  </a:lnTo>
                  <a:lnTo>
                    <a:pt x="6" y="54"/>
                  </a:lnTo>
                  <a:lnTo>
                    <a:pt x="2" y="66"/>
                  </a:lnTo>
                  <a:lnTo>
                    <a:pt x="0" y="88"/>
                  </a:lnTo>
                  <a:lnTo>
                    <a:pt x="0" y="98"/>
                  </a:lnTo>
                  <a:lnTo>
                    <a:pt x="2" y="110"/>
                  </a:lnTo>
                  <a:lnTo>
                    <a:pt x="6" y="120"/>
                  </a:lnTo>
                  <a:lnTo>
                    <a:pt x="10" y="130"/>
                  </a:lnTo>
                  <a:lnTo>
                    <a:pt x="16" y="138"/>
                  </a:lnTo>
                  <a:lnTo>
                    <a:pt x="22" y="146"/>
                  </a:lnTo>
                  <a:lnTo>
                    <a:pt x="29" y="154"/>
                  </a:lnTo>
                  <a:lnTo>
                    <a:pt x="37" y="160"/>
                  </a:lnTo>
                  <a:lnTo>
                    <a:pt x="46" y="165"/>
                  </a:lnTo>
                  <a:lnTo>
                    <a:pt x="56" y="169"/>
                  </a:lnTo>
                  <a:lnTo>
                    <a:pt x="65" y="171"/>
                  </a:lnTo>
                  <a:lnTo>
                    <a:pt x="76" y="172"/>
                  </a:lnTo>
                  <a:lnTo>
                    <a:pt x="87" y="172"/>
                  </a:lnTo>
                </a:path>
              </a:pathLst>
            </a:custGeom>
            <a:solidFill>
              <a:srgbClr val="000000"/>
            </a:solidFill>
            <a:ln w="12700" cap="rnd">
              <a:solidFill>
                <a:srgbClr val="000000"/>
              </a:solidFill>
              <a:round/>
              <a:headEnd/>
              <a:tailEnd/>
            </a:ln>
          </p:spPr>
          <p:txBody>
            <a:bodyPr/>
            <a:lstStyle/>
            <a:p>
              <a:endParaRPr lang="en-US"/>
            </a:p>
          </p:txBody>
        </p:sp>
        <p:sp>
          <p:nvSpPr>
            <p:cNvPr id="16422" name="Freeform 36"/>
            <p:cNvSpPr>
              <a:spLocks/>
            </p:cNvSpPr>
            <p:nvPr/>
          </p:nvSpPr>
          <p:spPr bwMode="auto">
            <a:xfrm>
              <a:off x="2972" y="2650"/>
              <a:ext cx="135" cy="152"/>
            </a:xfrm>
            <a:custGeom>
              <a:avLst/>
              <a:gdLst>
                <a:gd name="T0" fmla="*/ 67 w 135"/>
                <a:gd name="T1" fmla="*/ 151 h 152"/>
                <a:gd name="T2" fmla="*/ 56 w 135"/>
                <a:gd name="T3" fmla="*/ 150 h 152"/>
                <a:gd name="T4" fmla="*/ 48 w 135"/>
                <a:gd name="T5" fmla="*/ 148 h 152"/>
                <a:gd name="T6" fmla="*/ 39 w 135"/>
                <a:gd name="T7" fmla="*/ 145 h 152"/>
                <a:gd name="T8" fmla="*/ 32 w 135"/>
                <a:gd name="T9" fmla="*/ 140 h 152"/>
                <a:gd name="T10" fmla="*/ 25 w 135"/>
                <a:gd name="T11" fmla="*/ 135 h 152"/>
                <a:gd name="T12" fmla="*/ 18 w 135"/>
                <a:gd name="T13" fmla="*/ 129 h 152"/>
                <a:gd name="T14" fmla="*/ 13 w 135"/>
                <a:gd name="T15" fmla="*/ 121 h 152"/>
                <a:gd name="T16" fmla="*/ 8 w 135"/>
                <a:gd name="T17" fmla="*/ 113 h 152"/>
                <a:gd name="T18" fmla="*/ 5 w 135"/>
                <a:gd name="T19" fmla="*/ 105 h 152"/>
                <a:gd name="T20" fmla="*/ 2 w 135"/>
                <a:gd name="T21" fmla="*/ 96 h 152"/>
                <a:gd name="T22" fmla="*/ 0 w 135"/>
                <a:gd name="T23" fmla="*/ 87 h 152"/>
                <a:gd name="T24" fmla="*/ 0 w 135"/>
                <a:gd name="T25" fmla="*/ 77 h 152"/>
                <a:gd name="T26" fmla="*/ 1 w 135"/>
                <a:gd name="T27" fmla="*/ 57 h 152"/>
                <a:gd name="T28" fmla="*/ 4 w 135"/>
                <a:gd name="T29" fmla="*/ 47 h 152"/>
                <a:gd name="T30" fmla="*/ 8 w 135"/>
                <a:gd name="T31" fmla="*/ 38 h 152"/>
                <a:gd name="T32" fmla="*/ 14 w 135"/>
                <a:gd name="T33" fmla="*/ 29 h 152"/>
                <a:gd name="T34" fmla="*/ 19 w 135"/>
                <a:gd name="T35" fmla="*/ 21 h 152"/>
                <a:gd name="T36" fmla="*/ 26 w 135"/>
                <a:gd name="T37" fmla="*/ 14 h 152"/>
                <a:gd name="T38" fmla="*/ 33 w 135"/>
                <a:gd name="T39" fmla="*/ 9 h 152"/>
                <a:gd name="T40" fmla="*/ 41 w 135"/>
                <a:gd name="T41" fmla="*/ 5 h 152"/>
                <a:gd name="T42" fmla="*/ 50 w 135"/>
                <a:gd name="T43" fmla="*/ 2 h 152"/>
                <a:gd name="T44" fmla="*/ 67 w 135"/>
                <a:gd name="T45" fmla="*/ 0 h 152"/>
                <a:gd name="T46" fmla="*/ 83 w 135"/>
                <a:gd name="T47" fmla="*/ 2 h 152"/>
                <a:gd name="T48" fmla="*/ 92 w 135"/>
                <a:gd name="T49" fmla="*/ 5 h 152"/>
                <a:gd name="T50" fmla="*/ 100 w 135"/>
                <a:gd name="T51" fmla="*/ 9 h 152"/>
                <a:gd name="T52" fmla="*/ 107 w 135"/>
                <a:gd name="T53" fmla="*/ 14 h 152"/>
                <a:gd name="T54" fmla="*/ 114 w 135"/>
                <a:gd name="T55" fmla="*/ 21 h 152"/>
                <a:gd name="T56" fmla="*/ 120 w 135"/>
                <a:gd name="T57" fmla="*/ 29 h 152"/>
                <a:gd name="T58" fmla="*/ 125 w 135"/>
                <a:gd name="T59" fmla="*/ 38 h 152"/>
                <a:gd name="T60" fmla="*/ 129 w 135"/>
                <a:gd name="T61" fmla="*/ 47 h 152"/>
                <a:gd name="T62" fmla="*/ 132 w 135"/>
                <a:gd name="T63" fmla="*/ 57 h 152"/>
                <a:gd name="T64" fmla="*/ 134 w 135"/>
                <a:gd name="T65" fmla="*/ 77 h 152"/>
                <a:gd name="T66" fmla="*/ 134 w 135"/>
                <a:gd name="T67" fmla="*/ 87 h 152"/>
                <a:gd name="T68" fmla="*/ 132 w 135"/>
                <a:gd name="T69" fmla="*/ 96 h 152"/>
                <a:gd name="T70" fmla="*/ 128 w 135"/>
                <a:gd name="T71" fmla="*/ 105 h 152"/>
                <a:gd name="T72" fmla="*/ 125 w 135"/>
                <a:gd name="T73" fmla="*/ 113 h 152"/>
                <a:gd name="T74" fmla="*/ 120 w 135"/>
                <a:gd name="T75" fmla="*/ 121 h 152"/>
                <a:gd name="T76" fmla="*/ 115 w 135"/>
                <a:gd name="T77" fmla="*/ 129 h 152"/>
                <a:gd name="T78" fmla="*/ 108 w 135"/>
                <a:gd name="T79" fmla="*/ 135 h 152"/>
                <a:gd name="T80" fmla="*/ 101 w 135"/>
                <a:gd name="T81" fmla="*/ 140 h 152"/>
                <a:gd name="T82" fmla="*/ 94 w 135"/>
                <a:gd name="T83" fmla="*/ 145 h 152"/>
                <a:gd name="T84" fmla="*/ 85 w 135"/>
                <a:gd name="T85" fmla="*/ 148 h 152"/>
                <a:gd name="T86" fmla="*/ 77 w 135"/>
                <a:gd name="T87" fmla="*/ 150 h 152"/>
                <a:gd name="T88" fmla="*/ 67 w 135"/>
                <a:gd name="T89" fmla="*/ 151 h 1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5"/>
                <a:gd name="T136" fmla="*/ 0 h 152"/>
                <a:gd name="T137" fmla="*/ 135 w 135"/>
                <a:gd name="T138" fmla="*/ 152 h 1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5" h="152">
                  <a:moveTo>
                    <a:pt x="67" y="151"/>
                  </a:moveTo>
                  <a:lnTo>
                    <a:pt x="56" y="150"/>
                  </a:lnTo>
                  <a:lnTo>
                    <a:pt x="48" y="148"/>
                  </a:lnTo>
                  <a:lnTo>
                    <a:pt x="39" y="145"/>
                  </a:lnTo>
                  <a:lnTo>
                    <a:pt x="32" y="140"/>
                  </a:lnTo>
                  <a:lnTo>
                    <a:pt x="25" y="135"/>
                  </a:lnTo>
                  <a:lnTo>
                    <a:pt x="18" y="129"/>
                  </a:lnTo>
                  <a:lnTo>
                    <a:pt x="13" y="121"/>
                  </a:lnTo>
                  <a:lnTo>
                    <a:pt x="8" y="113"/>
                  </a:lnTo>
                  <a:lnTo>
                    <a:pt x="5" y="105"/>
                  </a:lnTo>
                  <a:lnTo>
                    <a:pt x="2" y="96"/>
                  </a:lnTo>
                  <a:lnTo>
                    <a:pt x="0" y="87"/>
                  </a:lnTo>
                  <a:lnTo>
                    <a:pt x="0" y="77"/>
                  </a:lnTo>
                  <a:lnTo>
                    <a:pt x="1" y="57"/>
                  </a:lnTo>
                  <a:lnTo>
                    <a:pt x="4" y="47"/>
                  </a:lnTo>
                  <a:lnTo>
                    <a:pt x="8" y="38"/>
                  </a:lnTo>
                  <a:lnTo>
                    <a:pt x="14" y="29"/>
                  </a:lnTo>
                  <a:lnTo>
                    <a:pt x="19" y="21"/>
                  </a:lnTo>
                  <a:lnTo>
                    <a:pt x="26" y="14"/>
                  </a:lnTo>
                  <a:lnTo>
                    <a:pt x="33" y="9"/>
                  </a:lnTo>
                  <a:lnTo>
                    <a:pt x="41" y="5"/>
                  </a:lnTo>
                  <a:lnTo>
                    <a:pt x="50" y="2"/>
                  </a:lnTo>
                  <a:lnTo>
                    <a:pt x="67" y="0"/>
                  </a:lnTo>
                  <a:lnTo>
                    <a:pt x="83" y="2"/>
                  </a:lnTo>
                  <a:lnTo>
                    <a:pt x="92" y="5"/>
                  </a:lnTo>
                  <a:lnTo>
                    <a:pt x="100" y="9"/>
                  </a:lnTo>
                  <a:lnTo>
                    <a:pt x="107" y="14"/>
                  </a:lnTo>
                  <a:lnTo>
                    <a:pt x="114" y="21"/>
                  </a:lnTo>
                  <a:lnTo>
                    <a:pt x="120" y="29"/>
                  </a:lnTo>
                  <a:lnTo>
                    <a:pt x="125" y="38"/>
                  </a:lnTo>
                  <a:lnTo>
                    <a:pt x="129" y="47"/>
                  </a:lnTo>
                  <a:lnTo>
                    <a:pt x="132" y="57"/>
                  </a:lnTo>
                  <a:lnTo>
                    <a:pt x="134" y="77"/>
                  </a:lnTo>
                  <a:lnTo>
                    <a:pt x="134" y="87"/>
                  </a:lnTo>
                  <a:lnTo>
                    <a:pt x="132" y="96"/>
                  </a:lnTo>
                  <a:lnTo>
                    <a:pt x="128" y="105"/>
                  </a:lnTo>
                  <a:lnTo>
                    <a:pt x="125" y="113"/>
                  </a:lnTo>
                  <a:lnTo>
                    <a:pt x="120" y="121"/>
                  </a:lnTo>
                  <a:lnTo>
                    <a:pt x="115" y="129"/>
                  </a:lnTo>
                  <a:lnTo>
                    <a:pt x="108" y="135"/>
                  </a:lnTo>
                  <a:lnTo>
                    <a:pt x="101" y="140"/>
                  </a:lnTo>
                  <a:lnTo>
                    <a:pt x="94" y="145"/>
                  </a:lnTo>
                  <a:lnTo>
                    <a:pt x="85" y="148"/>
                  </a:lnTo>
                  <a:lnTo>
                    <a:pt x="77" y="150"/>
                  </a:lnTo>
                  <a:lnTo>
                    <a:pt x="67" y="151"/>
                  </a:lnTo>
                </a:path>
              </a:pathLst>
            </a:custGeom>
            <a:solidFill>
              <a:srgbClr val="00FFFF"/>
            </a:solidFill>
            <a:ln w="9525" cap="rnd">
              <a:noFill/>
              <a:round/>
              <a:headEnd/>
              <a:tailEnd/>
            </a:ln>
          </p:spPr>
          <p:txBody>
            <a:bodyPr/>
            <a:lstStyle/>
            <a:p>
              <a:endParaRPr lang="en-US"/>
            </a:p>
          </p:txBody>
        </p:sp>
        <p:sp>
          <p:nvSpPr>
            <p:cNvPr id="16423" name="Freeform 37"/>
            <p:cNvSpPr>
              <a:spLocks/>
            </p:cNvSpPr>
            <p:nvPr/>
          </p:nvSpPr>
          <p:spPr bwMode="auto">
            <a:xfrm>
              <a:off x="2966" y="2642"/>
              <a:ext cx="154" cy="173"/>
            </a:xfrm>
            <a:custGeom>
              <a:avLst/>
              <a:gdLst>
                <a:gd name="T0" fmla="*/ 85 w 154"/>
                <a:gd name="T1" fmla="*/ 157 h 173"/>
                <a:gd name="T2" fmla="*/ 66 w 154"/>
                <a:gd name="T3" fmla="*/ 158 h 173"/>
                <a:gd name="T4" fmla="*/ 50 w 154"/>
                <a:gd name="T5" fmla="*/ 152 h 173"/>
                <a:gd name="T6" fmla="*/ 36 w 154"/>
                <a:gd name="T7" fmla="*/ 143 h 173"/>
                <a:gd name="T8" fmla="*/ 24 w 154"/>
                <a:gd name="T9" fmla="*/ 130 h 173"/>
                <a:gd name="T10" fmla="*/ 16 w 154"/>
                <a:gd name="T11" fmla="*/ 114 h 173"/>
                <a:gd name="T12" fmla="*/ 12 w 154"/>
                <a:gd name="T13" fmla="*/ 97 h 173"/>
                <a:gd name="T14" fmla="*/ 14 w 154"/>
                <a:gd name="T15" fmla="*/ 69 h 173"/>
                <a:gd name="T16" fmla="*/ 20 w 154"/>
                <a:gd name="T17" fmla="*/ 50 h 173"/>
                <a:gd name="T18" fmla="*/ 31 w 154"/>
                <a:gd name="T19" fmla="*/ 34 h 173"/>
                <a:gd name="T20" fmla="*/ 44 w 154"/>
                <a:gd name="T21" fmla="*/ 24 h 173"/>
                <a:gd name="T22" fmla="*/ 60 w 154"/>
                <a:gd name="T23" fmla="*/ 17 h 173"/>
                <a:gd name="T24" fmla="*/ 92 w 154"/>
                <a:gd name="T25" fmla="*/ 17 h 173"/>
                <a:gd name="T26" fmla="*/ 107 w 154"/>
                <a:gd name="T27" fmla="*/ 24 h 173"/>
                <a:gd name="T28" fmla="*/ 121 w 154"/>
                <a:gd name="T29" fmla="*/ 34 h 173"/>
                <a:gd name="T30" fmla="*/ 131 w 154"/>
                <a:gd name="T31" fmla="*/ 50 h 173"/>
                <a:gd name="T32" fmla="*/ 137 w 154"/>
                <a:gd name="T33" fmla="*/ 69 h 173"/>
                <a:gd name="T34" fmla="*/ 139 w 154"/>
                <a:gd name="T35" fmla="*/ 97 h 173"/>
                <a:gd name="T36" fmla="*/ 135 w 154"/>
                <a:gd name="T37" fmla="*/ 114 h 173"/>
                <a:gd name="T38" fmla="*/ 127 w 154"/>
                <a:gd name="T39" fmla="*/ 130 h 173"/>
                <a:gd name="T40" fmla="*/ 115 w 154"/>
                <a:gd name="T41" fmla="*/ 143 h 173"/>
                <a:gd name="T42" fmla="*/ 101 w 154"/>
                <a:gd name="T43" fmla="*/ 152 h 173"/>
                <a:gd name="T44" fmla="*/ 85 w 154"/>
                <a:gd name="T45" fmla="*/ 158 h 173"/>
                <a:gd name="T46" fmla="*/ 66 w 154"/>
                <a:gd name="T47" fmla="*/ 157 h 173"/>
                <a:gd name="T48" fmla="*/ 76 w 154"/>
                <a:gd name="T49" fmla="*/ 172 h 173"/>
                <a:gd name="T50" fmla="*/ 97 w 154"/>
                <a:gd name="T51" fmla="*/ 169 h 173"/>
                <a:gd name="T52" fmla="*/ 115 w 154"/>
                <a:gd name="T53" fmla="*/ 160 h 173"/>
                <a:gd name="T54" fmla="*/ 130 w 154"/>
                <a:gd name="T55" fmla="*/ 146 h 173"/>
                <a:gd name="T56" fmla="*/ 142 w 154"/>
                <a:gd name="T57" fmla="*/ 130 h 173"/>
                <a:gd name="T58" fmla="*/ 149 w 154"/>
                <a:gd name="T59" fmla="*/ 110 h 173"/>
                <a:gd name="T60" fmla="*/ 153 w 154"/>
                <a:gd name="T61" fmla="*/ 88 h 173"/>
                <a:gd name="T62" fmla="*/ 146 w 154"/>
                <a:gd name="T63" fmla="*/ 54 h 173"/>
                <a:gd name="T64" fmla="*/ 136 w 154"/>
                <a:gd name="T65" fmla="*/ 33 h 173"/>
                <a:gd name="T66" fmla="*/ 121 w 154"/>
                <a:gd name="T67" fmla="*/ 17 h 173"/>
                <a:gd name="T68" fmla="*/ 104 w 154"/>
                <a:gd name="T69" fmla="*/ 7 h 173"/>
                <a:gd name="T70" fmla="*/ 76 w 154"/>
                <a:gd name="T71" fmla="*/ 0 h 173"/>
                <a:gd name="T72" fmla="*/ 48 w 154"/>
                <a:gd name="T73" fmla="*/ 7 h 173"/>
                <a:gd name="T74" fmla="*/ 30 w 154"/>
                <a:gd name="T75" fmla="*/ 17 h 173"/>
                <a:gd name="T76" fmla="*/ 16 w 154"/>
                <a:gd name="T77" fmla="*/ 33 h 173"/>
                <a:gd name="T78" fmla="*/ 5 w 154"/>
                <a:gd name="T79" fmla="*/ 54 h 173"/>
                <a:gd name="T80" fmla="*/ 0 w 154"/>
                <a:gd name="T81" fmla="*/ 88 h 173"/>
                <a:gd name="T82" fmla="*/ 2 w 154"/>
                <a:gd name="T83" fmla="*/ 110 h 173"/>
                <a:gd name="T84" fmla="*/ 9 w 154"/>
                <a:gd name="T85" fmla="*/ 130 h 173"/>
                <a:gd name="T86" fmla="*/ 21 w 154"/>
                <a:gd name="T87" fmla="*/ 146 h 173"/>
                <a:gd name="T88" fmla="*/ 37 w 154"/>
                <a:gd name="T89" fmla="*/ 160 h 173"/>
                <a:gd name="T90" fmla="*/ 55 w 154"/>
                <a:gd name="T91" fmla="*/ 169 h 173"/>
                <a:gd name="T92" fmla="*/ 76 w 154"/>
                <a:gd name="T93" fmla="*/ 172 h 1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4"/>
                <a:gd name="T142" fmla="*/ 0 h 173"/>
                <a:gd name="T143" fmla="*/ 154 w 154"/>
                <a:gd name="T144" fmla="*/ 173 h 1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4" h="173">
                  <a:moveTo>
                    <a:pt x="86" y="172"/>
                  </a:moveTo>
                  <a:lnTo>
                    <a:pt x="85" y="157"/>
                  </a:lnTo>
                  <a:lnTo>
                    <a:pt x="76" y="158"/>
                  </a:lnTo>
                  <a:lnTo>
                    <a:pt x="66" y="158"/>
                  </a:lnTo>
                  <a:lnTo>
                    <a:pt x="58" y="156"/>
                  </a:lnTo>
                  <a:lnTo>
                    <a:pt x="50" y="152"/>
                  </a:lnTo>
                  <a:lnTo>
                    <a:pt x="43" y="148"/>
                  </a:lnTo>
                  <a:lnTo>
                    <a:pt x="36" y="143"/>
                  </a:lnTo>
                  <a:lnTo>
                    <a:pt x="30" y="137"/>
                  </a:lnTo>
                  <a:lnTo>
                    <a:pt x="24" y="130"/>
                  </a:lnTo>
                  <a:lnTo>
                    <a:pt x="20" y="122"/>
                  </a:lnTo>
                  <a:lnTo>
                    <a:pt x="16" y="114"/>
                  </a:lnTo>
                  <a:lnTo>
                    <a:pt x="14" y="106"/>
                  </a:lnTo>
                  <a:lnTo>
                    <a:pt x="12" y="97"/>
                  </a:lnTo>
                  <a:lnTo>
                    <a:pt x="12" y="88"/>
                  </a:lnTo>
                  <a:lnTo>
                    <a:pt x="14" y="69"/>
                  </a:lnTo>
                  <a:lnTo>
                    <a:pt x="16" y="59"/>
                  </a:lnTo>
                  <a:lnTo>
                    <a:pt x="20" y="50"/>
                  </a:lnTo>
                  <a:lnTo>
                    <a:pt x="25" y="42"/>
                  </a:lnTo>
                  <a:lnTo>
                    <a:pt x="31" y="34"/>
                  </a:lnTo>
                  <a:lnTo>
                    <a:pt x="37" y="28"/>
                  </a:lnTo>
                  <a:lnTo>
                    <a:pt x="44" y="24"/>
                  </a:lnTo>
                  <a:lnTo>
                    <a:pt x="52" y="20"/>
                  </a:lnTo>
                  <a:lnTo>
                    <a:pt x="60" y="17"/>
                  </a:lnTo>
                  <a:lnTo>
                    <a:pt x="76" y="15"/>
                  </a:lnTo>
                  <a:lnTo>
                    <a:pt x="92" y="17"/>
                  </a:lnTo>
                  <a:lnTo>
                    <a:pt x="99" y="20"/>
                  </a:lnTo>
                  <a:lnTo>
                    <a:pt x="107" y="24"/>
                  </a:lnTo>
                  <a:lnTo>
                    <a:pt x="114" y="28"/>
                  </a:lnTo>
                  <a:lnTo>
                    <a:pt x="121" y="34"/>
                  </a:lnTo>
                  <a:lnTo>
                    <a:pt x="126" y="42"/>
                  </a:lnTo>
                  <a:lnTo>
                    <a:pt x="131" y="50"/>
                  </a:lnTo>
                  <a:lnTo>
                    <a:pt x="135" y="59"/>
                  </a:lnTo>
                  <a:lnTo>
                    <a:pt x="137" y="69"/>
                  </a:lnTo>
                  <a:lnTo>
                    <a:pt x="139" y="88"/>
                  </a:lnTo>
                  <a:lnTo>
                    <a:pt x="139" y="97"/>
                  </a:lnTo>
                  <a:lnTo>
                    <a:pt x="137" y="106"/>
                  </a:lnTo>
                  <a:lnTo>
                    <a:pt x="135" y="114"/>
                  </a:lnTo>
                  <a:lnTo>
                    <a:pt x="131" y="122"/>
                  </a:lnTo>
                  <a:lnTo>
                    <a:pt x="127" y="130"/>
                  </a:lnTo>
                  <a:lnTo>
                    <a:pt x="121" y="137"/>
                  </a:lnTo>
                  <a:lnTo>
                    <a:pt x="115" y="143"/>
                  </a:lnTo>
                  <a:lnTo>
                    <a:pt x="108" y="148"/>
                  </a:lnTo>
                  <a:lnTo>
                    <a:pt x="101" y="152"/>
                  </a:lnTo>
                  <a:lnTo>
                    <a:pt x="93" y="156"/>
                  </a:lnTo>
                  <a:lnTo>
                    <a:pt x="85" y="158"/>
                  </a:lnTo>
                  <a:lnTo>
                    <a:pt x="76" y="158"/>
                  </a:lnTo>
                  <a:lnTo>
                    <a:pt x="66" y="157"/>
                  </a:lnTo>
                  <a:lnTo>
                    <a:pt x="65" y="172"/>
                  </a:lnTo>
                  <a:lnTo>
                    <a:pt x="76" y="172"/>
                  </a:lnTo>
                  <a:lnTo>
                    <a:pt x="87" y="171"/>
                  </a:lnTo>
                  <a:lnTo>
                    <a:pt x="97" y="169"/>
                  </a:lnTo>
                  <a:lnTo>
                    <a:pt x="106" y="165"/>
                  </a:lnTo>
                  <a:lnTo>
                    <a:pt x="115" y="160"/>
                  </a:lnTo>
                  <a:lnTo>
                    <a:pt x="123" y="154"/>
                  </a:lnTo>
                  <a:lnTo>
                    <a:pt x="130" y="146"/>
                  </a:lnTo>
                  <a:lnTo>
                    <a:pt x="137" y="138"/>
                  </a:lnTo>
                  <a:lnTo>
                    <a:pt x="142" y="130"/>
                  </a:lnTo>
                  <a:lnTo>
                    <a:pt x="146" y="120"/>
                  </a:lnTo>
                  <a:lnTo>
                    <a:pt x="149" y="110"/>
                  </a:lnTo>
                  <a:lnTo>
                    <a:pt x="151" y="98"/>
                  </a:lnTo>
                  <a:lnTo>
                    <a:pt x="153" y="88"/>
                  </a:lnTo>
                  <a:lnTo>
                    <a:pt x="150" y="66"/>
                  </a:lnTo>
                  <a:lnTo>
                    <a:pt x="146" y="54"/>
                  </a:lnTo>
                  <a:lnTo>
                    <a:pt x="142" y="43"/>
                  </a:lnTo>
                  <a:lnTo>
                    <a:pt x="136" y="33"/>
                  </a:lnTo>
                  <a:lnTo>
                    <a:pt x="129" y="25"/>
                  </a:lnTo>
                  <a:lnTo>
                    <a:pt x="121" y="17"/>
                  </a:lnTo>
                  <a:lnTo>
                    <a:pt x="113" y="11"/>
                  </a:lnTo>
                  <a:lnTo>
                    <a:pt x="104" y="7"/>
                  </a:lnTo>
                  <a:lnTo>
                    <a:pt x="95" y="3"/>
                  </a:lnTo>
                  <a:lnTo>
                    <a:pt x="76" y="0"/>
                  </a:lnTo>
                  <a:lnTo>
                    <a:pt x="56" y="3"/>
                  </a:lnTo>
                  <a:lnTo>
                    <a:pt x="48" y="7"/>
                  </a:lnTo>
                  <a:lnTo>
                    <a:pt x="39" y="11"/>
                  </a:lnTo>
                  <a:lnTo>
                    <a:pt x="30" y="17"/>
                  </a:lnTo>
                  <a:lnTo>
                    <a:pt x="23" y="25"/>
                  </a:lnTo>
                  <a:lnTo>
                    <a:pt x="16" y="33"/>
                  </a:lnTo>
                  <a:lnTo>
                    <a:pt x="9" y="43"/>
                  </a:lnTo>
                  <a:lnTo>
                    <a:pt x="5" y="54"/>
                  </a:lnTo>
                  <a:lnTo>
                    <a:pt x="1" y="66"/>
                  </a:lnTo>
                  <a:lnTo>
                    <a:pt x="0" y="88"/>
                  </a:lnTo>
                  <a:lnTo>
                    <a:pt x="0" y="98"/>
                  </a:lnTo>
                  <a:lnTo>
                    <a:pt x="2" y="110"/>
                  </a:lnTo>
                  <a:lnTo>
                    <a:pt x="5" y="120"/>
                  </a:lnTo>
                  <a:lnTo>
                    <a:pt x="9" y="130"/>
                  </a:lnTo>
                  <a:lnTo>
                    <a:pt x="15" y="138"/>
                  </a:lnTo>
                  <a:lnTo>
                    <a:pt x="21" y="146"/>
                  </a:lnTo>
                  <a:lnTo>
                    <a:pt x="28" y="154"/>
                  </a:lnTo>
                  <a:lnTo>
                    <a:pt x="37" y="160"/>
                  </a:lnTo>
                  <a:lnTo>
                    <a:pt x="45" y="165"/>
                  </a:lnTo>
                  <a:lnTo>
                    <a:pt x="55" y="169"/>
                  </a:lnTo>
                  <a:lnTo>
                    <a:pt x="65" y="171"/>
                  </a:lnTo>
                  <a:lnTo>
                    <a:pt x="76" y="172"/>
                  </a:lnTo>
                  <a:lnTo>
                    <a:pt x="86" y="172"/>
                  </a:lnTo>
                </a:path>
              </a:pathLst>
            </a:custGeom>
            <a:solidFill>
              <a:srgbClr val="000000"/>
            </a:solidFill>
            <a:ln w="12700" cap="rnd">
              <a:solidFill>
                <a:srgbClr val="000000"/>
              </a:solidFill>
              <a:round/>
              <a:headEnd/>
              <a:tailEnd/>
            </a:ln>
          </p:spPr>
          <p:txBody>
            <a:bodyPr/>
            <a:lstStyle/>
            <a:p>
              <a:endParaRPr lang="en-US"/>
            </a:p>
          </p:txBody>
        </p:sp>
        <p:sp>
          <p:nvSpPr>
            <p:cNvPr id="16424" name="Freeform 38"/>
            <p:cNvSpPr>
              <a:spLocks/>
            </p:cNvSpPr>
            <p:nvPr/>
          </p:nvSpPr>
          <p:spPr bwMode="auto">
            <a:xfrm>
              <a:off x="3112" y="2650"/>
              <a:ext cx="136" cy="152"/>
            </a:xfrm>
            <a:custGeom>
              <a:avLst/>
              <a:gdLst>
                <a:gd name="T0" fmla="*/ 67 w 136"/>
                <a:gd name="T1" fmla="*/ 151 h 152"/>
                <a:gd name="T2" fmla="*/ 57 w 136"/>
                <a:gd name="T3" fmla="*/ 150 h 152"/>
                <a:gd name="T4" fmla="*/ 48 w 136"/>
                <a:gd name="T5" fmla="*/ 148 h 152"/>
                <a:gd name="T6" fmla="*/ 40 w 136"/>
                <a:gd name="T7" fmla="*/ 145 h 152"/>
                <a:gd name="T8" fmla="*/ 32 w 136"/>
                <a:gd name="T9" fmla="*/ 140 h 152"/>
                <a:gd name="T10" fmla="*/ 25 w 136"/>
                <a:gd name="T11" fmla="*/ 135 h 152"/>
                <a:gd name="T12" fmla="*/ 18 w 136"/>
                <a:gd name="T13" fmla="*/ 129 h 152"/>
                <a:gd name="T14" fmla="*/ 13 w 136"/>
                <a:gd name="T15" fmla="*/ 121 h 152"/>
                <a:gd name="T16" fmla="*/ 8 w 136"/>
                <a:gd name="T17" fmla="*/ 113 h 152"/>
                <a:gd name="T18" fmla="*/ 5 w 136"/>
                <a:gd name="T19" fmla="*/ 105 h 152"/>
                <a:gd name="T20" fmla="*/ 2 w 136"/>
                <a:gd name="T21" fmla="*/ 96 h 152"/>
                <a:gd name="T22" fmla="*/ 0 w 136"/>
                <a:gd name="T23" fmla="*/ 87 h 152"/>
                <a:gd name="T24" fmla="*/ 0 w 136"/>
                <a:gd name="T25" fmla="*/ 77 h 152"/>
                <a:gd name="T26" fmla="*/ 1 w 136"/>
                <a:gd name="T27" fmla="*/ 57 h 152"/>
                <a:gd name="T28" fmla="*/ 5 w 136"/>
                <a:gd name="T29" fmla="*/ 47 h 152"/>
                <a:gd name="T30" fmla="*/ 8 w 136"/>
                <a:gd name="T31" fmla="*/ 38 h 152"/>
                <a:gd name="T32" fmla="*/ 14 w 136"/>
                <a:gd name="T33" fmla="*/ 29 h 152"/>
                <a:gd name="T34" fmla="*/ 20 w 136"/>
                <a:gd name="T35" fmla="*/ 21 h 152"/>
                <a:gd name="T36" fmla="*/ 27 w 136"/>
                <a:gd name="T37" fmla="*/ 14 h 152"/>
                <a:gd name="T38" fmla="*/ 33 w 136"/>
                <a:gd name="T39" fmla="*/ 9 h 152"/>
                <a:gd name="T40" fmla="*/ 42 w 136"/>
                <a:gd name="T41" fmla="*/ 5 h 152"/>
                <a:gd name="T42" fmla="*/ 50 w 136"/>
                <a:gd name="T43" fmla="*/ 2 h 152"/>
                <a:gd name="T44" fmla="*/ 67 w 136"/>
                <a:gd name="T45" fmla="*/ 0 h 152"/>
                <a:gd name="T46" fmla="*/ 83 w 136"/>
                <a:gd name="T47" fmla="*/ 2 h 152"/>
                <a:gd name="T48" fmla="*/ 92 w 136"/>
                <a:gd name="T49" fmla="*/ 5 h 152"/>
                <a:gd name="T50" fmla="*/ 100 w 136"/>
                <a:gd name="T51" fmla="*/ 9 h 152"/>
                <a:gd name="T52" fmla="*/ 107 w 136"/>
                <a:gd name="T53" fmla="*/ 14 h 152"/>
                <a:gd name="T54" fmla="*/ 114 w 136"/>
                <a:gd name="T55" fmla="*/ 21 h 152"/>
                <a:gd name="T56" fmla="*/ 120 w 136"/>
                <a:gd name="T57" fmla="*/ 29 h 152"/>
                <a:gd name="T58" fmla="*/ 125 w 136"/>
                <a:gd name="T59" fmla="*/ 38 h 152"/>
                <a:gd name="T60" fmla="*/ 129 w 136"/>
                <a:gd name="T61" fmla="*/ 47 h 152"/>
                <a:gd name="T62" fmla="*/ 132 w 136"/>
                <a:gd name="T63" fmla="*/ 57 h 152"/>
                <a:gd name="T64" fmla="*/ 135 w 136"/>
                <a:gd name="T65" fmla="*/ 77 h 152"/>
                <a:gd name="T66" fmla="*/ 134 w 136"/>
                <a:gd name="T67" fmla="*/ 87 h 152"/>
                <a:gd name="T68" fmla="*/ 132 w 136"/>
                <a:gd name="T69" fmla="*/ 96 h 152"/>
                <a:gd name="T70" fmla="*/ 129 w 136"/>
                <a:gd name="T71" fmla="*/ 105 h 152"/>
                <a:gd name="T72" fmla="*/ 125 w 136"/>
                <a:gd name="T73" fmla="*/ 113 h 152"/>
                <a:gd name="T74" fmla="*/ 121 w 136"/>
                <a:gd name="T75" fmla="*/ 121 h 152"/>
                <a:gd name="T76" fmla="*/ 115 w 136"/>
                <a:gd name="T77" fmla="*/ 129 h 152"/>
                <a:gd name="T78" fmla="*/ 109 w 136"/>
                <a:gd name="T79" fmla="*/ 135 h 152"/>
                <a:gd name="T80" fmla="*/ 101 w 136"/>
                <a:gd name="T81" fmla="*/ 140 h 152"/>
                <a:gd name="T82" fmla="*/ 94 w 136"/>
                <a:gd name="T83" fmla="*/ 145 h 152"/>
                <a:gd name="T84" fmla="*/ 85 w 136"/>
                <a:gd name="T85" fmla="*/ 148 h 152"/>
                <a:gd name="T86" fmla="*/ 77 w 136"/>
                <a:gd name="T87" fmla="*/ 150 h 152"/>
                <a:gd name="T88" fmla="*/ 67 w 136"/>
                <a:gd name="T89" fmla="*/ 151 h 1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6"/>
                <a:gd name="T136" fmla="*/ 0 h 152"/>
                <a:gd name="T137" fmla="*/ 136 w 136"/>
                <a:gd name="T138" fmla="*/ 152 h 1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6" h="152">
                  <a:moveTo>
                    <a:pt x="67" y="151"/>
                  </a:moveTo>
                  <a:lnTo>
                    <a:pt x="57" y="150"/>
                  </a:lnTo>
                  <a:lnTo>
                    <a:pt x="48" y="148"/>
                  </a:lnTo>
                  <a:lnTo>
                    <a:pt x="40" y="145"/>
                  </a:lnTo>
                  <a:lnTo>
                    <a:pt x="32" y="140"/>
                  </a:lnTo>
                  <a:lnTo>
                    <a:pt x="25" y="135"/>
                  </a:lnTo>
                  <a:lnTo>
                    <a:pt x="18" y="129"/>
                  </a:lnTo>
                  <a:lnTo>
                    <a:pt x="13" y="121"/>
                  </a:lnTo>
                  <a:lnTo>
                    <a:pt x="8" y="113"/>
                  </a:lnTo>
                  <a:lnTo>
                    <a:pt x="5" y="105"/>
                  </a:lnTo>
                  <a:lnTo>
                    <a:pt x="2" y="96"/>
                  </a:lnTo>
                  <a:lnTo>
                    <a:pt x="0" y="87"/>
                  </a:lnTo>
                  <a:lnTo>
                    <a:pt x="0" y="77"/>
                  </a:lnTo>
                  <a:lnTo>
                    <a:pt x="1" y="57"/>
                  </a:lnTo>
                  <a:lnTo>
                    <a:pt x="5" y="47"/>
                  </a:lnTo>
                  <a:lnTo>
                    <a:pt x="8" y="38"/>
                  </a:lnTo>
                  <a:lnTo>
                    <a:pt x="14" y="29"/>
                  </a:lnTo>
                  <a:lnTo>
                    <a:pt x="20" y="21"/>
                  </a:lnTo>
                  <a:lnTo>
                    <a:pt x="27" y="14"/>
                  </a:lnTo>
                  <a:lnTo>
                    <a:pt x="33" y="9"/>
                  </a:lnTo>
                  <a:lnTo>
                    <a:pt x="42" y="5"/>
                  </a:lnTo>
                  <a:lnTo>
                    <a:pt x="50" y="2"/>
                  </a:lnTo>
                  <a:lnTo>
                    <a:pt x="67" y="0"/>
                  </a:lnTo>
                  <a:lnTo>
                    <a:pt x="83" y="2"/>
                  </a:lnTo>
                  <a:lnTo>
                    <a:pt x="92" y="5"/>
                  </a:lnTo>
                  <a:lnTo>
                    <a:pt x="100" y="9"/>
                  </a:lnTo>
                  <a:lnTo>
                    <a:pt x="107" y="14"/>
                  </a:lnTo>
                  <a:lnTo>
                    <a:pt x="114" y="21"/>
                  </a:lnTo>
                  <a:lnTo>
                    <a:pt x="120" y="29"/>
                  </a:lnTo>
                  <a:lnTo>
                    <a:pt x="125" y="38"/>
                  </a:lnTo>
                  <a:lnTo>
                    <a:pt x="129" y="47"/>
                  </a:lnTo>
                  <a:lnTo>
                    <a:pt x="132" y="57"/>
                  </a:lnTo>
                  <a:lnTo>
                    <a:pt x="135" y="77"/>
                  </a:lnTo>
                  <a:lnTo>
                    <a:pt x="134" y="87"/>
                  </a:lnTo>
                  <a:lnTo>
                    <a:pt x="132" y="96"/>
                  </a:lnTo>
                  <a:lnTo>
                    <a:pt x="129" y="105"/>
                  </a:lnTo>
                  <a:lnTo>
                    <a:pt x="125" y="113"/>
                  </a:lnTo>
                  <a:lnTo>
                    <a:pt x="121" y="121"/>
                  </a:lnTo>
                  <a:lnTo>
                    <a:pt x="115" y="129"/>
                  </a:lnTo>
                  <a:lnTo>
                    <a:pt x="109" y="135"/>
                  </a:lnTo>
                  <a:lnTo>
                    <a:pt x="101" y="140"/>
                  </a:lnTo>
                  <a:lnTo>
                    <a:pt x="94" y="145"/>
                  </a:lnTo>
                  <a:lnTo>
                    <a:pt x="85" y="148"/>
                  </a:lnTo>
                  <a:lnTo>
                    <a:pt x="77" y="150"/>
                  </a:lnTo>
                  <a:lnTo>
                    <a:pt x="67" y="151"/>
                  </a:lnTo>
                </a:path>
              </a:pathLst>
            </a:custGeom>
            <a:solidFill>
              <a:srgbClr val="00FFFF"/>
            </a:solidFill>
            <a:ln w="9525" cap="rnd">
              <a:noFill/>
              <a:round/>
              <a:headEnd/>
              <a:tailEnd/>
            </a:ln>
          </p:spPr>
          <p:txBody>
            <a:bodyPr/>
            <a:lstStyle/>
            <a:p>
              <a:endParaRPr lang="en-US"/>
            </a:p>
          </p:txBody>
        </p:sp>
        <p:sp>
          <p:nvSpPr>
            <p:cNvPr id="16425" name="Freeform 39"/>
            <p:cNvSpPr>
              <a:spLocks/>
            </p:cNvSpPr>
            <p:nvPr/>
          </p:nvSpPr>
          <p:spPr bwMode="auto">
            <a:xfrm>
              <a:off x="3105" y="2642"/>
              <a:ext cx="154" cy="173"/>
            </a:xfrm>
            <a:custGeom>
              <a:avLst/>
              <a:gdLst>
                <a:gd name="T0" fmla="*/ 86 w 154"/>
                <a:gd name="T1" fmla="*/ 157 h 173"/>
                <a:gd name="T2" fmla="*/ 66 w 154"/>
                <a:gd name="T3" fmla="*/ 158 h 173"/>
                <a:gd name="T4" fmla="*/ 50 w 154"/>
                <a:gd name="T5" fmla="*/ 152 h 173"/>
                <a:gd name="T6" fmla="*/ 36 w 154"/>
                <a:gd name="T7" fmla="*/ 143 h 173"/>
                <a:gd name="T8" fmla="*/ 25 w 154"/>
                <a:gd name="T9" fmla="*/ 130 h 173"/>
                <a:gd name="T10" fmla="*/ 16 w 154"/>
                <a:gd name="T11" fmla="*/ 114 h 173"/>
                <a:gd name="T12" fmla="*/ 13 w 154"/>
                <a:gd name="T13" fmla="*/ 97 h 173"/>
                <a:gd name="T14" fmla="*/ 14 w 154"/>
                <a:gd name="T15" fmla="*/ 69 h 173"/>
                <a:gd name="T16" fmla="*/ 20 w 154"/>
                <a:gd name="T17" fmla="*/ 50 h 173"/>
                <a:gd name="T18" fmla="*/ 31 w 154"/>
                <a:gd name="T19" fmla="*/ 34 h 173"/>
                <a:gd name="T20" fmla="*/ 45 w 154"/>
                <a:gd name="T21" fmla="*/ 24 h 173"/>
                <a:gd name="T22" fmla="*/ 60 w 154"/>
                <a:gd name="T23" fmla="*/ 17 h 173"/>
                <a:gd name="T24" fmla="*/ 92 w 154"/>
                <a:gd name="T25" fmla="*/ 17 h 173"/>
                <a:gd name="T26" fmla="*/ 107 w 154"/>
                <a:gd name="T27" fmla="*/ 24 h 173"/>
                <a:gd name="T28" fmla="*/ 121 w 154"/>
                <a:gd name="T29" fmla="*/ 34 h 173"/>
                <a:gd name="T30" fmla="*/ 131 w 154"/>
                <a:gd name="T31" fmla="*/ 50 h 173"/>
                <a:gd name="T32" fmla="*/ 137 w 154"/>
                <a:gd name="T33" fmla="*/ 69 h 173"/>
                <a:gd name="T34" fmla="*/ 139 w 154"/>
                <a:gd name="T35" fmla="*/ 97 h 173"/>
                <a:gd name="T36" fmla="*/ 135 w 154"/>
                <a:gd name="T37" fmla="*/ 114 h 173"/>
                <a:gd name="T38" fmla="*/ 127 w 154"/>
                <a:gd name="T39" fmla="*/ 130 h 173"/>
                <a:gd name="T40" fmla="*/ 115 w 154"/>
                <a:gd name="T41" fmla="*/ 143 h 173"/>
                <a:gd name="T42" fmla="*/ 102 w 154"/>
                <a:gd name="T43" fmla="*/ 152 h 173"/>
                <a:gd name="T44" fmla="*/ 85 w 154"/>
                <a:gd name="T45" fmla="*/ 158 h 173"/>
                <a:gd name="T46" fmla="*/ 66 w 154"/>
                <a:gd name="T47" fmla="*/ 157 h 173"/>
                <a:gd name="T48" fmla="*/ 76 w 154"/>
                <a:gd name="T49" fmla="*/ 172 h 173"/>
                <a:gd name="T50" fmla="*/ 97 w 154"/>
                <a:gd name="T51" fmla="*/ 169 h 173"/>
                <a:gd name="T52" fmla="*/ 115 w 154"/>
                <a:gd name="T53" fmla="*/ 160 h 173"/>
                <a:gd name="T54" fmla="*/ 130 w 154"/>
                <a:gd name="T55" fmla="*/ 146 h 173"/>
                <a:gd name="T56" fmla="*/ 142 w 154"/>
                <a:gd name="T57" fmla="*/ 130 h 173"/>
                <a:gd name="T58" fmla="*/ 150 w 154"/>
                <a:gd name="T59" fmla="*/ 110 h 173"/>
                <a:gd name="T60" fmla="*/ 153 w 154"/>
                <a:gd name="T61" fmla="*/ 88 h 173"/>
                <a:gd name="T62" fmla="*/ 146 w 154"/>
                <a:gd name="T63" fmla="*/ 54 h 173"/>
                <a:gd name="T64" fmla="*/ 136 w 154"/>
                <a:gd name="T65" fmla="*/ 33 h 173"/>
                <a:gd name="T66" fmla="*/ 121 w 154"/>
                <a:gd name="T67" fmla="*/ 17 h 173"/>
                <a:gd name="T68" fmla="*/ 104 w 154"/>
                <a:gd name="T69" fmla="*/ 7 h 173"/>
                <a:gd name="T70" fmla="*/ 76 w 154"/>
                <a:gd name="T71" fmla="*/ 0 h 173"/>
                <a:gd name="T72" fmla="*/ 48 w 154"/>
                <a:gd name="T73" fmla="*/ 7 h 173"/>
                <a:gd name="T74" fmla="*/ 31 w 154"/>
                <a:gd name="T75" fmla="*/ 17 h 173"/>
                <a:gd name="T76" fmla="*/ 16 w 154"/>
                <a:gd name="T77" fmla="*/ 33 h 173"/>
                <a:gd name="T78" fmla="*/ 5 w 154"/>
                <a:gd name="T79" fmla="*/ 54 h 173"/>
                <a:gd name="T80" fmla="*/ 0 w 154"/>
                <a:gd name="T81" fmla="*/ 88 h 173"/>
                <a:gd name="T82" fmla="*/ 2 w 154"/>
                <a:gd name="T83" fmla="*/ 110 h 173"/>
                <a:gd name="T84" fmla="*/ 9 w 154"/>
                <a:gd name="T85" fmla="*/ 130 h 173"/>
                <a:gd name="T86" fmla="*/ 21 w 154"/>
                <a:gd name="T87" fmla="*/ 146 h 173"/>
                <a:gd name="T88" fmla="*/ 37 w 154"/>
                <a:gd name="T89" fmla="*/ 160 h 173"/>
                <a:gd name="T90" fmla="*/ 55 w 154"/>
                <a:gd name="T91" fmla="*/ 169 h 173"/>
                <a:gd name="T92" fmla="*/ 76 w 154"/>
                <a:gd name="T93" fmla="*/ 172 h 1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4"/>
                <a:gd name="T142" fmla="*/ 0 h 173"/>
                <a:gd name="T143" fmla="*/ 154 w 154"/>
                <a:gd name="T144" fmla="*/ 173 h 1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4" h="173">
                  <a:moveTo>
                    <a:pt x="86" y="172"/>
                  </a:moveTo>
                  <a:lnTo>
                    <a:pt x="86" y="157"/>
                  </a:lnTo>
                  <a:lnTo>
                    <a:pt x="76" y="158"/>
                  </a:lnTo>
                  <a:lnTo>
                    <a:pt x="66" y="158"/>
                  </a:lnTo>
                  <a:lnTo>
                    <a:pt x="58" y="156"/>
                  </a:lnTo>
                  <a:lnTo>
                    <a:pt x="50" y="152"/>
                  </a:lnTo>
                  <a:lnTo>
                    <a:pt x="43" y="148"/>
                  </a:lnTo>
                  <a:lnTo>
                    <a:pt x="36" y="143"/>
                  </a:lnTo>
                  <a:lnTo>
                    <a:pt x="31" y="137"/>
                  </a:lnTo>
                  <a:lnTo>
                    <a:pt x="25" y="130"/>
                  </a:lnTo>
                  <a:lnTo>
                    <a:pt x="20" y="122"/>
                  </a:lnTo>
                  <a:lnTo>
                    <a:pt x="16" y="114"/>
                  </a:lnTo>
                  <a:lnTo>
                    <a:pt x="15" y="106"/>
                  </a:lnTo>
                  <a:lnTo>
                    <a:pt x="13" y="97"/>
                  </a:lnTo>
                  <a:lnTo>
                    <a:pt x="12" y="88"/>
                  </a:lnTo>
                  <a:lnTo>
                    <a:pt x="14" y="69"/>
                  </a:lnTo>
                  <a:lnTo>
                    <a:pt x="16" y="59"/>
                  </a:lnTo>
                  <a:lnTo>
                    <a:pt x="20" y="50"/>
                  </a:lnTo>
                  <a:lnTo>
                    <a:pt x="25" y="42"/>
                  </a:lnTo>
                  <a:lnTo>
                    <a:pt x="31" y="34"/>
                  </a:lnTo>
                  <a:lnTo>
                    <a:pt x="38" y="28"/>
                  </a:lnTo>
                  <a:lnTo>
                    <a:pt x="45" y="24"/>
                  </a:lnTo>
                  <a:lnTo>
                    <a:pt x="52" y="20"/>
                  </a:lnTo>
                  <a:lnTo>
                    <a:pt x="60" y="17"/>
                  </a:lnTo>
                  <a:lnTo>
                    <a:pt x="76" y="15"/>
                  </a:lnTo>
                  <a:lnTo>
                    <a:pt x="92" y="17"/>
                  </a:lnTo>
                  <a:lnTo>
                    <a:pt x="100" y="20"/>
                  </a:lnTo>
                  <a:lnTo>
                    <a:pt x="107" y="24"/>
                  </a:lnTo>
                  <a:lnTo>
                    <a:pt x="114" y="28"/>
                  </a:lnTo>
                  <a:lnTo>
                    <a:pt x="121" y="34"/>
                  </a:lnTo>
                  <a:lnTo>
                    <a:pt x="126" y="42"/>
                  </a:lnTo>
                  <a:lnTo>
                    <a:pt x="131" y="50"/>
                  </a:lnTo>
                  <a:lnTo>
                    <a:pt x="136" y="59"/>
                  </a:lnTo>
                  <a:lnTo>
                    <a:pt x="137" y="69"/>
                  </a:lnTo>
                  <a:lnTo>
                    <a:pt x="139" y="88"/>
                  </a:lnTo>
                  <a:lnTo>
                    <a:pt x="139" y="97"/>
                  </a:lnTo>
                  <a:lnTo>
                    <a:pt x="137" y="106"/>
                  </a:lnTo>
                  <a:lnTo>
                    <a:pt x="135" y="114"/>
                  </a:lnTo>
                  <a:lnTo>
                    <a:pt x="131" y="122"/>
                  </a:lnTo>
                  <a:lnTo>
                    <a:pt x="127" y="130"/>
                  </a:lnTo>
                  <a:lnTo>
                    <a:pt x="121" y="137"/>
                  </a:lnTo>
                  <a:lnTo>
                    <a:pt x="115" y="143"/>
                  </a:lnTo>
                  <a:lnTo>
                    <a:pt x="109" y="148"/>
                  </a:lnTo>
                  <a:lnTo>
                    <a:pt x="102" y="152"/>
                  </a:lnTo>
                  <a:lnTo>
                    <a:pt x="93" y="156"/>
                  </a:lnTo>
                  <a:lnTo>
                    <a:pt x="85" y="158"/>
                  </a:lnTo>
                  <a:lnTo>
                    <a:pt x="76" y="158"/>
                  </a:lnTo>
                  <a:lnTo>
                    <a:pt x="66" y="157"/>
                  </a:lnTo>
                  <a:lnTo>
                    <a:pt x="65" y="172"/>
                  </a:lnTo>
                  <a:lnTo>
                    <a:pt x="76" y="172"/>
                  </a:lnTo>
                  <a:lnTo>
                    <a:pt x="87" y="171"/>
                  </a:lnTo>
                  <a:lnTo>
                    <a:pt x="97" y="169"/>
                  </a:lnTo>
                  <a:lnTo>
                    <a:pt x="106" y="165"/>
                  </a:lnTo>
                  <a:lnTo>
                    <a:pt x="115" y="160"/>
                  </a:lnTo>
                  <a:lnTo>
                    <a:pt x="123" y="154"/>
                  </a:lnTo>
                  <a:lnTo>
                    <a:pt x="130" y="146"/>
                  </a:lnTo>
                  <a:lnTo>
                    <a:pt x="137" y="138"/>
                  </a:lnTo>
                  <a:lnTo>
                    <a:pt x="142" y="130"/>
                  </a:lnTo>
                  <a:lnTo>
                    <a:pt x="146" y="120"/>
                  </a:lnTo>
                  <a:lnTo>
                    <a:pt x="150" y="110"/>
                  </a:lnTo>
                  <a:lnTo>
                    <a:pt x="152" y="98"/>
                  </a:lnTo>
                  <a:lnTo>
                    <a:pt x="153" y="88"/>
                  </a:lnTo>
                  <a:lnTo>
                    <a:pt x="150" y="66"/>
                  </a:lnTo>
                  <a:lnTo>
                    <a:pt x="146" y="54"/>
                  </a:lnTo>
                  <a:lnTo>
                    <a:pt x="142" y="43"/>
                  </a:lnTo>
                  <a:lnTo>
                    <a:pt x="136" y="33"/>
                  </a:lnTo>
                  <a:lnTo>
                    <a:pt x="129" y="25"/>
                  </a:lnTo>
                  <a:lnTo>
                    <a:pt x="121" y="17"/>
                  </a:lnTo>
                  <a:lnTo>
                    <a:pt x="113" y="11"/>
                  </a:lnTo>
                  <a:lnTo>
                    <a:pt x="104" y="7"/>
                  </a:lnTo>
                  <a:lnTo>
                    <a:pt x="95" y="3"/>
                  </a:lnTo>
                  <a:lnTo>
                    <a:pt x="76" y="0"/>
                  </a:lnTo>
                  <a:lnTo>
                    <a:pt x="57" y="3"/>
                  </a:lnTo>
                  <a:lnTo>
                    <a:pt x="48" y="7"/>
                  </a:lnTo>
                  <a:lnTo>
                    <a:pt x="39" y="11"/>
                  </a:lnTo>
                  <a:lnTo>
                    <a:pt x="31" y="17"/>
                  </a:lnTo>
                  <a:lnTo>
                    <a:pt x="23" y="25"/>
                  </a:lnTo>
                  <a:lnTo>
                    <a:pt x="16" y="33"/>
                  </a:lnTo>
                  <a:lnTo>
                    <a:pt x="9" y="43"/>
                  </a:lnTo>
                  <a:lnTo>
                    <a:pt x="5" y="54"/>
                  </a:lnTo>
                  <a:lnTo>
                    <a:pt x="2" y="66"/>
                  </a:lnTo>
                  <a:lnTo>
                    <a:pt x="0" y="88"/>
                  </a:lnTo>
                  <a:lnTo>
                    <a:pt x="0" y="98"/>
                  </a:lnTo>
                  <a:lnTo>
                    <a:pt x="2" y="110"/>
                  </a:lnTo>
                  <a:lnTo>
                    <a:pt x="6" y="120"/>
                  </a:lnTo>
                  <a:lnTo>
                    <a:pt x="9" y="130"/>
                  </a:lnTo>
                  <a:lnTo>
                    <a:pt x="15" y="138"/>
                  </a:lnTo>
                  <a:lnTo>
                    <a:pt x="21" y="146"/>
                  </a:lnTo>
                  <a:lnTo>
                    <a:pt x="29" y="154"/>
                  </a:lnTo>
                  <a:lnTo>
                    <a:pt x="37" y="160"/>
                  </a:lnTo>
                  <a:lnTo>
                    <a:pt x="45" y="165"/>
                  </a:lnTo>
                  <a:lnTo>
                    <a:pt x="55" y="169"/>
                  </a:lnTo>
                  <a:lnTo>
                    <a:pt x="65" y="171"/>
                  </a:lnTo>
                  <a:lnTo>
                    <a:pt x="76" y="172"/>
                  </a:lnTo>
                  <a:lnTo>
                    <a:pt x="86" y="172"/>
                  </a:lnTo>
                </a:path>
              </a:pathLst>
            </a:custGeom>
            <a:solidFill>
              <a:srgbClr val="000000"/>
            </a:solidFill>
            <a:ln w="12700" cap="rnd">
              <a:solidFill>
                <a:srgbClr val="000000"/>
              </a:solidFill>
              <a:round/>
              <a:headEnd/>
              <a:tailEnd/>
            </a:ln>
          </p:spPr>
          <p:txBody>
            <a:bodyPr/>
            <a:lstStyle/>
            <a:p>
              <a:endParaRPr lang="en-US"/>
            </a:p>
          </p:txBody>
        </p:sp>
        <p:sp>
          <p:nvSpPr>
            <p:cNvPr id="16426" name="Freeform 40"/>
            <p:cNvSpPr>
              <a:spLocks/>
            </p:cNvSpPr>
            <p:nvPr/>
          </p:nvSpPr>
          <p:spPr bwMode="auto">
            <a:xfrm>
              <a:off x="3256" y="2650"/>
              <a:ext cx="136" cy="152"/>
            </a:xfrm>
            <a:custGeom>
              <a:avLst/>
              <a:gdLst>
                <a:gd name="T0" fmla="*/ 67 w 136"/>
                <a:gd name="T1" fmla="*/ 151 h 152"/>
                <a:gd name="T2" fmla="*/ 57 w 136"/>
                <a:gd name="T3" fmla="*/ 150 h 152"/>
                <a:gd name="T4" fmla="*/ 48 w 136"/>
                <a:gd name="T5" fmla="*/ 148 h 152"/>
                <a:gd name="T6" fmla="*/ 40 w 136"/>
                <a:gd name="T7" fmla="*/ 145 h 152"/>
                <a:gd name="T8" fmla="*/ 32 w 136"/>
                <a:gd name="T9" fmla="*/ 140 h 152"/>
                <a:gd name="T10" fmla="*/ 25 w 136"/>
                <a:gd name="T11" fmla="*/ 135 h 152"/>
                <a:gd name="T12" fmla="*/ 18 w 136"/>
                <a:gd name="T13" fmla="*/ 129 h 152"/>
                <a:gd name="T14" fmla="*/ 13 w 136"/>
                <a:gd name="T15" fmla="*/ 121 h 152"/>
                <a:gd name="T16" fmla="*/ 8 w 136"/>
                <a:gd name="T17" fmla="*/ 113 h 152"/>
                <a:gd name="T18" fmla="*/ 5 w 136"/>
                <a:gd name="T19" fmla="*/ 105 h 152"/>
                <a:gd name="T20" fmla="*/ 2 w 136"/>
                <a:gd name="T21" fmla="*/ 96 h 152"/>
                <a:gd name="T22" fmla="*/ 0 w 136"/>
                <a:gd name="T23" fmla="*/ 87 h 152"/>
                <a:gd name="T24" fmla="*/ 0 w 136"/>
                <a:gd name="T25" fmla="*/ 77 h 152"/>
                <a:gd name="T26" fmla="*/ 1 w 136"/>
                <a:gd name="T27" fmla="*/ 57 h 152"/>
                <a:gd name="T28" fmla="*/ 5 w 136"/>
                <a:gd name="T29" fmla="*/ 47 h 152"/>
                <a:gd name="T30" fmla="*/ 8 w 136"/>
                <a:gd name="T31" fmla="*/ 38 h 152"/>
                <a:gd name="T32" fmla="*/ 14 w 136"/>
                <a:gd name="T33" fmla="*/ 29 h 152"/>
                <a:gd name="T34" fmla="*/ 20 w 136"/>
                <a:gd name="T35" fmla="*/ 21 h 152"/>
                <a:gd name="T36" fmla="*/ 27 w 136"/>
                <a:gd name="T37" fmla="*/ 14 h 152"/>
                <a:gd name="T38" fmla="*/ 33 w 136"/>
                <a:gd name="T39" fmla="*/ 9 h 152"/>
                <a:gd name="T40" fmla="*/ 42 w 136"/>
                <a:gd name="T41" fmla="*/ 5 h 152"/>
                <a:gd name="T42" fmla="*/ 50 w 136"/>
                <a:gd name="T43" fmla="*/ 2 h 152"/>
                <a:gd name="T44" fmla="*/ 67 w 136"/>
                <a:gd name="T45" fmla="*/ 0 h 152"/>
                <a:gd name="T46" fmla="*/ 83 w 136"/>
                <a:gd name="T47" fmla="*/ 2 h 152"/>
                <a:gd name="T48" fmla="*/ 92 w 136"/>
                <a:gd name="T49" fmla="*/ 5 h 152"/>
                <a:gd name="T50" fmla="*/ 100 w 136"/>
                <a:gd name="T51" fmla="*/ 9 h 152"/>
                <a:gd name="T52" fmla="*/ 107 w 136"/>
                <a:gd name="T53" fmla="*/ 14 h 152"/>
                <a:gd name="T54" fmla="*/ 114 w 136"/>
                <a:gd name="T55" fmla="*/ 21 h 152"/>
                <a:gd name="T56" fmla="*/ 120 w 136"/>
                <a:gd name="T57" fmla="*/ 29 h 152"/>
                <a:gd name="T58" fmla="*/ 125 w 136"/>
                <a:gd name="T59" fmla="*/ 38 h 152"/>
                <a:gd name="T60" fmla="*/ 129 w 136"/>
                <a:gd name="T61" fmla="*/ 47 h 152"/>
                <a:gd name="T62" fmla="*/ 132 w 136"/>
                <a:gd name="T63" fmla="*/ 57 h 152"/>
                <a:gd name="T64" fmla="*/ 135 w 136"/>
                <a:gd name="T65" fmla="*/ 77 h 152"/>
                <a:gd name="T66" fmla="*/ 134 w 136"/>
                <a:gd name="T67" fmla="*/ 87 h 152"/>
                <a:gd name="T68" fmla="*/ 132 w 136"/>
                <a:gd name="T69" fmla="*/ 96 h 152"/>
                <a:gd name="T70" fmla="*/ 129 w 136"/>
                <a:gd name="T71" fmla="*/ 105 h 152"/>
                <a:gd name="T72" fmla="*/ 125 w 136"/>
                <a:gd name="T73" fmla="*/ 113 h 152"/>
                <a:gd name="T74" fmla="*/ 121 w 136"/>
                <a:gd name="T75" fmla="*/ 121 h 152"/>
                <a:gd name="T76" fmla="*/ 115 w 136"/>
                <a:gd name="T77" fmla="*/ 129 h 152"/>
                <a:gd name="T78" fmla="*/ 109 w 136"/>
                <a:gd name="T79" fmla="*/ 135 h 152"/>
                <a:gd name="T80" fmla="*/ 101 w 136"/>
                <a:gd name="T81" fmla="*/ 140 h 152"/>
                <a:gd name="T82" fmla="*/ 94 w 136"/>
                <a:gd name="T83" fmla="*/ 145 h 152"/>
                <a:gd name="T84" fmla="*/ 85 w 136"/>
                <a:gd name="T85" fmla="*/ 148 h 152"/>
                <a:gd name="T86" fmla="*/ 77 w 136"/>
                <a:gd name="T87" fmla="*/ 150 h 152"/>
                <a:gd name="T88" fmla="*/ 67 w 136"/>
                <a:gd name="T89" fmla="*/ 151 h 1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6"/>
                <a:gd name="T136" fmla="*/ 0 h 152"/>
                <a:gd name="T137" fmla="*/ 136 w 136"/>
                <a:gd name="T138" fmla="*/ 152 h 1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6" h="152">
                  <a:moveTo>
                    <a:pt x="67" y="151"/>
                  </a:moveTo>
                  <a:lnTo>
                    <a:pt x="57" y="150"/>
                  </a:lnTo>
                  <a:lnTo>
                    <a:pt x="48" y="148"/>
                  </a:lnTo>
                  <a:lnTo>
                    <a:pt x="40" y="145"/>
                  </a:lnTo>
                  <a:lnTo>
                    <a:pt x="32" y="140"/>
                  </a:lnTo>
                  <a:lnTo>
                    <a:pt x="25" y="135"/>
                  </a:lnTo>
                  <a:lnTo>
                    <a:pt x="18" y="129"/>
                  </a:lnTo>
                  <a:lnTo>
                    <a:pt x="13" y="121"/>
                  </a:lnTo>
                  <a:lnTo>
                    <a:pt x="8" y="113"/>
                  </a:lnTo>
                  <a:lnTo>
                    <a:pt x="5" y="105"/>
                  </a:lnTo>
                  <a:lnTo>
                    <a:pt x="2" y="96"/>
                  </a:lnTo>
                  <a:lnTo>
                    <a:pt x="0" y="87"/>
                  </a:lnTo>
                  <a:lnTo>
                    <a:pt x="0" y="77"/>
                  </a:lnTo>
                  <a:lnTo>
                    <a:pt x="1" y="57"/>
                  </a:lnTo>
                  <a:lnTo>
                    <a:pt x="5" y="47"/>
                  </a:lnTo>
                  <a:lnTo>
                    <a:pt x="8" y="38"/>
                  </a:lnTo>
                  <a:lnTo>
                    <a:pt x="14" y="29"/>
                  </a:lnTo>
                  <a:lnTo>
                    <a:pt x="20" y="21"/>
                  </a:lnTo>
                  <a:lnTo>
                    <a:pt x="27" y="14"/>
                  </a:lnTo>
                  <a:lnTo>
                    <a:pt x="33" y="9"/>
                  </a:lnTo>
                  <a:lnTo>
                    <a:pt x="42" y="5"/>
                  </a:lnTo>
                  <a:lnTo>
                    <a:pt x="50" y="2"/>
                  </a:lnTo>
                  <a:lnTo>
                    <a:pt x="67" y="0"/>
                  </a:lnTo>
                  <a:lnTo>
                    <a:pt x="83" y="2"/>
                  </a:lnTo>
                  <a:lnTo>
                    <a:pt x="92" y="5"/>
                  </a:lnTo>
                  <a:lnTo>
                    <a:pt x="100" y="9"/>
                  </a:lnTo>
                  <a:lnTo>
                    <a:pt x="107" y="14"/>
                  </a:lnTo>
                  <a:lnTo>
                    <a:pt x="114" y="21"/>
                  </a:lnTo>
                  <a:lnTo>
                    <a:pt x="120" y="29"/>
                  </a:lnTo>
                  <a:lnTo>
                    <a:pt x="125" y="38"/>
                  </a:lnTo>
                  <a:lnTo>
                    <a:pt x="129" y="47"/>
                  </a:lnTo>
                  <a:lnTo>
                    <a:pt x="132" y="57"/>
                  </a:lnTo>
                  <a:lnTo>
                    <a:pt x="135" y="77"/>
                  </a:lnTo>
                  <a:lnTo>
                    <a:pt x="134" y="87"/>
                  </a:lnTo>
                  <a:lnTo>
                    <a:pt x="132" y="96"/>
                  </a:lnTo>
                  <a:lnTo>
                    <a:pt x="129" y="105"/>
                  </a:lnTo>
                  <a:lnTo>
                    <a:pt x="125" y="113"/>
                  </a:lnTo>
                  <a:lnTo>
                    <a:pt x="121" y="121"/>
                  </a:lnTo>
                  <a:lnTo>
                    <a:pt x="115" y="129"/>
                  </a:lnTo>
                  <a:lnTo>
                    <a:pt x="109" y="135"/>
                  </a:lnTo>
                  <a:lnTo>
                    <a:pt x="101" y="140"/>
                  </a:lnTo>
                  <a:lnTo>
                    <a:pt x="94" y="145"/>
                  </a:lnTo>
                  <a:lnTo>
                    <a:pt x="85" y="148"/>
                  </a:lnTo>
                  <a:lnTo>
                    <a:pt x="77" y="150"/>
                  </a:lnTo>
                  <a:lnTo>
                    <a:pt x="67" y="151"/>
                  </a:lnTo>
                </a:path>
              </a:pathLst>
            </a:custGeom>
            <a:solidFill>
              <a:srgbClr val="00FFFF"/>
            </a:solidFill>
            <a:ln w="9525" cap="rnd">
              <a:noFill/>
              <a:round/>
              <a:headEnd/>
              <a:tailEnd/>
            </a:ln>
          </p:spPr>
          <p:txBody>
            <a:bodyPr/>
            <a:lstStyle/>
            <a:p>
              <a:endParaRPr lang="en-US"/>
            </a:p>
          </p:txBody>
        </p:sp>
        <p:sp>
          <p:nvSpPr>
            <p:cNvPr id="16427" name="Freeform 41"/>
            <p:cNvSpPr>
              <a:spLocks/>
            </p:cNvSpPr>
            <p:nvPr/>
          </p:nvSpPr>
          <p:spPr bwMode="auto">
            <a:xfrm>
              <a:off x="3249" y="2642"/>
              <a:ext cx="154" cy="173"/>
            </a:xfrm>
            <a:custGeom>
              <a:avLst/>
              <a:gdLst>
                <a:gd name="T0" fmla="*/ 86 w 154"/>
                <a:gd name="T1" fmla="*/ 157 h 173"/>
                <a:gd name="T2" fmla="*/ 66 w 154"/>
                <a:gd name="T3" fmla="*/ 158 h 173"/>
                <a:gd name="T4" fmla="*/ 50 w 154"/>
                <a:gd name="T5" fmla="*/ 152 h 173"/>
                <a:gd name="T6" fmla="*/ 36 w 154"/>
                <a:gd name="T7" fmla="*/ 143 h 173"/>
                <a:gd name="T8" fmla="*/ 25 w 154"/>
                <a:gd name="T9" fmla="*/ 130 h 173"/>
                <a:gd name="T10" fmla="*/ 16 w 154"/>
                <a:gd name="T11" fmla="*/ 114 h 173"/>
                <a:gd name="T12" fmla="*/ 13 w 154"/>
                <a:gd name="T13" fmla="*/ 97 h 173"/>
                <a:gd name="T14" fmla="*/ 14 w 154"/>
                <a:gd name="T15" fmla="*/ 69 h 173"/>
                <a:gd name="T16" fmla="*/ 20 w 154"/>
                <a:gd name="T17" fmla="*/ 50 h 173"/>
                <a:gd name="T18" fmla="*/ 31 w 154"/>
                <a:gd name="T19" fmla="*/ 34 h 173"/>
                <a:gd name="T20" fmla="*/ 45 w 154"/>
                <a:gd name="T21" fmla="*/ 24 h 173"/>
                <a:gd name="T22" fmla="*/ 60 w 154"/>
                <a:gd name="T23" fmla="*/ 17 h 173"/>
                <a:gd name="T24" fmla="*/ 92 w 154"/>
                <a:gd name="T25" fmla="*/ 17 h 173"/>
                <a:gd name="T26" fmla="*/ 107 w 154"/>
                <a:gd name="T27" fmla="*/ 24 h 173"/>
                <a:gd name="T28" fmla="*/ 121 w 154"/>
                <a:gd name="T29" fmla="*/ 34 h 173"/>
                <a:gd name="T30" fmla="*/ 131 w 154"/>
                <a:gd name="T31" fmla="*/ 50 h 173"/>
                <a:gd name="T32" fmla="*/ 137 w 154"/>
                <a:gd name="T33" fmla="*/ 69 h 173"/>
                <a:gd name="T34" fmla="*/ 139 w 154"/>
                <a:gd name="T35" fmla="*/ 97 h 173"/>
                <a:gd name="T36" fmla="*/ 135 w 154"/>
                <a:gd name="T37" fmla="*/ 114 h 173"/>
                <a:gd name="T38" fmla="*/ 127 w 154"/>
                <a:gd name="T39" fmla="*/ 130 h 173"/>
                <a:gd name="T40" fmla="*/ 115 w 154"/>
                <a:gd name="T41" fmla="*/ 143 h 173"/>
                <a:gd name="T42" fmla="*/ 102 w 154"/>
                <a:gd name="T43" fmla="*/ 152 h 173"/>
                <a:gd name="T44" fmla="*/ 85 w 154"/>
                <a:gd name="T45" fmla="*/ 158 h 173"/>
                <a:gd name="T46" fmla="*/ 66 w 154"/>
                <a:gd name="T47" fmla="*/ 157 h 173"/>
                <a:gd name="T48" fmla="*/ 76 w 154"/>
                <a:gd name="T49" fmla="*/ 172 h 173"/>
                <a:gd name="T50" fmla="*/ 97 w 154"/>
                <a:gd name="T51" fmla="*/ 169 h 173"/>
                <a:gd name="T52" fmla="*/ 115 w 154"/>
                <a:gd name="T53" fmla="*/ 160 h 173"/>
                <a:gd name="T54" fmla="*/ 130 w 154"/>
                <a:gd name="T55" fmla="*/ 146 h 173"/>
                <a:gd name="T56" fmla="*/ 142 w 154"/>
                <a:gd name="T57" fmla="*/ 130 h 173"/>
                <a:gd name="T58" fmla="*/ 150 w 154"/>
                <a:gd name="T59" fmla="*/ 110 h 173"/>
                <a:gd name="T60" fmla="*/ 153 w 154"/>
                <a:gd name="T61" fmla="*/ 88 h 173"/>
                <a:gd name="T62" fmla="*/ 146 w 154"/>
                <a:gd name="T63" fmla="*/ 54 h 173"/>
                <a:gd name="T64" fmla="*/ 136 w 154"/>
                <a:gd name="T65" fmla="*/ 33 h 173"/>
                <a:gd name="T66" fmla="*/ 121 w 154"/>
                <a:gd name="T67" fmla="*/ 17 h 173"/>
                <a:gd name="T68" fmla="*/ 104 w 154"/>
                <a:gd name="T69" fmla="*/ 7 h 173"/>
                <a:gd name="T70" fmla="*/ 76 w 154"/>
                <a:gd name="T71" fmla="*/ 0 h 173"/>
                <a:gd name="T72" fmla="*/ 48 w 154"/>
                <a:gd name="T73" fmla="*/ 7 h 173"/>
                <a:gd name="T74" fmla="*/ 31 w 154"/>
                <a:gd name="T75" fmla="*/ 17 h 173"/>
                <a:gd name="T76" fmla="*/ 16 w 154"/>
                <a:gd name="T77" fmla="*/ 33 h 173"/>
                <a:gd name="T78" fmla="*/ 5 w 154"/>
                <a:gd name="T79" fmla="*/ 54 h 173"/>
                <a:gd name="T80" fmla="*/ 0 w 154"/>
                <a:gd name="T81" fmla="*/ 88 h 173"/>
                <a:gd name="T82" fmla="*/ 2 w 154"/>
                <a:gd name="T83" fmla="*/ 110 h 173"/>
                <a:gd name="T84" fmla="*/ 9 w 154"/>
                <a:gd name="T85" fmla="*/ 130 h 173"/>
                <a:gd name="T86" fmla="*/ 21 w 154"/>
                <a:gd name="T87" fmla="*/ 146 h 173"/>
                <a:gd name="T88" fmla="*/ 37 w 154"/>
                <a:gd name="T89" fmla="*/ 160 h 173"/>
                <a:gd name="T90" fmla="*/ 55 w 154"/>
                <a:gd name="T91" fmla="*/ 169 h 173"/>
                <a:gd name="T92" fmla="*/ 76 w 154"/>
                <a:gd name="T93" fmla="*/ 172 h 1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4"/>
                <a:gd name="T142" fmla="*/ 0 h 173"/>
                <a:gd name="T143" fmla="*/ 154 w 154"/>
                <a:gd name="T144" fmla="*/ 173 h 1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4" h="173">
                  <a:moveTo>
                    <a:pt x="86" y="172"/>
                  </a:moveTo>
                  <a:lnTo>
                    <a:pt x="86" y="157"/>
                  </a:lnTo>
                  <a:lnTo>
                    <a:pt x="76" y="158"/>
                  </a:lnTo>
                  <a:lnTo>
                    <a:pt x="66" y="158"/>
                  </a:lnTo>
                  <a:lnTo>
                    <a:pt x="58" y="156"/>
                  </a:lnTo>
                  <a:lnTo>
                    <a:pt x="50" y="152"/>
                  </a:lnTo>
                  <a:lnTo>
                    <a:pt x="43" y="148"/>
                  </a:lnTo>
                  <a:lnTo>
                    <a:pt x="36" y="143"/>
                  </a:lnTo>
                  <a:lnTo>
                    <a:pt x="31" y="137"/>
                  </a:lnTo>
                  <a:lnTo>
                    <a:pt x="25" y="130"/>
                  </a:lnTo>
                  <a:lnTo>
                    <a:pt x="20" y="122"/>
                  </a:lnTo>
                  <a:lnTo>
                    <a:pt x="16" y="114"/>
                  </a:lnTo>
                  <a:lnTo>
                    <a:pt x="15" y="106"/>
                  </a:lnTo>
                  <a:lnTo>
                    <a:pt x="13" y="97"/>
                  </a:lnTo>
                  <a:lnTo>
                    <a:pt x="12" y="88"/>
                  </a:lnTo>
                  <a:lnTo>
                    <a:pt x="14" y="69"/>
                  </a:lnTo>
                  <a:lnTo>
                    <a:pt x="16" y="59"/>
                  </a:lnTo>
                  <a:lnTo>
                    <a:pt x="20" y="50"/>
                  </a:lnTo>
                  <a:lnTo>
                    <a:pt x="25" y="42"/>
                  </a:lnTo>
                  <a:lnTo>
                    <a:pt x="31" y="34"/>
                  </a:lnTo>
                  <a:lnTo>
                    <a:pt x="38" y="28"/>
                  </a:lnTo>
                  <a:lnTo>
                    <a:pt x="45" y="24"/>
                  </a:lnTo>
                  <a:lnTo>
                    <a:pt x="52" y="20"/>
                  </a:lnTo>
                  <a:lnTo>
                    <a:pt x="60" y="17"/>
                  </a:lnTo>
                  <a:lnTo>
                    <a:pt x="76" y="15"/>
                  </a:lnTo>
                  <a:lnTo>
                    <a:pt x="92" y="17"/>
                  </a:lnTo>
                  <a:lnTo>
                    <a:pt x="100" y="20"/>
                  </a:lnTo>
                  <a:lnTo>
                    <a:pt x="107" y="24"/>
                  </a:lnTo>
                  <a:lnTo>
                    <a:pt x="114" y="28"/>
                  </a:lnTo>
                  <a:lnTo>
                    <a:pt x="121" y="34"/>
                  </a:lnTo>
                  <a:lnTo>
                    <a:pt x="126" y="42"/>
                  </a:lnTo>
                  <a:lnTo>
                    <a:pt x="131" y="50"/>
                  </a:lnTo>
                  <a:lnTo>
                    <a:pt x="136" y="59"/>
                  </a:lnTo>
                  <a:lnTo>
                    <a:pt x="137" y="69"/>
                  </a:lnTo>
                  <a:lnTo>
                    <a:pt x="139" y="88"/>
                  </a:lnTo>
                  <a:lnTo>
                    <a:pt x="139" y="97"/>
                  </a:lnTo>
                  <a:lnTo>
                    <a:pt x="137" y="106"/>
                  </a:lnTo>
                  <a:lnTo>
                    <a:pt x="135" y="114"/>
                  </a:lnTo>
                  <a:lnTo>
                    <a:pt x="131" y="122"/>
                  </a:lnTo>
                  <a:lnTo>
                    <a:pt x="127" y="130"/>
                  </a:lnTo>
                  <a:lnTo>
                    <a:pt x="121" y="137"/>
                  </a:lnTo>
                  <a:lnTo>
                    <a:pt x="115" y="143"/>
                  </a:lnTo>
                  <a:lnTo>
                    <a:pt x="109" y="148"/>
                  </a:lnTo>
                  <a:lnTo>
                    <a:pt x="102" y="152"/>
                  </a:lnTo>
                  <a:lnTo>
                    <a:pt x="93" y="156"/>
                  </a:lnTo>
                  <a:lnTo>
                    <a:pt x="85" y="158"/>
                  </a:lnTo>
                  <a:lnTo>
                    <a:pt x="76" y="158"/>
                  </a:lnTo>
                  <a:lnTo>
                    <a:pt x="66" y="157"/>
                  </a:lnTo>
                  <a:lnTo>
                    <a:pt x="65" y="172"/>
                  </a:lnTo>
                  <a:lnTo>
                    <a:pt x="76" y="172"/>
                  </a:lnTo>
                  <a:lnTo>
                    <a:pt x="87" y="171"/>
                  </a:lnTo>
                  <a:lnTo>
                    <a:pt x="97" y="169"/>
                  </a:lnTo>
                  <a:lnTo>
                    <a:pt x="106" y="165"/>
                  </a:lnTo>
                  <a:lnTo>
                    <a:pt x="115" y="160"/>
                  </a:lnTo>
                  <a:lnTo>
                    <a:pt x="123" y="154"/>
                  </a:lnTo>
                  <a:lnTo>
                    <a:pt x="130" y="146"/>
                  </a:lnTo>
                  <a:lnTo>
                    <a:pt x="137" y="138"/>
                  </a:lnTo>
                  <a:lnTo>
                    <a:pt x="142" y="130"/>
                  </a:lnTo>
                  <a:lnTo>
                    <a:pt x="146" y="120"/>
                  </a:lnTo>
                  <a:lnTo>
                    <a:pt x="150" y="110"/>
                  </a:lnTo>
                  <a:lnTo>
                    <a:pt x="152" y="98"/>
                  </a:lnTo>
                  <a:lnTo>
                    <a:pt x="153" y="88"/>
                  </a:lnTo>
                  <a:lnTo>
                    <a:pt x="150" y="66"/>
                  </a:lnTo>
                  <a:lnTo>
                    <a:pt x="146" y="54"/>
                  </a:lnTo>
                  <a:lnTo>
                    <a:pt x="142" y="43"/>
                  </a:lnTo>
                  <a:lnTo>
                    <a:pt x="136" y="33"/>
                  </a:lnTo>
                  <a:lnTo>
                    <a:pt x="129" y="25"/>
                  </a:lnTo>
                  <a:lnTo>
                    <a:pt x="121" y="17"/>
                  </a:lnTo>
                  <a:lnTo>
                    <a:pt x="113" y="11"/>
                  </a:lnTo>
                  <a:lnTo>
                    <a:pt x="104" y="7"/>
                  </a:lnTo>
                  <a:lnTo>
                    <a:pt x="95" y="3"/>
                  </a:lnTo>
                  <a:lnTo>
                    <a:pt x="76" y="0"/>
                  </a:lnTo>
                  <a:lnTo>
                    <a:pt x="57" y="3"/>
                  </a:lnTo>
                  <a:lnTo>
                    <a:pt x="48" y="7"/>
                  </a:lnTo>
                  <a:lnTo>
                    <a:pt x="39" y="11"/>
                  </a:lnTo>
                  <a:lnTo>
                    <a:pt x="31" y="17"/>
                  </a:lnTo>
                  <a:lnTo>
                    <a:pt x="23" y="25"/>
                  </a:lnTo>
                  <a:lnTo>
                    <a:pt x="16" y="33"/>
                  </a:lnTo>
                  <a:lnTo>
                    <a:pt x="9" y="43"/>
                  </a:lnTo>
                  <a:lnTo>
                    <a:pt x="5" y="54"/>
                  </a:lnTo>
                  <a:lnTo>
                    <a:pt x="2" y="66"/>
                  </a:lnTo>
                  <a:lnTo>
                    <a:pt x="0" y="88"/>
                  </a:lnTo>
                  <a:lnTo>
                    <a:pt x="0" y="98"/>
                  </a:lnTo>
                  <a:lnTo>
                    <a:pt x="2" y="110"/>
                  </a:lnTo>
                  <a:lnTo>
                    <a:pt x="6" y="120"/>
                  </a:lnTo>
                  <a:lnTo>
                    <a:pt x="9" y="130"/>
                  </a:lnTo>
                  <a:lnTo>
                    <a:pt x="15" y="138"/>
                  </a:lnTo>
                  <a:lnTo>
                    <a:pt x="21" y="146"/>
                  </a:lnTo>
                  <a:lnTo>
                    <a:pt x="29" y="154"/>
                  </a:lnTo>
                  <a:lnTo>
                    <a:pt x="37" y="160"/>
                  </a:lnTo>
                  <a:lnTo>
                    <a:pt x="45" y="165"/>
                  </a:lnTo>
                  <a:lnTo>
                    <a:pt x="55" y="169"/>
                  </a:lnTo>
                  <a:lnTo>
                    <a:pt x="65" y="171"/>
                  </a:lnTo>
                  <a:lnTo>
                    <a:pt x="76" y="172"/>
                  </a:lnTo>
                  <a:lnTo>
                    <a:pt x="86" y="172"/>
                  </a:lnTo>
                </a:path>
              </a:pathLst>
            </a:custGeom>
            <a:solidFill>
              <a:srgbClr val="000000"/>
            </a:solidFill>
            <a:ln w="12700" cap="rnd">
              <a:solidFill>
                <a:srgbClr val="000000"/>
              </a:solidFill>
              <a:round/>
              <a:headEnd/>
              <a:tailEnd/>
            </a:ln>
          </p:spPr>
          <p:txBody>
            <a:bodyPr/>
            <a:lstStyle/>
            <a:p>
              <a:endParaRPr lang="en-US"/>
            </a:p>
          </p:txBody>
        </p:sp>
        <p:sp>
          <p:nvSpPr>
            <p:cNvPr id="16428" name="Freeform 42"/>
            <p:cNvSpPr>
              <a:spLocks/>
            </p:cNvSpPr>
            <p:nvPr/>
          </p:nvSpPr>
          <p:spPr bwMode="auto">
            <a:xfrm>
              <a:off x="3400" y="2650"/>
              <a:ext cx="136" cy="152"/>
            </a:xfrm>
            <a:custGeom>
              <a:avLst/>
              <a:gdLst>
                <a:gd name="T0" fmla="*/ 67 w 136"/>
                <a:gd name="T1" fmla="*/ 151 h 152"/>
                <a:gd name="T2" fmla="*/ 57 w 136"/>
                <a:gd name="T3" fmla="*/ 150 h 152"/>
                <a:gd name="T4" fmla="*/ 49 w 136"/>
                <a:gd name="T5" fmla="*/ 148 h 152"/>
                <a:gd name="T6" fmla="*/ 40 w 136"/>
                <a:gd name="T7" fmla="*/ 145 h 152"/>
                <a:gd name="T8" fmla="*/ 33 w 136"/>
                <a:gd name="T9" fmla="*/ 140 h 152"/>
                <a:gd name="T10" fmla="*/ 25 w 136"/>
                <a:gd name="T11" fmla="*/ 135 h 152"/>
                <a:gd name="T12" fmla="*/ 19 w 136"/>
                <a:gd name="T13" fmla="*/ 129 h 152"/>
                <a:gd name="T14" fmla="*/ 13 w 136"/>
                <a:gd name="T15" fmla="*/ 121 h 152"/>
                <a:gd name="T16" fmla="*/ 9 w 136"/>
                <a:gd name="T17" fmla="*/ 113 h 152"/>
                <a:gd name="T18" fmla="*/ 5 w 136"/>
                <a:gd name="T19" fmla="*/ 105 h 152"/>
                <a:gd name="T20" fmla="*/ 2 w 136"/>
                <a:gd name="T21" fmla="*/ 96 h 152"/>
                <a:gd name="T22" fmla="*/ 0 w 136"/>
                <a:gd name="T23" fmla="*/ 87 h 152"/>
                <a:gd name="T24" fmla="*/ 0 w 136"/>
                <a:gd name="T25" fmla="*/ 77 h 152"/>
                <a:gd name="T26" fmla="*/ 2 w 136"/>
                <a:gd name="T27" fmla="*/ 57 h 152"/>
                <a:gd name="T28" fmla="*/ 5 w 136"/>
                <a:gd name="T29" fmla="*/ 47 h 152"/>
                <a:gd name="T30" fmla="*/ 9 w 136"/>
                <a:gd name="T31" fmla="*/ 38 h 152"/>
                <a:gd name="T32" fmla="*/ 14 w 136"/>
                <a:gd name="T33" fmla="*/ 29 h 152"/>
                <a:gd name="T34" fmla="*/ 20 w 136"/>
                <a:gd name="T35" fmla="*/ 21 h 152"/>
                <a:gd name="T36" fmla="*/ 27 w 136"/>
                <a:gd name="T37" fmla="*/ 14 h 152"/>
                <a:gd name="T38" fmla="*/ 34 w 136"/>
                <a:gd name="T39" fmla="*/ 9 h 152"/>
                <a:gd name="T40" fmla="*/ 42 w 136"/>
                <a:gd name="T41" fmla="*/ 5 h 152"/>
                <a:gd name="T42" fmla="*/ 51 w 136"/>
                <a:gd name="T43" fmla="*/ 2 h 152"/>
                <a:gd name="T44" fmla="*/ 67 w 136"/>
                <a:gd name="T45" fmla="*/ 0 h 152"/>
                <a:gd name="T46" fmla="*/ 84 w 136"/>
                <a:gd name="T47" fmla="*/ 2 h 152"/>
                <a:gd name="T48" fmla="*/ 92 w 136"/>
                <a:gd name="T49" fmla="*/ 5 h 152"/>
                <a:gd name="T50" fmla="*/ 101 w 136"/>
                <a:gd name="T51" fmla="*/ 9 h 152"/>
                <a:gd name="T52" fmla="*/ 107 w 136"/>
                <a:gd name="T53" fmla="*/ 14 h 152"/>
                <a:gd name="T54" fmla="*/ 114 w 136"/>
                <a:gd name="T55" fmla="*/ 21 h 152"/>
                <a:gd name="T56" fmla="*/ 120 w 136"/>
                <a:gd name="T57" fmla="*/ 29 h 152"/>
                <a:gd name="T58" fmla="*/ 126 w 136"/>
                <a:gd name="T59" fmla="*/ 38 h 152"/>
                <a:gd name="T60" fmla="*/ 129 w 136"/>
                <a:gd name="T61" fmla="*/ 47 h 152"/>
                <a:gd name="T62" fmla="*/ 133 w 136"/>
                <a:gd name="T63" fmla="*/ 57 h 152"/>
                <a:gd name="T64" fmla="*/ 135 w 136"/>
                <a:gd name="T65" fmla="*/ 77 h 152"/>
                <a:gd name="T66" fmla="*/ 134 w 136"/>
                <a:gd name="T67" fmla="*/ 87 h 152"/>
                <a:gd name="T68" fmla="*/ 132 w 136"/>
                <a:gd name="T69" fmla="*/ 96 h 152"/>
                <a:gd name="T70" fmla="*/ 129 w 136"/>
                <a:gd name="T71" fmla="*/ 105 h 152"/>
                <a:gd name="T72" fmla="*/ 126 w 136"/>
                <a:gd name="T73" fmla="*/ 113 h 152"/>
                <a:gd name="T74" fmla="*/ 121 w 136"/>
                <a:gd name="T75" fmla="*/ 121 h 152"/>
                <a:gd name="T76" fmla="*/ 116 w 136"/>
                <a:gd name="T77" fmla="*/ 129 h 152"/>
                <a:gd name="T78" fmla="*/ 109 w 136"/>
                <a:gd name="T79" fmla="*/ 135 h 152"/>
                <a:gd name="T80" fmla="*/ 102 w 136"/>
                <a:gd name="T81" fmla="*/ 140 h 152"/>
                <a:gd name="T82" fmla="*/ 95 w 136"/>
                <a:gd name="T83" fmla="*/ 145 h 152"/>
                <a:gd name="T84" fmla="*/ 86 w 136"/>
                <a:gd name="T85" fmla="*/ 148 h 152"/>
                <a:gd name="T86" fmla="*/ 77 w 136"/>
                <a:gd name="T87" fmla="*/ 150 h 152"/>
                <a:gd name="T88" fmla="*/ 67 w 136"/>
                <a:gd name="T89" fmla="*/ 151 h 1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6"/>
                <a:gd name="T136" fmla="*/ 0 h 152"/>
                <a:gd name="T137" fmla="*/ 136 w 136"/>
                <a:gd name="T138" fmla="*/ 152 h 1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6" h="152">
                  <a:moveTo>
                    <a:pt x="67" y="151"/>
                  </a:moveTo>
                  <a:lnTo>
                    <a:pt x="57" y="150"/>
                  </a:lnTo>
                  <a:lnTo>
                    <a:pt x="49" y="148"/>
                  </a:lnTo>
                  <a:lnTo>
                    <a:pt x="40" y="145"/>
                  </a:lnTo>
                  <a:lnTo>
                    <a:pt x="33" y="140"/>
                  </a:lnTo>
                  <a:lnTo>
                    <a:pt x="25" y="135"/>
                  </a:lnTo>
                  <a:lnTo>
                    <a:pt x="19" y="129"/>
                  </a:lnTo>
                  <a:lnTo>
                    <a:pt x="13" y="121"/>
                  </a:lnTo>
                  <a:lnTo>
                    <a:pt x="9" y="113"/>
                  </a:lnTo>
                  <a:lnTo>
                    <a:pt x="5" y="105"/>
                  </a:lnTo>
                  <a:lnTo>
                    <a:pt x="2" y="96"/>
                  </a:lnTo>
                  <a:lnTo>
                    <a:pt x="0" y="87"/>
                  </a:lnTo>
                  <a:lnTo>
                    <a:pt x="0" y="77"/>
                  </a:lnTo>
                  <a:lnTo>
                    <a:pt x="2" y="57"/>
                  </a:lnTo>
                  <a:lnTo>
                    <a:pt x="5" y="47"/>
                  </a:lnTo>
                  <a:lnTo>
                    <a:pt x="9" y="38"/>
                  </a:lnTo>
                  <a:lnTo>
                    <a:pt x="14" y="29"/>
                  </a:lnTo>
                  <a:lnTo>
                    <a:pt x="20" y="21"/>
                  </a:lnTo>
                  <a:lnTo>
                    <a:pt x="27" y="14"/>
                  </a:lnTo>
                  <a:lnTo>
                    <a:pt x="34" y="9"/>
                  </a:lnTo>
                  <a:lnTo>
                    <a:pt x="42" y="5"/>
                  </a:lnTo>
                  <a:lnTo>
                    <a:pt x="51" y="2"/>
                  </a:lnTo>
                  <a:lnTo>
                    <a:pt x="67" y="0"/>
                  </a:lnTo>
                  <a:lnTo>
                    <a:pt x="84" y="2"/>
                  </a:lnTo>
                  <a:lnTo>
                    <a:pt x="92" y="5"/>
                  </a:lnTo>
                  <a:lnTo>
                    <a:pt x="101" y="9"/>
                  </a:lnTo>
                  <a:lnTo>
                    <a:pt x="107" y="14"/>
                  </a:lnTo>
                  <a:lnTo>
                    <a:pt x="114" y="21"/>
                  </a:lnTo>
                  <a:lnTo>
                    <a:pt x="120" y="29"/>
                  </a:lnTo>
                  <a:lnTo>
                    <a:pt x="126" y="38"/>
                  </a:lnTo>
                  <a:lnTo>
                    <a:pt x="129" y="47"/>
                  </a:lnTo>
                  <a:lnTo>
                    <a:pt x="133" y="57"/>
                  </a:lnTo>
                  <a:lnTo>
                    <a:pt x="135" y="77"/>
                  </a:lnTo>
                  <a:lnTo>
                    <a:pt x="134" y="87"/>
                  </a:lnTo>
                  <a:lnTo>
                    <a:pt x="132" y="96"/>
                  </a:lnTo>
                  <a:lnTo>
                    <a:pt x="129" y="105"/>
                  </a:lnTo>
                  <a:lnTo>
                    <a:pt x="126" y="113"/>
                  </a:lnTo>
                  <a:lnTo>
                    <a:pt x="121" y="121"/>
                  </a:lnTo>
                  <a:lnTo>
                    <a:pt x="116" y="129"/>
                  </a:lnTo>
                  <a:lnTo>
                    <a:pt x="109" y="135"/>
                  </a:lnTo>
                  <a:lnTo>
                    <a:pt x="102" y="140"/>
                  </a:lnTo>
                  <a:lnTo>
                    <a:pt x="95" y="145"/>
                  </a:lnTo>
                  <a:lnTo>
                    <a:pt x="86" y="148"/>
                  </a:lnTo>
                  <a:lnTo>
                    <a:pt x="77" y="150"/>
                  </a:lnTo>
                  <a:lnTo>
                    <a:pt x="67" y="151"/>
                  </a:lnTo>
                </a:path>
              </a:pathLst>
            </a:custGeom>
            <a:solidFill>
              <a:srgbClr val="00FFFF"/>
            </a:solidFill>
            <a:ln w="9525" cap="rnd">
              <a:noFill/>
              <a:round/>
              <a:headEnd/>
              <a:tailEnd/>
            </a:ln>
          </p:spPr>
          <p:txBody>
            <a:bodyPr/>
            <a:lstStyle/>
            <a:p>
              <a:endParaRPr lang="en-US"/>
            </a:p>
          </p:txBody>
        </p:sp>
        <p:sp>
          <p:nvSpPr>
            <p:cNvPr id="16429" name="Freeform 43"/>
            <p:cNvSpPr>
              <a:spLocks/>
            </p:cNvSpPr>
            <p:nvPr/>
          </p:nvSpPr>
          <p:spPr bwMode="auto">
            <a:xfrm>
              <a:off x="3393" y="2642"/>
              <a:ext cx="154" cy="173"/>
            </a:xfrm>
            <a:custGeom>
              <a:avLst/>
              <a:gdLst>
                <a:gd name="T0" fmla="*/ 86 w 154"/>
                <a:gd name="T1" fmla="*/ 157 h 173"/>
                <a:gd name="T2" fmla="*/ 67 w 154"/>
                <a:gd name="T3" fmla="*/ 158 h 173"/>
                <a:gd name="T4" fmla="*/ 50 w 154"/>
                <a:gd name="T5" fmla="*/ 152 h 173"/>
                <a:gd name="T6" fmla="*/ 37 w 154"/>
                <a:gd name="T7" fmla="*/ 143 h 173"/>
                <a:gd name="T8" fmla="*/ 25 w 154"/>
                <a:gd name="T9" fmla="*/ 130 h 173"/>
                <a:gd name="T10" fmla="*/ 17 w 154"/>
                <a:gd name="T11" fmla="*/ 114 h 173"/>
                <a:gd name="T12" fmla="*/ 13 w 154"/>
                <a:gd name="T13" fmla="*/ 97 h 173"/>
                <a:gd name="T14" fmla="*/ 15 w 154"/>
                <a:gd name="T15" fmla="*/ 69 h 173"/>
                <a:gd name="T16" fmla="*/ 21 w 154"/>
                <a:gd name="T17" fmla="*/ 50 h 173"/>
                <a:gd name="T18" fmla="*/ 32 w 154"/>
                <a:gd name="T19" fmla="*/ 34 h 173"/>
                <a:gd name="T20" fmla="*/ 45 w 154"/>
                <a:gd name="T21" fmla="*/ 24 h 173"/>
                <a:gd name="T22" fmla="*/ 60 w 154"/>
                <a:gd name="T23" fmla="*/ 17 h 173"/>
                <a:gd name="T24" fmla="*/ 92 w 154"/>
                <a:gd name="T25" fmla="*/ 17 h 173"/>
                <a:gd name="T26" fmla="*/ 107 w 154"/>
                <a:gd name="T27" fmla="*/ 24 h 173"/>
                <a:gd name="T28" fmla="*/ 121 w 154"/>
                <a:gd name="T29" fmla="*/ 34 h 173"/>
                <a:gd name="T30" fmla="*/ 132 w 154"/>
                <a:gd name="T31" fmla="*/ 50 h 173"/>
                <a:gd name="T32" fmla="*/ 138 w 154"/>
                <a:gd name="T33" fmla="*/ 69 h 173"/>
                <a:gd name="T34" fmla="*/ 139 w 154"/>
                <a:gd name="T35" fmla="*/ 97 h 173"/>
                <a:gd name="T36" fmla="*/ 136 w 154"/>
                <a:gd name="T37" fmla="*/ 114 h 173"/>
                <a:gd name="T38" fmla="*/ 127 w 154"/>
                <a:gd name="T39" fmla="*/ 130 h 173"/>
                <a:gd name="T40" fmla="*/ 116 w 154"/>
                <a:gd name="T41" fmla="*/ 143 h 173"/>
                <a:gd name="T42" fmla="*/ 102 w 154"/>
                <a:gd name="T43" fmla="*/ 152 h 173"/>
                <a:gd name="T44" fmla="*/ 86 w 154"/>
                <a:gd name="T45" fmla="*/ 158 h 173"/>
                <a:gd name="T46" fmla="*/ 66 w 154"/>
                <a:gd name="T47" fmla="*/ 157 h 173"/>
                <a:gd name="T48" fmla="*/ 76 w 154"/>
                <a:gd name="T49" fmla="*/ 172 h 173"/>
                <a:gd name="T50" fmla="*/ 97 w 154"/>
                <a:gd name="T51" fmla="*/ 169 h 173"/>
                <a:gd name="T52" fmla="*/ 115 w 154"/>
                <a:gd name="T53" fmla="*/ 160 h 173"/>
                <a:gd name="T54" fmla="*/ 131 w 154"/>
                <a:gd name="T55" fmla="*/ 146 h 173"/>
                <a:gd name="T56" fmla="*/ 143 w 154"/>
                <a:gd name="T57" fmla="*/ 130 h 173"/>
                <a:gd name="T58" fmla="*/ 150 w 154"/>
                <a:gd name="T59" fmla="*/ 110 h 173"/>
                <a:gd name="T60" fmla="*/ 153 w 154"/>
                <a:gd name="T61" fmla="*/ 88 h 173"/>
                <a:gd name="T62" fmla="*/ 147 w 154"/>
                <a:gd name="T63" fmla="*/ 54 h 173"/>
                <a:gd name="T64" fmla="*/ 137 w 154"/>
                <a:gd name="T65" fmla="*/ 33 h 173"/>
                <a:gd name="T66" fmla="*/ 121 w 154"/>
                <a:gd name="T67" fmla="*/ 17 h 173"/>
                <a:gd name="T68" fmla="*/ 105 w 154"/>
                <a:gd name="T69" fmla="*/ 7 h 173"/>
                <a:gd name="T70" fmla="*/ 76 w 154"/>
                <a:gd name="T71" fmla="*/ 0 h 173"/>
                <a:gd name="T72" fmla="*/ 48 w 154"/>
                <a:gd name="T73" fmla="*/ 7 h 173"/>
                <a:gd name="T74" fmla="*/ 31 w 154"/>
                <a:gd name="T75" fmla="*/ 17 h 173"/>
                <a:gd name="T76" fmla="*/ 16 w 154"/>
                <a:gd name="T77" fmla="*/ 33 h 173"/>
                <a:gd name="T78" fmla="*/ 6 w 154"/>
                <a:gd name="T79" fmla="*/ 54 h 173"/>
                <a:gd name="T80" fmla="*/ 0 w 154"/>
                <a:gd name="T81" fmla="*/ 88 h 173"/>
                <a:gd name="T82" fmla="*/ 2 w 154"/>
                <a:gd name="T83" fmla="*/ 110 h 173"/>
                <a:gd name="T84" fmla="*/ 10 w 154"/>
                <a:gd name="T85" fmla="*/ 130 h 173"/>
                <a:gd name="T86" fmla="*/ 22 w 154"/>
                <a:gd name="T87" fmla="*/ 146 h 173"/>
                <a:gd name="T88" fmla="*/ 37 w 154"/>
                <a:gd name="T89" fmla="*/ 160 h 173"/>
                <a:gd name="T90" fmla="*/ 56 w 154"/>
                <a:gd name="T91" fmla="*/ 169 h 173"/>
                <a:gd name="T92" fmla="*/ 76 w 154"/>
                <a:gd name="T93" fmla="*/ 172 h 1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4"/>
                <a:gd name="T142" fmla="*/ 0 h 173"/>
                <a:gd name="T143" fmla="*/ 154 w 154"/>
                <a:gd name="T144" fmla="*/ 173 h 1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4" h="173">
                  <a:moveTo>
                    <a:pt x="87" y="172"/>
                  </a:moveTo>
                  <a:lnTo>
                    <a:pt x="86" y="157"/>
                  </a:lnTo>
                  <a:lnTo>
                    <a:pt x="76" y="158"/>
                  </a:lnTo>
                  <a:lnTo>
                    <a:pt x="67" y="158"/>
                  </a:lnTo>
                  <a:lnTo>
                    <a:pt x="59" y="156"/>
                  </a:lnTo>
                  <a:lnTo>
                    <a:pt x="50" y="152"/>
                  </a:lnTo>
                  <a:lnTo>
                    <a:pt x="43" y="148"/>
                  </a:lnTo>
                  <a:lnTo>
                    <a:pt x="37" y="143"/>
                  </a:lnTo>
                  <a:lnTo>
                    <a:pt x="31" y="137"/>
                  </a:lnTo>
                  <a:lnTo>
                    <a:pt x="25" y="130"/>
                  </a:lnTo>
                  <a:lnTo>
                    <a:pt x="21" y="122"/>
                  </a:lnTo>
                  <a:lnTo>
                    <a:pt x="17" y="114"/>
                  </a:lnTo>
                  <a:lnTo>
                    <a:pt x="15" y="106"/>
                  </a:lnTo>
                  <a:lnTo>
                    <a:pt x="13" y="97"/>
                  </a:lnTo>
                  <a:lnTo>
                    <a:pt x="13" y="88"/>
                  </a:lnTo>
                  <a:lnTo>
                    <a:pt x="15" y="69"/>
                  </a:lnTo>
                  <a:lnTo>
                    <a:pt x="16" y="59"/>
                  </a:lnTo>
                  <a:lnTo>
                    <a:pt x="21" y="50"/>
                  </a:lnTo>
                  <a:lnTo>
                    <a:pt x="26" y="42"/>
                  </a:lnTo>
                  <a:lnTo>
                    <a:pt x="32" y="34"/>
                  </a:lnTo>
                  <a:lnTo>
                    <a:pt x="38" y="28"/>
                  </a:lnTo>
                  <a:lnTo>
                    <a:pt x="45" y="24"/>
                  </a:lnTo>
                  <a:lnTo>
                    <a:pt x="52" y="20"/>
                  </a:lnTo>
                  <a:lnTo>
                    <a:pt x="60" y="17"/>
                  </a:lnTo>
                  <a:lnTo>
                    <a:pt x="76" y="15"/>
                  </a:lnTo>
                  <a:lnTo>
                    <a:pt x="92" y="17"/>
                  </a:lnTo>
                  <a:lnTo>
                    <a:pt x="100" y="20"/>
                  </a:lnTo>
                  <a:lnTo>
                    <a:pt x="107" y="24"/>
                  </a:lnTo>
                  <a:lnTo>
                    <a:pt x="114" y="28"/>
                  </a:lnTo>
                  <a:lnTo>
                    <a:pt x="121" y="34"/>
                  </a:lnTo>
                  <a:lnTo>
                    <a:pt x="127" y="42"/>
                  </a:lnTo>
                  <a:lnTo>
                    <a:pt x="132" y="50"/>
                  </a:lnTo>
                  <a:lnTo>
                    <a:pt x="136" y="59"/>
                  </a:lnTo>
                  <a:lnTo>
                    <a:pt x="138" y="69"/>
                  </a:lnTo>
                  <a:lnTo>
                    <a:pt x="140" y="88"/>
                  </a:lnTo>
                  <a:lnTo>
                    <a:pt x="139" y="97"/>
                  </a:lnTo>
                  <a:lnTo>
                    <a:pt x="137" y="106"/>
                  </a:lnTo>
                  <a:lnTo>
                    <a:pt x="136" y="114"/>
                  </a:lnTo>
                  <a:lnTo>
                    <a:pt x="132" y="122"/>
                  </a:lnTo>
                  <a:lnTo>
                    <a:pt x="127" y="130"/>
                  </a:lnTo>
                  <a:lnTo>
                    <a:pt x="121" y="137"/>
                  </a:lnTo>
                  <a:lnTo>
                    <a:pt x="116" y="143"/>
                  </a:lnTo>
                  <a:lnTo>
                    <a:pt x="109" y="148"/>
                  </a:lnTo>
                  <a:lnTo>
                    <a:pt x="102" y="152"/>
                  </a:lnTo>
                  <a:lnTo>
                    <a:pt x="94" y="156"/>
                  </a:lnTo>
                  <a:lnTo>
                    <a:pt x="86" y="158"/>
                  </a:lnTo>
                  <a:lnTo>
                    <a:pt x="76" y="158"/>
                  </a:lnTo>
                  <a:lnTo>
                    <a:pt x="66" y="157"/>
                  </a:lnTo>
                  <a:lnTo>
                    <a:pt x="66" y="172"/>
                  </a:lnTo>
                  <a:lnTo>
                    <a:pt x="76" y="172"/>
                  </a:lnTo>
                  <a:lnTo>
                    <a:pt x="87" y="171"/>
                  </a:lnTo>
                  <a:lnTo>
                    <a:pt x="97" y="169"/>
                  </a:lnTo>
                  <a:lnTo>
                    <a:pt x="107" y="165"/>
                  </a:lnTo>
                  <a:lnTo>
                    <a:pt x="115" y="160"/>
                  </a:lnTo>
                  <a:lnTo>
                    <a:pt x="123" y="154"/>
                  </a:lnTo>
                  <a:lnTo>
                    <a:pt x="131" y="146"/>
                  </a:lnTo>
                  <a:lnTo>
                    <a:pt x="137" y="138"/>
                  </a:lnTo>
                  <a:lnTo>
                    <a:pt x="143" y="130"/>
                  </a:lnTo>
                  <a:lnTo>
                    <a:pt x="146" y="120"/>
                  </a:lnTo>
                  <a:lnTo>
                    <a:pt x="150" y="110"/>
                  </a:lnTo>
                  <a:lnTo>
                    <a:pt x="152" y="98"/>
                  </a:lnTo>
                  <a:lnTo>
                    <a:pt x="153" y="88"/>
                  </a:lnTo>
                  <a:lnTo>
                    <a:pt x="150" y="66"/>
                  </a:lnTo>
                  <a:lnTo>
                    <a:pt x="147" y="54"/>
                  </a:lnTo>
                  <a:lnTo>
                    <a:pt x="143" y="43"/>
                  </a:lnTo>
                  <a:lnTo>
                    <a:pt x="137" y="33"/>
                  </a:lnTo>
                  <a:lnTo>
                    <a:pt x="129" y="25"/>
                  </a:lnTo>
                  <a:lnTo>
                    <a:pt x="121" y="17"/>
                  </a:lnTo>
                  <a:lnTo>
                    <a:pt x="113" y="11"/>
                  </a:lnTo>
                  <a:lnTo>
                    <a:pt x="105" y="7"/>
                  </a:lnTo>
                  <a:lnTo>
                    <a:pt x="95" y="3"/>
                  </a:lnTo>
                  <a:lnTo>
                    <a:pt x="76" y="0"/>
                  </a:lnTo>
                  <a:lnTo>
                    <a:pt x="57" y="3"/>
                  </a:lnTo>
                  <a:lnTo>
                    <a:pt x="48" y="7"/>
                  </a:lnTo>
                  <a:lnTo>
                    <a:pt x="40" y="11"/>
                  </a:lnTo>
                  <a:lnTo>
                    <a:pt x="31" y="17"/>
                  </a:lnTo>
                  <a:lnTo>
                    <a:pt x="23" y="25"/>
                  </a:lnTo>
                  <a:lnTo>
                    <a:pt x="16" y="33"/>
                  </a:lnTo>
                  <a:lnTo>
                    <a:pt x="10" y="43"/>
                  </a:lnTo>
                  <a:lnTo>
                    <a:pt x="6" y="54"/>
                  </a:lnTo>
                  <a:lnTo>
                    <a:pt x="2" y="66"/>
                  </a:lnTo>
                  <a:lnTo>
                    <a:pt x="0" y="88"/>
                  </a:lnTo>
                  <a:lnTo>
                    <a:pt x="0" y="98"/>
                  </a:lnTo>
                  <a:lnTo>
                    <a:pt x="2" y="110"/>
                  </a:lnTo>
                  <a:lnTo>
                    <a:pt x="6" y="120"/>
                  </a:lnTo>
                  <a:lnTo>
                    <a:pt x="10" y="130"/>
                  </a:lnTo>
                  <a:lnTo>
                    <a:pt x="16" y="138"/>
                  </a:lnTo>
                  <a:lnTo>
                    <a:pt x="22" y="146"/>
                  </a:lnTo>
                  <a:lnTo>
                    <a:pt x="29" y="154"/>
                  </a:lnTo>
                  <a:lnTo>
                    <a:pt x="37" y="160"/>
                  </a:lnTo>
                  <a:lnTo>
                    <a:pt x="46" y="165"/>
                  </a:lnTo>
                  <a:lnTo>
                    <a:pt x="56" y="169"/>
                  </a:lnTo>
                  <a:lnTo>
                    <a:pt x="65" y="171"/>
                  </a:lnTo>
                  <a:lnTo>
                    <a:pt x="76" y="172"/>
                  </a:lnTo>
                  <a:lnTo>
                    <a:pt x="87" y="172"/>
                  </a:lnTo>
                </a:path>
              </a:pathLst>
            </a:custGeom>
            <a:solidFill>
              <a:srgbClr val="000000"/>
            </a:solidFill>
            <a:ln w="12700" cap="rnd">
              <a:solidFill>
                <a:srgbClr val="000000"/>
              </a:solidFill>
              <a:round/>
              <a:headEnd/>
              <a:tailEnd/>
            </a:ln>
          </p:spPr>
          <p:txBody>
            <a:bodyPr/>
            <a:lstStyle/>
            <a:p>
              <a:endParaRPr lang="en-US"/>
            </a:p>
          </p:txBody>
        </p:sp>
        <p:sp>
          <p:nvSpPr>
            <p:cNvPr id="16430" name="Freeform 44"/>
            <p:cNvSpPr>
              <a:spLocks/>
            </p:cNvSpPr>
            <p:nvPr/>
          </p:nvSpPr>
          <p:spPr bwMode="auto">
            <a:xfrm>
              <a:off x="3544" y="2650"/>
              <a:ext cx="136" cy="152"/>
            </a:xfrm>
            <a:custGeom>
              <a:avLst/>
              <a:gdLst>
                <a:gd name="T0" fmla="*/ 68 w 136"/>
                <a:gd name="T1" fmla="*/ 151 h 152"/>
                <a:gd name="T2" fmla="*/ 57 w 136"/>
                <a:gd name="T3" fmla="*/ 150 h 152"/>
                <a:gd name="T4" fmla="*/ 49 w 136"/>
                <a:gd name="T5" fmla="*/ 148 h 152"/>
                <a:gd name="T6" fmla="*/ 40 w 136"/>
                <a:gd name="T7" fmla="*/ 145 h 152"/>
                <a:gd name="T8" fmla="*/ 33 w 136"/>
                <a:gd name="T9" fmla="*/ 140 h 152"/>
                <a:gd name="T10" fmla="*/ 25 w 136"/>
                <a:gd name="T11" fmla="*/ 135 h 152"/>
                <a:gd name="T12" fmla="*/ 18 w 136"/>
                <a:gd name="T13" fmla="*/ 129 h 152"/>
                <a:gd name="T14" fmla="*/ 13 w 136"/>
                <a:gd name="T15" fmla="*/ 121 h 152"/>
                <a:gd name="T16" fmla="*/ 8 w 136"/>
                <a:gd name="T17" fmla="*/ 113 h 152"/>
                <a:gd name="T18" fmla="*/ 5 w 136"/>
                <a:gd name="T19" fmla="*/ 105 h 152"/>
                <a:gd name="T20" fmla="*/ 2 w 136"/>
                <a:gd name="T21" fmla="*/ 96 h 152"/>
                <a:gd name="T22" fmla="*/ 0 w 136"/>
                <a:gd name="T23" fmla="*/ 87 h 152"/>
                <a:gd name="T24" fmla="*/ 0 w 136"/>
                <a:gd name="T25" fmla="*/ 77 h 152"/>
                <a:gd name="T26" fmla="*/ 1 w 136"/>
                <a:gd name="T27" fmla="*/ 57 h 152"/>
                <a:gd name="T28" fmla="*/ 4 w 136"/>
                <a:gd name="T29" fmla="*/ 47 h 152"/>
                <a:gd name="T30" fmla="*/ 8 w 136"/>
                <a:gd name="T31" fmla="*/ 38 h 152"/>
                <a:gd name="T32" fmla="*/ 14 w 136"/>
                <a:gd name="T33" fmla="*/ 29 h 152"/>
                <a:gd name="T34" fmla="*/ 19 w 136"/>
                <a:gd name="T35" fmla="*/ 21 h 152"/>
                <a:gd name="T36" fmla="*/ 26 w 136"/>
                <a:gd name="T37" fmla="*/ 14 h 152"/>
                <a:gd name="T38" fmla="*/ 34 w 136"/>
                <a:gd name="T39" fmla="*/ 9 h 152"/>
                <a:gd name="T40" fmla="*/ 42 w 136"/>
                <a:gd name="T41" fmla="*/ 5 h 152"/>
                <a:gd name="T42" fmla="*/ 51 w 136"/>
                <a:gd name="T43" fmla="*/ 2 h 152"/>
                <a:gd name="T44" fmla="*/ 68 w 136"/>
                <a:gd name="T45" fmla="*/ 0 h 152"/>
                <a:gd name="T46" fmla="*/ 84 w 136"/>
                <a:gd name="T47" fmla="*/ 2 h 152"/>
                <a:gd name="T48" fmla="*/ 93 w 136"/>
                <a:gd name="T49" fmla="*/ 5 h 152"/>
                <a:gd name="T50" fmla="*/ 101 w 136"/>
                <a:gd name="T51" fmla="*/ 9 h 152"/>
                <a:gd name="T52" fmla="*/ 108 w 136"/>
                <a:gd name="T53" fmla="*/ 14 h 152"/>
                <a:gd name="T54" fmla="*/ 115 w 136"/>
                <a:gd name="T55" fmla="*/ 21 h 152"/>
                <a:gd name="T56" fmla="*/ 121 w 136"/>
                <a:gd name="T57" fmla="*/ 29 h 152"/>
                <a:gd name="T58" fmla="*/ 126 w 136"/>
                <a:gd name="T59" fmla="*/ 38 h 152"/>
                <a:gd name="T60" fmla="*/ 130 w 136"/>
                <a:gd name="T61" fmla="*/ 47 h 152"/>
                <a:gd name="T62" fmla="*/ 133 w 136"/>
                <a:gd name="T63" fmla="*/ 57 h 152"/>
                <a:gd name="T64" fmla="*/ 135 w 136"/>
                <a:gd name="T65" fmla="*/ 77 h 152"/>
                <a:gd name="T66" fmla="*/ 135 w 136"/>
                <a:gd name="T67" fmla="*/ 87 h 152"/>
                <a:gd name="T68" fmla="*/ 133 w 136"/>
                <a:gd name="T69" fmla="*/ 96 h 152"/>
                <a:gd name="T70" fmla="*/ 129 w 136"/>
                <a:gd name="T71" fmla="*/ 105 h 152"/>
                <a:gd name="T72" fmla="*/ 126 w 136"/>
                <a:gd name="T73" fmla="*/ 113 h 152"/>
                <a:gd name="T74" fmla="*/ 121 w 136"/>
                <a:gd name="T75" fmla="*/ 121 h 152"/>
                <a:gd name="T76" fmla="*/ 116 w 136"/>
                <a:gd name="T77" fmla="*/ 129 h 152"/>
                <a:gd name="T78" fmla="*/ 109 w 136"/>
                <a:gd name="T79" fmla="*/ 135 h 152"/>
                <a:gd name="T80" fmla="*/ 102 w 136"/>
                <a:gd name="T81" fmla="*/ 140 h 152"/>
                <a:gd name="T82" fmla="*/ 94 w 136"/>
                <a:gd name="T83" fmla="*/ 145 h 152"/>
                <a:gd name="T84" fmla="*/ 85 w 136"/>
                <a:gd name="T85" fmla="*/ 148 h 152"/>
                <a:gd name="T86" fmla="*/ 77 w 136"/>
                <a:gd name="T87" fmla="*/ 150 h 152"/>
                <a:gd name="T88" fmla="*/ 68 w 136"/>
                <a:gd name="T89" fmla="*/ 151 h 1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6"/>
                <a:gd name="T136" fmla="*/ 0 h 152"/>
                <a:gd name="T137" fmla="*/ 136 w 136"/>
                <a:gd name="T138" fmla="*/ 152 h 1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6" h="152">
                  <a:moveTo>
                    <a:pt x="68" y="151"/>
                  </a:moveTo>
                  <a:lnTo>
                    <a:pt x="57" y="150"/>
                  </a:lnTo>
                  <a:lnTo>
                    <a:pt x="49" y="148"/>
                  </a:lnTo>
                  <a:lnTo>
                    <a:pt x="40" y="145"/>
                  </a:lnTo>
                  <a:lnTo>
                    <a:pt x="33" y="140"/>
                  </a:lnTo>
                  <a:lnTo>
                    <a:pt x="25" y="135"/>
                  </a:lnTo>
                  <a:lnTo>
                    <a:pt x="18" y="129"/>
                  </a:lnTo>
                  <a:lnTo>
                    <a:pt x="13" y="121"/>
                  </a:lnTo>
                  <a:lnTo>
                    <a:pt x="8" y="113"/>
                  </a:lnTo>
                  <a:lnTo>
                    <a:pt x="5" y="105"/>
                  </a:lnTo>
                  <a:lnTo>
                    <a:pt x="2" y="96"/>
                  </a:lnTo>
                  <a:lnTo>
                    <a:pt x="0" y="87"/>
                  </a:lnTo>
                  <a:lnTo>
                    <a:pt x="0" y="77"/>
                  </a:lnTo>
                  <a:lnTo>
                    <a:pt x="1" y="57"/>
                  </a:lnTo>
                  <a:lnTo>
                    <a:pt x="4" y="47"/>
                  </a:lnTo>
                  <a:lnTo>
                    <a:pt x="8" y="38"/>
                  </a:lnTo>
                  <a:lnTo>
                    <a:pt x="14" y="29"/>
                  </a:lnTo>
                  <a:lnTo>
                    <a:pt x="19" y="21"/>
                  </a:lnTo>
                  <a:lnTo>
                    <a:pt x="26" y="14"/>
                  </a:lnTo>
                  <a:lnTo>
                    <a:pt x="34" y="9"/>
                  </a:lnTo>
                  <a:lnTo>
                    <a:pt x="42" y="5"/>
                  </a:lnTo>
                  <a:lnTo>
                    <a:pt x="51" y="2"/>
                  </a:lnTo>
                  <a:lnTo>
                    <a:pt x="68" y="0"/>
                  </a:lnTo>
                  <a:lnTo>
                    <a:pt x="84" y="2"/>
                  </a:lnTo>
                  <a:lnTo>
                    <a:pt x="93" y="5"/>
                  </a:lnTo>
                  <a:lnTo>
                    <a:pt x="101" y="9"/>
                  </a:lnTo>
                  <a:lnTo>
                    <a:pt x="108" y="14"/>
                  </a:lnTo>
                  <a:lnTo>
                    <a:pt x="115" y="21"/>
                  </a:lnTo>
                  <a:lnTo>
                    <a:pt x="121" y="29"/>
                  </a:lnTo>
                  <a:lnTo>
                    <a:pt x="126" y="38"/>
                  </a:lnTo>
                  <a:lnTo>
                    <a:pt x="130" y="47"/>
                  </a:lnTo>
                  <a:lnTo>
                    <a:pt x="133" y="57"/>
                  </a:lnTo>
                  <a:lnTo>
                    <a:pt x="135" y="77"/>
                  </a:lnTo>
                  <a:lnTo>
                    <a:pt x="135" y="87"/>
                  </a:lnTo>
                  <a:lnTo>
                    <a:pt x="133" y="96"/>
                  </a:lnTo>
                  <a:lnTo>
                    <a:pt x="129" y="105"/>
                  </a:lnTo>
                  <a:lnTo>
                    <a:pt x="126" y="113"/>
                  </a:lnTo>
                  <a:lnTo>
                    <a:pt x="121" y="121"/>
                  </a:lnTo>
                  <a:lnTo>
                    <a:pt x="116" y="129"/>
                  </a:lnTo>
                  <a:lnTo>
                    <a:pt x="109" y="135"/>
                  </a:lnTo>
                  <a:lnTo>
                    <a:pt x="102" y="140"/>
                  </a:lnTo>
                  <a:lnTo>
                    <a:pt x="94" y="145"/>
                  </a:lnTo>
                  <a:lnTo>
                    <a:pt x="85" y="148"/>
                  </a:lnTo>
                  <a:lnTo>
                    <a:pt x="77" y="150"/>
                  </a:lnTo>
                  <a:lnTo>
                    <a:pt x="68" y="151"/>
                  </a:lnTo>
                </a:path>
              </a:pathLst>
            </a:custGeom>
            <a:solidFill>
              <a:srgbClr val="00FFFF"/>
            </a:solidFill>
            <a:ln w="9525" cap="rnd">
              <a:noFill/>
              <a:round/>
              <a:headEnd/>
              <a:tailEnd/>
            </a:ln>
          </p:spPr>
          <p:txBody>
            <a:bodyPr/>
            <a:lstStyle/>
            <a:p>
              <a:endParaRPr lang="en-US"/>
            </a:p>
          </p:txBody>
        </p:sp>
        <p:sp>
          <p:nvSpPr>
            <p:cNvPr id="16431" name="Freeform 45"/>
            <p:cNvSpPr>
              <a:spLocks/>
            </p:cNvSpPr>
            <p:nvPr/>
          </p:nvSpPr>
          <p:spPr bwMode="auto">
            <a:xfrm>
              <a:off x="3538" y="2642"/>
              <a:ext cx="154" cy="173"/>
            </a:xfrm>
            <a:custGeom>
              <a:avLst/>
              <a:gdLst>
                <a:gd name="T0" fmla="*/ 85 w 154"/>
                <a:gd name="T1" fmla="*/ 157 h 173"/>
                <a:gd name="T2" fmla="*/ 66 w 154"/>
                <a:gd name="T3" fmla="*/ 158 h 173"/>
                <a:gd name="T4" fmla="*/ 50 w 154"/>
                <a:gd name="T5" fmla="*/ 152 h 173"/>
                <a:gd name="T6" fmla="*/ 36 w 154"/>
                <a:gd name="T7" fmla="*/ 143 h 173"/>
                <a:gd name="T8" fmla="*/ 24 w 154"/>
                <a:gd name="T9" fmla="*/ 130 h 173"/>
                <a:gd name="T10" fmla="*/ 16 w 154"/>
                <a:gd name="T11" fmla="*/ 114 h 173"/>
                <a:gd name="T12" fmla="*/ 12 w 154"/>
                <a:gd name="T13" fmla="*/ 97 h 173"/>
                <a:gd name="T14" fmla="*/ 14 w 154"/>
                <a:gd name="T15" fmla="*/ 69 h 173"/>
                <a:gd name="T16" fmla="*/ 20 w 154"/>
                <a:gd name="T17" fmla="*/ 50 h 173"/>
                <a:gd name="T18" fmla="*/ 31 w 154"/>
                <a:gd name="T19" fmla="*/ 34 h 173"/>
                <a:gd name="T20" fmla="*/ 44 w 154"/>
                <a:gd name="T21" fmla="*/ 24 h 173"/>
                <a:gd name="T22" fmla="*/ 60 w 154"/>
                <a:gd name="T23" fmla="*/ 17 h 173"/>
                <a:gd name="T24" fmla="*/ 92 w 154"/>
                <a:gd name="T25" fmla="*/ 17 h 173"/>
                <a:gd name="T26" fmla="*/ 107 w 154"/>
                <a:gd name="T27" fmla="*/ 24 h 173"/>
                <a:gd name="T28" fmla="*/ 121 w 154"/>
                <a:gd name="T29" fmla="*/ 34 h 173"/>
                <a:gd name="T30" fmla="*/ 131 w 154"/>
                <a:gd name="T31" fmla="*/ 50 h 173"/>
                <a:gd name="T32" fmla="*/ 137 w 154"/>
                <a:gd name="T33" fmla="*/ 69 h 173"/>
                <a:gd name="T34" fmla="*/ 139 w 154"/>
                <a:gd name="T35" fmla="*/ 97 h 173"/>
                <a:gd name="T36" fmla="*/ 135 w 154"/>
                <a:gd name="T37" fmla="*/ 114 h 173"/>
                <a:gd name="T38" fmla="*/ 127 w 154"/>
                <a:gd name="T39" fmla="*/ 130 h 173"/>
                <a:gd name="T40" fmla="*/ 115 w 154"/>
                <a:gd name="T41" fmla="*/ 143 h 173"/>
                <a:gd name="T42" fmla="*/ 101 w 154"/>
                <a:gd name="T43" fmla="*/ 152 h 173"/>
                <a:gd name="T44" fmla="*/ 85 w 154"/>
                <a:gd name="T45" fmla="*/ 158 h 173"/>
                <a:gd name="T46" fmla="*/ 66 w 154"/>
                <a:gd name="T47" fmla="*/ 157 h 173"/>
                <a:gd name="T48" fmla="*/ 76 w 154"/>
                <a:gd name="T49" fmla="*/ 172 h 173"/>
                <a:gd name="T50" fmla="*/ 97 w 154"/>
                <a:gd name="T51" fmla="*/ 169 h 173"/>
                <a:gd name="T52" fmla="*/ 115 w 154"/>
                <a:gd name="T53" fmla="*/ 160 h 173"/>
                <a:gd name="T54" fmla="*/ 130 w 154"/>
                <a:gd name="T55" fmla="*/ 146 h 173"/>
                <a:gd name="T56" fmla="*/ 142 w 154"/>
                <a:gd name="T57" fmla="*/ 130 h 173"/>
                <a:gd name="T58" fmla="*/ 149 w 154"/>
                <a:gd name="T59" fmla="*/ 110 h 173"/>
                <a:gd name="T60" fmla="*/ 153 w 154"/>
                <a:gd name="T61" fmla="*/ 88 h 173"/>
                <a:gd name="T62" fmla="*/ 146 w 154"/>
                <a:gd name="T63" fmla="*/ 54 h 173"/>
                <a:gd name="T64" fmla="*/ 136 w 154"/>
                <a:gd name="T65" fmla="*/ 33 h 173"/>
                <a:gd name="T66" fmla="*/ 121 w 154"/>
                <a:gd name="T67" fmla="*/ 17 h 173"/>
                <a:gd name="T68" fmla="*/ 104 w 154"/>
                <a:gd name="T69" fmla="*/ 7 h 173"/>
                <a:gd name="T70" fmla="*/ 76 w 154"/>
                <a:gd name="T71" fmla="*/ 0 h 173"/>
                <a:gd name="T72" fmla="*/ 48 w 154"/>
                <a:gd name="T73" fmla="*/ 7 h 173"/>
                <a:gd name="T74" fmla="*/ 30 w 154"/>
                <a:gd name="T75" fmla="*/ 17 h 173"/>
                <a:gd name="T76" fmla="*/ 16 w 154"/>
                <a:gd name="T77" fmla="*/ 33 h 173"/>
                <a:gd name="T78" fmla="*/ 5 w 154"/>
                <a:gd name="T79" fmla="*/ 54 h 173"/>
                <a:gd name="T80" fmla="*/ 0 w 154"/>
                <a:gd name="T81" fmla="*/ 88 h 173"/>
                <a:gd name="T82" fmla="*/ 2 w 154"/>
                <a:gd name="T83" fmla="*/ 110 h 173"/>
                <a:gd name="T84" fmla="*/ 9 w 154"/>
                <a:gd name="T85" fmla="*/ 130 h 173"/>
                <a:gd name="T86" fmla="*/ 21 w 154"/>
                <a:gd name="T87" fmla="*/ 146 h 173"/>
                <a:gd name="T88" fmla="*/ 37 w 154"/>
                <a:gd name="T89" fmla="*/ 160 h 173"/>
                <a:gd name="T90" fmla="*/ 55 w 154"/>
                <a:gd name="T91" fmla="*/ 169 h 173"/>
                <a:gd name="T92" fmla="*/ 76 w 154"/>
                <a:gd name="T93" fmla="*/ 172 h 1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4"/>
                <a:gd name="T142" fmla="*/ 0 h 173"/>
                <a:gd name="T143" fmla="*/ 154 w 154"/>
                <a:gd name="T144" fmla="*/ 173 h 1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4" h="173">
                  <a:moveTo>
                    <a:pt x="86" y="172"/>
                  </a:moveTo>
                  <a:lnTo>
                    <a:pt x="85" y="157"/>
                  </a:lnTo>
                  <a:lnTo>
                    <a:pt x="76" y="158"/>
                  </a:lnTo>
                  <a:lnTo>
                    <a:pt x="66" y="158"/>
                  </a:lnTo>
                  <a:lnTo>
                    <a:pt x="58" y="156"/>
                  </a:lnTo>
                  <a:lnTo>
                    <a:pt x="50" y="152"/>
                  </a:lnTo>
                  <a:lnTo>
                    <a:pt x="43" y="148"/>
                  </a:lnTo>
                  <a:lnTo>
                    <a:pt x="36" y="143"/>
                  </a:lnTo>
                  <a:lnTo>
                    <a:pt x="30" y="137"/>
                  </a:lnTo>
                  <a:lnTo>
                    <a:pt x="24" y="130"/>
                  </a:lnTo>
                  <a:lnTo>
                    <a:pt x="20" y="122"/>
                  </a:lnTo>
                  <a:lnTo>
                    <a:pt x="16" y="114"/>
                  </a:lnTo>
                  <a:lnTo>
                    <a:pt x="14" y="106"/>
                  </a:lnTo>
                  <a:lnTo>
                    <a:pt x="12" y="97"/>
                  </a:lnTo>
                  <a:lnTo>
                    <a:pt x="12" y="88"/>
                  </a:lnTo>
                  <a:lnTo>
                    <a:pt x="14" y="69"/>
                  </a:lnTo>
                  <a:lnTo>
                    <a:pt x="16" y="59"/>
                  </a:lnTo>
                  <a:lnTo>
                    <a:pt x="20" y="50"/>
                  </a:lnTo>
                  <a:lnTo>
                    <a:pt x="25" y="42"/>
                  </a:lnTo>
                  <a:lnTo>
                    <a:pt x="31" y="34"/>
                  </a:lnTo>
                  <a:lnTo>
                    <a:pt x="37" y="28"/>
                  </a:lnTo>
                  <a:lnTo>
                    <a:pt x="44" y="24"/>
                  </a:lnTo>
                  <a:lnTo>
                    <a:pt x="52" y="20"/>
                  </a:lnTo>
                  <a:lnTo>
                    <a:pt x="60" y="17"/>
                  </a:lnTo>
                  <a:lnTo>
                    <a:pt x="76" y="15"/>
                  </a:lnTo>
                  <a:lnTo>
                    <a:pt x="92" y="17"/>
                  </a:lnTo>
                  <a:lnTo>
                    <a:pt x="99" y="20"/>
                  </a:lnTo>
                  <a:lnTo>
                    <a:pt x="107" y="24"/>
                  </a:lnTo>
                  <a:lnTo>
                    <a:pt x="114" y="28"/>
                  </a:lnTo>
                  <a:lnTo>
                    <a:pt x="121" y="34"/>
                  </a:lnTo>
                  <a:lnTo>
                    <a:pt x="126" y="42"/>
                  </a:lnTo>
                  <a:lnTo>
                    <a:pt x="131" y="50"/>
                  </a:lnTo>
                  <a:lnTo>
                    <a:pt x="135" y="59"/>
                  </a:lnTo>
                  <a:lnTo>
                    <a:pt x="137" y="69"/>
                  </a:lnTo>
                  <a:lnTo>
                    <a:pt x="139" y="88"/>
                  </a:lnTo>
                  <a:lnTo>
                    <a:pt x="139" y="97"/>
                  </a:lnTo>
                  <a:lnTo>
                    <a:pt x="137" y="106"/>
                  </a:lnTo>
                  <a:lnTo>
                    <a:pt x="135" y="114"/>
                  </a:lnTo>
                  <a:lnTo>
                    <a:pt x="131" y="122"/>
                  </a:lnTo>
                  <a:lnTo>
                    <a:pt x="127" y="130"/>
                  </a:lnTo>
                  <a:lnTo>
                    <a:pt x="121" y="137"/>
                  </a:lnTo>
                  <a:lnTo>
                    <a:pt x="115" y="143"/>
                  </a:lnTo>
                  <a:lnTo>
                    <a:pt x="108" y="148"/>
                  </a:lnTo>
                  <a:lnTo>
                    <a:pt x="101" y="152"/>
                  </a:lnTo>
                  <a:lnTo>
                    <a:pt x="93" y="156"/>
                  </a:lnTo>
                  <a:lnTo>
                    <a:pt x="85" y="158"/>
                  </a:lnTo>
                  <a:lnTo>
                    <a:pt x="76" y="158"/>
                  </a:lnTo>
                  <a:lnTo>
                    <a:pt x="66" y="157"/>
                  </a:lnTo>
                  <a:lnTo>
                    <a:pt x="65" y="172"/>
                  </a:lnTo>
                  <a:lnTo>
                    <a:pt x="76" y="172"/>
                  </a:lnTo>
                  <a:lnTo>
                    <a:pt x="87" y="171"/>
                  </a:lnTo>
                  <a:lnTo>
                    <a:pt x="97" y="169"/>
                  </a:lnTo>
                  <a:lnTo>
                    <a:pt x="106" y="165"/>
                  </a:lnTo>
                  <a:lnTo>
                    <a:pt x="115" y="160"/>
                  </a:lnTo>
                  <a:lnTo>
                    <a:pt x="123" y="154"/>
                  </a:lnTo>
                  <a:lnTo>
                    <a:pt x="130" y="146"/>
                  </a:lnTo>
                  <a:lnTo>
                    <a:pt x="137" y="138"/>
                  </a:lnTo>
                  <a:lnTo>
                    <a:pt x="142" y="130"/>
                  </a:lnTo>
                  <a:lnTo>
                    <a:pt x="146" y="120"/>
                  </a:lnTo>
                  <a:lnTo>
                    <a:pt x="149" y="110"/>
                  </a:lnTo>
                  <a:lnTo>
                    <a:pt x="151" y="98"/>
                  </a:lnTo>
                  <a:lnTo>
                    <a:pt x="153" y="88"/>
                  </a:lnTo>
                  <a:lnTo>
                    <a:pt x="150" y="66"/>
                  </a:lnTo>
                  <a:lnTo>
                    <a:pt x="146" y="54"/>
                  </a:lnTo>
                  <a:lnTo>
                    <a:pt x="142" y="43"/>
                  </a:lnTo>
                  <a:lnTo>
                    <a:pt x="136" y="33"/>
                  </a:lnTo>
                  <a:lnTo>
                    <a:pt x="129" y="25"/>
                  </a:lnTo>
                  <a:lnTo>
                    <a:pt x="121" y="17"/>
                  </a:lnTo>
                  <a:lnTo>
                    <a:pt x="113" y="11"/>
                  </a:lnTo>
                  <a:lnTo>
                    <a:pt x="104" y="7"/>
                  </a:lnTo>
                  <a:lnTo>
                    <a:pt x="95" y="3"/>
                  </a:lnTo>
                  <a:lnTo>
                    <a:pt x="76" y="0"/>
                  </a:lnTo>
                  <a:lnTo>
                    <a:pt x="56" y="3"/>
                  </a:lnTo>
                  <a:lnTo>
                    <a:pt x="48" y="7"/>
                  </a:lnTo>
                  <a:lnTo>
                    <a:pt x="39" y="11"/>
                  </a:lnTo>
                  <a:lnTo>
                    <a:pt x="30" y="17"/>
                  </a:lnTo>
                  <a:lnTo>
                    <a:pt x="23" y="25"/>
                  </a:lnTo>
                  <a:lnTo>
                    <a:pt x="16" y="33"/>
                  </a:lnTo>
                  <a:lnTo>
                    <a:pt x="9" y="43"/>
                  </a:lnTo>
                  <a:lnTo>
                    <a:pt x="5" y="54"/>
                  </a:lnTo>
                  <a:lnTo>
                    <a:pt x="1" y="66"/>
                  </a:lnTo>
                  <a:lnTo>
                    <a:pt x="0" y="88"/>
                  </a:lnTo>
                  <a:lnTo>
                    <a:pt x="0" y="98"/>
                  </a:lnTo>
                  <a:lnTo>
                    <a:pt x="2" y="110"/>
                  </a:lnTo>
                  <a:lnTo>
                    <a:pt x="5" y="120"/>
                  </a:lnTo>
                  <a:lnTo>
                    <a:pt x="9" y="130"/>
                  </a:lnTo>
                  <a:lnTo>
                    <a:pt x="15" y="138"/>
                  </a:lnTo>
                  <a:lnTo>
                    <a:pt x="21" y="146"/>
                  </a:lnTo>
                  <a:lnTo>
                    <a:pt x="28" y="154"/>
                  </a:lnTo>
                  <a:lnTo>
                    <a:pt x="37" y="160"/>
                  </a:lnTo>
                  <a:lnTo>
                    <a:pt x="45" y="165"/>
                  </a:lnTo>
                  <a:lnTo>
                    <a:pt x="55" y="169"/>
                  </a:lnTo>
                  <a:lnTo>
                    <a:pt x="65" y="171"/>
                  </a:lnTo>
                  <a:lnTo>
                    <a:pt x="76" y="172"/>
                  </a:lnTo>
                  <a:lnTo>
                    <a:pt x="86" y="172"/>
                  </a:lnTo>
                </a:path>
              </a:pathLst>
            </a:custGeom>
            <a:solidFill>
              <a:srgbClr val="000000"/>
            </a:solidFill>
            <a:ln w="12700" cap="rnd">
              <a:solidFill>
                <a:srgbClr val="000000"/>
              </a:solidFill>
              <a:round/>
              <a:headEnd/>
              <a:tailEnd/>
            </a:ln>
          </p:spPr>
          <p:txBody>
            <a:bodyPr/>
            <a:lstStyle/>
            <a:p>
              <a:endParaRPr lang="en-US"/>
            </a:p>
          </p:txBody>
        </p:sp>
        <p:sp>
          <p:nvSpPr>
            <p:cNvPr id="16432" name="Freeform 46"/>
            <p:cNvSpPr>
              <a:spLocks/>
            </p:cNvSpPr>
            <p:nvPr/>
          </p:nvSpPr>
          <p:spPr bwMode="auto">
            <a:xfrm>
              <a:off x="3684" y="2650"/>
              <a:ext cx="136" cy="152"/>
            </a:xfrm>
            <a:custGeom>
              <a:avLst/>
              <a:gdLst>
                <a:gd name="T0" fmla="*/ 67 w 136"/>
                <a:gd name="T1" fmla="*/ 151 h 152"/>
                <a:gd name="T2" fmla="*/ 57 w 136"/>
                <a:gd name="T3" fmla="*/ 150 h 152"/>
                <a:gd name="T4" fmla="*/ 48 w 136"/>
                <a:gd name="T5" fmla="*/ 148 h 152"/>
                <a:gd name="T6" fmla="*/ 40 w 136"/>
                <a:gd name="T7" fmla="*/ 145 h 152"/>
                <a:gd name="T8" fmla="*/ 32 w 136"/>
                <a:gd name="T9" fmla="*/ 140 h 152"/>
                <a:gd name="T10" fmla="*/ 25 w 136"/>
                <a:gd name="T11" fmla="*/ 135 h 152"/>
                <a:gd name="T12" fmla="*/ 18 w 136"/>
                <a:gd name="T13" fmla="*/ 129 h 152"/>
                <a:gd name="T14" fmla="*/ 13 w 136"/>
                <a:gd name="T15" fmla="*/ 121 h 152"/>
                <a:gd name="T16" fmla="*/ 8 w 136"/>
                <a:gd name="T17" fmla="*/ 113 h 152"/>
                <a:gd name="T18" fmla="*/ 5 w 136"/>
                <a:gd name="T19" fmla="*/ 105 h 152"/>
                <a:gd name="T20" fmla="*/ 2 w 136"/>
                <a:gd name="T21" fmla="*/ 96 h 152"/>
                <a:gd name="T22" fmla="*/ 0 w 136"/>
                <a:gd name="T23" fmla="*/ 87 h 152"/>
                <a:gd name="T24" fmla="*/ 0 w 136"/>
                <a:gd name="T25" fmla="*/ 77 h 152"/>
                <a:gd name="T26" fmla="*/ 1 w 136"/>
                <a:gd name="T27" fmla="*/ 57 h 152"/>
                <a:gd name="T28" fmla="*/ 5 w 136"/>
                <a:gd name="T29" fmla="*/ 47 h 152"/>
                <a:gd name="T30" fmla="*/ 8 w 136"/>
                <a:gd name="T31" fmla="*/ 38 h 152"/>
                <a:gd name="T32" fmla="*/ 14 w 136"/>
                <a:gd name="T33" fmla="*/ 29 h 152"/>
                <a:gd name="T34" fmla="*/ 20 w 136"/>
                <a:gd name="T35" fmla="*/ 21 h 152"/>
                <a:gd name="T36" fmla="*/ 27 w 136"/>
                <a:gd name="T37" fmla="*/ 14 h 152"/>
                <a:gd name="T38" fmla="*/ 33 w 136"/>
                <a:gd name="T39" fmla="*/ 9 h 152"/>
                <a:gd name="T40" fmla="*/ 42 w 136"/>
                <a:gd name="T41" fmla="*/ 5 h 152"/>
                <a:gd name="T42" fmla="*/ 50 w 136"/>
                <a:gd name="T43" fmla="*/ 2 h 152"/>
                <a:gd name="T44" fmla="*/ 67 w 136"/>
                <a:gd name="T45" fmla="*/ 0 h 152"/>
                <a:gd name="T46" fmla="*/ 83 w 136"/>
                <a:gd name="T47" fmla="*/ 2 h 152"/>
                <a:gd name="T48" fmla="*/ 92 w 136"/>
                <a:gd name="T49" fmla="*/ 5 h 152"/>
                <a:gd name="T50" fmla="*/ 100 w 136"/>
                <a:gd name="T51" fmla="*/ 9 h 152"/>
                <a:gd name="T52" fmla="*/ 107 w 136"/>
                <a:gd name="T53" fmla="*/ 14 h 152"/>
                <a:gd name="T54" fmla="*/ 114 w 136"/>
                <a:gd name="T55" fmla="*/ 21 h 152"/>
                <a:gd name="T56" fmla="*/ 120 w 136"/>
                <a:gd name="T57" fmla="*/ 29 h 152"/>
                <a:gd name="T58" fmla="*/ 125 w 136"/>
                <a:gd name="T59" fmla="*/ 38 h 152"/>
                <a:gd name="T60" fmla="*/ 129 w 136"/>
                <a:gd name="T61" fmla="*/ 47 h 152"/>
                <a:gd name="T62" fmla="*/ 132 w 136"/>
                <a:gd name="T63" fmla="*/ 57 h 152"/>
                <a:gd name="T64" fmla="*/ 135 w 136"/>
                <a:gd name="T65" fmla="*/ 77 h 152"/>
                <a:gd name="T66" fmla="*/ 134 w 136"/>
                <a:gd name="T67" fmla="*/ 87 h 152"/>
                <a:gd name="T68" fmla="*/ 132 w 136"/>
                <a:gd name="T69" fmla="*/ 96 h 152"/>
                <a:gd name="T70" fmla="*/ 129 w 136"/>
                <a:gd name="T71" fmla="*/ 105 h 152"/>
                <a:gd name="T72" fmla="*/ 125 w 136"/>
                <a:gd name="T73" fmla="*/ 113 h 152"/>
                <a:gd name="T74" fmla="*/ 121 w 136"/>
                <a:gd name="T75" fmla="*/ 121 h 152"/>
                <a:gd name="T76" fmla="*/ 115 w 136"/>
                <a:gd name="T77" fmla="*/ 129 h 152"/>
                <a:gd name="T78" fmla="*/ 109 w 136"/>
                <a:gd name="T79" fmla="*/ 135 h 152"/>
                <a:gd name="T80" fmla="*/ 101 w 136"/>
                <a:gd name="T81" fmla="*/ 140 h 152"/>
                <a:gd name="T82" fmla="*/ 94 w 136"/>
                <a:gd name="T83" fmla="*/ 145 h 152"/>
                <a:gd name="T84" fmla="*/ 85 w 136"/>
                <a:gd name="T85" fmla="*/ 148 h 152"/>
                <a:gd name="T86" fmla="*/ 77 w 136"/>
                <a:gd name="T87" fmla="*/ 150 h 152"/>
                <a:gd name="T88" fmla="*/ 67 w 136"/>
                <a:gd name="T89" fmla="*/ 151 h 1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6"/>
                <a:gd name="T136" fmla="*/ 0 h 152"/>
                <a:gd name="T137" fmla="*/ 136 w 136"/>
                <a:gd name="T138" fmla="*/ 152 h 1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6" h="152">
                  <a:moveTo>
                    <a:pt x="67" y="151"/>
                  </a:moveTo>
                  <a:lnTo>
                    <a:pt x="57" y="150"/>
                  </a:lnTo>
                  <a:lnTo>
                    <a:pt x="48" y="148"/>
                  </a:lnTo>
                  <a:lnTo>
                    <a:pt x="40" y="145"/>
                  </a:lnTo>
                  <a:lnTo>
                    <a:pt x="32" y="140"/>
                  </a:lnTo>
                  <a:lnTo>
                    <a:pt x="25" y="135"/>
                  </a:lnTo>
                  <a:lnTo>
                    <a:pt x="18" y="129"/>
                  </a:lnTo>
                  <a:lnTo>
                    <a:pt x="13" y="121"/>
                  </a:lnTo>
                  <a:lnTo>
                    <a:pt x="8" y="113"/>
                  </a:lnTo>
                  <a:lnTo>
                    <a:pt x="5" y="105"/>
                  </a:lnTo>
                  <a:lnTo>
                    <a:pt x="2" y="96"/>
                  </a:lnTo>
                  <a:lnTo>
                    <a:pt x="0" y="87"/>
                  </a:lnTo>
                  <a:lnTo>
                    <a:pt x="0" y="77"/>
                  </a:lnTo>
                  <a:lnTo>
                    <a:pt x="1" y="57"/>
                  </a:lnTo>
                  <a:lnTo>
                    <a:pt x="5" y="47"/>
                  </a:lnTo>
                  <a:lnTo>
                    <a:pt x="8" y="38"/>
                  </a:lnTo>
                  <a:lnTo>
                    <a:pt x="14" y="29"/>
                  </a:lnTo>
                  <a:lnTo>
                    <a:pt x="20" y="21"/>
                  </a:lnTo>
                  <a:lnTo>
                    <a:pt x="27" y="14"/>
                  </a:lnTo>
                  <a:lnTo>
                    <a:pt x="33" y="9"/>
                  </a:lnTo>
                  <a:lnTo>
                    <a:pt x="42" y="5"/>
                  </a:lnTo>
                  <a:lnTo>
                    <a:pt x="50" y="2"/>
                  </a:lnTo>
                  <a:lnTo>
                    <a:pt x="67" y="0"/>
                  </a:lnTo>
                  <a:lnTo>
                    <a:pt x="83" y="2"/>
                  </a:lnTo>
                  <a:lnTo>
                    <a:pt x="92" y="5"/>
                  </a:lnTo>
                  <a:lnTo>
                    <a:pt x="100" y="9"/>
                  </a:lnTo>
                  <a:lnTo>
                    <a:pt x="107" y="14"/>
                  </a:lnTo>
                  <a:lnTo>
                    <a:pt x="114" y="21"/>
                  </a:lnTo>
                  <a:lnTo>
                    <a:pt x="120" y="29"/>
                  </a:lnTo>
                  <a:lnTo>
                    <a:pt x="125" y="38"/>
                  </a:lnTo>
                  <a:lnTo>
                    <a:pt x="129" y="47"/>
                  </a:lnTo>
                  <a:lnTo>
                    <a:pt x="132" y="57"/>
                  </a:lnTo>
                  <a:lnTo>
                    <a:pt x="135" y="77"/>
                  </a:lnTo>
                  <a:lnTo>
                    <a:pt x="134" y="87"/>
                  </a:lnTo>
                  <a:lnTo>
                    <a:pt x="132" y="96"/>
                  </a:lnTo>
                  <a:lnTo>
                    <a:pt x="129" y="105"/>
                  </a:lnTo>
                  <a:lnTo>
                    <a:pt x="125" y="113"/>
                  </a:lnTo>
                  <a:lnTo>
                    <a:pt x="121" y="121"/>
                  </a:lnTo>
                  <a:lnTo>
                    <a:pt x="115" y="129"/>
                  </a:lnTo>
                  <a:lnTo>
                    <a:pt x="109" y="135"/>
                  </a:lnTo>
                  <a:lnTo>
                    <a:pt x="101" y="140"/>
                  </a:lnTo>
                  <a:lnTo>
                    <a:pt x="94" y="145"/>
                  </a:lnTo>
                  <a:lnTo>
                    <a:pt x="85" y="148"/>
                  </a:lnTo>
                  <a:lnTo>
                    <a:pt x="77" y="150"/>
                  </a:lnTo>
                  <a:lnTo>
                    <a:pt x="67" y="151"/>
                  </a:lnTo>
                </a:path>
              </a:pathLst>
            </a:custGeom>
            <a:solidFill>
              <a:srgbClr val="00FFFF"/>
            </a:solidFill>
            <a:ln w="9525" cap="rnd">
              <a:noFill/>
              <a:round/>
              <a:headEnd/>
              <a:tailEnd/>
            </a:ln>
          </p:spPr>
          <p:txBody>
            <a:bodyPr/>
            <a:lstStyle/>
            <a:p>
              <a:endParaRPr lang="en-US"/>
            </a:p>
          </p:txBody>
        </p:sp>
        <p:sp>
          <p:nvSpPr>
            <p:cNvPr id="16433" name="Freeform 47"/>
            <p:cNvSpPr>
              <a:spLocks/>
            </p:cNvSpPr>
            <p:nvPr/>
          </p:nvSpPr>
          <p:spPr bwMode="auto">
            <a:xfrm>
              <a:off x="3678" y="2642"/>
              <a:ext cx="154" cy="173"/>
            </a:xfrm>
            <a:custGeom>
              <a:avLst/>
              <a:gdLst>
                <a:gd name="T0" fmla="*/ 86 w 154"/>
                <a:gd name="T1" fmla="*/ 157 h 173"/>
                <a:gd name="T2" fmla="*/ 66 w 154"/>
                <a:gd name="T3" fmla="*/ 158 h 173"/>
                <a:gd name="T4" fmla="*/ 50 w 154"/>
                <a:gd name="T5" fmla="*/ 152 h 173"/>
                <a:gd name="T6" fmla="*/ 36 w 154"/>
                <a:gd name="T7" fmla="*/ 143 h 173"/>
                <a:gd name="T8" fmla="*/ 25 w 154"/>
                <a:gd name="T9" fmla="*/ 130 h 173"/>
                <a:gd name="T10" fmla="*/ 16 w 154"/>
                <a:gd name="T11" fmla="*/ 114 h 173"/>
                <a:gd name="T12" fmla="*/ 13 w 154"/>
                <a:gd name="T13" fmla="*/ 97 h 173"/>
                <a:gd name="T14" fmla="*/ 14 w 154"/>
                <a:gd name="T15" fmla="*/ 69 h 173"/>
                <a:gd name="T16" fmla="*/ 20 w 154"/>
                <a:gd name="T17" fmla="*/ 50 h 173"/>
                <a:gd name="T18" fmla="*/ 31 w 154"/>
                <a:gd name="T19" fmla="*/ 34 h 173"/>
                <a:gd name="T20" fmla="*/ 45 w 154"/>
                <a:gd name="T21" fmla="*/ 24 h 173"/>
                <a:gd name="T22" fmla="*/ 60 w 154"/>
                <a:gd name="T23" fmla="*/ 17 h 173"/>
                <a:gd name="T24" fmla="*/ 92 w 154"/>
                <a:gd name="T25" fmla="*/ 17 h 173"/>
                <a:gd name="T26" fmla="*/ 107 w 154"/>
                <a:gd name="T27" fmla="*/ 24 h 173"/>
                <a:gd name="T28" fmla="*/ 121 w 154"/>
                <a:gd name="T29" fmla="*/ 34 h 173"/>
                <a:gd name="T30" fmla="*/ 131 w 154"/>
                <a:gd name="T31" fmla="*/ 50 h 173"/>
                <a:gd name="T32" fmla="*/ 137 w 154"/>
                <a:gd name="T33" fmla="*/ 69 h 173"/>
                <a:gd name="T34" fmla="*/ 139 w 154"/>
                <a:gd name="T35" fmla="*/ 97 h 173"/>
                <a:gd name="T36" fmla="*/ 135 w 154"/>
                <a:gd name="T37" fmla="*/ 114 h 173"/>
                <a:gd name="T38" fmla="*/ 127 w 154"/>
                <a:gd name="T39" fmla="*/ 130 h 173"/>
                <a:gd name="T40" fmla="*/ 115 w 154"/>
                <a:gd name="T41" fmla="*/ 143 h 173"/>
                <a:gd name="T42" fmla="*/ 102 w 154"/>
                <a:gd name="T43" fmla="*/ 152 h 173"/>
                <a:gd name="T44" fmla="*/ 85 w 154"/>
                <a:gd name="T45" fmla="*/ 158 h 173"/>
                <a:gd name="T46" fmla="*/ 66 w 154"/>
                <a:gd name="T47" fmla="*/ 157 h 173"/>
                <a:gd name="T48" fmla="*/ 76 w 154"/>
                <a:gd name="T49" fmla="*/ 172 h 173"/>
                <a:gd name="T50" fmla="*/ 97 w 154"/>
                <a:gd name="T51" fmla="*/ 169 h 173"/>
                <a:gd name="T52" fmla="*/ 115 w 154"/>
                <a:gd name="T53" fmla="*/ 160 h 173"/>
                <a:gd name="T54" fmla="*/ 130 w 154"/>
                <a:gd name="T55" fmla="*/ 146 h 173"/>
                <a:gd name="T56" fmla="*/ 142 w 154"/>
                <a:gd name="T57" fmla="*/ 130 h 173"/>
                <a:gd name="T58" fmla="*/ 150 w 154"/>
                <a:gd name="T59" fmla="*/ 110 h 173"/>
                <a:gd name="T60" fmla="*/ 153 w 154"/>
                <a:gd name="T61" fmla="*/ 88 h 173"/>
                <a:gd name="T62" fmla="*/ 146 w 154"/>
                <a:gd name="T63" fmla="*/ 54 h 173"/>
                <a:gd name="T64" fmla="*/ 136 w 154"/>
                <a:gd name="T65" fmla="*/ 33 h 173"/>
                <a:gd name="T66" fmla="*/ 121 w 154"/>
                <a:gd name="T67" fmla="*/ 17 h 173"/>
                <a:gd name="T68" fmla="*/ 104 w 154"/>
                <a:gd name="T69" fmla="*/ 7 h 173"/>
                <a:gd name="T70" fmla="*/ 76 w 154"/>
                <a:gd name="T71" fmla="*/ 0 h 173"/>
                <a:gd name="T72" fmla="*/ 48 w 154"/>
                <a:gd name="T73" fmla="*/ 7 h 173"/>
                <a:gd name="T74" fmla="*/ 31 w 154"/>
                <a:gd name="T75" fmla="*/ 17 h 173"/>
                <a:gd name="T76" fmla="*/ 16 w 154"/>
                <a:gd name="T77" fmla="*/ 33 h 173"/>
                <a:gd name="T78" fmla="*/ 5 w 154"/>
                <a:gd name="T79" fmla="*/ 54 h 173"/>
                <a:gd name="T80" fmla="*/ 0 w 154"/>
                <a:gd name="T81" fmla="*/ 88 h 173"/>
                <a:gd name="T82" fmla="*/ 2 w 154"/>
                <a:gd name="T83" fmla="*/ 110 h 173"/>
                <a:gd name="T84" fmla="*/ 9 w 154"/>
                <a:gd name="T85" fmla="*/ 130 h 173"/>
                <a:gd name="T86" fmla="*/ 21 w 154"/>
                <a:gd name="T87" fmla="*/ 146 h 173"/>
                <a:gd name="T88" fmla="*/ 37 w 154"/>
                <a:gd name="T89" fmla="*/ 160 h 173"/>
                <a:gd name="T90" fmla="*/ 55 w 154"/>
                <a:gd name="T91" fmla="*/ 169 h 173"/>
                <a:gd name="T92" fmla="*/ 76 w 154"/>
                <a:gd name="T93" fmla="*/ 172 h 1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4"/>
                <a:gd name="T142" fmla="*/ 0 h 173"/>
                <a:gd name="T143" fmla="*/ 154 w 154"/>
                <a:gd name="T144" fmla="*/ 173 h 1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4" h="173">
                  <a:moveTo>
                    <a:pt x="86" y="172"/>
                  </a:moveTo>
                  <a:lnTo>
                    <a:pt x="86" y="157"/>
                  </a:lnTo>
                  <a:lnTo>
                    <a:pt x="76" y="158"/>
                  </a:lnTo>
                  <a:lnTo>
                    <a:pt x="66" y="158"/>
                  </a:lnTo>
                  <a:lnTo>
                    <a:pt x="58" y="156"/>
                  </a:lnTo>
                  <a:lnTo>
                    <a:pt x="50" y="152"/>
                  </a:lnTo>
                  <a:lnTo>
                    <a:pt x="43" y="148"/>
                  </a:lnTo>
                  <a:lnTo>
                    <a:pt x="36" y="143"/>
                  </a:lnTo>
                  <a:lnTo>
                    <a:pt x="31" y="137"/>
                  </a:lnTo>
                  <a:lnTo>
                    <a:pt x="25" y="130"/>
                  </a:lnTo>
                  <a:lnTo>
                    <a:pt x="20" y="122"/>
                  </a:lnTo>
                  <a:lnTo>
                    <a:pt x="16" y="114"/>
                  </a:lnTo>
                  <a:lnTo>
                    <a:pt x="15" y="106"/>
                  </a:lnTo>
                  <a:lnTo>
                    <a:pt x="13" y="97"/>
                  </a:lnTo>
                  <a:lnTo>
                    <a:pt x="12" y="88"/>
                  </a:lnTo>
                  <a:lnTo>
                    <a:pt x="14" y="69"/>
                  </a:lnTo>
                  <a:lnTo>
                    <a:pt x="16" y="59"/>
                  </a:lnTo>
                  <a:lnTo>
                    <a:pt x="20" y="50"/>
                  </a:lnTo>
                  <a:lnTo>
                    <a:pt x="25" y="42"/>
                  </a:lnTo>
                  <a:lnTo>
                    <a:pt x="31" y="34"/>
                  </a:lnTo>
                  <a:lnTo>
                    <a:pt x="38" y="28"/>
                  </a:lnTo>
                  <a:lnTo>
                    <a:pt x="45" y="24"/>
                  </a:lnTo>
                  <a:lnTo>
                    <a:pt x="52" y="20"/>
                  </a:lnTo>
                  <a:lnTo>
                    <a:pt x="60" y="17"/>
                  </a:lnTo>
                  <a:lnTo>
                    <a:pt x="76" y="15"/>
                  </a:lnTo>
                  <a:lnTo>
                    <a:pt x="92" y="17"/>
                  </a:lnTo>
                  <a:lnTo>
                    <a:pt x="100" y="20"/>
                  </a:lnTo>
                  <a:lnTo>
                    <a:pt x="107" y="24"/>
                  </a:lnTo>
                  <a:lnTo>
                    <a:pt x="114" y="28"/>
                  </a:lnTo>
                  <a:lnTo>
                    <a:pt x="121" y="34"/>
                  </a:lnTo>
                  <a:lnTo>
                    <a:pt x="126" y="42"/>
                  </a:lnTo>
                  <a:lnTo>
                    <a:pt x="131" y="50"/>
                  </a:lnTo>
                  <a:lnTo>
                    <a:pt x="136" y="59"/>
                  </a:lnTo>
                  <a:lnTo>
                    <a:pt x="137" y="69"/>
                  </a:lnTo>
                  <a:lnTo>
                    <a:pt x="139" y="88"/>
                  </a:lnTo>
                  <a:lnTo>
                    <a:pt x="139" y="97"/>
                  </a:lnTo>
                  <a:lnTo>
                    <a:pt x="137" y="106"/>
                  </a:lnTo>
                  <a:lnTo>
                    <a:pt x="135" y="114"/>
                  </a:lnTo>
                  <a:lnTo>
                    <a:pt x="131" y="122"/>
                  </a:lnTo>
                  <a:lnTo>
                    <a:pt x="127" y="130"/>
                  </a:lnTo>
                  <a:lnTo>
                    <a:pt x="121" y="137"/>
                  </a:lnTo>
                  <a:lnTo>
                    <a:pt x="115" y="143"/>
                  </a:lnTo>
                  <a:lnTo>
                    <a:pt x="109" y="148"/>
                  </a:lnTo>
                  <a:lnTo>
                    <a:pt x="102" y="152"/>
                  </a:lnTo>
                  <a:lnTo>
                    <a:pt x="93" y="156"/>
                  </a:lnTo>
                  <a:lnTo>
                    <a:pt x="85" y="158"/>
                  </a:lnTo>
                  <a:lnTo>
                    <a:pt x="76" y="158"/>
                  </a:lnTo>
                  <a:lnTo>
                    <a:pt x="66" y="157"/>
                  </a:lnTo>
                  <a:lnTo>
                    <a:pt x="65" y="172"/>
                  </a:lnTo>
                  <a:lnTo>
                    <a:pt x="76" y="172"/>
                  </a:lnTo>
                  <a:lnTo>
                    <a:pt x="87" y="171"/>
                  </a:lnTo>
                  <a:lnTo>
                    <a:pt x="97" y="169"/>
                  </a:lnTo>
                  <a:lnTo>
                    <a:pt x="106" y="165"/>
                  </a:lnTo>
                  <a:lnTo>
                    <a:pt x="115" y="160"/>
                  </a:lnTo>
                  <a:lnTo>
                    <a:pt x="123" y="154"/>
                  </a:lnTo>
                  <a:lnTo>
                    <a:pt x="130" y="146"/>
                  </a:lnTo>
                  <a:lnTo>
                    <a:pt x="137" y="138"/>
                  </a:lnTo>
                  <a:lnTo>
                    <a:pt x="142" y="130"/>
                  </a:lnTo>
                  <a:lnTo>
                    <a:pt x="146" y="120"/>
                  </a:lnTo>
                  <a:lnTo>
                    <a:pt x="150" y="110"/>
                  </a:lnTo>
                  <a:lnTo>
                    <a:pt x="152" y="98"/>
                  </a:lnTo>
                  <a:lnTo>
                    <a:pt x="153" y="88"/>
                  </a:lnTo>
                  <a:lnTo>
                    <a:pt x="150" y="66"/>
                  </a:lnTo>
                  <a:lnTo>
                    <a:pt x="146" y="54"/>
                  </a:lnTo>
                  <a:lnTo>
                    <a:pt x="142" y="43"/>
                  </a:lnTo>
                  <a:lnTo>
                    <a:pt x="136" y="33"/>
                  </a:lnTo>
                  <a:lnTo>
                    <a:pt x="129" y="25"/>
                  </a:lnTo>
                  <a:lnTo>
                    <a:pt x="121" y="17"/>
                  </a:lnTo>
                  <a:lnTo>
                    <a:pt x="113" y="11"/>
                  </a:lnTo>
                  <a:lnTo>
                    <a:pt x="104" y="7"/>
                  </a:lnTo>
                  <a:lnTo>
                    <a:pt x="95" y="3"/>
                  </a:lnTo>
                  <a:lnTo>
                    <a:pt x="76" y="0"/>
                  </a:lnTo>
                  <a:lnTo>
                    <a:pt x="57" y="3"/>
                  </a:lnTo>
                  <a:lnTo>
                    <a:pt x="48" y="7"/>
                  </a:lnTo>
                  <a:lnTo>
                    <a:pt x="39" y="11"/>
                  </a:lnTo>
                  <a:lnTo>
                    <a:pt x="31" y="17"/>
                  </a:lnTo>
                  <a:lnTo>
                    <a:pt x="23" y="25"/>
                  </a:lnTo>
                  <a:lnTo>
                    <a:pt x="16" y="33"/>
                  </a:lnTo>
                  <a:lnTo>
                    <a:pt x="9" y="43"/>
                  </a:lnTo>
                  <a:lnTo>
                    <a:pt x="5" y="54"/>
                  </a:lnTo>
                  <a:lnTo>
                    <a:pt x="2" y="66"/>
                  </a:lnTo>
                  <a:lnTo>
                    <a:pt x="0" y="88"/>
                  </a:lnTo>
                  <a:lnTo>
                    <a:pt x="0" y="98"/>
                  </a:lnTo>
                  <a:lnTo>
                    <a:pt x="2" y="110"/>
                  </a:lnTo>
                  <a:lnTo>
                    <a:pt x="6" y="120"/>
                  </a:lnTo>
                  <a:lnTo>
                    <a:pt x="9" y="130"/>
                  </a:lnTo>
                  <a:lnTo>
                    <a:pt x="15" y="138"/>
                  </a:lnTo>
                  <a:lnTo>
                    <a:pt x="21" y="146"/>
                  </a:lnTo>
                  <a:lnTo>
                    <a:pt x="29" y="154"/>
                  </a:lnTo>
                  <a:lnTo>
                    <a:pt x="37" y="160"/>
                  </a:lnTo>
                  <a:lnTo>
                    <a:pt x="45" y="165"/>
                  </a:lnTo>
                  <a:lnTo>
                    <a:pt x="55" y="169"/>
                  </a:lnTo>
                  <a:lnTo>
                    <a:pt x="65" y="171"/>
                  </a:lnTo>
                  <a:lnTo>
                    <a:pt x="76" y="172"/>
                  </a:lnTo>
                  <a:lnTo>
                    <a:pt x="86" y="172"/>
                  </a:lnTo>
                </a:path>
              </a:pathLst>
            </a:custGeom>
            <a:solidFill>
              <a:srgbClr val="000000"/>
            </a:solidFill>
            <a:ln w="12700" cap="rnd">
              <a:solidFill>
                <a:srgbClr val="000000"/>
              </a:solidFill>
              <a:round/>
              <a:headEnd/>
              <a:tailEnd/>
            </a:ln>
          </p:spPr>
          <p:txBody>
            <a:bodyPr/>
            <a:lstStyle/>
            <a:p>
              <a:endParaRPr lang="en-US"/>
            </a:p>
          </p:txBody>
        </p:sp>
        <p:sp>
          <p:nvSpPr>
            <p:cNvPr id="16434" name="Freeform 48"/>
            <p:cNvSpPr>
              <a:spLocks/>
            </p:cNvSpPr>
            <p:nvPr/>
          </p:nvSpPr>
          <p:spPr bwMode="auto">
            <a:xfrm>
              <a:off x="3684" y="2650"/>
              <a:ext cx="136" cy="152"/>
            </a:xfrm>
            <a:custGeom>
              <a:avLst/>
              <a:gdLst>
                <a:gd name="T0" fmla="*/ 67 w 136"/>
                <a:gd name="T1" fmla="*/ 151 h 152"/>
                <a:gd name="T2" fmla="*/ 57 w 136"/>
                <a:gd name="T3" fmla="*/ 150 h 152"/>
                <a:gd name="T4" fmla="*/ 48 w 136"/>
                <a:gd name="T5" fmla="*/ 148 h 152"/>
                <a:gd name="T6" fmla="*/ 40 w 136"/>
                <a:gd name="T7" fmla="*/ 145 h 152"/>
                <a:gd name="T8" fmla="*/ 32 w 136"/>
                <a:gd name="T9" fmla="*/ 140 h 152"/>
                <a:gd name="T10" fmla="*/ 25 w 136"/>
                <a:gd name="T11" fmla="*/ 135 h 152"/>
                <a:gd name="T12" fmla="*/ 18 w 136"/>
                <a:gd name="T13" fmla="*/ 129 h 152"/>
                <a:gd name="T14" fmla="*/ 13 w 136"/>
                <a:gd name="T15" fmla="*/ 121 h 152"/>
                <a:gd name="T16" fmla="*/ 8 w 136"/>
                <a:gd name="T17" fmla="*/ 113 h 152"/>
                <a:gd name="T18" fmla="*/ 5 w 136"/>
                <a:gd name="T19" fmla="*/ 105 h 152"/>
                <a:gd name="T20" fmla="*/ 2 w 136"/>
                <a:gd name="T21" fmla="*/ 96 h 152"/>
                <a:gd name="T22" fmla="*/ 0 w 136"/>
                <a:gd name="T23" fmla="*/ 87 h 152"/>
                <a:gd name="T24" fmla="*/ 0 w 136"/>
                <a:gd name="T25" fmla="*/ 77 h 152"/>
                <a:gd name="T26" fmla="*/ 1 w 136"/>
                <a:gd name="T27" fmla="*/ 57 h 152"/>
                <a:gd name="T28" fmla="*/ 5 w 136"/>
                <a:gd name="T29" fmla="*/ 47 h 152"/>
                <a:gd name="T30" fmla="*/ 8 w 136"/>
                <a:gd name="T31" fmla="*/ 38 h 152"/>
                <a:gd name="T32" fmla="*/ 14 w 136"/>
                <a:gd name="T33" fmla="*/ 29 h 152"/>
                <a:gd name="T34" fmla="*/ 20 w 136"/>
                <a:gd name="T35" fmla="*/ 21 h 152"/>
                <a:gd name="T36" fmla="*/ 27 w 136"/>
                <a:gd name="T37" fmla="*/ 14 h 152"/>
                <a:gd name="T38" fmla="*/ 33 w 136"/>
                <a:gd name="T39" fmla="*/ 9 h 152"/>
                <a:gd name="T40" fmla="*/ 42 w 136"/>
                <a:gd name="T41" fmla="*/ 5 h 152"/>
                <a:gd name="T42" fmla="*/ 50 w 136"/>
                <a:gd name="T43" fmla="*/ 2 h 152"/>
                <a:gd name="T44" fmla="*/ 67 w 136"/>
                <a:gd name="T45" fmla="*/ 0 h 152"/>
                <a:gd name="T46" fmla="*/ 83 w 136"/>
                <a:gd name="T47" fmla="*/ 2 h 152"/>
                <a:gd name="T48" fmla="*/ 92 w 136"/>
                <a:gd name="T49" fmla="*/ 5 h 152"/>
                <a:gd name="T50" fmla="*/ 100 w 136"/>
                <a:gd name="T51" fmla="*/ 9 h 152"/>
                <a:gd name="T52" fmla="*/ 107 w 136"/>
                <a:gd name="T53" fmla="*/ 14 h 152"/>
                <a:gd name="T54" fmla="*/ 114 w 136"/>
                <a:gd name="T55" fmla="*/ 21 h 152"/>
                <a:gd name="T56" fmla="*/ 120 w 136"/>
                <a:gd name="T57" fmla="*/ 29 h 152"/>
                <a:gd name="T58" fmla="*/ 125 w 136"/>
                <a:gd name="T59" fmla="*/ 38 h 152"/>
                <a:gd name="T60" fmla="*/ 129 w 136"/>
                <a:gd name="T61" fmla="*/ 47 h 152"/>
                <a:gd name="T62" fmla="*/ 132 w 136"/>
                <a:gd name="T63" fmla="*/ 57 h 152"/>
                <a:gd name="T64" fmla="*/ 135 w 136"/>
                <a:gd name="T65" fmla="*/ 77 h 152"/>
                <a:gd name="T66" fmla="*/ 134 w 136"/>
                <a:gd name="T67" fmla="*/ 87 h 152"/>
                <a:gd name="T68" fmla="*/ 132 w 136"/>
                <a:gd name="T69" fmla="*/ 96 h 152"/>
                <a:gd name="T70" fmla="*/ 129 w 136"/>
                <a:gd name="T71" fmla="*/ 105 h 152"/>
                <a:gd name="T72" fmla="*/ 125 w 136"/>
                <a:gd name="T73" fmla="*/ 113 h 152"/>
                <a:gd name="T74" fmla="*/ 121 w 136"/>
                <a:gd name="T75" fmla="*/ 121 h 152"/>
                <a:gd name="T76" fmla="*/ 115 w 136"/>
                <a:gd name="T77" fmla="*/ 129 h 152"/>
                <a:gd name="T78" fmla="*/ 109 w 136"/>
                <a:gd name="T79" fmla="*/ 135 h 152"/>
                <a:gd name="T80" fmla="*/ 101 w 136"/>
                <a:gd name="T81" fmla="*/ 140 h 152"/>
                <a:gd name="T82" fmla="*/ 94 w 136"/>
                <a:gd name="T83" fmla="*/ 145 h 152"/>
                <a:gd name="T84" fmla="*/ 85 w 136"/>
                <a:gd name="T85" fmla="*/ 148 h 152"/>
                <a:gd name="T86" fmla="*/ 77 w 136"/>
                <a:gd name="T87" fmla="*/ 150 h 152"/>
                <a:gd name="T88" fmla="*/ 67 w 136"/>
                <a:gd name="T89" fmla="*/ 151 h 1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6"/>
                <a:gd name="T136" fmla="*/ 0 h 152"/>
                <a:gd name="T137" fmla="*/ 136 w 136"/>
                <a:gd name="T138" fmla="*/ 152 h 1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6" h="152">
                  <a:moveTo>
                    <a:pt x="67" y="151"/>
                  </a:moveTo>
                  <a:lnTo>
                    <a:pt x="57" y="150"/>
                  </a:lnTo>
                  <a:lnTo>
                    <a:pt x="48" y="148"/>
                  </a:lnTo>
                  <a:lnTo>
                    <a:pt x="40" y="145"/>
                  </a:lnTo>
                  <a:lnTo>
                    <a:pt x="32" y="140"/>
                  </a:lnTo>
                  <a:lnTo>
                    <a:pt x="25" y="135"/>
                  </a:lnTo>
                  <a:lnTo>
                    <a:pt x="18" y="129"/>
                  </a:lnTo>
                  <a:lnTo>
                    <a:pt x="13" y="121"/>
                  </a:lnTo>
                  <a:lnTo>
                    <a:pt x="8" y="113"/>
                  </a:lnTo>
                  <a:lnTo>
                    <a:pt x="5" y="105"/>
                  </a:lnTo>
                  <a:lnTo>
                    <a:pt x="2" y="96"/>
                  </a:lnTo>
                  <a:lnTo>
                    <a:pt x="0" y="87"/>
                  </a:lnTo>
                  <a:lnTo>
                    <a:pt x="0" y="77"/>
                  </a:lnTo>
                  <a:lnTo>
                    <a:pt x="1" y="57"/>
                  </a:lnTo>
                  <a:lnTo>
                    <a:pt x="5" y="47"/>
                  </a:lnTo>
                  <a:lnTo>
                    <a:pt x="8" y="38"/>
                  </a:lnTo>
                  <a:lnTo>
                    <a:pt x="14" y="29"/>
                  </a:lnTo>
                  <a:lnTo>
                    <a:pt x="20" y="21"/>
                  </a:lnTo>
                  <a:lnTo>
                    <a:pt x="27" y="14"/>
                  </a:lnTo>
                  <a:lnTo>
                    <a:pt x="33" y="9"/>
                  </a:lnTo>
                  <a:lnTo>
                    <a:pt x="42" y="5"/>
                  </a:lnTo>
                  <a:lnTo>
                    <a:pt x="50" y="2"/>
                  </a:lnTo>
                  <a:lnTo>
                    <a:pt x="67" y="0"/>
                  </a:lnTo>
                  <a:lnTo>
                    <a:pt x="83" y="2"/>
                  </a:lnTo>
                  <a:lnTo>
                    <a:pt x="92" y="5"/>
                  </a:lnTo>
                  <a:lnTo>
                    <a:pt x="100" y="9"/>
                  </a:lnTo>
                  <a:lnTo>
                    <a:pt x="107" y="14"/>
                  </a:lnTo>
                  <a:lnTo>
                    <a:pt x="114" y="21"/>
                  </a:lnTo>
                  <a:lnTo>
                    <a:pt x="120" y="29"/>
                  </a:lnTo>
                  <a:lnTo>
                    <a:pt x="125" y="38"/>
                  </a:lnTo>
                  <a:lnTo>
                    <a:pt x="129" y="47"/>
                  </a:lnTo>
                  <a:lnTo>
                    <a:pt x="132" y="57"/>
                  </a:lnTo>
                  <a:lnTo>
                    <a:pt x="135" y="77"/>
                  </a:lnTo>
                  <a:lnTo>
                    <a:pt x="134" y="87"/>
                  </a:lnTo>
                  <a:lnTo>
                    <a:pt x="132" y="96"/>
                  </a:lnTo>
                  <a:lnTo>
                    <a:pt x="129" y="105"/>
                  </a:lnTo>
                  <a:lnTo>
                    <a:pt x="125" y="113"/>
                  </a:lnTo>
                  <a:lnTo>
                    <a:pt x="121" y="121"/>
                  </a:lnTo>
                  <a:lnTo>
                    <a:pt x="115" y="129"/>
                  </a:lnTo>
                  <a:lnTo>
                    <a:pt x="109" y="135"/>
                  </a:lnTo>
                  <a:lnTo>
                    <a:pt x="101" y="140"/>
                  </a:lnTo>
                  <a:lnTo>
                    <a:pt x="94" y="145"/>
                  </a:lnTo>
                  <a:lnTo>
                    <a:pt x="85" y="148"/>
                  </a:lnTo>
                  <a:lnTo>
                    <a:pt x="77" y="150"/>
                  </a:lnTo>
                  <a:lnTo>
                    <a:pt x="67" y="151"/>
                  </a:lnTo>
                </a:path>
              </a:pathLst>
            </a:custGeom>
            <a:solidFill>
              <a:srgbClr val="00FFFF"/>
            </a:solidFill>
            <a:ln w="9525" cap="rnd">
              <a:noFill/>
              <a:round/>
              <a:headEnd/>
              <a:tailEnd/>
            </a:ln>
          </p:spPr>
          <p:txBody>
            <a:bodyPr/>
            <a:lstStyle/>
            <a:p>
              <a:endParaRPr lang="en-US"/>
            </a:p>
          </p:txBody>
        </p:sp>
        <p:sp>
          <p:nvSpPr>
            <p:cNvPr id="16435" name="Freeform 49"/>
            <p:cNvSpPr>
              <a:spLocks/>
            </p:cNvSpPr>
            <p:nvPr/>
          </p:nvSpPr>
          <p:spPr bwMode="auto">
            <a:xfrm>
              <a:off x="3678" y="2642"/>
              <a:ext cx="154" cy="173"/>
            </a:xfrm>
            <a:custGeom>
              <a:avLst/>
              <a:gdLst>
                <a:gd name="T0" fmla="*/ 86 w 154"/>
                <a:gd name="T1" fmla="*/ 157 h 173"/>
                <a:gd name="T2" fmla="*/ 66 w 154"/>
                <a:gd name="T3" fmla="*/ 158 h 173"/>
                <a:gd name="T4" fmla="*/ 50 w 154"/>
                <a:gd name="T5" fmla="*/ 152 h 173"/>
                <a:gd name="T6" fmla="*/ 36 w 154"/>
                <a:gd name="T7" fmla="*/ 143 h 173"/>
                <a:gd name="T8" fmla="*/ 25 w 154"/>
                <a:gd name="T9" fmla="*/ 130 h 173"/>
                <a:gd name="T10" fmla="*/ 16 w 154"/>
                <a:gd name="T11" fmla="*/ 114 h 173"/>
                <a:gd name="T12" fmla="*/ 13 w 154"/>
                <a:gd name="T13" fmla="*/ 97 h 173"/>
                <a:gd name="T14" fmla="*/ 14 w 154"/>
                <a:gd name="T15" fmla="*/ 69 h 173"/>
                <a:gd name="T16" fmla="*/ 20 w 154"/>
                <a:gd name="T17" fmla="*/ 50 h 173"/>
                <a:gd name="T18" fmla="*/ 31 w 154"/>
                <a:gd name="T19" fmla="*/ 34 h 173"/>
                <a:gd name="T20" fmla="*/ 45 w 154"/>
                <a:gd name="T21" fmla="*/ 24 h 173"/>
                <a:gd name="T22" fmla="*/ 60 w 154"/>
                <a:gd name="T23" fmla="*/ 17 h 173"/>
                <a:gd name="T24" fmla="*/ 92 w 154"/>
                <a:gd name="T25" fmla="*/ 17 h 173"/>
                <a:gd name="T26" fmla="*/ 107 w 154"/>
                <a:gd name="T27" fmla="*/ 24 h 173"/>
                <a:gd name="T28" fmla="*/ 121 w 154"/>
                <a:gd name="T29" fmla="*/ 34 h 173"/>
                <a:gd name="T30" fmla="*/ 131 w 154"/>
                <a:gd name="T31" fmla="*/ 50 h 173"/>
                <a:gd name="T32" fmla="*/ 137 w 154"/>
                <a:gd name="T33" fmla="*/ 69 h 173"/>
                <a:gd name="T34" fmla="*/ 139 w 154"/>
                <a:gd name="T35" fmla="*/ 97 h 173"/>
                <a:gd name="T36" fmla="*/ 135 w 154"/>
                <a:gd name="T37" fmla="*/ 114 h 173"/>
                <a:gd name="T38" fmla="*/ 127 w 154"/>
                <a:gd name="T39" fmla="*/ 130 h 173"/>
                <a:gd name="T40" fmla="*/ 115 w 154"/>
                <a:gd name="T41" fmla="*/ 143 h 173"/>
                <a:gd name="T42" fmla="*/ 102 w 154"/>
                <a:gd name="T43" fmla="*/ 152 h 173"/>
                <a:gd name="T44" fmla="*/ 85 w 154"/>
                <a:gd name="T45" fmla="*/ 158 h 173"/>
                <a:gd name="T46" fmla="*/ 66 w 154"/>
                <a:gd name="T47" fmla="*/ 157 h 173"/>
                <a:gd name="T48" fmla="*/ 76 w 154"/>
                <a:gd name="T49" fmla="*/ 172 h 173"/>
                <a:gd name="T50" fmla="*/ 97 w 154"/>
                <a:gd name="T51" fmla="*/ 169 h 173"/>
                <a:gd name="T52" fmla="*/ 115 w 154"/>
                <a:gd name="T53" fmla="*/ 160 h 173"/>
                <a:gd name="T54" fmla="*/ 130 w 154"/>
                <a:gd name="T55" fmla="*/ 146 h 173"/>
                <a:gd name="T56" fmla="*/ 142 w 154"/>
                <a:gd name="T57" fmla="*/ 130 h 173"/>
                <a:gd name="T58" fmla="*/ 150 w 154"/>
                <a:gd name="T59" fmla="*/ 110 h 173"/>
                <a:gd name="T60" fmla="*/ 153 w 154"/>
                <a:gd name="T61" fmla="*/ 88 h 173"/>
                <a:gd name="T62" fmla="*/ 146 w 154"/>
                <a:gd name="T63" fmla="*/ 54 h 173"/>
                <a:gd name="T64" fmla="*/ 136 w 154"/>
                <a:gd name="T65" fmla="*/ 33 h 173"/>
                <a:gd name="T66" fmla="*/ 121 w 154"/>
                <a:gd name="T67" fmla="*/ 17 h 173"/>
                <a:gd name="T68" fmla="*/ 104 w 154"/>
                <a:gd name="T69" fmla="*/ 7 h 173"/>
                <a:gd name="T70" fmla="*/ 76 w 154"/>
                <a:gd name="T71" fmla="*/ 0 h 173"/>
                <a:gd name="T72" fmla="*/ 48 w 154"/>
                <a:gd name="T73" fmla="*/ 7 h 173"/>
                <a:gd name="T74" fmla="*/ 31 w 154"/>
                <a:gd name="T75" fmla="*/ 17 h 173"/>
                <a:gd name="T76" fmla="*/ 16 w 154"/>
                <a:gd name="T77" fmla="*/ 33 h 173"/>
                <a:gd name="T78" fmla="*/ 5 w 154"/>
                <a:gd name="T79" fmla="*/ 54 h 173"/>
                <a:gd name="T80" fmla="*/ 0 w 154"/>
                <a:gd name="T81" fmla="*/ 88 h 173"/>
                <a:gd name="T82" fmla="*/ 2 w 154"/>
                <a:gd name="T83" fmla="*/ 110 h 173"/>
                <a:gd name="T84" fmla="*/ 9 w 154"/>
                <a:gd name="T85" fmla="*/ 130 h 173"/>
                <a:gd name="T86" fmla="*/ 21 w 154"/>
                <a:gd name="T87" fmla="*/ 146 h 173"/>
                <a:gd name="T88" fmla="*/ 37 w 154"/>
                <a:gd name="T89" fmla="*/ 160 h 173"/>
                <a:gd name="T90" fmla="*/ 55 w 154"/>
                <a:gd name="T91" fmla="*/ 169 h 173"/>
                <a:gd name="T92" fmla="*/ 76 w 154"/>
                <a:gd name="T93" fmla="*/ 172 h 1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4"/>
                <a:gd name="T142" fmla="*/ 0 h 173"/>
                <a:gd name="T143" fmla="*/ 154 w 154"/>
                <a:gd name="T144" fmla="*/ 173 h 1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4" h="173">
                  <a:moveTo>
                    <a:pt x="86" y="172"/>
                  </a:moveTo>
                  <a:lnTo>
                    <a:pt x="86" y="157"/>
                  </a:lnTo>
                  <a:lnTo>
                    <a:pt x="76" y="158"/>
                  </a:lnTo>
                  <a:lnTo>
                    <a:pt x="66" y="158"/>
                  </a:lnTo>
                  <a:lnTo>
                    <a:pt x="58" y="156"/>
                  </a:lnTo>
                  <a:lnTo>
                    <a:pt x="50" y="152"/>
                  </a:lnTo>
                  <a:lnTo>
                    <a:pt x="43" y="148"/>
                  </a:lnTo>
                  <a:lnTo>
                    <a:pt x="36" y="143"/>
                  </a:lnTo>
                  <a:lnTo>
                    <a:pt x="31" y="137"/>
                  </a:lnTo>
                  <a:lnTo>
                    <a:pt x="25" y="130"/>
                  </a:lnTo>
                  <a:lnTo>
                    <a:pt x="20" y="122"/>
                  </a:lnTo>
                  <a:lnTo>
                    <a:pt x="16" y="114"/>
                  </a:lnTo>
                  <a:lnTo>
                    <a:pt x="15" y="106"/>
                  </a:lnTo>
                  <a:lnTo>
                    <a:pt x="13" y="97"/>
                  </a:lnTo>
                  <a:lnTo>
                    <a:pt x="12" y="88"/>
                  </a:lnTo>
                  <a:lnTo>
                    <a:pt x="14" y="69"/>
                  </a:lnTo>
                  <a:lnTo>
                    <a:pt x="16" y="59"/>
                  </a:lnTo>
                  <a:lnTo>
                    <a:pt x="20" y="50"/>
                  </a:lnTo>
                  <a:lnTo>
                    <a:pt x="25" y="42"/>
                  </a:lnTo>
                  <a:lnTo>
                    <a:pt x="31" y="34"/>
                  </a:lnTo>
                  <a:lnTo>
                    <a:pt x="38" y="28"/>
                  </a:lnTo>
                  <a:lnTo>
                    <a:pt x="45" y="24"/>
                  </a:lnTo>
                  <a:lnTo>
                    <a:pt x="52" y="20"/>
                  </a:lnTo>
                  <a:lnTo>
                    <a:pt x="60" y="17"/>
                  </a:lnTo>
                  <a:lnTo>
                    <a:pt x="76" y="15"/>
                  </a:lnTo>
                  <a:lnTo>
                    <a:pt x="92" y="17"/>
                  </a:lnTo>
                  <a:lnTo>
                    <a:pt x="100" y="20"/>
                  </a:lnTo>
                  <a:lnTo>
                    <a:pt x="107" y="24"/>
                  </a:lnTo>
                  <a:lnTo>
                    <a:pt x="114" y="28"/>
                  </a:lnTo>
                  <a:lnTo>
                    <a:pt x="121" y="34"/>
                  </a:lnTo>
                  <a:lnTo>
                    <a:pt x="126" y="42"/>
                  </a:lnTo>
                  <a:lnTo>
                    <a:pt x="131" y="50"/>
                  </a:lnTo>
                  <a:lnTo>
                    <a:pt x="136" y="59"/>
                  </a:lnTo>
                  <a:lnTo>
                    <a:pt x="137" y="69"/>
                  </a:lnTo>
                  <a:lnTo>
                    <a:pt x="139" y="88"/>
                  </a:lnTo>
                  <a:lnTo>
                    <a:pt x="139" y="97"/>
                  </a:lnTo>
                  <a:lnTo>
                    <a:pt x="137" y="106"/>
                  </a:lnTo>
                  <a:lnTo>
                    <a:pt x="135" y="114"/>
                  </a:lnTo>
                  <a:lnTo>
                    <a:pt x="131" y="122"/>
                  </a:lnTo>
                  <a:lnTo>
                    <a:pt x="127" y="130"/>
                  </a:lnTo>
                  <a:lnTo>
                    <a:pt x="121" y="137"/>
                  </a:lnTo>
                  <a:lnTo>
                    <a:pt x="115" y="143"/>
                  </a:lnTo>
                  <a:lnTo>
                    <a:pt x="109" y="148"/>
                  </a:lnTo>
                  <a:lnTo>
                    <a:pt x="102" y="152"/>
                  </a:lnTo>
                  <a:lnTo>
                    <a:pt x="93" y="156"/>
                  </a:lnTo>
                  <a:lnTo>
                    <a:pt x="85" y="158"/>
                  </a:lnTo>
                  <a:lnTo>
                    <a:pt x="76" y="158"/>
                  </a:lnTo>
                  <a:lnTo>
                    <a:pt x="66" y="157"/>
                  </a:lnTo>
                  <a:lnTo>
                    <a:pt x="65" y="172"/>
                  </a:lnTo>
                  <a:lnTo>
                    <a:pt x="76" y="172"/>
                  </a:lnTo>
                  <a:lnTo>
                    <a:pt x="87" y="171"/>
                  </a:lnTo>
                  <a:lnTo>
                    <a:pt x="97" y="169"/>
                  </a:lnTo>
                  <a:lnTo>
                    <a:pt x="106" y="165"/>
                  </a:lnTo>
                  <a:lnTo>
                    <a:pt x="115" y="160"/>
                  </a:lnTo>
                  <a:lnTo>
                    <a:pt x="123" y="154"/>
                  </a:lnTo>
                  <a:lnTo>
                    <a:pt x="130" y="146"/>
                  </a:lnTo>
                  <a:lnTo>
                    <a:pt x="137" y="138"/>
                  </a:lnTo>
                  <a:lnTo>
                    <a:pt x="142" y="130"/>
                  </a:lnTo>
                  <a:lnTo>
                    <a:pt x="146" y="120"/>
                  </a:lnTo>
                  <a:lnTo>
                    <a:pt x="150" y="110"/>
                  </a:lnTo>
                  <a:lnTo>
                    <a:pt x="152" y="98"/>
                  </a:lnTo>
                  <a:lnTo>
                    <a:pt x="153" y="88"/>
                  </a:lnTo>
                  <a:lnTo>
                    <a:pt x="150" y="66"/>
                  </a:lnTo>
                  <a:lnTo>
                    <a:pt x="146" y="54"/>
                  </a:lnTo>
                  <a:lnTo>
                    <a:pt x="142" y="43"/>
                  </a:lnTo>
                  <a:lnTo>
                    <a:pt x="136" y="33"/>
                  </a:lnTo>
                  <a:lnTo>
                    <a:pt x="129" y="25"/>
                  </a:lnTo>
                  <a:lnTo>
                    <a:pt x="121" y="17"/>
                  </a:lnTo>
                  <a:lnTo>
                    <a:pt x="113" y="11"/>
                  </a:lnTo>
                  <a:lnTo>
                    <a:pt x="104" y="7"/>
                  </a:lnTo>
                  <a:lnTo>
                    <a:pt x="95" y="3"/>
                  </a:lnTo>
                  <a:lnTo>
                    <a:pt x="76" y="0"/>
                  </a:lnTo>
                  <a:lnTo>
                    <a:pt x="57" y="3"/>
                  </a:lnTo>
                  <a:lnTo>
                    <a:pt x="48" y="7"/>
                  </a:lnTo>
                  <a:lnTo>
                    <a:pt x="39" y="11"/>
                  </a:lnTo>
                  <a:lnTo>
                    <a:pt x="31" y="17"/>
                  </a:lnTo>
                  <a:lnTo>
                    <a:pt x="23" y="25"/>
                  </a:lnTo>
                  <a:lnTo>
                    <a:pt x="16" y="33"/>
                  </a:lnTo>
                  <a:lnTo>
                    <a:pt x="9" y="43"/>
                  </a:lnTo>
                  <a:lnTo>
                    <a:pt x="5" y="54"/>
                  </a:lnTo>
                  <a:lnTo>
                    <a:pt x="2" y="66"/>
                  </a:lnTo>
                  <a:lnTo>
                    <a:pt x="0" y="88"/>
                  </a:lnTo>
                  <a:lnTo>
                    <a:pt x="0" y="98"/>
                  </a:lnTo>
                  <a:lnTo>
                    <a:pt x="2" y="110"/>
                  </a:lnTo>
                  <a:lnTo>
                    <a:pt x="6" y="120"/>
                  </a:lnTo>
                  <a:lnTo>
                    <a:pt x="9" y="130"/>
                  </a:lnTo>
                  <a:lnTo>
                    <a:pt x="15" y="138"/>
                  </a:lnTo>
                  <a:lnTo>
                    <a:pt x="21" y="146"/>
                  </a:lnTo>
                  <a:lnTo>
                    <a:pt x="29" y="154"/>
                  </a:lnTo>
                  <a:lnTo>
                    <a:pt x="37" y="160"/>
                  </a:lnTo>
                  <a:lnTo>
                    <a:pt x="45" y="165"/>
                  </a:lnTo>
                  <a:lnTo>
                    <a:pt x="55" y="169"/>
                  </a:lnTo>
                  <a:lnTo>
                    <a:pt x="65" y="171"/>
                  </a:lnTo>
                  <a:lnTo>
                    <a:pt x="76" y="172"/>
                  </a:lnTo>
                  <a:lnTo>
                    <a:pt x="86" y="172"/>
                  </a:lnTo>
                </a:path>
              </a:pathLst>
            </a:custGeom>
            <a:solidFill>
              <a:srgbClr val="000000"/>
            </a:solidFill>
            <a:ln w="12700" cap="rnd">
              <a:solidFill>
                <a:srgbClr val="000000"/>
              </a:solidFill>
              <a:round/>
              <a:headEnd/>
              <a:tailEnd/>
            </a:ln>
          </p:spPr>
          <p:txBody>
            <a:bodyPr/>
            <a:lstStyle/>
            <a:p>
              <a:endParaRPr lang="en-US"/>
            </a:p>
          </p:txBody>
        </p:sp>
        <p:sp>
          <p:nvSpPr>
            <p:cNvPr id="16436" name="Freeform 50"/>
            <p:cNvSpPr>
              <a:spLocks/>
            </p:cNvSpPr>
            <p:nvPr/>
          </p:nvSpPr>
          <p:spPr bwMode="auto">
            <a:xfrm>
              <a:off x="3828" y="2650"/>
              <a:ext cx="136" cy="152"/>
            </a:xfrm>
            <a:custGeom>
              <a:avLst/>
              <a:gdLst>
                <a:gd name="T0" fmla="*/ 67 w 136"/>
                <a:gd name="T1" fmla="*/ 151 h 152"/>
                <a:gd name="T2" fmla="*/ 57 w 136"/>
                <a:gd name="T3" fmla="*/ 150 h 152"/>
                <a:gd name="T4" fmla="*/ 49 w 136"/>
                <a:gd name="T5" fmla="*/ 148 h 152"/>
                <a:gd name="T6" fmla="*/ 40 w 136"/>
                <a:gd name="T7" fmla="*/ 145 h 152"/>
                <a:gd name="T8" fmla="*/ 33 w 136"/>
                <a:gd name="T9" fmla="*/ 140 h 152"/>
                <a:gd name="T10" fmla="*/ 25 w 136"/>
                <a:gd name="T11" fmla="*/ 135 h 152"/>
                <a:gd name="T12" fmla="*/ 19 w 136"/>
                <a:gd name="T13" fmla="*/ 129 h 152"/>
                <a:gd name="T14" fmla="*/ 13 w 136"/>
                <a:gd name="T15" fmla="*/ 121 h 152"/>
                <a:gd name="T16" fmla="*/ 9 w 136"/>
                <a:gd name="T17" fmla="*/ 113 h 152"/>
                <a:gd name="T18" fmla="*/ 5 w 136"/>
                <a:gd name="T19" fmla="*/ 105 h 152"/>
                <a:gd name="T20" fmla="*/ 2 w 136"/>
                <a:gd name="T21" fmla="*/ 96 h 152"/>
                <a:gd name="T22" fmla="*/ 0 w 136"/>
                <a:gd name="T23" fmla="*/ 87 h 152"/>
                <a:gd name="T24" fmla="*/ 0 w 136"/>
                <a:gd name="T25" fmla="*/ 77 h 152"/>
                <a:gd name="T26" fmla="*/ 2 w 136"/>
                <a:gd name="T27" fmla="*/ 57 h 152"/>
                <a:gd name="T28" fmla="*/ 5 w 136"/>
                <a:gd name="T29" fmla="*/ 47 h 152"/>
                <a:gd name="T30" fmla="*/ 9 w 136"/>
                <a:gd name="T31" fmla="*/ 38 h 152"/>
                <a:gd name="T32" fmla="*/ 14 w 136"/>
                <a:gd name="T33" fmla="*/ 29 h 152"/>
                <a:gd name="T34" fmla="*/ 20 w 136"/>
                <a:gd name="T35" fmla="*/ 21 h 152"/>
                <a:gd name="T36" fmla="*/ 27 w 136"/>
                <a:gd name="T37" fmla="*/ 14 h 152"/>
                <a:gd name="T38" fmla="*/ 34 w 136"/>
                <a:gd name="T39" fmla="*/ 9 h 152"/>
                <a:gd name="T40" fmla="*/ 42 w 136"/>
                <a:gd name="T41" fmla="*/ 5 h 152"/>
                <a:gd name="T42" fmla="*/ 51 w 136"/>
                <a:gd name="T43" fmla="*/ 2 h 152"/>
                <a:gd name="T44" fmla="*/ 67 w 136"/>
                <a:gd name="T45" fmla="*/ 0 h 152"/>
                <a:gd name="T46" fmla="*/ 84 w 136"/>
                <a:gd name="T47" fmla="*/ 2 h 152"/>
                <a:gd name="T48" fmla="*/ 92 w 136"/>
                <a:gd name="T49" fmla="*/ 5 h 152"/>
                <a:gd name="T50" fmla="*/ 101 w 136"/>
                <a:gd name="T51" fmla="*/ 9 h 152"/>
                <a:gd name="T52" fmla="*/ 107 w 136"/>
                <a:gd name="T53" fmla="*/ 14 h 152"/>
                <a:gd name="T54" fmla="*/ 114 w 136"/>
                <a:gd name="T55" fmla="*/ 21 h 152"/>
                <a:gd name="T56" fmla="*/ 120 w 136"/>
                <a:gd name="T57" fmla="*/ 29 h 152"/>
                <a:gd name="T58" fmla="*/ 126 w 136"/>
                <a:gd name="T59" fmla="*/ 38 h 152"/>
                <a:gd name="T60" fmla="*/ 129 w 136"/>
                <a:gd name="T61" fmla="*/ 47 h 152"/>
                <a:gd name="T62" fmla="*/ 133 w 136"/>
                <a:gd name="T63" fmla="*/ 57 h 152"/>
                <a:gd name="T64" fmla="*/ 135 w 136"/>
                <a:gd name="T65" fmla="*/ 77 h 152"/>
                <a:gd name="T66" fmla="*/ 134 w 136"/>
                <a:gd name="T67" fmla="*/ 87 h 152"/>
                <a:gd name="T68" fmla="*/ 132 w 136"/>
                <a:gd name="T69" fmla="*/ 96 h 152"/>
                <a:gd name="T70" fmla="*/ 129 w 136"/>
                <a:gd name="T71" fmla="*/ 105 h 152"/>
                <a:gd name="T72" fmla="*/ 126 w 136"/>
                <a:gd name="T73" fmla="*/ 113 h 152"/>
                <a:gd name="T74" fmla="*/ 121 w 136"/>
                <a:gd name="T75" fmla="*/ 121 h 152"/>
                <a:gd name="T76" fmla="*/ 116 w 136"/>
                <a:gd name="T77" fmla="*/ 129 h 152"/>
                <a:gd name="T78" fmla="*/ 109 w 136"/>
                <a:gd name="T79" fmla="*/ 135 h 152"/>
                <a:gd name="T80" fmla="*/ 102 w 136"/>
                <a:gd name="T81" fmla="*/ 140 h 152"/>
                <a:gd name="T82" fmla="*/ 95 w 136"/>
                <a:gd name="T83" fmla="*/ 145 h 152"/>
                <a:gd name="T84" fmla="*/ 86 w 136"/>
                <a:gd name="T85" fmla="*/ 148 h 152"/>
                <a:gd name="T86" fmla="*/ 77 w 136"/>
                <a:gd name="T87" fmla="*/ 150 h 152"/>
                <a:gd name="T88" fmla="*/ 67 w 136"/>
                <a:gd name="T89" fmla="*/ 151 h 1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6"/>
                <a:gd name="T136" fmla="*/ 0 h 152"/>
                <a:gd name="T137" fmla="*/ 136 w 136"/>
                <a:gd name="T138" fmla="*/ 152 h 1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6" h="152">
                  <a:moveTo>
                    <a:pt x="67" y="151"/>
                  </a:moveTo>
                  <a:lnTo>
                    <a:pt x="57" y="150"/>
                  </a:lnTo>
                  <a:lnTo>
                    <a:pt x="49" y="148"/>
                  </a:lnTo>
                  <a:lnTo>
                    <a:pt x="40" y="145"/>
                  </a:lnTo>
                  <a:lnTo>
                    <a:pt x="33" y="140"/>
                  </a:lnTo>
                  <a:lnTo>
                    <a:pt x="25" y="135"/>
                  </a:lnTo>
                  <a:lnTo>
                    <a:pt x="19" y="129"/>
                  </a:lnTo>
                  <a:lnTo>
                    <a:pt x="13" y="121"/>
                  </a:lnTo>
                  <a:lnTo>
                    <a:pt x="9" y="113"/>
                  </a:lnTo>
                  <a:lnTo>
                    <a:pt x="5" y="105"/>
                  </a:lnTo>
                  <a:lnTo>
                    <a:pt x="2" y="96"/>
                  </a:lnTo>
                  <a:lnTo>
                    <a:pt x="0" y="87"/>
                  </a:lnTo>
                  <a:lnTo>
                    <a:pt x="0" y="77"/>
                  </a:lnTo>
                  <a:lnTo>
                    <a:pt x="2" y="57"/>
                  </a:lnTo>
                  <a:lnTo>
                    <a:pt x="5" y="47"/>
                  </a:lnTo>
                  <a:lnTo>
                    <a:pt x="9" y="38"/>
                  </a:lnTo>
                  <a:lnTo>
                    <a:pt x="14" y="29"/>
                  </a:lnTo>
                  <a:lnTo>
                    <a:pt x="20" y="21"/>
                  </a:lnTo>
                  <a:lnTo>
                    <a:pt x="27" y="14"/>
                  </a:lnTo>
                  <a:lnTo>
                    <a:pt x="34" y="9"/>
                  </a:lnTo>
                  <a:lnTo>
                    <a:pt x="42" y="5"/>
                  </a:lnTo>
                  <a:lnTo>
                    <a:pt x="51" y="2"/>
                  </a:lnTo>
                  <a:lnTo>
                    <a:pt x="67" y="0"/>
                  </a:lnTo>
                  <a:lnTo>
                    <a:pt x="84" y="2"/>
                  </a:lnTo>
                  <a:lnTo>
                    <a:pt x="92" y="5"/>
                  </a:lnTo>
                  <a:lnTo>
                    <a:pt x="101" y="9"/>
                  </a:lnTo>
                  <a:lnTo>
                    <a:pt x="107" y="14"/>
                  </a:lnTo>
                  <a:lnTo>
                    <a:pt x="114" y="21"/>
                  </a:lnTo>
                  <a:lnTo>
                    <a:pt x="120" y="29"/>
                  </a:lnTo>
                  <a:lnTo>
                    <a:pt x="126" y="38"/>
                  </a:lnTo>
                  <a:lnTo>
                    <a:pt x="129" y="47"/>
                  </a:lnTo>
                  <a:lnTo>
                    <a:pt x="133" y="57"/>
                  </a:lnTo>
                  <a:lnTo>
                    <a:pt x="135" y="77"/>
                  </a:lnTo>
                  <a:lnTo>
                    <a:pt x="134" y="87"/>
                  </a:lnTo>
                  <a:lnTo>
                    <a:pt x="132" y="96"/>
                  </a:lnTo>
                  <a:lnTo>
                    <a:pt x="129" y="105"/>
                  </a:lnTo>
                  <a:lnTo>
                    <a:pt x="126" y="113"/>
                  </a:lnTo>
                  <a:lnTo>
                    <a:pt x="121" y="121"/>
                  </a:lnTo>
                  <a:lnTo>
                    <a:pt x="116" y="129"/>
                  </a:lnTo>
                  <a:lnTo>
                    <a:pt x="109" y="135"/>
                  </a:lnTo>
                  <a:lnTo>
                    <a:pt x="102" y="140"/>
                  </a:lnTo>
                  <a:lnTo>
                    <a:pt x="95" y="145"/>
                  </a:lnTo>
                  <a:lnTo>
                    <a:pt x="86" y="148"/>
                  </a:lnTo>
                  <a:lnTo>
                    <a:pt x="77" y="150"/>
                  </a:lnTo>
                  <a:lnTo>
                    <a:pt x="67" y="151"/>
                  </a:lnTo>
                </a:path>
              </a:pathLst>
            </a:custGeom>
            <a:solidFill>
              <a:srgbClr val="00FFFF"/>
            </a:solidFill>
            <a:ln w="9525" cap="rnd">
              <a:noFill/>
              <a:round/>
              <a:headEnd/>
              <a:tailEnd/>
            </a:ln>
          </p:spPr>
          <p:txBody>
            <a:bodyPr/>
            <a:lstStyle/>
            <a:p>
              <a:endParaRPr lang="en-US"/>
            </a:p>
          </p:txBody>
        </p:sp>
        <p:sp>
          <p:nvSpPr>
            <p:cNvPr id="16437" name="Freeform 51"/>
            <p:cNvSpPr>
              <a:spLocks/>
            </p:cNvSpPr>
            <p:nvPr/>
          </p:nvSpPr>
          <p:spPr bwMode="auto">
            <a:xfrm>
              <a:off x="3822" y="2642"/>
              <a:ext cx="154" cy="173"/>
            </a:xfrm>
            <a:custGeom>
              <a:avLst/>
              <a:gdLst>
                <a:gd name="T0" fmla="*/ 86 w 154"/>
                <a:gd name="T1" fmla="*/ 157 h 173"/>
                <a:gd name="T2" fmla="*/ 67 w 154"/>
                <a:gd name="T3" fmla="*/ 158 h 173"/>
                <a:gd name="T4" fmla="*/ 50 w 154"/>
                <a:gd name="T5" fmla="*/ 152 h 173"/>
                <a:gd name="T6" fmla="*/ 37 w 154"/>
                <a:gd name="T7" fmla="*/ 143 h 173"/>
                <a:gd name="T8" fmla="*/ 25 w 154"/>
                <a:gd name="T9" fmla="*/ 130 h 173"/>
                <a:gd name="T10" fmla="*/ 17 w 154"/>
                <a:gd name="T11" fmla="*/ 114 h 173"/>
                <a:gd name="T12" fmla="*/ 13 w 154"/>
                <a:gd name="T13" fmla="*/ 97 h 173"/>
                <a:gd name="T14" fmla="*/ 15 w 154"/>
                <a:gd name="T15" fmla="*/ 69 h 173"/>
                <a:gd name="T16" fmla="*/ 21 w 154"/>
                <a:gd name="T17" fmla="*/ 50 h 173"/>
                <a:gd name="T18" fmla="*/ 32 w 154"/>
                <a:gd name="T19" fmla="*/ 34 h 173"/>
                <a:gd name="T20" fmla="*/ 45 w 154"/>
                <a:gd name="T21" fmla="*/ 24 h 173"/>
                <a:gd name="T22" fmla="*/ 60 w 154"/>
                <a:gd name="T23" fmla="*/ 17 h 173"/>
                <a:gd name="T24" fmla="*/ 92 w 154"/>
                <a:gd name="T25" fmla="*/ 17 h 173"/>
                <a:gd name="T26" fmla="*/ 107 w 154"/>
                <a:gd name="T27" fmla="*/ 24 h 173"/>
                <a:gd name="T28" fmla="*/ 121 w 154"/>
                <a:gd name="T29" fmla="*/ 34 h 173"/>
                <a:gd name="T30" fmla="*/ 132 w 154"/>
                <a:gd name="T31" fmla="*/ 50 h 173"/>
                <a:gd name="T32" fmla="*/ 138 w 154"/>
                <a:gd name="T33" fmla="*/ 69 h 173"/>
                <a:gd name="T34" fmla="*/ 139 w 154"/>
                <a:gd name="T35" fmla="*/ 97 h 173"/>
                <a:gd name="T36" fmla="*/ 136 w 154"/>
                <a:gd name="T37" fmla="*/ 114 h 173"/>
                <a:gd name="T38" fmla="*/ 127 w 154"/>
                <a:gd name="T39" fmla="*/ 130 h 173"/>
                <a:gd name="T40" fmla="*/ 116 w 154"/>
                <a:gd name="T41" fmla="*/ 143 h 173"/>
                <a:gd name="T42" fmla="*/ 102 w 154"/>
                <a:gd name="T43" fmla="*/ 152 h 173"/>
                <a:gd name="T44" fmla="*/ 86 w 154"/>
                <a:gd name="T45" fmla="*/ 158 h 173"/>
                <a:gd name="T46" fmla="*/ 66 w 154"/>
                <a:gd name="T47" fmla="*/ 157 h 173"/>
                <a:gd name="T48" fmla="*/ 76 w 154"/>
                <a:gd name="T49" fmla="*/ 172 h 173"/>
                <a:gd name="T50" fmla="*/ 97 w 154"/>
                <a:gd name="T51" fmla="*/ 169 h 173"/>
                <a:gd name="T52" fmla="*/ 115 w 154"/>
                <a:gd name="T53" fmla="*/ 160 h 173"/>
                <a:gd name="T54" fmla="*/ 131 w 154"/>
                <a:gd name="T55" fmla="*/ 146 h 173"/>
                <a:gd name="T56" fmla="*/ 143 w 154"/>
                <a:gd name="T57" fmla="*/ 130 h 173"/>
                <a:gd name="T58" fmla="*/ 150 w 154"/>
                <a:gd name="T59" fmla="*/ 110 h 173"/>
                <a:gd name="T60" fmla="*/ 153 w 154"/>
                <a:gd name="T61" fmla="*/ 88 h 173"/>
                <a:gd name="T62" fmla="*/ 147 w 154"/>
                <a:gd name="T63" fmla="*/ 54 h 173"/>
                <a:gd name="T64" fmla="*/ 137 w 154"/>
                <a:gd name="T65" fmla="*/ 33 h 173"/>
                <a:gd name="T66" fmla="*/ 121 w 154"/>
                <a:gd name="T67" fmla="*/ 17 h 173"/>
                <a:gd name="T68" fmla="*/ 105 w 154"/>
                <a:gd name="T69" fmla="*/ 7 h 173"/>
                <a:gd name="T70" fmla="*/ 76 w 154"/>
                <a:gd name="T71" fmla="*/ 0 h 173"/>
                <a:gd name="T72" fmla="*/ 48 w 154"/>
                <a:gd name="T73" fmla="*/ 7 h 173"/>
                <a:gd name="T74" fmla="*/ 31 w 154"/>
                <a:gd name="T75" fmla="*/ 17 h 173"/>
                <a:gd name="T76" fmla="*/ 16 w 154"/>
                <a:gd name="T77" fmla="*/ 33 h 173"/>
                <a:gd name="T78" fmla="*/ 6 w 154"/>
                <a:gd name="T79" fmla="*/ 54 h 173"/>
                <a:gd name="T80" fmla="*/ 0 w 154"/>
                <a:gd name="T81" fmla="*/ 88 h 173"/>
                <a:gd name="T82" fmla="*/ 2 w 154"/>
                <a:gd name="T83" fmla="*/ 110 h 173"/>
                <a:gd name="T84" fmla="*/ 10 w 154"/>
                <a:gd name="T85" fmla="*/ 130 h 173"/>
                <a:gd name="T86" fmla="*/ 22 w 154"/>
                <a:gd name="T87" fmla="*/ 146 h 173"/>
                <a:gd name="T88" fmla="*/ 37 w 154"/>
                <a:gd name="T89" fmla="*/ 160 h 173"/>
                <a:gd name="T90" fmla="*/ 56 w 154"/>
                <a:gd name="T91" fmla="*/ 169 h 173"/>
                <a:gd name="T92" fmla="*/ 76 w 154"/>
                <a:gd name="T93" fmla="*/ 172 h 1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4"/>
                <a:gd name="T142" fmla="*/ 0 h 173"/>
                <a:gd name="T143" fmla="*/ 154 w 154"/>
                <a:gd name="T144" fmla="*/ 173 h 1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4" h="173">
                  <a:moveTo>
                    <a:pt x="87" y="172"/>
                  </a:moveTo>
                  <a:lnTo>
                    <a:pt x="86" y="157"/>
                  </a:lnTo>
                  <a:lnTo>
                    <a:pt x="76" y="158"/>
                  </a:lnTo>
                  <a:lnTo>
                    <a:pt x="67" y="158"/>
                  </a:lnTo>
                  <a:lnTo>
                    <a:pt x="59" y="156"/>
                  </a:lnTo>
                  <a:lnTo>
                    <a:pt x="50" y="152"/>
                  </a:lnTo>
                  <a:lnTo>
                    <a:pt x="43" y="148"/>
                  </a:lnTo>
                  <a:lnTo>
                    <a:pt x="37" y="143"/>
                  </a:lnTo>
                  <a:lnTo>
                    <a:pt x="31" y="137"/>
                  </a:lnTo>
                  <a:lnTo>
                    <a:pt x="25" y="130"/>
                  </a:lnTo>
                  <a:lnTo>
                    <a:pt x="21" y="122"/>
                  </a:lnTo>
                  <a:lnTo>
                    <a:pt x="17" y="114"/>
                  </a:lnTo>
                  <a:lnTo>
                    <a:pt x="15" y="106"/>
                  </a:lnTo>
                  <a:lnTo>
                    <a:pt x="13" y="97"/>
                  </a:lnTo>
                  <a:lnTo>
                    <a:pt x="13" y="88"/>
                  </a:lnTo>
                  <a:lnTo>
                    <a:pt x="15" y="69"/>
                  </a:lnTo>
                  <a:lnTo>
                    <a:pt x="16" y="59"/>
                  </a:lnTo>
                  <a:lnTo>
                    <a:pt x="21" y="50"/>
                  </a:lnTo>
                  <a:lnTo>
                    <a:pt x="26" y="42"/>
                  </a:lnTo>
                  <a:lnTo>
                    <a:pt x="32" y="34"/>
                  </a:lnTo>
                  <a:lnTo>
                    <a:pt x="38" y="28"/>
                  </a:lnTo>
                  <a:lnTo>
                    <a:pt x="45" y="24"/>
                  </a:lnTo>
                  <a:lnTo>
                    <a:pt x="52" y="20"/>
                  </a:lnTo>
                  <a:lnTo>
                    <a:pt x="60" y="17"/>
                  </a:lnTo>
                  <a:lnTo>
                    <a:pt x="76" y="15"/>
                  </a:lnTo>
                  <a:lnTo>
                    <a:pt x="92" y="17"/>
                  </a:lnTo>
                  <a:lnTo>
                    <a:pt x="100" y="20"/>
                  </a:lnTo>
                  <a:lnTo>
                    <a:pt x="107" y="24"/>
                  </a:lnTo>
                  <a:lnTo>
                    <a:pt x="114" y="28"/>
                  </a:lnTo>
                  <a:lnTo>
                    <a:pt x="121" y="34"/>
                  </a:lnTo>
                  <a:lnTo>
                    <a:pt x="127" y="42"/>
                  </a:lnTo>
                  <a:lnTo>
                    <a:pt x="132" y="50"/>
                  </a:lnTo>
                  <a:lnTo>
                    <a:pt x="136" y="59"/>
                  </a:lnTo>
                  <a:lnTo>
                    <a:pt x="138" y="69"/>
                  </a:lnTo>
                  <a:lnTo>
                    <a:pt x="140" y="88"/>
                  </a:lnTo>
                  <a:lnTo>
                    <a:pt x="139" y="97"/>
                  </a:lnTo>
                  <a:lnTo>
                    <a:pt x="137" y="106"/>
                  </a:lnTo>
                  <a:lnTo>
                    <a:pt x="136" y="114"/>
                  </a:lnTo>
                  <a:lnTo>
                    <a:pt x="132" y="122"/>
                  </a:lnTo>
                  <a:lnTo>
                    <a:pt x="127" y="130"/>
                  </a:lnTo>
                  <a:lnTo>
                    <a:pt x="121" y="137"/>
                  </a:lnTo>
                  <a:lnTo>
                    <a:pt x="116" y="143"/>
                  </a:lnTo>
                  <a:lnTo>
                    <a:pt x="109" y="148"/>
                  </a:lnTo>
                  <a:lnTo>
                    <a:pt x="102" y="152"/>
                  </a:lnTo>
                  <a:lnTo>
                    <a:pt x="94" y="156"/>
                  </a:lnTo>
                  <a:lnTo>
                    <a:pt x="86" y="158"/>
                  </a:lnTo>
                  <a:lnTo>
                    <a:pt x="76" y="158"/>
                  </a:lnTo>
                  <a:lnTo>
                    <a:pt x="66" y="157"/>
                  </a:lnTo>
                  <a:lnTo>
                    <a:pt x="66" y="172"/>
                  </a:lnTo>
                  <a:lnTo>
                    <a:pt x="76" y="172"/>
                  </a:lnTo>
                  <a:lnTo>
                    <a:pt x="87" y="171"/>
                  </a:lnTo>
                  <a:lnTo>
                    <a:pt x="97" y="169"/>
                  </a:lnTo>
                  <a:lnTo>
                    <a:pt x="107" y="165"/>
                  </a:lnTo>
                  <a:lnTo>
                    <a:pt x="115" y="160"/>
                  </a:lnTo>
                  <a:lnTo>
                    <a:pt x="123" y="154"/>
                  </a:lnTo>
                  <a:lnTo>
                    <a:pt x="131" y="146"/>
                  </a:lnTo>
                  <a:lnTo>
                    <a:pt x="137" y="138"/>
                  </a:lnTo>
                  <a:lnTo>
                    <a:pt x="143" y="130"/>
                  </a:lnTo>
                  <a:lnTo>
                    <a:pt x="146" y="120"/>
                  </a:lnTo>
                  <a:lnTo>
                    <a:pt x="150" y="110"/>
                  </a:lnTo>
                  <a:lnTo>
                    <a:pt x="152" y="98"/>
                  </a:lnTo>
                  <a:lnTo>
                    <a:pt x="153" y="88"/>
                  </a:lnTo>
                  <a:lnTo>
                    <a:pt x="150" y="66"/>
                  </a:lnTo>
                  <a:lnTo>
                    <a:pt x="147" y="54"/>
                  </a:lnTo>
                  <a:lnTo>
                    <a:pt x="143" y="43"/>
                  </a:lnTo>
                  <a:lnTo>
                    <a:pt x="137" y="33"/>
                  </a:lnTo>
                  <a:lnTo>
                    <a:pt x="129" y="25"/>
                  </a:lnTo>
                  <a:lnTo>
                    <a:pt x="121" y="17"/>
                  </a:lnTo>
                  <a:lnTo>
                    <a:pt x="113" y="11"/>
                  </a:lnTo>
                  <a:lnTo>
                    <a:pt x="105" y="7"/>
                  </a:lnTo>
                  <a:lnTo>
                    <a:pt x="95" y="3"/>
                  </a:lnTo>
                  <a:lnTo>
                    <a:pt x="76" y="0"/>
                  </a:lnTo>
                  <a:lnTo>
                    <a:pt x="57" y="3"/>
                  </a:lnTo>
                  <a:lnTo>
                    <a:pt x="48" y="7"/>
                  </a:lnTo>
                  <a:lnTo>
                    <a:pt x="40" y="11"/>
                  </a:lnTo>
                  <a:lnTo>
                    <a:pt x="31" y="17"/>
                  </a:lnTo>
                  <a:lnTo>
                    <a:pt x="23" y="25"/>
                  </a:lnTo>
                  <a:lnTo>
                    <a:pt x="16" y="33"/>
                  </a:lnTo>
                  <a:lnTo>
                    <a:pt x="10" y="43"/>
                  </a:lnTo>
                  <a:lnTo>
                    <a:pt x="6" y="54"/>
                  </a:lnTo>
                  <a:lnTo>
                    <a:pt x="2" y="66"/>
                  </a:lnTo>
                  <a:lnTo>
                    <a:pt x="0" y="88"/>
                  </a:lnTo>
                  <a:lnTo>
                    <a:pt x="0" y="98"/>
                  </a:lnTo>
                  <a:lnTo>
                    <a:pt x="2" y="110"/>
                  </a:lnTo>
                  <a:lnTo>
                    <a:pt x="6" y="120"/>
                  </a:lnTo>
                  <a:lnTo>
                    <a:pt x="10" y="130"/>
                  </a:lnTo>
                  <a:lnTo>
                    <a:pt x="16" y="138"/>
                  </a:lnTo>
                  <a:lnTo>
                    <a:pt x="22" y="146"/>
                  </a:lnTo>
                  <a:lnTo>
                    <a:pt x="29" y="154"/>
                  </a:lnTo>
                  <a:lnTo>
                    <a:pt x="37" y="160"/>
                  </a:lnTo>
                  <a:lnTo>
                    <a:pt x="46" y="165"/>
                  </a:lnTo>
                  <a:lnTo>
                    <a:pt x="56" y="169"/>
                  </a:lnTo>
                  <a:lnTo>
                    <a:pt x="65" y="171"/>
                  </a:lnTo>
                  <a:lnTo>
                    <a:pt x="76" y="172"/>
                  </a:lnTo>
                  <a:lnTo>
                    <a:pt x="87" y="172"/>
                  </a:lnTo>
                </a:path>
              </a:pathLst>
            </a:custGeom>
            <a:solidFill>
              <a:srgbClr val="000000"/>
            </a:solidFill>
            <a:ln w="12700" cap="rnd">
              <a:solidFill>
                <a:srgbClr val="000000"/>
              </a:solidFill>
              <a:round/>
              <a:headEnd/>
              <a:tailEnd/>
            </a:ln>
          </p:spPr>
          <p:txBody>
            <a:bodyPr/>
            <a:lstStyle/>
            <a:p>
              <a:endParaRPr lang="en-US"/>
            </a:p>
          </p:txBody>
        </p:sp>
        <p:sp>
          <p:nvSpPr>
            <p:cNvPr id="16438" name="Freeform 52"/>
            <p:cNvSpPr>
              <a:spLocks/>
            </p:cNvSpPr>
            <p:nvPr/>
          </p:nvSpPr>
          <p:spPr bwMode="auto">
            <a:xfrm>
              <a:off x="3968" y="2650"/>
              <a:ext cx="136" cy="152"/>
            </a:xfrm>
            <a:custGeom>
              <a:avLst/>
              <a:gdLst>
                <a:gd name="T0" fmla="*/ 67 w 136"/>
                <a:gd name="T1" fmla="*/ 151 h 152"/>
                <a:gd name="T2" fmla="*/ 57 w 136"/>
                <a:gd name="T3" fmla="*/ 150 h 152"/>
                <a:gd name="T4" fmla="*/ 48 w 136"/>
                <a:gd name="T5" fmla="*/ 148 h 152"/>
                <a:gd name="T6" fmla="*/ 40 w 136"/>
                <a:gd name="T7" fmla="*/ 145 h 152"/>
                <a:gd name="T8" fmla="*/ 33 w 136"/>
                <a:gd name="T9" fmla="*/ 140 h 152"/>
                <a:gd name="T10" fmla="*/ 25 w 136"/>
                <a:gd name="T11" fmla="*/ 135 h 152"/>
                <a:gd name="T12" fmla="*/ 19 w 136"/>
                <a:gd name="T13" fmla="*/ 129 h 152"/>
                <a:gd name="T14" fmla="*/ 13 w 136"/>
                <a:gd name="T15" fmla="*/ 121 h 152"/>
                <a:gd name="T16" fmla="*/ 9 w 136"/>
                <a:gd name="T17" fmla="*/ 113 h 152"/>
                <a:gd name="T18" fmla="*/ 5 w 136"/>
                <a:gd name="T19" fmla="*/ 105 h 152"/>
                <a:gd name="T20" fmla="*/ 2 w 136"/>
                <a:gd name="T21" fmla="*/ 96 h 152"/>
                <a:gd name="T22" fmla="*/ 0 w 136"/>
                <a:gd name="T23" fmla="*/ 87 h 152"/>
                <a:gd name="T24" fmla="*/ 0 w 136"/>
                <a:gd name="T25" fmla="*/ 77 h 152"/>
                <a:gd name="T26" fmla="*/ 2 w 136"/>
                <a:gd name="T27" fmla="*/ 57 h 152"/>
                <a:gd name="T28" fmla="*/ 5 w 136"/>
                <a:gd name="T29" fmla="*/ 47 h 152"/>
                <a:gd name="T30" fmla="*/ 9 w 136"/>
                <a:gd name="T31" fmla="*/ 38 h 152"/>
                <a:gd name="T32" fmla="*/ 14 w 136"/>
                <a:gd name="T33" fmla="*/ 29 h 152"/>
                <a:gd name="T34" fmla="*/ 20 w 136"/>
                <a:gd name="T35" fmla="*/ 21 h 152"/>
                <a:gd name="T36" fmla="*/ 27 w 136"/>
                <a:gd name="T37" fmla="*/ 14 h 152"/>
                <a:gd name="T38" fmla="*/ 34 w 136"/>
                <a:gd name="T39" fmla="*/ 9 h 152"/>
                <a:gd name="T40" fmla="*/ 42 w 136"/>
                <a:gd name="T41" fmla="*/ 5 h 152"/>
                <a:gd name="T42" fmla="*/ 50 w 136"/>
                <a:gd name="T43" fmla="*/ 2 h 152"/>
                <a:gd name="T44" fmla="*/ 67 w 136"/>
                <a:gd name="T45" fmla="*/ 0 h 152"/>
                <a:gd name="T46" fmla="*/ 84 w 136"/>
                <a:gd name="T47" fmla="*/ 2 h 152"/>
                <a:gd name="T48" fmla="*/ 92 w 136"/>
                <a:gd name="T49" fmla="*/ 5 h 152"/>
                <a:gd name="T50" fmla="*/ 100 w 136"/>
                <a:gd name="T51" fmla="*/ 9 h 152"/>
                <a:gd name="T52" fmla="*/ 107 w 136"/>
                <a:gd name="T53" fmla="*/ 14 h 152"/>
                <a:gd name="T54" fmla="*/ 114 w 136"/>
                <a:gd name="T55" fmla="*/ 21 h 152"/>
                <a:gd name="T56" fmla="*/ 120 w 136"/>
                <a:gd name="T57" fmla="*/ 29 h 152"/>
                <a:gd name="T58" fmla="*/ 125 w 136"/>
                <a:gd name="T59" fmla="*/ 38 h 152"/>
                <a:gd name="T60" fmla="*/ 129 w 136"/>
                <a:gd name="T61" fmla="*/ 47 h 152"/>
                <a:gd name="T62" fmla="*/ 132 w 136"/>
                <a:gd name="T63" fmla="*/ 57 h 152"/>
                <a:gd name="T64" fmla="*/ 135 w 136"/>
                <a:gd name="T65" fmla="*/ 77 h 152"/>
                <a:gd name="T66" fmla="*/ 134 w 136"/>
                <a:gd name="T67" fmla="*/ 87 h 152"/>
                <a:gd name="T68" fmla="*/ 132 w 136"/>
                <a:gd name="T69" fmla="*/ 96 h 152"/>
                <a:gd name="T70" fmla="*/ 129 w 136"/>
                <a:gd name="T71" fmla="*/ 105 h 152"/>
                <a:gd name="T72" fmla="*/ 125 w 136"/>
                <a:gd name="T73" fmla="*/ 113 h 152"/>
                <a:gd name="T74" fmla="*/ 121 w 136"/>
                <a:gd name="T75" fmla="*/ 121 h 152"/>
                <a:gd name="T76" fmla="*/ 115 w 136"/>
                <a:gd name="T77" fmla="*/ 129 h 152"/>
                <a:gd name="T78" fmla="*/ 109 w 136"/>
                <a:gd name="T79" fmla="*/ 135 h 152"/>
                <a:gd name="T80" fmla="*/ 101 w 136"/>
                <a:gd name="T81" fmla="*/ 140 h 152"/>
                <a:gd name="T82" fmla="*/ 95 w 136"/>
                <a:gd name="T83" fmla="*/ 145 h 152"/>
                <a:gd name="T84" fmla="*/ 86 w 136"/>
                <a:gd name="T85" fmla="*/ 148 h 152"/>
                <a:gd name="T86" fmla="*/ 77 w 136"/>
                <a:gd name="T87" fmla="*/ 150 h 152"/>
                <a:gd name="T88" fmla="*/ 67 w 136"/>
                <a:gd name="T89" fmla="*/ 151 h 1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6"/>
                <a:gd name="T136" fmla="*/ 0 h 152"/>
                <a:gd name="T137" fmla="*/ 136 w 136"/>
                <a:gd name="T138" fmla="*/ 152 h 1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6" h="152">
                  <a:moveTo>
                    <a:pt x="67" y="151"/>
                  </a:moveTo>
                  <a:lnTo>
                    <a:pt x="57" y="150"/>
                  </a:lnTo>
                  <a:lnTo>
                    <a:pt x="48" y="148"/>
                  </a:lnTo>
                  <a:lnTo>
                    <a:pt x="40" y="145"/>
                  </a:lnTo>
                  <a:lnTo>
                    <a:pt x="33" y="140"/>
                  </a:lnTo>
                  <a:lnTo>
                    <a:pt x="25" y="135"/>
                  </a:lnTo>
                  <a:lnTo>
                    <a:pt x="19" y="129"/>
                  </a:lnTo>
                  <a:lnTo>
                    <a:pt x="13" y="121"/>
                  </a:lnTo>
                  <a:lnTo>
                    <a:pt x="9" y="113"/>
                  </a:lnTo>
                  <a:lnTo>
                    <a:pt x="5" y="105"/>
                  </a:lnTo>
                  <a:lnTo>
                    <a:pt x="2" y="96"/>
                  </a:lnTo>
                  <a:lnTo>
                    <a:pt x="0" y="87"/>
                  </a:lnTo>
                  <a:lnTo>
                    <a:pt x="0" y="77"/>
                  </a:lnTo>
                  <a:lnTo>
                    <a:pt x="2" y="57"/>
                  </a:lnTo>
                  <a:lnTo>
                    <a:pt x="5" y="47"/>
                  </a:lnTo>
                  <a:lnTo>
                    <a:pt x="9" y="38"/>
                  </a:lnTo>
                  <a:lnTo>
                    <a:pt x="14" y="29"/>
                  </a:lnTo>
                  <a:lnTo>
                    <a:pt x="20" y="21"/>
                  </a:lnTo>
                  <a:lnTo>
                    <a:pt x="27" y="14"/>
                  </a:lnTo>
                  <a:lnTo>
                    <a:pt x="34" y="9"/>
                  </a:lnTo>
                  <a:lnTo>
                    <a:pt x="42" y="5"/>
                  </a:lnTo>
                  <a:lnTo>
                    <a:pt x="50" y="2"/>
                  </a:lnTo>
                  <a:lnTo>
                    <a:pt x="67" y="0"/>
                  </a:lnTo>
                  <a:lnTo>
                    <a:pt x="84" y="2"/>
                  </a:lnTo>
                  <a:lnTo>
                    <a:pt x="92" y="5"/>
                  </a:lnTo>
                  <a:lnTo>
                    <a:pt x="100" y="9"/>
                  </a:lnTo>
                  <a:lnTo>
                    <a:pt x="107" y="14"/>
                  </a:lnTo>
                  <a:lnTo>
                    <a:pt x="114" y="21"/>
                  </a:lnTo>
                  <a:lnTo>
                    <a:pt x="120" y="29"/>
                  </a:lnTo>
                  <a:lnTo>
                    <a:pt x="125" y="38"/>
                  </a:lnTo>
                  <a:lnTo>
                    <a:pt x="129" y="47"/>
                  </a:lnTo>
                  <a:lnTo>
                    <a:pt x="132" y="57"/>
                  </a:lnTo>
                  <a:lnTo>
                    <a:pt x="135" y="77"/>
                  </a:lnTo>
                  <a:lnTo>
                    <a:pt x="134" y="87"/>
                  </a:lnTo>
                  <a:lnTo>
                    <a:pt x="132" y="96"/>
                  </a:lnTo>
                  <a:lnTo>
                    <a:pt x="129" y="105"/>
                  </a:lnTo>
                  <a:lnTo>
                    <a:pt x="125" y="113"/>
                  </a:lnTo>
                  <a:lnTo>
                    <a:pt x="121" y="121"/>
                  </a:lnTo>
                  <a:lnTo>
                    <a:pt x="115" y="129"/>
                  </a:lnTo>
                  <a:lnTo>
                    <a:pt x="109" y="135"/>
                  </a:lnTo>
                  <a:lnTo>
                    <a:pt x="101" y="140"/>
                  </a:lnTo>
                  <a:lnTo>
                    <a:pt x="95" y="145"/>
                  </a:lnTo>
                  <a:lnTo>
                    <a:pt x="86" y="148"/>
                  </a:lnTo>
                  <a:lnTo>
                    <a:pt x="77" y="150"/>
                  </a:lnTo>
                  <a:lnTo>
                    <a:pt x="67" y="151"/>
                  </a:lnTo>
                </a:path>
              </a:pathLst>
            </a:custGeom>
            <a:solidFill>
              <a:srgbClr val="00FFFF"/>
            </a:solidFill>
            <a:ln w="9525" cap="rnd">
              <a:noFill/>
              <a:round/>
              <a:headEnd/>
              <a:tailEnd/>
            </a:ln>
          </p:spPr>
          <p:txBody>
            <a:bodyPr/>
            <a:lstStyle/>
            <a:p>
              <a:endParaRPr lang="en-US"/>
            </a:p>
          </p:txBody>
        </p:sp>
        <p:sp>
          <p:nvSpPr>
            <p:cNvPr id="16439" name="Freeform 53"/>
            <p:cNvSpPr>
              <a:spLocks/>
            </p:cNvSpPr>
            <p:nvPr/>
          </p:nvSpPr>
          <p:spPr bwMode="auto">
            <a:xfrm>
              <a:off x="3961" y="2642"/>
              <a:ext cx="154" cy="173"/>
            </a:xfrm>
            <a:custGeom>
              <a:avLst/>
              <a:gdLst>
                <a:gd name="T0" fmla="*/ 86 w 154"/>
                <a:gd name="T1" fmla="*/ 157 h 173"/>
                <a:gd name="T2" fmla="*/ 67 w 154"/>
                <a:gd name="T3" fmla="*/ 158 h 173"/>
                <a:gd name="T4" fmla="*/ 50 w 154"/>
                <a:gd name="T5" fmla="*/ 152 h 173"/>
                <a:gd name="T6" fmla="*/ 37 w 154"/>
                <a:gd name="T7" fmla="*/ 143 h 173"/>
                <a:gd name="T8" fmla="*/ 25 w 154"/>
                <a:gd name="T9" fmla="*/ 130 h 173"/>
                <a:gd name="T10" fmla="*/ 17 w 154"/>
                <a:gd name="T11" fmla="*/ 114 h 173"/>
                <a:gd name="T12" fmla="*/ 13 w 154"/>
                <a:gd name="T13" fmla="*/ 97 h 173"/>
                <a:gd name="T14" fmla="*/ 14 w 154"/>
                <a:gd name="T15" fmla="*/ 69 h 173"/>
                <a:gd name="T16" fmla="*/ 21 w 154"/>
                <a:gd name="T17" fmla="*/ 50 h 173"/>
                <a:gd name="T18" fmla="*/ 32 w 154"/>
                <a:gd name="T19" fmla="*/ 34 h 173"/>
                <a:gd name="T20" fmla="*/ 45 w 154"/>
                <a:gd name="T21" fmla="*/ 24 h 173"/>
                <a:gd name="T22" fmla="*/ 60 w 154"/>
                <a:gd name="T23" fmla="*/ 17 h 173"/>
                <a:gd name="T24" fmla="*/ 92 w 154"/>
                <a:gd name="T25" fmla="*/ 17 h 173"/>
                <a:gd name="T26" fmla="*/ 107 w 154"/>
                <a:gd name="T27" fmla="*/ 24 h 173"/>
                <a:gd name="T28" fmla="*/ 121 w 154"/>
                <a:gd name="T29" fmla="*/ 34 h 173"/>
                <a:gd name="T30" fmla="*/ 131 w 154"/>
                <a:gd name="T31" fmla="*/ 50 h 173"/>
                <a:gd name="T32" fmla="*/ 138 w 154"/>
                <a:gd name="T33" fmla="*/ 69 h 173"/>
                <a:gd name="T34" fmla="*/ 139 w 154"/>
                <a:gd name="T35" fmla="*/ 97 h 173"/>
                <a:gd name="T36" fmla="*/ 135 w 154"/>
                <a:gd name="T37" fmla="*/ 114 h 173"/>
                <a:gd name="T38" fmla="*/ 127 w 154"/>
                <a:gd name="T39" fmla="*/ 130 h 173"/>
                <a:gd name="T40" fmla="*/ 115 w 154"/>
                <a:gd name="T41" fmla="*/ 143 h 173"/>
                <a:gd name="T42" fmla="*/ 102 w 154"/>
                <a:gd name="T43" fmla="*/ 152 h 173"/>
                <a:gd name="T44" fmla="*/ 85 w 154"/>
                <a:gd name="T45" fmla="*/ 158 h 173"/>
                <a:gd name="T46" fmla="*/ 66 w 154"/>
                <a:gd name="T47" fmla="*/ 157 h 173"/>
                <a:gd name="T48" fmla="*/ 76 w 154"/>
                <a:gd name="T49" fmla="*/ 172 h 173"/>
                <a:gd name="T50" fmla="*/ 97 w 154"/>
                <a:gd name="T51" fmla="*/ 169 h 173"/>
                <a:gd name="T52" fmla="*/ 115 w 154"/>
                <a:gd name="T53" fmla="*/ 160 h 173"/>
                <a:gd name="T54" fmla="*/ 131 w 154"/>
                <a:gd name="T55" fmla="*/ 146 h 173"/>
                <a:gd name="T56" fmla="*/ 142 w 154"/>
                <a:gd name="T57" fmla="*/ 130 h 173"/>
                <a:gd name="T58" fmla="*/ 150 w 154"/>
                <a:gd name="T59" fmla="*/ 110 h 173"/>
                <a:gd name="T60" fmla="*/ 153 w 154"/>
                <a:gd name="T61" fmla="*/ 88 h 173"/>
                <a:gd name="T62" fmla="*/ 147 w 154"/>
                <a:gd name="T63" fmla="*/ 54 h 173"/>
                <a:gd name="T64" fmla="*/ 137 w 154"/>
                <a:gd name="T65" fmla="*/ 33 h 173"/>
                <a:gd name="T66" fmla="*/ 121 w 154"/>
                <a:gd name="T67" fmla="*/ 17 h 173"/>
                <a:gd name="T68" fmla="*/ 105 w 154"/>
                <a:gd name="T69" fmla="*/ 7 h 173"/>
                <a:gd name="T70" fmla="*/ 76 w 154"/>
                <a:gd name="T71" fmla="*/ 0 h 173"/>
                <a:gd name="T72" fmla="*/ 48 w 154"/>
                <a:gd name="T73" fmla="*/ 7 h 173"/>
                <a:gd name="T74" fmla="*/ 31 w 154"/>
                <a:gd name="T75" fmla="*/ 17 h 173"/>
                <a:gd name="T76" fmla="*/ 16 w 154"/>
                <a:gd name="T77" fmla="*/ 33 h 173"/>
                <a:gd name="T78" fmla="*/ 5 w 154"/>
                <a:gd name="T79" fmla="*/ 54 h 173"/>
                <a:gd name="T80" fmla="*/ 0 w 154"/>
                <a:gd name="T81" fmla="*/ 88 h 173"/>
                <a:gd name="T82" fmla="*/ 2 w 154"/>
                <a:gd name="T83" fmla="*/ 110 h 173"/>
                <a:gd name="T84" fmla="*/ 10 w 154"/>
                <a:gd name="T85" fmla="*/ 130 h 173"/>
                <a:gd name="T86" fmla="*/ 21 w 154"/>
                <a:gd name="T87" fmla="*/ 146 h 173"/>
                <a:gd name="T88" fmla="*/ 37 w 154"/>
                <a:gd name="T89" fmla="*/ 160 h 173"/>
                <a:gd name="T90" fmla="*/ 55 w 154"/>
                <a:gd name="T91" fmla="*/ 169 h 173"/>
                <a:gd name="T92" fmla="*/ 76 w 154"/>
                <a:gd name="T93" fmla="*/ 172 h 1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4"/>
                <a:gd name="T142" fmla="*/ 0 h 173"/>
                <a:gd name="T143" fmla="*/ 154 w 154"/>
                <a:gd name="T144" fmla="*/ 173 h 1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4" h="173">
                  <a:moveTo>
                    <a:pt x="87" y="172"/>
                  </a:moveTo>
                  <a:lnTo>
                    <a:pt x="86" y="157"/>
                  </a:lnTo>
                  <a:lnTo>
                    <a:pt x="76" y="158"/>
                  </a:lnTo>
                  <a:lnTo>
                    <a:pt x="67" y="158"/>
                  </a:lnTo>
                  <a:lnTo>
                    <a:pt x="58" y="156"/>
                  </a:lnTo>
                  <a:lnTo>
                    <a:pt x="50" y="152"/>
                  </a:lnTo>
                  <a:lnTo>
                    <a:pt x="43" y="148"/>
                  </a:lnTo>
                  <a:lnTo>
                    <a:pt x="37" y="143"/>
                  </a:lnTo>
                  <a:lnTo>
                    <a:pt x="31" y="137"/>
                  </a:lnTo>
                  <a:lnTo>
                    <a:pt x="25" y="130"/>
                  </a:lnTo>
                  <a:lnTo>
                    <a:pt x="21" y="122"/>
                  </a:lnTo>
                  <a:lnTo>
                    <a:pt x="17" y="114"/>
                  </a:lnTo>
                  <a:lnTo>
                    <a:pt x="15" y="106"/>
                  </a:lnTo>
                  <a:lnTo>
                    <a:pt x="13" y="97"/>
                  </a:lnTo>
                  <a:lnTo>
                    <a:pt x="12" y="88"/>
                  </a:lnTo>
                  <a:lnTo>
                    <a:pt x="14" y="69"/>
                  </a:lnTo>
                  <a:lnTo>
                    <a:pt x="16" y="59"/>
                  </a:lnTo>
                  <a:lnTo>
                    <a:pt x="21" y="50"/>
                  </a:lnTo>
                  <a:lnTo>
                    <a:pt x="26" y="42"/>
                  </a:lnTo>
                  <a:lnTo>
                    <a:pt x="32" y="34"/>
                  </a:lnTo>
                  <a:lnTo>
                    <a:pt x="38" y="28"/>
                  </a:lnTo>
                  <a:lnTo>
                    <a:pt x="45" y="24"/>
                  </a:lnTo>
                  <a:lnTo>
                    <a:pt x="52" y="20"/>
                  </a:lnTo>
                  <a:lnTo>
                    <a:pt x="60" y="17"/>
                  </a:lnTo>
                  <a:lnTo>
                    <a:pt x="76" y="15"/>
                  </a:lnTo>
                  <a:lnTo>
                    <a:pt x="92" y="17"/>
                  </a:lnTo>
                  <a:lnTo>
                    <a:pt x="100" y="20"/>
                  </a:lnTo>
                  <a:lnTo>
                    <a:pt x="107" y="24"/>
                  </a:lnTo>
                  <a:lnTo>
                    <a:pt x="114" y="28"/>
                  </a:lnTo>
                  <a:lnTo>
                    <a:pt x="121" y="34"/>
                  </a:lnTo>
                  <a:lnTo>
                    <a:pt x="126" y="42"/>
                  </a:lnTo>
                  <a:lnTo>
                    <a:pt x="131" y="50"/>
                  </a:lnTo>
                  <a:lnTo>
                    <a:pt x="136" y="59"/>
                  </a:lnTo>
                  <a:lnTo>
                    <a:pt x="138" y="69"/>
                  </a:lnTo>
                  <a:lnTo>
                    <a:pt x="140" y="88"/>
                  </a:lnTo>
                  <a:lnTo>
                    <a:pt x="139" y="97"/>
                  </a:lnTo>
                  <a:lnTo>
                    <a:pt x="137" y="106"/>
                  </a:lnTo>
                  <a:lnTo>
                    <a:pt x="135" y="114"/>
                  </a:lnTo>
                  <a:lnTo>
                    <a:pt x="131" y="122"/>
                  </a:lnTo>
                  <a:lnTo>
                    <a:pt x="127" y="130"/>
                  </a:lnTo>
                  <a:lnTo>
                    <a:pt x="121" y="137"/>
                  </a:lnTo>
                  <a:lnTo>
                    <a:pt x="115" y="143"/>
                  </a:lnTo>
                  <a:lnTo>
                    <a:pt x="109" y="148"/>
                  </a:lnTo>
                  <a:lnTo>
                    <a:pt x="102" y="152"/>
                  </a:lnTo>
                  <a:lnTo>
                    <a:pt x="94" y="156"/>
                  </a:lnTo>
                  <a:lnTo>
                    <a:pt x="85" y="158"/>
                  </a:lnTo>
                  <a:lnTo>
                    <a:pt x="76" y="158"/>
                  </a:lnTo>
                  <a:lnTo>
                    <a:pt x="66" y="157"/>
                  </a:lnTo>
                  <a:lnTo>
                    <a:pt x="65" y="172"/>
                  </a:lnTo>
                  <a:lnTo>
                    <a:pt x="76" y="172"/>
                  </a:lnTo>
                  <a:lnTo>
                    <a:pt x="87" y="171"/>
                  </a:lnTo>
                  <a:lnTo>
                    <a:pt x="97" y="169"/>
                  </a:lnTo>
                  <a:lnTo>
                    <a:pt x="106" y="165"/>
                  </a:lnTo>
                  <a:lnTo>
                    <a:pt x="115" y="160"/>
                  </a:lnTo>
                  <a:lnTo>
                    <a:pt x="123" y="154"/>
                  </a:lnTo>
                  <a:lnTo>
                    <a:pt x="131" y="146"/>
                  </a:lnTo>
                  <a:lnTo>
                    <a:pt x="137" y="138"/>
                  </a:lnTo>
                  <a:lnTo>
                    <a:pt x="142" y="130"/>
                  </a:lnTo>
                  <a:lnTo>
                    <a:pt x="146" y="120"/>
                  </a:lnTo>
                  <a:lnTo>
                    <a:pt x="150" y="110"/>
                  </a:lnTo>
                  <a:lnTo>
                    <a:pt x="152" y="98"/>
                  </a:lnTo>
                  <a:lnTo>
                    <a:pt x="153" y="88"/>
                  </a:lnTo>
                  <a:lnTo>
                    <a:pt x="150" y="66"/>
                  </a:lnTo>
                  <a:lnTo>
                    <a:pt x="147" y="54"/>
                  </a:lnTo>
                  <a:lnTo>
                    <a:pt x="142" y="43"/>
                  </a:lnTo>
                  <a:lnTo>
                    <a:pt x="137" y="33"/>
                  </a:lnTo>
                  <a:lnTo>
                    <a:pt x="129" y="25"/>
                  </a:lnTo>
                  <a:lnTo>
                    <a:pt x="121" y="17"/>
                  </a:lnTo>
                  <a:lnTo>
                    <a:pt x="113" y="11"/>
                  </a:lnTo>
                  <a:lnTo>
                    <a:pt x="105" y="7"/>
                  </a:lnTo>
                  <a:lnTo>
                    <a:pt x="95" y="3"/>
                  </a:lnTo>
                  <a:lnTo>
                    <a:pt x="76" y="0"/>
                  </a:lnTo>
                  <a:lnTo>
                    <a:pt x="57" y="3"/>
                  </a:lnTo>
                  <a:lnTo>
                    <a:pt x="48" y="7"/>
                  </a:lnTo>
                  <a:lnTo>
                    <a:pt x="39" y="11"/>
                  </a:lnTo>
                  <a:lnTo>
                    <a:pt x="31" y="17"/>
                  </a:lnTo>
                  <a:lnTo>
                    <a:pt x="23" y="25"/>
                  </a:lnTo>
                  <a:lnTo>
                    <a:pt x="16" y="33"/>
                  </a:lnTo>
                  <a:lnTo>
                    <a:pt x="10" y="43"/>
                  </a:lnTo>
                  <a:lnTo>
                    <a:pt x="5" y="54"/>
                  </a:lnTo>
                  <a:lnTo>
                    <a:pt x="2" y="66"/>
                  </a:lnTo>
                  <a:lnTo>
                    <a:pt x="0" y="88"/>
                  </a:lnTo>
                  <a:lnTo>
                    <a:pt x="0" y="98"/>
                  </a:lnTo>
                  <a:lnTo>
                    <a:pt x="2" y="110"/>
                  </a:lnTo>
                  <a:lnTo>
                    <a:pt x="6" y="120"/>
                  </a:lnTo>
                  <a:lnTo>
                    <a:pt x="10" y="130"/>
                  </a:lnTo>
                  <a:lnTo>
                    <a:pt x="16" y="138"/>
                  </a:lnTo>
                  <a:lnTo>
                    <a:pt x="21" y="146"/>
                  </a:lnTo>
                  <a:lnTo>
                    <a:pt x="29" y="154"/>
                  </a:lnTo>
                  <a:lnTo>
                    <a:pt x="37" y="160"/>
                  </a:lnTo>
                  <a:lnTo>
                    <a:pt x="46" y="165"/>
                  </a:lnTo>
                  <a:lnTo>
                    <a:pt x="55" y="169"/>
                  </a:lnTo>
                  <a:lnTo>
                    <a:pt x="65" y="171"/>
                  </a:lnTo>
                  <a:lnTo>
                    <a:pt x="76" y="172"/>
                  </a:lnTo>
                  <a:lnTo>
                    <a:pt x="87" y="172"/>
                  </a:lnTo>
                </a:path>
              </a:pathLst>
            </a:custGeom>
            <a:solidFill>
              <a:srgbClr val="000000"/>
            </a:solidFill>
            <a:ln w="12700" cap="rnd">
              <a:solidFill>
                <a:srgbClr val="000000"/>
              </a:solidFill>
              <a:round/>
              <a:headEnd/>
              <a:tailEnd/>
            </a:ln>
          </p:spPr>
          <p:txBody>
            <a:bodyPr/>
            <a:lstStyle/>
            <a:p>
              <a:endParaRPr lang="en-US"/>
            </a:p>
          </p:txBody>
        </p:sp>
        <p:sp>
          <p:nvSpPr>
            <p:cNvPr id="16440" name="Freeform 54"/>
            <p:cNvSpPr>
              <a:spLocks/>
            </p:cNvSpPr>
            <p:nvPr/>
          </p:nvSpPr>
          <p:spPr bwMode="auto">
            <a:xfrm>
              <a:off x="1111" y="3158"/>
              <a:ext cx="136" cy="152"/>
            </a:xfrm>
            <a:custGeom>
              <a:avLst/>
              <a:gdLst>
                <a:gd name="T0" fmla="*/ 67 w 136"/>
                <a:gd name="T1" fmla="*/ 151 h 152"/>
                <a:gd name="T2" fmla="*/ 57 w 136"/>
                <a:gd name="T3" fmla="*/ 150 h 152"/>
                <a:gd name="T4" fmla="*/ 48 w 136"/>
                <a:gd name="T5" fmla="*/ 148 h 152"/>
                <a:gd name="T6" fmla="*/ 40 w 136"/>
                <a:gd name="T7" fmla="*/ 145 h 152"/>
                <a:gd name="T8" fmla="*/ 32 w 136"/>
                <a:gd name="T9" fmla="*/ 140 h 152"/>
                <a:gd name="T10" fmla="*/ 25 w 136"/>
                <a:gd name="T11" fmla="*/ 135 h 152"/>
                <a:gd name="T12" fmla="*/ 18 w 136"/>
                <a:gd name="T13" fmla="*/ 129 h 152"/>
                <a:gd name="T14" fmla="*/ 13 w 136"/>
                <a:gd name="T15" fmla="*/ 121 h 152"/>
                <a:gd name="T16" fmla="*/ 8 w 136"/>
                <a:gd name="T17" fmla="*/ 113 h 152"/>
                <a:gd name="T18" fmla="*/ 5 w 136"/>
                <a:gd name="T19" fmla="*/ 105 h 152"/>
                <a:gd name="T20" fmla="*/ 2 w 136"/>
                <a:gd name="T21" fmla="*/ 96 h 152"/>
                <a:gd name="T22" fmla="*/ 0 w 136"/>
                <a:gd name="T23" fmla="*/ 87 h 152"/>
                <a:gd name="T24" fmla="*/ 0 w 136"/>
                <a:gd name="T25" fmla="*/ 77 h 152"/>
                <a:gd name="T26" fmla="*/ 1 w 136"/>
                <a:gd name="T27" fmla="*/ 57 h 152"/>
                <a:gd name="T28" fmla="*/ 5 w 136"/>
                <a:gd name="T29" fmla="*/ 47 h 152"/>
                <a:gd name="T30" fmla="*/ 8 w 136"/>
                <a:gd name="T31" fmla="*/ 38 h 152"/>
                <a:gd name="T32" fmla="*/ 14 w 136"/>
                <a:gd name="T33" fmla="*/ 29 h 152"/>
                <a:gd name="T34" fmla="*/ 20 w 136"/>
                <a:gd name="T35" fmla="*/ 21 h 152"/>
                <a:gd name="T36" fmla="*/ 27 w 136"/>
                <a:gd name="T37" fmla="*/ 14 h 152"/>
                <a:gd name="T38" fmla="*/ 33 w 136"/>
                <a:gd name="T39" fmla="*/ 9 h 152"/>
                <a:gd name="T40" fmla="*/ 42 w 136"/>
                <a:gd name="T41" fmla="*/ 5 h 152"/>
                <a:gd name="T42" fmla="*/ 50 w 136"/>
                <a:gd name="T43" fmla="*/ 2 h 152"/>
                <a:gd name="T44" fmla="*/ 67 w 136"/>
                <a:gd name="T45" fmla="*/ 0 h 152"/>
                <a:gd name="T46" fmla="*/ 83 w 136"/>
                <a:gd name="T47" fmla="*/ 2 h 152"/>
                <a:gd name="T48" fmla="*/ 92 w 136"/>
                <a:gd name="T49" fmla="*/ 5 h 152"/>
                <a:gd name="T50" fmla="*/ 100 w 136"/>
                <a:gd name="T51" fmla="*/ 9 h 152"/>
                <a:gd name="T52" fmla="*/ 107 w 136"/>
                <a:gd name="T53" fmla="*/ 14 h 152"/>
                <a:gd name="T54" fmla="*/ 114 w 136"/>
                <a:gd name="T55" fmla="*/ 21 h 152"/>
                <a:gd name="T56" fmla="*/ 120 w 136"/>
                <a:gd name="T57" fmla="*/ 29 h 152"/>
                <a:gd name="T58" fmla="*/ 125 w 136"/>
                <a:gd name="T59" fmla="*/ 38 h 152"/>
                <a:gd name="T60" fmla="*/ 129 w 136"/>
                <a:gd name="T61" fmla="*/ 47 h 152"/>
                <a:gd name="T62" fmla="*/ 132 w 136"/>
                <a:gd name="T63" fmla="*/ 57 h 152"/>
                <a:gd name="T64" fmla="*/ 135 w 136"/>
                <a:gd name="T65" fmla="*/ 77 h 152"/>
                <a:gd name="T66" fmla="*/ 134 w 136"/>
                <a:gd name="T67" fmla="*/ 87 h 152"/>
                <a:gd name="T68" fmla="*/ 132 w 136"/>
                <a:gd name="T69" fmla="*/ 96 h 152"/>
                <a:gd name="T70" fmla="*/ 129 w 136"/>
                <a:gd name="T71" fmla="*/ 105 h 152"/>
                <a:gd name="T72" fmla="*/ 125 w 136"/>
                <a:gd name="T73" fmla="*/ 113 h 152"/>
                <a:gd name="T74" fmla="*/ 121 w 136"/>
                <a:gd name="T75" fmla="*/ 121 h 152"/>
                <a:gd name="T76" fmla="*/ 115 w 136"/>
                <a:gd name="T77" fmla="*/ 129 h 152"/>
                <a:gd name="T78" fmla="*/ 109 w 136"/>
                <a:gd name="T79" fmla="*/ 135 h 152"/>
                <a:gd name="T80" fmla="*/ 101 w 136"/>
                <a:gd name="T81" fmla="*/ 140 h 152"/>
                <a:gd name="T82" fmla="*/ 94 w 136"/>
                <a:gd name="T83" fmla="*/ 145 h 152"/>
                <a:gd name="T84" fmla="*/ 85 w 136"/>
                <a:gd name="T85" fmla="*/ 148 h 152"/>
                <a:gd name="T86" fmla="*/ 77 w 136"/>
                <a:gd name="T87" fmla="*/ 150 h 152"/>
                <a:gd name="T88" fmla="*/ 67 w 136"/>
                <a:gd name="T89" fmla="*/ 151 h 1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6"/>
                <a:gd name="T136" fmla="*/ 0 h 152"/>
                <a:gd name="T137" fmla="*/ 136 w 136"/>
                <a:gd name="T138" fmla="*/ 152 h 1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6" h="152">
                  <a:moveTo>
                    <a:pt x="67" y="151"/>
                  </a:moveTo>
                  <a:lnTo>
                    <a:pt x="57" y="150"/>
                  </a:lnTo>
                  <a:lnTo>
                    <a:pt x="48" y="148"/>
                  </a:lnTo>
                  <a:lnTo>
                    <a:pt x="40" y="145"/>
                  </a:lnTo>
                  <a:lnTo>
                    <a:pt x="32" y="140"/>
                  </a:lnTo>
                  <a:lnTo>
                    <a:pt x="25" y="135"/>
                  </a:lnTo>
                  <a:lnTo>
                    <a:pt x="18" y="129"/>
                  </a:lnTo>
                  <a:lnTo>
                    <a:pt x="13" y="121"/>
                  </a:lnTo>
                  <a:lnTo>
                    <a:pt x="8" y="113"/>
                  </a:lnTo>
                  <a:lnTo>
                    <a:pt x="5" y="105"/>
                  </a:lnTo>
                  <a:lnTo>
                    <a:pt x="2" y="96"/>
                  </a:lnTo>
                  <a:lnTo>
                    <a:pt x="0" y="87"/>
                  </a:lnTo>
                  <a:lnTo>
                    <a:pt x="0" y="77"/>
                  </a:lnTo>
                  <a:lnTo>
                    <a:pt x="1" y="57"/>
                  </a:lnTo>
                  <a:lnTo>
                    <a:pt x="5" y="47"/>
                  </a:lnTo>
                  <a:lnTo>
                    <a:pt x="8" y="38"/>
                  </a:lnTo>
                  <a:lnTo>
                    <a:pt x="14" y="29"/>
                  </a:lnTo>
                  <a:lnTo>
                    <a:pt x="20" y="21"/>
                  </a:lnTo>
                  <a:lnTo>
                    <a:pt x="27" y="14"/>
                  </a:lnTo>
                  <a:lnTo>
                    <a:pt x="33" y="9"/>
                  </a:lnTo>
                  <a:lnTo>
                    <a:pt x="42" y="5"/>
                  </a:lnTo>
                  <a:lnTo>
                    <a:pt x="50" y="2"/>
                  </a:lnTo>
                  <a:lnTo>
                    <a:pt x="67" y="0"/>
                  </a:lnTo>
                  <a:lnTo>
                    <a:pt x="83" y="2"/>
                  </a:lnTo>
                  <a:lnTo>
                    <a:pt x="92" y="5"/>
                  </a:lnTo>
                  <a:lnTo>
                    <a:pt x="100" y="9"/>
                  </a:lnTo>
                  <a:lnTo>
                    <a:pt x="107" y="14"/>
                  </a:lnTo>
                  <a:lnTo>
                    <a:pt x="114" y="21"/>
                  </a:lnTo>
                  <a:lnTo>
                    <a:pt x="120" y="29"/>
                  </a:lnTo>
                  <a:lnTo>
                    <a:pt x="125" y="38"/>
                  </a:lnTo>
                  <a:lnTo>
                    <a:pt x="129" y="47"/>
                  </a:lnTo>
                  <a:lnTo>
                    <a:pt x="132" y="57"/>
                  </a:lnTo>
                  <a:lnTo>
                    <a:pt x="135" y="77"/>
                  </a:lnTo>
                  <a:lnTo>
                    <a:pt x="134" y="87"/>
                  </a:lnTo>
                  <a:lnTo>
                    <a:pt x="132" y="96"/>
                  </a:lnTo>
                  <a:lnTo>
                    <a:pt x="129" y="105"/>
                  </a:lnTo>
                  <a:lnTo>
                    <a:pt x="125" y="113"/>
                  </a:lnTo>
                  <a:lnTo>
                    <a:pt x="121" y="121"/>
                  </a:lnTo>
                  <a:lnTo>
                    <a:pt x="115" y="129"/>
                  </a:lnTo>
                  <a:lnTo>
                    <a:pt x="109" y="135"/>
                  </a:lnTo>
                  <a:lnTo>
                    <a:pt x="101" y="140"/>
                  </a:lnTo>
                  <a:lnTo>
                    <a:pt x="94" y="145"/>
                  </a:lnTo>
                  <a:lnTo>
                    <a:pt x="85" y="148"/>
                  </a:lnTo>
                  <a:lnTo>
                    <a:pt x="77" y="150"/>
                  </a:lnTo>
                  <a:lnTo>
                    <a:pt x="67" y="151"/>
                  </a:lnTo>
                </a:path>
              </a:pathLst>
            </a:custGeom>
            <a:solidFill>
              <a:srgbClr val="00FFFF"/>
            </a:solidFill>
            <a:ln w="9525" cap="rnd">
              <a:noFill/>
              <a:round/>
              <a:headEnd/>
              <a:tailEnd/>
            </a:ln>
          </p:spPr>
          <p:txBody>
            <a:bodyPr/>
            <a:lstStyle/>
            <a:p>
              <a:endParaRPr lang="en-US"/>
            </a:p>
          </p:txBody>
        </p:sp>
        <p:sp>
          <p:nvSpPr>
            <p:cNvPr id="16441" name="Freeform 55"/>
            <p:cNvSpPr>
              <a:spLocks/>
            </p:cNvSpPr>
            <p:nvPr/>
          </p:nvSpPr>
          <p:spPr bwMode="auto">
            <a:xfrm>
              <a:off x="1104" y="3150"/>
              <a:ext cx="154" cy="173"/>
            </a:xfrm>
            <a:custGeom>
              <a:avLst/>
              <a:gdLst>
                <a:gd name="T0" fmla="*/ 86 w 154"/>
                <a:gd name="T1" fmla="*/ 157 h 173"/>
                <a:gd name="T2" fmla="*/ 66 w 154"/>
                <a:gd name="T3" fmla="*/ 158 h 173"/>
                <a:gd name="T4" fmla="*/ 50 w 154"/>
                <a:gd name="T5" fmla="*/ 152 h 173"/>
                <a:gd name="T6" fmla="*/ 36 w 154"/>
                <a:gd name="T7" fmla="*/ 143 h 173"/>
                <a:gd name="T8" fmla="*/ 25 w 154"/>
                <a:gd name="T9" fmla="*/ 130 h 173"/>
                <a:gd name="T10" fmla="*/ 16 w 154"/>
                <a:gd name="T11" fmla="*/ 114 h 173"/>
                <a:gd name="T12" fmla="*/ 13 w 154"/>
                <a:gd name="T13" fmla="*/ 97 h 173"/>
                <a:gd name="T14" fmla="*/ 14 w 154"/>
                <a:gd name="T15" fmla="*/ 69 h 173"/>
                <a:gd name="T16" fmla="*/ 20 w 154"/>
                <a:gd name="T17" fmla="*/ 50 h 173"/>
                <a:gd name="T18" fmla="*/ 31 w 154"/>
                <a:gd name="T19" fmla="*/ 34 h 173"/>
                <a:gd name="T20" fmla="*/ 45 w 154"/>
                <a:gd name="T21" fmla="*/ 24 h 173"/>
                <a:gd name="T22" fmla="*/ 60 w 154"/>
                <a:gd name="T23" fmla="*/ 17 h 173"/>
                <a:gd name="T24" fmla="*/ 92 w 154"/>
                <a:gd name="T25" fmla="*/ 17 h 173"/>
                <a:gd name="T26" fmla="*/ 107 w 154"/>
                <a:gd name="T27" fmla="*/ 24 h 173"/>
                <a:gd name="T28" fmla="*/ 121 w 154"/>
                <a:gd name="T29" fmla="*/ 34 h 173"/>
                <a:gd name="T30" fmla="*/ 131 w 154"/>
                <a:gd name="T31" fmla="*/ 50 h 173"/>
                <a:gd name="T32" fmla="*/ 137 w 154"/>
                <a:gd name="T33" fmla="*/ 69 h 173"/>
                <a:gd name="T34" fmla="*/ 139 w 154"/>
                <a:gd name="T35" fmla="*/ 97 h 173"/>
                <a:gd name="T36" fmla="*/ 135 w 154"/>
                <a:gd name="T37" fmla="*/ 114 h 173"/>
                <a:gd name="T38" fmla="*/ 127 w 154"/>
                <a:gd name="T39" fmla="*/ 130 h 173"/>
                <a:gd name="T40" fmla="*/ 115 w 154"/>
                <a:gd name="T41" fmla="*/ 143 h 173"/>
                <a:gd name="T42" fmla="*/ 102 w 154"/>
                <a:gd name="T43" fmla="*/ 152 h 173"/>
                <a:gd name="T44" fmla="*/ 85 w 154"/>
                <a:gd name="T45" fmla="*/ 158 h 173"/>
                <a:gd name="T46" fmla="*/ 66 w 154"/>
                <a:gd name="T47" fmla="*/ 157 h 173"/>
                <a:gd name="T48" fmla="*/ 76 w 154"/>
                <a:gd name="T49" fmla="*/ 172 h 173"/>
                <a:gd name="T50" fmla="*/ 97 w 154"/>
                <a:gd name="T51" fmla="*/ 169 h 173"/>
                <a:gd name="T52" fmla="*/ 115 w 154"/>
                <a:gd name="T53" fmla="*/ 160 h 173"/>
                <a:gd name="T54" fmla="*/ 130 w 154"/>
                <a:gd name="T55" fmla="*/ 146 h 173"/>
                <a:gd name="T56" fmla="*/ 142 w 154"/>
                <a:gd name="T57" fmla="*/ 130 h 173"/>
                <a:gd name="T58" fmla="*/ 150 w 154"/>
                <a:gd name="T59" fmla="*/ 110 h 173"/>
                <a:gd name="T60" fmla="*/ 153 w 154"/>
                <a:gd name="T61" fmla="*/ 88 h 173"/>
                <a:gd name="T62" fmla="*/ 146 w 154"/>
                <a:gd name="T63" fmla="*/ 54 h 173"/>
                <a:gd name="T64" fmla="*/ 136 w 154"/>
                <a:gd name="T65" fmla="*/ 33 h 173"/>
                <a:gd name="T66" fmla="*/ 121 w 154"/>
                <a:gd name="T67" fmla="*/ 17 h 173"/>
                <a:gd name="T68" fmla="*/ 104 w 154"/>
                <a:gd name="T69" fmla="*/ 7 h 173"/>
                <a:gd name="T70" fmla="*/ 76 w 154"/>
                <a:gd name="T71" fmla="*/ 0 h 173"/>
                <a:gd name="T72" fmla="*/ 48 w 154"/>
                <a:gd name="T73" fmla="*/ 7 h 173"/>
                <a:gd name="T74" fmla="*/ 31 w 154"/>
                <a:gd name="T75" fmla="*/ 17 h 173"/>
                <a:gd name="T76" fmla="*/ 16 w 154"/>
                <a:gd name="T77" fmla="*/ 33 h 173"/>
                <a:gd name="T78" fmla="*/ 5 w 154"/>
                <a:gd name="T79" fmla="*/ 54 h 173"/>
                <a:gd name="T80" fmla="*/ 0 w 154"/>
                <a:gd name="T81" fmla="*/ 88 h 173"/>
                <a:gd name="T82" fmla="*/ 2 w 154"/>
                <a:gd name="T83" fmla="*/ 110 h 173"/>
                <a:gd name="T84" fmla="*/ 9 w 154"/>
                <a:gd name="T85" fmla="*/ 130 h 173"/>
                <a:gd name="T86" fmla="*/ 21 w 154"/>
                <a:gd name="T87" fmla="*/ 146 h 173"/>
                <a:gd name="T88" fmla="*/ 37 w 154"/>
                <a:gd name="T89" fmla="*/ 160 h 173"/>
                <a:gd name="T90" fmla="*/ 55 w 154"/>
                <a:gd name="T91" fmla="*/ 169 h 173"/>
                <a:gd name="T92" fmla="*/ 76 w 154"/>
                <a:gd name="T93" fmla="*/ 172 h 1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4"/>
                <a:gd name="T142" fmla="*/ 0 h 173"/>
                <a:gd name="T143" fmla="*/ 154 w 154"/>
                <a:gd name="T144" fmla="*/ 173 h 1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4" h="173">
                  <a:moveTo>
                    <a:pt x="86" y="172"/>
                  </a:moveTo>
                  <a:lnTo>
                    <a:pt x="86" y="157"/>
                  </a:lnTo>
                  <a:lnTo>
                    <a:pt x="76" y="158"/>
                  </a:lnTo>
                  <a:lnTo>
                    <a:pt x="66" y="158"/>
                  </a:lnTo>
                  <a:lnTo>
                    <a:pt x="58" y="156"/>
                  </a:lnTo>
                  <a:lnTo>
                    <a:pt x="50" y="152"/>
                  </a:lnTo>
                  <a:lnTo>
                    <a:pt x="43" y="148"/>
                  </a:lnTo>
                  <a:lnTo>
                    <a:pt x="36" y="143"/>
                  </a:lnTo>
                  <a:lnTo>
                    <a:pt x="31" y="137"/>
                  </a:lnTo>
                  <a:lnTo>
                    <a:pt x="25" y="130"/>
                  </a:lnTo>
                  <a:lnTo>
                    <a:pt x="20" y="122"/>
                  </a:lnTo>
                  <a:lnTo>
                    <a:pt x="16" y="114"/>
                  </a:lnTo>
                  <a:lnTo>
                    <a:pt x="15" y="106"/>
                  </a:lnTo>
                  <a:lnTo>
                    <a:pt x="13" y="97"/>
                  </a:lnTo>
                  <a:lnTo>
                    <a:pt x="12" y="88"/>
                  </a:lnTo>
                  <a:lnTo>
                    <a:pt x="14" y="69"/>
                  </a:lnTo>
                  <a:lnTo>
                    <a:pt x="16" y="59"/>
                  </a:lnTo>
                  <a:lnTo>
                    <a:pt x="20" y="50"/>
                  </a:lnTo>
                  <a:lnTo>
                    <a:pt x="25" y="42"/>
                  </a:lnTo>
                  <a:lnTo>
                    <a:pt x="31" y="34"/>
                  </a:lnTo>
                  <a:lnTo>
                    <a:pt x="38" y="28"/>
                  </a:lnTo>
                  <a:lnTo>
                    <a:pt x="45" y="24"/>
                  </a:lnTo>
                  <a:lnTo>
                    <a:pt x="52" y="20"/>
                  </a:lnTo>
                  <a:lnTo>
                    <a:pt x="60" y="17"/>
                  </a:lnTo>
                  <a:lnTo>
                    <a:pt x="76" y="15"/>
                  </a:lnTo>
                  <a:lnTo>
                    <a:pt x="92" y="17"/>
                  </a:lnTo>
                  <a:lnTo>
                    <a:pt x="100" y="20"/>
                  </a:lnTo>
                  <a:lnTo>
                    <a:pt x="107" y="24"/>
                  </a:lnTo>
                  <a:lnTo>
                    <a:pt x="114" y="28"/>
                  </a:lnTo>
                  <a:lnTo>
                    <a:pt x="121" y="34"/>
                  </a:lnTo>
                  <a:lnTo>
                    <a:pt x="126" y="42"/>
                  </a:lnTo>
                  <a:lnTo>
                    <a:pt x="131" y="50"/>
                  </a:lnTo>
                  <a:lnTo>
                    <a:pt x="136" y="59"/>
                  </a:lnTo>
                  <a:lnTo>
                    <a:pt x="137" y="69"/>
                  </a:lnTo>
                  <a:lnTo>
                    <a:pt x="139" y="88"/>
                  </a:lnTo>
                  <a:lnTo>
                    <a:pt x="139" y="97"/>
                  </a:lnTo>
                  <a:lnTo>
                    <a:pt x="137" y="106"/>
                  </a:lnTo>
                  <a:lnTo>
                    <a:pt x="135" y="114"/>
                  </a:lnTo>
                  <a:lnTo>
                    <a:pt x="131" y="122"/>
                  </a:lnTo>
                  <a:lnTo>
                    <a:pt x="127" y="130"/>
                  </a:lnTo>
                  <a:lnTo>
                    <a:pt x="121" y="137"/>
                  </a:lnTo>
                  <a:lnTo>
                    <a:pt x="115" y="143"/>
                  </a:lnTo>
                  <a:lnTo>
                    <a:pt x="109" y="148"/>
                  </a:lnTo>
                  <a:lnTo>
                    <a:pt x="102" y="152"/>
                  </a:lnTo>
                  <a:lnTo>
                    <a:pt x="93" y="156"/>
                  </a:lnTo>
                  <a:lnTo>
                    <a:pt x="85" y="158"/>
                  </a:lnTo>
                  <a:lnTo>
                    <a:pt x="76" y="158"/>
                  </a:lnTo>
                  <a:lnTo>
                    <a:pt x="66" y="157"/>
                  </a:lnTo>
                  <a:lnTo>
                    <a:pt x="65" y="172"/>
                  </a:lnTo>
                  <a:lnTo>
                    <a:pt x="76" y="172"/>
                  </a:lnTo>
                  <a:lnTo>
                    <a:pt x="87" y="171"/>
                  </a:lnTo>
                  <a:lnTo>
                    <a:pt x="97" y="169"/>
                  </a:lnTo>
                  <a:lnTo>
                    <a:pt x="106" y="165"/>
                  </a:lnTo>
                  <a:lnTo>
                    <a:pt x="115" y="160"/>
                  </a:lnTo>
                  <a:lnTo>
                    <a:pt x="123" y="154"/>
                  </a:lnTo>
                  <a:lnTo>
                    <a:pt x="130" y="146"/>
                  </a:lnTo>
                  <a:lnTo>
                    <a:pt x="137" y="138"/>
                  </a:lnTo>
                  <a:lnTo>
                    <a:pt x="142" y="130"/>
                  </a:lnTo>
                  <a:lnTo>
                    <a:pt x="146" y="120"/>
                  </a:lnTo>
                  <a:lnTo>
                    <a:pt x="150" y="110"/>
                  </a:lnTo>
                  <a:lnTo>
                    <a:pt x="152" y="98"/>
                  </a:lnTo>
                  <a:lnTo>
                    <a:pt x="153" y="88"/>
                  </a:lnTo>
                  <a:lnTo>
                    <a:pt x="150" y="66"/>
                  </a:lnTo>
                  <a:lnTo>
                    <a:pt x="146" y="54"/>
                  </a:lnTo>
                  <a:lnTo>
                    <a:pt x="142" y="43"/>
                  </a:lnTo>
                  <a:lnTo>
                    <a:pt x="136" y="33"/>
                  </a:lnTo>
                  <a:lnTo>
                    <a:pt x="129" y="25"/>
                  </a:lnTo>
                  <a:lnTo>
                    <a:pt x="121" y="17"/>
                  </a:lnTo>
                  <a:lnTo>
                    <a:pt x="113" y="11"/>
                  </a:lnTo>
                  <a:lnTo>
                    <a:pt x="104" y="7"/>
                  </a:lnTo>
                  <a:lnTo>
                    <a:pt x="95" y="3"/>
                  </a:lnTo>
                  <a:lnTo>
                    <a:pt x="76" y="0"/>
                  </a:lnTo>
                  <a:lnTo>
                    <a:pt x="57" y="3"/>
                  </a:lnTo>
                  <a:lnTo>
                    <a:pt x="48" y="7"/>
                  </a:lnTo>
                  <a:lnTo>
                    <a:pt x="39" y="11"/>
                  </a:lnTo>
                  <a:lnTo>
                    <a:pt x="31" y="17"/>
                  </a:lnTo>
                  <a:lnTo>
                    <a:pt x="23" y="25"/>
                  </a:lnTo>
                  <a:lnTo>
                    <a:pt x="16" y="33"/>
                  </a:lnTo>
                  <a:lnTo>
                    <a:pt x="9" y="43"/>
                  </a:lnTo>
                  <a:lnTo>
                    <a:pt x="5" y="54"/>
                  </a:lnTo>
                  <a:lnTo>
                    <a:pt x="2" y="66"/>
                  </a:lnTo>
                  <a:lnTo>
                    <a:pt x="0" y="88"/>
                  </a:lnTo>
                  <a:lnTo>
                    <a:pt x="0" y="98"/>
                  </a:lnTo>
                  <a:lnTo>
                    <a:pt x="2" y="110"/>
                  </a:lnTo>
                  <a:lnTo>
                    <a:pt x="6" y="120"/>
                  </a:lnTo>
                  <a:lnTo>
                    <a:pt x="9" y="130"/>
                  </a:lnTo>
                  <a:lnTo>
                    <a:pt x="15" y="138"/>
                  </a:lnTo>
                  <a:lnTo>
                    <a:pt x="21" y="146"/>
                  </a:lnTo>
                  <a:lnTo>
                    <a:pt x="29" y="154"/>
                  </a:lnTo>
                  <a:lnTo>
                    <a:pt x="37" y="160"/>
                  </a:lnTo>
                  <a:lnTo>
                    <a:pt x="45" y="165"/>
                  </a:lnTo>
                  <a:lnTo>
                    <a:pt x="55" y="169"/>
                  </a:lnTo>
                  <a:lnTo>
                    <a:pt x="65" y="171"/>
                  </a:lnTo>
                  <a:lnTo>
                    <a:pt x="76" y="172"/>
                  </a:lnTo>
                  <a:lnTo>
                    <a:pt x="86" y="172"/>
                  </a:lnTo>
                </a:path>
              </a:pathLst>
            </a:custGeom>
            <a:solidFill>
              <a:srgbClr val="000000"/>
            </a:solidFill>
            <a:ln w="12700" cap="rnd">
              <a:solidFill>
                <a:srgbClr val="000000"/>
              </a:solidFill>
              <a:round/>
              <a:headEnd/>
              <a:tailEnd/>
            </a:ln>
          </p:spPr>
          <p:txBody>
            <a:bodyPr/>
            <a:lstStyle/>
            <a:p>
              <a:endParaRPr lang="en-US"/>
            </a:p>
          </p:txBody>
        </p:sp>
        <p:sp>
          <p:nvSpPr>
            <p:cNvPr id="16442" name="Freeform 56"/>
            <p:cNvSpPr>
              <a:spLocks/>
            </p:cNvSpPr>
            <p:nvPr/>
          </p:nvSpPr>
          <p:spPr bwMode="auto">
            <a:xfrm>
              <a:off x="1111" y="3158"/>
              <a:ext cx="136" cy="152"/>
            </a:xfrm>
            <a:custGeom>
              <a:avLst/>
              <a:gdLst>
                <a:gd name="T0" fmla="*/ 67 w 136"/>
                <a:gd name="T1" fmla="*/ 151 h 152"/>
                <a:gd name="T2" fmla="*/ 57 w 136"/>
                <a:gd name="T3" fmla="*/ 150 h 152"/>
                <a:gd name="T4" fmla="*/ 48 w 136"/>
                <a:gd name="T5" fmla="*/ 148 h 152"/>
                <a:gd name="T6" fmla="*/ 40 w 136"/>
                <a:gd name="T7" fmla="*/ 145 h 152"/>
                <a:gd name="T8" fmla="*/ 32 w 136"/>
                <a:gd name="T9" fmla="*/ 140 h 152"/>
                <a:gd name="T10" fmla="*/ 25 w 136"/>
                <a:gd name="T11" fmla="*/ 135 h 152"/>
                <a:gd name="T12" fmla="*/ 18 w 136"/>
                <a:gd name="T13" fmla="*/ 129 h 152"/>
                <a:gd name="T14" fmla="*/ 13 w 136"/>
                <a:gd name="T15" fmla="*/ 121 h 152"/>
                <a:gd name="T16" fmla="*/ 8 w 136"/>
                <a:gd name="T17" fmla="*/ 113 h 152"/>
                <a:gd name="T18" fmla="*/ 5 w 136"/>
                <a:gd name="T19" fmla="*/ 105 h 152"/>
                <a:gd name="T20" fmla="*/ 2 w 136"/>
                <a:gd name="T21" fmla="*/ 96 h 152"/>
                <a:gd name="T22" fmla="*/ 0 w 136"/>
                <a:gd name="T23" fmla="*/ 87 h 152"/>
                <a:gd name="T24" fmla="*/ 0 w 136"/>
                <a:gd name="T25" fmla="*/ 77 h 152"/>
                <a:gd name="T26" fmla="*/ 1 w 136"/>
                <a:gd name="T27" fmla="*/ 57 h 152"/>
                <a:gd name="T28" fmla="*/ 5 w 136"/>
                <a:gd name="T29" fmla="*/ 47 h 152"/>
                <a:gd name="T30" fmla="*/ 8 w 136"/>
                <a:gd name="T31" fmla="*/ 38 h 152"/>
                <a:gd name="T32" fmla="*/ 14 w 136"/>
                <a:gd name="T33" fmla="*/ 29 h 152"/>
                <a:gd name="T34" fmla="*/ 20 w 136"/>
                <a:gd name="T35" fmla="*/ 21 h 152"/>
                <a:gd name="T36" fmla="*/ 27 w 136"/>
                <a:gd name="T37" fmla="*/ 14 h 152"/>
                <a:gd name="T38" fmla="*/ 33 w 136"/>
                <a:gd name="T39" fmla="*/ 9 h 152"/>
                <a:gd name="T40" fmla="*/ 42 w 136"/>
                <a:gd name="T41" fmla="*/ 5 h 152"/>
                <a:gd name="T42" fmla="*/ 50 w 136"/>
                <a:gd name="T43" fmla="*/ 2 h 152"/>
                <a:gd name="T44" fmla="*/ 67 w 136"/>
                <a:gd name="T45" fmla="*/ 0 h 152"/>
                <a:gd name="T46" fmla="*/ 83 w 136"/>
                <a:gd name="T47" fmla="*/ 2 h 152"/>
                <a:gd name="T48" fmla="*/ 92 w 136"/>
                <a:gd name="T49" fmla="*/ 5 h 152"/>
                <a:gd name="T50" fmla="*/ 100 w 136"/>
                <a:gd name="T51" fmla="*/ 9 h 152"/>
                <a:gd name="T52" fmla="*/ 107 w 136"/>
                <a:gd name="T53" fmla="*/ 14 h 152"/>
                <a:gd name="T54" fmla="*/ 114 w 136"/>
                <a:gd name="T55" fmla="*/ 21 h 152"/>
                <a:gd name="T56" fmla="*/ 120 w 136"/>
                <a:gd name="T57" fmla="*/ 29 h 152"/>
                <a:gd name="T58" fmla="*/ 125 w 136"/>
                <a:gd name="T59" fmla="*/ 38 h 152"/>
                <a:gd name="T60" fmla="*/ 129 w 136"/>
                <a:gd name="T61" fmla="*/ 47 h 152"/>
                <a:gd name="T62" fmla="*/ 132 w 136"/>
                <a:gd name="T63" fmla="*/ 57 h 152"/>
                <a:gd name="T64" fmla="*/ 135 w 136"/>
                <a:gd name="T65" fmla="*/ 77 h 152"/>
                <a:gd name="T66" fmla="*/ 134 w 136"/>
                <a:gd name="T67" fmla="*/ 87 h 152"/>
                <a:gd name="T68" fmla="*/ 132 w 136"/>
                <a:gd name="T69" fmla="*/ 96 h 152"/>
                <a:gd name="T70" fmla="*/ 129 w 136"/>
                <a:gd name="T71" fmla="*/ 105 h 152"/>
                <a:gd name="T72" fmla="*/ 125 w 136"/>
                <a:gd name="T73" fmla="*/ 113 h 152"/>
                <a:gd name="T74" fmla="*/ 121 w 136"/>
                <a:gd name="T75" fmla="*/ 121 h 152"/>
                <a:gd name="T76" fmla="*/ 115 w 136"/>
                <a:gd name="T77" fmla="*/ 129 h 152"/>
                <a:gd name="T78" fmla="*/ 109 w 136"/>
                <a:gd name="T79" fmla="*/ 135 h 152"/>
                <a:gd name="T80" fmla="*/ 101 w 136"/>
                <a:gd name="T81" fmla="*/ 140 h 152"/>
                <a:gd name="T82" fmla="*/ 94 w 136"/>
                <a:gd name="T83" fmla="*/ 145 h 152"/>
                <a:gd name="T84" fmla="*/ 85 w 136"/>
                <a:gd name="T85" fmla="*/ 148 h 152"/>
                <a:gd name="T86" fmla="*/ 77 w 136"/>
                <a:gd name="T87" fmla="*/ 150 h 152"/>
                <a:gd name="T88" fmla="*/ 67 w 136"/>
                <a:gd name="T89" fmla="*/ 151 h 1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6"/>
                <a:gd name="T136" fmla="*/ 0 h 152"/>
                <a:gd name="T137" fmla="*/ 136 w 136"/>
                <a:gd name="T138" fmla="*/ 152 h 1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6" h="152">
                  <a:moveTo>
                    <a:pt x="67" y="151"/>
                  </a:moveTo>
                  <a:lnTo>
                    <a:pt x="57" y="150"/>
                  </a:lnTo>
                  <a:lnTo>
                    <a:pt x="48" y="148"/>
                  </a:lnTo>
                  <a:lnTo>
                    <a:pt x="40" y="145"/>
                  </a:lnTo>
                  <a:lnTo>
                    <a:pt x="32" y="140"/>
                  </a:lnTo>
                  <a:lnTo>
                    <a:pt x="25" y="135"/>
                  </a:lnTo>
                  <a:lnTo>
                    <a:pt x="18" y="129"/>
                  </a:lnTo>
                  <a:lnTo>
                    <a:pt x="13" y="121"/>
                  </a:lnTo>
                  <a:lnTo>
                    <a:pt x="8" y="113"/>
                  </a:lnTo>
                  <a:lnTo>
                    <a:pt x="5" y="105"/>
                  </a:lnTo>
                  <a:lnTo>
                    <a:pt x="2" y="96"/>
                  </a:lnTo>
                  <a:lnTo>
                    <a:pt x="0" y="87"/>
                  </a:lnTo>
                  <a:lnTo>
                    <a:pt x="0" y="77"/>
                  </a:lnTo>
                  <a:lnTo>
                    <a:pt x="1" y="57"/>
                  </a:lnTo>
                  <a:lnTo>
                    <a:pt x="5" y="47"/>
                  </a:lnTo>
                  <a:lnTo>
                    <a:pt x="8" y="38"/>
                  </a:lnTo>
                  <a:lnTo>
                    <a:pt x="14" y="29"/>
                  </a:lnTo>
                  <a:lnTo>
                    <a:pt x="20" y="21"/>
                  </a:lnTo>
                  <a:lnTo>
                    <a:pt x="27" y="14"/>
                  </a:lnTo>
                  <a:lnTo>
                    <a:pt x="33" y="9"/>
                  </a:lnTo>
                  <a:lnTo>
                    <a:pt x="42" y="5"/>
                  </a:lnTo>
                  <a:lnTo>
                    <a:pt x="50" y="2"/>
                  </a:lnTo>
                  <a:lnTo>
                    <a:pt x="67" y="0"/>
                  </a:lnTo>
                  <a:lnTo>
                    <a:pt x="83" y="2"/>
                  </a:lnTo>
                  <a:lnTo>
                    <a:pt x="92" y="5"/>
                  </a:lnTo>
                  <a:lnTo>
                    <a:pt x="100" y="9"/>
                  </a:lnTo>
                  <a:lnTo>
                    <a:pt x="107" y="14"/>
                  </a:lnTo>
                  <a:lnTo>
                    <a:pt x="114" y="21"/>
                  </a:lnTo>
                  <a:lnTo>
                    <a:pt x="120" y="29"/>
                  </a:lnTo>
                  <a:lnTo>
                    <a:pt x="125" y="38"/>
                  </a:lnTo>
                  <a:lnTo>
                    <a:pt x="129" y="47"/>
                  </a:lnTo>
                  <a:lnTo>
                    <a:pt x="132" y="57"/>
                  </a:lnTo>
                  <a:lnTo>
                    <a:pt x="135" y="77"/>
                  </a:lnTo>
                  <a:lnTo>
                    <a:pt x="134" y="87"/>
                  </a:lnTo>
                  <a:lnTo>
                    <a:pt x="132" y="96"/>
                  </a:lnTo>
                  <a:lnTo>
                    <a:pt x="129" y="105"/>
                  </a:lnTo>
                  <a:lnTo>
                    <a:pt x="125" y="113"/>
                  </a:lnTo>
                  <a:lnTo>
                    <a:pt x="121" y="121"/>
                  </a:lnTo>
                  <a:lnTo>
                    <a:pt x="115" y="129"/>
                  </a:lnTo>
                  <a:lnTo>
                    <a:pt x="109" y="135"/>
                  </a:lnTo>
                  <a:lnTo>
                    <a:pt x="101" y="140"/>
                  </a:lnTo>
                  <a:lnTo>
                    <a:pt x="94" y="145"/>
                  </a:lnTo>
                  <a:lnTo>
                    <a:pt x="85" y="148"/>
                  </a:lnTo>
                  <a:lnTo>
                    <a:pt x="77" y="150"/>
                  </a:lnTo>
                  <a:lnTo>
                    <a:pt x="67" y="151"/>
                  </a:lnTo>
                </a:path>
              </a:pathLst>
            </a:custGeom>
            <a:solidFill>
              <a:srgbClr val="00FFFF"/>
            </a:solidFill>
            <a:ln w="9525" cap="rnd">
              <a:noFill/>
              <a:round/>
              <a:headEnd/>
              <a:tailEnd/>
            </a:ln>
          </p:spPr>
          <p:txBody>
            <a:bodyPr/>
            <a:lstStyle/>
            <a:p>
              <a:endParaRPr lang="en-US"/>
            </a:p>
          </p:txBody>
        </p:sp>
        <p:sp>
          <p:nvSpPr>
            <p:cNvPr id="16443" name="Freeform 57"/>
            <p:cNvSpPr>
              <a:spLocks/>
            </p:cNvSpPr>
            <p:nvPr/>
          </p:nvSpPr>
          <p:spPr bwMode="auto">
            <a:xfrm>
              <a:off x="1104" y="3150"/>
              <a:ext cx="154" cy="173"/>
            </a:xfrm>
            <a:custGeom>
              <a:avLst/>
              <a:gdLst>
                <a:gd name="T0" fmla="*/ 86 w 154"/>
                <a:gd name="T1" fmla="*/ 157 h 173"/>
                <a:gd name="T2" fmla="*/ 66 w 154"/>
                <a:gd name="T3" fmla="*/ 158 h 173"/>
                <a:gd name="T4" fmla="*/ 50 w 154"/>
                <a:gd name="T5" fmla="*/ 152 h 173"/>
                <a:gd name="T6" fmla="*/ 36 w 154"/>
                <a:gd name="T7" fmla="*/ 143 h 173"/>
                <a:gd name="T8" fmla="*/ 25 w 154"/>
                <a:gd name="T9" fmla="*/ 130 h 173"/>
                <a:gd name="T10" fmla="*/ 16 w 154"/>
                <a:gd name="T11" fmla="*/ 114 h 173"/>
                <a:gd name="T12" fmla="*/ 13 w 154"/>
                <a:gd name="T13" fmla="*/ 97 h 173"/>
                <a:gd name="T14" fmla="*/ 14 w 154"/>
                <a:gd name="T15" fmla="*/ 69 h 173"/>
                <a:gd name="T16" fmla="*/ 20 w 154"/>
                <a:gd name="T17" fmla="*/ 50 h 173"/>
                <a:gd name="T18" fmla="*/ 31 w 154"/>
                <a:gd name="T19" fmla="*/ 34 h 173"/>
                <a:gd name="T20" fmla="*/ 45 w 154"/>
                <a:gd name="T21" fmla="*/ 24 h 173"/>
                <a:gd name="T22" fmla="*/ 60 w 154"/>
                <a:gd name="T23" fmla="*/ 17 h 173"/>
                <a:gd name="T24" fmla="*/ 92 w 154"/>
                <a:gd name="T25" fmla="*/ 17 h 173"/>
                <a:gd name="T26" fmla="*/ 107 w 154"/>
                <a:gd name="T27" fmla="*/ 24 h 173"/>
                <a:gd name="T28" fmla="*/ 121 w 154"/>
                <a:gd name="T29" fmla="*/ 34 h 173"/>
                <a:gd name="T30" fmla="*/ 131 w 154"/>
                <a:gd name="T31" fmla="*/ 50 h 173"/>
                <a:gd name="T32" fmla="*/ 137 w 154"/>
                <a:gd name="T33" fmla="*/ 69 h 173"/>
                <a:gd name="T34" fmla="*/ 139 w 154"/>
                <a:gd name="T35" fmla="*/ 97 h 173"/>
                <a:gd name="T36" fmla="*/ 135 w 154"/>
                <a:gd name="T37" fmla="*/ 114 h 173"/>
                <a:gd name="T38" fmla="*/ 127 w 154"/>
                <a:gd name="T39" fmla="*/ 130 h 173"/>
                <a:gd name="T40" fmla="*/ 115 w 154"/>
                <a:gd name="T41" fmla="*/ 143 h 173"/>
                <a:gd name="T42" fmla="*/ 102 w 154"/>
                <a:gd name="T43" fmla="*/ 152 h 173"/>
                <a:gd name="T44" fmla="*/ 85 w 154"/>
                <a:gd name="T45" fmla="*/ 158 h 173"/>
                <a:gd name="T46" fmla="*/ 66 w 154"/>
                <a:gd name="T47" fmla="*/ 157 h 173"/>
                <a:gd name="T48" fmla="*/ 76 w 154"/>
                <a:gd name="T49" fmla="*/ 172 h 173"/>
                <a:gd name="T50" fmla="*/ 97 w 154"/>
                <a:gd name="T51" fmla="*/ 169 h 173"/>
                <a:gd name="T52" fmla="*/ 115 w 154"/>
                <a:gd name="T53" fmla="*/ 160 h 173"/>
                <a:gd name="T54" fmla="*/ 130 w 154"/>
                <a:gd name="T55" fmla="*/ 146 h 173"/>
                <a:gd name="T56" fmla="*/ 142 w 154"/>
                <a:gd name="T57" fmla="*/ 130 h 173"/>
                <a:gd name="T58" fmla="*/ 150 w 154"/>
                <a:gd name="T59" fmla="*/ 110 h 173"/>
                <a:gd name="T60" fmla="*/ 153 w 154"/>
                <a:gd name="T61" fmla="*/ 88 h 173"/>
                <a:gd name="T62" fmla="*/ 146 w 154"/>
                <a:gd name="T63" fmla="*/ 54 h 173"/>
                <a:gd name="T64" fmla="*/ 136 w 154"/>
                <a:gd name="T65" fmla="*/ 33 h 173"/>
                <a:gd name="T66" fmla="*/ 121 w 154"/>
                <a:gd name="T67" fmla="*/ 17 h 173"/>
                <a:gd name="T68" fmla="*/ 104 w 154"/>
                <a:gd name="T69" fmla="*/ 7 h 173"/>
                <a:gd name="T70" fmla="*/ 76 w 154"/>
                <a:gd name="T71" fmla="*/ 0 h 173"/>
                <a:gd name="T72" fmla="*/ 48 w 154"/>
                <a:gd name="T73" fmla="*/ 7 h 173"/>
                <a:gd name="T74" fmla="*/ 31 w 154"/>
                <a:gd name="T75" fmla="*/ 17 h 173"/>
                <a:gd name="T76" fmla="*/ 16 w 154"/>
                <a:gd name="T77" fmla="*/ 33 h 173"/>
                <a:gd name="T78" fmla="*/ 5 w 154"/>
                <a:gd name="T79" fmla="*/ 54 h 173"/>
                <a:gd name="T80" fmla="*/ 0 w 154"/>
                <a:gd name="T81" fmla="*/ 88 h 173"/>
                <a:gd name="T82" fmla="*/ 2 w 154"/>
                <a:gd name="T83" fmla="*/ 110 h 173"/>
                <a:gd name="T84" fmla="*/ 9 w 154"/>
                <a:gd name="T85" fmla="*/ 130 h 173"/>
                <a:gd name="T86" fmla="*/ 21 w 154"/>
                <a:gd name="T87" fmla="*/ 146 h 173"/>
                <a:gd name="T88" fmla="*/ 37 w 154"/>
                <a:gd name="T89" fmla="*/ 160 h 173"/>
                <a:gd name="T90" fmla="*/ 55 w 154"/>
                <a:gd name="T91" fmla="*/ 169 h 173"/>
                <a:gd name="T92" fmla="*/ 76 w 154"/>
                <a:gd name="T93" fmla="*/ 172 h 1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4"/>
                <a:gd name="T142" fmla="*/ 0 h 173"/>
                <a:gd name="T143" fmla="*/ 154 w 154"/>
                <a:gd name="T144" fmla="*/ 173 h 1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4" h="173">
                  <a:moveTo>
                    <a:pt x="86" y="172"/>
                  </a:moveTo>
                  <a:lnTo>
                    <a:pt x="86" y="157"/>
                  </a:lnTo>
                  <a:lnTo>
                    <a:pt x="76" y="158"/>
                  </a:lnTo>
                  <a:lnTo>
                    <a:pt x="66" y="158"/>
                  </a:lnTo>
                  <a:lnTo>
                    <a:pt x="58" y="156"/>
                  </a:lnTo>
                  <a:lnTo>
                    <a:pt x="50" y="152"/>
                  </a:lnTo>
                  <a:lnTo>
                    <a:pt x="43" y="148"/>
                  </a:lnTo>
                  <a:lnTo>
                    <a:pt x="36" y="143"/>
                  </a:lnTo>
                  <a:lnTo>
                    <a:pt x="31" y="137"/>
                  </a:lnTo>
                  <a:lnTo>
                    <a:pt x="25" y="130"/>
                  </a:lnTo>
                  <a:lnTo>
                    <a:pt x="20" y="122"/>
                  </a:lnTo>
                  <a:lnTo>
                    <a:pt x="16" y="114"/>
                  </a:lnTo>
                  <a:lnTo>
                    <a:pt x="15" y="106"/>
                  </a:lnTo>
                  <a:lnTo>
                    <a:pt x="13" y="97"/>
                  </a:lnTo>
                  <a:lnTo>
                    <a:pt x="12" y="88"/>
                  </a:lnTo>
                  <a:lnTo>
                    <a:pt x="14" y="69"/>
                  </a:lnTo>
                  <a:lnTo>
                    <a:pt x="16" y="59"/>
                  </a:lnTo>
                  <a:lnTo>
                    <a:pt x="20" y="50"/>
                  </a:lnTo>
                  <a:lnTo>
                    <a:pt x="25" y="42"/>
                  </a:lnTo>
                  <a:lnTo>
                    <a:pt x="31" y="34"/>
                  </a:lnTo>
                  <a:lnTo>
                    <a:pt x="38" y="28"/>
                  </a:lnTo>
                  <a:lnTo>
                    <a:pt x="45" y="24"/>
                  </a:lnTo>
                  <a:lnTo>
                    <a:pt x="52" y="20"/>
                  </a:lnTo>
                  <a:lnTo>
                    <a:pt x="60" y="17"/>
                  </a:lnTo>
                  <a:lnTo>
                    <a:pt x="76" y="15"/>
                  </a:lnTo>
                  <a:lnTo>
                    <a:pt x="92" y="17"/>
                  </a:lnTo>
                  <a:lnTo>
                    <a:pt x="100" y="20"/>
                  </a:lnTo>
                  <a:lnTo>
                    <a:pt x="107" y="24"/>
                  </a:lnTo>
                  <a:lnTo>
                    <a:pt x="114" y="28"/>
                  </a:lnTo>
                  <a:lnTo>
                    <a:pt x="121" y="34"/>
                  </a:lnTo>
                  <a:lnTo>
                    <a:pt x="126" y="42"/>
                  </a:lnTo>
                  <a:lnTo>
                    <a:pt x="131" y="50"/>
                  </a:lnTo>
                  <a:lnTo>
                    <a:pt x="136" y="59"/>
                  </a:lnTo>
                  <a:lnTo>
                    <a:pt x="137" y="69"/>
                  </a:lnTo>
                  <a:lnTo>
                    <a:pt x="139" y="88"/>
                  </a:lnTo>
                  <a:lnTo>
                    <a:pt x="139" y="97"/>
                  </a:lnTo>
                  <a:lnTo>
                    <a:pt x="137" y="106"/>
                  </a:lnTo>
                  <a:lnTo>
                    <a:pt x="135" y="114"/>
                  </a:lnTo>
                  <a:lnTo>
                    <a:pt x="131" y="122"/>
                  </a:lnTo>
                  <a:lnTo>
                    <a:pt x="127" y="130"/>
                  </a:lnTo>
                  <a:lnTo>
                    <a:pt x="121" y="137"/>
                  </a:lnTo>
                  <a:lnTo>
                    <a:pt x="115" y="143"/>
                  </a:lnTo>
                  <a:lnTo>
                    <a:pt x="109" y="148"/>
                  </a:lnTo>
                  <a:lnTo>
                    <a:pt x="102" y="152"/>
                  </a:lnTo>
                  <a:lnTo>
                    <a:pt x="93" y="156"/>
                  </a:lnTo>
                  <a:lnTo>
                    <a:pt x="85" y="158"/>
                  </a:lnTo>
                  <a:lnTo>
                    <a:pt x="76" y="158"/>
                  </a:lnTo>
                  <a:lnTo>
                    <a:pt x="66" y="157"/>
                  </a:lnTo>
                  <a:lnTo>
                    <a:pt x="65" y="172"/>
                  </a:lnTo>
                  <a:lnTo>
                    <a:pt x="76" y="172"/>
                  </a:lnTo>
                  <a:lnTo>
                    <a:pt x="87" y="171"/>
                  </a:lnTo>
                  <a:lnTo>
                    <a:pt x="97" y="169"/>
                  </a:lnTo>
                  <a:lnTo>
                    <a:pt x="106" y="165"/>
                  </a:lnTo>
                  <a:lnTo>
                    <a:pt x="115" y="160"/>
                  </a:lnTo>
                  <a:lnTo>
                    <a:pt x="123" y="154"/>
                  </a:lnTo>
                  <a:lnTo>
                    <a:pt x="130" y="146"/>
                  </a:lnTo>
                  <a:lnTo>
                    <a:pt x="137" y="138"/>
                  </a:lnTo>
                  <a:lnTo>
                    <a:pt x="142" y="130"/>
                  </a:lnTo>
                  <a:lnTo>
                    <a:pt x="146" y="120"/>
                  </a:lnTo>
                  <a:lnTo>
                    <a:pt x="150" y="110"/>
                  </a:lnTo>
                  <a:lnTo>
                    <a:pt x="152" y="98"/>
                  </a:lnTo>
                  <a:lnTo>
                    <a:pt x="153" y="88"/>
                  </a:lnTo>
                  <a:lnTo>
                    <a:pt x="150" y="66"/>
                  </a:lnTo>
                  <a:lnTo>
                    <a:pt x="146" y="54"/>
                  </a:lnTo>
                  <a:lnTo>
                    <a:pt x="142" y="43"/>
                  </a:lnTo>
                  <a:lnTo>
                    <a:pt x="136" y="33"/>
                  </a:lnTo>
                  <a:lnTo>
                    <a:pt x="129" y="25"/>
                  </a:lnTo>
                  <a:lnTo>
                    <a:pt x="121" y="17"/>
                  </a:lnTo>
                  <a:lnTo>
                    <a:pt x="113" y="11"/>
                  </a:lnTo>
                  <a:lnTo>
                    <a:pt x="104" y="7"/>
                  </a:lnTo>
                  <a:lnTo>
                    <a:pt x="95" y="3"/>
                  </a:lnTo>
                  <a:lnTo>
                    <a:pt x="76" y="0"/>
                  </a:lnTo>
                  <a:lnTo>
                    <a:pt x="57" y="3"/>
                  </a:lnTo>
                  <a:lnTo>
                    <a:pt x="48" y="7"/>
                  </a:lnTo>
                  <a:lnTo>
                    <a:pt x="39" y="11"/>
                  </a:lnTo>
                  <a:lnTo>
                    <a:pt x="31" y="17"/>
                  </a:lnTo>
                  <a:lnTo>
                    <a:pt x="23" y="25"/>
                  </a:lnTo>
                  <a:lnTo>
                    <a:pt x="16" y="33"/>
                  </a:lnTo>
                  <a:lnTo>
                    <a:pt x="9" y="43"/>
                  </a:lnTo>
                  <a:lnTo>
                    <a:pt x="5" y="54"/>
                  </a:lnTo>
                  <a:lnTo>
                    <a:pt x="2" y="66"/>
                  </a:lnTo>
                  <a:lnTo>
                    <a:pt x="0" y="88"/>
                  </a:lnTo>
                  <a:lnTo>
                    <a:pt x="0" y="98"/>
                  </a:lnTo>
                  <a:lnTo>
                    <a:pt x="2" y="110"/>
                  </a:lnTo>
                  <a:lnTo>
                    <a:pt x="6" y="120"/>
                  </a:lnTo>
                  <a:lnTo>
                    <a:pt x="9" y="130"/>
                  </a:lnTo>
                  <a:lnTo>
                    <a:pt x="15" y="138"/>
                  </a:lnTo>
                  <a:lnTo>
                    <a:pt x="21" y="146"/>
                  </a:lnTo>
                  <a:lnTo>
                    <a:pt x="29" y="154"/>
                  </a:lnTo>
                  <a:lnTo>
                    <a:pt x="37" y="160"/>
                  </a:lnTo>
                  <a:lnTo>
                    <a:pt x="45" y="165"/>
                  </a:lnTo>
                  <a:lnTo>
                    <a:pt x="55" y="169"/>
                  </a:lnTo>
                  <a:lnTo>
                    <a:pt x="65" y="171"/>
                  </a:lnTo>
                  <a:lnTo>
                    <a:pt x="76" y="172"/>
                  </a:lnTo>
                  <a:lnTo>
                    <a:pt x="86" y="172"/>
                  </a:lnTo>
                </a:path>
              </a:pathLst>
            </a:custGeom>
            <a:solidFill>
              <a:srgbClr val="000000"/>
            </a:solidFill>
            <a:ln w="12700" cap="rnd">
              <a:solidFill>
                <a:srgbClr val="000000"/>
              </a:solidFill>
              <a:round/>
              <a:headEnd/>
              <a:tailEnd/>
            </a:ln>
          </p:spPr>
          <p:txBody>
            <a:bodyPr/>
            <a:lstStyle/>
            <a:p>
              <a:endParaRPr lang="en-US"/>
            </a:p>
          </p:txBody>
        </p:sp>
        <p:sp>
          <p:nvSpPr>
            <p:cNvPr id="16444" name="Freeform 58"/>
            <p:cNvSpPr>
              <a:spLocks/>
            </p:cNvSpPr>
            <p:nvPr/>
          </p:nvSpPr>
          <p:spPr bwMode="auto">
            <a:xfrm>
              <a:off x="1255" y="3158"/>
              <a:ext cx="136" cy="152"/>
            </a:xfrm>
            <a:custGeom>
              <a:avLst/>
              <a:gdLst>
                <a:gd name="T0" fmla="*/ 67 w 136"/>
                <a:gd name="T1" fmla="*/ 151 h 152"/>
                <a:gd name="T2" fmla="*/ 57 w 136"/>
                <a:gd name="T3" fmla="*/ 150 h 152"/>
                <a:gd name="T4" fmla="*/ 49 w 136"/>
                <a:gd name="T5" fmla="*/ 148 h 152"/>
                <a:gd name="T6" fmla="*/ 40 w 136"/>
                <a:gd name="T7" fmla="*/ 145 h 152"/>
                <a:gd name="T8" fmla="*/ 33 w 136"/>
                <a:gd name="T9" fmla="*/ 140 h 152"/>
                <a:gd name="T10" fmla="*/ 25 w 136"/>
                <a:gd name="T11" fmla="*/ 135 h 152"/>
                <a:gd name="T12" fmla="*/ 19 w 136"/>
                <a:gd name="T13" fmla="*/ 129 h 152"/>
                <a:gd name="T14" fmla="*/ 13 w 136"/>
                <a:gd name="T15" fmla="*/ 121 h 152"/>
                <a:gd name="T16" fmla="*/ 9 w 136"/>
                <a:gd name="T17" fmla="*/ 113 h 152"/>
                <a:gd name="T18" fmla="*/ 5 w 136"/>
                <a:gd name="T19" fmla="*/ 105 h 152"/>
                <a:gd name="T20" fmla="*/ 2 w 136"/>
                <a:gd name="T21" fmla="*/ 96 h 152"/>
                <a:gd name="T22" fmla="*/ 0 w 136"/>
                <a:gd name="T23" fmla="*/ 87 h 152"/>
                <a:gd name="T24" fmla="*/ 0 w 136"/>
                <a:gd name="T25" fmla="*/ 77 h 152"/>
                <a:gd name="T26" fmla="*/ 2 w 136"/>
                <a:gd name="T27" fmla="*/ 57 h 152"/>
                <a:gd name="T28" fmla="*/ 5 w 136"/>
                <a:gd name="T29" fmla="*/ 47 h 152"/>
                <a:gd name="T30" fmla="*/ 9 w 136"/>
                <a:gd name="T31" fmla="*/ 38 h 152"/>
                <a:gd name="T32" fmla="*/ 14 w 136"/>
                <a:gd name="T33" fmla="*/ 29 h 152"/>
                <a:gd name="T34" fmla="*/ 20 w 136"/>
                <a:gd name="T35" fmla="*/ 21 h 152"/>
                <a:gd name="T36" fmla="*/ 27 w 136"/>
                <a:gd name="T37" fmla="*/ 14 h 152"/>
                <a:gd name="T38" fmla="*/ 34 w 136"/>
                <a:gd name="T39" fmla="*/ 9 h 152"/>
                <a:gd name="T40" fmla="*/ 42 w 136"/>
                <a:gd name="T41" fmla="*/ 5 h 152"/>
                <a:gd name="T42" fmla="*/ 51 w 136"/>
                <a:gd name="T43" fmla="*/ 2 h 152"/>
                <a:gd name="T44" fmla="*/ 67 w 136"/>
                <a:gd name="T45" fmla="*/ 0 h 152"/>
                <a:gd name="T46" fmla="*/ 84 w 136"/>
                <a:gd name="T47" fmla="*/ 2 h 152"/>
                <a:gd name="T48" fmla="*/ 92 w 136"/>
                <a:gd name="T49" fmla="*/ 5 h 152"/>
                <a:gd name="T50" fmla="*/ 101 w 136"/>
                <a:gd name="T51" fmla="*/ 9 h 152"/>
                <a:gd name="T52" fmla="*/ 107 w 136"/>
                <a:gd name="T53" fmla="*/ 14 h 152"/>
                <a:gd name="T54" fmla="*/ 114 w 136"/>
                <a:gd name="T55" fmla="*/ 21 h 152"/>
                <a:gd name="T56" fmla="*/ 120 w 136"/>
                <a:gd name="T57" fmla="*/ 29 h 152"/>
                <a:gd name="T58" fmla="*/ 126 w 136"/>
                <a:gd name="T59" fmla="*/ 38 h 152"/>
                <a:gd name="T60" fmla="*/ 129 w 136"/>
                <a:gd name="T61" fmla="*/ 47 h 152"/>
                <a:gd name="T62" fmla="*/ 133 w 136"/>
                <a:gd name="T63" fmla="*/ 57 h 152"/>
                <a:gd name="T64" fmla="*/ 135 w 136"/>
                <a:gd name="T65" fmla="*/ 77 h 152"/>
                <a:gd name="T66" fmla="*/ 134 w 136"/>
                <a:gd name="T67" fmla="*/ 87 h 152"/>
                <a:gd name="T68" fmla="*/ 132 w 136"/>
                <a:gd name="T69" fmla="*/ 96 h 152"/>
                <a:gd name="T70" fmla="*/ 129 w 136"/>
                <a:gd name="T71" fmla="*/ 105 h 152"/>
                <a:gd name="T72" fmla="*/ 126 w 136"/>
                <a:gd name="T73" fmla="*/ 113 h 152"/>
                <a:gd name="T74" fmla="*/ 121 w 136"/>
                <a:gd name="T75" fmla="*/ 121 h 152"/>
                <a:gd name="T76" fmla="*/ 116 w 136"/>
                <a:gd name="T77" fmla="*/ 129 h 152"/>
                <a:gd name="T78" fmla="*/ 109 w 136"/>
                <a:gd name="T79" fmla="*/ 135 h 152"/>
                <a:gd name="T80" fmla="*/ 102 w 136"/>
                <a:gd name="T81" fmla="*/ 140 h 152"/>
                <a:gd name="T82" fmla="*/ 95 w 136"/>
                <a:gd name="T83" fmla="*/ 145 h 152"/>
                <a:gd name="T84" fmla="*/ 86 w 136"/>
                <a:gd name="T85" fmla="*/ 148 h 152"/>
                <a:gd name="T86" fmla="*/ 77 w 136"/>
                <a:gd name="T87" fmla="*/ 150 h 152"/>
                <a:gd name="T88" fmla="*/ 67 w 136"/>
                <a:gd name="T89" fmla="*/ 151 h 1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6"/>
                <a:gd name="T136" fmla="*/ 0 h 152"/>
                <a:gd name="T137" fmla="*/ 136 w 136"/>
                <a:gd name="T138" fmla="*/ 152 h 1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6" h="152">
                  <a:moveTo>
                    <a:pt x="67" y="151"/>
                  </a:moveTo>
                  <a:lnTo>
                    <a:pt x="57" y="150"/>
                  </a:lnTo>
                  <a:lnTo>
                    <a:pt x="49" y="148"/>
                  </a:lnTo>
                  <a:lnTo>
                    <a:pt x="40" y="145"/>
                  </a:lnTo>
                  <a:lnTo>
                    <a:pt x="33" y="140"/>
                  </a:lnTo>
                  <a:lnTo>
                    <a:pt x="25" y="135"/>
                  </a:lnTo>
                  <a:lnTo>
                    <a:pt x="19" y="129"/>
                  </a:lnTo>
                  <a:lnTo>
                    <a:pt x="13" y="121"/>
                  </a:lnTo>
                  <a:lnTo>
                    <a:pt x="9" y="113"/>
                  </a:lnTo>
                  <a:lnTo>
                    <a:pt x="5" y="105"/>
                  </a:lnTo>
                  <a:lnTo>
                    <a:pt x="2" y="96"/>
                  </a:lnTo>
                  <a:lnTo>
                    <a:pt x="0" y="87"/>
                  </a:lnTo>
                  <a:lnTo>
                    <a:pt x="0" y="77"/>
                  </a:lnTo>
                  <a:lnTo>
                    <a:pt x="2" y="57"/>
                  </a:lnTo>
                  <a:lnTo>
                    <a:pt x="5" y="47"/>
                  </a:lnTo>
                  <a:lnTo>
                    <a:pt x="9" y="38"/>
                  </a:lnTo>
                  <a:lnTo>
                    <a:pt x="14" y="29"/>
                  </a:lnTo>
                  <a:lnTo>
                    <a:pt x="20" y="21"/>
                  </a:lnTo>
                  <a:lnTo>
                    <a:pt x="27" y="14"/>
                  </a:lnTo>
                  <a:lnTo>
                    <a:pt x="34" y="9"/>
                  </a:lnTo>
                  <a:lnTo>
                    <a:pt x="42" y="5"/>
                  </a:lnTo>
                  <a:lnTo>
                    <a:pt x="51" y="2"/>
                  </a:lnTo>
                  <a:lnTo>
                    <a:pt x="67" y="0"/>
                  </a:lnTo>
                  <a:lnTo>
                    <a:pt x="84" y="2"/>
                  </a:lnTo>
                  <a:lnTo>
                    <a:pt x="92" y="5"/>
                  </a:lnTo>
                  <a:lnTo>
                    <a:pt x="101" y="9"/>
                  </a:lnTo>
                  <a:lnTo>
                    <a:pt x="107" y="14"/>
                  </a:lnTo>
                  <a:lnTo>
                    <a:pt x="114" y="21"/>
                  </a:lnTo>
                  <a:lnTo>
                    <a:pt x="120" y="29"/>
                  </a:lnTo>
                  <a:lnTo>
                    <a:pt x="126" y="38"/>
                  </a:lnTo>
                  <a:lnTo>
                    <a:pt x="129" y="47"/>
                  </a:lnTo>
                  <a:lnTo>
                    <a:pt x="133" y="57"/>
                  </a:lnTo>
                  <a:lnTo>
                    <a:pt x="135" y="77"/>
                  </a:lnTo>
                  <a:lnTo>
                    <a:pt x="134" y="87"/>
                  </a:lnTo>
                  <a:lnTo>
                    <a:pt x="132" y="96"/>
                  </a:lnTo>
                  <a:lnTo>
                    <a:pt x="129" y="105"/>
                  </a:lnTo>
                  <a:lnTo>
                    <a:pt x="126" y="113"/>
                  </a:lnTo>
                  <a:lnTo>
                    <a:pt x="121" y="121"/>
                  </a:lnTo>
                  <a:lnTo>
                    <a:pt x="116" y="129"/>
                  </a:lnTo>
                  <a:lnTo>
                    <a:pt x="109" y="135"/>
                  </a:lnTo>
                  <a:lnTo>
                    <a:pt x="102" y="140"/>
                  </a:lnTo>
                  <a:lnTo>
                    <a:pt x="95" y="145"/>
                  </a:lnTo>
                  <a:lnTo>
                    <a:pt x="86" y="148"/>
                  </a:lnTo>
                  <a:lnTo>
                    <a:pt x="77" y="150"/>
                  </a:lnTo>
                  <a:lnTo>
                    <a:pt x="67" y="151"/>
                  </a:lnTo>
                </a:path>
              </a:pathLst>
            </a:custGeom>
            <a:solidFill>
              <a:srgbClr val="00FFFF"/>
            </a:solidFill>
            <a:ln w="9525" cap="rnd">
              <a:noFill/>
              <a:round/>
              <a:headEnd/>
              <a:tailEnd/>
            </a:ln>
          </p:spPr>
          <p:txBody>
            <a:bodyPr/>
            <a:lstStyle/>
            <a:p>
              <a:endParaRPr lang="en-US"/>
            </a:p>
          </p:txBody>
        </p:sp>
        <p:sp>
          <p:nvSpPr>
            <p:cNvPr id="16445" name="Freeform 59"/>
            <p:cNvSpPr>
              <a:spLocks/>
            </p:cNvSpPr>
            <p:nvPr/>
          </p:nvSpPr>
          <p:spPr bwMode="auto">
            <a:xfrm>
              <a:off x="1248" y="3150"/>
              <a:ext cx="154" cy="173"/>
            </a:xfrm>
            <a:custGeom>
              <a:avLst/>
              <a:gdLst>
                <a:gd name="T0" fmla="*/ 86 w 154"/>
                <a:gd name="T1" fmla="*/ 157 h 173"/>
                <a:gd name="T2" fmla="*/ 67 w 154"/>
                <a:gd name="T3" fmla="*/ 158 h 173"/>
                <a:gd name="T4" fmla="*/ 50 w 154"/>
                <a:gd name="T5" fmla="*/ 152 h 173"/>
                <a:gd name="T6" fmla="*/ 37 w 154"/>
                <a:gd name="T7" fmla="*/ 143 h 173"/>
                <a:gd name="T8" fmla="*/ 25 w 154"/>
                <a:gd name="T9" fmla="*/ 130 h 173"/>
                <a:gd name="T10" fmla="*/ 17 w 154"/>
                <a:gd name="T11" fmla="*/ 114 h 173"/>
                <a:gd name="T12" fmla="*/ 13 w 154"/>
                <a:gd name="T13" fmla="*/ 97 h 173"/>
                <a:gd name="T14" fmla="*/ 15 w 154"/>
                <a:gd name="T15" fmla="*/ 69 h 173"/>
                <a:gd name="T16" fmla="*/ 21 w 154"/>
                <a:gd name="T17" fmla="*/ 50 h 173"/>
                <a:gd name="T18" fmla="*/ 32 w 154"/>
                <a:gd name="T19" fmla="*/ 34 h 173"/>
                <a:gd name="T20" fmla="*/ 45 w 154"/>
                <a:gd name="T21" fmla="*/ 24 h 173"/>
                <a:gd name="T22" fmla="*/ 60 w 154"/>
                <a:gd name="T23" fmla="*/ 17 h 173"/>
                <a:gd name="T24" fmla="*/ 92 w 154"/>
                <a:gd name="T25" fmla="*/ 17 h 173"/>
                <a:gd name="T26" fmla="*/ 107 w 154"/>
                <a:gd name="T27" fmla="*/ 24 h 173"/>
                <a:gd name="T28" fmla="*/ 121 w 154"/>
                <a:gd name="T29" fmla="*/ 34 h 173"/>
                <a:gd name="T30" fmla="*/ 132 w 154"/>
                <a:gd name="T31" fmla="*/ 50 h 173"/>
                <a:gd name="T32" fmla="*/ 138 w 154"/>
                <a:gd name="T33" fmla="*/ 69 h 173"/>
                <a:gd name="T34" fmla="*/ 139 w 154"/>
                <a:gd name="T35" fmla="*/ 97 h 173"/>
                <a:gd name="T36" fmla="*/ 136 w 154"/>
                <a:gd name="T37" fmla="*/ 114 h 173"/>
                <a:gd name="T38" fmla="*/ 127 w 154"/>
                <a:gd name="T39" fmla="*/ 130 h 173"/>
                <a:gd name="T40" fmla="*/ 116 w 154"/>
                <a:gd name="T41" fmla="*/ 143 h 173"/>
                <a:gd name="T42" fmla="*/ 102 w 154"/>
                <a:gd name="T43" fmla="*/ 152 h 173"/>
                <a:gd name="T44" fmla="*/ 86 w 154"/>
                <a:gd name="T45" fmla="*/ 158 h 173"/>
                <a:gd name="T46" fmla="*/ 66 w 154"/>
                <a:gd name="T47" fmla="*/ 157 h 173"/>
                <a:gd name="T48" fmla="*/ 76 w 154"/>
                <a:gd name="T49" fmla="*/ 172 h 173"/>
                <a:gd name="T50" fmla="*/ 97 w 154"/>
                <a:gd name="T51" fmla="*/ 169 h 173"/>
                <a:gd name="T52" fmla="*/ 115 w 154"/>
                <a:gd name="T53" fmla="*/ 160 h 173"/>
                <a:gd name="T54" fmla="*/ 131 w 154"/>
                <a:gd name="T55" fmla="*/ 146 h 173"/>
                <a:gd name="T56" fmla="*/ 143 w 154"/>
                <a:gd name="T57" fmla="*/ 130 h 173"/>
                <a:gd name="T58" fmla="*/ 150 w 154"/>
                <a:gd name="T59" fmla="*/ 110 h 173"/>
                <a:gd name="T60" fmla="*/ 153 w 154"/>
                <a:gd name="T61" fmla="*/ 88 h 173"/>
                <a:gd name="T62" fmla="*/ 147 w 154"/>
                <a:gd name="T63" fmla="*/ 54 h 173"/>
                <a:gd name="T64" fmla="*/ 137 w 154"/>
                <a:gd name="T65" fmla="*/ 33 h 173"/>
                <a:gd name="T66" fmla="*/ 121 w 154"/>
                <a:gd name="T67" fmla="*/ 17 h 173"/>
                <a:gd name="T68" fmla="*/ 105 w 154"/>
                <a:gd name="T69" fmla="*/ 7 h 173"/>
                <a:gd name="T70" fmla="*/ 76 w 154"/>
                <a:gd name="T71" fmla="*/ 0 h 173"/>
                <a:gd name="T72" fmla="*/ 48 w 154"/>
                <a:gd name="T73" fmla="*/ 7 h 173"/>
                <a:gd name="T74" fmla="*/ 31 w 154"/>
                <a:gd name="T75" fmla="*/ 17 h 173"/>
                <a:gd name="T76" fmla="*/ 16 w 154"/>
                <a:gd name="T77" fmla="*/ 33 h 173"/>
                <a:gd name="T78" fmla="*/ 6 w 154"/>
                <a:gd name="T79" fmla="*/ 54 h 173"/>
                <a:gd name="T80" fmla="*/ 0 w 154"/>
                <a:gd name="T81" fmla="*/ 88 h 173"/>
                <a:gd name="T82" fmla="*/ 2 w 154"/>
                <a:gd name="T83" fmla="*/ 110 h 173"/>
                <a:gd name="T84" fmla="*/ 10 w 154"/>
                <a:gd name="T85" fmla="*/ 130 h 173"/>
                <a:gd name="T86" fmla="*/ 22 w 154"/>
                <a:gd name="T87" fmla="*/ 146 h 173"/>
                <a:gd name="T88" fmla="*/ 37 w 154"/>
                <a:gd name="T89" fmla="*/ 160 h 173"/>
                <a:gd name="T90" fmla="*/ 56 w 154"/>
                <a:gd name="T91" fmla="*/ 169 h 173"/>
                <a:gd name="T92" fmla="*/ 76 w 154"/>
                <a:gd name="T93" fmla="*/ 172 h 1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4"/>
                <a:gd name="T142" fmla="*/ 0 h 173"/>
                <a:gd name="T143" fmla="*/ 154 w 154"/>
                <a:gd name="T144" fmla="*/ 173 h 1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4" h="173">
                  <a:moveTo>
                    <a:pt x="87" y="172"/>
                  </a:moveTo>
                  <a:lnTo>
                    <a:pt x="86" y="157"/>
                  </a:lnTo>
                  <a:lnTo>
                    <a:pt x="76" y="158"/>
                  </a:lnTo>
                  <a:lnTo>
                    <a:pt x="67" y="158"/>
                  </a:lnTo>
                  <a:lnTo>
                    <a:pt x="59" y="156"/>
                  </a:lnTo>
                  <a:lnTo>
                    <a:pt x="50" y="152"/>
                  </a:lnTo>
                  <a:lnTo>
                    <a:pt x="43" y="148"/>
                  </a:lnTo>
                  <a:lnTo>
                    <a:pt x="37" y="143"/>
                  </a:lnTo>
                  <a:lnTo>
                    <a:pt x="31" y="137"/>
                  </a:lnTo>
                  <a:lnTo>
                    <a:pt x="25" y="130"/>
                  </a:lnTo>
                  <a:lnTo>
                    <a:pt x="21" y="122"/>
                  </a:lnTo>
                  <a:lnTo>
                    <a:pt x="17" y="114"/>
                  </a:lnTo>
                  <a:lnTo>
                    <a:pt x="15" y="106"/>
                  </a:lnTo>
                  <a:lnTo>
                    <a:pt x="13" y="97"/>
                  </a:lnTo>
                  <a:lnTo>
                    <a:pt x="13" y="88"/>
                  </a:lnTo>
                  <a:lnTo>
                    <a:pt x="15" y="69"/>
                  </a:lnTo>
                  <a:lnTo>
                    <a:pt x="16" y="59"/>
                  </a:lnTo>
                  <a:lnTo>
                    <a:pt x="21" y="50"/>
                  </a:lnTo>
                  <a:lnTo>
                    <a:pt x="26" y="42"/>
                  </a:lnTo>
                  <a:lnTo>
                    <a:pt x="32" y="34"/>
                  </a:lnTo>
                  <a:lnTo>
                    <a:pt x="38" y="28"/>
                  </a:lnTo>
                  <a:lnTo>
                    <a:pt x="45" y="24"/>
                  </a:lnTo>
                  <a:lnTo>
                    <a:pt x="52" y="20"/>
                  </a:lnTo>
                  <a:lnTo>
                    <a:pt x="60" y="17"/>
                  </a:lnTo>
                  <a:lnTo>
                    <a:pt x="76" y="15"/>
                  </a:lnTo>
                  <a:lnTo>
                    <a:pt x="92" y="17"/>
                  </a:lnTo>
                  <a:lnTo>
                    <a:pt x="100" y="20"/>
                  </a:lnTo>
                  <a:lnTo>
                    <a:pt x="107" y="24"/>
                  </a:lnTo>
                  <a:lnTo>
                    <a:pt x="114" y="28"/>
                  </a:lnTo>
                  <a:lnTo>
                    <a:pt x="121" y="34"/>
                  </a:lnTo>
                  <a:lnTo>
                    <a:pt x="127" y="42"/>
                  </a:lnTo>
                  <a:lnTo>
                    <a:pt x="132" y="50"/>
                  </a:lnTo>
                  <a:lnTo>
                    <a:pt x="136" y="59"/>
                  </a:lnTo>
                  <a:lnTo>
                    <a:pt x="138" y="69"/>
                  </a:lnTo>
                  <a:lnTo>
                    <a:pt x="140" y="88"/>
                  </a:lnTo>
                  <a:lnTo>
                    <a:pt x="139" y="97"/>
                  </a:lnTo>
                  <a:lnTo>
                    <a:pt x="137" y="106"/>
                  </a:lnTo>
                  <a:lnTo>
                    <a:pt x="136" y="114"/>
                  </a:lnTo>
                  <a:lnTo>
                    <a:pt x="132" y="122"/>
                  </a:lnTo>
                  <a:lnTo>
                    <a:pt x="127" y="130"/>
                  </a:lnTo>
                  <a:lnTo>
                    <a:pt x="121" y="137"/>
                  </a:lnTo>
                  <a:lnTo>
                    <a:pt x="116" y="143"/>
                  </a:lnTo>
                  <a:lnTo>
                    <a:pt x="109" y="148"/>
                  </a:lnTo>
                  <a:lnTo>
                    <a:pt x="102" y="152"/>
                  </a:lnTo>
                  <a:lnTo>
                    <a:pt x="94" y="156"/>
                  </a:lnTo>
                  <a:lnTo>
                    <a:pt x="86" y="158"/>
                  </a:lnTo>
                  <a:lnTo>
                    <a:pt x="76" y="158"/>
                  </a:lnTo>
                  <a:lnTo>
                    <a:pt x="66" y="157"/>
                  </a:lnTo>
                  <a:lnTo>
                    <a:pt x="66" y="172"/>
                  </a:lnTo>
                  <a:lnTo>
                    <a:pt x="76" y="172"/>
                  </a:lnTo>
                  <a:lnTo>
                    <a:pt x="87" y="171"/>
                  </a:lnTo>
                  <a:lnTo>
                    <a:pt x="97" y="169"/>
                  </a:lnTo>
                  <a:lnTo>
                    <a:pt x="107" y="165"/>
                  </a:lnTo>
                  <a:lnTo>
                    <a:pt x="115" y="160"/>
                  </a:lnTo>
                  <a:lnTo>
                    <a:pt x="123" y="154"/>
                  </a:lnTo>
                  <a:lnTo>
                    <a:pt x="131" y="146"/>
                  </a:lnTo>
                  <a:lnTo>
                    <a:pt x="137" y="138"/>
                  </a:lnTo>
                  <a:lnTo>
                    <a:pt x="143" y="130"/>
                  </a:lnTo>
                  <a:lnTo>
                    <a:pt x="146" y="120"/>
                  </a:lnTo>
                  <a:lnTo>
                    <a:pt x="150" y="110"/>
                  </a:lnTo>
                  <a:lnTo>
                    <a:pt x="152" y="98"/>
                  </a:lnTo>
                  <a:lnTo>
                    <a:pt x="153" y="88"/>
                  </a:lnTo>
                  <a:lnTo>
                    <a:pt x="150" y="66"/>
                  </a:lnTo>
                  <a:lnTo>
                    <a:pt x="147" y="54"/>
                  </a:lnTo>
                  <a:lnTo>
                    <a:pt x="143" y="43"/>
                  </a:lnTo>
                  <a:lnTo>
                    <a:pt x="137" y="33"/>
                  </a:lnTo>
                  <a:lnTo>
                    <a:pt x="129" y="25"/>
                  </a:lnTo>
                  <a:lnTo>
                    <a:pt x="121" y="17"/>
                  </a:lnTo>
                  <a:lnTo>
                    <a:pt x="113" y="11"/>
                  </a:lnTo>
                  <a:lnTo>
                    <a:pt x="105" y="7"/>
                  </a:lnTo>
                  <a:lnTo>
                    <a:pt x="95" y="3"/>
                  </a:lnTo>
                  <a:lnTo>
                    <a:pt x="76" y="0"/>
                  </a:lnTo>
                  <a:lnTo>
                    <a:pt x="57" y="3"/>
                  </a:lnTo>
                  <a:lnTo>
                    <a:pt x="48" y="7"/>
                  </a:lnTo>
                  <a:lnTo>
                    <a:pt x="40" y="11"/>
                  </a:lnTo>
                  <a:lnTo>
                    <a:pt x="31" y="17"/>
                  </a:lnTo>
                  <a:lnTo>
                    <a:pt x="23" y="25"/>
                  </a:lnTo>
                  <a:lnTo>
                    <a:pt x="16" y="33"/>
                  </a:lnTo>
                  <a:lnTo>
                    <a:pt x="10" y="43"/>
                  </a:lnTo>
                  <a:lnTo>
                    <a:pt x="6" y="54"/>
                  </a:lnTo>
                  <a:lnTo>
                    <a:pt x="2" y="66"/>
                  </a:lnTo>
                  <a:lnTo>
                    <a:pt x="0" y="88"/>
                  </a:lnTo>
                  <a:lnTo>
                    <a:pt x="0" y="98"/>
                  </a:lnTo>
                  <a:lnTo>
                    <a:pt x="2" y="110"/>
                  </a:lnTo>
                  <a:lnTo>
                    <a:pt x="6" y="120"/>
                  </a:lnTo>
                  <a:lnTo>
                    <a:pt x="10" y="130"/>
                  </a:lnTo>
                  <a:lnTo>
                    <a:pt x="16" y="138"/>
                  </a:lnTo>
                  <a:lnTo>
                    <a:pt x="22" y="146"/>
                  </a:lnTo>
                  <a:lnTo>
                    <a:pt x="29" y="154"/>
                  </a:lnTo>
                  <a:lnTo>
                    <a:pt x="37" y="160"/>
                  </a:lnTo>
                  <a:lnTo>
                    <a:pt x="46" y="165"/>
                  </a:lnTo>
                  <a:lnTo>
                    <a:pt x="56" y="169"/>
                  </a:lnTo>
                  <a:lnTo>
                    <a:pt x="65" y="171"/>
                  </a:lnTo>
                  <a:lnTo>
                    <a:pt x="76" y="172"/>
                  </a:lnTo>
                  <a:lnTo>
                    <a:pt x="87" y="172"/>
                  </a:lnTo>
                </a:path>
              </a:pathLst>
            </a:custGeom>
            <a:solidFill>
              <a:srgbClr val="000000"/>
            </a:solidFill>
            <a:ln w="12700" cap="rnd">
              <a:solidFill>
                <a:srgbClr val="000000"/>
              </a:solidFill>
              <a:round/>
              <a:headEnd/>
              <a:tailEnd/>
            </a:ln>
          </p:spPr>
          <p:txBody>
            <a:bodyPr/>
            <a:lstStyle/>
            <a:p>
              <a:endParaRPr lang="en-US"/>
            </a:p>
          </p:txBody>
        </p:sp>
        <p:sp>
          <p:nvSpPr>
            <p:cNvPr id="16446" name="Freeform 60"/>
            <p:cNvSpPr>
              <a:spLocks/>
            </p:cNvSpPr>
            <p:nvPr/>
          </p:nvSpPr>
          <p:spPr bwMode="auto">
            <a:xfrm>
              <a:off x="1395" y="3158"/>
              <a:ext cx="135" cy="152"/>
            </a:xfrm>
            <a:custGeom>
              <a:avLst/>
              <a:gdLst>
                <a:gd name="T0" fmla="*/ 66 w 135"/>
                <a:gd name="T1" fmla="*/ 151 h 152"/>
                <a:gd name="T2" fmla="*/ 56 w 135"/>
                <a:gd name="T3" fmla="*/ 150 h 152"/>
                <a:gd name="T4" fmla="*/ 48 w 135"/>
                <a:gd name="T5" fmla="*/ 148 h 152"/>
                <a:gd name="T6" fmla="*/ 39 w 135"/>
                <a:gd name="T7" fmla="*/ 145 h 152"/>
                <a:gd name="T8" fmla="*/ 32 w 135"/>
                <a:gd name="T9" fmla="*/ 140 h 152"/>
                <a:gd name="T10" fmla="*/ 25 w 135"/>
                <a:gd name="T11" fmla="*/ 135 h 152"/>
                <a:gd name="T12" fmla="*/ 18 w 135"/>
                <a:gd name="T13" fmla="*/ 129 h 152"/>
                <a:gd name="T14" fmla="*/ 13 w 135"/>
                <a:gd name="T15" fmla="*/ 121 h 152"/>
                <a:gd name="T16" fmla="*/ 8 w 135"/>
                <a:gd name="T17" fmla="*/ 113 h 152"/>
                <a:gd name="T18" fmla="*/ 5 w 135"/>
                <a:gd name="T19" fmla="*/ 105 h 152"/>
                <a:gd name="T20" fmla="*/ 1 w 135"/>
                <a:gd name="T21" fmla="*/ 96 h 152"/>
                <a:gd name="T22" fmla="*/ 0 w 135"/>
                <a:gd name="T23" fmla="*/ 87 h 152"/>
                <a:gd name="T24" fmla="*/ 0 w 135"/>
                <a:gd name="T25" fmla="*/ 77 h 152"/>
                <a:gd name="T26" fmla="*/ 1 w 135"/>
                <a:gd name="T27" fmla="*/ 57 h 152"/>
                <a:gd name="T28" fmla="*/ 4 w 135"/>
                <a:gd name="T29" fmla="*/ 47 h 152"/>
                <a:gd name="T30" fmla="*/ 8 w 135"/>
                <a:gd name="T31" fmla="*/ 38 h 152"/>
                <a:gd name="T32" fmla="*/ 13 w 135"/>
                <a:gd name="T33" fmla="*/ 29 h 152"/>
                <a:gd name="T34" fmla="*/ 19 w 135"/>
                <a:gd name="T35" fmla="*/ 21 h 152"/>
                <a:gd name="T36" fmla="*/ 26 w 135"/>
                <a:gd name="T37" fmla="*/ 14 h 152"/>
                <a:gd name="T38" fmla="*/ 33 w 135"/>
                <a:gd name="T39" fmla="*/ 9 h 152"/>
                <a:gd name="T40" fmla="*/ 41 w 135"/>
                <a:gd name="T41" fmla="*/ 5 h 152"/>
                <a:gd name="T42" fmla="*/ 50 w 135"/>
                <a:gd name="T43" fmla="*/ 2 h 152"/>
                <a:gd name="T44" fmla="*/ 66 w 135"/>
                <a:gd name="T45" fmla="*/ 0 h 152"/>
                <a:gd name="T46" fmla="*/ 83 w 135"/>
                <a:gd name="T47" fmla="*/ 2 h 152"/>
                <a:gd name="T48" fmla="*/ 92 w 135"/>
                <a:gd name="T49" fmla="*/ 5 h 152"/>
                <a:gd name="T50" fmla="*/ 100 w 135"/>
                <a:gd name="T51" fmla="*/ 9 h 152"/>
                <a:gd name="T52" fmla="*/ 107 w 135"/>
                <a:gd name="T53" fmla="*/ 14 h 152"/>
                <a:gd name="T54" fmla="*/ 114 w 135"/>
                <a:gd name="T55" fmla="*/ 21 h 152"/>
                <a:gd name="T56" fmla="*/ 119 w 135"/>
                <a:gd name="T57" fmla="*/ 29 h 152"/>
                <a:gd name="T58" fmla="*/ 125 w 135"/>
                <a:gd name="T59" fmla="*/ 38 h 152"/>
                <a:gd name="T60" fmla="*/ 129 w 135"/>
                <a:gd name="T61" fmla="*/ 47 h 152"/>
                <a:gd name="T62" fmla="*/ 132 w 135"/>
                <a:gd name="T63" fmla="*/ 57 h 152"/>
                <a:gd name="T64" fmla="*/ 134 w 135"/>
                <a:gd name="T65" fmla="*/ 77 h 152"/>
                <a:gd name="T66" fmla="*/ 133 w 135"/>
                <a:gd name="T67" fmla="*/ 87 h 152"/>
                <a:gd name="T68" fmla="*/ 131 w 135"/>
                <a:gd name="T69" fmla="*/ 96 h 152"/>
                <a:gd name="T70" fmla="*/ 128 w 135"/>
                <a:gd name="T71" fmla="*/ 105 h 152"/>
                <a:gd name="T72" fmla="*/ 125 w 135"/>
                <a:gd name="T73" fmla="*/ 113 h 152"/>
                <a:gd name="T74" fmla="*/ 120 w 135"/>
                <a:gd name="T75" fmla="*/ 121 h 152"/>
                <a:gd name="T76" fmla="*/ 115 w 135"/>
                <a:gd name="T77" fmla="*/ 129 h 152"/>
                <a:gd name="T78" fmla="*/ 108 w 135"/>
                <a:gd name="T79" fmla="*/ 135 h 152"/>
                <a:gd name="T80" fmla="*/ 101 w 135"/>
                <a:gd name="T81" fmla="*/ 140 h 152"/>
                <a:gd name="T82" fmla="*/ 94 w 135"/>
                <a:gd name="T83" fmla="*/ 145 h 152"/>
                <a:gd name="T84" fmla="*/ 85 w 135"/>
                <a:gd name="T85" fmla="*/ 148 h 152"/>
                <a:gd name="T86" fmla="*/ 77 w 135"/>
                <a:gd name="T87" fmla="*/ 150 h 152"/>
                <a:gd name="T88" fmla="*/ 66 w 135"/>
                <a:gd name="T89" fmla="*/ 151 h 1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5"/>
                <a:gd name="T136" fmla="*/ 0 h 152"/>
                <a:gd name="T137" fmla="*/ 135 w 135"/>
                <a:gd name="T138" fmla="*/ 152 h 1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5" h="152">
                  <a:moveTo>
                    <a:pt x="66" y="151"/>
                  </a:moveTo>
                  <a:lnTo>
                    <a:pt x="56" y="150"/>
                  </a:lnTo>
                  <a:lnTo>
                    <a:pt x="48" y="148"/>
                  </a:lnTo>
                  <a:lnTo>
                    <a:pt x="39" y="145"/>
                  </a:lnTo>
                  <a:lnTo>
                    <a:pt x="32" y="140"/>
                  </a:lnTo>
                  <a:lnTo>
                    <a:pt x="25" y="135"/>
                  </a:lnTo>
                  <a:lnTo>
                    <a:pt x="18" y="129"/>
                  </a:lnTo>
                  <a:lnTo>
                    <a:pt x="13" y="121"/>
                  </a:lnTo>
                  <a:lnTo>
                    <a:pt x="8" y="113"/>
                  </a:lnTo>
                  <a:lnTo>
                    <a:pt x="5" y="105"/>
                  </a:lnTo>
                  <a:lnTo>
                    <a:pt x="1" y="96"/>
                  </a:lnTo>
                  <a:lnTo>
                    <a:pt x="0" y="87"/>
                  </a:lnTo>
                  <a:lnTo>
                    <a:pt x="0" y="77"/>
                  </a:lnTo>
                  <a:lnTo>
                    <a:pt x="1" y="57"/>
                  </a:lnTo>
                  <a:lnTo>
                    <a:pt x="4" y="47"/>
                  </a:lnTo>
                  <a:lnTo>
                    <a:pt x="8" y="38"/>
                  </a:lnTo>
                  <a:lnTo>
                    <a:pt x="13" y="29"/>
                  </a:lnTo>
                  <a:lnTo>
                    <a:pt x="19" y="21"/>
                  </a:lnTo>
                  <a:lnTo>
                    <a:pt x="26" y="14"/>
                  </a:lnTo>
                  <a:lnTo>
                    <a:pt x="33" y="9"/>
                  </a:lnTo>
                  <a:lnTo>
                    <a:pt x="41" y="5"/>
                  </a:lnTo>
                  <a:lnTo>
                    <a:pt x="50" y="2"/>
                  </a:lnTo>
                  <a:lnTo>
                    <a:pt x="66" y="0"/>
                  </a:lnTo>
                  <a:lnTo>
                    <a:pt x="83" y="2"/>
                  </a:lnTo>
                  <a:lnTo>
                    <a:pt x="92" y="5"/>
                  </a:lnTo>
                  <a:lnTo>
                    <a:pt x="100" y="9"/>
                  </a:lnTo>
                  <a:lnTo>
                    <a:pt x="107" y="14"/>
                  </a:lnTo>
                  <a:lnTo>
                    <a:pt x="114" y="21"/>
                  </a:lnTo>
                  <a:lnTo>
                    <a:pt x="119" y="29"/>
                  </a:lnTo>
                  <a:lnTo>
                    <a:pt x="125" y="38"/>
                  </a:lnTo>
                  <a:lnTo>
                    <a:pt x="129" y="47"/>
                  </a:lnTo>
                  <a:lnTo>
                    <a:pt x="132" y="57"/>
                  </a:lnTo>
                  <a:lnTo>
                    <a:pt x="134" y="77"/>
                  </a:lnTo>
                  <a:lnTo>
                    <a:pt x="133" y="87"/>
                  </a:lnTo>
                  <a:lnTo>
                    <a:pt x="131" y="96"/>
                  </a:lnTo>
                  <a:lnTo>
                    <a:pt x="128" y="105"/>
                  </a:lnTo>
                  <a:lnTo>
                    <a:pt x="125" y="113"/>
                  </a:lnTo>
                  <a:lnTo>
                    <a:pt x="120" y="121"/>
                  </a:lnTo>
                  <a:lnTo>
                    <a:pt x="115" y="129"/>
                  </a:lnTo>
                  <a:lnTo>
                    <a:pt x="108" y="135"/>
                  </a:lnTo>
                  <a:lnTo>
                    <a:pt x="101" y="140"/>
                  </a:lnTo>
                  <a:lnTo>
                    <a:pt x="94" y="145"/>
                  </a:lnTo>
                  <a:lnTo>
                    <a:pt x="85" y="148"/>
                  </a:lnTo>
                  <a:lnTo>
                    <a:pt x="77" y="150"/>
                  </a:lnTo>
                  <a:lnTo>
                    <a:pt x="66" y="151"/>
                  </a:lnTo>
                </a:path>
              </a:pathLst>
            </a:custGeom>
            <a:solidFill>
              <a:srgbClr val="00FFFF"/>
            </a:solidFill>
            <a:ln w="9525" cap="rnd">
              <a:noFill/>
              <a:round/>
              <a:headEnd/>
              <a:tailEnd/>
            </a:ln>
          </p:spPr>
          <p:txBody>
            <a:bodyPr/>
            <a:lstStyle/>
            <a:p>
              <a:endParaRPr lang="en-US"/>
            </a:p>
          </p:txBody>
        </p:sp>
        <p:sp>
          <p:nvSpPr>
            <p:cNvPr id="16447" name="Freeform 61"/>
            <p:cNvSpPr>
              <a:spLocks/>
            </p:cNvSpPr>
            <p:nvPr/>
          </p:nvSpPr>
          <p:spPr bwMode="auto">
            <a:xfrm>
              <a:off x="1388" y="3150"/>
              <a:ext cx="154" cy="173"/>
            </a:xfrm>
            <a:custGeom>
              <a:avLst/>
              <a:gdLst>
                <a:gd name="T0" fmla="*/ 86 w 154"/>
                <a:gd name="T1" fmla="*/ 157 h 173"/>
                <a:gd name="T2" fmla="*/ 67 w 154"/>
                <a:gd name="T3" fmla="*/ 158 h 173"/>
                <a:gd name="T4" fmla="*/ 51 w 154"/>
                <a:gd name="T5" fmla="*/ 152 h 173"/>
                <a:gd name="T6" fmla="*/ 37 w 154"/>
                <a:gd name="T7" fmla="*/ 143 h 173"/>
                <a:gd name="T8" fmla="*/ 25 w 154"/>
                <a:gd name="T9" fmla="*/ 130 h 173"/>
                <a:gd name="T10" fmla="*/ 17 w 154"/>
                <a:gd name="T11" fmla="*/ 114 h 173"/>
                <a:gd name="T12" fmla="*/ 13 w 154"/>
                <a:gd name="T13" fmla="*/ 97 h 173"/>
                <a:gd name="T14" fmla="*/ 15 w 154"/>
                <a:gd name="T15" fmla="*/ 69 h 173"/>
                <a:gd name="T16" fmla="*/ 21 w 154"/>
                <a:gd name="T17" fmla="*/ 50 h 173"/>
                <a:gd name="T18" fmla="*/ 32 w 154"/>
                <a:gd name="T19" fmla="*/ 34 h 173"/>
                <a:gd name="T20" fmla="*/ 45 w 154"/>
                <a:gd name="T21" fmla="*/ 24 h 173"/>
                <a:gd name="T22" fmla="*/ 60 w 154"/>
                <a:gd name="T23" fmla="*/ 17 h 173"/>
                <a:gd name="T24" fmla="*/ 92 w 154"/>
                <a:gd name="T25" fmla="*/ 17 h 173"/>
                <a:gd name="T26" fmla="*/ 108 w 154"/>
                <a:gd name="T27" fmla="*/ 24 h 173"/>
                <a:gd name="T28" fmla="*/ 121 w 154"/>
                <a:gd name="T29" fmla="*/ 34 h 173"/>
                <a:gd name="T30" fmla="*/ 132 w 154"/>
                <a:gd name="T31" fmla="*/ 50 h 173"/>
                <a:gd name="T32" fmla="*/ 138 w 154"/>
                <a:gd name="T33" fmla="*/ 69 h 173"/>
                <a:gd name="T34" fmla="*/ 140 w 154"/>
                <a:gd name="T35" fmla="*/ 97 h 173"/>
                <a:gd name="T36" fmla="*/ 136 w 154"/>
                <a:gd name="T37" fmla="*/ 114 h 173"/>
                <a:gd name="T38" fmla="*/ 128 w 154"/>
                <a:gd name="T39" fmla="*/ 130 h 173"/>
                <a:gd name="T40" fmla="*/ 116 w 154"/>
                <a:gd name="T41" fmla="*/ 143 h 173"/>
                <a:gd name="T42" fmla="*/ 102 w 154"/>
                <a:gd name="T43" fmla="*/ 152 h 173"/>
                <a:gd name="T44" fmla="*/ 86 w 154"/>
                <a:gd name="T45" fmla="*/ 158 h 173"/>
                <a:gd name="T46" fmla="*/ 67 w 154"/>
                <a:gd name="T47" fmla="*/ 157 h 173"/>
                <a:gd name="T48" fmla="*/ 76 w 154"/>
                <a:gd name="T49" fmla="*/ 172 h 173"/>
                <a:gd name="T50" fmla="*/ 97 w 154"/>
                <a:gd name="T51" fmla="*/ 169 h 173"/>
                <a:gd name="T52" fmla="*/ 115 w 154"/>
                <a:gd name="T53" fmla="*/ 160 h 173"/>
                <a:gd name="T54" fmla="*/ 131 w 154"/>
                <a:gd name="T55" fmla="*/ 146 h 173"/>
                <a:gd name="T56" fmla="*/ 143 w 154"/>
                <a:gd name="T57" fmla="*/ 130 h 173"/>
                <a:gd name="T58" fmla="*/ 150 w 154"/>
                <a:gd name="T59" fmla="*/ 110 h 173"/>
                <a:gd name="T60" fmla="*/ 153 w 154"/>
                <a:gd name="T61" fmla="*/ 88 h 173"/>
                <a:gd name="T62" fmla="*/ 147 w 154"/>
                <a:gd name="T63" fmla="*/ 54 h 173"/>
                <a:gd name="T64" fmla="*/ 137 w 154"/>
                <a:gd name="T65" fmla="*/ 33 h 173"/>
                <a:gd name="T66" fmla="*/ 122 w 154"/>
                <a:gd name="T67" fmla="*/ 17 h 173"/>
                <a:gd name="T68" fmla="*/ 105 w 154"/>
                <a:gd name="T69" fmla="*/ 7 h 173"/>
                <a:gd name="T70" fmla="*/ 76 w 154"/>
                <a:gd name="T71" fmla="*/ 0 h 173"/>
                <a:gd name="T72" fmla="*/ 48 w 154"/>
                <a:gd name="T73" fmla="*/ 7 h 173"/>
                <a:gd name="T74" fmla="*/ 31 w 154"/>
                <a:gd name="T75" fmla="*/ 17 h 173"/>
                <a:gd name="T76" fmla="*/ 16 w 154"/>
                <a:gd name="T77" fmla="*/ 33 h 173"/>
                <a:gd name="T78" fmla="*/ 6 w 154"/>
                <a:gd name="T79" fmla="*/ 54 h 173"/>
                <a:gd name="T80" fmla="*/ 0 w 154"/>
                <a:gd name="T81" fmla="*/ 88 h 173"/>
                <a:gd name="T82" fmla="*/ 3 w 154"/>
                <a:gd name="T83" fmla="*/ 110 h 173"/>
                <a:gd name="T84" fmla="*/ 10 w 154"/>
                <a:gd name="T85" fmla="*/ 130 h 173"/>
                <a:gd name="T86" fmla="*/ 22 w 154"/>
                <a:gd name="T87" fmla="*/ 146 h 173"/>
                <a:gd name="T88" fmla="*/ 37 w 154"/>
                <a:gd name="T89" fmla="*/ 160 h 173"/>
                <a:gd name="T90" fmla="*/ 56 w 154"/>
                <a:gd name="T91" fmla="*/ 169 h 173"/>
                <a:gd name="T92" fmla="*/ 76 w 154"/>
                <a:gd name="T93" fmla="*/ 172 h 1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4"/>
                <a:gd name="T142" fmla="*/ 0 h 173"/>
                <a:gd name="T143" fmla="*/ 154 w 154"/>
                <a:gd name="T144" fmla="*/ 173 h 1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4" h="173">
                  <a:moveTo>
                    <a:pt x="87" y="172"/>
                  </a:moveTo>
                  <a:lnTo>
                    <a:pt x="86" y="157"/>
                  </a:lnTo>
                  <a:lnTo>
                    <a:pt x="76" y="158"/>
                  </a:lnTo>
                  <a:lnTo>
                    <a:pt x="67" y="158"/>
                  </a:lnTo>
                  <a:lnTo>
                    <a:pt x="59" y="156"/>
                  </a:lnTo>
                  <a:lnTo>
                    <a:pt x="51" y="152"/>
                  </a:lnTo>
                  <a:lnTo>
                    <a:pt x="44" y="148"/>
                  </a:lnTo>
                  <a:lnTo>
                    <a:pt x="37" y="143"/>
                  </a:lnTo>
                  <a:lnTo>
                    <a:pt x="31" y="137"/>
                  </a:lnTo>
                  <a:lnTo>
                    <a:pt x="25" y="130"/>
                  </a:lnTo>
                  <a:lnTo>
                    <a:pt x="21" y="122"/>
                  </a:lnTo>
                  <a:lnTo>
                    <a:pt x="17" y="114"/>
                  </a:lnTo>
                  <a:lnTo>
                    <a:pt x="15" y="106"/>
                  </a:lnTo>
                  <a:lnTo>
                    <a:pt x="13" y="97"/>
                  </a:lnTo>
                  <a:lnTo>
                    <a:pt x="13" y="88"/>
                  </a:lnTo>
                  <a:lnTo>
                    <a:pt x="15" y="69"/>
                  </a:lnTo>
                  <a:lnTo>
                    <a:pt x="17" y="59"/>
                  </a:lnTo>
                  <a:lnTo>
                    <a:pt x="21" y="50"/>
                  </a:lnTo>
                  <a:lnTo>
                    <a:pt x="26" y="42"/>
                  </a:lnTo>
                  <a:lnTo>
                    <a:pt x="32" y="34"/>
                  </a:lnTo>
                  <a:lnTo>
                    <a:pt x="38" y="28"/>
                  </a:lnTo>
                  <a:lnTo>
                    <a:pt x="45" y="24"/>
                  </a:lnTo>
                  <a:lnTo>
                    <a:pt x="53" y="20"/>
                  </a:lnTo>
                  <a:lnTo>
                    <a:pt x="60" y="17"/>
                  </a:lnTo>
                  <a:lnTo>
                    <a:pt x="76" y="15"/>
                  </a:lnTo>
                  <a:lnTo>
                    <a:pt x="92" y="17"/>
                  </a:lnTo>
                  <a:lnTo>
                    <a:pt x="100" y="20"/>
                  </a:lnTo>
                  <a:lnTo>
                    <a:pt x="108" y="24"/>
                  </a:lnTo>
                  <a:lnTo>
                    <a:pt x="115" y="28"/>
                  </a:lnTo>
                  <a:lnTo>
                    <a:pt x="121" y="34"/>
                  </a:lnTo>
                  <a:lnTo>
                    <a:pt x="127" y="42"/>
                  </a:lnTo>
                  <a:lnTo>
                    <a:pt x="132" y="50"/>
                  </a:lnTo>
                  <a:lnTo>
                    <a:pt x="136" y="59"/>
                  </a:lnTo>
                  <a:lnTo>
                    <a:pt x="138" y="69"/>
                  </a:lnTo>
                  <a:lnTo>
                    <a:pt x="140" y="88"/>
                  </a:lnTo>
                  <a:lnTo>
                    <a:pt x="140" y="97"/>
                  </a:lnTo>
                  <a:lnTo>
                    <a:pt x="138" y="106"/>
                  </a:lnTo>
                  <a:lnTo>
                    <a:pt x="136" y="114"/>
                  </a:lnTo>
                  <a:lnTo>
                    <a:pt x="132" y="122"/>
                  </a:lnTo>
                  <a:lnTo>
                    <a:pt x="128" y="130"/>
                  </a:lnTo>
                  <a:lnTo>
                    <a:pt x="122" y="137"/>
                  </a:lnTo>
                  <a:lnTo>
                    <a:pt x="116" y="143"/>
                  </a:lnTo>
                  <a:lnTo>
                    <a:pt x="109" y="148"/>
                  </a:lnTo>
                  <a:lnTo>
                    <a:pt x="102" y="152"/>
                  </a:lnTo>
                  <a:lnTo>
                    <a:pt x="94" y="156"/>
                  </a:lnTo>
                  <a:lnTo>
                    <a:pt x="86" y="158"/>
                  </a:lnTo>
                  <a:lnTo>
                    <a:pt x="76" y="158"/>
                  </a:lnTo>
                  <a:lnTo>
                    <a:pt x="67" y="157"/>
                  </a:lnTo>
                  <a:lnTo>
                    <a:pt x="66" y="172"/>
                  </a:lnTo>
                  <a:lnTo>
                    <a:pt x="76" y="172"/>
                  </a:lnTo>
                  <a:lnTo>
                    <a:pt x="87" y="171"/>
                  </a:lnTo>
                  <a:lnTo>
                    <a:pt x="97" y="169"/>
                  </a:lnTo>
                  <a:lnTo>
                    <a:pt x="107" y="165"/>
                  </a:lnTo>
                  <a:lnTo>
                    <a:pt x="115" y="160"/>
                  </a:lnTo>
                  <a:lnTo>
                    <a:pt x="124" y="154"/>
                  </a:lnTo>
                  <a:lnTo>
                    <a:pt x="131" y="146"/>
                  </a:lnTo>
                  <a:lnTo>
                    <a:pt x="137" y="138"/>
                  </a:lnTo>
                  <a:lnTo>
                    <a:pt x="143" y="130"/>
                  </a:lnTo>
                  <a:lnTo>
                    <a:pt x="147" y="120"/>
                  </a:lnTo>
                  <a:lnTo>
                    <a:pt x="150" y="110"/>
                  </a:lnTo>
                  <a:lnTo>
                    <a:pt x="152" y="98"/>
                  </a:lnTo>
                  <a:lnTo>
                    <a:pt x="153" y="88"/>
                  </a:lnTo>
                  <a:lnTo>
                    <a:pt x="151" y="66"/>
                  </a:lnTo>
                  <a:lnTo>
                    <a:pt x="147" y="54"/>
                  </a:lnTo>
                  <a:lnTo>
                    <a:pt x="143" y="43"/>
                  </a:lnTo>
                  <a:lnTo>
                    <a:pt x="137" y="33"/>
                  </a:lnTo>
                  <a:lnTo>
                    <a:pt x="129" y="25"/>
                  </a:lnTo>
                  <a:lnTo>
                    <a:pt x="122" y="17"/>
                  </a:lnTo>
                  <a:lnTo>
                    <a:pt x="113" y="11"/>
                  </a:lnTo>
                  <a:lnTo>
                    <a:pt x="105" y="7"/>
                  </a:lnTo>
                  <a:lnTo>
                    <a:pt x="96" y="3"/>
                  </a:lnTo>
                  <a:lnTo>
                    <a:pt x="76" y="0"/>
                  </a:lnTo>
                  <a:lnTo>
                    <a:pt x="57" y="3"/>
                  </a:lnTo>
                  <a:lnTo>
                    <a:pt x="48" y="7"/>
                  </a:lnTo>
                  <a:lnTo>
                    <a:pt x="40" y="11"/>
                  </a:lnTo>
                  <a:lnTo>
                    <a:pt x="31" y="17"/>
                  </a:lnTo>
                  <a:lnTo>
                    <a:pt x="23" y="25"/>
                  </a:lnTo>
                  <a:lnTo>
                    <a:pt x="16" y="33"/>
                  </a:lnTo>
                  <a:lnTo>
                    <a:pt x="10" y="43"/>
                  </a:lnTo>
                  <a:lnTo>
                    <a:pt x="6" y="54"/>
                  </a:lnTo>
                  <a:lnTo>
                    <a:pt x="2" y="66"/>
                  </a:lnTo>
                  <a:lnTo>
                    <a:pt x="0" y="88"/>
                  </a:lnTo>
                  <a:lnTo>
                    <a:pt x="1" y="98"/>
                  </a:lnTo>
                  <a:lnTo>
                    <a:pt x="3" y="110"/>
                  </a:lnTo>
                  <a:lnTo>
                    <a:pt x="6" y="120"/>
                  </a:lnTo>
                  <a:lnTo>
                    <a:pt x="10" y="130"/>
                  </a:lnTo>
                  <a:lnTo>
                    <a:pt x="16" y="138"/>
                  </a:lnTo>
                  <a:lnTo>
                    <a:pt x="22" y="146"/>
                  </a:lnTo>
                  <a:lnTo>
                    <a:pt x="29" y="154"/>
                  </a:lnTo>
                  <a:lnTo>
                    <a:pt x="37" y="160"/>
                  </a:lnTo>
                  <a:lnTo>
                    <a:pt x="46" y="165"/>
                  </a:lnTo>
                  <a:lnTo>
                    <a:pt x="56" y="169"/>
                  </a:lnTo>
                  <a:lnTo>
                    <a:pt x="65" y="171"/>
                  </a:lnTo>
                  <a:lnTo>
                    <a:pt x="76" y="172"/>
                  </a:lnTo>
                  <a:lnTo>
                    <a:pt x="87" y="172"/>
                  </a:lnTo>
                </a:path>
              </a:pathLst>
            </a:custGeom>
            <a:solidFill>
              <a:srgbClr val="000000"/>
            </a:solidFill>
            <a:ln w="12700" cap="rnd">
              <a:solidFill>
                <a:srgbClr val="000000"/>
              </a:solidFill>
              <a:round/>
              <a:headEnd/>
              <a:tailEnd/>
            </a:ln>
          </p:spPr>
          <p:txBody>
            <a:bodyPr/>
            <a:lstStyle/>
            <a:p>
              <a:endParaRPr lang="en-US"/>
            </a:p>
          </p:txBody>
        </p:sp>
        <p:sp>
          <p:nvSpPr>
            <p:cNvPr id="16448" name="Freeform 62"/>
            <p:cNvSpPr>
              <a:spLocks/>
            </p:cNvSpPr>
            <p:nvPr/>
          </p:nvSpPr>
          <p:spPr bwMode="auto">
            <a:xfrm>
              <a:off x="1539" y="3158"/>
              <a:ext cx="135" cy="152"/>
            </a:xfrm>
            <a:custGeom>
              <a:avLst/>
              <a:gdLst>
                <a:gd name="T0" fmla="*/ 66 w 135"/>
                <a:gd name="T1" fmla="*/ 151 h 152"/>
                <a:gd name="T2" fmla="*/ 56 w 135"/>
                <a:gd name="T3" fmla="*/ 150 h 152"/>
                <a:gd name="T4" fmla="*/ 48 w 135"/>
                <a:gd name="T5" fmla="*/ 148 h 152"/>
                <a:gd name="T6" fmla="*/ 39 w 135"/>
                <a:gd name="T7" fmla="*/ 145 h 152"/>
                <a:gd name="T8" fmla="*/ 32 w 135"/>
                <a:gd name="T9" fmla="*/ 140 h 152"/>
                <a:gd name="T10" fmla="*/ 25 w 135"/>
                <a:gd name="T11" fmla="*/ 135 h 152"/>
                <a:gd name="T12" fmla="*/ 18 w 135"/>
                <a:gd name="T13" fmla="*/ 129 h 152"/>
                <a:gd name="T14" fmla="*/ 13 w 135"/>
                <a:gd name="T15" fmla="*/ 121 h 152"/>
                <a:gd name="T16" fmla="*/ 8 w 135"/>
                <a:gd name="T17" fmla="*/ 113 h 152"/>
                <a:gd name="T18" fmla="*/ 5 w 135"/>
                <a:gd name="T19" fmla="*/ 105 h 152"/>
                <a:gd name="T20" fmla="*/ 1 w 135"/>
                <a:gd name="T21" fmla="*/ 96 h 152"/>
                <a:gd name="T22" fmla="*/ 0 w 135"/>
                <a:gd name="T23" fmla="*/ 87 h 152"/>
                <a:gd name="T24" fmla="*/ 0 w 135"/>
                <a:gd name="T25" fmla="*/ 77 h 152"/>
                <a:gd name="T26" fmla="*/ 1 w 135"/>
                <a:gd name="T27" fmla="*/ 57 h 152"/>
                <a:gd name="T28" fmla="*/ 4 w 135"/>
                <a:gd name="T29" fmla="*/ 47 h 152"/>
                <a:gd name="T30" fmla="*/ 8 w 135"/>
                <a:gd name="T31" fmla="*/ 38 h 152"/>
                <a:gd name="T32" fmla="*/ 13 w 135"/>
                <a:gd name="T33" fmla="*/ 29 h 152"/>
                <a:gd name="T34" fmla="*/ 19 w 135"/>
                <a:gd name="T35" fmla="*/ 21 h 152"/>
                <a:gd name="T36" fmla="*/ 26 w 135"/>
                <a:gd name="T37" fmla="*/ 14 h 152"/>
                <a:gd name="T38" fmla="*/ 33 w 135"/>
                <a:gd name="T39" fmla="*/ 9 h 152"/>
                <a:gd name="T40" fmla="*/ 41 w 135"/>
                <a:gd name="T41" fmla="*/ 5 h 152"/>
                <a:gd name="T42" fmla="*/ 50 w 135"/>
                <a:gd name="T43" fmla="*/ 2 h 152"/>
                <a:gd name="T44" fmla="*/ 66 w 135"/>
                <a:gd name="T45" fmla="*/ 0 h 152"/>
                <a:gd name="T46" fmla="*/ 83 w 135"/>
                <a:gd name="T47" fmla="*/ 2 h 152"/>
                <a:gd name="T48" fmla="*/ 92 w 135"/>
                <a:gd name="T49" fmla="*/ 5 h 152"/>
                <a:gd name="T50" fmla="*/ 100 w 135"/>
                <a:gd name="T51" fmla="*/ 9 h 152"/>
                <a:gd name="T52" fmla="*/ 107 w 135"/>
                <a:gd name="T53" fmla="*/ 14 h 152"/>
                <a:gd name="T54" fmla="*/ 114 w 135"/>
                <a:gd name="T55" fmla="*/ 21 h 152"/>
                <a:gd name="T56" fmla="*/ 119 w 135"/>
                <a:gd name="T57" fmla="*/ 29 h 152"/>
                <a:gd name="T58" fmla="*/ 125 w 135"/>
                <a:gd name="T59" fmla="*/ 38 h 152"/>
                <a:gd name="T60" fmla="*/ 129 w 135"/>
                <a:gd name="T61" fmla="*/ 47 h 152"/>
                <a:gd name="T62" fmla="*/ 132 w 135"/>
                <a:gd name="T63" fmla="*/ 57 h 152"/>
                <a:gd name="T64" fmla="*/ 134 w 135"/>
                <a:gd name="T65" fmla="*/ 77 h 152"/>
                <a:gd name="T66" fmla="*/ 133 w 135"/>
                <a:gd name="T67" fmla="*/ 87 h 152"/>
                <a:gd name="T68" fmla="*/ 131 w 135"/>
                <a:gd name="T69" fmla="*/ 96 h 152"/>
                <a:gd name="T70" fmla="*/ 128 w 135"/>
                <a:gd name="T71" fmla="*/ 105 h 152"/>
                <a:gd name="T72" fmla="*/ 125 w 135"/>
                <a:gd name="T73" fmla="*/ 113 h 152"/>
                <a:gd name="T74" fmla="*/ 120 w 135"/>
                <a:gd name="T75" fmla="*/ 121 h 152"/>
                <a:gd name="T76" fmla="*/ 115 w 135"/>
                <a:gd name="T77" fmla="*/ 129 h 152"/>
                <a:gd name="T78" fmla="*/ 108 w 135"/>
                <a:gd name="T79" fmla="*/ 135 h 152"/>
                <a:gd name="T80" fmla="*/ 101 w 135"/>
                <a:gd name="T81" fmla="*/ 140 h 152"/>
                <a:gd name="T82" fmla="*/ 94 w 135"/>
                <a:gd name="T83" fmla="*/ 145 h 152"/>
                <a:gd name="T84" fmla="*/ 85 w 135"/>
                <a:gd name="T85" fmla="*/ 148 h 152"/>
                <a:gd name="T86" fmla="*/ 77 w 135"/>
                <a:gd name="T87" fmla="*/ 150 h 152"/>
                <a:gd name="T88" fmla="*/ 66 w 135"/>
                <a:gd name="T89" fmla="*/ 151 h 1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5"/>
                <a:gd name="T136" fmla="*/ 0 h 152"/>
                <a:gd name="T137" fmla="*/ 135 w 135"/>
                <a:gd name="T138" fmla="*/ 152 h 1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5" h="152">
                  <a:moveTo>
                    <a:pt x="66" y="151"/>
                  </a:moveTo>
                  <a:lnTo>
                    <a:pt x="56" y="150"/>
                  </a:lnTo>
                  <a:lnTo>
                    <a:pt x="48" y="148"/>
                  </a:lnTo>
                  <a:lnTo>
                    <a:pt x="39" y="145"/>
                  </a:lnTo>
                  <a:lnTo>
                    <a:pt x="32" y="140"/>
                  </a:lnTo>
                  <a:lnTo>
                    <a:pt x="25" y="135"/>
                  </a:lnTo>
                  <a:lnTo>
                    <a:pt x="18" y="129"/>
                  </a:lnTo>
                  <a:lnTo>
                    <a:pt x="13" y="121"/>
                  </a:lnTo>
                  <a:lnTo>
                    <a:pt x="8" y="113"/>
                  </a:lnTo>
                  <a:lnTo>
                    <a:pt x="5" y="105"/>
                  </a:lnTo>
                  <a:lnTo>
                    <a:pt x="1" y="96"/>
                  </a:lnTo>
                  <a:lnTo>
                    <a:pt x="0" y="87"/>
                  </a:lnTo>
                  <a:lnTo>
                    <a:pt x="0" y="77"/>
                  </a:lnTo>
                  <a:lnTo>
                    <a:pt x="1" y="57"/>
                  </a:lnTo>
                  <a:lnTo>
                    <a:pt x="4" y="47"/>
                  </a:lnTo>
                  <a:lnTo>
                    <a:pt x="8" y="38"/>
                  </a:lnTo>
                  <a:lnTo>
                    <a:pt x="13" y="29"/>
                  </a:lnTo>
                  <a:lnTo>
                    <a:pt x="19" y="21"/>
                  </a:lnTo>
                  <a:lnTo>
                    <a:pt x="26" y="14"/>
                  </a:lnTo>
                  <a:lnTo>
                    <a:pt x="33" y="9"/>
                  </a:lnTo>
                  <a:lnTo>
                    <a:pt x="41" y="5"/>
                  </a:lnTo>
                  <a:lnTo>
                    <a:pt x="50" y="2"/>
                  </a:lnTo>
                  <a:lnTo>
                    <a:pt x="66" y="0"/>
                  </a:lnTo>
                  <a:lnTo>
                    <a:pt x="83" y="2"/>
                  </a:lnTo>
                  <a:lnTo>
                    <a:pt x="92" y="5"/>
                  </a:lnTo>
                  <a:lnTo>
                    <a:pt x="100" y="9"/>
                  </a:lnTo>
                  <a:lnTo>
                    <a:pt x="107" y="14"/>
                  </a:lnTo>
                  <a:lnTo>
                    <a:pt x="114" y="21"/>
                  </a:lnTo>
                  <a:lnTo>
                    <a:pt x="119" y="29"/>
                  </a:lnTo>
                  <a:lnTo>
                    <a:pt x="125" y="38"/>
                  </a:lnTo>
                  <a:lnTo>
                    <a:pt x="129" y="47"/>
                  </a:lnTo>
                  <a:lnTo>
                    <a:pt x="132" y="57"/>
                  </a:lnTo>
                  <a:lnTo>
                    <a:pt x="134" y="77"/>
                  </a:lnTo>
                  <a:lnTo>
                    <a:pt x="133" y="87"/>
                  </a:lnTo>
                  <a:lnTo>
                    <a:pt x="131" y="96"/>
                  </a:lnTo>
                  <a:lnTo>
                    <a:pt x="128" y="105"/>
                  </a:lnTo>
                  <a:lnTo>
                    <a:pt x="125" y="113"/>
                  </a:lnTo>
                  <a:lnTo>
                    <a:pt x="120" y="121"/>
                  </a:lnTo>
                  <a:lnTo>
                    <a:pt x="115" y="129"/>
                  </a:lnTo>
                  <a:lnTo>
                    <a:pt x="108" y="135"/>
                  </a:lnTo>
                  <a:lnTo>
                    <a:pt x="101" y="140"/>
                  </a:lnTo>
                  <a:lnTo>
                    <a:pt x="94" y="145"/>
                  </a:lnTo>
                  <a:lnTo>
                    <a:pt x="85" y="148"/>
                  </a:lnTo>
                  <a:lnTo>
                    <a:pt x="77" y="150"/>
                  </a:lnTo>
                  <a:lnTo>
                    <a:pt x="66" y="151"/>
                  </a:lnTo>
                </a:path>
              </a:pathLst>
            </a:custGeom>
            <a:solidFill>
              <a:srgbClr val="00FFFF"/>
            </a:solidFill>
            <a:ln w="9525" cap="rnd">
              <a:noFill/>
              <a:round/>
              <a:headEnd/>
              <a:tailEnd/>
            </a:ln>
          </p:spPr>
          <p:txBody>
            <a:bodyPr/>
            <a:lstStyle/>
            <a:p>
              <a:endParaRPr lang="en-US"/>
            </a:p>
          </p:txBody>
        </p:sp>
        <p:sp>
          <p:nvSpPr>
            <p:cNvPr id="16449" name="Freeform 63"/>
            <p:cNvSpPr>
              <a:spLocks/>
            </p:cNvSpPr>
            <p:nvPr/>
          </p:nvSpPr>
          <p:spPr bwMode="auto">
            <a:xfrm>
              <a:off x="1532" y="3150"/>
              <a:ext cx="154" cy="173"/>
            </a:xfrm>
            <a:custGeom>
              <a:avLst/>
              <a:gdLst>
                <a:gd name="T0" fmla="*/ 86 w 154"/>
                <a:gd name="T1" fmla="*/ 157 h 173"/>
                <a:gd name="T2" fmla="*/ 67 w 154"/>
                <a:gd name="T3" fmla="*/ 158 h 173"/>
                <a:gd name="T4" fmla="*/ 51 w 154"/>
                <a:gd name="T5" fmla="*/ 152 h 173"/>
                <a:gd name="T6" fmla="*/ 37 w 154"/>
                <a:gd name="T7" fmla="*/ 143 h 173"/>
                <a:gd name="T8" fmla="*/ 25 w 154"/>
                <a:gd name="T9" fmla="*/ 130 h 173"/>
                <a:gd name="T10" fmla="*/ 17 w 154"/>
                <a:gd name="T11" fmla="*/ 114 h 173"/>
                <a:gd name="T12" fmla="*/ 13 w 154"/>
                <a:gd name="T13" fmla="*/ 97 h 173"/>
                <a:gd name="T14" fmla="*/ 15 w 154"/>
                <a:gd name="T15" fmla="*/ 69 h 173"/>
                <a:gd name="T16" fmla="*/ 21 w 154"/>
                <a:gd name="T17" fmla="*/ 50 h 173"/>
                <a:gd name="T18" fmla="*/ 32 w 154"/>
                <a:gd name="T19" fmla="*/ 34 h 173"/>
                <a:gd name="T20" fmla="*/ 45 w 154"/>
                <a:gd name="T21" fmla="*/ 24 h 173"/>
                <a:gd name="T22" fmla="*/ 60 w 154"/>
                <a:gd name="T23" fmla="*/ 17 h 173"/>
                <a:gd name="T24" fmla="*/ 92 w 154"/>
                <a:gd name="T25" fmla="*/ 17 h 173"/>
                <a:gd name="T26" fmla="*/ 108 w 154"/>
                <a:gd name="T27" fmla="*/ 24 h 173"/>
                <a:gd name="T28" fmla="*/ 121 w 154"/>
                <a:gd name="T29" fmla="*/ 34 h 173"/>
                <a:gd name="T30" fmla="*/ 132 w 154"/>
                <a:gd name="T31" fmla="*/ 50 h 173"/>
                <a:gd name="T32" fmla="*/ 138 w 154"/>
                <a:gd name="T33" fmla="*/ 69 h 173"/>
                <a:gd name="T34" fmla="*/ 140 w 154"/>
                <a:gd name="T35" fmla="*/ 97 h 173"/>
                <a:gd name="T36" fmla="*/ 136 w 154"/>
                <a:gd name="T37" fmla="*/ 114 h 173"/>
                <a:gd name="T38" fmla="*/ 128 w 154"/>
                <a:gd name="T39" fmla="*/ 130 h 173"/>
                <a:gd name="T40" fmla="*/ 116 w 154"/>
                <a:gd name="T41" fmla="*/ 143 h 173"/>
                <a:gd name="T42" fmla="*/ 102 w 154"/>
                <a:gd name="T43" fmla="*/ 152 h 173"/>
                <a:gd name="T44" fmla="*/ 86 w 154"/>
                <a:gd name="T45" fmla="*/ 158 h 173"/>
                <a:gd name="T46" fmla="*/ 67 w 154"/>
                <a:gd name="T47" fmla="*/ 157 h 173"/>
                <a:gd name="T48" fmla="*/ 76 w 154"/>
                <a:gd name="T49" fmla="*/ 172 h 173"/>
                <a:gd name="T50" fmla="*/ 97 w 154"/>
                <a:gd name="T51" fmla="*/ 169 h 173"/>
                <a:gd name="T52" fmla="*/ 115 w 154"/>
                <a:gd name="T53" fmla="*/ 160 h 173"/>
                <a:gd name="T54" fmla="*/ 131 w 154"/>
                <a:gd name="T55" fmla="*/ 146 h 173"/>
                <a:gd name="T56" fmla="*/ 143 w 154"/>
                <a:gd name="T57" fmla="*/ 130 h 173"/>
                <a:gd name="T58" fmla="*/ 150 w 154"/>
                <a:gd name="T59" fmla="*/ 110 h 173"/>
                <a:gd name="T60" fmla="*/ 153 w 154"/>
                <a:gd name="T61" fmla="*/ 88 h 173"/>
                <a:gd name="T62" fmla="*/ 147 w 154"/>
                <a:gd name="T63" fmla="*/ 54 h 173"/>
                <a:gd name="T64" fmla="*/ 137 w 154"/>
                <a:gd name="T65" fmla="*/ 33 h 173"/>
                <a:gd name="T66" fmla="*/ 122 w 154"/>
                <a:gd name="T67" fmla="*/ 17 h 173"/>
                <a:gd name="T68" fmla="*/ 105 w 154"/>
                <a:gd name="T69" fmla="*/ 7 h 173"/>
                <a:gd name="T70" fmla="*/ 76 w 154"/>
                <a:gd name="T71" fmla="*/ 0 h 173"/>
                <a:gd name="T72" fmla="*/ 48 w 154"/>
                <a:gd name="T73" fmla="*/ 7 h 173"/>
                <a:gd name="T74" fmla="*/ 31 w 154"/>
                <a:gd name="T75" fmla="*/ 17 h 173"/>
                <a:gd name="T76" fmla="*/ 16 w 154"/>
                <a:gd name="T77" fmla="*/ 33 h 173"/>
                <a:gd name="T78" fmla="*/ 6 w 154"/>
                <a:gd name="T79" fmla="*/ 54 h 173"/>
                <a:gd name="T80" fmla="*/ 0 w 154"/>
                <a:gd name="T81" fmla="*/ 88 h 173"/>
                <a:gd name="T82" fmla="*/ 3 w 154"/>
                <a:gd name="T83" fmla="*/ 110 h 173"/>
                <a:gd name="T84" fmla="*/ 10 w 154"/>
                <a:gd name="T85" fmla="*/ 130 h 173"/>
                <a:gd name="T86" fmla="*/ 22 w 154"/>
                <a:gd name="T87" fmla="*/ 146 h 173"/>
                <a:gd name="T88" fmla="*/ 37 w 154"/>
                <a:gd name="T89" fmla="*/ 160 h 173"/>
                <a:gd name="T90" fmla="*/ 56 w 154"/>
                <a:gd name="T91" fmla="*/ 169 h 173"/>
                <a:gd name="T92" fmla="*/ 76 w 154"/>
                <a:gd name="T93" fmla="*/ 172 h 1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4"/>
                <a:gd name="T142" fmla="*/ 0 h 173"/>
                <a:gd name="T143" fmla="*/ 154 w 154"/>
                <a:gd name="T144" fmla="*/ 173 h 1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4" h="173">
                  <a:moveTo>
                    <a:pt x="87" y="172"/>
                  </a:moveTo>
                  <a:lnTo>
                    <a:pt x="86" y="157"/>
                  </a:lnTo>
                  <a:lnTo>
                    <a:pt x="76" y="158"/>
                  </a:lnTo>
                  <a:lnTo>
                    <a:pt x="67" y="158"/>
                  </a:lnTo>
                  <a:lnTo>
                    <a:pt x="59" y="156"/>
                  </a:lnTo>
                  <a:lnTo>
                    <a:pt x="51" y="152"/>
                  </a:lnTo>
                  <a:lnTo>
                    <a:pt x="44" y="148"/>
                  </a:lnTo>
                  <a:lnTo>
                    <a:pt x="37" y="143"/>
                  </a:lnTo>
                  <a:lnTo>
                    <a:pt x="31" y="137"/>
                  </a:lnTo>
                  <a:lnTo>
                    <a:pt x="25" y="130"/>
                  </a:lnTo>
                  <a:lnTo>
                    <a:pt x="21" y="122"/>
                  </a:lnTo>
                  <a:lnTo>
                    <a:pt x="17" y="114"/>
                  </a:lnTo>
                  <a:lnTo>
                    <a:pt x="15" y="106"/>
                  </a:lnTo>
                  <a:lnTo>
                    <a:pt x="13" y="97"/>
                  </a:lnTo>
                  <a:lnTo>
                    <a:pt x="13" y="88"/>
                  </a:lnTo>
                  <a:lnTo>
                    <a:pt x="15" y="69"/>
                  </a:lnTo>
                  <a:lnTo>
                    <a:pt x="17" y="59"/>
                  </a:lnTo>
                  <a:lnTo>
                    <a:pt x="21" y="50"/>
                  </a:lnTo>
                  <a:lnTo>
                    <a:pt x="26" y="42"/>
                  </a:lnTo>
                  <a:lnTo>
                    <a:pt x="32" y="34"/>
                  </a:lnTo>
                  <a:lnTo>
                    <a:pt x="38" y="28"/>
                  </a:lnTo>
                  <a:lnTo>
                    <a:pt x="45" y="24"/>
                  </a:lnTo>
                  <a:lnTo>
                    <a:pt x="53" y="20"/>
                  </a:lnTo>
                  <a:lnTo>
                    <a:pt x="60" y="17"/>
                  </a:lnTo>
                  <a:lnTo>
                    <a:pt x="76" y="15"/>
                  </a:lnTo>
                  <a:lnTo>
                    <a:pt x="92" y="17"/>
                  </a:lnTo>
                  <a:lnTo>
                    <a:pt x="100" y="20"/>
                  </a:lnTo>
                  <a:lnTo>
                    <a:pt x="108" y="24"/>
                  </a:lnTo>
                  <a:lnTo>
                    <a:pt x="115" y="28"/>
                  </a:lnTo>
                  <a:lnTo>
                    <a:pt x="121" y="34"/>
                  </a:lnTo>
                  <a:lnTo>
                    <a:pt x="127" y="42"/>
                  </a:lnTo>
                  <a:lnTo>
                    <a:pt x="132" y="50"/>
                  </a:lnTo>
                  <a:lnTo>
                    <a:pt x="136" y="59"/>
                  </a:lnTo>
                  <a:lnTo>
                    <a:pt x="138" y="69"/>
                  </a:lnTo>
                  <a:lnTo>
                    <a:pt x="140" y="88"/>
                  </a:lnTo>
                  <a:lnTo>
                    <a:pt x="140" y="97"/>
                  </a:lnTo>
                  <a:lnTo>
                    <a:pt x="138" y="106"/>
                  </a:lnTo>
                  <a:lnTo>
                    <a:pt x="136" y="114"/>
                  </a:lnTo>
                  <a:lnTo>
                    <a:pt x="132" y="122"/>
                  </a:lnTo>
                  <a:lnTo>
                    <a:pt x="128" y="130"/>
                  </a:lnTo>
                  <a:lnTo>
                    <a:pt x="122" y="137"/>
                  </a:lnTo>
                  <a:lnTo>
                    <a:pt x="116" y="143"/>
                  </a:lnTo>
                  <a:lnTo>
                    <a:pt x="109" y="148"/>
                  </a:lnTo>
                  <a:lnTo>
                    <a:pt x="102" y="152"/>
                  </a:lnTo>
                  <a:lnTo>
                    <a:pt x="94" y="156"/>
                  </a:lnTo>
                  <a:lnTo>
                    <a:pt x="86" y="158"/>
                  </a:lnTo>
                  <a:lnTo>
                    <a:pt x="76" y="158"/>
                  </a:lnTo>
                  <a:lnTo>
                    <a:pt x="67" y="157"/>
                  </a:lnTo>
                  <a:lnTo>
                    <a:pt x="66" y="172"/>
                  </a:lnTo>
                  <a:lnTo>
                    <a:pt x="76" y="172"/>
                  </a:lnTo>
                  <a:lnTo>
                    <a:pt x="87" y="171"/>
                  </a:lnTo>
                  <a:lnTo>
                    <a:pt x="97" y="169"/>
                  </a:lnTo>
                  <a:lnTo>
                    <a:pt x="107" y="165"/>
                  </a:lnTo>
                  <a:lnTo>
                    <a:pt x="115" y="160"/>
                  </a:lnTo>
                  <a:lnTo>
                    <a:pt x="124" y="154"/>
                  </a:lnTo>
                  <a:lnTo>
                    <a:pt x="131" y="146"/>
                  </a:lnTo>
                  <a:lnTo>
                    <a:pt x="137" y="138"/>
                  </a:lnTo>
                  <a:lnTo>
                    <a:pt x="143" y="130"/>
                  </a:lnTo>
                  <a:lnTo>
                    <a:pt x="147" y="120"/>
                  </a:lnTo>
                  <a:lnTo>
                    <a:pt x="150" y="110"/>
                  </a:lnTo>
                  <a:lnTo>
                    <a:pt x="152" y="98"/>
                  </a:lnTo>
                  <a:lnTo>
                    <a:pt x="153" y="88"/>
                  </a:lnTo>
                  <a:lnTo>
                    <a:pt x="151" y="66"/>
                  </a:lnTo>
                  <a:lnTo>
                    <a:pt x="147" y="54"/>
                  </a:lnTo>
                  <a:lnTo>
                    <a:pt x="143" y="43"/>
                  </a:lnTo>
                  <a:lnTo>
                    <a:pt x="137" y="33"/>
                  </a:lnTo>
                  <a:lnTo>
                    <a:pt x="129" y="25"/>
                  </a:lnTo>
                  <a:lnTo>
                    <a:pt x="122" y="17"/>
                  </a:lnTo>
                  <a:lnTo>
                    <a:pt x="113" y="11"/>
                  </a:lnTo>
                  <a:lnTo>
                    <a:pt x="105" y="7"/>
                  </a:lnTo>
                  <a:lnTo>
                    <a:pt x="96" y="3"/>
                  </a:lnTo>
                  <a:lnTo>
                    <a:pt x="76" y="0"/>
                  </a:lnTo>
                  <a:lnTo>
                    <a:pt x="57" y="3"/>
                  </a:lnTo>
                  <a:lnTo>
                    <a:pt x="48" y="7"/>
                  </a:lnTo>
                  <a:lnTo>
                    <a:pt x="40" y="11"/>
                  </a:lnTo>
                  <a:lnTo>
                    <a:pt x="31" y="17"/>
                  </a:lnTo>
                  <a:lnTo>
                    <a:pt x="23" y="25"/>
                  </a:lnTo>
                  <a:lnTo>
                    <a:pt x="16" y="33"/>
                  </a:lnTo>
                  <a:lnTo>
                    <a:pt x="10" y="43"/>
                  </a:lnTo>
                  <a:lnTo>
                    <a:pt x="6" y="54"/>
                  </a:lnTo>
                  <a:lnTo>
                    <a:pt x="2" y="66"/>
                  </a:lnTo>
                  <a:lnTo>
                    <a:pt x="0" y="88"/>
                  </a:lnTo>
                  <a:lnTo>
                    <a:pt x="1" y="98"/>
                  </a:lnTo>
                  <a:lnTo>
                    <a:pt x="3" y="110"/>
                  </a:lnTo>
                  <a:lnTo>
                    <a:pt x="6" y="120"/>
                  </a:lnTo>
                  <a:lnTo>
                    <a:pt x="10" y="130"/>
                  </a:lnTo>
                  <a:lnTo>
                    <a:pt x="16" y="138"/>
                  </a:lnTo>
                  <a:lnTo>
                    <a:pt x="22" y="146"/>
                  </a:lnTo>
                  <a:lnTo>
                    <a:pt x="29" y="154"/>
                  </a:lnTo>
                  <a:lnTo>
                    <a:pt x="37" y="160"/>
                  </a:lnTo>
                  <a:lnTo>
                    <a:pt x="46" y="165"/>
                  </a:lnTo>
                  <a:lnTo>
                    <a:pt x="56" y="169"/>
                  </a:lnTo>
                  <a:lnTo>
                    <a:pt x="65" y="171"/>
                  </a:lnTo>
                  <a:lnTo>
                    <a:pt x="76" y="172"/>
                  </a:lnTo>
                  <a:lnTo>
                    <a:pt x="87" y="172"/>
                  </a:lnTo>
                </a:path>
              </a:pathLst>
            </a:custGeom>
            <a:solidFill>
              <a:srgbClr val="000000"/>
            </a:solidFill>
            <a:ln w="12700" cap="rnd">
              <a:solidFill>
                <a:srgbClr val="000000"/>
              </a:solidFill>
              <a:round/>
              <a:headEnd/>
              <a:tailEnd/>
            </a:ln>
          </p:spPr>
          <p:txBody>
            <a:bodyPr/>
            <a:lstStyle/>
            <a:p>
              <a:endParaRPr lang="en-US"/>
            </a:p>
          </p:txBody>
        </p:sp>
        <p:sp>
          <p:nvSpPr>
            <p:cNvPr id="16450" name="Freeform 64"/>
            <p:cNvSpPr>
              <a:spLocks/>
            </p:cNvSpPr>
            <p:nvPr/>
          </p:nvSpPr>
          <p:spPr bwMode="auto">
            <a:xfrm>
              <a:off x="1683" y="3158"/>
              <a:ext cx="136" cy="152"/>
            </a:xfrm>
            <a:custGeom>
              <a:avLst/>
              <a:gdLst>
                <a:gd name="T0" fmla="*/ 67 w 136"/>
                <a:gd name="T1" fmla="*/ 151 h 152"/>
                <a:gd name="T2" fmla="*/ 57 w 136"/>
                <a:gd name="T3" fmla="*/ 150 h 152"/>
                <a:gd name="T4" fmla="*/ 48 w 136"/>
                <a:gd name="T5" fmla="*/ 148 h 152"/>
                <a:gd name="T6" fmla="*/ 40 w 136"/>
                <a:gd name="T7" fmla="*/ 145 h 152"/>
                <a:gd name="T8" fmla="*/ 32 w 136"/>
                <a:gd name="T9" fmla="*/ 140 h 152"/>
                <a:gd name="T10" fmla="*/ 25 w 136"/>
                <a:gd name="T11" fmla="*/ 135 h 152"/>
                <a:gd name="T12" fmla="*/ 18 w 136"/>
                <a:gd name="T13" fmla="*/ 129 h 152"/>
                <a:gd name="T14" fmla="*/ 13 w 136"/>
                <a:gd name="T15" fmla="*/ 121 h 152"/>
                <a:gd name="T16" fmla="*/ 8 w 136"/>
                <a:gd name="T17" fmla="*/ 113 h 152"/>
                <a:gd name="T18" fmla="*/ 5 w 136"/>
                <a:gd name="T19" fmla="*/ 105 h 152"/>
                <a:gd name="T20" fmla="*/ 2 w 136"/>
                <a:gd name="T21" fmla="*/ 96 h 152"/>
                <a:gd name="T22" fmla="*/ 0 w 136"/>
                <a:gd name="T23" fmla="*/ 87 h 152"/>
                <a:gd name="T24" fmla="*/ 0 w 136"/>
                <a:gd name="T25" fmla="*/ 77 h 152"/>
                <a:gd name="T26" fmla="*/ 1 w 136"/>
                <a:gd name="T27" fmla="*/ 57 h 152"/>
                <a:gd name="T28" fmla="*/ 5 w 136"/>
                <a:gd name="T29" fmla="*/ 47 h 152"/>
                <a:gd name="T30" fmla="*/ 8 w 136"/>
                <a:gd name="T31" fmla="*/ 38 h 152"/>
                <a:gd name="T32" fmla="*/ 14 w 136"/>
                <a:gd name="T33" fmla="*/ 29 h 152"/>
                <a:gd name="T34" fmla="*/ 20 w 136"/>
                <a:gd name="T35" fmla="*/ 21 h 152"/>
                <a:gd name="T36" fmla="*/ 27 w 136"/>
                <a:gd name="T37" fmla="*/ 14 h 152"/>
                <a:gd name="T38" fmla="*/ 33 w 136"/>
                <a:gd name="T39" fmla="*/ 9 h 152"/>
                <a:gd name="T40" fmla="*/ 42 w 136"/>
                <a:gd name="T41" fmla="*/ 5 h 152"/>
                <a:gd name="T42" fmla="*/ 50 w 136"/>
                <a:gd name="T43" fmla="*/ 2 h 152"/>
                <a:gd name="T44" fmla="*/ 67 w 136"/>
                <a:gd name="T45" fmla="*/ 0 h 152"/>
                <a:gd name="T46" fmla="*/ 83 w 136"/>
                <a:gd name="T47" fmla="*/ 2 h 152"/>
                <a:gd name="T48" fmla="*/ 92 w 136"/>
                <a:gd name="T49" fmla="*/ 5 h 152"/>
                <a:gd name="T50" fmla="*/ 100 w 136"/>
                <a:gd name="T51" fmla="*/ 9 h 152"/>
                <a:gd name="T52" fmla="*/ 107 w 136"/>
                <a:gd name="T53" fmla="*/ 14 h 152"/>
                <a:gd name="T54" fmla="*/ 114 w 136"/>
                <a:gd name="T55" fmla="*/ 21 h 152"/>
                <a:gd name="T56" fmla="*/ 120 w 136"/>
                <a:gd name="T57" fmla="*/ 29 h 152"/>
                <a:gd name="T58" fmla="*/ 125 w 136"/>
                <a:gd name="T59" fmla="*/ 38 h 152"/>
                <a:gd name="T60" fmla="*/ 129 w 136"/>
                <a:gd name="T61" fmla="*/ 47 h 152"/>
                <a:gd name="T62" fmla="*/ 132 w 136"/>
                <a:gd name="T63" fmla="*/ 57 h 152"/>
                <a:gd name="T64" fmla="*/ 135 w 136"/>
                <a:gd name="T65" fmla="*/ 77 h 152"/>
                <a:gd name="T66" fmla="*/ 134 w 136"/>
                <a:gd name="T67" fmla="*/ 87 h 152"/>
                <a:gd name="T68" fmla="*/ 132 w 136"/>
                <a:gd name="T69" fmla="*/ 96 h 152"/>
                <a:gd name="T70" fmla="*/ 129 w 136"/>
                <a:gd name="T71" fmla="*/ 105 h 152"/>
                <a:gd name="T72" fmla="*/ 125 w 136"/>
                <a:gd name="T73" fmla="*/ 113 h 152"/>
                <a:gd name="T74" fmla="*/ 121 w 136"/>
                <a:gd name="T75" fmla="*/ 121 h 152"/>
                <a:gd name="T76" fmla="*/ 115 w 136"/>
                <a:gd name="T77" fmla="*/ 129 h 152"/>
                <a:gd name="T78" fmla="*/ 109 w 136"/>
                <a:gd name="T79" fmla="*/ 135 h 152"/>
                <a:gd name="T80" fmla="*/ 101 w 136"/>
                <a:gd name="T81" fmla="*/ 140 h 152"/>
                <a:gd name="T82" fmla="*/ 94 w 136"/>
                <a:gd name="T83" fmla="*/ 145 h 152"/>
                <a:gd name="T84" fmla="*/ 85 w 136"/>
                <a:gd name="T85" fmla="*/ 148 h 152"/>
                <a:gd name="T86" fmla="*/ 77 w 136"/>
                <a:gd name="T87" fmla="*/ 150 h 152"/>
                <a:gd name="T88" fmla="*/ 67 w 136"/>
                <a:gd name="T89" fmla="*/ 151 h 1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6"/>
                <a:gd name="T136" fmla="*/ 0 h 152"/>
                <a:gd name="T137" fmla="*/ 136 w 136"/>
                <a:gd name="T138" fmla="*/ 152 h 1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6" h="152">
                  <a:moveTo>
                    <a:pt x="67" y="151"/>
                  </a:moveTo>
                  <a:lnTo>
                    <a:pt x="57" y="150"/>
                  </a:lnTo>
                  <a:lnTo>
                    <a:pt x="48" y="148"/>
                  </a:lnTo>
                  <a:lnTo>
                    <a:pt x="40" y="145"/>
                  </a:lnTo>
                  <a:lnTo>
                    <a:pt x="32" y="140"/>
                  </a:lnTo>
                  <a:lnTo>
                    <a:pt x="25" y="135"/>
                  </a:lnTo>
                  <a:lnTo>
                    <a:pt x="18" y="129"/>
                  </a:lnTo>
                  <a:lnTo>
                    <a:pt x="13" y="121"/>
                  </a:lnTo>
                  <a:lnTo>
                    <a:pt x="8" y="113"/>
                  </a:lnTo>
                  <a:lnTo>
                    <a:pt x="5" y="105"/>
                  </a:lnTo>
                  <a:lnTo>
                    <a:pt x="2" y="96"/>
                  </a:lnTo>
                  <a:lnTo>
                    <a:pt x="0" y="87"/>
                  </a:lnTo>
                  <a:lnTo>
                    <a:pt x="0" y="77"/>
                  </a:lnTo>
                  <a:lnTo>
                    <a:pt x="1" y="57"/>
                  </a:lnTo>
                  <a:lnTo>
                    <a:pt x="5" y="47"/>
                  </a:lnTo>
                  <a:lnTo>
                    <a:pt x="8" y="38"/>
                  </a:lnTo>
                  <a:lnTo>
                    <a:pt x="14" y="29"/>
                  </a:lnTo>
                  <a:lnTo>
                    <a:pt x="20" y="21"/>
                  </a:lnTo>
                  <a:lnTo>
                    <a:pt x="27" y="14"/>
                  </a:lnTo>
                  <a:lnTo>
                    <a:pt x="33" y="9"/>
                  </a:lnTo>
                  <a:lnTo>
                    <a:pt x="42" y="5"/>
                  </a:lnTo>
                  <a:lnTo>
                    <a:pt x="50" y="2"/>
                  </a:lnTo>
                  <a:lnTo>
                    <a:pt x="67" y="0"/>
                  </a:lnTo>
                  <a:lnTo>
                    <a:pt x="83" y="2"/>
                  </a:lnTo>
                  <a:lnTo>
                    <a:pt x="92" y="5"/>
                  </a:lnTo>
                  <a:lnTo>
                    <a:pt x="100" y="9"/>
                  </a:lnTo>
                  <a:lnTo>
                    <a:pt x="107" y="14"/>
                  </a:lnTo>
                  <a:lnTo>
                    <a:pt x="114" y="21"/>
                  </a:lnTo>
                  <a:lnTo>
                    <a:pt x="120" y="29"/>
                  </a:lnTo>
                  <a:lnTo>
                    <a:pt x="125" y="38"/>
                  </a:lnTo>
                  <a:lnTo>
                    <a:pt x="129" y="47"/>
                  </a:lnTo>
                  <a:lnTo>
                    <a:pt x="132" y="57"/>
                  </a:lnTo>
                  <a:lnTo>
                    <a:pt x="135" y="77"/>
                  </a:lnTo>
                  <a:lnTo>
                    <a:pt x="134" y="87"/>
                  </a:lnTo>
                  <a:lnTo>
                    <a:pt x="132" y="96"/>
                  </a:lnTo>
                  <a:lnTo>
                    <a:pt x="129" y="105"/>
                  </a:lnTo>
                  <a:lnTo>
                    <a:pt x="125" y="113"/>
                  </a:lnTo>
                  <a:lnTo>
                    <a:pt x="121" y="121"/>
                  </a:lnTo>
                  <a:lnTo>
                    <a:pt x="115" y="129"/>
                  </a:lnTo>
                  <a:lnTo>
                    <a:pt x="109" y="135"/>
                  </a:lnTo>
                  <a:lnTo>
                    <a:pt x="101" y="140"/>
                  </a:lnTo>
                  <a:lnTo>
                    <a:pt x="94" y="145"/>
                  </a:lnTo>
                  <a:lnTo>
                    <a:pt x="85" y="148"/>
                  </a:lnTo>
                  <a:lnTo>
                    <a:pt x="77" y="150"/>
                  </a:lnTo>
                  <a:lnTo>
                    <a:pt x="67" y="151"/>
                  </a:lnTo>
                </a:path>
              </a:pathLst>
            </a:custGeom>
            <a:solidFill>
              <a:srgbClr val="00FFFF"/>
            </a:solidFill>
            <a:ln w="9525" cap="rnd">
              <a:noFill/>
              <a:round/>
              <a:headEnd/>
              <a:tailEnd/>
            </a:ln>
          </p:spPr>
          <p:txBody>
            <a:bodyPr/>
            <a:lstStyle/>
            <a:p>
              <a:endParaRPr lang="en-US"/>
            </a:p>
          </p:txBody>
        </p:sp>
        <p:sp>
          <p:nvSpPr>
            <p:cNvPr id="16451" name="Freeform 65"/>
            <p:cNvSpPr>
              <a:spLocks/>
            </p:cNvSpPr>
            <p:nvPr/>
          </p:nvSpPr>
          <p:spPr bwMode="auto">
            <a:xfrm>
              <a:off x="1677" y="3150"/>
              <a:ext cx="154" cy="173"/>
            </a:xfrm>
            <a:custGeom>
              <a:avLst/>
              <a:gdLst>
                <a:gd name="T0" fmla="*/ 86 w 154"/>
                <a:gd name="T1" fmla="*/ 157 h 173"/>
                <a:gd name="T2" fmla="*/ 66 w 154"/>
                <a:gd name="T3" fmla="*/ 158 h 173"/>
                <a:gd name="T4" fmla="*/ 50 w 154"/>
                <a:gd name="T5" fmla="*/ 152 h 173"/>
                <a:gd name="T6" fmla="*/ 36 w 154"/>
                <a:gd name="T7" fmla="*/ 143 h 173"/>
                <a:gd name="T8" fmla="*/ 25 w 154"/>
                <a:gd name="T9" fmla="*/ 130 h 173"/>
                <a:gd name="T10" fmla="*/ 16 w 154"/>
                <a:gd name="T11" fmla="*/ 114 h 173"/>
                <a:gd name="T12" fmla="*/ 13 w 154"/>
                <a:gd name="T13" fmla="*/ 97 h 173"/>
                <a:gd name="T14" fmla="*/ 14 w 154"/>
                <a:gd name="T15" fmla="*/ 69 h 173"/>
                <a:gd name="T16" fmla="*/ 20 w 154"/>
                <a:gd name="T17" fmla="*/ 50 h 173"/>
                <a:gd name="T18" fmla="*/ 31 w 154"/>
                <a:gd name="T19" fmla="*/ 34 h 173"/>
                <a:gd name="T20" fmla="*/ 45 w 154"/>
                <a:gd name="T21" fmla="*/ 24 h 173"/>
                <a:gd name="T22" fmla="*/ 60 w 154"/>
                <a:gd name="T23" fmla="*/ 17 h 173"/>
                <a:gd name="T24" fmla="*/ 92 w 154"/>
                <a:gd name="T25" fmla="*/ 17 h 173"/>
                <a:gd name="T26" fmla="*/ 107 w 154"/>
                <a:gd name="T27" fmla="*/ 24 h 173"/>
                <a:gd name="T28" fmla="*/ 121 w 154"/>
                <a:gd name="T29" fmla="*/ 34 h 173"/>
                <a:gd name="T30" fmla="*/ 131 w 154"/>
                <a:gd name="T31" fmla="*/ 50 h 173"/>
                <a:gd name="T32" fmla="*/ 137 w 154"/>
                <a:gd name="T33" fmla="*/ 69 h 173"/>
                <a:gd name="T34" fmla="*/ 139 w 154"/>
                <a:gd name="T35" fmla="*/ 97 h 173"/>
                <a:gd name="T36" fmla="*/ 135 w 154"/>
                <a:gd name="T37" fmla="*/ 114 h 173"/>
                <a:gd name="T38" fmla="*/ 127 w 154"/>
                <a:gd name="T39" fmla="*/ 130 h 173"/>
                <a:gd name="T40" fmla="*/ 115 w 154"/>
                <a:gd name="T41" fmla="*/ 143 h 173"/>
                <a:gd name="T42" fmla="*/ 102 w 154"/>
                <a:gd name="T43" fmla="*/ 152 h 173"/>
                <a:gd name="T44" fmla="*/ 85 w 154"/>
                <a:gd name="T45" fmla="*/ 158 h 173"/>
                <a:gd name="T46" fmla="*/ 66 w 154"/>
                <a:gd name="T47" fmla="*/ 157 h 173"/>
                <a:gd name="T48" fmla="*/ 76 w 154"/>
                <a:gd name="T49" fmla="*/ 172 h 173"/>
                <a:gd name="T50" fmla="*/ 97 w 154"/>
                <a:gd name="T51" fmla="*/ 169 h 173"/>
                <a:gd name="T52" fmla="*/ 115 w 154"/>
                <a:gd name="T53" fmla="*/ 160 h 173"/>
                <a:gd name="T54" fmla="*/ 130 w 154"/>
                <a:gd name="T55" fmla="*/ 146 h 173"/>
                <a:gd name="T56" fmla="*/ 142 w 154"/>
                <a:gd name="T57" fmla="*/ 130 h 173"/>
                <a:gd name="T58" fmla="*/ 150 w 154"/>
                <a:gd name="T59" fmla="*/ 110 h 173"/>
                <a:gd name="T60" fmla="*/ 153 w 154"/>
                <a:gd name="T61" fmla="*/ 88 h 173"/>
                <a:gd name="T62" fmla="*/ 146 w 154"/>
                <a:gd name="T63" fmla="*/ 54 h 173"/>
                <a:gd name="T64" fmla="*/ 136 w 154"/>
                <a:gd name="T65" fmla="*/ 33 h 173"/>
                <a:gd name="T66" fmla="*/ 121 w 154"/>
                <a:gd name="T67" fmla="*/ 17 h 173"/>
                <a:gd name="T68" fmla="*/ 104 w 154"/>
                <a:gd name="T69" fmla="*/ 7 h 173"/>
                <a:gd name="T70" fmla="*/ 76 w 154"/>
                <a:gd name="T71" fmla="*/ 0 h 173"/>
                <a:gd name="T72" fmla="*/ 48 w 154"/>
                <a:gd name="T73" fmla="*/ 7 h 173"/>
                <a:gd name="T74" fmla="*/ 31 w 154"/>
                <a:gd name="T75" fmla="*/ 17 h 173"/>
                <a:gd name="T76" fmla="*/ 16 w 154"/>
                <a:gd name="T77" fmla="*/ 33 h 173"/>
                <a:gd name="T78" fmla="*/ 5 w 154"/>
                <a:gd name="T79" fmla="*/ 54 h 173"/>
                <a:gd name="T80" fmla="*/ 0 w 154"/>
                <a:gd name="T81" fmla="*/ 88 h 173"/>
                <a:gd name="T82" fmla="*/ 2 w 154"/>
                <a:gd name="T83" fmla="*/ 110 h 173"/>
                <a:gd name="T84" fmla="*/ 9 w 154"/>
                <a:gd name="T85" fmla="*/ 130 h 173"/>
                <a:gd name="T86" fmla="*/ 21 w 154"/>
                <a:gd name="T87" fmla="*/ 146 h 173"/>
                <a:gd name="T88" fmla="*/ 37 w 154"/>
                <a:gd name="T89" fmla="*/ 160 h 173"/>
                <a:gd name="T90" fmla="*/ 55 w 154"/>
                <a:gd name="T91" fmla="*/ 169 h 173"/>
                <a:gd name="T92" fmla="*/ 76 w 154"/>
                <a:gd name="T93" fmla="*/ 172 h 1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4"/>
                <a:gd name="T142" fmla="*/ 0 h 173"/>
                <a:gd name="T143" fmla="*/ 154 w 154"/>
                <a:gd name="T144" fmla="*/ 173 h 1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4" h="173">
                  <a:moveTo>
                    <a:pt x="86" y="172"/>
                  </a:moveTo>
                  <a:lnTo>
                    <a:pt x="86" y="157"/>
                  </a:lnTo>
                  <a:lnTo>
                    <a:pt x="76" y="158"/>
                  </a:lnTo>
                  <a:lnTo>
                    <a:pt x="66" y="158"/>
                  </a:lnTo>
                  <a:lnTo>
                    <a:pt x="58" y="156"/>
                  </a:lnTo>
                  <a:lnTo>
                    <a:pt x="50" y="152"/>
                  </a:lnTo>
                  <a:lnTo>
                    <a:pt x="43" y="148"/>
                  </a:lnTo>
                  <a:lnTo>
                    <a:pt x="36" y="143"/>
                  </a:lnTo>
                  <a:lnTo>
                    <a:pt x="31" y="137"/>
                  </a:lnTo>
                  <a:lnTo>
                    <a:pt x="25" y="130"/>
                  </a:lnTo>
                  <a:lnTo>
                    <a:pt x="20" y="122"/>
                  </a:lnTo>
                  <a:lnTo>
                    <a:pt x="16" y="114"/>
                  </a:lnTo>
                  <a:lnTo>
                    <a:pt x="15" y="106"/>
                  </a:lnTo>
                  <a:lnTo>
                    <a:pt x="13" y="97"/>
                  </a:lnTo>
                  <a:lnTo>
                    <a:pt x="12" y="88"/>
                  </a:lnTo>
                  <a:lnTo>
                    <a:pt x="14" y="69"/>
                  </a:lnTo>
                  <a:lnTo>
                    <a:pt x="16" y="59"/>
                  </a:lnTo>
                  <a:lnTo>
                    <a:pt x="20" y="50"/>
                  </a:lnTo>
                  <a:lnTo>
                    <a:pt x="25" y="42"/>
                  </a:lnTo>
                  <a:lnTo>
                    <a:pt x="31" y="34"/>
                  </a:lnTo>
                  <a:lnTo>
                    <a:pt x="38" y="28"/>
                  </a:lnTo>
                  <a:lnTo>
                    <a:pt x="45" y="24"/>
                  </a:lnTo>
                  <a:lnTo>
                    <a:pt x="52" y="20"/>
                  </a:lnTo>
                  <a:lnTo>
                    <a:pt x="60" y="17"/>
                  </a:lnTo>
                  <a:lnTo>
                    <a:pt x="76" y="15"/>
                  </a:lnTo>
                  <a:lnTo>
                    <a:pt x="92" y="17"/>
                  </a:lnTo>
                  <a:lnTo>
                    <a:pt x="100" y="20"/>
                  </a:lnTo>
                  <a:lnTo>
                    <a:pt x="107" y="24"/>
                  </a:lnTo>
                  <a:lnTo>
                    <a:pt x="114" y="28"/>
                  </a:lnTo>
                  <a:lnTo>
                    <a:pt x="121" y="34"/>
                  </a:lnTo>
                  <a:lnTo>
                    <a:pt x="126" y="42"/>
                  </a:lnTo>
                  <a:lnTo>
                    <a:pt x="131" y="50"/>
                  </a:lnTo>
                  <a:lnTo>
                    <a:pt x="136" y="59"/>
                  </a:lnTo>
                  <a:lnTo>
                    <a:pt x="137" y="69"/>
                  </a:lnTo>
                  <a:lnTo>
                    <a:pt x="139" y="88"/>
                  </a:lnTo>
                  <a:lnTo>
                    <a:pt x="139" y="97"/>
                  </a:lnTo>
                  <a:lnTo>
                    <a:pt x="137" y="106"/>
                  </a:lnTo>
                  <a:lnTo>
                    <a:pt x="135" y="114"/>
                  </a:lnTo>
                  <a:lnTo>
                    <a:pt x="131" y="122"/>
                  </a:lnTo>
                  <a:lnTo>
                    <a:pt x="127" y="130"/>
                  </a:lnTo>
                  <a:lnTo>
                    <a:pt x="121" y="137"/>
                  </a:lnTo>
                  <a:lnTo>
                    <a:pt x="115" y="143"/>
                  </a:lnTo>
                  <a:lnTo>
                    <a:pt x="109" y="148"/>
                  </a:lnTo>
                  <a:lnTo>
                    <a:pt x="102" y="152"/>
                  </a:lnTo>
                  <a:lnTo>
                    <a:pt x="93" y="156"/>
                  </a:lnTo>
                  <a:lnTo>
                    <a:pt x="85" y="158"/>
                  </a:lnTo>
                  <a:lnTo>
                    <a:pt x="76" y="158"/>
                  </a:lnTo>
                  <a:lnTo>
                    <a:pt x="66" y="157"/>
                  </a:lnTo>
                  <a:lnTo>
                    <a:pt x="65" y="172"/>
                  </a:lnTo>
                  <a:lnTo>
                    <a:pt x="76" y="172"/>
                  </a:lnTo>
                  <a:lnTo>
                    <a:pt x="87" y="171"/>
                  </a:lnTo>
                  <a:lnTo>
                    <a:pt x="97" y="169"/>
                  </a:lnTo>
                  <a:lnTo>
                    <a:pt x="106" y="165"/>
                  </a:lnTo>
                  <a:lnTo>
                    <a:pt x="115" y="160"/>
                  </a:lnTo>
                  <a:lnTo>
                    <a:pt x="123" y="154"/>
                  </a:lnTo>
                  <a:lnTo>
                    <a:pt x="130" y="146"/>
                  </a:lnTo>
                  <a:lnTo>
                    <a:pt x="137" y="138"/>
                  </a:lnTo>
                  <a:lnTo>
                    <a:pt x="142" y="130"/>
                  </a:lnTo>
                  <a:lnTo>
                    <a:pt x="146" y="120"/>
                  </a:lnTo>
                  <a:lnTo>
                    <a:pt x="150" y="110"/>
                  </a:lnTo>
                  <a:lnTo>
                    <a:pt x="152" y="98"/>
                  </a:lnTo>
                  <a:lnTo>
                    <a:pt x="153" y="88"/>
                  </a:lnTo>
                  <a:lnTo>
                    <a:pt x="150" y="66"/>
                  </a:lnTo>
                  <a:lnTo>
                    <a:pt x="146" y="54"/>
                  </a:lnTo>
                  <a:lnTo>
                    <a:pt x="142" y="43"/>
                  </a:lnTo>
                  <a:lnTo>
                    <a:pt x="136" y="33"/>
                  </a:lnTo>
                  <a:lnTo>
                    <a:pt x="129" y="25"/>
                  </a:lnTo>
                  <a:lnTo>
                    <a:pt x="121" y="17"/>
                  </a:lnTo>
                  <a:lnTo>
                    <a:pt x="113" y="11"/>
                  </a:lnTo>
                  <a:lnTo>
                    <a:pt x="104" y="7"/>
                  </a:lnTo>
                  <a:lnTo>
                    <a:pt x="95" y="3"/>
                  </a:lnTo>
                  <a:lnTo>
                    <a:pt x="76" y="0"/>
                  </a:lnTo>
                  <a:lnTo>
                    <a:pt x="57" y="3"/>
                  </a:lnTo>
                  <a:lnTo>
                    <a:pt x="48" y="7"/>
                  </a:lnTo>
                  <a:lnTo>
                    <a:pt x="39" y="11"/>
                  </a:lnTo>
                  <a:lnTo>
                    <a:pt x="31" y="17"/>
                  </a:lnTo>
                  <a:lnTo>
                    <a:pt x="23" y="25"/>
                  </a:lnTo>
                  <a:lnTo>
                    <a:pt x="16" y="33"/>
                  </a:lnTo>
                  <a:lnTo>
                    <a:pt x="9" y="43"/>
                  </a:lnTo>
                  <a:lnTo>
                    <a:pt x="5" y="54"/>
                  </a:lnTo>
                  <a:lnTo>
                    <a:pt x="2" y="66"/>
                  </a:lnTo>
                  <a:lnTo>
                    <a:pt x="0" y="88"/>
                  </a:lnTo>
                  <a:lnTo>
                    <a:pt x="0" y="98"/>
                  </a:lnTo>
                  <a:lnTo>
                    <a:pt x="2" y="110"/>
                  </a:lnTo>
                  <a:lnTo>
                    <a:pt x="6" y="120"/>
                  </a:lnTo>
                  <a:lnTo>
                    <a:pt x="9" y="130"/>
                  </a:lnTo>
                  <a:lnTo>
                    <a:pt x="15" y="138"/>
                  </a:lnTo>
                  <a:lnTo>
                    <a:pt x="21" y="146"/>
                  </a:lnTo>
                  <a:lnTo>
                    <a:pt x="29" y="154"/>
                  </a:lnTo>
                  <a:lnTo>
                    <a:pt x="37" y="160"/>
                  </a:lnTo>
                  <a:lnTo>
                    <a:pt x="45" y="165"/>
                  </a:lnTo>
                  <a:lnTo>
                    <a:pt x="55" y="169"/>
                  </a:lnTo>
                  <a:lnTo>
                    <a:pt x="65" y="171"/>
                  </a:lnTo>
                  <a:lnTo>
                    <a:pt x="76" y="172"/>
                  </a:lnTo>
                  <a:lnTo>
                    <a:pt x="86" y="172"/>
                  </a:lnTo>
                </a:path>
              </a:pathLst>
            </a:custGeom>
            <a:solidFill>
              <a:srgbClr val="000000"/>
            </a:solidFill>
            <a:ln w="12700" cap="rnd">
              <a:solidFill>
                <a:srgbClr val="000000"/>
              </a:solidFill>
              <a:round/>
              <a:headEnd/>
              <a:tailEnd/>
            </a:ln>
          </p:spPr>
          <p:txBody>
            <a:bodyPr/>
            <a:lstStyle/>
            <a:p>
              <a:endParaRPr lang="en-US"/>
            </a:p>
          </p:txBody>
        </p:sp>
        <p:sp>
          <p:nvSpPr>
            <p:cNvPr id="16452" name="Freeform 66"/>
            <p:cNvSpPr>
              <a:spLocks/>
            </p:cNvSpPr>
            <p:nvPr/>
          </p:nvSpPr>
          <p:spPr bwMode="auto">
            <a:xfrm>
              <a:off x="1827" y="3158"/>
              <a:ext cx="136" cy="152"/>
            </a:xfrm>
            <a:custGeom>
              <a:avLst/>
              <a:gdLst>
                <a:gd name="T0" fmla="*/ 67 w 136"/>
                <a:gd name="T1" fmla="*/ 151 h 152"/>
                <a:gd name="T2" fmla="*/ 57 w 136"/>
                <a:gd name="T3" fmla="*/ 150 h 152"/>
                <a:gd name="T4" fmla="*/ 49 w 136"/>
                <a:gd name="T5" fmla="*/ 148 h 152"/>
                <a:gd name="T6" fmla="*/ 40 w 136"/>
                <a:gd name="T7" fmla="*/ 145 h 152"/>
                <a:gd name="T8" fmla="*/ 33 w 136"/>
                <a:gd name="T9" fmla="*/ 140 h 152"/>
                <a:gd name="T10" fmla="*/ 25 w 136"/>
                <a:gd name="T11" fmla="*/ 135 h 152"/>
                <a:gd name="T12" fmla="*/ 19 w 136"/>
                <a:gd name="T13" fmla="*/ 129 h 152"/>
                <a:gd name="T14" fmla="*/ 13 w 136"/>
                <a:gd name="T15" fmla="*/ 121 h 152"/>
                <a:gd name="T16" fmla="*/ 9 w 136"/>
                <a:gd name="T17" fmla="*/ 113 h 152"/>
                <a:gd name="T18" fmla="*/ 5 w 136"/>
                <a:gd name="T19" fmla="*/ 105 h 152"/>
                <a:gd name="T20" fmla="*/ 2 w 136"/>
                <a:gd name="T21" fmla="*/ 96 h 152"/>
                <a:gd name="T22" fmla="*/ 0 w 136"/>
                <a:gd name="T23" fmla="*/ 87 h 152"/>
                <a:gd name="T24" fmla="*/ 0 w 136"/>
                <a:gd name="T25" fmla="*/ 77 h 152"/>
                <a:gd name="T26" fmla="*/ 2 w 136"/>
                <a:gd name="T27" fmla="*/ 57 h 152"/>
                <a:gd name="T28" fmla="*/ 5 w 136"/>
                <a:gd name="T29" fmla="*/ 47 h 152"/>
                <a:gd name="T30" fmla="*/ 9 w 136"/>
                <a:gd name="T31" fmla="*/ 38 h 152"/>
                <a:gd name="T32" fmla="*/ 14 w 136"/>
                <a:gd name="T33" fmla="*/ 29 h 152"/>
                <a:gd name="T34" fmla="*/ 20 w 136"/>
                <a:gd name="T35" fmla="*/ 21 h 152"/>
                <a:gd name="T36" fmla="*/ 27 w 136"/>
                <a:gd name="T37" fmla="*/ 14 h 152"/>
                <a:gd name="T38" fmla="*/ 34 w 136"/>
                <a:gd name="T39" fmla="*/ 9 h 152"/>
                <a:gd name="T40" fmla="*/ 42 w 136"/>
                <a:gd name="T41" fmla="*/ 5 h 152"/>
                <a:gd name="T42" fmla="*/ 51 w 136"/>
                <a:gd name="T43" fmla="*/ 2 h 152"/>
                <a:gd name="T44" fmla="*/ 67 w 136"/>
                <a:gd name="T45" fmla="*/ 0 h 152"/>
                <a:gd name="T46" fmla="*/ 84 w 136"/>
                <a:gd name="T47" fmla="*/ 2 h 152"/>
                <a:gd name="T48" fmla="*/ 92 w 136"/>
                <a:gd name="T49" fmla="*/ 5 h 152"/>
                <a:gd name="T50" fmla="*/ 101 w 136"/>
                <a:gd name="T51" fmla="*/ 9 h 152"/>
                <a:gd name="T52" fmla="*/ 107 w 136"/>
                <a:gd name="T53" fmla="*/ 14 h 152"/>
                <a:gd name="T54" fmla="*/ 114 w 136"/>
                <a:gd name="T55" fmla="*/ 21 h 152"/>
                <a:gd name="T56" fmla="*/ 120 w 136"/>
                <a:gd name="T57" fmla="*/ 29 h 152"/>
                <a:gd name="T58" fmla="*/ 126 w 136"/>
                <a:gd name="T59" fmla="*/ 38 h 152"/>
                <a:gd name="T60" fmla="*/ 129 w 136"/>
                <a:gd name="T61" fmla="*/ 47 h 152"/>
                <a:gd name="T62" fmla="*/ 133 w 136"/>
                <a:gd name="T63" fmla="*/ 57 h 152"/>
                <a:gd name="T64" fmla="*/ 135 w 136"/>
                <a:gd name="T65" fmla="*/ 77 h 152"/>
                <a:gd name="T66" fmla="*/ 134 w 136"/>
                <a:gd name="T67" fmla="*/ 87 h 152"/>
                <a:gd name="T68" fmla="*/ 132 w 136"/>
                <a:gd name="T69" fmla="*/ 96 h 152"/>
                <a:gd name="T70" fmla="*/ 129 w 136"/>
                <a:gd name="T71" fmla="*/ 105 h 152"/>
                <a:gd name="T72" fmla="*/ 126 w 136"/>
                <a:gd name="T73" fmla="*/ 113 h 152"/>
                <a:gd name="T74" fmla="*/ 121 w 136"/>
                <a:gd name="T75" fmla="*/ 121 h 152"/>
                <a:gd name="T76" fmla="*/ 116 w 136"/>
                <a:gd name="T77" fmla="*/ 129 h 152"/>
                <a:gd name="T78" fmla="*/ 109 w 136"/>
                <a:gd name="T79" fmla="*/ 135 h 152"/>
                <a:gd name="T80" fmla="*/ 102 w 136"/>
                <a:gd name="T81" fmla="*/ 140 h 152"/>
                <a:gd name="T82" fmla="*/ 95 w 136"/>
                <a:gd name="T83" fmla="*/ 145 h 152"/>
                <a:gd name="T84" fmla="*/ 86 w 136"/>
                <a:gd name="T85" fmla="*/ 148 h 152"/>
                <a:gd name="T86" fmla="*/ 77 w 136"/>
                <a:gd name="T87" fmla="*/ 150 h 152"/>
                <a:gd name="T88" fmla="*/ 67 w 136"/>
                <a:gd name="T89" fmla="*/ 151 h 1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6"/>
                <a:gd name="T136" fmla="*/ 0 h 152"/>
                <a:gd name="T137" fmla="*/ 136 w 136"/>
                <a:gd name="T138" fmla="*/ 152 h 1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6" h="152">
                  <a:moveTo>
                    <a:pt x="67" y="151"/>
                  </a:moveTo>
                  <a:lnTo>
                    <a:pt x="57" y="150"/>
                  </a:lnTo>
                  <a:lnTo>
                    <a:pt x="49" y="148"/>
                  </a:lnTo>
                  <a:lnTo>
                    <a:pt x="40" y="145"/>
                  </a:lnTo>
                  <a:lnTo>
                    <a:pt x="33" y="140"/>
                  </a:lnTo>
                  <a:lnTo>
                    <a:pt x="25" y="135"/>
                  </a:lnTo>
                  <a:lnTo>
                    <a:pt x="19" y="129"/>
                  </a:lnTo>
                  <a:lnTo>
                    <a:pt x="13" y="121"/>
                  </a:lnTo>
                  <a:lnTo>
                    <a:pt x="9" y="113"/>
                  </a:lnTo>
                  <a:lnTo>
                    <a:pt x="5" y="105"/>
                  </a:lnTo>
                  <a:lnTo>
                    <a:pt x="2" y="96"/>
                  </a:lnTo>
                  <a:lnTo>
                    <a:pt x="0" y="87"/>
                  </a:lnTo>
                  <a:lnTo>
                    <a:pt x="0" y="77"/>
                  </a:lnTo>
                  <a:lnTo>
                    <a:pt x="2" y="57"/>
                  </a:lnTo>
                  <a:lnTo>
                    <a:pt x="5" y="47"/>
                  </a:lnTo>
                  <a:lnTo>
                    <a:pt x="9" y="38"/>
                  </a:lnTo>
                  <a:lnTo>
                    <a:pt x="14" y="29"/>
                  </a:lnTo>
                  <a:lnTo>
                    <a:pt x="20" y="21"/>
                  </a:lnTo>
                  <a:lnTo>
                    <a:pt x="27" y="14"/>
                  </a:lnTo>
                  <a:lnTo>
                    <a:pt x="34" y="9"/>
                  </a:lnTo>
                  <a:lnTo>
                    <a:pt x="42" y="5"/>
                  </a:lnTo>
                  <a:lnTo>
                    <a:pt x="51" y="2"/>
                  </a:lnTo>
                  <a:lnTo>
                    <a:pt x="67" y="0"/>
                  </a:lnTo>
                  <a:lnTo>
                    <a:pt x="84" y="2"/>
                  </a:lnTo>
                  <a:lnTo>
                    <a:pt x="92" y="5"/>
                  </a:lnTo>
                  <a:lnTo>
                    <a:pt x="101" y="9"/>
                  </a:lnTo>
                  <a:lnTo>
                    <a:pt x="107" y="14"/>
                  </a:lnTo>
                  <a:lnTo>
                    <a:pt x="114" y="21"/>
                  </a:lnTo>
                  <a:lnTo>
                    <a:pt x="120" y="29"/>
                  </a:lnTo>
                  <a:lnTo>
                    <a:pt x="126" y="38"/>
                  </a:lnTo>
                  <a:lnTo>
                    <a:pt x="129" y="47"/>
                  </a:lnTo>
                  <a:lnTo>
                    <a:pt x="133" y="57"/>
                  </a:lnTo>
                  <a:lnTo>
                    <a:pt x="135" y="77"/>
                  </a:lnTo>
                  <a:lnTo>
                    <a:pt x="134" y="87"/>
                  </a:lnTo>
                  <a:lnTo>
                    <a:pt x="132" y="96"/>
                  </a:lnTo>
                  <a:lnTo>
                    <a:pt x="129" y="105"/>
                  </a:lnTo>
                  <a:lnTo>
                    <a:pt x="126" y="113"/>
                  </a:lnTo>
                  <a:lnTo>
                    <a:pt x="121" y="121"/>
                  </a:lnTo>
                  <a:lnTo>
                    <a:pt x="116" y="129"/>
                  </a:lnTo>
                  <a:lnTo>
                    <a:pt x="109" y="135"/>
                  </a:lnTo>
                  <a:lnTo>
                    <a:pt x="102" y="140"/>
                  </a:lnTo>
                  <a:lnTo>
                    <a:pt x="95" y="145"/>
                  </a:lnTo>
                  <a:lnTo>
                    <a:pt x="86" y="148"/>
                  </a:lnTo>
                  <a:lnTo>
                    <a:pt x="77" y="150"/>
                  </a:lnTo>
                  <a:lnTo>
                    <a:pt x="67" y="151"/>
                  </a:lnTo>
                </a:path>
              </a:pathLst>
            </a:custGeom>
            <a:solidFill>
              <a:srgbClr val="00FFFF"/>
            </a:solidFill>
            <a:ln w="9525" cap="rnd">
              <a:noFill/>
              <a:round/>
              <a:headEnd/>
              <a:tailEnd/>
            </a:ln>
          </p:spPr>
          <p:txBody>
            <a:bodyPr/>
            <a:lstStyle/>
            <a:p>
              <a:endParaRPr lang="en-US"/>
            </a:p>
          </p:txBody>
        </p:sp>
        <p:sp>
          <p:nvSpPr>
            <p:cNvPr id="16453" name="Freeform 67"/>
            <p:cNvSpPr>
              <a:spLocks/>
            </p:cNvSpPr>
            <p:nvPr/>
          </p:nvSpPr>
          <p:spPr bwMode="auto">
            <a:xfrm>
              <a:off x="1821" y="3150"/>
              <a:ext cx="154" cy="173"/>
            </a:xfrm>
            <a:custGeom>
              <a:avLst/>
              <a:gdLst>
                <a:gd name="T0" fmla="*/ 86 w 154"/>
                <a:gd name="T1" fmla="*/ 157 h 173"/>
                <a:gd name="T2" fmla="*/ 67 w 154"/>
                <a:gd name="T3" fmla="*/ 158 h 173"/>
                <a:gd name="T4" fmla="*/ 50 w 154"/>
                <a:gd name="T5" fmla="*/ 152 h 173"/>
                <a:gd name="T6" fmla="*/ 37 w 154"/>
                <a:gd name="T7" fmla="*/ 143 h 173"/>
                <a:gd name="T8" fmla="*/ 25 w 154"/>
                <a:gd name="T9" fmla="*/ 130 h 173"/>
                <a:gd name="T10" fmla="*/ 17 w 154"/>
                <a:gd name="T11" fmla="*/ 114 h 173"/>
                <a:gd name="T12" fmla="*/ 13 w 154"/>
                <a:gd name="T13" fmla="*/ 97 h 173"/>
                <a:gd name="T14" fmla="*/ 15 w 154"/>
                <a:gd name="T15" fmla="*/ 69 h 173"/>
                <a:gd name="T16" fmla="*/ 21 w 154"/>
                <a:gd name="T17" fmla="*/ 50 h 173"/>
                <a:gd name="T18" fmla="*/ 32 w 154"/>
                <a:gd name="T19" fmla="*/ 34 h 173"/>
                <a:gd name="T20" fmla="*/ 45 w 154"/>
                <a:gd name="T21" fmla="*/ 24 h 173"/>
                <a:gd name="T22" fmla="*/ 60 w 154"/>
                <a:gd name="T23" fmla="*/ 17 h 173"/>
                <a:gd name="T24" fmla="*/ 92 w 154"/>
                <a:gd name="T25" fmla="*/ 17 h 173"/>
                <a:gd name="T26" fmla="*/ 107 w 154"/>
                <a:gd name="T27" fmla="*/ 24 h 173"/>
                <a:gd name="T28" fmla="*/ 121 w 154"/>
                <a:gd name="T29" fmla="*/ 34 h 173"/>
                <a:gd name="T30" fmla="*/ 132 w 154"/>
                <a:gd name="T31" fmla="*/ 50 h 173"/>
                <a:gd name="T32" fmla="*/ 138 w 154"/>
                <a:gd name="T33" fmla="*/ 69 h 173"/>
                <a:gd name="T34" fmla="*/ 139 w 154"/>
                <a:gd name="T35" fmla="*/ 97 h 173"/>
                <a:gd name="T36" fmla="*/ 136 w 154"/>
                <a:gd name="T37" fmla="*/ 114 h 173"/>
                <a:gd name="T38" fmla="*/ 127 w 154"/>
                <a:gd name="T39" fmla="*/ 130 h 173"/>
                <a:gd name="T40" fmla="*/ 116 w 154"/>
                <a:gd name="T41" fmla="*/ 143 h 173"/>
                <a:gd name="T42" fmla="*/ 102 w 154"/>
                <a:gd name="T43" fmla="*/ 152 h 173"/>
                <a:gd name="T44" fmla="*/ 86 w 154"/>
                <a:gd name="T45" fmla="*/ 158 h 173"/>
                <a:gd name="T46" fmla="*/ 66 w 154"/>
                <a:gd name="T47" fmla="*/ 157 h 173"/>
                <a:gd name="T48" fmla="*/ 76 w 154"/>
                <a:gd name="T49" fmla="*/ 172 h 173"/>
                <a:gd name="T50" fmla="*/ 97 w 154"/>
                <a:gd name="T51" fmla="*/ 169 h 173"/>
                <a:gd name="T52" fmla="*/ 115 w 154"/>
                <a:gd name="T53" fmla="*/ 160 h 173"/>
                <a:gd name="T54" fmla="*/ 131 w 154"/>
                <a:gd name="T55" fmla="*/ 146 h 173"/>
                <a:gd name="T56" fmla="*/ 143 w 154"/>
                <a:gd name="T57" fmla="*/ 130 h 173"/>
                <a:gd name="T58" fmla="*/ 150 w 154"/>
                <a:gd name="T59" fmla="*/ 110 h 173"/>
                <a:gd name="T60" fmla="*/ 153 w 154"/>
                <a:gd name="T61" fmla="*/ 88 h 173"/>
                <a:gd name="T62" fmla="*/ 147 w 154"/>
                <a:gd name="T63" fmla="*/ 54 h 173"/>
                <a:gd name="T64" fmla="*/ 137 w 154"/>
                <a:gd name="T65" fmla="*/ 33 h 173"/>
                <a:gd name="T66" fmla="*/ 121 w 154"/>
                <a:gd name="T67" fmla="*/ 17 h 173"/>
                <a:gd name="T68" fmla="*/ 105 w 154"/>
                <a:gd name="T69" fmla="*/ 7 h 173"/>
                <a:gd name="T70" fmla="*/ 76 w 154"/>
                <a:gd name="T71" fmla="*/ 0 h 173"/>
                <a:gd name="T72" fmla="*/ 48 w 154"/>
                <a:gd name="T73" fmla="*/ 7 h 173"/>
                <a:gd name="T74" fmla="*/ 31 w 154"/>
                <a:gd name="T75" fmla="*/ 17 h 173"/>
                <a:gd name="T76" fmla="*/ 16 w 154"/>
                <a:gd name="T77" fmla="*/ 33 h 173"/>
                <a:gd name="T78" fmla="*/ 6 w 154"/>
                <a:gd name="T79" fmla="*/ 54 h 173"/>
                <a:gd name="T80" fmla="*/ 0 w 154"/>
                <a:gd name="T81" fmla="*/ 88 h 173"/>
                <a:gd name="T82" fmla="*/ 2 w 154"/>
                <a:gd name="T83" fmla="*/ 110 h 173"/>
                <a:gd name="T84" fmla="*/ 10 w 154"/>
                <a:gd name="T85" fmla="*/ 130 h 173"/>
                <a:gd name="T86" fmla="*/ 22 w 154"/>
                <a:gd name="T87" fmla="*/ 146 h 173"/>
                <a:gd name="T88" fmla="*/ 37 w 154"/>
                <a:gd name="T89" fmla="*/ 160 h 173"/>
                <a:gd name="T90" fmla="*/ 56 w 154"/>
                <a:gd name="T91" fmla="*/ 169 h 173"/>
                <a:gd name="T92" fmla="*/ 76 w 154"/>
                <a:gd name="T93" fmla="*/ 172 h 1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4"/>
                <a:gd name="T142" fmla="*/ 0 h 173"/>
                <a:gd name="T143" fmla="*/ 154 w 154"/>
                <a:gd name="T144" fmla="*/ 173 h 1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4" h="173">
                  <a:moveTo>
                    <a:pt x="87" y="172"/>
                  </a:moveTo>
                  <a:lnTo>
                    <a:pt x="86" y="157"/>
                  </a:lnTo>
                  <a:lnTo>
                    <a:pt x="76" y="158"/>
                  </a:lnTo>
                  <a:lnTo>
                    <a:pt x="67" y="158"/>
                  </a:lnTo>
                  <a:lnTo>
                    <a:pt x="59" y="156"/>
                  </a:lnTo>
                  <a:lnTo>
                    <a:pt x="50" y="152"/>
                  </a:lnTo>
                  <a:lnTo>
                    <a:pt x="43" y="148"/>
                  </a:lnTo>
                  <a:lnTo>
                    <a:pt x="37" y="143"/>
                  </a:lnTo>
                  <a:lnTo>
                    <a:pt x="31" y="137"/>
                  </a:lnTo>
                  <a:lnTo>
                    <a:pt x="25" y="130"/>
                  </a:lnTo>
                  <a:lnTo>
                    <a:pt x="21" y="122"/>
                  </a:lnTo>
                  <a:lnTo>
                    <a:pt x="17" y="114"/>
                  </a:lnTo>
                  <a:lnTo>
                    <a:pt x="15" y="106"/>
                  </a:lnTo>
                  <a:lnTo>
                    <a:pt x="13" y="97"/>
                  </a:lnTo>
                  <a:lnTo>
                    <a:pt x="13" y="88"/>
                  </a:lnTo>
                  <a:lnTo>
                    <a:pt x="15" y="69"/>
                  </a:lnTo>
                  <a:lnTo>
                    <a:pt x="16" y="59"/>
                  </a:lnTo>
                  <a:lnTo>
                    <a:pt x="21" y="50"/>
                  </a:lnTo>
                  <a:lnTo>
                    <a:pt x="26" y="42"/>
                  </a:lnTo>
                  <a:lnTo>
                    <a:pt x="32" y="34"/>
                  </a:lnTo>
                  <a:lnTo>
                    <a:pt x="38" y="28"/>
                  </a:lnTo>
                  <a:lnTo>
                    <a:pt x="45" y="24"/>
                  </a:lnTo>
                  <a:lnTo>
                    <a:pt x="52" y="20"/>
                  </a:lnTo>
                  <a:lnTo>
                    <a:pt x="60" y="17"/>
                  </a:lnTo>
                  <a:lnTo>
                    <a:pt x="76" y="15"/>
                  </a:lnTo>
                  <a:lnTo>
                    <a:pt x="92" y="17"/>
                  </a:lnTo>
                  <a:lnTo>
                    <a:pt x="100" y="20"/>
                  </a:lnTo>
                  <a:lnTo>
                    <a:pt x="107" y="24"/>
                  </a:lnTo>
                  <a:lnTo>
                    <a:pt x="114" y="28"/>
                  </a:lnTo>
                  <a:lnTo>
                    <a:pt x="121" y="34"/>
                  </a:lnTo>
                  <a:lnTo>
                    <a:pt x="127" y="42"/>
                  </a:lnTo>
                  <a:lnTo>
                    <a:pt x="132" y="50"/>
                  </a:lnTo>
                  <a:lnTo>
                    <a:pt x="136" y="59"/>
                  </a:lnTo>
                  <a:lnTo>
                    <a:pt x="138" y="69"/>
                  </a:lnTo>
                  <a:lnTo>
                    <a:pt x="140" y="88"/>
                  </a:lnTo>
                  <a:lnTo>
                    <a:pt x="139" y="97"/>
                  </a:lnTo>
                  <a:lnTo>
                    <a:pt x="137" y="106"/>
                  </a:lnTo>
                  <a:lnTo>
                    <a:pt x="136" y="114"/>
                  </a:lnTo>
                  <a:lnTo>
                    <a:pt x="132" y="122"/>
                  </a:lnTo>
                  <a:lnTo>
                    <a:pt x="127" y="130"/>
                  </a:lnTo>
                  <a:lnTo>
                    <a:pt x="121" y="137"/>
                  </a:lnTo>
                  <a:lnTo>
                    <a:pt x="116" y="143"/>
                  </a:lnTo>
                  <a:lnTo>
                    <a:pt x="109" y="148"/>
                  </a:lnTo>
                  <a:lnTo>
                    <a:pt x="102" y="152"/>
                  </a:lnTo>
                  <a:lnTo>
                    <a:pt x="94" y="156"/>
                  </a:lnTo>
                  <a:lnTo>
                    <a:pt x="86" y="158"/>
                  </a:lnTo>
                  <a:lnTo>
                    <a:pt x="76" y="158"/>
                  </a:lnTo>
                  <a:lnTo>
                    <a:pt x="66" y="157"/>
                  </a:lnTo>
                  <a:lnTo>
                    <a:pt x="66" y="172"/>
                  </a:lnTo>
                  <a:lnTo>
                    <a:pt x="76" y="172"/>
                  </a:lnTo>
                  <a:lnTo>
                    <a:pt x="87" y="171"/>
                  </a:lnTo>
                  <a:lnTo>
                    <a:pt x="97" y="169"/>
                  </a:lnTo>
                  <a:lnTo>
                    <a:pt x="107" y="165"/>
                  </a:lnTo>
                  <a:lnTo>
                    <a:pt x="115" y="160"/>
                  </a:lnTo>
                  <a:lnTo>
                    <a:pt x="123" y="154"/>
                  </a:lnTo>
                  <a:lnTo>
                    <a:pt x="131" y="146"/>
                  </a:lnTo>
                  <a:lnTo>
                    <a:pt x="137" y="138"/>
                  </a:lnTo>
                  <a:lnTo>
                    <a:pt x="143" y="130"/>
                  </a:lnTo>
                  <a:lnTo>
                    <a:pt x="146" y="120"/>
                  </a:lnTo>
                  <a:lnTo>
                    <a:pt x="150" y="110"/>
                  </a:lnTo>
                  <a:lnTo>
                    <a:pt x="152" y="98"/>
                  </a:lnTo>
                  <a:lnTo>
                    <a:pt x="153" y="88"/>
                  </a:lnTo>
                  <a:lnTo>
                    <a:pt x="150" y="66"/>
                  </a:lnTo>
                  <a:lnTo>
                    <a:pt x="147" y="54"/>
                  </a:lnTo>
                  <a:lnTo>
                    <a:pt x="143" y="43"/>
                  </a:lnTo>
                  <a:lnTo>
                    <a:pt x="137" y="33"/>
                  </a:lnTo>
                  <a:lnTo>
                    <a:pt x="129" y="25"/>
                  </a:lnTo>
                  <a:lnTo>
                    <a:pt x="121" y="17"/>
                  </a:lnTo>
                  <a:lnTo>
                    <a:pt x="113" y="11"/>
                  </a:lnTo>
                  <a:lnTo>
                    <a:pt x="105" y="7"/>
                  </a:lnTo>
                  <a:lnTo>
                    <a:pt x="95" y="3"/>
                  </a:lnTo>
                  <a:lnTo>
                    <a:pt x="76" y="0"/>
                  </a:lnTo>
                  <a:lnTo>
                    <a:pt x="57" y="3"/>
                  </a:lnTo>
                  <a:lnTo>
                    <a:pt x="48" y="7"/>
                  </a:lnTo>
                  <a:lnTo>
                    <a:pt x="40" y="11"/>
                  </a:lnTo>
                  <a:lnTo>
                    <a:pt x="31" y="17"/>
                  </a:lnTo>
                  <a:lnTo>
                    <a:pt x="23" y="25"/>
                  </a:lnTo>
                  <a:lnTo>
                    <a:pt x="16" y="33"/>
                  </a:lnTo>
                  <a:lnTo>
                    <a:pt x="10" y="43"/>
                  </a:lnTo>
                  <a:lnTo>
                    <a:pt x="6" y="54"/>
                  </a:lnTo>
                  <a:lnTo>
                    <a:pt x="2" y="66"/>
                  </a:lnTo>
                  <a:lnTo>
                    <a:pt x="0" y="88"/>
                  </a:lnTo>
                  <a:lnTo>
                    <a:pt x="0" y="98"/>
                  </a:lnTo>
                  <a:lnTo>
                    <a:pt x="2" y="110"/>
                  </a:lnTo>
                  <a:lnTo>
                    <a:pt x="6" y="120"/>
                  </a:lnTo>
                  <a:lnTo>
                    <a:pt x="10" y="130"/>
                  </a:lnTo>
                  <a:lnTo>
                    <a:pt x="16" y="138"/>
                  </a:lnTo>
                  <a:lnTo>
                    <a:pt x="22" y="146"/>
                  </a:lnTo>
                  <a:lnTo>
                    <a:pt x="29" y="154"/>
                  </a:lnTo>
                  <a:lnTo>
                    <a:pt x="37" y="160"/>
                  </a:lnTo>
                  <a:lnTo>
                    <a:pt x="46" y="165"/>
                  </a:lnTo>
                  <a:lnTo>
                    <a:pt x="56" y="169"/>
                  </a:lnTo>
                  <a:lnTo>
                    <a:pt x="65" y="171"/>
                  </a:lnTo>
                  <a:lnTo>
                    <a:pt x="76" y="172"/>
                  </a:lnTo>
                  <a:lnTo>
                    <a:pt x="87" y="172"/>
                  </a:lnTo>
                </a:path>
              </a:pathLst>
            </a:custGeom>
            <a:solidFill>
              <a:srgbClr val="000000"/>
            </a:solidFill>
            <a:ln w="12700" cap="rnd">
              <a:solidFill>
                <a:srgbClr val="000000"/>
              </a:solidFill>
              <a:round/>
              <a:headEnd/>
              <a:tailEnd/>
            </a:ln>
          </p:spPr>
          <p:txBody>
            <a:bodyPr/>
            <a:lstStyle/>
            <a:p>
              <a:endParaRPr lang="en-US"/>
            </a:p>
          </p:txBody>
        </p:sp>
        <p:sp>
          <p:nvSpPr>
            <p:cNvPr id="16454" name="Freeform 68"/>
            <p:cNvSpPr>
              <a:spLocks/>
            </p:cNvSpPr>
            <p:nvPr/>
          </p:nvSpPr>
          <p:spPr bwMode="auto">
            <a:xfrm>
              <a:off x="1971" y="3158"/>
              <a:ext cx="136" cy="152"/>
            </a:xfrm>
            <a:custGeom>
              <a:avLst/>
              <a:gdLst>
                <a:gd name="T0" fmla="*/ 67 w 136"/>
                <a:gd name="T1" fmla="*/ 151 h 152"/>
                <a:gd name="T2" fmla="*/ 57 w 136"/>
                <a:gd name="T3" fmla="*/ 150 h 152"/>
                <a:gd name="T4" fmla="*/ 49 w 136"/>
                <a:gd name="T5" fmla="*/ 148 h 152"/>
                <a:gd name="T6" fmla="*/ 40 w 136"/>
                <a:gd name="T7" fmla="*/ 145 h 152"/>
                <a:gd name="T8" fmla="*/ 33 w 136"/>
                <a:gd name="T9" fmla="*/ 140 h 152"/>
                <a:gd name="T10" fmla="*/ 25 w 136"/>
                <a:gd name="T11" fmla="*/ 135 h 152"/>
                <a:gd name="T12" fmla="*/ 19 w 136"/>
                <a:gd name="T13" fmla="*/ 129 h 152"/>
                <a:gd name="T14" fmla="*/ 13 w 136"/>
                <a:gd name="T15" fmla="*/ 121 h 152"/>
                <a:gd name="T16" fmla="*/ 9 w 136"/>
                <a:gd name="T17" fmla="*/ 113 h 152"/>
                <a:gd name="T18" fmla="*/ 5 w 136"/>
                <a:gd name="T19" fmla="*/ 105 h 152"/>
                <a:gd name="T20" fmla="*/ 2 w 136"/>
                <a:gd name="T21" fmla="*/ 96 h 152"/>
                <a:gd name="T22" fmla="*/ 0 w 136"/>
                <a:gd name="T23" fmla="*/ 87 h 152"/>
                <a:gd name="T24" fmla="*/ 0 w 136"/>
                <a:gd name="T25" fmla="*/ 77 h 152"/>
                <a:gd name="T26" fmla="*/ 2 w 136"/>
                <a:gd name="T27" fmla="*/ 57 h 152"/>
                <a:gd name="T28" fmla="*/ 5 w 136"/>
                <a:gd name="T29" fmla="*/ 47 h 152"/>
                <a:gd name="T30" fmla="*/ 9 w 136"/>
                <a:gd name="T31" fmla="*/ 38 h 152"/>
                <a:gd name="T32" fmla="*/ 14 w 136"/>
                <a:gd name="T33" fmla="*/ 29 h 152"/>
                <a:gd name="T34" fmla="*/ 20 w 136"/>
                <a:gd name="T35" fmla="*/ 21 h 152"/>
                <a:gd name="T36" fmla="*/ 27 w 136"/>
                <a:gd name="T37" fmla="*/ 14 h 152"/>
                <a:gd name="T38" fmla="*/ 34 w 136"/>
                <a:gd name="T39" fmla="*/ 9 h 152"/>
                <a:gd name="T40" fmla="*/ 42 w 136"/>
                <a:gd name="T41" fmla="*/ 5 h 152"/>
                <a:gd name="T42" fmla="*/ 51 w 136"/>
                <a:gd name="T43" fmla="*/ 2 h 152"/>
                <a:gd name="T44" fmla="*/ 67 w 136"/>
                <a:gd name="T45" fmla="*/ 0 h 152"/>
                <a:gd name="T46" fmla="*/ 84 w 136"/>
                <a:gd name="T47" fmla="*/ 2 h 152"/>
                <a:gd name="T48" fmla="*/ 92 w 136"/>
                <a:gd name="T49" fmla="*/ 5 h 152"/>
                <a:gd name="T50" fmla="*/ 101 w 136"/>
                <a:gd name="T51" fmla="*/ 9 h 152"/>
                <a:gd name="T52" fmla="*/ 107 w 136"/>
                <a:gd name="T53" fmla="*/ 14 h 152"/>
                <a:gd name="T54" fmla="*/ 114 w 136"/>
                <a:gd name="T55" fmla="*/ 21 h 152"/>
                <a:gd name="T56" fmla="*/ 120 w 136"/>
                <a:gd name="T57" fmla="*/ 29 h 152"/>
                <a:gd name="T58" fmla="*/ 126 w 136"/>
                <a:gd name="T59" fmla="*/ 38 h 152"/>
                <a:gd name="T60" fmla="*/ 129 w 136"/>
                <a:gd name="T61" fmla="*/ 47 h 152"/>
                <a:gd name="T62" fmla="*/ 133 w 136"/>
                <a:gd name="T63" fmla="*/ 57 h 152"/>
                <a:gd name="T64" fmla="*/ 135 w 136"/>
                <a:gd name="T65" fmla="*/ 77 h 152"/>
                <a:gd name="T66" fmla="*/ 134 w 136"/>
                <a:gd name="T67" fmla="*/ 87 h 152"/>
                <a:gd name="T68" fmla="*/ 132 w 136"/>
                <a:gd name="T69" fmla="*/ 96 h 152"/>
                <a:gd name="T70" fmla="*/ 129 w 136"/>
                <a:gd name="T71" fmla="*/ 105 h 152"/>
                <a:gd name="T72" fmla="*/ 126 w 136"/>
                <a:gd name="T73" fmla="*/ 113 h 152"/>
                <a:gd name="T74" fmla="*/ 121 w 136"/>
                <a:gd name="T75" fmla="*/ 121 h 152"/>
                <a:gd name="T76" fmla="*/ 116 w 136"/>
                <a:gd name="T77" fmla="*/ 129 h 152"/>
                <a:gd name="T78" fmla="*/ 109 w 136"/>
                <a:gd name="T79" fmla="*/ 135 h 152"/>
                <a:gd name="T80" fmla="*/ 102 w 136"/>
                <a:gd name="T81" fmla="*/ 140 h 152"/>
                <a:gd name="T82" fmla="*/ 95 w 136"/>
                <a:gd name="T83" fmla="*/ 145 h 152"/>
                <a:gd name="T84" fmla="*/ 86 w 136"/>
                <a:gd name="T85" fmla="*/ 148 h 152"/>
                <a:gd name="T86" fmla="*/ 77 w 136"/>
                <a:gd name="T87" fmla="*/ 150 h 152"/>
                <a:gd name="T88" fmla="*/ 67 w 136"/>
                <a:gd name="T89" fmla="*/ 151 h 1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6"/>
                <a:gd name="T136" fmla="*/ 0 h 152"/>
                <a:gd name="T137" fmla="*/ 136 w 136"/>
                <a:gd name="T138" fmla="*/ 152 h 1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6" h="152">
                  <a:moveTo>
                    <a:pt x="67" y="151"/>
                  </a:moveTo>
                  <a:lnTo>
                    <a:pt x="57" y="150"/>
                  </a:lnTo>
                  <a:lnTo>
                    <a:pt x="49" y="148"/>
                  </a:lnTo>
                  <a:lnTo>
                    <a:pt x="40" y="145"/>
                  </a:lnTo>
                  <a:lnTo>
                    <a:pt x="33" y="140"/>
                  </a:lnTo>
                  <a:lnTo>
                    <a:pt x="25" y="135"/>
                  </a:lnTo>
                  <a:lnTo>
                    <a:pt x="19" y="129"/>
                  </a:lnTo>
                  <a:lnTo>
                    <a:pt x="13" y="121"/>
                  </a:lnTo>
                  <a:lnTo>
                    <a:pt x="9" y="113"/>
                  </a:lnTo>
                  <a:lnTo>
                    <a:pt x="5" y="105"/>
                  </a:lnTo>
                  <a:lnTo>
                    <a:pt x="2" y="96"/>
                  </a:lnTo>
                  <a:lnTo>
                    <a:pt x="0" y="87"/>
                  </a:lnTo>
                  <a:lnTo>
                    <a:pt x="0" y="77"/>
                  </a:lnTo>
                  <a:lnTo>
                    <a:pt x="2" y="57"/>
                  </a:lnTo>
                  <a:lnTo>
                    <a:pt x="5" y="47"/>
                  </a:lnTo>
                  <a:lnTo>
                    <a:pt x="9" y="38"/>
                  </a:lnTo>
                  <a:lnTo>
                    <a:pt x="14" y="29"/>
                  </a:lnTo>
                  <a:lnTo>
                    <a:pt x="20" y="21"/>
                  </a:lnTo>
                  <a:lnTo>
                    <a:pt x="27" y="14"/>
                  </a:lnTo>
                  <a:lnTo>
                    <a:pt x="34" y="9"/>
                  </a:lnTo>
                  <a:lnTo>
                    <a:pt x="42" y="5"/>
                  </a:lnTo>
                  <a:lnTo>
                    <a:pt x="51" y="2"/>
                  </a:lnTo>
                  <a:lnTo>
                    <a:pt x="67" y="0"/>
                  </a:lnTo>
                  <a:lnTo>
                    <a:pt x="84" y="2"/>
                  </a:lnTo>
                  <a:lnTo>
                    <a:pt x="92" y="5"/>
                  </a:lnTo>
                  <a:lnTo>
                    <a:pt x="101" y="9"/>
                  </a:lnTo>
                  <a:lnTo>
                    <a:pt x="107" y="14"/>
                  </a:lnTo>
                  <a:lnTo>
                    <a:pt x="114" y="21"/>
                  </a:lnTo>
                  <a:lnTo>
                    <a:pt x="120" y="29"/>
                  </a:lnTo>
                  <a:lnTo>
                    <a:pt x="126" y="38"/>
                  </a:lnTo>
                  <a:lnTo>
                    <a:pt x="129" y="47"/>
                  </a:lnTo>
                  <a:lnTo>
                    <a:pt x="133" y="57"/>
                  </a:lnTo>
                  <a:lnTo>
                    <a:pt x="135" y="77"/>
                  </a:lnTo>
                  <a:lnTo>
                    <a:pt x="134" y="87"/>
                  </a:lnTo>
                  <a:lnTo>
                    <a:pt x="132" y="96"/>
                  </a:lnTo>
                  <a:lnTo>
                    <a:pt x="129" y="105"/>
                  </a:lnTo>
                  <a:lnTo>
                    <a:pt x="126" y="113"/>
                  </a:lnTo>
                  <a:lnTo>
                    <a:pt x="121" y="121"/>
                  </a:lnTo>
                  <a:lnTo>
                    <a:pt x="116" y="129"/>
                  </a:lnTo>
                  <a:lnTo>
                    <a:pt x="109" y="135"/>
                  </a:lnTo>
                  <a:lnTo>
                    <a:pt x="102" y="140"/>
                  </a:lnTo>
                  <a:lnTo>
                    <a:pt x="95" y="145"/>
                  </a:lnTo>
                  <a:lnTo>
                    <a:pt x="86" y="148"/>
                  </a:lnTo>
                  <a:lnTo>
                    <a:pt x="77" y="150"/>
                  </a:lnTo>
                  <a:lnTo>
                    <a:pt x="67" y="151"/>
                  </a:lnTo>
                </a:path>
              </a:pathLst>
            </a:custGeom>
            <a:solidFill>
              <a:srgbClr val="00FFFF"/>
            </a:solidFill>
            <a:ln w="9525" cap="rnd">
              <a:noFill/>
              <a:round/>
              <a:headEnd/>
              <a:tailEnd/>
            </a:ln>
          </p:spPr>
          <p:txBody>
            <a:bodyPr/>
            <a:lstStyle/>
            <a:p>
              <a:endParaRPr lang="en-US"/>
            </a:p>
          </p:txBody>
        </p:sp>
        <p:sp>
          <p:nvSpPr>
            <p:cNvPr id="16455" name="Freeform 69"/>
            <p:cNvSpPr>
              <a:spLocks/>
            </p:cNvSpPr>
            <p:nvPr/>
          </p:nvSpPr>
          <p:spPr bwMode="auto">
            <a:xfrm>
              <a:off x="1965" y="3150"/>
              <a:ext cx="154" cy="173"/>
            </a:xfrm>
            <a:custGeom>
              <a:avLst/>
              <a:gdLst>
                <a:gd name="T0" fmla="*/ 86 w 154"/>
                <a:gd name="T1" fmla="*/ 157 h 173"/>
                <a:gd name="T2" fmla="*/ 67 w 154"/>
                <a:gd name="T3" fmla="*/ 158 h 173"/>
                <a:gd name="T4" fmla="*/ 50 w 154"/>
                <a:gd name="T5" fmla="*/ 152 h 173"/>
                <a:gd name="T6" fmla="*/ 37 w 154"/>
                <a:gd name="T7" fmla="*/ 143 h 173"/>
                <a:gd name="T8" fmla="*/ 25 w 154"/>
                <a:gd name="T9" fmla="*/ 130 h 173"/>
                <a:gd name="T10" fmla="*/ 17 w 154"/>
                <a:gd name="T11" fmla="*/ 114 h 173"/>
                <a:gd name="T12" fmla="*/ 13 w 154"/>
                <a:gd name="T13" fmla="*/ 97 h 173"/>
                <a:gd name="T14" fmla="*/ 15 w 154"/>
                <a:gd name="T15" fmla="*/ 69 h 173"/>
                <a:gd name="T16" fmla="*/ 21 w 154"/>
                <a:gd name="T17" fmla="*/ 50 h 173"/>
                <a:gd name="T18" fmla="*/ 32 w 154"/>
                <a:gd name="T19" fmla="*/ 34 h 173"/>
                <a:gd name="T20" fmla="*/ 45 w 154"/>
                <a:gd name="T21" fmla="*/ 24 h 173"/>
                <a:gd name="T22" fmla="*/ 60 w 154"/>
                <a:gd name="T23" fmla="*/ 17 h 173"/>
                <a:gd name="T24" fmla="*/ 92 w 154"/>
                <a:gd name="T25" fmla="*/ 17 h 173"/>
                <a:gd name="T26" fmla="*/ 107 w 154"/>
                <a:gd name="T27" fmla="*/ 24 h 173"/>
                <a:gd name="T28" fmla="*/ 121 w 154"/>
                <a:gd name="T29" fmla="*/ 34 h 173"/>
                <a:gd name="T30" fmla="*/ 132 w 154"/>
                <a:gd name="T31" fmla="*/ 50 h 173"/>
                <a:gd name="T32" fmla="*/ 138 w 154"/>
                <a:gd name="T33" fmla="*/ 69 h 173"/>
                <a:gd name="T34" fmla="*/ 139 w 154"/>
                <a:gd name="T35" fmla="*/ 97 h 173"/>
                <a:gd name="T36" fmla="*/ 136 w 154"/>
                <a:gd name="T37" fmla="*/ 114 h 173"/>
                <a:gd name="T38" fmla="*/ 127 w 154"/>
                <a:gd name="T39" fmla="*/ 130 h 173"/>
                <a:gd name="T40" fmla="*/ 116 w 154"/>
                <a:gd name="T41" fmla="*/ 143 h 173"/>
                <a:gd name="T42" fmla="*/ 102 w 154"/>
                <a:gd name="T43" fmla="*/ 152 h 173"/>
                <a:gd name="T44" fmla="*/ 86 w 154"/>
                <a:gd name="T45" fmla="*/ 158 h 173"/>
                <a:gd name="T46" fmla="*/ 66 w 154"/>
                <a:gd name="T47" fmla="*/ 157 h 173"/>
                <a:gd name="T48" fmla="*/ 76 w 154"/>
                <a:gd name="T49" fmla="*/ 172 h 173"/>
                <a:gd name="T50" fmla="*/ 97 w 154"/>
                <a:gd name="T51" fmla="*/ 169 h 173"/>
                <a:gd name="T52" fmla="*/ 115 w 154"/>
                <a:gd name="T53" fmla="*/ 160 h 173"/>
                <a:gd name="T54" fmla="*/ 131 w 154"/>
                <a:gd name="T55" fmla="*/ 146 h 173"/>
                <a:gd name="T56" fmla="*/ 143 w 154"/>
                <a:gd name="T57" fmla="*/ 130 h 173"/>
                <a:gd name="T58" fmla="*/ 150 w 154"/>
                <a:gd name="T59" fmla="*/ 110 h 173"/>
                <a:gd name="T60" fmla="*/ 153 w 154"/>
                <a:gd name="T61" fmla="*/ 88 h 173"/>
                <a:gd name="T62" fmla="*/ 147 w 154"/>
                <a:gd name="T63" fmla="*/ 54 h 173"/>
                <a:gd name="T64" fmla="*/ 137 w 154"/>
                <a:gd name="T65" fmla="*/ 33 h 173"/>
                <a:gd name="T66" fmla="*/ 121 w 154"/>
                <a:gd name="T67" fmla="*/ 17 h 173"/>
                <a:gd name="T68" fmla="*/ 105 w 154"/>
                <a:gd name="T69" fmla="*/ 7 h 173"/>
                <a:gd name="T70" fmla="*/ 76 w 154"/>
                <a:gd name="T71" fmla="*/ 0 h 173"/>
                <a:gd name="T72" fmla="*/ 48 w 154"/>
                <a:gd name="T73" fmla="*/ 7 h 173"/>
                <a:gd name="T74" fmla="*/ 31 w 154"/>
                <a:gd name="T75" fmla="*/ 17 h 173"/>
                <a:gd name="T76" fmla="*/ 16 w 154"/>
                <a:gd name="T77" fmla="*/ 33 h 173"/>
                <a:gd name="T78" fmla="*/ 6 w 154"/>
                <a:gd name="T79" fmla="*/ 54 h 173"/>
                <a:gd name="T80" fmla="*/ 0 w 154"/>
                <a:gd name="T81" fmla="*/ 88 h 173"/>
                <a:gd name="T82" fmla="*/ 2 w 154"/>
                <a:gd name="T83" fmla="*/ 110 h 173"/>
                <a:gd name="T84" fmla="*/ 10 w 154"/>
                <a:gd name="T85" fmla="*/ 130 h 173"/>
                <a:gd name="T86" fmla="*/ 22 w 154"/>
                <a:gd name="T87" fmla="*/ 146 h 173"/>
                <a:gd name="T88" fmla="*/ 37 w 154"/>
                <a:gd name="T89" fmla="*/ 160 h 173"/>
                <a:gd name="T90" fmla="*/ 56 w 154"/>
                <a:gd name="T91" fmla="*/ 169 h 173"/>
                <a:gd name="T92" fmla="*/ 76 w 154"/>
                <a:gd name="T93" fmla="*/ 172 h 1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4"/>
                <a:gd name="T142" fmla="*/ 0 h 173"/>
                <a:gd name="T143" fmla="*/ 154 w 154"/>
                <a:gd name="T144" fmla="*/ 173 h 1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4" h="173">
                  <a:moveTo>
                    <a:pt x="87" y="172"/>
                  </a:moveTo>
                  <a:lnTo>
                    <a:pt x="86" y="157"/>
                  </a:lnTo>
                  <a:lnTo>
                    <a:pt x="76" y="158"/>
                  </a:lnTo>
                  <a:lnTo>
                    <a:pt x="67" y="158"/>
                  </a:lnTo>
                  <a:lnTo>
                    <a:pt x="59" y="156"/>
                  </a:lnTo>
                  <a:lnTo>
                    <a:pt x="50" y="152"/>
                  </a:lnTo>
                  <a:lnTo>
                    <a:pt x="43" y="148"/>
                  </a:lnTo>
                  <a:lnTo>
                    <a:pt x="37" y="143"/>
                  </a:lnTo>
                  <a:lnTo>
                    <a:pt x="31" y="137"/>
                  </a:lnTo>
                  <a:lnTo>
                    <a:pt x="25" y="130"/>
                  </a:lnTo>
                  <a:lnTo>
                    <a:pt x="21" y="122"/>
                  </a:lnTo>
                  <a:lnTo>
                    <a:pt x="17" y="114"/>
                  </a:lnTo>
                  <a:lnTo>
                    <a:pt x="15" y="106"/>
                  </a:lnTo>
                  <a:lnTo>
                    <a:pt x="13" y="97"/>
                  </a:lnTo>
                  <a:lnTo>
                    <a:pt x="13" y="88"/>
                  </a:lnTo>
                  <a:lnTo>
                    <a:pt x="15" y="69"/>
                  </a:lnTo>
                  <a:lnTo>
                    <a:pt x="16" y="59"/>
                  </a:lnTo>
                  <a:lnTo>
                    <a:pt x="21" y="50"/>
                  </a:lnTo>
                  <a:lnTo>
                    <a:pt x="26" y="42"/>
                  </a:lnTo>
                  <a:lnTo>
                    <a:pt x="32" y="34"/>
                  </a:lnTo>
                  <a:lnTo>
                    <a:pt x="38" y="28"/>
                  </a:lnTo>
                  <a:lnTo>
                    <a:pt x="45" y="24"/>
                  </a:lnTo>
                  <a:lnTo>
                    <a:pt x="52" y="20"/>
                  </a:lnTo>
                  <a:lnTo>
                    <a:pt x="60" y="17"/>
                  </a:lnTo>
                  <a:lnTo>
                    <a:pt x="76" y="15"/>
                  </a:lnTo>
                  <a:lnTo>
                    <a:pt x="92" y="17"/>
                  </a:lnTo>
                  <a:lnTo>
                    <a:pt x="100" y="20"/>
                  </a:lnTo>
                  <a:lnTo>
                    <a:pt x="107" y="24"/>
                  </a:lnTo>
                  <a:lnTo>
                    <a:pt x="114" y="28"/>
                  </a:lnTo>
                  <a:lnTo>
                    <a:pt x="121" y="34"/>
                  </a:lnTo>
                  <a:lnTo>
                    <a:pt x="127" y="42"/>
                  </a:lnTo>
                  <a:lnTo>
                    <a:pt x="132" y="50"/>
                  </a:lnTo>
                  <a:lnTo>
                    <a:pt x="136" y="59"/>
                  </a:lnTo>
                  <a:lnTo>
                    <a:pt x="138" y="69"/>
                  </a:lnTo>
                  <a:lnTo>
                    <a:pt x="140" y="88"/>
                  </a:lnTo>
                  <a:lnTo>
                    <a:pt x="139" y="97"/>
                  </a:lnTo>
                  <a:lnTo>
                    <a:pt x="137" y="106"/>
                  </a:lnTo>
                  <a:lnTo>
                    <a:pt x="136" y="114"/>
                  </a:lnTo>
                  <a:lnTo>
                    <a:pt x="132" y="122"/>
                  </a:lnTo>
                  <a:lnTo>
                    <a:pt x="127" y="130"/>
                  </a:lnTo>
                  <a:lnTo>
                    <a:pt x="121" y="137"/>
                  </a:lnTo>
                  <a:lnTo>
                    <a:pt x="116" y="143"/>
                  </a:lnTo>
                  <a:lnTo>
                    <a:pt x="109" y="148"/>
                  </a:lnTo>
                  <a:lnTo>
                    <a:pt x="102" y="152"/>
                  </a:lnTo>
                  <a:lnTo>
                    <a:pt x="94" y="156"/>
                  </a:lnTo>
                  <a:lnTo>
                    <a:pt x="86" y="158"/>
                  </a:lnTo>
                  <a:lnTo>
                    <a:pt x="76" y="158"/>
                  </a:lnTo>
                  <a:lnTo>
                    <a:pt x="66" y="157"/>
                  </a:lnTo>
                  <a:lnTo>
                    <a:pt x="66" y="172"/>
                  </a:lnTo>
                  <a:lnTo>
                    <a:pt x="76" y="172"/>
                  </a:lnTo>
                  <a:lnTo>
                    <a:pt x="87" y="171"/>
                  </a:lnTo>
                  <a:lnTo>
                    <a:pt x="97" y="169"/>
                  </a:lnTo>
                  <a:lnTo>
                    <a:pt x="107" y="165"/>
                  </a:lnTo>
                  <a:lnTo>
                    <a:pt x="115" y="160"/>
                  </a:lnTo>
                  <a:lnTo>
                    <a:pt x="123" y="154"/>
                  </a:lnTo>
                  <a:lnTo>
                    <a:pt x="131" y="146"/>
                  </a:lnTo>
                  <a:lnTo>
                    <a:pt x="137" y="138"/>
                  </a:lnTo>
                  <a:lnTo>
                    <a:pt x="143" y="130"/>
                  </a:lnTo>
                  <a:lnTo>
                    <a:pt x="146" y="120"/>
                  </a:lnTo>
                  <a:lnTo>
                    <a:pt x="150" y="110"/>
                  </a:lnTo>
                  <a:lnTo>
                    <a:pt x="152" y="98"/>
                  </a:lnTo>
                  <a:lnTo>
                    <a:pt x="153" y="88"/>
                  </a:lnTo>
                  <a:lnTo>
                    <a:pt x="150" y="66"/>
                  </a:lnTo>
                  <a:lnTo>
                    <a:pt x="147" y="54"/>
                  </a:lnTo>
                  <a:lnTo>
                    <a:pt x="143" y="43"/>
                  </a:lnTo>
                  <a:lnTo>
                    <a:pt x="137" y="33"/>
                  </a:lnTo>
                  <a:lnTo>
                    <a:pt x="129" y="25"/>
                  </a:lnTo>
                  <a:lnTo>
                    <a:pt x="121" y="17"/>
                  </a:lnTo>
                  <a:lnTo>
                    <a:pt x="113" y="11"/>
                  </a:lnTo>
                  <a:lnTo>
                    <a:pt x="105" y="7"/>
                  </a:lnTo>
                  <a:lnTo>
                    <a:pt x="95" y="3"/>
                  </a:lnTo>
                  <a:lnTo>
                    <a:pt x="76" y="0"/>
                  </a:lnTo>
                  <a:lnTo>
                    <a:pt x="57" y="3"/>
                  </a:lnTo>
                  <a:lnTo>
                    <a:pt x="48" y="7"/>
                  </a:lnTo>
                  <a:lnTo>
                    <a:pt x="40" y="11"/>
                  </a:lnTo>
                  <a:lnTo>
                    <a:pt x="31" y="17"/>
                  </a:lnTo>
                  <a:lnTo>
                    <a:pt x="23" y="25"/>
                  </a:lnTo>
                  <a:lnTo>
                    <a:pt x="16" y="33"/>
                  </a:lnTo>
                  <a:lnTo>
                    <a:pt x="10" y="43"/>
                  </a:lnTo>
                  <a:lnTo>
                    <a:pt x="6" y="54"/>
                  </a:lnTo>
                  <a:lnTo>
                    <a:pt x="2" y="66"/>
                  </a:lnTo>
                  <a:lnTo>
                    <a:pt x="0" y="88"/>
                  </a:lnTo>
                  <a:lnTo>
                    <a:pt x="0" y="98"/>
                  </a:lnTo>
                  <a:lnTo>
                    <a:pt x="2" y="110"/>
                  </a:lnTo>
                  <a:lnTo>
                    <a:pt x="6" y="120"/>
                  </a:lnTo>
                  <a:lnTo>
                    <a:pt x="10" y="130"/>
                  </a:lnTo>
                  <a:lnTo>
                    <a:pt x="16" y="138"/>
                  </a:lnTo>
                  <a:lnTo>
                    <a:pt x="22" y="146"/>
                  </a:lnTo>
                  <a:lnTo>
                    <a:pt x="29" y="154"/>
                  </a:lnTo>
                  <a:lnTo>
                    <a:pt x="37" y="160"/>
                  </a:lnTo>
                  <a:lnTo>
                    <a:pt x="46" y="165"/>
                  </a:lnTo>
                  <a:lnTo>
                    <a:pt x="56" y="169"/>
                  </a:lnTo>
                  <a:lnTo>
                    <a:pt x="65" y="171"/>
                  </a:lnTo>
                  <a:lnTo>
                    <a:pt x="76" y="172"/>
                  </a:lnTo>
                  <a:lnTo>
                    <a:pt x="87" y="172"/>
                  </a:lnTo>
                </a:path>
              </a:pathLst>
            </a:custGeom>
            <a:solidFill>
              <a:srgbClr val="000000"/>
            </a:solidFill>
            <a:ln w="12700" cap="rnd">
              <a:solidFill>
                <a:srgbClr val="000000"/>
              </a:solidFill>
              <a:round/>
              <a:headEnd/>
              <a:tailEnd/>
            </a:ln>
          </p:spPr>
          <p:txBody>
            <a:bodyPr/>
            <a:lstStyle/>
            <a:p>
              <a:endParaRPr lang="en-US"/>
            </a:p>
          </p:txBody>
        </p:sp>
        <p:sp>
          <p:nvSpPr>
            <p:cNvPr id="16456" name="Freeform 70"/>
            <p:cNvSpPr>
              <a:spLocks/>
            </p:cNvSpPr>
            <p:nvPr/>
          </p:nvSpPr>
          <p:spPr bwMode="auto">
            <a:xfrm>
              <a:off x="1971" y="3158"/>
              <a:ext cx="136" cy="152"/>
            </a:xfrm>
            <a:custGeom>
              <a:avLst/>
              <a:gdLst>
                <a:gd name="T0" fmla="*/ 67 w 136"/>
                <a:gd name="T1" fmla="*/ 151 h 152"/>
                <a:gd name="T2" fmla="*/ 57 w 136"/>
                <a:gd name="T3" fmla="*/ 150 h 152"/>
                <a:gd name="T4" fmla="*/ 49 w 136"/>
                <a:gd name="T5" fmla="*/ 148 h 152"/>
                <a:gd name="T6" fmla="*/ 40 w 136"/>
                <a:gd name="T7" fmla="*/ 145 h 152"/>
                <a:gd name="T8" fmla="*/ 33 w 136"/>
                <a:gd name="T9" fmla="*/ 140 h 152"/>
                <a:gd name="T10" fmla="*/ 25 w 136"/>
                <a:gd name="T11" fmla="*/ 135 h 152"/>
                <a:gd name="T12" fmla="*/ 19 w 136"/>
                <a:gd name="T13" fmla="*/ 129 h 152"/>
                <a:gd name="T14" fmla="*/ 13 w 136"/>
                <a:gd name="T15" fmla="*/ 121 h 152"/>
                <a:gd name="T16" fmla="*/ 9 w 136"/>
                <a:gd name="T17" fmla="*/ 113 h 152"/>
                <a:gd name="T18" fmla="*/ 5 w 136"/>
                <a:gd name="T19" fmla="*/ 105 h 152"/>
                <a:gd name="T20" fmla="*/ 2 w 136"/>
                <a:gd name="T21" fmla="*/ 96 h 152"/>
                <a:gd name="T22" fmla="*/ 0 w 136"/>
                <a:gd name="T23" fmla="*/ 87 h 152"/>
                <a:gd name="T24" fmla="*/ 0 w 136"/>
                <a:gd name="T25" fmla="*/ 77 h 152"/>
                <a:gd name="T26" fmla="*/ 2 w 136"/>
                <a:gd name="T27" fmla="*/ 57 h 152"/>
                <a:gd name="T28" fmla="*/ 5 w 136"/>
                <a:gd name="T29" fmla="*/ 47 h 152"/>
                <a:gd name="T30" fmla="*/ 9 w 136"/>
                <a:gd name="T31" fmla="*/ 38 h 152"/>
                <a:gd name="T32" fmla="*/ 14 w 136"/>
                <a:gd name="T33" fmla="*/ 29 h 152"/>
                <a:gd name="T34" fmla="*/ 20 w 136"/>
                <a:gd name="T35" fmla="*/ 21 h 152"/>
                <a:gd name="T36" fmla="*/ 27 w 136"/>
                <a:gd name="T37" fmla="*/ 14 h 152"/>
                <a:gd name="T38" fmla="*/ 34 w 136"/>
                <a:gd name="T39" fmla="*/ 9 h 152"/>
                <a:gd name="T40" fmla="*/ 42 w 136"/>
                <a:gd name="T41" fmla="*/ 5 h 152"/>
                <a:gd name="T42" fmla="*/ 51 w 136"/>
                <a:gd name="T43" fmla="*/ 2 h 152"/>
                <a:gd name="T44" fmla="*/ 67 w 136"/>
                <a:gd name="T45" fmla="*/ 0 h 152"/>
                <a:gd name="T46" fmla="*/ 84 w 136"/>
                <a:gd name="T47" fmla="*/ 2 h 152"/>
                <a:gd name="T48" fmla="*/ 92 w 136"/>
                <a:gd name="T49" fmla="*/ 5 h 152"/>
                <a:gd name="T50" fmla="*/ 101 w 136"/>
                <a:gd name="T51" fmla="*/ 9 h 152"/>
                <a:gd name="T52" fmla="*/ 107 w 136"/>
                <a:gd name="T53" fmla="*/ 14 h 152"/>
                <a:gd name="T54" fmla="*/ 114 w 136"/>
                <a:gd name="T55" fmla="*/ 21 h 152"/>
                <a:gd name="T56" fmla="*/ 120 w 136"/>
                <a:gd name="T57" fmla="*/ 29 h 152"/>
                <a:gd name="T58" fmla="*/ 126 w 136"/>
                <a:gd name="T59" fmla="*/ 38 h 152"/>
                <a:gd name="T60" fmla="*/ 129 w 136"/>
                <a:gd name="T61" fmla="*/ 47 h 152"/>
                <a:gd name="T62" fmla="*/ 133 w 136"/>
                <a:gd name="T63" fmla="*/ 57 h 152"/>
                <a:gd name="T64" fmla="*/ 135 w 136"/>
                <a:gd name="T65" fmla="*/ 77 h 152"/>
                <a:gd name="T66" fmla="*/ 134 w 136"/>
                <a:gd name="T67" fmla="*/ 87 h 152"/>
                <a:gd name="T68" fmla="*/ 132 w 136"/>
                <a:gd name="T69" fmla="*/ 96 h 152"/>
                <a:gd name="T70" fmla="*/ 129 w 136"/>
                <a:gd name="T71" fmla="*/ 105 h 152"/>
                <a:gd name="T72" fmla="*/ 126 w 136"/>
                <a:gd name="T73" fmla="*/ 113 h 152"/>
                <a:gd name="T74" fmla="*/ 121 w 136"/>
                <a:gd name="T75" fmla="*/ 121 h 152"/>
                <a:gd name="T76" fmla="*/ 116 w 136"/>
                <a:gd name="T77" fmla="*/ 129 h 152"/>
                <a:gd name="T78" fmla="*/ 109 w 136"/>
                <a:gd name="T79" fmla="*/ 135 h 152"/>
                <a:gd name="T80" fmla="*/ 102 w 136"/>
                <a:gd name="T81" fmla="*/ 140 h 152"/>
                <a:gd name="T82" fmla="*/ 95 w 136"/>
                <a:gd name="T83" fmla="*/ 145 h 152"/>
                <a:gd name="T84" fmla="*/ 86 w 136"/>
                <a:gd name="T85" fmla="*/ 148 h 152"/>
                <a:gd name="T86" fmla="*/ 77 w 136"/>
                <a:gd name="T87" fmla="*/ 150 h 152"/>
                <a:gd name="T88" fmla="*/ 67 w 136"/>
                <a:gd name="T89" fmla="*/ 151 h 1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6"/>
                <a:gd name="T136" fmla="*/ 0 h 152"/>
                <a:gd name="T137" fmla="*/ 136 w 136"/>
                <a:gd name="T138" fmla="*/ 152 h 1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6" h="152">
                  <a:moveTo>
                    <a:pt x="67" y="151"/>
                  </a:moveTo>
                  <a:lnTo>
                    <a:pt x="57" y="150"/>
                  </a:lnTo>
                  <a:lnTo>
                    <a:pt x="49" y="148"/>
                  </a:lnTo>
                  <a:lnTo>
                    <a:pt x="40" y="145"/>
                  </a:lnTo>
                  <a:lnTo>
                    <a:pt x="33" y="140"/>
                  </a:lnTo>
                  <a:lnTo>
                    <a:pt x="25" y="135"/>
                  </a:lnTo>
                  <a:lnTo>
                    <a:pt x="19" y="129"/>
                  </a:lnTo>
                  <a:lnTo>
                    <a:pt x="13" y="121"/>
                  </a:lnTo>
                  <a:lnTo>
                    <a:pt x="9" y="113"/>
                  </a:lnTo>
                  <a:lnTo>
                    <a:pt x="5" y="105"/>
                  </a:lnTo>
                  <a:lnTo>
                    <a:pt x="2" y="96"/>
                  </a:lnTo>
                  <a:lnTo>
                    <a:pt x="0" y="87"/>
                  </a:lnTo>
                  <a:lnTo>
                    <a:pt x="0" y="77"/>
                  </a:lnTo>
                  <a:lnTo>
                    <a:pt x="2" y="57"/>
                  </a:lnTo>
                  <a:lnTo>
                    <a:pt x="5" y="47"/>
                  </a:lnTo>
                  <a:lnTo>
                    <a:pt x="9" y="38"/>
                  </a:lnTo>
                  <a:lnTo>
                    <a:pt x="14" y="29"/>
                  </a:lnTo>
                  <a:lnTo>
                    <a:pt x="20" y="21"/>
                  </a:lnTo>
                  <a:lnTo>
                    <a:pt x="27" y="14"/>
                  </a:lnTo>
                  <a:lnTo>
                    <a:pt x="34" y="9"/>
                  </a:lnTo>
                  <a:lnTo>
                    <a:pt x="42" y="5"/>
                  </a:lnTo>
                  <a:lnTo>
                    <a:pt x="51" y="2"/>
                  </a:lnTo>
                  <a:lnTo>
                    <a:pt x="67" y="0"/>
                  </a:lnTo>
                  <a:lnTo>
                    <a:pt x="84" y="2"/>
                  </a:lnTo>
                  <a:lnTo>
                    <a:pt x="92" y="5"/>
                  </a:lnTo>
                  <a:lnTo>
                    <a:pt x="101" y="9"/>
                  </a:lnTo>
                  <a:lnTo>
                    <a:pt x="107" y="14"/>
                  </a:lnTo>
                  <a:lnTo>
                    <a:pt x="114" y="21"/>
                  </a:lnTo>
                  <a:lnTo>
                    <a:pt x="120" y="29"/>
                  </a:lnTo>
                  <a:lnTo>
                    <a:pt x="126" y="38"/>
                  </a:lnTo>
                  <a:lnTo>
                    <a:pt x="129" y="47"/>
                  </a:lnTo>
                  <a:lnTo>
                    <a:pt x="133" y="57"/>
                  </a:lnTo>
                  <a:lnTo>
                    <a:pt x="135" y="77"/>
                  </a:lnTo>
                  <a:lnTo>
                    <a:pt x="134" y="87"/>
                  </a:lnTo>
                  <a:lnTo>
                    <a:pt x="132" y="96"/>
                  </a:lnTo>
                  <a:lnTo>
                    <a:pt x="129" y="105"/>
                  </a:lnTo>
                  <a:lnTo>
                    <a:pt x="126" y="113"/>
                  </a:lnTo>
                  <a:lnTo>
                    <a:pt x="121" y="121"/>
                  </a:lnTo>
                  <a:lnTo>
                    <a:pt x="116" y="129"/>
                  </a:lnTo>
                  <a:lnTo>
                    <a:pt x="109" y="135"/>
                  </a:lnTo>
                  <a:lnTo>
                    <a:pt x="102" y="140"/>
                  </a:lnTo>
                  <a:lnTo>
                    <a:pt x="95" y="145"/>
                  </a:lnTo>
                  <a:lnTo>
                    <a:pt x="86" y="148"/>
                  </a:lnTo>
                  <a:lnTo>
                    <a:pt x="77" y="150"/>
                  </a:lnTo>
                  <a:lnTo>
                    <a:pt x="67" y="151"/>
                  </a:lnTo>
                </a:path>
              </a:pathLst>
            </a:custGeom>
            <a:solidFill>
              <a:srgbClr val="00FFFF"/>
            </a:solidFill>
            <a:ln w="9525" cap="rnd">
              <a:noFill/>
              <a:round/>
              <a:headEnd/>
              <a:tailEnd/>
            </a:ln>
          </p:spPr>
          <p:txBody>
            <a:bodyPr/>
            <a:lstStyle/>
            <a:p>
              <a:endParaRPr lang="en-US"/>
            </a:p>
          </p:txBody>
        </p:sp>
        <p:sp>
          <p:nvSpPr>
            <p:cNvPr id="16457" name="Freeform 71"/>
            <p:cNvSpPr>
              <a:spLocks/>
            </p:cNvSpPr>
            <p:nvPr/>
          </p:nvSpPr>
          <p:spPr bwMode="auto">
            <a:xfrm>
              <a:off x="1965" y="3150"/>
              <a:ext cx="154" cy="173"/>
            </a:xfrm>
            <a:custGeom>
              <a:avLst/>
              <a:gdLst>
                <a:gd name="T0" fmla="*/ 86 w 154"/>
                <a:gd name="T1" fmla="*/ 157 h 173"/>
                <a:gd name="T2" fmla="*/ 67 w 154"/>
                <a:gd name="T3" fmla="*/ 158 h 173"/>
                <a:gd name="T4" fmla="*/ 50 w 154"/>
                <a:gd name="T5" fmla="*/ 152 h 173"/>
                <a:gd name="T6" fmla="*/ 37 w 154"/>
                <a:gd name="T7" fmla="*/ 143 h 173"/>
                <a:gd name="T8" fmla="*/ 25 w 154"/>
                <a:gd name="T9" fmla="*/ 130 h 173"/>
                <a:gd name="T10" fmla="*/ 17 w 154"/>
                <a:gd name="T11" fmla="*/ 114 h 173"/>
                <a:gd name="T12" fmla="*/ 13 w 154"/>
                <a:gd name="T13" fmla="*/ 97 h 173"/>
                <a:gd name="T14" fmla="*/ 15 w 154"/>
                <a:gd name="T15" fmla="*/ 69 h 173"/>
                <a:gd name="T16" fmla="*/ 21 w 154"/>
                <a:gd name="T17" fmla="*/ 50 h 173"/>
                <a:gd name="T18" fmla="*/ 32 w 154"/>
                <a:gd name="T19" fmla="*/ 34 h 173"/>
                <a:gd name="T20" fmla="*/ 45 w 154"/>
                <a:gd name="T21" fmla="*/ 24 h 173"/>
                <a:gd name="T22" fmla="*/ 60 w 154"/>
                <a:gd name="T23" fmla="*/ 17 h 173"/>
                <a:gd name="T24" fmla="*/ 92 w 154"/>
                <a:gd name="T25" fmla="*/ 17 h 173"/>
                <a:gd name="T26" fmla="*/ 107 w 154"/>
                <a:gd name="T27" fmla="*/ 24 h 173"/>
                <a:gd name="T28" fmla="*/ 121 w 154"/>
                <a:gd name="T29" fmla="*/ 34 h 173"/>
                <a:gd name="T30" fmla="*/ 132 w 154"/>
                <a:gd name="T31" fmla="*/ 50 h 173"/>
                <a:gd name="T32" fmla="*/ 138 w 154"/>
                <a:gd name="T33" fmla="*/ 69 h 173"/>
                <a:gd name="T34" fmla="*/ 139 w 154"/>
                <a:gd name="T35" fmla="*/ 97 h 173"/>
                <a:gd name="T36" fmla="*/ 136 w 154"/>
                <a:gd name="T37" fmla="*/ 114 h 173"/>
                <a:gd name="T38" fmla="*/ 127 w 154"/>
                <a:gd name="T39" fmla="*/ 130 h 173"/>
                <a:gd name="T40" fmla="*/ 116 w 154"/>
                <a:gd name="T41" fmla="*/ 143 h 173"/>
                <a:gd name="T42" fmla="*/ 102 w 154"/>
                <a:gd name="T43" fmla="*/ 152 h 173"/>
                <a:gd name="T44" fmla="*/ 86 w 154"/>
                <a:gd name="T45" fmla="*/ 158 h 173"/>
                <a:gd name="T46" fmla="*/ 66 w 154"/>
                <a:gd name="T47" fmla="*/ 157 h 173"/>
                <a:gd name="T48" fmla="*/ 76 w 154"/>
                <a:gd name="T49" fmla="*/ 172 h 173"/>
                <a:gd name="T50" fmla="*/ 97 w 154"/>
                <a:gd name="T51" fmla="*/ 169 h 173"/>
                <a:gd name="T52" fmla="*/ 115 w 154"/>
                <a:gd name="T53" fmla="*/ 160 h 173"/>
                <a:gd name="T54" fmla="*/ 131 w 154"/>
                <a:gd name="T55" fmla="*/ 146 h 173"/>
                <a:gd name="T56" fmla="*/ 143 w 154"/>
                <a:gd name="T57" fmla="*/ 130 h 173"/>
                <a:gd name="T58" fmla="*/ 150 w 154"/>
                <a:gd name="T59" fmla="*/ 110 h 173"/>
                <a:gd name="T60" fmla="*/ 153 w 154"/>
                <a:gd name="T61" fmla="*/ 88 h 173"/>
                <a:gd name="T62" fmla="*/ 147 w 154"/>
                <a:gd name="T63" fmla="*/ 54 h 173"/>
                <a:gd name="T64" fmla="*/ 137 w 154"/>
                <a:gd name="T65" fmla="*/ 33 h 173"/>
                <a:gd name="T66" fmla="*/ 121 w 154"/>
                <a:gd name="T67" fmla="*/ 17 h 173"/>
                <a:gd name="T68" fmla="*/ 105 w 154"/>
                <a:gd name="T69" fmla="*/ 7 h 173"/>
                <a:gd name="T70" fmla="*/ 76 w 154"/>
                <a:gd name="T71" fmla="*/ 0 h 173"/>
                <a:gd name="T72" fmla="*/ 48 w 154"/>
                <a:gd name="T73" fmla="*/ 7 h 173"/>
                <a:gd name="T74" fmla="*/ 31 w 154"/>
                <a:gd name="T75" fmla="*/ 17 h 173"/>
                <a:gd name="T76" fmla="*/ 16 w 154"/>
                <a:gd name="T77" fmla="*/ 33 h 173"/>
                <a:gd name="T78" fmla="*/ 6 w 154"/>
                <a:gd name="T79" fmla="*/ 54 h 173"/>
                <a:gd name="T80" fmla="*/ 0 w 154"/>
                <a:gd name="T81" fmla="*/ 88 h 173"/>
                <a:gd name="T82" fmla="*/ 2 w 154"/>
                <a:gd name="T83" fmla="*/ 110 h 173"/>
                <a:gd name="T84" fmla="*/ 10 w 154"/>
                <a:gd name="T85" fmla="*/ 130 h 173"/>
                <a:gd name="T86" fmla="*/ 22 w 154"/>
                <a:gd name="T87" fmla="*/ 146 h 173"/>
                <a:gd name="T88" fmla="*/ 37 w 154"/>
                <a:gd name="T89" fmla="*/ 160 h 173"/>
                <a:gd name="T90" fmla="*/ 56 w 154"/>
                <a:gd name="T91" fmla="*/ 169 h 173"/>
                <a:gd name="T92" fmla="*/ 76 w 154"/>
                <a:gd name="T93" fmla="*/ 172 h 1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4"/>
                <a:gd name="T142" fmla="*/ 0 h 173"/>
                <a:gd name="T143" fmla="*/ 154 w 154"/>
                <a:gd name="T144" fmla="*/ 173 h 1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4" h="173">
                  <a:moveTo>
                    <a:pt x="87" y="172"/>
                  </a:moveTo>
                  <a:lnTo>
                    <a:pt x="86" y="157"/>
                  </a:lnTo>
                  <a:lnTo>
                    <a:pt x="76" y="158"/>
                  </a:lnTo>
                  <a:lnTo>
                    <a:pt x="67" y="158"/>
                  </a:lnTo>
                  <a:lnTo>
                    <a:pt x="59" y="156"/>
                  </a:lnTo>
                  <a:lnTo>
                    <a:pt x="50" y="152"/>
                  </a:lnTo>
                  <a:lnTo>
                    <a:pt x="43" y="148"/>
                  </a:lnTo>
                  <a:lnTo>
                    <a:pt x="37" y="143"/>
                  </a:lnTo>
                  <a:lnTo>
                    <a:pt x="31" y="137"/>
                  </a:lnTo>
                  <a:lnTo>
                    <a:pt x="25" y="130"/>
                  </a:lnTo>
                  <a:lnTo>
                    <a:pt x="21" y="122"/>
                  </a:lnTo>
                  <a:lnTo>
                    <a:pt x="17" y="114"/>
                  </a:lnTo>
                  <a:lnTo>
                    <a:pt x="15" y="106"/>
                  </a:lnTo>
                  <a:lnTo>
                    <a:pt x="13" y="97"/>
                  </a:lnTo>
                  <a:lnTo>
                    <a:pt x="13" y="88"/>
                  </a:lnTo>
                  <a:lnTo>
                    <a:pt x="15" y="69"/>
                  </a:lnTo>
                  <a:lnTo>
                    <a:pt x="16" y="59"/>
                  </a:lnTo>
                  <a:lnTo>
                    <a:pt x="21" y="50"/>
                  </a:lnTo>
                  <a:lnTo>
                    <a:pt x="26" y="42"/>
                  </a:lnTo>
                  <a:lnTo>
                    <a:pt x="32" y="34"/>
                  </a:lnTo>
                  <a:lnTo>
                    <a:pt x="38" y="28"/>
                  </a:lnTo>
                  <a:lnTo>
                    <a:pt x="45" y="24"/>
                  </a:lnTo>
                  <a:lnTo>
                    <a:pt x="52" y="20"/>
                  </a:lnTo>
                  <a:lnTo>
                    <a:pt x="60" y="17"/>
                  </a:lnTo>
                  <a:lnTo>
                    <a:pt x="76" y="15"/>
                  </a:lnTo>
                  <a:lnTo>
                    <a:pt x="92" y="17"/>
                  </a:lnTo>
                  <a:lnTo>
                    <a:pt x="100" y="20"/>
                  </a:lnTo>
                  <a:lnTo>
                    <a:pt x="107" y="24"/>
                  </a:lnTo>
                  <a:lnTo>
                    <a:pt x="114" y="28"/>
                  </a:lnTo>
                  <a:lnTo>
                    <a:pt x="121" y="34"/>
                  </a:lnTo>
                  <a:lnTo>
                    <a:pt x="127" y="42"/>
                  </a:lnTo>
                  <a:lnTo>
                    <a:pt x="132" y="50"/>
                  </a:lnTo>
                  <a:lnTo>
                    <a:pt x="136" y="59"/>
                  </a:lnTo>
                  <a:lnTo>
                    <a:pt x="138" y="69"/>
                  </a:lnTo>
                  <a:lnTo>
                    <a:pt x="140" y="88"/>
                  </a:lnTo>
                  <a:lnTo>
                    <a:pt x="139" y="97"/>
                  </a:lnTo>
                  <a:lnTo>
                    <a:pt x="137" y="106"/>
                  </a:lnTo>
                  <a:lnTo>
                    <a:pt x="136" y="114"/>
                  </a:lnTo>
                  <a:lnTo>
                    <a:pt x="132" y="122"/>
                  </a:lnTo>
                  <a:lnTo>
                    <a:pt x="127" y="130"/>
                  </a:lnTo>
                  <a:lnTo>
                    <a:pt x="121" y="137"/>
                  </a:lnTo>
                  <a:lnTo>
                    <a:pt x="116" y="143"/>
                  </a:lnTo>
                  <a:lnTo>
                    <a:pt x="109" y="148"/>
                  </a:lnTo>
                  <a:lnTo>
                    <a:pt x="102" y="152"/>
                  </a:lnTo>
                  <a:lnTo>
                    <a:pt x="94" y="156"/>
                  </a:lnTo>
                  <a:lnTo>
                    <a:pt x="86" y="158"/>
                  </a:lnTo>
                  <a:lnTo>
                    <a:pt x="76" y="158"/>
                  </a:lnTo>
                  <a:lnTo>
                    <a:pt x="66" y="157"/>
                  </a:lnTo>
                  <a:lnTo>
                    <a:pt x="66" y="172"/>
                  </a:lnTo>
                  <a:lnTo>
                    <a:pt x="76" y="172"/>
                  </a:lnTo>
                  <a:lnTo>
                    <a:pt x="87" y="171"/>
                  </a:lnTo>
                  <a:lnTo>
                    <a:pt x="97" y="169"/>
                  </a:lnTo>
                  <a:lnTo>
                    <a:pt x="107" y="165"/>
                  </a:lnTo>
                  <a:lnTo>
                    <a:pt x="115" y="160"/>
                  </a:lnTo>
                  <a:lnTo>
                    <a:pt x="123" y="154"/>
                  </a:lnTo>
                  <a:lnTo>
                    <a:pt x="131" y="146"/>
                  </a:lnTo>
                  <a:lnTo>
                    <a:pt x="137" y="138"/>
                  </a:lnTo>
                  <a:lnTo>
                    <a:pt x="143" y="130"/>
                  </a:lnTo>
                  <a:lnTo>
                    <a:pt x="146" y="120"/>
                  </a:lnTo>
                  <a:lnTo>
                    <a:pt x="150" y="110"/>
                  </a:lnTo>
                  <a:lnTo>
                    <a:pt x="152" y="98"/>
                  </a:lnTo>
                  <a:lnTo>
                    <a:pt x="153" y="88"/>
                  </a:lnTo>
                  <a:lnTo>
                    <a:pt x="150" y="66"/>
                  </a:lnTo>
                  <a:lnTo>
                    <a:pt x="147" y="54"/>
                  </a:lnTo>
                  <a:lnTo>
                    <a:pt x="143" y="43"/>
                  </a:lnTo>
                  <a:lnTo>
                    <a:pt x="137" y="33"/>
                  </a:lnTo>
                  <a:lnTo>
                    <a:pt x="129" y="25"/>
                  </a:lnTo>
                  <a:lnTo>
                    <a:pt x="121" y="17"/>
                  </a:lnTo>
                  <a:lnTo>
                    <a:pt x="113" y="11"/>
                  </a:lnTo>
                  <a:lnTo>
                    <a:pt x="105" y="7"/>
                  </a:lnTo>
                  <a:lnTo>
                    <a:pt x="95" y="3"/>
                  </a:lnTo>
                  <a:lnTo>
                    <a:pt x="76" y="0"/>
                  </a:lnTo>
                  <a:lnTo>
                    <a:pt x="57" y="3"/>
                  </a:lnTo>
                  <a:lnTo>
                    <a:pt x="48" y="7"/>
                  </a:lnTo>
                  <a:lnTo>
                    <a:pt x="40" y="11"/>
                  </a:lnTo>
                  <a:lnTo>
                    <a:pt x="31" y="17"/>
                  </a:lnTo>
                  <a:lnTo>
                    <a:pt x="23" y="25"/>
                  </a:lnTo>
                  <a:lnTo>
                    <a:pt x="16" y="33"/>
                  </a:lnTo>
                  <a:lnTo>
                    <a:pt x="10" y="43"/>
                  </a:lnTo>
                  <a:lnTo>
                    <a:pt x="6" y="54"/>
                  </a:lnTo>
                  <a:lnTo>
                    <a:pt x="2" y="66"/>
                  </a:lnTo>
                  <a:lnTo>
                    <a:pt x="0" y="88"/>
                  </a:lnTo>
                  <a:lnTo>
                    <a:pt x="0" y="98"/>
                  </a:lnTo>
                  <a:lnTo>
                    <a:pt x="2" y="110"/>
                  </a:lnTo>
                  <a:lnTo>
                    <a:pt x="6" y="120"/>
                  </a:lnTo>
                  <a:lnTo>
                    <a:pt x="10" y="130"/>
                  </a:lnTo>
                  <a:lnTo>
                    <a:pt x="16" y="138"/>
                  </a:lnTo>
                  <a:lnTo>
                    <a:pt x="22" y="146"/>
                  </a:lnTo>
                  <a:lnTo>
                    <a:pt x="29" y="154"/>
                  </a:lnTo>
                  <a:lnTo>
                    <a:pt x="37" y="160"/>
                  </a:lnTo>
                  <a:lnTo>
                    <a:pt x="46" y="165"/>
                  </a:lnTo>
                  <a:lnTo>
                    <a:pt x="56" y="169"/>
                  </a:lnTo>
                  <a:lnTo>
                    <a:pt x="65" y="171"/>
                  </a:lnTo>
                  <a:lnTo>
                    <a:pt x="76" y="172"/>
                  </a:lnTo>
                  <a:lnTo>
                    <a:pt x="87" y="172"/>
                  </a:lnTo>
                </a:path>
              </a:pathLst>
            </a:custGeom>
            <a:solidFill>
              <a:srgbClr val="000000"/>
            </a:solidFill>
            <a:ln w="12700" cap="rnd">
              <a:solidFill>
                <a:srgbClr val="000000"/>
              </a:solidFill>
              <a:round/>
              <a:headEnd/>
              <a:tailEnd/>
            </a:ln>
          </p:spPr>
          <p:txBody>
            <a:bodyPr/>
            <a:lstStyle/>
            <a:p>
              <a:endParaRPr lang="en-US"/>
            </a:p>
          </p:txBody>
        </p:sp>
        <p:sp>
          <p:nvSpPr>
            <p:cNvPr id="16458" name="Freeform 72"/>
            <p:cNvSpPr>
              <a:spLocks/>
            </p:cNvSpPr>
            <p:nvPr/>
          </p:nvSpPr>
          <p:spPr bwMode="auto">
            <a:xfrm>
              <a:off x="2116" y="3158"/>
              <a:ext cx="135" cy="152"/>
            </a:xfrm>
            <a:custGeom>
              <a:avLst/>
              <a:gdLst>
                <a:gd name="T0" fmla="*/ 67 w 135"/>
                <a:gd name="T1" fmla="*/ 151 h 152"/>
                <a:gd name="T2" fmla="*/ 56 w 135"/>
                <a:gd name="T3" fmla="*/ 150 h 152"/>
                <a:gd name="T4" fmla="*/ 48 w 135"/>
                <a:gd name="T5" fmla="*/ 148 h 152"/>
                <a:gd name="T6" fmla="*/ 39 w 135"/>
                <a:gd name="T7" fmla="*/ 145 h 152"/>
                <a:gd name="T8" fmla="*/ 32 w 135"/>
                <a:gd name="T9" fmla="*/ 140 h 152"/>
                <a:gd name="T10" fmla="*/ 25 w 135"/>
                <a:gd name="T11" fmla="*/ 135 h 152"/>
                <a:gd name="T12" fmla="*/ 18 w 135"/>
                <a:gd name="T13" fmla="*/ 129 h 152"/>
                <a:gd name="T14" fmla="*/ 13 w 135"/>
                <a:gd name="T15" fmla="*/ 121 h 152"/>
                <a:gd name="T16" fmla="*/ 8 w 135"/>
                <a:gd name="T17" fmla="*/ 113 h 152"/>
                <a:gd name="T18" fmla="*/ 5 w 135"/>
                <a:gd name="T19" fmla="*/ 105 h 152"/>
                <a:gd name="T20" fmla="*/ 2 w 135"/>
                <a:gd name="T21" fmla="*/ 96 h 152"/>
                <a:gd name="T22" fmla="*/ 0 w 135"/>
                <a:gd name="T23" fmla="*/ 87 h 152"/>
                <a:gd name="T24" fmla="*/ 0 w 135"/>
                <a:gd name="T25" fmla="*/ 77 h 152"/>
                <a:gd name="T26" fmla="*/ 1 w 135"/>
                <a:gd name="T27" fmla="*/ 57 h 152"/>
                <a:gd name="T28" fmla="*/ 4 w 135"/>
                <a:gd name="T29" fmla="*/ 47 h 152"/>
                <a:gd name="T30" fmla="*/ 8 w 135"/>
                <a:gd name="T31" fmla="*/ 38 h 152"/>
                <a:gd name="T32" fmla="*/ 14 w 135"/>
                <a:gd name="T33" fmla="*/ 29 h 152"/>
                <a:gd name="T34" fmla="*/ 19 w 135"/>
                <a:gd name="T35" fmla="*/ 21 h 152"/>
                <a:gd name="T36" fmla="*/ 26 w 135"/>
                <a:gd name="T37" fmla="*/ 14 h 152"/>
                <a:gd name="T38" fmla="*/ 33 w 135"/>
                <a:gd name="T39" fmla="*/ 9 h 152"/>
                <a:gd name="T40" fmla="*/ 41 w 135"/>
                <a:gd name="T41" fmla="*/ 5 h 152"/>
                <a:gd name="T42" fmla="*/ 50 w 135"/>
                <a:gd name="T43" fmla="*/ 2 h 152"/>
                <a:gd name="T44" fmla="*/ 67 w 135"/>
                <a:gd name="T45" fmla="*/ 0 h 152"/>
                <a:gd name="T46" fmla="*/ 83 w 135"/>
                <a:gd name="T47" fmla="*/ 2 h 152"/>
                <a:gd name="T48" fmla="*/ 92 w 135"/>
                <a:gd name="T49" fmla="*/ 5 h 152"/>
                <a:gd name="T50" fmla="*/ 100 w 135"/>
                <a:gd name="T51" fmla="*/ 9 h 152"/>
                <a:gd name="T52" fmla="*/ 107 w 135"/>
                <a:gd name="T53" fmla="*/ 14 h 152"/>
                <a:gd name="T54" fmla="*/ 114 w 135"/>
                <a:gd name="T55" fmla="*/ 21 h 152"/>
                <a:gd name="T56" fmla="*/ 119 w 135"/>
                <a:gd name="T57" fmla="*/ 29 h 152"/>
                <a:gd name="T58" fmla="*/ 125 w 135"/>
                <a:gd name="T59" fmla="*/ 38 h 152"/>
                <a:gd name="T60" fmla="*/ 129 w 135"/>
                <a:gd name="T61" fmla="*/ 47 h 152"/>
                <a:gd name="T62" fmla="*/ 132 w 135"/>
                <a:gd name="T63" fmla="*/ 57 h 152"/>
                <a:gd name="T64" fmla="*/ 134 w 135"/>
                <a:gd name="T65" fmla="*/ 77 h 152"/>
                <a:gd name="T66" fmla="*/ 133 w 135"/>
                <a:gd name="T67" fmla="*/ 87 h 152"/>
                <a:gd name="T68" fmla="*/ 131 w 135"/>
                <a:gd name="T69" fmla="*/ 96 h 152"/>
                <a:gd name="T70" fmla="*/ 128 w 135"/>
                <a:gd name="T71" fmla="*/ 105 h 152"/>
                <a:gd name="T72" fmla="*/ 125 w 135"/>
                <a:gd name="T73" fmla="*/ 113 h 152"/>
                <a:gd name="T74" fmla="*/ 120 w 135"/>
                <a:gd name="T75" fmla="*/ 121 h 152"/>
                <a:gd name="T76" fmla="*/ 115 w 135"/>
                <a:gd name="T77" fmla="*/ 129 h 152"/>
                <a:gd name="T78" fmla="*/ 108 w 135"/>
                <a:gd name="T79" fmla="*/ 135 h 152"/>
                <a:gd name="T80" fmla="*/ 101 w 135"/>
                <a:gd name="T81" fmla="*/ 140 h 152"/>
                <a:gd name="T82" fmla="*/ 94 w 135"/>
                <a:gd name="T83" fmla="*/ 145 h 152"/>
                <a:gd name="T84" fmla="*/ 85 w 135"/>
                <a:gd name="T85" fmla="*/ 148 h 152"/>
                <a:gd name="T86" fmla="*/ 77 w 135"/>
                <a:gd name="T87" fmla="*/ 150 h 152"/>
                <a:gd name="T88" fmla="*/ 67 w 135"/>
                <a:gd name="T89" fmla="*/ 151 h 1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5"/>
                <a:gd name="T136" fmla="*/ 0 h 152"/>
                <a:gd name="T137" fmla="*/ 135 w 135"/>
                <a:gd name="T138" fmla="*/ 152 h 1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5" h="152">
                  <a:moveTo>
                    <a:pt x="67" y="151"/>
                  </a:moveTo>
                  <a:lnTo>
                    <a:pt x="56" y="150"/>
                  </a:lnTo>
                  <a:lnTo>
                    <a:pt x="48" y="148"/>
                  </a:lnTo>
                  <a:lnTo>
                    <a:pt x="39" y="145"/>
                  </a:lnTo>
                  <a:lnTo>
                    <a:pt x="32" y="140"/>
                  </a:lnTo>
                  <a:lnTo>
                    <a:pt x="25" y="135"/>
                  </a:lnTo>
                  <a:lnTo>
                    <a:pt x="18" y="129"/>
                  </a:lnTo>
                  <a:lnTo>
                    <a:pt x="13" y="121"/>
                  </a:lnTo>
                  <a:lnTo>
                    <a:pt x="8" y="113"/>
                  </a:lnTo>
                  <a:lnTo>
                    <a:pt x="5" y="105"/>
                  </a:lnTo>
                  <a:lnTo>
                    <a:pt x="2" y="96"/>
                  </a:lnTo>
                  <a:lnTo>
                    <a:pt x="0" y="87"/>
                  </a:lnTo>
                  <a:lnTo>
                    <a:pt x="0" y="77"/>
                  </a:lnTo>
                  <a:lnTo>
                    <a:pt x="1" y="57"/>
                  </a:lnTo>
                  <a:lnTo>
                    <a:pt x="4" y="47"/>
                  </a:lnTo>
                  <a:lnTo>
                    <a:pt x="8" y="38"/>
                  </a:lnTo>
                  <a:lnTo>
                    <a:pt x="14" y="29"/>
                  </a:lnTo>
                  <a:lnTo>
                    <a:pt x="19" y="21"/>
                  </a:lnTo>
                  <a:lnTo>
                    <a:pt x="26" y="14"/>
                  </a:lnTo>
                  <a:lnTo>
                    <a:pt x="33" y="9"/>
                  </a:lnTo>
                  <a:lnTo>
                    <a:pt x="41" y="5"/>
                  </a:lnTo>
                  <a:lnTo>
                    <a:pt x="50" y="2"/>
                  </a:lnTo>
                  <a:lnTo>
                    <a:pt x="67" y="0"/>
                  </a:lnTo>
                  <a:lnTo>
                    <a:pt x="83" y="2"/>
                  </a:lnTo>
                  <a:lnTo>
                    <a:pt x="92" y="5"/>
                  </a:lnTo>
                  <a:lnTo>
                    <a:pt x="100" y="9"/>
                  </a:lnTo>
                  <a:lnTo>
                    <a:pt x="107" y="14"/>
                  </a:lnTo>
                  <a:lnTo>
                    <a:pt x="114" y="21"/>
                  </a:lnTo>
                  <a:lnTo>
                    <a:pt x="119" y="29"/>
                  </a:lnTo>
                  <a:lnTo>
                    <a:pt x="125" y="38"/>
                  </a:lnTo>
                  <a:lnTo>
                    <a:pt x="129" y="47"/>
                  </a:lnTo>
                  <a:lnTo>
                    <a:pt x="132" y="57"/>
                  </a:lnTo>
                  <a:lnTo>
                    <a:pt x="134" y="77"/>
                  </a:lnTo>
                  <a:lnTo>
                    <a:pt x="133" y="87"/>
                  </a:lnTo>
                  <a:lnTo>
                    <a:pt x="131" y="96"/>
                  </a:lnTo>
                  <a:lnTo>
                    <a:pt x="128" y="105"/>
                  </a:lnTo>
                  <a:lnTo>
                    <a:pt x="125" y="113"/>
                  </a:lnTo>
                  <a:lnTo>
                    <a:pt x="120" y="121"/>
                  </a:lnTo>
                  <a:lnTo>
                    <a:pt x="115" y="129"/>
                  </a:lnTo>
                  <a:lnTo>
                    <a:pt x="108" y="135"/>
                  </a:lnTo>
                  <a:lnTo>
                    <a:pt x="101" y="140"/>
                  </a:lnTo>
                  <a:lnTo>
                    <a:pt x="94" y="145"/>
                  </a:lnTo>
                  <a:lnTo>
                    <a:pt x="85" y="148"/>
                  </a:lnTo>
                  <a:lnTo>
                    <a:pt x="77" y="150"/>
                  </a:lnTo>
                  <a:lnTo>
                    <a:pt x="67" y="151"/>
                  </a:lnTo>
                </a:path>
              </a:pathLst>
            </a:custGeom>
            <a:solidFill>
              <a:srgbClr val="00FFFF"/>
            </a:solidFill>
            <a:ln w="9525" cap="rnd">
              <a:noFill/>
              <a:round/>
              <a:headEnd/>
              <a:tailEnd/>
            </a:ln>
          </p:spPr>
          <p:txBody>
            <a:bodyPr/>
            <a:lstStyle/>
            <a:p>
              <a:endParaRPr lang="en-US"/>
            </a:p>
          </p:txBody>
        </p:sp>
        <p:sp>
          <p:nvSpPr>
            <p:cNvPr id="16459" name="Freeform 73"/>
            <p:cNvSpPr>
              <a:spLocks/>
            </p:cNvSpPr>
            <p:nvPr/>
          </p:nvSpPr>
          <p:spPr bwMode="auto">
            <a:xfrm>
              <a:off x="2110" y="3150"/>
              <a:ext cx="153" cy="173"/>
            </a:xfrm>
            <a:custGeom>
              <a:avLst/>
              <a:gdLst>
                <a:gd name="T0" fmla="*/ 85 w 153"/>
                <a:gd name="T1" fmla="*/ 157 h 173"/>
                <a:gd name="T2" fmla="*/ 66 w 153"/>
                <a:gd name="T3" fmla="*/ 158 h 173"/>
                <a:gd name="T4" fmla="*/ 50 w 153"/>
                <a:gd name="T5" fmla="*/ 152 h 173"/>
                <a:gd name="T6" fmla="*/ 36 w 153"/>
                <a:gd name="T7" fmla="*/ 143 h 173"/>
                <a:gd name="T8" fmla="*/ 24 w 153"/>
                <a:gd name="T9" fmla="*/ 130 h 173"/>
                <a:gd name="T10" fmla="*/ 16 w 153"/>
                <a:gd name="T11" fmla="*/ 114 h 173"/>
                <a:gd name="T12" fmla="*/ 12 w 153"/>
                <a:gd name="T13" fmla="*/ 97 h 173"/>
                <a:gd name="T14" fmla="*/ 14 w 153"/>
                <a:gd name="T15" fmla="*/ 69 h 173"/>
                <a:gd name="T16" fmla="*/ 20 w 153"/>
                <a:gd name="T17" fmla="*/ 50 h 173"/>
                <a:gd name="T18" fmla="*/ 31 w 153"/>
                <a:gd name="T19" fmla="*/ 34 h 173"/>
                <a:gd name="T20" fmla="*/ 44 w 153"/>
                <a:gd name="T21" fmla="*/ 24 h 173"/>
                <a:gd name="T22" fmla="*/ 60 w 153"/>
                <a:gd name="T23" fmla="*/ 17 h 173"/>
                <a:gd name="T24" fmla="*/ 92 w 153"/>
                <a:gd name="T25" fmla="*/ 17 h 173"/>
                <a:gd name="T26" fmla="*/ 107 w 153"/>
                <a:gd name="T27" fmla="*/ 24 h 173"/>
                <a:gd name="T28" fmla="*/ 120 w 153"/>
                <a:gd name="T29" fmla="*/ 34 h 173"/>
                <a:gd name="T30" fmla="*/ 131 w 153"/>
                <a:gd name="T31" fmla="*/ 50 h 173"/>
                <a:gd name="T32" fmla="*/ 137 w 153"/>
                <a:gd name="T33" fmla="*/ 69 h 173"/>
                <a:gd name="T34" fmla="*/ 139 w 153"/>
                <a:gd name="T35" fmla="*/ 97 h 173"/>
                <a:gd name="T36" fmla="*/ 135 w 153"/>
                <a:gd name="T37" fmla="*/ 114 h 173"/>
                <a:gd name="T38" fmla="*/ 127 w 153"/>
                <a:gd name="T39" fmla="*/ 130 h 173"/>
                <a:gd name="T40" fmla="*/ 115 w 153"/>
                <a:gd name="T41" fmla="*/ 143 h 173"/>
                <a:gd name="T42" fmla="*/ 101 w 153"/>
                <a:gd name="T43" fmla="*/ 152 h 173"/>
                <a:gd name="T44" fmla="*/ 85 w 153"/>
                <a:gd name="T45" fmla="*/ 158 h 173"/>
                <a:gd name="T46" fmla="*/ 66 w 153"/>
                <a:gd name="T47" fmla="*/ 157 h 173"/>
                <a:gd name="T48" fmla="*/ 76 w 153"/>
                <a:gd name="T49" fmla="*/ 172 h 173"/>
                <a:gd name="T50" fmla="*/ 96 w 153"/>
                <a:gd name="T51" fmla="*/ 169 h 173"/>
                <a:gd name="T52" fmla="*/ 114 w 153"/>
                <a:gd name="T53" fmla="*/ 160 h 173"/>
                <a:gd name="T54" fmla="*/ 130 w 153"/>
                <a:gd name="T55" fmla="*/ 146 h 173"/>
                <a:gd name="T56" fmla="*/ 142 w 153"/>
                <a:gd name="T57" fmla="*/ 130 h 173"/>
                <a:gd name="T58" fmla="*/ 149 w 153"/>
                <a:gd name="T59" fmla="*/ 110 h 173"/>
                <a:gd name="T60" fmla="*/ 152 w 153"/>
                <a:gd name="T61" fmla="*/ 88 h 173"/>
                <a:gd name="T62" fmla="*/ 146 w 153"/>
                <a:gd name="T63" fmla="*/ 54 h 173"/>
                <a:gd name="T64" fmla="*/ 136 w 153"/>
                <a:gd name="T65" fmla="*/ 33 h 173"/>
                <a:gd name="T66" fmla="*/ 121 w 153"/>
                <a:gd name="T67" fmla="*/ 17 h 173"/>
                <a:gd name="T68" fmla="*/ 104 w 153"/>
                <a:gd name="T69" fmla="*/ 7 h 173"/>
                <a:gd name="T70" fmla="*/ 76 w 153"/>
                <a:gd name="T71" fmla="*/ 0 h 173"/>
                <a:gd name="T72" fmla="*/ 48 w 153"/>
                <a:gd name="T73" fmla="*/ 7 h 173"/>
                <a:gd name="T74" fmla="*/ 30 w 153"/>
                <a:gd name="T75" fmla="*/ 17 h 173"/>
                <a:gd name="T76" fmla="*/ 16 w 153"/>
                <a:gd name="T77" fmla="*/ 33 h 173"/>
                <a:gd name="T78" fmla="*/ 5 w 153"/>
                <a:gd name="T79" fmla="*/ 54 h 173"/>
                <a:gd name="T80" fmla="*/ 0 w 153"/>
                <a:gd name="T81" fmla="*/ 88 h 173"/>
                <a:gd name="T82" fmla="*/ 2 w 153"/>
                <a:gd name="T83" fmla="*/ 110 h 173"/>
                <a:gd name="T84" fmla="*/ 9 w 153"/>
                <a:gd name="T85" fmla="*/ 130 h 173"/>
                <a:gd name="T86" fmla="*/ 21 w 153"/>
                <a:gd name="T87" fmla="*/ 146 h 173"/>
                <a:gd name="T88" fmla="*/ 37 w 153"/>
                <a:gd name="T89" fmla="*/ 160 h 173"/>
                <a:gd name="T90" fmla="*/ 55 w 153"/>
                <a:gd name="T91" fmla="*/ 169 h 173"/>
                <a:gd name="T92" fmla="*/ 76 w 153"/>
                <a:gd name="T93" fmla="*/ 172 h 1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3"/>
                <a:gd name="T142" fmla="*/ 0 h 173"/>
                <a:gd name="T143" fmla="*/ 153 w 153"/>
                <a:gd name="T144" fmla="*/ 173 h 1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3" h="173">
                  <a:moveTo>
                    <a:pt x="86" y="172"/>
                  </a:moveTo>
                  <a:lnTo>
                    <a:pt x="85" y="157"/>
                  </a:lnTo>
                  <a:lnTo>
                    <a:pt x="76" y="158"/>
                  </a:lnTo>
                  <a:lnTo>
                    <a:pt x="66" y="158"/>
                  </a:lnTo>
                  <a:lnTo>
                    <a:pt x="58" y="156"/>
                  </a:lnTo>
                  <a:lnTo>
                    <a:pt x="50" y="152"/>
                  </a:lnTo>
                  <a:lnTo>
                    <a:pt x="43" y="148"/>
                  </a:lnTo>
                  <a:lnTo>
                    <a:pt x="36" y="143"/>
                  </a:lnTo>
                  <a:lnTo>
                    <a:pt x="30" y="137"/>
                  </a:lnTo>
                  <a:lnTo>
                    <a:pt x="24" y="130"/>
                  </a:lnTo>
                  <a:lnTo>
                    <a:pt x="20" y="122"/>
                  </a:lnTo>
                  <a:lnTo>
                    <a:pt x="16" y="114"/>
                  </a:lnTo>
                  <a:lnTo>
                    <a:pt x="14" y="106"/>
                  </a:lnTo>
                  <a:lnTo>
                    <a:pt x="12" y="97"/>
                  </a:lnTo>
                  <a:lnTo>
                    <a:pt x="12" y="88"/>
                  </a:lnTo>
                  <a:lnTo>
                    <a:pt x="14" y="69"/>
                  </a:lnTo>
                  <a:lnTo>
                    <a:pt x="16" y="59"/>
                  </a:lnTo>
                  <a:lnTo>
                    <a:pt x="20" y="50"/>
                  </a:lnTo>
                  <a:lnTo>
                    <a:pt x="25" y="42"/>
                  </a:lnTo>
                  <a:lnTo>
                    <a:pt x="31" y="34"/>
                  </a:lnTo>
                  <a:lnTo>
                    <a:pt x="37" y="28"/>
                  </a:lnTo>
                  <a:lnTo>
                    <a:pt x="44" y="24"/>
                  </a:lnTo>
                  <a:lnTo>
                    <a:pt x="52" y="20"/>
                  </a:lnTo>
                  <a:lnTo>
                    <a:pt x="60" y="17"/>
                  </a:lnTo>
                  <a:lnTo>
                    <a:pt x="76" y="15"/>
                  </a:lnTo>
                  <a:lnTo>
                    <a:pt x="92" y="17"/>
                  </a:lnTo>
                  <a:lnTo>
                    <a:pt x="99" y="20"/>
                  </a:lnTo>
                  <a:lnTo>
                    <a:pt x="107" y="24"/>
                  </a:lnTo>
                  <a:lnTo>
                    <a:pt x="114" y="28"/>
                  </a:lnTo>
                  <a:lnTo>
                    <a:pt x="120" y="34"/>
                  </a:lnTo>
                  <a:lnTo>
                    <a:pt x="126" y="42"/>
                  </a:lnTo>
                  <a:lnTo>
                    <a:pt x="131" y="50"/>
                  </a:lnTo>
                  <a:lnTo>
                    <a:pt x="135" y="59"/>
                  </a:lnTo>
                  <a:lnTo>
                    <a:pt x="137" y="69"/>
                  </a:lnTo>
                  <a:lnTo>
                    <a:pt x="139" y="88"/>
                  </a:lnTo>
                  <a:lnTo>
                    <a:pt x="139" y="97"/>
                  </a:lnTo>
                  <a:lnTo>
                    <a:pt x="137" y="106"/>
                  </a:lnTo>
                  <a:lnTo>
                    <a:pt x="135" y="114"/>
                  </a:lnTo>
                  <a:lnTo>
                    <a:pt x="131" y="122"/>
                  </a:lnTo>
                  <a:lnTo>
                    <a:pt x="127" y="130"/>
                  </a:lnTo>
                  <a:lnTo>
                    <a:pt x="121" y="137"/>
                  </a:lnTo>
                  <a:lnTo>
                    <a:pt x="115" y="143"/>
                  </a:lnTo>
                  <a:lnTo>
                    <a:pt x="108" y="148"/>
                  </a:lnTo>
                  <a:lnTo>
                    <a:pt x="101" y="152"/>
                  </a:lnTo>
                  <a:lnTo>
                    <a:pt x="93" y="156"/>
                  </a:lnTo>
                  <a:lnTo>
                    <a:pt x="85" y="158"/>
                  </a:lnTo>
                  <a:lnTo>
                    <a:pt x="76" y="158"/>
                  </a:lnTo>
                  <a:lnTo>
                    <a:pt x="66" y="157"/>
                  </a:lnTo>
                  <a:lnTo>
                    <a:pt x="65" y="172"/>
                  </a:lnTo>
                  <a:lnTo>
                    <a:pt x="76" y="172"/>
                  </a:lnTo>
                  <a:lnTo>
                    <a:pt x="87" y="171"/>
                  </a:lnTo>
                  <a:lnTo>
                    <a:pt x="96" y="169"/>
                  </a:lnTo>
                  <a:lnTo>
                    <a:pt x="106" y="165"/>
                  </a:lnTo>
                  <a:lnTo>
                    <a:pt x="114" y="160"/>
                  </a:lnTo>
                  <a:lnTo>
                    <a:pt x="123" y="154"/>
                  </a:lnTo>
                  <a:lnTo>
                    <a:pt x="130" y="146"/>
                  </a:lnTo>
                  <a:lnTo>
                    <a:pt x="136" y="138"/>
                  </a:lnTo>
                  <a:lnTo>
                    <a:pt x="142" y="130"/>
                  </a:lnTo>
                  <a:lnTo>
                    <a:pt x="146" y="120"/>
                  </a:lnTo>
                  <a:lnTo>
                    <a:pt x="149" y="110"/>
                  </a:lnTo>
                  <a:lnTo>
                    <a:pt x="151" y="98"/>
                  </a:lnTo>
                  <a:lnTo>
                    <a:pt x="152" y="88"/>
                  </a:lnTo>
                  <a:lnTo>
                    <a:pt x="150" y="66"/>
                  </a:lnTo>
                  <a:lnTo>
                    <a:pt x="146" y="54"/>
                  </a:lnTo>
                  <a:lnTo>
                    <a:pt x="142" y="43"/>
                  </a:lnTo>
                  <a:lnTo>
                    <a:pt x="136" y="33"/>
                  </a:lnTo>
                  <a:lnTo>
                    <a:pt x="128" y="25"/>
                  </a:lnTo>
                  <a:lnTo>
                    <a:pt x="121" y="17"/>
                  </a:lnTo>
                  <a:lnTo>
                    <a:pt x="112" y="11"/>
                  </a:lnTo>
                  <a:lnTo>
                    <a:pt x="104" y="7"/>
                  </a:lnTo>
                  <a:lnTo>
                    <a:pt x="95" y="3"/>
                  </a:lnTo>
                  <a:lnTo>
                    <a:pt x="76" y="0"/>
                  </a:lnTo>
                  <a:lnTo>
                    <a:pt x="56" y="3"/>
                  </a:lnTo>
                  <a:lnTo>
                    <a:pt x="48" y="7"/>
                  </a:lnTo>
                  <a:lnTo>
                    <a:pt x="39" y="11"/>
                  </a:lnTo>
                  <a:lnTo>
                    <a:pt x="30" y="17"/>
                  </a:lnTo>
                  <a:lnTo>
                    <a:pt x="23" y="25"/>
                  </a:lnTo>
                  <a:lnTo>
                    <a:pt x="16" y="33"/>
                  </a:lnTo>
                  <a:lnTo>
                    <a:pt x="9" y="43"/>
                  </a:lnTo>
                  <a:lnTo>
                    <a:pt x="5" y="54"/>
                  </a:lnTo>
                  <a:lnTo>
                    <a:pt x="1" y="66"/>
                  </a:lnTo>
                  <a:lnTo>
                    <a:pt x="0" y="88"/>
                  </a:lnTo>
                  <a:lnTo>
                    <a:pt x="0" y="98"/>
                  </a:lnTo>
                  <a:lnTo>
                    <a:pt x="2" y="110"/>
                  </a:lnTo>
                  <a:lnTo>
                    <a:pt x="5" y="120"/>
                  </a:lnTo>
                  <a:lnTo>
                    <a:pt x="9" y="130"/>
                  </a:lnTo>
                  <a:lnTo>
                    <a:pt x="15" y="138"/>
                  </a:lnTo>
                  <a:lnTo>
                    <a:pt x="21" y="146"/>
                  </a:lnTo>
                  <a:lnTo>
                    <a:pt x="28" y="154"/>
                  </a:lnTo>
                  <a:lnTo>
                    <a:pt x="37" y="160"/>
                  </a:lnTo>
                  <a:lnTo>
                    <a:pt x="45" y="165"/>
                  </a:lnTo>
                  <a:lnTo>
                    <a:pt x="55" y="169"/>
                  </a:lnTo>
                  <a:lnTo>
                    <a:pt x="65" y="171"/>
                  </a:lnTo>
                  <a:lnTo>
                    <a:pt x="76" y="172"/>
                  </a:lnTo>
                  <a:lnTo>
                    <a:pt x="86" y="172"/>
                  </a:lnTo>
                </a:path>
              </a:pathLst>
            </a:custGeom>
            <a:solidFill>
              <a:srgbClr val="000000"/>
            </a:solidFill>
            <a:ln w="12700" cap="rnd">
              <a:solidFill>
                <a:srgbClr val="000000"/>
              </a:solidFill>
              <a:round/>
              <a:headEnd/>
              <a:tailEnd/>
            </a:ln>
          </p:spPr>
          <p:txBody>
            <a:bodyPr/>
            <a:lstStyle/>
            <a:p>
              <a:endParaRPr lang="en-US"/>
            </a:p>
          </p:txBody>
        </p:sp>
        <p:sp>
          <p:nvSpPr>
            <p:cNvPr id="16460" name="Freeform 74"/>
            <p:cNvSpPr>
              <a:spLocks/>
            </p:cNvSpPr>
            <p:nvPr/>
          </p:nvSpPr>
          <p:spPr bwMode="auto">
            <a:xfrm>
              <a:off x="2256" y="3158"/>
              <a:ext cx="135" cy="152"/>
            </a:xfrm>
            <a:custGeom>
              <a:avLst/>
              <a:gdLst>
                <a:gd name="T0" fmla="*/ 67 w 135"/>
                <a:gd name="T1" fmla="*/ 151 h 152"/>
                <a:gd name="T2" fmla="*/ 56 w 135"/>
                <a:gd name="T3" fmla="*/ 150 h 152"/>
                <a:gd name="T4" fmla="*/ 48 w 135"/>
                <a:gd name="T5" fmla="*/ 148 h 152"/>
                <a:gd name="T6" fmla="*/ 39 w 135"/>
                <a:gd name="T7" fmla="*/ 145 h 152"/>
                <a:gd name="T8" fmla="*/ 32 w 135"/>
                <a:gd name="T9" fmla="*/ 140 h 152"/>
                <a:gd name="T10" fmla="*/ 25 w 135"/>
                <a:gd name="T11" fmla="*/ 135 h 152"/>
                <a:gd name="T12" fmla="*/ 18 w 135"/>
                <a:gd name="T13" fmla="*/ 129 h 152"/>
                <a:gd name="T14" fmla="*/ 13 w 135"/>
                <a:gd name="T15" fmla="*/ 121 h 152"/>
                <a:gd name="T16" fmla="*/ 8 w 135"/>
                <a:gd name="T17" fmla="*/ 113 h 152"/>
                <a:gd name="T18" fmla="*/ 5 w 135"/>
                <a:gd name="T19" fmla="*/ 105 h 152"/>
                <a:gd name="T20" fmla="*/ 2 w 135"/>
                <a:gd name="T21" fmla="*/ 96 h 152"/>
                <a:gd name="T22" fmla="*/ 0 w 135"/>
                <a:gd name="T23" fmla="*/ 87 h 152"/>
                <a:gd name="T24" fmla="*/ 0 w 135"/>
                <a:gd name="T25" fmla="*/ 77 h 152"/>
                <a:gd name="T26" fmla="*/ 1 w 135"/>
                <a:gd name="T27" fmla="*/ 57 h 152"/>
                <a:gd name="T28" fmla="*/ 4 w 135"/>
                <a:gd name="T29" fmla="*/ 47 h 152"/>
                <a:gd name="T30" fmla="*/ 8 w 135"/>
                <a:gd name="T31" fmla="*/ 38 h 152"/>
                <a:gd name="T32" fmla="*/ 14 w 135"/>
                <a:gd name="T33" fmla="*/ 29 h 152"/>
                <a:gd name="T34" fmla="*/ 19 w 135"/>
                <a:gd name="T35" fmla="*/ 21 h 152"/>
                <a:gd name="T36" fmla="*/ 26 w 135"/>
                <a:gd name="T37" fmla="*/ 14 h 152"/>
                <a:gd name="T38" fmla="*/ 33 w 135"/>
                <a:gd name="T39" fmla="*/ 9 h 152"/>
                <a:gd name="T40" fmla="*/ 41 w 135"/>
                <a:gd name="T41" fmla="*/ 5 h 152"/>
                <a:gd name="T42" fmla="*/ 50 w 135"/>
                <a:gd name="T43" fmla="*/ 2 h 152"/>
                <a:gd name="T44" fmla="*/ 67 w 135"/>
                <a:gd name="T45" fmla="*/ 0 h 152"/>
                <a:gd name="T46" fmla="*/ 83 w 135"/>
                <a:gd name="T47" fmla="*/ 2 h 152"/>
                <a:gd name="T48" fmla="*/ 92 w 135"/>
                <a:gd name="T49" fmla="*/ 5 h 152"/>
                <a:gd name="T50" fmla="*/ 100 w 135"/>
                <a:gd name="T51" fmla="*/ 9 h 152"/>
                <a:gd name="T52" fmla="*/ 107 w 135"/>
                <a:gd name="T53" fmla="*/ 14 h 152"/>
                <a:gd name="T54" fmla="*/ 114 w 135"/>
                <a:gd name="T55" fmla="*/ 21 h 152"/>
                <a:gd name="T56" fmla="*/ 120 w 135"/>
                <a:gd name="T57" fmla="*/ 29 h 152"/>
                <a:gd name="T58" fmla="*/ 125 w 135"/>
                <a:gd name="T59" fmla="*/ 38 h 152"/>
                <a:gd name="T60" fmla="*/ 129 w 135"/>
                <a:gd name="T61" fmla="*/ 47 h 152"/>
                <a:gd name="T62" fmla="*/ 132 w 135"/>
                <a:gd name="T63" fmla="*/ 57 h 152"/>
                <a:gd name="T64" fmla="*/ 134 w 135"/>
                <a:gd name="T65" fmla="*/ 77 h 152"/>
                <a:gd name="T66" fmla="*/ 134 w 135"/>
                <a:gd name="T67" fmla="*/ 87 h 152"/>
                <a:gd name="T68" fmla="*/ 132 w 135"/>
                <a:gd name="T69" fmla="*/ 96 h 152"/>
                <a:gd name="T70" fmla="*/ 128 w 135"/>
                <a:gd name="T71" fmla="*/ 105 h 152"/>
                <a:gd name="T72" fmla="*/ 125 w 135"/>
                <a:gd name="T73" fmla="*/ 113 h 152"/>
                <a:gd name="T74" fmla="*/ 120 w 135"/>
                <a:gd name="T75" fmla="*/ 121 h 152"/>
                <a:gd name="T76" fmla="*/ 115 w 135"/>
                <a:gd name="T77" fmla="*/ 129 h 152"/>
                <a:gd name="T78" fmla="*/ 108 w 135"/>
                <a:gd name="T79" fmla="*/ 135 h 152"/>
                <a:gd name="T80" fmla="*/ 101 w 135"/>
                <a:gd name="T81" fmla="*/ 140 h 152"/>
                <a:gd name="T82" fmla="*/ 94 w 135"/>
                <a:gd name="T83" fmla="*/ 145 h 152"/>
                <a:gd name="T84" fmla="*/ 85 w 135"/>
                <a:gd name="T85" fmla="*/ 148 h 152"/>
                <a:gd name="T86" fmla="*/ 77 w 135"/>
                <a:gd name="T87" fmla="*/ 150 h 152"/>
                <a:gd name="T88" fmla="*/ 67 w 135"/>
                <a:gd name="T89" fmla="*/ 151 h 1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5"/>
                <a:gd name="T136" fmla="*/ 0 h 152"/>
                <a:gd name="T137" fmla="*/ 135 w 135"/>
                <a:gd name="T138" fmla="*/ 152 h 1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5" h="152">
                  <a:moveTo>
                    <a:pt x="67" y="151"/>
                  </a:moveTo>
                  <a:lnTo>
                    <a:pt x="56" y="150"/>
                  </a:lnTo>
                  <a:lnTo>
                    <a:pt x="48" y="148"/>
                  </a:lnTo>
                  <a:lnTo>
                    <a:pt x="39" y="145"/>
                  </a:lnTo>
                  <a:lnTo>
                    <a:pt x="32" y="140"/>
                  </a:lnTo>
                  <a:lnTo>
                    <a:pt x="25" y="135"/>
                  </a:lnTo>
                  <a:lnTo>
                    <a:pt x="18" y="129"/>
                  </a:lnTo>
                  <a:lnTo>
                    <a:pt x="13" y="121"/>
                  </a:lnTo>
                  <a:lnTo>
                    <a:pt x="8" y="113"/>
                  </a:lnTo>
                  <a:lnTo>
                    <a:pt x="5" y="105"/>
                  </a:lnTo>
                  <a:lnTo>
                    <a:pt x="2" y="96"/>
                  </a:lnTo>
                  <a:lnTo>
                    <a:pt x="0" y="87"/>
                  </a:lnTo>
                  <a:lnTo>
                    <a:pt x="0" y="77"/>
                  </a:lnTo>
                  <a:lnTo>
                    <a:pt x="1" y="57"/>
                  </a:lnTo>
                  <a:lnTo>
                    <a:pt x="4" y="47"/>
                  </a:lnTo>
                  <a:lnTo>
                    <a:pt x="8" y="38"/>
                  </a:lnTo>
                  <a:lnTo>
                    <a:pt x="14" y="29"/>
                  </a:lnTo>
                  <a:lnTo>
                    <a:pt x="19" y="21"/>
                  </a:lnTo>
                  <a:lnTo>
                    <a:pt x="26" y="14"/>
                  </a:lnTo>
                  <a:lnTo>
                    <a:pt x="33" y="9"/>
                  </a:lnTo>
                  <a:lnTo>
                    <a:pt x="41" y="5"/>
                  </a:lnTo>
                  <a:lnTo>
                    <a:pt x="50" y="2"/>
                  </a:lnTo>
                  <a:lnTo>
                    <a:pt x="67" y="0"/>
                  </a:lnTo>
                  <a:lnTo>
                    <a:pt x="83" y="2"/>
                  </a:lnTo>
                  <a:lnTo>
                    <a:pt x="92" y="5"/>
                  </a:lnTo>
                  <a:lnTo>
                    <a:pt x="100" y="9"/>
                  </a:lnTo>
                  <a:lnTo>
                    <a:pt x="107" y="14"/>
                  </a:lnTo>
                  <a:lnTo>
                    <a:pt x="114" y="21"/>
                  </a:lnTo>
                  <a:lnTo>
                    <a:pt x="120" y="29"/>
                  </a:lnTo>
                  <a:lnTo>
                    <a:pt x="125" y="38"/>
                  </a:lnTo>
                  <a:lnTo>
                    <a:pt x="129" y="47"/>
                  </a:lnTo>
                  <a:lnTo>
                    <a:pt x="132" y="57"/>
                  </a:lnTo>
                  <a:lnTo>
                    <a:pt x="134" y="77"/>
                  </a:lnTo>
                  <a:lnTo>
                    <a:pt x="134" y="87"/>
                  </a:lnTo>
                  <a:lnTo>
                    <a:pt x="132" y="96"/>
                  </a:lnTo>
                  <a:lnTo>
                    <a:pt x="128" y="105"/>
                  </a:lnTo>
                  <a:lnTo>
                    <a:pt x="125" y="113"/>
                  </a:lnTo>
                  <a:lnTo>
                    <a:pt x="120" y="121"/>
                  </a:lnTo>
                  <a:lnTo>
                    <a:pt x="115" y="129"/>
                  </a:lnTo>
                  <a:lnTo>
                    <a:pt x="108" y="135"/>
                  </a:lnTo>
                  <a:lnTo>
                    <a:pt x="101" y="140"/>
                  </a:lnTo>
                  <a:lnTo>
                    <a:pt x="94" y="145"/>
                  </a:lnTo>
                  <a:lnTo>
                    <a:pt x="85" y="148"/>
                  </a:lnTo>
                  <a:lnTo>
                    <a:pt x="77" y="150"/>
                  </a:lnTo>
                  <a:lnTo>
                    <a:pt x="67" y="151"/>
                  </a:lnTo>
                </a:path>
              </a:pathLst>
            </a:custGeom>
            <a:solidFill>
              <a:srgbClr val="00FFFF"/>
            </a:solidFill>
            <a:ln w="9525" cap="rnd">
              <a:noFill/>
              <a:round/>
              <a:headEnd/>
              <a:tailEnd/>
            </a:ln>
          </p:spPr>
          <p:txBody>
            <a:bodyPr/>
            <a:lstStyle/>
            <a:p>
              <a:endParaRPr lang="en-US"/>
            </a:p>
          </p:txBody>
        </p:sp>
        <p:sp>
          <p:nvSpPr>
            <p:cNvPr id="16461" name="Freeform 75"/>
            <p:cNvSpPr>
              <a:spLocks/>
            </p:cNvSpPr>
            <p:nvPr/>
          </p:nvSpPr>
          <p:spPr bwMode="auto">
            <a:xfrm>
              <a:off x="2249" y="3150"/>
              <a:ext cx="154" cy="173"/>
            </a:xfrm>
            <a:custGeom>
              <a:avLst/>
              <a:gdLst>
                <a:gd name="T0" fmla="*/ 85 w 154"/>
                <a:gd name="T1" fmla="*/ 157 h 173"/>
                <a:gd name="T2" fmla="*/ 66 w 154"/>
                <a:gd name="T3" fmla="*/ 158 h 173"/>
                <a:gd name="T4" fmla="*/ 50 w 154"/>
                <a:gd name="T5" fmla="*/ 152 h 173"/>
                <a:gd name="T6" fmla="*/ 36 w 154"/>
                <a:gd name="T7" fmla="*/ 143 h 173"/>
                <a:gd name="T8" fmla="*/ 24 w 154"/>
                <a:gd name="T9" fmla="*/ 130 h 173"/>
                <a:gd name="T10" fmla="*/ 16 w 154"/>
                <a:gd name="T11" fmla="*/ 114 h 173"/>
                <a:gd name="T12" fmla="*/ 12 w 154"/>
                <a:gd name="T13" fmla="*/ 97 h 173"/>
                <a:gd name="T14" fmla="*/ 14 w 154"/>
                <a:gd name="T15" fmla="*/ 69 h 173"/>
                <a:gd name="T16" fmla="*/ 20 w 154"/>
                <a:gd name="T17" fmla="*/ 50 h 173"/>
                <a:gd name="T18" fmla="*/ 31 w 154"/>
                <a:gd name="T19" fmla="*/ 34 h 173"/>
                <a:gd name="T20" fmla="*/ 44 w 154"/>
                <a:gd name="T21" fmla="*/ 24 h 173"/>
                <a:gd name="T22" fmla="*/ 60 w 154"/>
                <a:gd name="T23" fmla="*/ 17 h 173"/>
                <a:gd name="T24" fmla="*/ 92 w 154"/>
                <a:gd name="T25" fmla="*/ 17 h 173"/>
                <a:gd name="T26" fmla="*/ 107 w 154"/>
                <a:gd name="T27" fmla="*/ 24 h 173"/>
                <a:gd name="T28" fmla="*/ 121 w 154"/>
                <a:gd name="T29" fmla="*/ 34 h 173"/>
                <a:gd name="T30" fmla="*/ 131 w 154"/>
                <a:gd name="T31" fmla="*/ 50 h 173"/>
                <a:gd name="T32" fmla="*/ 137 w 154"/>
                <a:gd name="T33" fmla="*/ 69 h 173"/>
                <a:gd name="T34" fmla="*/ 139 w 154"/>
                <a:gd name="T35" fmla="*/ 97 h 173"/>
                <a:gd name="T36" fmla="*/ 135 w 154"/>
                <a:gd name="T37" fmla="*/ 114 h 173"/>
                <a:gd name="T38" fmla="*/ 127 w 154"/>
                <a:gd name="T39" fmla="*/ 130 h 173"/>
                <a:gd name="T40" fmla="*/ 115 w 154"/>
                <a:gd name="T41" fmla="*/ 143 h 173"/>
                <a:gd name="T42" fmla="*/ 101 w 154"/>
                <a:gd name="T43" fmla="*/ 152 h 173"/>
                <a:gd name="T44" fmla="*/ 85 w 154"/>
                <a:gd name="T45" fmla="*/ 158 h 173"/>
                <a:gd name="T46" fmla="*/ 66 w 154"/>
                <a:gd name="T47" fmla="*/ 157 h 173"/>
                <a:gd name="T48" fmla="*/ 76 w 154"/>
                <a:gd name="T49" fmla="*/ 172 h 173"/>
                <a:gd name="T50" fmla="*/ 97 w 154"/>
                <a:gd name="T51" fmla="*/ 169 h 173"/>
                <a:gd name="T52" fmla="*/ 115 w 154"/>
                <a:gd name="T53" fmla="*/ 160 h 173"/>
                <a:gd name="T54" fmla="*/ 130 w 154"/>
                <a:gd name="T55" fmla="*/ 146 h 173"/>
                <a:gd name="T56" fmla="*/ 142 w 154"/>
                <a:gd name="T57" fmla="*/ 130 h 173"/>
                <a:gd name="T58" fmla="*/ 149 w 154"/>
                <a:gd name="T59" fmla="*/ 110 h 173"/>
                <a:gd name="T60" fmla="*/ 153 w 154"/>
                <a:gd name="T61" fmla="*/ 88 h 173"/>
                <a:gd name="T62" fmla="*/ 146 w 154"/>
                <a:gd name="T63" fmla="*/ 54 h 173"/>
                <a:gd name="T64" fmla="*/ 136 w 154"/>
                <a:gd name="T65" fmla="*/ 33 h 173"/>
                <a:gd name="T66" fmla="*/ 121 w 154"/>
                <a:gd name="T67" fmla="*/ 17 h 173"/>
                <a:gd name="T68" fmla="*/ 104 w 154"/>
                <a:gd name="T69" fmla="*/ 7 h 173"/>
                <a:gd name="T70" fmla="*/ 76 w 154"/>
                <a:gd name="T71" fmla="*/ 0 h 173"/>
                <a:gd name="T72" fmla="*/ 48 w 154"/>
                <a:gd name="T73" fmla="*/ 7 h 173"/>
                <a:gd name="T74" fmla="*/ 30 w 154"/>
                <a:gd name="T75" fmla="*/ 17 h 173"/>
                <a:gd name="T76" fmla="*/ 16 w 154"/>
                <a:gd name="T77" fmla="*/ 33 h 173"/>
                <a:gd name="T78" fmla="*/ 5 w 154"/>
                <a:gd name="T79" fmla="*/ 54 h 173"/>
                <a:gd name="T80" fmla="*/ 0 w 154"/>
                <a:gd name="T81" fmla="*/ 88 h 173"/>
                <a:gd name="T82" fmla="*/ 2 w 154"/>
                <a:gd name="T83" fmla="*/ 110 h 173"/>
                <a:gd name="T84" fmla="*/ 9 w 154"/>
                <a:gd name="T85" fmla="*/ 130 h 173"/>
                <a:gd name="T86" fmla="*/ 21 w 154"/>
                <a:gd name="T87" fmla="*/ 146 h 173"/>
                <a:gd name="T88" fmla="*/ 37 w 154"/>
                <a:gd name="T89" fmla="*/ 160 h 173"/>
                <a:gd name="T90" fmla="*/ 55 w 154"/>
                <a:gd name="T91" fmla="*/ 169 h 173"/>
                <a:gd name="T92" fmla="*/ 76 w 154"/>
                <a:gd name="T93" fmla="*/ 172 h 1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4"/>
                <a:gd name="T142" fmla="*/ 0 h 173"/>
                <a:gd name="T143" fmla="*/ 154 w 154"/>
                <a:gd name="T144" fmla="*/ 173 h 1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4" h="173">
                  <a:moveTo>
                    <a:pt x="86" y="172"/>
                  </a:moveTo>
                  <a:lnTo>
                    <a:pt x="85" y="157"/>
                  </a:lnTo>
                  <a:lnTo>
                    <a:pt x="76" y="158"/>
                  </a:lnTo>
                  <a:lnTo>
                    <a:pt x="66" y="158"/>
                  </a:lnTo>
                  <a:lnTo>
                    <a:pt x="58" y="156"/>
                  </a:lnTo>
                  <a:lnTo>
                    <a:pt x="50" y="152"/>
                  </a:lnTo>
                  <a:lnTo>
                    <a:pt x="43" y="148"/>
                  </a:lnTo>
                  <a:lnTo>
                    <a:pt x="36" y="143"/>
                  </a:lnTo>
                  <a:lnTo>
                    <a:pt x="30" y="137"/>
                  </a:lnTo>
                  <a:lnTo>
                    <a:pt x="24" y="130"/>
                  </a:lnTo>
                  <a:lnTo>
                    <a:pt x="20" y="122"/>
                  </a:lnTo>
                  <a:lnTo>
                    <a:pt x="16" y="114"/>
                  </a:lnTo>
                  <a:lnTo>
                    <a:pt x="14" y="106"/>
                  </a:lnTo>
                  <a:lnTo>
                    <a:pt x="12" y="97"/>
                  </a:lnTo>
                  <a:lnTo>
                    <a:pt x="12" y="88"/>
                  </a:lnTo>
                  <a:lnTo>
                    <a:pt x="14" y="69"/>
                  </a:lnTo>
                  <a:lnTo>
                    <a:pt x="16" y="59"/>
                  </a:lnTo>
                  <a:lnTo>
                    <a:pt x="20" y="50"/>
                  </a:lnTo>
                  <a:lnTo>
                    <a:pt x="25" y="42"/>
                  </a:lnTo>
                  <a:lnTo>
                    <a:pt x="31" y="34"/>
                  </a:lnTo>
                  <a:lnTo>
                    <a:pt x="37" y="28"/>
                  </a:lnTo>
                  <a:lnTo>
                    <a:pt x="44" y="24"/>
                  </a:lnTo>
                  <a:lnTo>
                    <a:pt x="52" y="20"/>
                  </a:lnTo>
                  <a:lnTo>
                    <a:pt x="60" y="17"/>
                  </a:lnTo>
                  <a:lnTo>
                    <a:pt x="76" y="15"/>
                  </a:lnTo>
                  <a:lnTo>
                    <a:pt x="92" y="17"/>
                  </a:lnTo>
                  <a:lnTo>
                    <a:pt x="99" y="20"/>
                  </a:lnTo>
                  <a:lnTo>
                    <a:pt x="107" y="24"/>
                  </a:lnTo>
                  <a:lnTo>
                    <a:pt x="114" y="28"/>
                  </a:lnTo>
                  <a:lnTo>
                    <a:pt x="121" y="34"/>
                  </a:lnTo>
                  <a:lnTo>
                    <a:pt x="126" y="42"/>
                  </a:lnTo>
                  <a:lnTo>
                    <a:pt x="131" y="50"/>
                  </a:lnTo>
                  <a:lnTo>
                    <a:pt x="135" y="59"/>
                  </a:lnTo>
                  <a:lnTo>
                    <a:pt x="137" y="69"/>
                  </a:lnTo>
                  <a:lnTo>
                    <a:pt x="139" y="88"/>
                  </a:lnTo>
                  <a:lnTo>
                    <a:pt x="139" y="97"/>
                  </a:lnTo>
                  <a:lnTo>
                    <a:pt x="137" y="106"/>
                  </a:lnTo>
                  <a:lnTo>
                    <a:pt x="135" y="114"/>
                  </a:lnTo>
                  <a:lnTo>
                    <a:pt x="131" y="122"/>
                  </a:lnTo>
                  <a:lnTo>
                    <a:pt x="127" y="130"/>
                  </a:lnTo>
                  <a:lnTo>
                    <a:pt x="121" y="137"/>
                  </a:lnTo>
                  <a:lnTo>
                    <a:pt x="115" y="143"/>
                  </a:lnTo>
                  <a:lnTo>
                    <a:pt x="108" y="148"/>
                  </a:lnTo>
                  <a:lnTo>
                    <a:pt x="101" y="152"/>
                  </a:lnTo>
                  <a:lnTo>
                    <a:pt x="93" y="156"/>
                  </a:lnTo>
                  <a:lnTo>
                    <a:pt x="85" y="158"/>
                  </a:lnTo>
                  <a:lnTo>
                    <a:pt x="76" y="158"/>
                  </a:lnTo>
                  <a:lnTo>
                    <a:pt x="66" y="157"/>
                  </a:lnTo>
                  <a:lnTo>
                    <a:pt x="65" y="172"/>
                  </a:lnTo>
                  <a:lnTo>
                    <a:pt x="76" y="172"/>
                  </a:lnTo>
                  <a:lnTo>
                    <a:pt x="87" y="171"/>
                  </a:lnTo>
                  <a:lnTo>
                    <a:pt x="97" y="169"/>
                  </a:lnTo>
                  <a:lnTo>
                    <a:pt x="106" y="165"/>
                  </a:lnTo>
                  <a:lnTo>
                    <a:pt x="115" y="160"/>
                  </a:lnTo>
                  <a:lnTo>
                    <a:pt x="123" y="154"/>
                  </a:lnTo>
                  <a:lnTo>
                    <a:pt x="130" y="146"/>
                  </a:lnTo>
                  <a:lnTo>
                    <a:pt x="137" y="138"/>
                  </a:lnTo>
                  <a:lnTo>
                    <a:pt x="142" y="130"/>
                  </a:lnTo>
                  <a:lnTo>
                    <a:pt x="146" y="120"/>
                  </a:lnTo>
                  <a:lnTo>
                    <a:pt x="149" y="110"/>
                  </a:lnTo>
                  <a:lnTo>
                    <a:pt x="151" y="98"/>
                  </a:lnTo>
                  <a:lnTo>
                    <a:pt x="153" y="88"/>
                  </a:lnTo>
                  <a:lnTo>
                    <a:pt x="150" y="66"/>
                  </a:lnTo>
                  <a:lnTo>
                    <a:pt x="146" y="54"/>
                  </a:lnTo>
                  <a:lnTo>
                    <a:pt x="142" y="43"/>
                  </a:lnTo>
                  <a:lnTo>
                    <a:pt x="136" y="33"/>
                  </a:lnTo>
                  <a:lnTo>
                    <a:pt x="129" y="25"/>
                  </a:lnTo>
                  <a:lnTo>
                    <a:pt x="121" y="17"/>
                  </a:lnTo>
                  <a:lnTo>
                    <a:pt x="113" y="11"/>
                  </a:lnTo>
                  <a:lnTo>
                    <a:pt x="104" y="7"/>
                  </a:lnTo>
                  <a:lnTo>
                    <a:pt x="95" y="3"/>
                  </a:lnTo>
                  <a:lnTo>
                    <a:pt x="76" y="0"/>
                  </a:lnTo>
                  <a:lnTo>
                    <a:pt x="56" y="3"/>
                  </a:lnTo>
                  <a:lnTo>
                    <a:pt x="48" y="7"/>
                  </a:lnTo>
                  <a:lnTo>
                    <a:pt x="39" y="11"/>
                  </a:lnTo>
                  <a:lnTo>
                    <a:pt x="30" y="17"/>
                  </a:lnTo>
                  <a:lnTo>
                    <a:pt x="23" y="25"/>
                  </a:lnTo>
                  <a:lnTo>
                    <a:pt x="16" y="33"/>
                  </a:lnTo>
                  <a:lnTo>
                    <a:pt x="9" y="43"/>
                  </a:lnTo>
                  <a:lnTo>
                    <a:pt x="5" y="54"/>
                  </a:lnTo>
                  <a:lnTo>
                    <a:pt x="1" y="66"/>
                  </a:lnTo>
                  <a:lnTo>
                    <a:pt x="0" y="88"/>
                  </a:lnTo>
                  <a:lnTo>
                    <a:pt x="0" y="98"/>
                  </a:lnTo>
                  <a:lnTo>
                    <a:pt x="2" y="110"/>
                  </a:lnTo>
                  <a:lnTo>
                    <a:pt x="5" y="120"/>
                  </a:lnTo>
                  <a:lnTo>
                    <a:pt x="9" y="130"/>
                  </a:lnTo>
                  <a:lnTo>
                    <a:pt x="15" y="138"/>
                  </a:lnTo>
                  <a:lnTo>
                    <a:pt x="21" y="146"/>
                  </a:lnTo>
                  <a:lnTo>
                    <a:pt x="28" y="154"/>
                  </a:lnTo>
                  <a:lnTo>
                    <a:pt x="37" y="160"/>
                  </a:lnTo>
                  <a:lnTo>
                    <a:pt x="45" y="165"/>
                  </a:lnTo>
                  <a:lnTo>
                    <a:pt x="55" y="169"/>
                  </a:lnTo>
                  <a:lnTo>
                    <a:pt x="65" y="171"/>
                  </a:lnTo>
                  <a:lnTo>
                    <a:pt x="76" y="172"/>
                  </a:lnTo>
                  <a:lnTo>
                    <a:pt x="86" y="172"/>
                  </a:lnTo>
                </a:path>
              </a:pathLst>
            </a:custGeom>
            <a:solidFill>
              <a:srgbClr val="000000"/>
            </a:solidFill>
            <a:ln w="12700" cap="rnd">
              <a:solidFill>
                <a:srgbClr val="000000"/>
              </a:solidFill>
              <a:round/>
              <a:headEnd/>
              <a:tailEnd/>
            </a:ln>
          </p:spPr>
          <p:txBody>
            <a:bodyPr/>
            <a:lstStyle/>
            <a:p>
              <a:endParaRPr lang="en-US"/>
            </a:p>
          </p:txBody>
        </p:sp>
        <p:sp>
          <p:nvSpPr>
            <p:cNvPr id="16462" name="Freeform 76"/>
            <p:cNvSpPr>
              <a:spLocks/>
            </p:cNvSpPr>
            <p:nvPr/>
          </p:nvSpPr>
          <p:spPr bwMode="auto">
            <a:xfrm>
              <a:off x="2400" y="3158"/>
              <a:ext cx="135" cy="152"/>
            </a:xfrm>
            <a:custGeom>
              <a:avLst/>
              <a:gdLst>
                <a:gd name="T0" fmla="*/ 67 w 135"/>
                <a:gd name="T1" fmla="*/ 151 h 152"/>
                <a:gd name="T2" fmla="*/ 56 w 135"/>
                <a:gd name="T3" fmla="*/ 150 h 152"/>
                <a:gd name="T4" fmla="*/ 48 w 135"/>
                <a:gd name="T5" fmla="*/ 148 h 152"/>
                <a:gd name="T6" fmla="*/ 39 w 135"/>
                <a:gd name="T7" fmla="*/ 145 h 152"/>
                <a:gd name="T8" fmla="*/ 32 w 135"/>
                <a:gd name="T9" fmla="*/ 140 h 152"/>
                <a:gd name="T10" fmla="*/ 25 w 135"/>
                <a:gd name="T11" fmla="*/ 135 h 152"/>
                <a:gd name="T12" fmla="*/ 18 w 135"/>
                <a:gd name="T13" fmla="*/ 129 h 152"/>
                <a:gd name="T14" fmla="*/ 13 w 135"/>
                <a:gd name="T15" fmla="*/ 121 h 152"/>
                <a:gd name="T16" fmla="*/ 8 w 135"/>
                <a:gd name="T17" fmla="*/ 113 h 152"/>
                <a:gd name="T18" fmla="*/ 5 w 135"/>
                <a:gd name="T19" fmla="*/ 105 h 152"/>
                <a:gd name="T20" fmla="*/ 2 w 135"/>
                <a:gd name="T21" fmla="*/ 96 h 152"/>
                <a:gd name="T22" fmla="*/ 0 w 135"/>
                <a:gd name="T23" fmla="*/ 87 h 152"/>
                <a:gd name="T24" fmla="*/ 0 w 135"/>
                <a:gd name="T25" fmla="*/ 77 h 152"/>
                <a:gd name="T26" fmla="*/ 1 w 135"/>
                <a:gd name="T27" fmla="*/ 57 h 152"/>
                <a:gd name="T28" fmla="*/ 4 w 135"/>
                <a:gd name="T29" fmla="*/ 47 h 152"/>
                <a:gd name="T30" fmla="*/ 8 w 135"/>
                <a:gd name="T31" fmla="*/ 38 h 152"/>
                <a:gd name="T32" fmla="*/ 14 w 135"/>
                <a:gd name="T33" fmla="*/ 29 h 152"/>
                <a:gd name="T34" fmla="*/ 19 w 135"/>
                <a:gd name="T35" fmla="*/ 21 h 152"/>
                <a:gd name="T36" fmla="*/ 26 w 135"/>
                <a:gd name="T37" fmla="*/ 14 h 152"/>
                <a:gd name="T38" fmla="*/ 33 w 135"/>
                <a:gd name="T39" fmla="*/ 9 h 152"/>
                <a:gd name="T40" fmla="*/ 41 w 135"/>
                <a:gd name="T41" fmla="*/ 5 h 152"/>
                <a:gd name="T42" fmla="*/ 50 w 135"/>
                <a:gd name="T43" fmla="*/ 2 h 152"/>
                <a:gd name="T44" fmla="*/ 67 w 135"/>
                <a:gd name="T45" fmla="*/ 0 h 152"/>
                <a:gd name="T46" fmla="*/ 83 w 135"/>
                <a:gd name="T47" fmla="*/ 2 h 152"/>
                <a:gd name="T48" fmla="*/ 92 w 135"/>
                <a:gd name="T49" fmla="*/ 5 h 152"/>
                <a:gd name="T50" fmla="*/ 100 w 135"/>
                <a:gd name="T51" fmla="*/ 9 h 152"/>
                <a:gd name="T52" fmla="*/ 107 w 135"/>
                <a:gd name="T53" fmla="*/ 14 h 152"/>
                <a:gd name="T54" fmla="*/ 114 w 135"/>
                <a:gd name="T55" fmla="*/ 21 h 152"/>
                <a:gd name="T56" fmla="*/ 120 w 135"/>
                <a:gd name="T57" fmla="*/ 29 h 152"/>
                <a:gd name="T58" fmla="*/ 125 w 135"/>
                <a:gd name="T59" fmla="*/ 38 h 152"/>
                <a:gd name="T60" fmla="*/ 129 w 135"/>
                <a:gd name="T61" fmla="*/ 47 h 152"/>
                <a:gd name="T62" fmla="*/ 132 w 135"/>
                <a:gd name="T63" fmla="*/ 57 h 152"/>
                <a:gd name="T64" fmla="*/ 134 w 135"/>
                <a:gd name="T65" fmla="*/ 77 h 152"/>
                <a:gd name="T66" fmla="*/ 134 w 135"/>
                <a:gd name="T67" fmla="*/ 87 h 152"/>
                <a:gd name="T68" fmla="*/ 132 w 135"/>
                <a:gd name="T69" fmla="*/ 96 h 152"/>
                <a:gd name="T70" fmla="*/ 128 w 135"/>
                <a:gd name="T71" fmla="*/ 105 h 152"/>
                <a:gd name="T72" fmla="*/ 125 w 135"/>
                <a:gd name="T73" fmla="*/ 113 h 152"/>
                <a:gd name="T74" fmla="*/ 120 w 135"/>
                <a:gd name="T75" fmla="*/ 121 h 152"/>
                <a:gd name="T76" fmla="*/ 115 w 135"/>
                <a:gd name="T77" fmla="*/ 129 h 152"/>
                <a:gd name="T78" fmla="*/ 108 w 135"/>
                <a:gd name="T79" fmla="*/ 135 h 152"/>
                <a:gd name="T80" fmla="*/ 101 w 135"/>
                <a:gd name="T81" fmla="*/ 140 h 152"/>
                <a:gd name="T82" fmla="*/ 94 w 135"/>
                <a:gd name="T83" fmla="*/ 145 h 152"/>
                <a:gd name="T84" fmla="*/ 85 w 135"/>
                <a:gd name="T85" fmla="*/ 148 h 152"/>
                <a:gd name="T86" fmla="*/ 77 w 135"/>
                <a:gd name="T87" fmla="*/ 150 h 152"/>
                <a:gd name="T88" fmla="*/ 67 w 135"/>
                <a:gd name="T89" fmla="*/ 151 h 1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5"/>
                <a:gd name="T136" fmla="*/ 0 h 152"/>
                <a:gd name="T137" fmla="*/ 135 w 135"/>
                <a:gd name="T138" fmla="*/ 152 h 1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5" h="152">
                  <a:moveTo>
                    <a:pt x="67" y="151"/>
                  </a:moveTo>
                  <a:lnTo>
                    <a:pt x="56" y="150"/>
                  </a:lnTo>
                  <a:lnTo>
                    <a:pt x="48" y="148"/>
                  </a:lnTo>
                  <a:lnTo>
                    <a:pt x="39" y="145"/>
                  </a:lnTo>
                  <a:lnTo>
                    <a:pt x="32" y="140"/>
                  </a:lnTo>
                  <a:lnTo>
                    <a:pt x="25" y="135"/>
                  </a:lnTo>
                  <a:lnTo>
                    <a:pt x="18" y="129"/>
                  </a:lnTo>
                  <a:lnTo>
                    <a:pt x="13" y="121"/>
                  </a:lnTo>
                  <a:lnTo>
                    <a:pt x="8" y="113"/>
                  </a:lnTo>
                  <a:lnTo>
                    <a:pt x="5" y="105"/>
                  </a:lnTo>
                  <a:lnTo>
                    <a:pt x="2" y="96"/>
                  </a:lnTo>
                  <a:lnTo>
                    <a:pt x="0" y="87"/>
                  </a:lnTo>
                  <a:lnTo>
                    <a:pt x="0" y="77"/>
                  </a:lnTo>
                  <a:lnTo>
                    <a:pt x="1" y="57"/>
                  </a:lnTo>
                  <a:lnTo>
                    <a:pt x="4" y="47"/>
                  </a:lnTo>
                  <a:lnTo>
                    <a:pt x="8" y="38"/>
                  </a:lnTo>
                  <a:lnTo>
                    <a:pt x="14" y="29"/>
                  </a:lnTo>
                  <a:lnTo>
                    <a:pt x="19" y="21"/>
                  </a:lnTo>
                  <a:lnTo>
                    <a:pt x="26" y="14"/>
                  </a:lnTo>
                  <a:lnTo>
                    <a:pt x="33" y="9"/>
                  </a:lnTo>
                  <a:lnTo>
                    <a:pt x="41" y="5"/>
                  </a:lnTo>
                  <a:lnTo>
                    <a:pt x="50" y="2"/>
                  </a:lnTo>
                  <a:lnTo>
                    <a:pt x="67" y="0"/>
                  </a:lnTo>
                  <a:lnTo>
                    <a:pt x="83" y="2"/>
                  </a:lnTo>
                  <a:lnTo>
                    <a:pt x="92" y="5"/>
                  </a:lnTo>
                  <a:lnTo>
                    <a:pt x="100" y="9"/>
                  </a:lnTo>
                  <a:lnTo>
                    <a:pt x="107" y="14"/>
                  </a:lnTo>
                  <a:lnTo>
                    <a:pt x="114" y="21"/>
                  </a:lnTo>
                  <a:lnTo>
                    <a:pt x="120" y="29"/>
                  </a:lnTo>
                  <a:lnTo>
                    <a:pt x="125" y="38"/>
                  </a:lnTo>
                  <a:lnTo>
                    <a:pt x="129" y="47"/>
                  </a:lnTo>
                  <a:lnTo>
                    <a:pt x="132" y="57"/>
                  </a:lnTo>
                  <a:lnTo>
                    <a:pt x="134" y="77"/>
                  </a:lnTo>
                  <a:lnTo>
                    <a:pt x="134" y="87"/>
                  </a:lnTo>
                  <a:lnTo>
                    <a:pt x="132" y="96"/>
                  </a:lnTo>
                  <a:lnTo>
                    <a:pt x="128" y="105"/>
                  </a:lnTo>
                  <a:lnTo>
                    <a:pt x="125" y="113"/>
                  </a:lnTo>
                  <a:lnTo>
                    <a:pt x="120" y="121"/>
                  </a:lnTo>
                  <a:lnTo>
                    <a:pt x="115" y="129"/>
                  </a:lnTo>
                  <a:lnTo>
                    <a:pt x="108" y="135"/>
                  </a:lnTo>
                  <a:lnTo>
                    <a:pt x="101" y="140"/>
                  </a:lnTo>
                  <a:lnTo>
                    <a:pt x="94" y="145"/>
                  </a:lnTo>
                  <a:lnTo>
                    <a:pt x="85" y="148"/>
                  </a:lnTo>
                  <a:lnTo>
                    <a:pt x="77" y="150"/>
                  </a:lnTo>
                  <a:lnTo>
                    <a:pt x="67" y="151"/>
                  </a:lnTo>
                </a:path>
              </a:pathLst>
            </a:custGeom>
            <a:solidFill>
              <a:srgbClr val="00FFFF"/>
            </a:solidFill>
            <a:ln w="9525" cap="rnd">
              <a:noFill/>
              <a:round/>
              <a:headEnd/>
              <a:tailEnd/>
            </a:ln>
          </p:spPr>
          <p:txBody>
            <a:bodyPr/>
            <a:lstStyle/>
            <a:p>
              <a:endParaRPr lang="en-US"/>
            </a:p>
          </p:txBody>
        </p:sp>
        <p:sp>
          <p:nvSpPr>
            <p:cNvPr id="16463" name="Freeform 77"/>
            <p:cNvSpPr>
              <a:spLocks/>
            </p:cNvSpPr>
            <p:nvPr/>
          </p:nvSpPr>
          <p:spPr bwMode="auto">
            <a:xfrm>
              <a:off x="2393" y="3150"/>
              <a:ext cx="154" cy="173"/>
            </a:xfrm>
            <a:custGeom>
              <a:avLst/>
              <a:gdLst>
                <a:gd name="T0" fmla="*/ 85 w 154"/>
                <a:gd name="T1" fmla="*/ 157 h 173"/>
                <a:gd name="T2" fmla="*/ 66 w 154"/>
                <a:gd name="T3" fmla="*/ 158 h 173"/>
                <a:gd name="T4" fmla="*/ 50 w 154"/>
                <a:gd name="T5" fmla="*/ 152 h 173"/>
                <a:gd name="T6" fmla="*/ 36 w 154"/>
                <a:gd name="T7" fmla="*/ 143 h 173"/>
                <a:gd name="T8" fmla="*/ 24 w 154"/>
                <a:gd name="T9" fmla="*/ 130 h 173"/>
                <a:gd name="T10" fmla="*/ 16 w 154"/>
                <a:gd name="T11" fmla="*/ 114 h 173"/>
                <a:gd name="T12" fmla="*/ 12 w 154"/>
                <a:gd name="T13" fmla="*/ 97 h 173"/>
                <a:gd name="T14" fmla="*/ 14 w 154"/>
                <a:gd name="T15" fmla="*/ 69 h 173"/>
                <a:gd name="T16" fmla="*/ 20 w 154"/>
                <a:gd name="T17" fmla="*/ 50 h 173"/>
                <a:gd name="T18" fmla="*/ 31 w 154"/>
                <a:gd name="T19" fmla="*/ 34 h 173"/>
                <a:gd name="T20" fmla="*/ 44 w 154"/>
                <a:gd name="T21" fmla="*/ 24 h 173"/>
                <a:gd name="T22" fmla="*/ 60 w 154"/>
                <a:gd name="T23" fmla="*/ 17 h 173"/>
                <a:gd name="T24" fmla="*/ 92 w 154"/>
                <a:gd name="T25" fmla="*/ 17 h 173"/>
                <a:gd name="T26" fmla="*/ 107 w 154"/>
                <a:gd name="T27" fmla="*/ 24 h 173"/>
                <a:gd name="T28" fmla="*/ 121 w 154"/>
                <a:gd name="T29" fmla="*/ 34 h 173"/>
                <a:gd name="T30" fmla="*/ 131 w 154"/>
                <a:gd name="T31" fmla="*/ 50 h 173"/>
                <a:gd name="T32" fmla="*/ 137 w 154"/>
                <a:gd name="T33" fmla="*/ 69 h 173"/>
                <a:gd name="T34" fmla="*/ 139 w 154"/>
                <a:gd name="T35" fmla="*/ 97 h 173"/>
                <a:gd name="T36" fmla="*/ 135 w 154"/>
                <a:gd name="T37" fmla="*/ 114 h 173"/>
                <a:gd name="T38" fmla="*/ 127 w 154"/>
                <a:gd name="T39" fmla="*/ 130 h 173"/>
                <a:gd name="T40" fmla="*/ 115 w 154"/>
                <a:gd name="T41" fmla="*/ 143 h 173"/>
                <a:gd name="T42" fmla="*/ 101 w 154"/>
                <a:gd name="T43" fmla="*/ 152 h 173"/>
                <a:gd name="T44" fmla="*/ 85 w 154"/>
                <a:gd name="T45" fmla="*/ 158 h 173"/>
                <a:gd name="T46" fmla="*/ 66 w 154"/>
                <a:gd name="T47" fmla="*/ 157 h 173"/>
                <a:gd name="T48" fmla="*/ 76 w 154"/>
                <a:gd name="T49" fmla="*/ 172 h 173"/>
                <a:gd name="T50" fmla="*/ 97 w 154"/>
                <a:gd name="T51" fmla="*/ 169 h 173"/>
                <a:gd name="T52" fmla="*/ 115 w 154"/>
                <a:gd name="T53" fmla="*/ 160 h 173"/>
                <a:gd name="T54" fmla="*/ 130 w 154"/>
                <a:gd name="T55" fmla="*/ 146 h 173"/>
                <a:gd name="T56" fmla="*/ 142 w 154"/>
                <a:gd name="T57" fmla="*/ 130 h 173"/>
                <a:gd name="T58" fmla="*/ 149 w 154"/>
                <a:gd name="T59" fmla="*/ 110 h 173"/>
                <a:gd name="T60" fmla="*/ 153 w 154"/>
                <a:gd name="T61" fmla="*/ 88 h 173"/>
                <a:gd name="T62" fmla="*/ 146 w 154"/>
                <a:gd name="T63" fmla="*/ 54 h 173"/>
                <a:gd name="T64" fmla="*/ 136 w 154"/>
                <a:gd name="T65" fmla="*/ 33 h 173"/>
                <a:gd name="T66" fmla="*/ 121 w 154"/>
                <a:gd name="T67" fmla="*/ 17 h 173"/>
                <a:gd name="T68" fmla="*/ 104 w 154"/>
                <a:gd name="T69" fmla="*/ 7 h 173"/>
                <a:gd name="T70" fmla="*/ 76 w 154"/>
                <a:gd name="T71" fmla="*/ 0 h 173"/>
                <a:gd name="T72" fmla="*/ 48 w 154"/>
                <a:gd name="T73" fmla="*/ 7 h 173"/>
                <a:gd name="T74" fmla="*/ 30 w 154"/>
                <a:gd name="T75" fmla="*/ 17 h 173"/>
                <a:gd name="T76" fmla="*/ 16 w 154"/>
                <a:gd name="T77" fmla="*/ 33 h 173"/>
                <a:gd name="T78" fmla="*/ 5 w 154"/>
                <a:gd name="T79" fmla="*/ 54 h 173"/>
                <a:gd name="T80" fmla="*/ 0 w 154"/>
                <a:gd name="T81" fmla="*/ 88 h 173"/>
                <a:gd name="T82" fmla="*/ 2 w 154"/>
                <a:gd name="T83" fmla="*/ 110 h 173"/>
                <a:gd name="T84" fmla="*/ 9 w 154"/>
                <a:gd name="T85" fmla="*/ 130 h 173"/>
                <a:gd name="T86" fmla="*/ 21 w 154"/>
                <a:gd name="T87" fmla="*/ 146 h 173"/>
                <a:gd name="T88" fmla="*/ 37 w 154"/>
                <a:gd name="T89" fmla="*/ 160 h 173"/>
                <a:gd name="T90" fmla="*/ 55 w 154"/>
                <a:gd name="T91" fmla="*/ 169 h 173"/>
                <a:gd name="T92" fmla="*/ 76 w 154"/>
                <a:gd name="T93" fmla="*/ 172 h 1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4"/>
                <a:gd name="T142" fmla="*/ 0 h 173"/>
                <a:gd name="T143" fmla="*/ 154 w 154"/>
                <a:gd name="T144" fmla="*/ 173 h 1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4" h="173">
                  <a:moveTo>
                    <a:pt x="86" y="172"/>
                  </a:moveTo>
                  <a:lnTo>
                    <a:pt x="85" y="157"/>
                  </a:lnTo>
                  <a:lnTo>
                    <a:pt x="76" y="158"/>
                  </a:lnTo>
                  <a:lnTo>
                    <a:pt x="66" y="158"/>
                  </a:lnTo>
                  <a:lnTo>
                    <a:pt x="58" y="156"/>
                  </a:lnTo>
                  <a:lnTo>
                    <a:pt x="50" y="152"/>
                  </a:lnTo>
                  <a:lnTo>
                    <a:pt x="43" y="148"/>
                  </a:lnTo>
                  <a:lnTo>
                    <a:pt x="36" y="143"/>
                  </a:lnTo>
                  <a:lnTo>
                    <a:pt x="30" y="137"/>
                  </a:lnTo>
                  <a:lnTo>
                    <a:pt x="24" y="130"/>
                  </a:lnTo>
                  <a:lnTo>
                    <a:pt x="20" y="122"/>
                  </a:lnTo>
                  <a:lnTo>
                    <a:pt x="16" y="114"/>
                  </a:lnTo>
                  <a:lnTo>
                    <a:pt x="14" y="106"/>
                  </a:lnTo>
                  <a:lnTo>
                    <a:pt x="12" y="97"/>
                  </a:lnTo>
                  <a:lnTo>
                    <a:pt x="12" y="88"/>
                  </a:lnTo>
                  <a:lnTo>
                    <a:pt x="14" y="69"/>
                  </a:lnTo>
                  <a:lnTo>
                    <a:pt x="16" y="59"/>
                  </a:lnTo>
                  <a:lnTo>
                    <a:pt x="20" y="50"/>
                  </a:lnTo>
                  <a:lnTo>
                    <a:pt x="25" y="42"/>
                  </a:lnTo>
                  <a:lnTo>
                    <a:pt x="31" y="34"/>
                  </a:lnTo>
                  <a:lnTo>
                    <a:pt x="37" y="28"/>
                  </a:lnTo>
                  <a:lnTo>
                    <a:pt x="44" y="24"/>
                  </a:lnTo>
                  <a:lnTo>
                    <a:pt x="52" y="20"/>
                  </a:lnTo>
                  <a:lnTo>
                    <a:pt x="60" y="17"/>
                  </a:lnTo>
                  <a:lnTo>
                    <a:pt x="76" y="15"/>
                  </a:lnTo>
                  <a:lnTo>
                    <a:pt x="92" y="17"/>
                  </a:lnTo>
                  <a:lnTo>
                    <a:pt x="99" y="20"/>
                  </a:lnTo>
                  <a:lnTo>
                    <a:pt x="107" y="24"/>
                  </a:lnTo>
                  <a:lnTo>
                    <a:pt x="114" y="28"/>
                  </a:lnTo>
                  <a:lnTo>
                    <a:pt x="121" y="34"/>
                  </a:lnTo>
                  <a:lnTo>
                    <a:pt x="126" y="42"/>
                  </a:lnTo>
                  <a:lnTo>
                    <a:pt x="131" y="50"/>
                  </a:lnTo>
                  <a:lnTo>
                    <a:pt x="135" y="59"/>
                  </a:lnTo>
                  <a:lnTo>
                    <a:pt x="137" y="69"/>
                  </a:lnTo>
                  <a:lnTo>
                    <a:pt x="139" y="88"/>
                  </a:lnTo>
                  <a:lnTo>
                    <a:pt x="139" y="97"/>
                  </a:lnTo>
                  <a:lnTo>
                    <a:pt x="137" y="106"/>
                  </a:lnTo>
                  <a:lnTo>
                    <a:pt x="135" y="114"/>
                  </a:lnTo>
                  <a:lnTo>
                    <a:pt x="131" y="122"/>
                  </a:lnTo>
                  <a:lnTo>
                    <a:pt x="127" y="130"/>
                  </a:lnTo>
                  <a:lnTo>
                    <a:pt x="121" y="137"/>
                  </a:lnTo>
                  <a:lnTo>
                    <a:pt x="115" y="143"/>
                  </a:lnTo>
                  <a:lnTo>
                    <a:pt x="108" y="148"/>
                  </a:lnTo>
                  <a:lnTo>
                    <a:pt x="101" y="152"/>
                  </a:lnTo>
                  <a:lnTo>
                    <a:pt x="93" y="156"/>
                  </a:lnTo>
                  <a:lnTo>
                    <a:pt x="85" y="158"/>
                  </a:lnTo>
                  <a:lnTo>
                    <a:pt x="76" y="158"/>
                  </a:lnTo>
                  <a:lnTo>
                    <a:pt x="66" y="157"/>
                  </a:lnTo>
                  <a:lnTo>
                    <a:pt x="65" y="172"/>
                  </a:lnTo>
                  <a:lnTo>
                    <a:pt x="76" y="172"/>
                  </a:lnTo>
                  <a:lnTo>
                    <a:pt x="87" y="171"/>
                  </a:lnTo>
                  <a:lnTo>
                    <a:pt x="97" y="169"/>
                  </a:lnTo>
                  <a:lnTo>
                    <a:pt x="106" y="165"/>
                  </a:lnTo>
                  <a:lnTo>
                    <a:pt x="115" y="160"/>
                  </a:lnTo>
                  <a:lnTo>
                    <a:pt x="123" y="154"/>
                  </a:lnTo>
                  <a:lnTo>
                    <a:pt x="130" y="146"/>
                  </a:lnTo>
                  <a:lnTo>
                    <a:pt x="137" y="138"/>
                  </a:lnTo>
                  <a:lnTo>
                    <a:pt x="142" y="130"/>
                  </a:lnTo>
                  <a:lnTo>
                    <a:pt x="146" y="120"/>
                  </a:lnTo>
                  <a:lnTo>
                    <a:pt x="149" y="110"/>
                  </a:lnTo>
                  <a:lnTo>
                    <a:pt x="151" y="98"/>
                  </a:lnTo>
                  <a:lnTo>
                    <a:pt x="153" y="88"/>
                  </a:lnTo>
                  <a:lnTo>
                    <a:pt x="150" y="66"/>
                  </a:lnTo>
                  <a:lnTo>
                    <a:pt x="146" y="54"/>
                  </a:lnTo>
                  <a:lnTo>
                    <a:pt x="142" y="43"/>
                  </a:lnTo>
                  <a:lnTo>
                    <a:pt x="136" y="33"/>
                  </a:lnTo>
                  <a:lnTo>
                    <a:pt x="129" y="25"/>
                  </a:lnTo>
                  <a:lnTo>
                    <a:pt x="121" y="17"/>
                  </a:lnTo>
                  <a:lnTo>
                    <a:pt x="113" y="11"/>
                  </a:lnTo>
                  <a:lnTo>
                    <a:pt x="104" y="7"/>
                  </a:lnTo>
                  <a:lnTo>
                    <a:pt x="95" y="3"/>
                  </a:lnTo>
                  <a:lnTo>
                    <a:pt x="76" y="0"/>
                  </a:lnTo>
                  <a:lnTo>
                    <a:pt x="56" y="3"/>
                  </a:lnTo>
                  <a:lnTo>
                    <a:pt x="48" y="7"/>
                  </a:lnTo>
                  <a:lnTo>
                    <a:pt x="39" y="11"/>
                  </a:lnTo>
                  <a:lnTo>
                    <a:pt x="30" y="17"/>
                  </a:lnTo>
                  <a:lnTo>
                    <a:pt x="23" y="25"/>
                  </a:lnTo>
                  <a:lnTo>
                    <a:pt x="16" y="33"/>
                  </a:lnTo>
                  <a:lnTo>
                    <a:pt x="9" y="43"/>
                  </a:lnTo>
                  <a:lnTo>
                    <a:pt x="5" y="54"/>
                  </a:lnTo>
                  <a:lnTo>
                    <a:pt x="1" y="66"/>
                  </a:lnTo>
                  <a:lnTo>
                    <a:pt x="0" y="88"/>
                  </a:lnTo>
                  <a:lnTo>
                    <a:pt x="0" y="98"/>
                  </a:lnTo>
                  <a:lnTo>
                    <a:pt x="2" y="110"/>
                  </a:lnTo>
                  <a:lnTo>
                    <a:pt x="5" y="120"/>
                  </a:lnTo>
                  <a:lnTo>
                    <a:pt x="9" y="130"/>
                  </a:lnTo>
                  <a:lnTo>
                    <a:pt x="15" y="138"/>
                  </a:lnTo>
                  <a:lnTo>
                    <a:pt x="21" y="146"/>
                  </a:lnTo>
                  <a:lnTo>
                    <a:pt x="28" y="154"/>
                  </a:lnTo>
                  <a:lnTo>
                    <a:pt x="37" y="160"/>
                  </a:lnTo>
                  <a:lnTo>
                    <a:pt x="45" y="165"/>
                  </a:lnTo>
                  <a:lnTo>
                    <a:pt x="55" y="169"/>
                  </a:lnTo>
                  <a:lnTo>
                    <a:pt x="65" y="171"/>
                  </a:lnTo>
                  <a:lnTo>
                    <a:pt x="76" y="172"/>
                  </a:lnTo>
                  <a:lnTo>
                    <a:pt x="86" y="172"/>
                  </a:lnTo>
                </a:path>
              </a:pathLst>
            </a:custGeom>
            <a:solidFill>
              <a:srgbClr val="000000"/>
            </a:solidFill>
            <a:ln w="12700" cap="rnd">
              <a:solidFill>
                <a:srgbClr val="000000"/>
              </a:solidFill>
              <a:round/>
              <a:headEnd/>
              <a:tailEnd/>
            </a:ln>
          </p:spPr>
          <p:txBody>
            <a:bodyPr/>
            <a:lstStyle/>
            <a:p>
              <a:endParaRPr lang="en-US"/>
            </a:p>
          </p:txBody>
        </p:sp>
        <p:sp>
          <p:nvSpPr>
            <p:cNvPr id="16464" name="Freeform 78"/>
            <p:cNvSpPr>
              <a:spLocks/>
            </p:cNvSpPr>
            <p:nvPr/>
          </p:nvSpPr>
          <p:spPr bwMode="auto">
            <a:xfrm>
              <a:off x="2544" y="3158"/>
              <a:ext cx="136" cy="152"/>
            </a:xfrm>
            <a:custGeom>
              <a:avLst/>
              <a:gdLst>
                <a:gd name="T0" fmla="*/ 67 w 136"/>
                <a:gd name="T1" fmla="*/ 151 h 152"/>
                <a:gd name="T2" fmla="*/ 57 w 136"/>
                <a:gd name="T3" fmla="*/ 150 h 152"/>
                <a:gd name="T4" fmla="*/ 48 w 136"/>
                <a:gd name="T5" fmla="*/ 148 h 152"/>
                <a:gd name="T6" fmla="*/ 40 w 136"/>
                <a:gd name="T7" fmla="*/ 145 h 152"/>
                <a:gd name="T8" fmla="*/ 33 w 136"/>
                <a:gd name="T9" fmla="*/ 140 h 152"/>
                <a:gd name="T10" fmla="*/ 25 w 136"/>
                <a:gd name="T11" fmla="*/ 135 h 152"/>
                <a:gd name="T12" fmla="*/ 19 w 136"/>
                <a:gd name="T13" fmla="*/ 129 h 152"/>
                <a:gd name="T14" fmla="*/ 13 w 136"/>
                <a:gd name="T15" fmla="*/ 121 h 152"/>
                <a:gd name="T16" fmla="*/ 9 w 136"/>
                <a:gd name="T17" fmla="*/ 113 h 152"/>
                <a:gd name="T18" fmla="*/ 5 w 136"/>
                <a:gd name="T19" fmla="*/ 105 h 152"/>
                <a:gd name="T20" fmla="*/ 2 w 136"/>
                <a:gd name="T21" fmla="*/ 96 h 152"/>
                <a:gd name="T22" fmla="*/ 0 w 136"/>
                <a:gd name="T23" fmla="*/ 87 h 152"/>
                <a:gd name="T24" fmla="*/ 0 w 136"/>
                <a:gd name="T25" fmla="*/ 77 h 152"/>
                <a:gd name="T26" fmla="*/ 2 w 136"/>
                <a:gd name="T27" fmla="*/ 57 h 152"/>
                <a:gd name="T28" fmla="*/ 5 w 136"/>
                <a:gd name="T29" fmla="*/ 47 h 152"/>
                <a:gd name="T30" fmla="*/ 9 w 136"/>
                <a:gd name="T31" fmla="*/ 38 h 152"/>
                <a:gd name="T32" fmla="*/ 14 w 136"/>
                <a:gd name="T33" fmla="*/ 29 h 152"/>
                <a:gd name="T34" fmla="*/ 20 w 136"/>
                <a:gd name="T35" fmla="*/ 21 h 152"/>
                <a:gd name="T36" fmla="*/ 27 w 136"/>
                <a:gd name="T37" fmla="*/ 14 h 152"/>
                <a:gd name="T38" fmla="*/ 34 w 136"/>
                <a:gd name="T39" fmla="*/ 9 h 152"/>
                <a:gd name="T40" fmla="*/ 42 w 136"/>
                <a:gd name="T41" fmla="*/ 5 h 152"/>
                <a:gd name="T42" fmla="*/ 50 w 136"/>
                <a:gd name="T43" fmla="*/ 2 h 152"/>
                <a:gd name="T44" fmla="*/ 67 w 136"/>
                <a:gd name="T45" fmla="*/ 0 h 152"/>
                <a:gd name="T46" fmla="*/ 84 w 136"/>
                <a:gd name="T47" fmla="*/ 2 h 152"/>
                <a:gd name="T48" fmla="*/ 92 w 136"/>
                <a:gd name="T49" fmla="*/ 5 h 152"/>
                <a:gd name="T50" fmla="*/ 100 w 136"/>
                <a:gd name="T51" fmla="*/ 9 h 152"/>
                <a:gd name="T52" fmla="*/ 107 w 136"/>
                <a:gd name="T53" fmla="*/ 14 h 152"/>
                <a:gd name="T54" fmla="*/ 114 w 136"/>
                <a:gd name="T55" fmla="*/ 21 h 152"/>
                <a:gd name="T56" fmla="*/ 120 w 136"/>
                <a:gd name="T57" fmla="*/ 29 h 152"/>
                <a:gd name="T58" fmla="*/ 125 w 136"/>
                <a:gd name="T59" fmla="*/ 38 h 152"/>
                <a:gd name="T60" fmla="*/ 129 w 136"/>
                <a:gd name="T61" fmla="*/ 47 h 152"/>
                <a:gd name="T62" fmla="*/ 132 w 136"/>
                <a:gd name="T63" fmla="*/ 57 h 152"/>
                <a:gd name="T64" fmla="*/ 135 w 136"/>
                <a:gd name="T65" fmla="*/ 77 h 152"/>
                <a:gd name="T66" fmla="*/ 134 w 136"/>
                <a:gd name="T67" fmla="*/ 87 h 152"/>
                <a:gd name="T68" fmla="*/ 132 w 136"/>
                <a:gd name="T69" fmla="*/ 96 h 152"/>
                <a:gd name="T70" fmla="*/ 129 w 136"/>
                <a:gd name="T71" fmla="*/ 105 h 152"/>
                <a:gd name="T72" fmla="*/ 125 w 136"/>
                <a:gd name="T73" fmla="*/ 113 h 152"/>
                <a:gd name="T74" fmla="*/ 121 w 136"/>
                <a:gd name="T75" fmla="*/ 121 h 152"/>
                <a:gd name="T76" fmla="*/ 115 w 136"/>
                <a:gd name="T77" fmla="*/ 129 h 152"/>
                <a:gd name="T78" fmla="*/ 109 w 136"/>
                <a:gd name="T79" fmla="*/ 135 h 152"/>
                <a:gd name="T80" fmla="*/ 101 w 136"/>
                <a:gd name="T81" fmla="*/ 140 h 152"/>
                <a:gd name="T82" fmla="*/ 95 w 136"/>
                <a:gd name="T83" fmla="*/ 145 h 152"/>
                <a:gd name="T84" fmla="*/ 86 w 136"/>
                <a:gd name="T85" fmla="*/ 148 h 152"/>
                <a:gd name="T86" fmla="*/ 77 w 136"/>
                <a:gd name="T87" fmla="*/ 150 h 152"/>
                <a:gd name="T88" fmla="*/ 67 w 136"/>
                <a:gd name="T89" fmla="*/ 151 h 1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6"/>
                <a:gd name="T136" fmla="*/ 0 h 152"/>
                <a:gd name="T137" fmla="*/ 136 w 136"/>
                <a:gd name="T138" fmla="*/ 152 h 1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6" h="152">
                  <a:moveTo>
                    <a:pt x="67" y="151"/>
                  </a:moveTo>
                  <a:lnTo>
                    <a:pt x="57" y="150"/>
                  </a:lnTo>
                  <a:lnTo>
                    <a:pt x="48" y="148"/>
                  </a:lnTo>
                  <a:lnTo>
                    <a:pt x="40" y="145"/>
                  </a:lnTo>
                  <a:lnTo>
                    <a:pt x="33" y="140"/>
                  </a:lnTo>
                  <a:lnTo>
                    <a:pt x="25" y="135"/>
                  </a:lnTo>
                  <a:lnTo>
                    <a:pt x="19" y="129"/>
                  </a:lnTo>
                  <a:lnTo>
                    <a:pt x="13" y="121"/>
                  </a:lnTo>
                  <a:lnTo>
                    <a:pt x="9" y="113"/>
                  </a:lnTo>
                  <a:lnTo>
                    <a:pt x="5" y="105"/>
                  </a:lnTo>
                  <a:lnTo>
                    <a:pt x="2" y="96"/>
                  </a:lnTo>
                  <a:lnTo>
                    <a:pt x="0" y="87"/>
                  </a:lnTo>
                  <a:lnTo>
                    <a:pt x="0" y="77"/>
                  </a:lnTo>
                  <a:lnTo>
                    <a:pt x="2" y="57"/>
                  </a:lnTo>
                  <a:lnTo>
                    <a:pt x="5" y="47"/>
                  </a:lnTo>
                  <a:lnTo>
                    <a:pt x="9" y="38"/>
                  </a:lnTo>
                  <a:lnTo>
                    <a:pt x="14" y="29"/>
                  </a:lnTo>
                  <a:lnTo>
                    <a:pt x="20" y="21"/>
                  </a:lnTo>
                  <a:lnTo>
                    <a:pt x="27" y="14"/>
                  </a:lnTo>
                  <a:lnTo>
                    <a:pt x="34" y="9"/>
                  </a:lnTo>
                  <a:lnTo>
                    <a:pt x="42" y="5"/>
                  </a:lnTo>
                  <a:lnTo>
                    <a:pt x="50" y="2"/>
                  </a:lnTo>
                  <a:lnTo>
                    <a:pt x="67" y="0"/>
                  </a:lnTo>
                  <a:lnTo>
                    <a:pt x="84" y="2"/>
                  </a:lnTo>
                  <a:lnTo>
                    <a:pt x="92" y="5"/>
                  </a:lnTo>
                  <a:lnTo>
                    <a:pt x="100" y="9"/>
                  </a:lnTo>
                  <a:lnTo>
                    <a:pt x="107" y="14"/>
                  </a:lnTo>
                  <a:lnTo>
                    <a:pt x="114" y="21"/>
                  </a:lnTo>
                  <a:lnTo>
                    <a:pt x="120" y="29"/>
                  </a:lnTo>
                  <a:lnTo>
                    <a:pt x="125" y="38"/>
                  </a:lnTo>
                  <a:lnTo>
                    <a:pt x="129" y="47"/>
                  </a:lnTo>
                  <a:lnTo>
                    <a:pt x="132" y="57"/>
                  </a:lnTo>
                  <a:lnTo>
                    <a:pt x="135" y="77"/>
                  </a:lnTo>
                  <a:lnTo>
                    <a:pt x="134" y="87"/>
                  </a:lnTo>
                  <a:lnTo>
                    <a:pt x="132" y="96"/>
                  </a:lnTo>
                  <a:lnTo>
                    <a:pt x="129" y="105"/>
                  </a:lnTo>
                  <a:lnTo>
                    <a:pt x="125" y="113"/>
                  </a:lnTo>
                  <a:lnTo>
                    <a:pt x="121" y="121"/>
                  </a:lnTo>
                  <a:lnTo>
                    <a:pt x="115" y="129"/>
                  </a:lnTo>
                  <a:lnTo>
                    <a:pt x="109" y="135"/>
                  </a:lnTo>
                  <a:lnTo>
                    <a:pt x="101" y="140"/>
                  </a:lnTo>
                  <a:lnTo>
                    <a:pt x="95" y="145"/>
                  </a:lnTo>
                  <a:lnTo>
                    <a:pt x="86" y="148"/>
                  </a:lnTo>
                  <a:lnTo>
                    <a:pt x="77" y="150"/>
                  </a:lnTo>
                  <a:lnTo>
                    <a:pt x="67" y="151"/>
                  </a:lnTo>
                </a:path>
              </a:pathLst>
            </a:custGeom>
            <a:solidFill>
              <a:srgbClr val="00FFFF"/>
            </a:solidFill>
            <a:ln w="9525" cap="rnd">
              <a:noFill/>
              <a:round/>
              <a:headEnd/>
              <a:tailEnd/>
            </a:ln>
          </p:spPr>
          <p:txBody>
            <a:bodyPr/>
            <a:lstStyle/>
            <a:p>
              <a:endParaRPr lang="en-US"/>
            </a:p>
          </p:txBody>
        </p:sp>
        <p:sp>
          <p:nvSpPr>
            <p:cNvPr id="16465" name="Freeform 79"/>
            <p:cNvSpPr>
              <a:spLocks/>
            </p:cNvSpPr>
            <p:nvPr/>
          </p:nvSpPr>
          <p:spPr bwMode="auto">
            <a:xfrm>
              <a:off x="2537" y="3150"/>
              <a:ext cx="154" cy="173"/>
            </a:xfrm>
            <a:custGeom>
              <a:avLst/>
              <a:gdLst>
                <a:gd name="T0" fmla="*/ 86 w 154"/>
                <a:gd name="T1" fmla="*/ 157 h 173"/>
                <a:gd name="T2" fmla="*/ 67 w 154"/>
                <a:gd name="T3" fmla="*/ 158 h 173"/>
                <a:gd name="T4" fmla="*/ 50 w 154"/>
                <a:gd name="T5" fmla="*/ 152 h 173"/>
                <a:gd name="T6" fmla="*/ 37 w 154"/>
                <a:gd name="T7" fmla="*/ 143 h 173"/>
                <a:gd name="T8" fmla="*/ 25 w 154"/>
                <a:gd name="T9" fmla="*/ 130 h 173"/>
                <a:gd name="T10" fmla="*/ 17 w 154"/>
                <a:gd name="T11" fmla="*/ 114 h 173"/>
                <a:gd name="T12" fmla="*/ 13 w 154"/>
                <a:gd name="T13" fmla="*/ 97 h 173"/>
                <a:gd name="T14" fmla="*/ 14 w 154"/>
                <a:gd name="T15" fmla="*/ 69 h 173"/>
                <a:gd name="T16" fmla="*/ 21 w 154"/>
                <a:gd name="T17" fmla="*/ 50 h 173"/>
                <a:gd name="T18" fmla="*/ 32 w 154"/>
                <a:gd name="T19" fmla="*/ 34 h 173"/>
                <a:gd name="T20" fmla="*/ 45 w 154"/>
                <a:gd name="T21" fmla="*/ 24 h 173"/>
                <a:gd name="T22" fmla="*/ 60 w 154"/>
                <a:gd name="T23" fmla="*/ 17 h 173"/>
                <a:gd name="T24" fmla="*/ 92 w 154"/>
                <a:gd name="T25" fmla="*/ 17 h 173"/>
                <a:gd name="T26" fmla="*/ 107 w 154"/>
                <a:gd name="T27" fmla="*/ 24 h 173"/>
                <a:gd name="T28" fmla="*/ 121 w 154"/>
                <a:gd name="T29" fmla="*/ 34 h 173"/>
                <a:gd name="T30" fmla="*/ 131 w 154"/>
                <a:gd name="T31" fmla="*/ 50 h 173"/>
                <a:gd name="T32" fmla="*/ 138 w 154"/>
                <a:gd name="T33" fmla="*/ 69 h 173"/>
                <a:gd name="T34" fmla="*/ 139 w 154"/>
                <a:gd name="T35" fmla="*/ 97 h 173"/>
                <a:gd name="T36" fmla="*/ 135 w 154"/>
                <a:gd name="T37" fmla="*/ 114 h 173"/>
                <a:gd name="T38" fmla="*/ 127 w 154"/>
                <a:gd name="T39" fmla="*/ 130 h 173"/>
                <a:gd name="T40" fmla="*/ 115 w 154"/>
                <a:gd name="T41" fmla="*/ 143 h 173"/>
                <a:gd name="T42" fmla="*/ 102 w 154"/>
                <a:gd name="T43" fmla="*/ 152 h 173"/>
                <a:gd name="T44" fmla="*/ 85 w 154"/>
                <a:gd name="T45" fmla="*/ 158 h 173"/>
                <a:gd name="T46" fmla="*/ 66 w 154"/>
                <a:gd name="T47" fmla="*/ 157 h 173"/>
                <a:gd name="T48" fmla="*/ 76 w 154"/>
                <a:gd name="T49" fmla="*/ 172 h 173"/>
                <a:gd name="T50" fmla="*/ 97 w 154"/>
                <a:gd name="T51" fmla="*/ 169 h 173"/>
                <a:gd name="T52" fmla="*/ 115 w 154"/>
                <a:gd name="T53" fmla="*/ 160 h 173"/>
                <a:gd name="T54" fmla="*/ 131 w 154"/>
                <a:gd name="T55" fmla="*/ 146 h 173"/>
                <a:gd name="T56" fmla="*/ 142 w 154"/>
                <a:gd name="T57" fmla="*/ 130 h 173"/>
                <a:gd name="T58" fmla="*/ 150 w 154"/>
                <a:gd name="T59" fmla="*/ 110 h 173"/>
                <a:gd name="T60" fmla="*/ 153 w 154"/>
                <a:gd name="T61" fmla="*/ 88 h 173"/>
                <a:gd name="T62" fmla="*/ 147 w 154"/>
                <a:gd name="T63" fmla="*/ 54 h 173"/>
                <a:gd name="T64" fmla="*/ 137 w 154"/>
                <a:gd name="T65" fmla="*/ 33 h 173"/>
                <a:gd name="T66" fmla="*/ 121 w 154"/>
                <a:gd name="T67" fmla="*/ 17 h 173"/>
                <a:gd name="T68" fmla="*/ 105 w 154"/>
                <a:gd name="T69" fmla="*/ 7 h 173"/>
                <a:gd name="T70" fmla="*/ 76 w 154"/>
                <a:gd name="T71" fmla="*/ 0 h 173"/>
                <a:gd name="T72" fmla="*/ 48 w 154"/>
                <a:gd name="T73" fmla="*/ 7 h 173"/>
                <a:gd name="T74" fmla="*/ 31 w 154"/>
                <a:gd name="T75" fmla="*/ 17 h 173"/>
                <a:gd name="T76" fmla="*/ 16 w 154"/>
                <a:gd name="T77" fmla="*/ 33 h 173"/>
                <a:gd name="T78" fmla="*/ 5 w 154"/>
                <a:gd name="T79" fmla="*/ 54 h 173"/>
                <a:gd name="T80" fmla="*/ 0 w 154"/>
                <a:gd name="T81" fmla="*/ 88 h 173"/>
                <a:gd name="T82" fmla="*/ 2 w 154"/>
                <a:gd name="T83" fmla="*/ 110 h 173"/>
                <a:gd name="T84" fmla="*/ 10 w 154"/>
                <a:gd name="T85" fmla="*/ 130 h 173"/>
                <a:gd name="T86" fmla="*/ 21 w 154"/>
                <a:gd name="T87" fmla="*/ 146 h 173"/>
                <a:gd name="T88" fmla="*/ 37 w 154"/>
                <a:gd name="T89" fmla="*/ 160 h 173"/>
                <a:gd name="T90" fmla="*/ 55 w 154"/>
                <a:gd name="T91" fmla="*/ 169 h 173"/>
                <a:gd name="T92" fmla="*/ 76 w 154"/>
                <a:gd name="T93" fmla="*/ 172 h 1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4"/>
                <a:gd name="T142" fmla="*/ 0 h 173"/>
                <a:gd name="T143" fmla="*/ 154 w 154"/>
                <a:gd name="T144" fmla="*/ 173 h 1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4" h="173">
                  <a:moveTo>
                    <a:pt x="87" y="172"/>
                  </a:moveTo>
                  <a:lnTo>
                    <a:pt x="86" y="157"/>
                  </a:lnTo>
                  <a:lnTo>
                    <a:pt x="76" y="158"/>
                  </a:lnTo>
                  <a:lnTo>
                    <a:pt x="67" y="158"/>
                  </a:lnTo>
                  <a:lnTo>
                    <a:pt x="58" y="156"/>
                  </a:lnTo>
                  <a:lnTo>
                    <a:pt x="50" y="152"/>
                  </a:lnTo>
                  <a:lnTo>
                    <a:pt x="43" y="148"/>
                  </a:lnTo>
                  <a:lnTo>
                    <a:pt x="37" y="143"/>
                  </a:lnTo>
                  <a:lnTo>
                    <a:pt x="31" y="137"/>
                  </a:lnTo>
                  <a:lnTo>
                    <a:pt x="25" y="130"/>
                  </a:lnTo>
                  <a:lnTo>
                    <a:pt x="21" y="122"/>
                  </a:lnTo>
                  <a:lnTo>
                    <a:pt x="17" y="114"/>
                  </a:lnTo>
                  <a:lnTo>
                    <a:pt x="15" y="106"/>
                  </a:lnTo>
                  <a:lnTo>
                    <a:pt x="13" y="97"/>
                  </a:lnTo>
                  <a:lnTo>
                    <a:pt x="12" y="88"/>
                  </a:lnTo>
                  <a:lnTo>
                    <a:pt x="14" y="69"/>
                  </a:lnTo>
                  <a:lnTo>
                    <a:pt x="16" y="59"/>
                  </a:lnTo>
                  <a:lnTo>
                    <a:pt x="21" y="50"/>
                  </a:lnTo>
                  <a:lnTo>
                    <a:pt x="26" y="42"/>
                  </a:lnTo>
                  <a:lnTo>
                    <a:pt x="32" y="34"/>
                  </a:lnTo>
                  <a:lnTo>
                    <a:pt x="38" y="28"/>
                  </a:lnTo>
                  <a:lnTo>
                    <a:pt x="45" y="24"/>
                  </a:lnTo>
                  <a:lnTo>
                    <a:pt x="52" y="20"/>
                  </a:lnTo>
                  <a:lnTo>
                    <a:pt x="60" y="17"/>
                  </a:lnTo>
                  <a:lnTo>
                    <a:pt x="76" y="15"/>
                  </a:lnTo>
                  <a:lnTo>
                    <a:pt x="92" y="17"/>
                  </a:lnTo>
                  <a:lnTo>
                    <a:pt x="100" y="20"/>
                  </a:lnTo>
                  <a:lnTo>
                    <a:pt x="107" y="24"/>
                  </a:lnTo>
                  <a:lnTo>
                    <a:pt x="114" y="28"/>
                  </a:lnTo>
                  <a:lnTo>
                    <a:pt x="121" y="34"/>
                  </a:lnTo>
                  <a:lnTo>
                    <a:pt x="126" y="42"/>
                  </a:lnTo>
                  <a:lnTo>
                    <a:pt x="131" y="50"/>
                  </a:lnTo>
                  <a:lnTo>
                    <a:pt x="136" y="59"/>
                  </a:lnTo>
                  <a:lnTo>
                    <a:pt x="138" y="69"/>
                  </a:lnTo>
                  <a:lnTo>
                    <a:pt x="140" y="88"/>
                  </a:lnTo>
                  <a:lnTo>
                    <a:pt x="139" y="97"/>
                  </a:lnTo>
                  <a:lnTo>
                    <a:pt x="137" y="106"/>
                  </a:lnTo>
                  <a:lnTo>
                    <a:pt x="135" y="114"/>
                  </a:lnTo>
                  <a:lnTo>
                    <a:pt x="131" y="122"/>
                  </a:lnTo>
                  <a:lnTo>
                    <a:pt x="127" y="130"/>
                  </a:lnTo>
                  <a:lnTo>
                    <a:pt x="121" y="137"/>
                  </a:lnTo>
                  <a:lnTo>
                    <a:pt x="115" y="143"/>
                  </a:lnTo>
                  <a:lnTo>
                    <a:pt x="109" y="148"/>
                  </a:lnTo>
                  <a:lnTo>
                    <a:pt x="102" y="152"/>
                  </a:lnTo>
                  <a:lnTo>
                    <a:pt x="94" y="156"/>
                  </a:lnTo>
                  <a:lnTo>
                    <a:pt x="85" y="158"/>
                  </a:lnTo>
                  <a:lnTo>
                    <a:pt x="76" y="158"/>
                  </a:lnTo>
                  <a:lnTo>
                    <a:pt x="66" y="157"/>
                  </a:lnTo>
                  <a:lnTo>
                    <a:pt x="65" y="172"/>
                  </a:lnTo>
                  <a:lnTo>
                    <a:pt x="76" y="172"/>
                  </a:lnTo>
                  <a:lnTo>
                    <a:pt x="87" y="171"/>
                  </a:lnTo>
                  <a:lnTo>
                    <a:pt x="97" y="169"/>
                  </a:lnTo>
                  <a:lnTo>
                    <a:pt x="106" y="165"/>
                  </a:lnTo>
                  <a:lnTo>
                    <a:pt x="115" y="160"/>
                  </a:lnTo>
                  <a:lnTo>
                    <a:pt x="123" y="154"/>
                  </a:lnTo>
                  <a:lnTo>
                    <a:pt x="131" y="146"/>
                  </a:lnTo>
                  <a:lnTo>
                    <a:pt x="137" y="138"/>
                  </a:lnTo>
                  <a:lnTo>
                    <a:pt x="142" y="130"/>
                  </a:lnTo>
                  <a:lnTo>
                    <a:pt x="146" y="120"/>
                  </a:lnTo>
                  <a:lnTo>
                    <a:pt x="150" y="110"/>
                  </a:lnTo>
                  <a:lnTo>
                    <a:pt x="152" y="98"/>
                  </a:lnTo>
                  <a:lnTo>
                    <a:pt x="153" y="88"/>
                  </a:lnTo>
                  <a:lnTo>
                    <a:pt x="150" y="66"/>
                  </a:lnTo>
                  <a:lnTo>
                    <a:pt x="147" y="54"/>
                  </a:lnTo>
                  <a:lnTo>
                    <a:pt x="142" y="43"/>
                  </a:lnTo>
                  <a:lnTo>
                    <a:pt x="137" y="33"/>
                  </a:lnTo>
                  <a:lnTo>
                    <a:pt x="129" y="25"/>
                  </a:lnTo>
                  <a:lnTo>
                    <a:pt x="121" y="17"/>
                  </a:lnTo>
                  <a:lnTo>
                    <a:pt x="113" y="11"/>
                  </a:lnTo>
                  <a:lnTo>
                    <a:pt x="105" y="7"/>
                  </a:lnTo>
                  <a:lnTo>
                    <a:pt x="95" y="3"/>
                  </a:lnTo>
                  <a:lnTo>
                    <a:pt x="76" y="0"/>
                  </a:lnTo>
                  <a:lnTo>
                    <a:pt x="57" y="3"/>
                  </a:lnTo>
                  <a:lnTo>
                    <a:pt x="48" y="7"/>
                  </a:lnTo>
                  <a:lnTo>
                    <a:pt x="39" y="11"/>
                  </a:lnTo>
                  <a:lnTo>
                    <a:pt x="31" y="17"/>
                  </a:lnTo>
                  <a:lnTo>
                    <a:pt x="23" y="25"/>
                  </a:lnTo>
                  <a:lnTo>
                    <a:pt x="16" y="33"/>
                  </a:lnTo>
                  <a:lnTo>
                    <a:pt x="10" y="43"/>
                  </a:lnTo>
                  <a:lnTo>
                    <a:pt x="5" y="54"/>
                  </a:lnTo>
                  <a:lnTo>
                    <a:pt x="2" y="66"/>
                  </a:lnTo>
                  <a:lnTo>
                    <a:pt x="0" y="88"/>
                  </a:lnTo>
                  <a:lnTo>
                    <a:pt x="0" y="98"/>
                  </a:lnTo>
                  <a:lnTo>
                    <a:pt x="2" y="110"/>
                  </a:lnTo>
                  <a:lnTo>
                    <a:pt x="6" y="120"/>
                  </a:lnTo>
                  <a:lnTo>
                    <a:pt x="10" y="130"/>
                  </a:lnTo>
                  <a:lnTo>
                    <a:pt x="16" y="138"/>
                  </a:lnTo>
                  <a:lnTo>
                    <a:pt x="21" y="146"/>
                  </a:lnTo>
                  <a:lnTo>
                    <a:pt x="29" y="154"/>
                  </a:lnTo>
                  <a:lnTo>
                    <a:pt x="37" y="160"/>
                  </a:lnTo>
                  <a:lnTo>
                    <a:pt x="46" y="165"/>
                  </a:lnTo>
                  <a:lnTo>
                    <a:pt x="55" y="169"/>
                  </a:lnTo>
                  <a:lnTo>
                    <a:pt x="65" y="171"/>
                  </a:lnTo>
                  <a:lnTo>
                    <a:pt x="76" y="172"/>
                  </a:lnTo>
                  <a:lnTo>
                    <a:pt x="87" y="172"/>
                  </a:lnTo>
                </a:path>
              </a:pathLst>
            </a:custGeom>
            <a:solidFill>
              <a:srgbClr val="000000"/>
            </a:solidFill>
            <a:ln w="12700" cap="rnd">
              <a:solidFill>
                <a:srgbClr val="000000"/>
              </a:solidFill>
              <a:round/>
              <a:headEnd/>
              <a:tailEnd/>
            </a:ln>
          </p:spPr>
          <p:txBody>
            <a:bodyPr/>
            <a:lstStyle/>
            <a:p>
              <a:endParaRPr lang="en-US"/>
            </a:p>
          </p:txBody>
        </p:sp>
        <p:sp>
          <p:nvSpPr>
            <p:cNvPr id="16466" name="Freeform 80"/>
            <p:cNvSpPr>
              <a:spLocks/>
            </p:cNvSpPr>
            <p:nvPr/>
          </p:nvSpPr>
          <p:spPr bwMode="auto">
            <a:xfrm>
              <a:off x="2688" y="3158"/>
              <a:ext cx="136" cy="152"/>
            </a:xfrm>
            <a:custGeom>
              <a:avLst/>
              <a:gdLst>
                <a:gd name="T0" fmla="*/ 67 w 136"/>
                <a:gd name="T1" fmla="*/ 151 h 152"/>
                <a:gd name="T2" fmla="*/ 57 w 136"/>
                <a:gd name="T3" fmla="*/ 150 h 152"/>
                <a:gd name="T4" fmla="*/ 49 w 136"/>
                <a:gd name="T5" fmla="*/ 148 h 152"/>
                <a:gd name="T6" fmla="*/ 40 w 136"/>
                <a:gd name="T7" fmla="*/ 145 h 152"/>
                <a:gd name="T8" fmla="*/ 33 w 136"/>
                <a:gd name="T9" fmla="*/ 140 h 152"/>
                <a:gd name="T10" fmla="*/ 25 w 136"/>
                <a:gd name="T11" fmla="*/ 135 h 152"/>
                <a:gd name="T12" fmla="*/ 18 w 136"/>
                <a:gd name="T13" fmla="*/ 129 h 152"/>
                <a:gd name="T14" fmla="*/ 13 w 136"/>
                <a:gd name="T15" fmla="*/ 121 h 152"/>
                <a:gd name="T16" fmla="*/ 8 w 136"/>
                <a:gd name="T17" fmla="*/ 113 h 152"/>
                <a:gd name="T18" fmla="*/ 5 w 136"/>
                <a:gd name="T19" fmla="*/ 105 h 152"/>
                <a:gd name="T20" fmla="*/ 1 w 136"/>
                <a:gd name="T21" fmla="*/ 96 h 152"/>
                <a:gd name="T22" fmla="*/ 0 w 136"/>
                <a:gd name="T23" fmla="*/ 87 h 152"/>
                <a:gd name="T24" fmla="*/ 0 w 136"/>
                <a:gd name="T25" fmla="*/ 77 h 152"/>
                <a:gd name="T26" fmla="*/ 1 w 136"/>
                <a:gd name="T27" fmla="*/ 57 h 152"/>
                <a:gd name="T28" fmla="*/ 4 w 136"/>
                <a:gd name="T29" fmla="*/ 47 h 152"/>
                <a:gd name="T30" fmla="*/ 8 w 136"/>
                <a:gd name="T31" fmla="*/ 38 h 152"/>
                <a:gd name="T32" fmla="*/ 13 w 136"/>
                <a:gd name="T33" fmla="*/ 29 h 152"/>
                <a:gd name="T34" fmla="*/ 19 w 136"/>
                <a:gd name="T35" fmla="*/ 21 h 152"/>
                <a:gd name="T36" fmla="*/ 26 w 136"/>
                <a:gd name="T37" fmla="*/ 14 h 152"/>
                <a:gd name="T38" fmla="*/ 34 w 136"/>
                <a:gd name="T39" fmla="*/ 9 h 152"/>
                <a:gd name="T40" fmla="*/ 42 w 136"/>
                <a:gd name="T41" fmla="*/ 5 h 152"/>
                <a:gd name="T42" fmla="*/ 51 w 136"/>
                <a:gd name="T43" fmla="*/ 2 h 152"/>
                <a:gd name="T44" fmla="*/ 67 w 136"/>
                <a:gd name="T45" fmla="*/ 0 h 152"/>
                <a:gd name="T46" fmla="*/ 84 w 136"/>
                <a:gd name="T47" fmla="*/ 2 h 152"/>
                <a:gd name="T48" fmla="*/ 93 w 136"/>
                <a:gd name="T49" fmla="*/ 5 h 152"/>
                <a:gd name="T50" fmla="*/ 101 w 136"/>
                <a:gd name="T51" fmla="*/ 9 h 152"/>
                <a:gd name="T52" fmla="*/ 108 w 136"/>
                <a:gd name="T53" fmla="*/ 14 h 152"/>
                <a:gd name="T54" fmla="*/ 115 w 136"/>
                <a:gd name="T55" fmla="*/ 21 h 152"/>
                <a:gd name="T56" fmla="*/ 120 w 136"/>
                <a:gd name="T57" fmla="*/ 29 h 152"/>
                <a:gd name="T58" fmla="*/ 126 w 136"/>
                <a:gd name="T59" fmla="*/ 38 h 152"/>
                <a:gd name="T60" fmla="*/ 130 w 136"/>
                <a:gd name="T61" fmla="*/ 47 h 152"/>
                <a:gd name="T62" fmla="*/ 133 w 136"/>
                <a:gd name="T63" fmla="*/ 57 h 152"/>
                <a:gd name="T64" fmla="*/ 135 w 136"/>
                <a:gd name="T65" fmla="*/ 77 h 152"/>
                <a:gd name="T66" fmla="*/ 134 w 136"/>
                <a:gd name="T67" fmla="*/ 87 h 152"/>
                <a:gd name="T68" fmla="*/ 132 w 136"/>
                <a:gd name="T69" fmla="*/ 96 h 152"/>
                <a:gd name="T70" fmla="*/ 129 w 136"/>
                <a:gd name="T71" fmla="*/ 105 h 152"/>
                <a:gd name="T72" fmla="*/ 126 w 136"/>
                <a:gd name="T73" fmla="*/ 113 h 152"/>
                <a:gd name="T74" fmla="*/ 121 w 136"/>
                <a:gd name="T75" fmla="*/ 121 h 152"/>
                <a:gd name="T76" fmla="*/ 116 w 136"/>
                <a:gd name="T77" fmla="*/ 129 h 152"/>
                <a:gd name="T78" fmla="*/ 109 w 136"/>
                <a:gd name="T79" fmla="*/ 135 h 152"/>
                <a:gd name="T80" fmla="*/ 102 w 136"/>
                <a:gd name="T81" fmla="*/ 140 h 152"/>
                <a:gd name="T82" fmla="*/ 94 w 136"/>
                <a:gd name="T83" fmla="*/ 145 h 152"/>
                <a:gd name="T84" fmla="*/ 85 w 136"/>
                <a:gd name="T85" fmla="*/ 148 h 152"/>
                <a:gd name="T86" fmla="*/ 77 w 136"/>
                <a:gd name="T87" fmla="*/ 150 h 152"/>
                <a:gd name="T88" fmla="*/ 67 w 136"/>
                <a:gd name="T89" fmla="*/ 151 h 1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6"/>
                <a:gd name="T136" fmla="*/ 0 h 152"/>
                <a:gd name="T137" fmla="*/ 136 w 136"/>
                <a:gd name="T138" fmla="*/ 152 h 1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6" h="152">
                  <a:moveTo>
                    <a:pt x="67" y="151"/>
                  </a:moveTo>
                  <a:lnTo>
                    <a:pt x="57" y="150"/>
                  </a:lnTo>
                  <a:lnTo>
                    <a:pt x="49" y="148"/>
                  </a:lnTo>
                  <a:lnTo>
                    <a:pt x="40" y="145"/>
                  </a:lnTo>
                  <a:lnTo>
                    <a:pt x="33" y="140"/>
                  </a:lnTo>
                  <a:lnTo>
                    <a:pt x="25" y="135"/>
                  </a:lnTo>
                  <a:lnTo>
                    <a:pt x="18" y="129"/>
                  </a:lnTo>
                  <a:lnTo>
                    <a:pt x="13" y="121"/>
                  </a:lnTo>
                  <a:lnTo>
                    <a:pt x="8" y="113"/>
                  </a:lnTo>
                  <a:lnTo>
                    <a:pt x="5" y="105"/>
                  </a:lnTo>
                  <a:lnTo>
                    <a:pt x="1" y="96"/>
                  </a:lnTo>
                  <a:lnTo>
                    <a:pt x="0" y="87"/>
                  </a:lnTo>
                  <a:lnTo>
                    <a:pt x="0" y="77"/>
                  </a:lnTo>
                  <a:lnTo>
                    <a:pt x="1" y="57"/>
                  </a:lnTo>
                  <a:lnTo>
                    <a:pt x="4" y="47"/>
                  </a:lnTo>
                  <a:lnTo>
                    <a:pt x="8" y="38"/>
                  </a:lnTo>
                  <a:lnTo>
                    <a:pt x="13" y="29"/>
                  </a:lnTo>
                  <a:lnTo>
                    <a:pt x="19" y="21"/>
                  </a:lnTo>
                  <a:lnTo>
                    <a:pt x="26" y="14"/>
                  </a:lnTo>
                  <a:lnTo>
                    <a:pt x="34" y="9"/>
                  </a:lnTo>
                  <a:lnTo>
                    <a:pt x="42" y="5"/>
                  </a:lnTo>
                  <a:lnTo>
                    <a:pt x="51" y="2"/>
                  </a:lnTo>
                  <a:lnTo>
                    <a:pt x="67" y="0"/>
                  </a:lnTo>
                  <a:lnTo>
                    <a:pt x="84" y="2"/>
                  </a:lnTo>
                  <a:lnTo>
                    <a:pt x="93" y="5"/>
                  </a:lnTo>
                  <a:lnTo>
                    <a:pt x="101" y="9"/>
                  </a:lnTo>
                  <a:lnTo>
                    <a:pt x="108" y="14"/>
                  </a:lnTo>
                  <a:lnTo>
                    <a:pt x="115" y="21"/>
                  </a:lnTo>
                  <a:lnTo>
                    <a:pt x="120" y="29"/>
                  </a:lnTo>
                  <a:lnTo>
                    <a:pt x="126" y="38"/>
                  </a:lnTo>
                  <a:lnTo>
                    <a:pt x="130" y="47"/>
                  </a:lnTo>
                  <a:lnTo>
                    <a:pt x="133" y="57"/>
                  </a:lnTo>
                  <a:lnTo>
                    <a:pt x="135" y="77"/>
                  </a:lnTo>
                  <a:lnTo>
                    <a:pt x="134" y="87"/>
                  </a:lnTo>
                  <a:lnTo>
                    <a:pt x="132" y="96"/>
                  </a:lnTo>
                  <a:lnTo>
                    <a:pt x="129" y="105"/>
                  </a:lnTo>
                  <a:lnTo>
                    <a:pt x="126" y="113"/>
                  </a:lnTo>
                  <a:lnTo>
                    <a:pt x="121" y="121"/>
                  </a:lnTo>
                  <a:lnTo>
                    <a:pt x="116" y="129"/>
                  </a:lnTo>
                  <a:lnTo>
                    <a:pt x="109" y="135"/>
                  </a:lnTo>
                  <a:lnTo>
                    <a:pt x="102" y="140"/>
                  </a:lnTo>
                  <a:lnTo>
                    <a:pt x="94" y="145"/>
                  </a:lnTo>
                  <a:lnTo>
                    <a:pt x="85" y="148"/>
                  </a:lnTo>
                  <a:lnTo>
                    <a:pt x="77" y="150"/>
                  </a:lnTo>
                  <a:lnTo>
                    <a:pt x="67" y="151"/>
                  </a:lnTo>
                </a:path>
              </a:pathLst>
            </a:custGeom>
            <a:solidFill>
              <a:srgbClr val="00FFFF"/>
            </a:solidFill>
            <a:ln w="9525" cap="rnd">
              <a:noFill/>
              <a:round/>
              <a:headEnd/>
              <a:tailEnd/>
            </a:ln>
          </p:spPr>
          <p:txBody>
            <a:bodyPr/>
            <a:lstStyle/>
            <a:p>
              <a:endParaRPr lang="en-US"/>
            </a:p>
          </p:txBody>
        </p:sp>
        <p:sp>
          <p:nvSpPr>
            <p:cNvPr id="16467" name="Freeform 81"/>
            <p:cNvSpPr>
              <a:spLocks/>
            </p:cNvSpPr>
            <p:nvPr/>
          </p:nvSpPr>
          <p:spPr bwMode="auto">
            <a:xfrm>
              <a:off x="2681" y="3150"/>
              <a:ext cx="154" cy="173"/>
            </a:xfrm>
            <a:custGeom>
              <a:avLst/>
              <a:gdLst>
                <a:gd name="T0" fmla="*/ 86 w 154"/>
                <a:gd name="T1" fmla="*/ 157 h 173"/>
                <a:gd name="T2" fmla="*/ 67 w 154"/>
                <a:gd name="T3" fmla="*/ 158 h 173"/>
                <a:gd name="T4" fmla="*/ 51 w 154"/>
                <a:gd name="T5" fmla="*/ 152 h 173"/>
                <a:gd name="T6" fmla="*/ 37 w 154"/>
                <a:gd name="T7" fmla="*/ 143 h 173"/>
                <a:gd name="T8" fmla="*/ 25 w 154"/>
                <a:gd name="T9" fmla="*/ 130 h 173"/>
                <a:gd name="T10" fmla="*/ 17 w 154"/>
                <a:gd name="T11" fmla="*/ 114 h 173"/>
                <a:gd name="T12" fmla="*/ 13 w 154"/>
                <a:gd name="T13" fmla="*/ 97 h 173"/>
                <a:gd name="T14" fmla="*/ 15 w 154"/>
                <a:gd name="T15" fmla="*/ 69 h 173"/>
                <a:gd name="T16" fmla="*/ 21 w 154"/>
                <a:gd name="T17" fmla="*/ 50 h 173"/>
                <a:gd name="T18" fmla="*/ 32 w 154"/>
                <a:gd name="T19" fmla="*/ 34 h 173"/>
                <a:gd name="T20" fmla="*/ 45 w 154"/>
                <a:gd name="T21" fmla="*/ 24 h 173"/>
                <a:gd name="T22" fmla="*/ 60 w 154"/>
                <a:gd name="T23" fmla="*/ 17 h 173"/>
                <a:gd name="T24" fmla="*/ 92 w 154"/>
                <a:gd name="T25" fmla="*/ 17 h 173"/>
                <a:gd name="T26" fmla="*/ 108 w 154"/>
                <a:gd name="T27" fmla="*/ 24 h 173"/>
                <a:gd name="T28" fmla="*/ 121 w 154"/>
                <a:gd name="T29" fmla="*/ 34 h 173"/>
                <a:gd name="T30" fmla="*/ 132 w 154"/>
                <a:gd name="T31" fmla="*/ 50 h 173"/>
                <a:gd name="T32" fmla="*/ 138 w 154"/>
                <a:gd name="T33" fmla="*/ 69 h 173"/>
                <a:gd name="T34" fmla="*/ 140 w 154"/>
                <a:gd name="T35" fmla="*/ 97 h 173"/>
                <a:gd name="T36" fmla="*/ 136 w 154"/>
                <a:gd name="T37" fmla="*/ 114 h 173"/>
                <a:gd name="T38" fmla="*/ 128 w 154"/>
                <a:gd name="T39" fmla="*/ 130 h 173"/>
                <a:gd name="T40" fmla="*/ 116 w 154"/>
                <a:gd name="T41" fmla="*/ 143 h 173"/>
                <a:gd name="T42" fmla="*/ 102 w 154"/>
                <a:gd name="T43" fmla="*/ 152 h 173"/>
                <a:gd name="T44" fmla="*/ 86 w 154"/>
                <a:gd name="T45" fmla="*/ 158 h 173"/>
                <a:gd name="T46" fmla="*/ 67 w 154"/>
                <a:gd name="T47" fmla="*/ 157 h 173"/>
                <a:gd name="T48" fmla="*/ 76 w 154"/>
                <a:gd name="T49" fmla="*/ 172 h 173"/>
                <a:gd name="T50" fmla="*/ 97 w 154"/>
                <a:gd name="T51" fmla="*/ 169 h 173"/>
                <a:gd name="T52" fmla="*/ 115 w 154"/>
                <a:gd name="T53" fmla="*/ 160 h 173"/>
                <a:gd name="T54" fmla="*/ 131 w 154"/>
                <a:gd name="T55" fmla="*/ 146 h 173"/>
                <a:gd name="T56" fmla="*/ 143 w 154"/>
                <a:gd name="T57" fmla="*/ 130 h 173"/>
                <a:gd name="T58" fmla="*/ 150 w 154"/>
                <a:gd name="T59" fmla="*/ 110 h 173"/>
                <a:gd name="T60" fmla="*/ 153 w 154"/>
                <a:gd name="T61" fmla="*/ 88 h 173"/>
                <a:gd name="T62" fmla="*/ 147 w 154"/>
                <a:gd name="T63" fmla="*/ 54 h 173"/>
                <a:gd name="T64" fmla="*/ 137 w 154"/>
                <a:gd name="T65" fmla="*/ 33 h 173"/>
                <a:gd name="T66" fmla="*/ 122 w 154"/>
                <a:gd name="T67" fmla="*/ 17 h 173"/>
                <a:gd name="T68" fmla="*/ 105 w 154"/>
                <a:gd name="T69" fmla="*/ 7 h 173"/>
                <a:gd name="T70" fmla="*/ 76 w 154"/>
                <a:gd name="T71" fmla="*/ 0 h 173"/>
                <a:gd name="T72" fmla="*/ 48 w 154"/>
                <a:gd name="T73" fmla="*/ 7 h 173"/>
                <a:gd name="T74" fmla="*/ 31 w 154"/>
                <a:gd name="T75" fmla="*/ 17 h 173"/>
                <a:gd name="T76" fmla="*/ 16 w 154"/>
                <a:gd name="T77" fmla="*/ 33 h 173"/>
                <a:gd name="T78" fmla="*/ 6 w 154"/>
                <a:gd name="T79" fmla="*/ 54 h 173"/>
                <a:gd name="T80" fmla="*/ 0 w 154"/>
                <a:gd name="T81" fmla="*/ 88 h 173"/>
                <a:gd name="T82" fmla="*/ 3 w 154"/>
                <a:gd name="T83" fmla="*/ 110 h 173"/>
                <a:gd name="T84" fmla="*/ 10 w 154"/>
                <a:gd name="T85" fmla="*/ 130 h 173"/>
                <a:gd name="T86" fmla="*/ 22 w 154"/>
                <a:gd name="T87" fmla="*/ 146 h 173"/>
                <a:gd name="T88" fmla="*/ 37 w 154"/>
                <a:gd name="T89" fmla="*/ 160 h 173"/>
                <a:gd name="T90" fmla="*/ 56 w 154"/>
                <a:gd name="T91" fmla="*/ 169 h 173"/>
                <a:gd name="T92" fmla="*/ 76 w 154"/>
                <a:gd name="T93" fmla="*/ 172 h 1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4"/>
                <a:gd name="T142" fmla="*/ 0 h 173"/>
                <a:gd name="T143" fmla="*/ 154 w 154"/>
                <a:gd name="T144" fmla="*/ 173 h 1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4" h="173">
                  <a:moveTo>
                    <a:pt x="87" y="172"/>
                  </a:moveTo>
                  <a:lnTo>
                    <a:pt x="86" y="157"/>
                  </a:lnTo>
                  <a:lnTo>
                    <a:pt x="76" y="158"/>
                  </a:lnTo>
                  <a:lnTo>
                    <a:pt x="67" y="158"/>
                  </a:lnTo>
                  <a:lnTo>
                    <a:pt x="59" y="156"/>
                  </a:lnTo>
                  <a:lnTo>
                    <a:pt x="51" y="152"/>
                  </a:lnTo>
                  <a:lnTo>
                    <a:pt x="44" y="148"/>
                  </a:lnTo>
                  <a:lnTo>
                    <a:pt x="37" y="143"/>
                  </a:lnTo>
                  <a:lnTo>
                    <a:pt x="31" y="137"/>
                  </a:lnTo>
                  <a:lnTo>
                    <a:pt x="25" y="130"/>
                  </a:lnTo>
                  <a:lnTo>
                    <a:pt x="21" y="122"/>
                  </a:lnTo>
                  <a:lnTo>
                    <a:pt x="17" y="114"/>
                  </a:lnTo>
                  <a:lnTo>
                    <a:pt x="15" y="106"/>
                  </a:lnTo>
                  <a:lnTo>
                    <a:pt x="13" y="97"/>
                  </a:lnTo>
                  <a:lnTo>
                    <a:pt x="13" y="88"/>
                  </a:lnTo>
                  <a:lnTo>
                    <a:pt x="15" y="69"/>
                  </a:lnTo>
                  <a:lnTo>
                    <a:pt x="17" y="59"/>
                  </a:lnTo>
                  <a:lnTo>
                    <a:pt x="21" y="50"/>
                  </a:lnTo>
                  <a:lnTo>
                    <a:pt x="26" y="42"/>
                  </a:lnTo>
                  <a:lnTo>
                    <a:pt x="32" y="34"/>
                  </a:lnTo>
                  <a:lnTo>
                    <a:pt x="38" y="28"/>
                  </a:lnTo>
                  <a:lnTo>
                    <a:pt x="45" y="24"/>
                  </a:lnTo>
                  <a:lnTo>
                    <a:pt x="53" y="20"/>
                  </a:lnTo>
                  <a:lnTo>
                    <a:pt x="60" y="17"/>
                  </a:lnTo>
                  <a:lnTo>
                    <a:pt x="76" y="15"/>
                  </a:lnTo>
                  <a:lnTo>
                    <a:pt x="92" y="17"/>
                  </a:lnTo>
                  <a:lnTo>
                    <a:pt x="100" y="20"/>
                  </a:lnTo>
                  <a:lnTo>
                    <a:pt x="108" y="24"/>
                  </a:lnTo>
                  <a:lnTo>
                    <a:pt x="115" y="28"/>
                  </a:lnTo>
                  <a:lnTo>
                    <a:pt x="121" y="34"/>
                  </a:lnTo>
                  <a:lnTo>
                    <a:pt x="127" y="42"/>
                  </a:lnTo>
                  <a:lnTo>
                    <a:pt x="132" y="50"/>
                  </a:lnTo>
                  <a:lnTo>
                    <a:pt x="136" y="59"/>
                  </a:lnTo>
                  <a:lnTo>
                    <a:pt x="138" y="69"/>
                  </a:lnTo>
                  <a:lnTo>
                    <a:pt x="140" y="88"/>
                  </a:lnTo>
                  <a:lnTo>
                    <a:pt x="140" y="97"/>
                  </a:lnTo>
                  <a:lnTo>
                    <a:pt x="138" y="106"/>
                  </a:lnTo>
                  <a:lnTo>
                    <a:pt x="136" y="114"/>
                  </a:lnTo>
                  <a:lnTo>
                    <a:pt x="132" y="122"/>
                  </a:lnTo>
                  <a:lnTo>
                    <a:pt x="128" y="130"/>
                  </a:lnTo>
                  <a:lnTo>
                    <a:pt x="122" y="137"/>
                  </a:lnTo>
                  <a:lnTo>
                    <a:pt x="116" y="143"/>
                  </a:lnTo>
                  <a:lnTo>
                    <a:pt x="109" y="148"/>
                  </a:lnTo>
                  <a:lnTo>
                    <a:pt x="102" y="152"/>
                  </a:lnTo>
                  <a:lnTo>
                    <a:pt x="94" y="156"/>
                  </a:lnTo>
                  <a:lnTo>
                    <a:pt x="86" y="158"/>
                  </a:lnTo>
                  <a:lnTo>
                    <a:pt x="76" y="158"/>
                  </a:lnTo>
                  <a:lnTo>
                    <a:pt x="67" y="157"/>
                  </a:lnTo>
                  <a:lnTo>
                    <a:pt x="66" y="172"/>
                  </a:lnTo>
                  <a:lnTo>
                    <a:pt x="76" y="172"/>
                  </a:lnTo>
                  <a:lnTo>
                    <a:pt x="87" y="171"/>
                  </a:lnTo>
                  <a:lnTo>
                    <a:pt x="97" y="169"/>
                  </a:lnTo>
                  <a:lnTo>
                    <a:pt x="107" y="165"/>
                  </a:lnTo>
                  <a:lnTo>
                    <a:pt x="115" y="160"/>
                  </a:lnTo>
                  <a:lnTo>
                    <a:pt x="124" y="154"/>
                  </a:lnTo>
                  <a:lnTo>
                    <a:pt x="131" y="146"/>
                  </a:lnTo>
                  <a:lnTo>
                    <a:pt x="137" y="138"/>
                  </a:lnTo>
                  <a:lnTo>
                    <a:pt x="143" y="130"/>
                  </a:lnTo>
                  <a:lnTo>
                    <a:pt x="147" y="120"/>
                  </a:lnTo>
                  <a:lnTo>
                    <a:pt x="150" y="110"/>
                  </a:lnTo>
                  <a:lnTo>
                    <a:pt x="152" y="98"/>
                  </a:lnTo>
                  <a:lnTo>
                    <a:pt x="153" y="88"/>
                  </a:lnTo>
                  <a:lnTo>
                    <a:pt x="151" y="66"/>
                  </a:lnTo>
                  <a:lnTo>
                    <a:pt x="147" y="54"/>
                  </a:lnTo>
                  <a:lnTo>
                    <a:pt x="143" y="43"/>
                  </a:lnTo>
                  <a:lnTo>
                    <a:pt x="137" y="33"/>
                  </a:lnTo>
                  <a:lnTo>
                    <a:pt x="129" y="25"/>
                  </a:lnTo>
                  <a:lnTo>
                    <a:pt x="122" y="17"/>
                  </a:lnTo>
                  <a:lnTo>
                    <a:pt x="113" y="11"/>
                  </a:lnTo>
                  <a:lnTo>
                    <a:pt x="105" y="7"/>
                  </a:lnTo>
                  <a:lnTo>
                    <a:pt x="96" y="3"/>
                  </a:lnTo>
                  <a:lnTo>
                    <a:pt x="76" y="0"/>
                  </a:lnTo>
                  <a:lnTo>
                    <a:pt x="57" y="3"/>
                  </a:lnTo>
                  <a:lnTo>
                    <a:pt x="48" y="7"/>
                  </a:lnTo>
                  <a:lnTo>
                    <a:pt x="40" y="11"/>
                  </a:lnTo>
                  <a:lnTo>
                    <a:pt x="31" y="17"/>
                  </a:lnTo>
                  <a:lnTo>
                    <a:pt x="23" y="25"/>
                  </a:lnTo>
                  <a:lnTo>
                    <a:pt x="16" y="33"/>
                  </a:lnTo>
                  <a:lnTo>
                    <a:pt x="10" y="43"/>
                  </a:lnTo>
                  <a:lnTo>
                    <a:pt x="6" y="54"/>
                  </a:lnTo>
                  <a:lnTo>
                    <a:pt x="2" y="66"/>
                  </a:lnTo>
                  <a:lnTo>
                    <a:pt x="0" y="88"/>
                  </a:lnTo>
                  <a:lnTo>
                    <a:pt x="1" y="98"/>
                  </a:lnTo>
                  <a:lnTo>
                    <a:pt x="3" y="110"/>
                  </a:lnTo>
                  <a:lnTo>
                    <a:pt x="6" y="120"/>
                  </a:lnTo>
                  <a:lnTo>
                    <a:pt x="10" y="130"/>
                  </a:lnTo>
                  <a:lnTo>
                    <a:pt x="16" y="138"/>
                  </a:lnTo>
                  <a:lnTo>
                    <a:pt x="22" y="146"/>
                  </a:lnTo>
                  <a:lnTo>
                    <a:pt x="29" y="154"/>
                  </a:lnTo>
                  <a:lnTo>
                    <a:pt x="37" y="160"/>
                  </a:lnTo>
                  <a:lnTo>
                    <a:pt x="46" y="165"/>
                  </a:lnTo>
                  <a:lnTo>
                    <a:pt x="56" y="169"/>
                  </a:lnTo>
                  <a:lnTo>
                    <a:pt x="65" y="171"/>
                  </a:lnTo>
                  <a:lnTo>
                    <a:pt x="76" y="172"/>
                  </a:lnTo>
                  <a:lnTo>
                    <a:pt x="87" y="172"/>
                  </a:lnTo>
                </a:path>
              </a:pathLst>
            </a:custGeom>
            <a:solidFill>
              <a:srgbClr val="000000"/>
            </a:solidFill>
            <a:ln w="12700" cap="rnd">
              <a:solidFill>
                <a:srgbClr val="000000"/>
              </a:solidFill>
              <a:round/>
              <a:headEnd/>
              <a:tailEnd/>
            </a:ln>
          </p:spPr>
          <p:txBody>
            <a:bodyPr/>
            <a:lstStyle/>
            <a:p>
              <a:endParaRPr lang="en-US"/>
            </a:p>
          </p:txBody>
        </p:sp>
        <p:sp>
          <p:nvSpPr>
            <p:cNvPr id="16468" name="Freeform 82"/>
            <p:cNvSpPr>
              <a:spLocks/>
            </p:cNvSpPr>
            <p:nvPr/>
          </p:nvSpPr>
          <p:spPr bwMode="auto">
            <a:xfrm>
              <a:off x="2828" y="3158"/>
              <a:ext cx="135" cy="152"/>
            </a:xfrm>
            <a:custGeom>
              <a:avLst/>
              <a:gdLst>
                <a:gd name="T0" fmla="*/ 67 w 135"/>
                <a:gd name="T1" fmla="*/ 151 h 152"/>
                <a:gd name="T2" fmla="*/ 56 w 135"/>
                <a:gd name="T3" fmla="*/ 150 h 152"/>
                <a:gd name="T4" fmla="*/ 48 w 135"/>
                <a:gd name="T5" fmla="*/ 148 h 152"/>
                <a:gd name="T6" fmla="*/ 39 w 135"/>
                <a:gd name="T7" fmla="*/ 145 h 152"/>
                <a:gd name="T8" fmla="*/ 32 w 135"/>
                <a:gd name="T9" fmla="*/ 140 h 152"/>
                <a:gd name="T10" fmla="*/ 25 w 135"/>
                <a:gd name="T11" fmla="*/ 135 h 152"/>
                <a:gd name="T12" fmla="*/ 18 w 135"/>
                <a:gd name="T13" fmla="*/ 129 h 152"/>
                <a:gd name="T14" fmla="*/ 13 w 135"/>
                <a:gd name="T15" fmla="*/ 121 h 152"/>
                <a:gd name="T16" fmla="*/ 8 w 135"/>
                <a:gd name="T17" fmla="*/ 113 h 152"/>
                <a:gd name="T18" fmla="*/ 5 w 135"/>
                <a:gd name="T19" fmla="*/ 105 h 152"/>
                <a:gd name="T20" fmla="*/ 2 w 135"/>
                <a:gd name="T21" fmla="*/ 96 h 152"/>
                <a:gd name="T22" fmla="*/ 0 w 135"/>
                <a:gd name="T23" fmla="*/ 87 h 152"/>
                <a:gd name="T24" fmla="*/ 0 w 135"/>
                <a:gd name="T25" fmla="*/ 77 h 152"/>
                <a:gd name="T26" fmla="*/ 1 w 135"/>
                <a:gd name="T27" fmla="*/ 57 h 152"/>
                <a:gd name="T28" fmla="*/ 4 w 135"/>
                <a:gd name="T29" fmla="*/ 47 h 152"/>
                <a:gd name="T30" fmla="*/ 8 w 135"/>
                <a:gd name="T31" fmla="*/ 38 h 152"/>
                <a:gd name="T32" fmla="*/ 14 w 135"/>
                <a:gd name="T33" fmla="*/ 29 h 152"/>
                <a:gd name="T34" fmla="*/ 19 w 135"/>
                <a:gd name="T35" fmla="*/ 21 h 152"/>
                <a:gd name="T36" fmla="*/ 26 w 135"/>
                <a:gd name="T37" fmla="*/ 14 h 152"/>
                <a:gd name="T38" fmla="*/ 33 w 135"/>
                <a:gd name="T39" fmla="*/ 9 h 152"/>
                <a:gd name="T40" fmla="*/ 41 w 135"/>
                <a:gd name="T41" fmla="*/ 5 h 152"/>
                <a:gd name="T42" fmla="*/ 50 w 135"/>
                <a:gd name="T43" fmla="*/ 2 h 152"/>
                <a:gd name="T44" fmla="*/ 67 w 135"/>
                <a:gd name="T45" fmla="*/ 0 h 152"/>
                <a:gd name="T46" fmla="*/ 83 w 135"/>
                <a:gd name="T47" fmla="*/ 2 h 152"/>
                <a:gd name="T48" fmla="*/ 92 w 135"/>
                <a:gd name="T49" fmla="*/ 5 h 152"/>
                <a:gd name="T50" fmla="*/ 100 w 135"/>
                <a:gd name="T51" fmla="*/ 9 h 152"/>
                <a:gd name="T52" fmla="*/ 107 w 135"/>
                <a:gd name="T53" fmla="*/ 14 h 152"/>
                <a:gd name="T54" fmla="*/ 114 w 135"/>
                <a:gd name="T55" fmla="*/ 21 h 152"/>
                <a:gd name="T56" fmla="*/ 120 w 135"/>
                <a:gd name="T57" fmla="*/ 29 h 152"/>
                <a:gd name="T58" fmla="*/ 125 w 135"/>
                <a:gd name="T59" fmla="*/ 38 h 152"/>
                <a:gd name="T60" fmla="*/ 129 w 135"/>
                <a:gd name="T61" fmla="*/ 47 h 152"/>
                <a:gd name="T62" fmla="*/ 132 w 135"/>
                <a:gd name="T63" fmla="*/ 57 h 152"/>
                <a:gd name="T64" fmla="*/ 134 w 135"/>
                <a:gd name="T65" fmla="*/ 77 h 152"/>
                <a:gd name="T66" fmla="*/ 134 w 135"/>
                <a:gd name="T67" fmla="*/ 87 h 152"/>
                <a:gd name="T68" fmla="*/ 132 w 135"/>
                <a:gd name="T69" fmla="*/ 96 h 152"/>
                <a:gd name="T70" fmla="*/ 128 w 135"/>
                <a:gd name="T71" fmla="*/ 105 h 152"/>
                <a:gd name="T72" fmla="*/ 125 w 135"/>
                <a:gd name="T73" fmla="*/ 113 h 152"/>
                <a:gd name="T74" fmla="*/ 120 w 135"/>
                <a:gd name="T75" fmla="*/ 121 h 152"/>
                <a:gd name="T76" fmla="*/ 115 w 135"/>
                <a:gd name="T77" fmla="*/ 129 h 152"/>
                <a:gd name="T78" fmla="*/ 108 w 135"/>
                <a:gd name="T79" fmla="*/ 135 h 152"/>
                <a:gd name="T80" fmla="*/ 101 w 135"/>
                <a:gd name="T81" fmla="*/ 140 h 152"/>
                <a:gd name="T82" fmla="*/ 94 w 135"/>
                <a:gd name="T83" fmla="*/ 145 h 152"/>
                <a:gd name="T84" fmla="*/ 85 w 135"/>
                <a:gd name="T85" fmla="*/ 148 h 152"/>
                <a:gd name="T86" fmla="*/ 77 w 135"/>
                <a:gd name="T87" fmla="*/ 150 h 152"/>
                <a:gd name="T88" fmla="*/ 67 w 135"/>
                <a:gd name="T89" fmla="*/ 151 h 1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5"/>
                <a:gd name="T136" fmla="*/ 0 h 152"/>
                <a:gd name="T137" fmla="*/ 135 w 135"/>
                <a:gd name="T138" fmla="*/ 152 h 1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5" h="152">
                  <a:moveTo>
                    <a:pt x="67" y="151"/>
                  </a:moveTo>
                  <a:lnTo>
                    <a:pt x="56" y="150"/>
                  </a:lnTo>
                  <a:lnTo>
                    <a:pt x="48" y="148"/>
                  </a:lnTo>
                  <a:lnTo>
                    <a:pt x="39" y="145"/>
                  </a:lnTo>
                  <a:lnTo>
                    <a:pt x="32" y="140"/>
                  </a:lnTo>
                  <a:lnTo>
                    <a:pt x="25" y="135"/>
                  </a:lnTo>
                  <a:lnTo>
                    <a:pt x="18" y="129"/>
                  </a:lnTo>
                  <a:lnTo>
                    <a:pt x="13" y="121"/>
                  </a:lnTo>
                  <a:lnTo>
                    <a:pt x="8" y="113"/>
                  </a:lnTo>
                  <a:lnTo>
                    <a:pt x="5" y="105"/>
                  </a:lnTo>
                  <a:lnTo>
                    <a:pt x="2" y="96"/>
                  </a:lnTo>
                  <a:lnTo>
                    <a:pt x="0" y="87"/>
                  </a:lnTo>
                  <a:lnTo>
                    <a:pt x="0" y="77"/>
                  </a:lnTo>
                  <a:lnTo>
                    <a:pt x="1" y="57"/>
                  </a:lnTo>
                  <a:lnTo>
                    <a:pt x="4" y="47"/>
                  </a:lnTo>
                  <a:lnTo>
                    <a:pt x="8" y="38"/>
                  </a:lnTo>
                  <a:lnTo>
                    <a:pt x="14" y="29"/>
                  </a:lnTo>
                  <a:lnTo>
                    <a:pt x="19" y="21"/>
                  </a:lnTo>
                  <a:lnTo>
                    <a:pt x="26" y="14"/>
                  </a:lnTo>
                  <a:lnTo>
                    <a:pt x="33" y="9"/>
                  </a:lnTo>
                  <a:lnTo>
                    <a:pt x="41" y="5"/>
                  </a:lnTo>
                  <a:lnTo>
                    <a:pt x="50" y="2"/>
                  </a:lnTo>
                  <a:lnTo>
                    <a:pt x="67" y="0"/>
                  </a:lnTo>
                  <a:lnTo>
                    <a:pt x="83" y="2"/>
                  </a:lnTo>
                  <a:lnTo>
                    <a:pt x="92" y="5"/>
                  </a:lnTo>
                  <a:lnTo>
                    <a:pt x="100" y="9"/>
                  </a:lnTo>
                  <a:lnTo>
                    <a:pt x="107" y="14"/>
                  </a:lnTo>
                  <a:lnTo>
                    <a:pt x="114" y="21"/>
                  </a:lnTo>
                  <a:lnTo>
                    <a:pt x="120" y="29"/>
                  </a:lnTo>
                  <a:lnTo>
                    <a:pt x="125" y="38"/>
                  </a:lnTo>
                  <a:lnTo>
                    <a:pt x="129" y="47"/>
                  </a:lnTo>
                  <a:lnTo>
                    <a:pt x="132" y="57"/>
                  </a:lnTo>
                  <a:lnTo>
                    <a:pt x="134" y="77"/>
                  </a:lnTo>
                  <a:lnTo>
                    <a:pt x="134" y="87"/>
                  </a:lnTo>
                  <a:lnTo>
                    <a:pt x="132" y="96"/>
                  </a:lnTo>
                  <a:lnTo>
                    <a:pt x="128" y="105"/>
                  </a:lnTo>
                  <a:lnTo>
                    <a:pt x="125" y="113"/>
                  </a:lnTo>
                  <a:lnTo>
                    <a:pt x="120" y="121"/>
                  </a:lnTo>
                  <a:lnTo>
                    <a:pt x="115" y="129"/>
                  </a:lnTo>
                  <a:lnTo>
                    <a:pt x="108" y="135"/>
                  </a:lnTo>
                  <a:lnTo>
                    <a:pt x="101" y="140"/>
                  </a:lnTo>
                  <a:lnTo>
                    <a:pt x="94" y="145"/>
                  </a:lnTo>
                  <a:lnTo>
                    <a:pt x="85" y="148"/>
                  </a:lnTo>
                  <a:lnTo>
                    <a:pt x="77" y="150"/>
                  </a:lnTo>
                  <a:lnTo>
                    <a:pt x="67" y="151"/>
                  </a:lnTo>
                </a:path>
              </a:pathLst>
            </a:custGeom>
            <a:solidFill>
              <a:srgbClr val="00FFFF"/>
            </a:solidFill>
            <a:ln w="9525" cap="rnd">
              <a:noFill/>
              <a:round/>
              <a:headEnd/>
              <a:tailEnd/>
            </a:ln>
          </p:spPr>
          <p:txBody>
            <a:bodyPr/>
            <a:lstStyle/>
            <a:p>
              <a:endParaRPr lang="en-US"/>
            </a:p>
          </p:txBody>
        </p:sp>
        <p:sp>
          <p:nvSpPr>
            <p:cNvPr id="16469" name="Freeform 83"/>
            <p:cNvSpPr>
              <a:spLocks/>
            </p:cNvSpPr>
            <p:nvPr/>
          </p:nvSpPr>
          <p:spPr bwMode="auto">
            <a:xfrm>
              <a:off x="2822" y="3150"/>
              <a:ext cx="154" cy="173"/>
            </a:xfrm>
            <a:custGeom>
              <a:avLst/>
              <a:gdLst>
                <a:gd name="T0" fmla="*/ 85 w 154"/>
                <a:gd name="T1" fmla="*/ 157 h 173"/>
                <a:gd name="T2" fmla="*/ 66 w 154"/>
                <a:gd name="T3" fmla="*/ 158 h 173"/>
                <a:gd name="T4" fmla="*/ 50 w 154"/>
                <a:gd name="T5" fmla="*/ 152 h 173"/>
                <a:gd name="T6" fmla="*/ 36 w 154"/>
                <a:gd name="T7" fmla="*/ 143 h 173"/>
                <a:gd name="T8" fmla="*/ 24 w 154"/>
                <a:gd name="T9" fmla="*/ 130 h 173"/>
                <a:gd name="T10" fmla="*/ 16 w 154"/>
                <a:gd name="T11" fmla="*/ 114 h 173"/>
                <a:gd name="T12" fmla="*/ 12 w 154"/>
                <a:gd name="T13" fmla="*/ 97 h 173"/>
                <a:gd name="T14" fmla="*/ 14 w 154"/>
                <a:gd name="T15" fmla="*/ 69 h 173"/>
                <a:gd name="T16" fmla="*/ 20 w 154"/>
                <a:gd name="T17" fmla="*/ 50 h 173"/>
                <a:gd name="T18" fmla="*/ 31 w 154"/>
                <a:gd name="T19" fmla="*/ 34 h 173"/>
                <a:gd name="T20" fmla="*/ 44 w 154"/>
                <a:gd name="T21" fmla="*/ 24 h 173"/>
                <a:gd name="T22" fmla="*/ 60 w 154"/>
                <a:gd name="T23" fmla="*/ 17 h 173"/>
                <a:gd name="T24" fmla="*/ 92 w 154"/>
                <a:gd name="T25" fmla="*/ 17 h 173"/>
                <a:gd name="T26" fmla="*/ 107 w 154"/>
                <a:gd name="T27" fmla="*/ 24 h 173"/>
                <a:gd name="T28" fmla="*/ 121 w 154"/>
                <a:gd name="T29" fmla="*/ 34 h 173"/>
                <a:gd name="T30" fmla="*/ 131 w 154"/>
                <a:gd name="T31" fmla="*/ 50 h 173"/>
                <a:gd name="T32" fmla="*/ 137 w 154"/>
                <a:gd name="T33" fmla="*/ 69 h 173"/>
                <a:gd name="T34" fmla="*/ 139 w 154"/>
                <a:gd name="T35" fmla="*/ 97 h 173"/>
                <a:gd name="T36" fmla="*/ 135 w 154"/>
                <a:gd name="T37" fmla="*/ 114 h 173"/>
                <a:gd name="T38" fmla="*/ 127 w 154"/>
                <a:gd name="T39" fmla="*/ 130 h 173"/>
                <a:gd name="T40" fmla="*/ 115 w 154"/>
                <a:gd name="T41" fmla="*/ 143 h 173"/>
                <a:gd name="T42" fmla="*/ 101 w 154"/>
                <a:gd name="T43" fmla="*/ 152 h 173"/>
                <a:gd name="T44" fmla="*/ 85 w 154"/>
                <a:gd name="T45" fmla="*/ 158 h 173"/>
                <a:gd name="T46" fmla="*/ 66 w 154"/>
                <a:gd name="T47" fmla="*/ 157 h 173"/>
                <a:gd name="T48" fmla="*/ 76 w 154"/>
                <a:gd name="T49" fmla="*/ 172 h 173"/>
                <a:gd name="T50" fmla="*/ 97 w 154"/>
                <a:gd name="T51" fmla="*/ 169 h 173"/>
                <a:gd name="T52" fmla="*/ 115 w 154"/>
                <a:gd name="T53" fmla="*/ 160 h 173"/>
                <a:gd name="T54" fmla="*/ 130 w 154"/>
                <a:gd name="T55" fmla="*/ 146 h 173"/>
                <a:gd name="T56" fmla="*/ 142 w 154"/>
                <a:gd name="T57" fmla="*/ 130 h 173"/>
                <a:gd name="T58" fmla="*/ 149 w 154"/>
                <a:gd name="T59" fmla="*/ 110 h 173"/>
                <a:gd name="T60" fmla="*/ 153 w 154"/>
                <a:gd name="T61" fmla="*/ 88 h 173"/>
                <a:gd name="T62" fmla="*/ 146 w 154"/>
                <a:gd name="T63" fmla="*/ 54 h 173"/>
                <a:gd name="T64" fmla="*/ 136 w 154"/>
                <a:gd name="T65" fmla="*/ 33 h 173"/>
                <a:gd name="T66" fmla="*/ 121 w 154"/>
                <a:gd name="T67" fmla="*/ 17 h 173"/>
                <a:gd name="T68" fmla="*/ 104 w 154"/>
                <a:gd name="T69" fmla="*/ 7 h 173"/>
                <a:gd name="T70" fmla="*/ 76 w 154"/>
                <a:gd name="T71" fmla="*/ 0 h 173"/>
                <a:gd name="T72" fmla="*/ 48 w 154"/>
                <a:gd name="T73" fmla="*/ 7 h 173"/>
                <a:gd name="T74" fmla="*/ 30 w 154"/>
                <a:gd name="T75" fmla="*/ 17 h 173"/>
                <a:gd name="T76" fmla="*/ 16 w 154"/>
                <a:gd name="T77" fmla="*/ 33 h 173"/>
                <a:gd name="T78" fmla="*/ 5 w 154"/>
                <a:gd name="T79" fmla="*/ 54 h 173"/>
                <a:gd name="T80" fmla="*/ 0 w 154"/>
                <a:gd name="T81" fmla="*/ 88 h 173"/>
                <a:gd name="T82" fmla="*/ 2 w 154"/>
                <a:gd name="T83" fmla="*/ 110 h 173"/>
                <a:gd name="T84" fmla="*/ 9 w 154"/>
                <a:gd name="T85" fmla="*/ 130 h 173"/>
                <a:gd name="T86" fmla="*/ 21 w 154"/>
                <a:gd name="T87" fmla="*/ 146 h 173"/>
                <a:gd name="T88" fmla="*/ 37 w 154"/>
                <a:gd name="T89" fmla="*/ 160 h 173"/>
                <a:gd name="T90" fmla="*/ 55 w 154"/>
                <a:gd name="T91" fmla="*/ 169 h 173"/>
                <a:gd name="T92" fmla="*/ 76 w 154"/>
                <a:gd name="T93" fmla="*/ 172 h 1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4"/>
                <a:gd name="T142" fmla="*/ 0 h 173"/>
                <a:gd name="T143" fmla="*/ 154 w 154"/>
                <a:gd name="T144" fmla="*/ 173 h 1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4" h="173">
                  <a:moveTo>
                    <a:pt x="86" y="172"/>
                  </a:moveTo>
                  <a:lnTo>
                    <a:pt x="85" y="157"/>
                  </a:lnTo>
                  <a:lnTo>
                    <a:pt x="76" y="158"/>
                  </a:lnTo>
                  <a:lnTo>
                    <a:pt x="66" y="158"/>
                  </a:lnTo>
                  <a:lnTo>
                    <a:pt x="58" y="156"/>
                  </a:lnTo>
                  <a:lnTo>
                    <a:pt x="50" y="152"/>
                  </a:lnTo>
                  <a:lnTo>
                    <a:pt x="43" y="148"/>
                  </a:lnTo>
                  <a:lnTo>
                    <a:pt x="36" y="143"/>
                  </a:lnTo>
                  <a:lnTo>
                    <a:pt x="30" y="137"/>
                  </a:lnTo>
                  <a:lnTo>
                    <a:pt x="24" y="130"/>
                  </a:lnTo>
                  <a:lnTo>
                    <a:pt x="20" y="122"/>
                  </a:lnTo>
                  <a:lnTo>
                    <a:pt x="16" y="114"/>
                  </a:lnTo>
                  <a:lnTo>
                    <a:pt x="14" y="106"/>
                  </a:lnTo>
                  <a:lnTo>
                    <a:pt x="12" y="97"/>
                  </a:lnTo>
                  <a:lnTo>
                    <a:pt x="12" y="88"/>
                  </a:lnTo>
                  <a:lnTo>
                    <a:pt x="14" y="69"/>
                  </a:lnTo>
                  <a:lnTo>
                    <a:pt x="16" y="59"/>
                  </a:lnTo>
                  <a:lnTo>
                    <a:pt x="20" y="50"/>
                  </a:lnTo>
                  <a:lnTo>
                    <a:pt x="25" y="42"/>
                  </a:lnTo>
                  <a:lnTo>
                    <a:pt x="31" y="34"/>
                  </a:lnTo>
                  <a:lnTo>
                    <a:pt x="37" y="28"/>
                  </a:lnTo>
                  <a:lnTo>
                    <a:pt x="44" y="24"/>
                  </a:lnTo>
                  <a:lnTo>
                    <a:pt x="52" y="20"/>
                  </a:lnTo>
                  <a:lnTo>
                    <a:pt x="60" y="17"/>
                  </a:lnTo>
                  <a:lnTo>
                    <a:pt x="76" y="15"/>
                  </a:lnTo>
                  <a:lnTo>
                    <a:pt x="92" y="17"/>
                  </a:lnTo>
                  <a:lnTo>
                    <a:pt x="99" y="20"/>
                  </a:lnTo>
                  <a:lnTo>
                    <a:pt x="107" y="24"/>
                  </a:lnTo>
                  <a:lnTo>
                    <a:pt x="114" y="28"/>
                  </a:lnTo>
                  <a:lnTo>
                    <a:pt x="121" y="34"/>
                  </a:lnTo>
                  <a:lnTo>
                    <a:pt x="126" y="42"/>
                  </a:lnTo>
                  <a:lnTo>
                    <a:pt x="131" y="50"/>
                  </a:lnTo>
                  <a:lnTo>
                    <a:pt x="135" y="59"/>
                  </a:lnTo>
                  <a:lnTo>
                    <a:pt x="137" y="69"/>
                  </a:lnTo>
                  <a:lnTo>
                    <a:pt x="139" y="88"/>
                  </a:lnTo>
                  <a:lnTo>
                    <a:pt x="139" y="97"/>
                  </a:lnTo>
                  <a:lnTo>
                    <a:pt x="137" y="106"/>
                  </a:lnTo>
                  <a:lnTo>
                    <a:pt x="135" y="114"/>
                  </a:lnTo>
                  <a:lnTo>
                    <a:pt x="131" y="122"/>
                  </a:lnTo>
                  <a:lnTo>
                    <a:pt x="127" y="130"/>
                  </a:lnTo>
                  <a:lnTo>
                    <a:pt x="121" y="137"/>
                  </a:lnTo>
                  <a:lnTo>
                    <a:pt x="115" y="143"/>
                  </a:lnTo>
                  <a:lnTo>
                    <a:pt x="108" y="148"/>
                  </a:lnTo>
                  <a:lnTo>
                    <a:pt x="101" y="152"/>
                  </a:lnTo>
                  <a:lnTo>
                    <a:pt x="93" y="156"/>
                  </a:lnTo>
                  <a:lnTo>
                    <a:pt x="85" y="158"/>
                  </a:lnTo>
                  <a:lnTo>
                    <a:pt x="76" y="158"/>
                  </a:lnTo>
                  <a:lnTo>
                    <a:pt x="66" y="157"/>
                  </a:lnTo>
                  <a:lnTo>
                    <a:pt x="65" y="172"/>
                  </a:lnTo>
                  <a:lnTo>
                    <a:pt x="76" y="172"/>
                  </a:lnTo>
                  <a:lnTo>
                    <a:pt x="87" y="171"/>
                  </a:lnTo>
                  <a:lnTo>
                    <a:pt x="97" y="169"/>
                  </a:lnTo>
                  <a:lnTo>
                    <a:pt x="106" y="165"/>
                  </a:lnTo>
                  <a:lnTo>
                    <a:pt x="115" y="160"/>
                  </a:lnTo>
                  <a:lnTo>
                    <a:pt x="123" y="154"/>
                  </a:lnTo>
                  <a:lnTo>
                    <a:pt x="130" y="146"/>
                  </a:lnTo>
                  <a:lnTo>
                    <a:pt x="137" y="138"/>
                  </a:lnTo>
                  <a:lnTo>
                    <a:pt x="142" y="130"/>
                  </a:lnTo>
                  <a:lnTo>
                    <a:pt x="146" y="120"/>
                  </a:lnTo>
                  <a:lnTo>
                    <a:pt x="149" y="110"/>
                  </a:lnTo>
                  <a:lnTo>
                    <a:pt x="151" y="98"/>
                  </a:lnTo>
                  <a:lnTo>
                    <a:pt x="153" y="88"/>
                  </a:lnTo>
                  <a:lnTo>
                    <a:pt x="150" y="66"/>
                  </a:lnTo>
                  <a:lnTo>
                    <a:pt x="146" y="54"/>
                  </a:lnTo>
                  <a:lnTo>
                    <a:pt x="142" y="43"/>
                  </a:lnTo>
                  <a:lnTo>
                    <a:pt x="136" y="33"/>
                  </a:lnTo>
                  <a:lnTo>
                    <a:pt x="129" y="25"/>
                  </a:lnTo>
                  <a:lnTo>
                    <a:pt x="121" y="17"/>
                  </a:lnTo>
                  <a:lnTo>
                    <a:pt x="113" y="11"/>
                  </a:lnTo>
                  <a:lnTo>
                    <a:pt x="104" y="7"/>
                  </a:lnTo>
                  <a:lnTo>
                    <a:pt x="95" y="3"/>
                  </a:lnTo>
                  <a:lnTo>
                    <a:pt x="76" y="0"/>
                  </a:lnTo>
                  <a:lnTo>
                    <a:pt x="56" y="3"/>
                  </a:lnTo>
                  <a:lnTo>
                    <a:pt x="48" y="7"/>
                  </a:lnTo>
                  <a:lnTo>
                    <a:pt x="39" y="11"/>
                  </a:lnTo>
                  <a:lnTo>
                    <a:pt x="30" y="17"/>
                  </a:lnTo>
                  <a:lnTo>
                    <a:pt x="23" y="25"/>
                  </a:lnTo>
                  <a:lnTo>
                    <a:pt x="16" y="33"/>
                  </a:lnTo>
                  <a:lnTo>
                    <a:pt x="9" y="43"/>
                  </a:lnTo>
                  <a:lnTo>
                    <a:pt x="5" y="54"/>
                  </a:lnTo>
                  <a:lnTo>
                    <a:pt x="1" y="66"/>
                  </a:lnTo>
                  <a:lnTo>
                    <a:pt x="0" y="88"/>
                  </a:lnTo>
                  <a:lnTo>
                    <a:pt x="0" y="98"/>
                  </a:lnTo>
                  <a:lnTo>
                    <a:pt x="2" y="110"/>
                  </a:lnTo>
                  <a:lnTo>
                    <a:pt x="5" y="120"/>
                  </a:lnTo>
                  <a:lnTo>
                    <a:pt x="9" y="130"/>
                  </a:lnTo>
                  <a:lnTo>
                    <a:pt x="15" y="138"/>
                  </a:lnTo>
                  <a:lnTo>
                    <a:pt x="21" y="146"/>
                  </a:lnTo>
                  <a:lnTo>
                    <a:pt x="28" y="154"/>
                  </a:lnTo>
                  <a:lnTo>
                    <a:pt x="37" y="160"/>
                  </a:lnTo>
                  <a:lnTo>
                    <a:pt x="45" y="165"/>
                  </a:lnTo>
                  <a:lnTo>
                    <a:pt x="55" y="169"/>
                  </a:lnTo>
                  <a:lnTo>
                    <a:pt x="65" y="171"/>
                  </a:lnTo>
                  <a:lnTo>
                    <a:pt x="76" y="172"/>
                  </a:lnTo>
                  <a:lnTo>
                    <a:pt x="86" y="172"/>
                  </a:lnTo>
                </a:path>
              </a:pathLst>
            </a:custGeom>
            <a:solidFill>
              <a:srgbClr val="000000"/>
            </a:solidFill>
            <a:ln w="12700" cap="rnd">
              <a:solidFill>
                <a:srgbClr val="000000"/>
              </a:solidFill>
              <a:round/>
              <a:headEnd/>
              <a:tailEnd/>
            </a:ln>
          </p:spPr>
          <p:txBody>
            <a:bodyPr/>
            <a:lstStyle/>
            <a:p>
              <a:endParaRPr lang="en-US"/>
            </a:p>
          </p:txBody>
        </p:sp>
        <p:sp>
          <p:nvSpPr>
            <p:cNvPr id="16470" name="Freeform 84"/>
            <p:cNvSpPr>
              <a:spLocks/>
            </p:cNvSpPr>
            <p:nvPr/>
          </p:nvSpPr>
          <p:spPr bwMode="auto">
            <a:xfrm>
              <a:off x="2828" y="3158"/>
              <a:ext cx="135" cy="152"/>
            </a:xfrm>
            <a:custGeom>
              <a:avLst/>
              <a:gdLst>
                <a:gd name="T0" fmla="*/ 67 w 135"/>
                <a:gd name="T1" fmla="*/ 151 h 152"/>
                <a:gd name="T2" fmla="*/ 56 w 135"/>
                <a:gd name="T3" fmla="*/ 150 h 152"/>
                <a:gd name="T4" fmla="*/ 48 w 135"/>
                <a:gd name="T5" fmla="*/ 148 h 152"/>
                <a:gd name="T6" fmla="*/ 39 w 135"/>
                <a:gd name="T7" fmla="*/ 145 h 152"/>
                <a:gd name="T8" fmla="*/ 32 w 135"/>
                <a:gd name="T9" fmla="*/ 140 h 152"/>
                <a:gd name="T10" fmla="*/ 25 w 135"/>
                <a:gd name="T11" fmla="*/ 135 h 152"/>
                <a:gd name="T12" fmla="*/ 18 w 135"/>
                <a:gd name="T13" fmla="*/ 129 h 152"/>
                <a:gd name="T14" fmla="*/ 13 w 135"/>
                <a:gd name="T15" fmla="*/ 121 h 152"/>
                <a:gd name="T16" fmla="*/ 8 w 135"/>
                <a:gd name="T17" fmla="*/ 113 h 152"/>
                <a:gd name="T18" fmla="*/ 5 w 135"/>
                <a:gd name="T19" fmla="*/ 105 h 152"/>
                <a:gd name="T20" fmla="*/ 2 w 135"/>
                <a:gd name="T21" fmla="*/ 96 h 152"/>
                <a:gd name="T22" fmla="*/ 0 w 135"/>
                <a:gd name="T23" fmla="*/ 87 h 152"/>
                <a:gd name="T24" fmla="*/ 0 w 135"/>
                <a:gd name="T25" fmla="*/ 77 h 152"/>
                <a:gd name="T26" fmla="*/ 1 w 135"/>
                <a:gd name="T27" fmla="*/ 57 h 152"/>
                <a:gd name="T28" fmla="*/ 4 w 135"/>
                <a:gd name="T29" fmla="*/ 47 h 152"/>
                <a:gd name="T30" fmla="*/ 8 w 135"/>
                <a:gd name="T31" fmla="*/ 38 h 152"/>
                <a:gd name="T32" fmla="*/ 14 w 135"/>
                <a:gd name="T33" fmla="*/ 29 h 152"/>
                <a:gd name="T34" fmla="*/ 19 w 135"/>
                <a:gd name="T35" fmla="*/ 21 h 152"/>
                <a:gd name="T36" fmla="*/ 26 w 135"/>
                <a:gd name="T37" fmla="*/ 14 h 152"/>
                <a:gd name="T38" fmla="*/ 33 w 135"/>
                <a:gd name="T39" fmla="*/ 9 h 152"/>
                <a:gd name="T40" fmla="*/ 41 w 135"/>
                <a:gd name="T41" fmla="*/ 5 h 152"/>
                <a:gd name="T42" fmla="*/ 50 w 135"/>
                <a:gd name="T43" fmla="*/ 2 h 152"/>
                <a:gd name="T44" fmla="*/ 67 w 135"/>
                <a:gd name="T45" fmla="*/ 0 h 152"/>
                <a:gd name="T46" fmla="*/ 83 w 135"/>
                <a:gd name="T47" fmla="*/ 2 h 152"/>
                <a:gd name="T48" fmla="*/ 92 w 135"/>
                <a:gd name="T49" fmla="*/ 5 h 152"/>
                <a:gd name="T50" fmla="*/ 100 w 135"/>
                <a:gd name="T51" fmla="*/ 9 h 152"/>
                <a:gd name="T52" fmla="*/ 107 w 135"/>
                <a:gd name="T53" fmla="*/ 14 h 152"/>
                <a:gd name="T54" fmla="*/ 114 w 135"/>
                <a:gd name="T55" fmla="*/ 21 h 152"/>
                <a:gd name="T56" fmla="*/ 120 w 135"/>
                <a:gd name="T57" fmla="*/ 29 h 152"/>
                <a:gd name="T58" fmla="*/ 125 w 135"/>
                <a:gd name="T59" fmla="*/ 38 h 152"/>
                <a:gd name="T60" fmla="*/ 129 w 135"/>
                <a:gd name="T61" fmla="*/ 47 h 152"/>
                <a:gd name="T62" fmla="*/ 132 w 135"/>
                <a:gd name="T63" fmla="*/ 57 h 152"/>
                <a:gd name="T64" fmla="*/ 134 w 135"/>
                <a:gd name="T65" fmla="*/ 77 h 152"/>
                <a:gd name="T66" fmla="*/ 134 w 135"/>
                <a:gd name="T67" fmla="*/ 87 h 152"/>
                <a:gd name="T68" fmla="*/ 132 w 135"/>
                <a:gd name="T69" fmla="*/ 96 h 152"/>
                <a:gd name="T70" fmla="*/ 128 w 135"/>
                <a:gd name="T71" fmla="*/ 105 h 152"/>
                <a:gd name="T72" fmla="*/ 125 w 135"/>
                <a:gd name="T73" fmla="*/ 113 h 152"/>
                <a:gd name="T74" fmla="*/ 120 w 135"/>
                <a:gd name="T75" fmla="*/ 121 h 152"/>
                <a:gd name="T76" fmla="*/ 115 w 135"/>
                <a:gd name="T77" fmla="*/ 129 h 152"/>
                <a:gd name="T78" fmla="*/ 108 w 135"/>
                <a:gd name="T79" fmla="*/ 135 h 152"/>
                <a:gd name="T80" fmla="*/ 101 w 135"/>
                <a:gd name="T81" fmla="*/ 140 h 152"/>
                <a:gd name="T82" fmla="*/ 94 w 135"/>
                <a:gd name="T83" fmla="*/ 145 h 152"/>
                <a:gd name="T84" fmla="*/ 85 w 135"/>
                <a:gd name="T85" fmla="*/ 148 h 152"/>
                <a:gd name="T86" fmla="*/ 77 w 135"/>
                <a:gd name="T87" fmla="*/ 150 h 152"/>
                <a:gd name="T88" fmla="*/ 67 w 135"/>
                <a:gd name="T89" fmla="*/ 151 h 1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5"/>
                <a:gd name="T136" fmla="*/ 0 h 152"/>
                <a:gd name="T137" fmla="*/ 135 w 135"/>
                <a:gd name="T138" fmla="*/ 152 h 1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5" h="152">
                  <a:moveTo>
                    <a:pt x="67" y="151"/>
                  </a:moveTo>
                  <a:lnTo>
                    <a:pt x="56" y="150"/>
                  </a:lnTo>
                  <a:lnTo>
                    <a:pt x="48" y="148"/>
                  </a:lnTo>
                  <a:lnTo>
                    <a:pt x="39" y="145"/>
                  </a:lnTo>
                  <a:lnTo>
                    <a:pt x="32" y="140"/>
                  </a:lnTo>
                  <a:lnTo>
                    <a:pt x="25" y="135"/>
                  </a:lnTo>
                  <a:lnTo>
                    <a:pt x="18" y="129"/>
                  </a:lnTo>
                  <a:lnTo>
                    <a:pt x="13" y="121"/>
                  </a:lnTo>
                  <a:lnTo>
                    <a:pt x="8" y="113"/>
                  </a:lnTo>
                  <a:lnTo>
                    <a:pt x="5" y="105"/>
                  </a:lnTo>
                  <a:lnTo>
                    <a:pt x="2" y="96"/>
                  </a:lnTo>
                  <a:lnTo>
                    <a:pt x="0" y="87"/>
                  </a:lnTo>
                  <a:lnTo>
                    <a:pt x="0" y="77"/>
                  </a:lnTo>
                  <a:lnTo>
                    <a:pt x="1" y="57"/>
                  </a:lnTo>
                  <a:lnTo>
                    <a:pt x="4" y="47"/>
                  </a:lnTo>
                  <a:lnTo>
                    <a:pt x="8" y="38"/>
                  </a:lnTo>
                  <a:lnTo>
                    <a:pt x="14" y="29"/>
                  </a:lnTo>
                  <a:lnTo>
                    <a:pt x="19" y="21"/>
                  </a:lnTo>
                  <a:lnTo>
                    <a:pt x="26" y="14"/>
                  </a:lnTo>
                  <a:lnTo>
                    <a:pt x="33" y="9"/>
                  </a:lnTo>
                  <a:lnTo>
                    <a:pt x="41" y="5"/>
                  </a:lnTo>
                  <a:lnTo>
                    <a:pt x="50" y="2"/>
                  </a:lnTo>
                  <a:lnTo>
                    <a:pt x="67" y="0"/>
                  </a:lnTo>
                  <a:lnTo>
                    <a:pt x="83" y="2"/>
                  </a:lnTo>
                  <a:lnTo>
                    <a:pt x="92" y="5"/>
                  </a:lnTo>
                  <a:lnTo>
                    <a:pt x="100" y="9"/>
                  </a:lnTo>
                  <a:lnTo>
                    <a:pt x="107" y="14"/>
                  </a:lnTo>
                  <a:lnTo>
                    <a:pt x="114" y="21"/>
                  </a:lnTo>
                  <a:lnTo>
                    <a:pt x="120" y="29"/>
                  </a:lnTo>
                  <a:lnTo>
                    <a:pt x="125" y="38"/>
                  </a:lnTo>
                  <a:lnTo>
                    <a:pt x="129" y="47"/>
                  </a:lnTo>
                  <a:lnTo>
                    <a:pt x="132" y="57"/>
                  </a:lnTo>
                  <a:lnTo>
                    <a:pt x="134" y="77"/>
                  </a:lnTo>
                  <a:lnTo>
                    <a:pt x="134" y="87"/>
                  </a:lnTo>
                  <a:lnTo>
                    <a:pt x="132" y="96"/>
                  </a:lnTo>
                  <a:lnTo>
                    <a:pt x="128" y="105"/>
                  </a:lnTo>
                  <a:lnTo>
                    <a:pt x="125" y="113"/>
                  </a:lnTo>
                  <a:lnTo>
                    <a:pt x="120" y="121"/>
                  </a:lnTo>
                  <a:lnTo>
                    <a:pt x="115" y="129"/>
                  </a:lnTo>
                  <a:lnTo>
                    <a:pt x="108" y="135"/>
                  </a:lnTo>
                  <a:lnTo>
                    <a:pt x="101" y="140"/>
                  </a:lnTo>
                  <a:lnTo>
                    <a:pt x="94" y="145"/>
                  </a:lnTo>
                  <a:lnTo>
                    <a:pt x="85" y="148"/>
                  </a:lnTo>
                  <a:lnTo>
                    <a:pt x="77" y="150"/>
                  </a:lnTo>
                  <a:lnTo>
                    <a:pt x="67" y="151"/>
                  </a:lnTo>
                </a:path>
              </a:pathLst>
            </a:custGeom>
            <a:solidFill>
              <a:srgbClr val="00FFFF"/>
            </a:solidFill>
            <a:ln w="9525" cap="rnd">
              <a:noFill/>
              <a:round/>
              <a:headEnd/>
              <a:tailEnd/>
            </a:ln>
          </p:spPr>
          <p:txBody>
            <a:bodyPr/>
            <a:lstStyle/>
            <a:p>
              <a:endParaRPr lang="en-US"/>
            </a:p>
          </p:txBody>
        </p:sp>
        <p:sp>
          <p:nvSpPr>
            <p:cNvPr id="16471" name="Freeform 85"/>
            <p:cNvSpPr>
              <a:spLocks/>
            </p:cNvSpPr>
            <p:nvPr/>
          </p:nvSpPr>
          <p:spPr bwMode="auto">
            <a:xfrm>
              <a:off x="2822" y="3150"/>
              <a:ext cx="154" cy="173"/>
            </a:xfrm>
            <a:custGeom>
              <a:avLst/>
              <a:gdLst>
                <a:gd name="T0" fmla="*/ 85 w 154"/>
                <a:gd name="T1" fmla="*/ 157 h 173"/>
                <a:gd name="T2" fmla="*/ 66 w 154"/>
                <a:gd name="T3" fmla="*/ 158 h 173"/>
                <a:gd name="T4" fmla="*/ 50 w 154"/>
                <a:gd name="T5" fmla="*/ 152 h 173"/>
                <a:gd name="T6" fmla="*/ 36 w 154"/>
                <a:gd name="T7" fmla="*/ 143 h 173"/>
                <a:gd name="T8" fmla="*/ 24 w 154"/>
                <a:gd name="T9" fmla="*/ 130 h 173"/>
                <a:gd name="T10" fmla="*/ 16 w 154"/>
                <a:gd name="T11" fmla="*/ 114 h 173"/>
                <a:gd name="T12" fmla="*/ 12 w 154"/>
                <a:gd name="T13" fmla="*/ 97 h 173"/>
                <a:gd name="T14" fmla="*/ 14 w 154"/>
                <a:gd name="T15" fmla="*/ 69 h 173"/>
                <a:gd name="T16" fmla="*/ 20 w 154"/>
                <a:gd name="T17" fmla="*/ 50 h 173"/>
                <a:gd name="T18" fmla="*/ 31 w 154"/>
                <a:gd name="T19" fmla="*/ 34 h 173"/>
                <a:gd name="T20" fmla="*/ 44 w 154"/>
                <a:gd name="T21" fmla="*/ 24 h 173"/>
                <a:gd name="T22" fmla="*/ 60 w 154"/>
                <a:gd name="T23" fmla="*/ 17 h 173"/>
                <a:gd name="T24" fmla="*/ 92 w 154"/>
                <a:gd name="T25" fmla="*/ 17 h 173"/>
                <a:gd name="T26" fmla="*/ 107 w 154"/>
                <a:gd name="T27" fmla="*/ 24 h 173"/>
                <a:gd name="T28" fmla="*/ 121 w 154"/>
                <a:gd name="T29" fmla="*/ 34 h 173"/>
                <a:gd name="T30" fmla="*/ 131 w 154"/>
                <a:gd name="T31" fmla="*/ 50 h 173"/>
                <a:gd name="T32" fmla="*/ 137 w 154"/>
                <a:gd name="T33" fmla="*/ 69 h 173"/>
                <a:gd name="T34" fmla="*/ 139 w 154"/>
                <a:gd name="T35" fmla="*/ 97 h 173"/>
                <a:gd name="T36" fmla="*/ 135 w 154"/>
                <a:gd name="T37" fmla="*/ 114 h 173"/>
                <a:gd name="T38" fmla="*/ 127 w 154"/>
                <a:gd name="T39" fmla="*/ 130 h 173"/>
                <a:gd name="T40" fmla="*/ 115 w 154"/>
                <a:gd name="T41" fmla="*/ 143 h 173"/>
                <a:gd name="T42" fmla="*/ 101 w 154"/>
                <a:gd name="T43" fmla="*/ 152 h 173"/>
                <a:gd name="T44" fmla="*/ 85 w 154"/>
                <a:gd name="T45" fmla="*/ 158 h 173"/>
                <a:gd name="T46" fmla="*/ 66 w 154"/>
                <a:gd name="T47" fmla="*/ 157 h 173"/>
                <a:gd name="T48" fmla="*/ 76 w 154"/>
                <a:gd name="T49" fmla="*/ 172 h 173"/>
                <a:gd name="T50" fmla="*/ 97 w 154"/>
                <a:gd name="T51" fmla="*/ 169 h 173"/>
                <a:gd name="T52" fmla="*/ 115 w 154"/>
                <a:gd name="T53" fmla="*/ 160 h 173"/>
                <a:gd name="T54" fmla="*/ 130 w 154"/>
                <a:gd name="T55" fmla="*/ 146 h 173"/>
                <a:gd name="T56" fmla="*/ 142 w 154"/>
                <a:gd name="T57" fmla="*/ 130 h 173"/>
                <a:gd name="T58" fmla="*/ 149 w 154"/>
                <a:gd name="T59" fmla="*/ 110 h 173"/>
                <a:gd name="T60" fmla="*/ 153 w 154"/>
                <a:gd name="T61" fmla="*/ 88 h 173"/>
                <a:gd name="T62" fmla="*/ 146 w 154"/>
                <a:gd name="T63" fmla="*/ 54 h 173"/>
                <a:gd name="T64" fmla="*/ 136 w 154"/>
                <a:gd name="T65" fmla="*/ 33 h 173"/>
                <a:gd name="T66" fmla="*/ 121 w 154"/>
                <a:gd name="T67" fmla="*/ 17 h 173"/>
                <a:gd name="T68" fmla="*/ 104 w 154"/>
                <a:gd name="T69" fmla="*/ 7 h 173"/>
                <a:gd name="T70" fmla="*/ 76 w 154"/>
                <a:gd name="T71" fmla="*/ 0 h 173"/>
                <a:gd name="T72" fmla="*/ 48 w 154"/>
                <a:gd name="T73" fmla="*/ 7 h 173"/>
                <a:gd name="T74" fmla="*/ 30 w 154"/>
                <a:gd name="T75" fmla="*/ 17 h 173"/>
                <a:gd name="T76" fmla="*/ 16 w 154"/>
                <a:gd name="T77" fmla="*/ 33 h 173"/>
                <a:gd name="T78" fmla="*/ 5 w 154"/>
                <a:gd name="T79" fmla="*/ 54 h 173"/>
                <a:gd name="T80" fmla="*/ 0 w 154"/>
                <a:gd name="T81" fmla="*/ 88 h 173"/>
                <a:gd name="T82" fmla="*/ 2 w 154"/>
                <a:gd name="T83" fmla="*/ 110 h 173"/>
                <a:gd name="T84" fmla="*/ 9 w 154"/>
                <a:gd name="T85" fmla="*/ 130 h 173"/>
                <a:gd name="T86" fmla="*/ 21 w 154"/>
                <a:gd name="T87" fmla="*/ 146 h 173"/>
                <a:gd name="T88" fmla="*/ 37 w 154"/>
                <a:gd name="T89" fmla="*/ 160 h 173"/>
                <a:gd name="T90" fmla="*/ 55 w 154"/>
                <a:gd name="T91" fmla="*/ 169 h 173"/>
                <a:gd name="T92" fmla="*/ 76 w 154"/>
                <a:gd name="T93" fmla="*/ 172 h 1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4"/>
                <a:gd name="T142" fmla="*/ 0 h 173"/>
                <a:gd name="T143" fmla="*/ 154 w 154"/>
                <a:gd name="T144" fmla="*/ 173 h 1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4" h="173">
                  <a:moveTo>
                    <a:pt x="86" y="172"/>
                  </a:moveTo>
                  <a:lnTo>
                    <a:pt x="85" y="157"/>
                  </a:lnTo>
                  <a:lnTo>
                    <a:pt x="76" y="158"/>
                  </a:lnTo>
                  <a:lnTo>
                    <a:pt x="66" y="158"/>
                  </a:lnTo>
                  <a:lnTo>
                    <a:pt x="58" y="156"/>
                  </a:lnTo>
                  <a:lnTo>
                    <a:pt x="50" y="152"/>
                  </a:lnTo>
                  <a:lnTo>
                    <a:pt x="43" y="148"/>
                  </a:lnTo>
                  <a:lnTo>
                    <a:pt x="36" y="143"/>
                  </a:lnTo>
                  <a:lnTo>
                    <a:pt x="30" y="137"/>
                  </a:lnTo>
                  <a:lnTo>
                    <a:pt x="24" y="130"/>
                  </a:lnTo>
                  <a:lnTo>
                    <a:pt x="20" y="122"/>
                  </a:lnTo>
                  <a:lnTo>
                    <a:pt x="16" y="114"/>
                  </a:lnTo>
                  <a:lnTo>
                    <a:pt x="14" y="106"/>
                  </a:lnTo>
                  <a:lnTo>
                    <a:pt x="12" y="97"/>
                  </a:lnTo>
                  <a:lnTo>
                    <a:pt x="12" y="88"/>
                  </a:lnTo>
                  <a:lnTo>
                    <a:pt x="14" y="69"/>
                  </a:lnTo>
                  <a:lnTo>
                    <a:pt x="16" y="59"/>
                  </a:lnTo>
                  <a:lnTo>
                    <a:pt x="20" y="50"/>
                  </a:lnTo>
                  <a:lnTo>
                    <a:pt x="25" y="42"/>
                  </a:lnTo>
                  <a:lnTo>
                    <a:pt x="31" y="34"/>
                  </a:lnTo>
                  <a:lnTo>
                    <a:pt x="37" y="28"/>
                  </a:lnTo>
                  <a:lnTo>
                    <a:pt x="44" y="24"/>
                  </a:lnTo>
                  <a:lnTo>
                    <a:pt x="52" y="20"/>
                  </a:lnTo>
                  <a:lnTo>
                    <a:pt x="60" y="17"/>
                  </a:lnTo>
                  <a:lnTo>
                    <a:pt x="76" y="15"/>
                  </a:lnTo>
                  <a:lnTo>
                    <a:pt x="92" y="17"/>
                  </a:lnTo>
                  <a:lnTo>
                    <a:pt x="99" y="20"/>
                  </a:lnTo>
                  <a:lnTo>
                    <a:pt x="107" y="24"/>
                  </a:lnTo>
                  <a:lnTo>
                    <a:pt x="114" y="28"/>
                  </a:lnTo>
                  <a:lnTo>
                    <a:pt x="121" y="34"/>
                  </a:lnTo>
                  <a:lnTo>
                    <a:pt x="126" y="42"/>
                  </a:lnTo>
                  <a:lnTo>
                    <a:pt x="131" y="50"/>
                  </a:lnTo>
                  <a:lnTo>
                    <a:pt x="135" y="59"/>
                  </a:lnTo>
                  <a:lnTo>
                    <a:pt x="137" y="69"/>
                  </a:lnTo>
                  <a:lnTo>
                    <a:pt x="139" y="88"/>
                  </a:lnTo>
                  <a:lnTo>
                    <a:pt x="139" y="97"/>
                  </a:lnTo>
                  <a:lnTo>
                    <a:pt x="137" y="106"/>
                  </a:lnTo>
                  <a:lnTo>
                    <a:pt x="135" y="114"/>
                  </a:lnTo>
                  <a:lnTo>
                    <a:pt x="131" y="122"/>
                  </a:lnTo>
                  <a:lnTo>
                    <a:pt x="127" y="130"/>
                  </a:lnTo>
                  <a:lnTo>
                    <a:pt x="121" y="137"/>
                  </a:lnTo>
                  <a:lnTo>
                    <a:pt x="115" y="143"/>
                  </a:lnTo>
                  <a:lnTo>
                    <a:pt x="108" y="148"/>
                  </a:lnTo>
                  <a:lnTo>
                    <a:pt x="101" y="152"/>
                  </a:lnTo>
                  <a:lnTo>
                    <a:pt x="93" y="156"/>
                  </a:lnTo>
                  <a:lnTo>
                    <a:pt x="85" y="158"/>
                  </a:lnTo>
                  <a:lnTo>
                    <a:pt x="76" y="158"/>
                  </a:lnTo>
                  <a:lnTo>
                    <a:pt x="66" y="157"/>
                  </a:lnTo>
                  <a:lnTo>
                    <a:pt x="65" y="172"/>
                  </a:lnTo>
                  <a:lnTo>
                    <a:pt x="76" y="172"/>
                  </a:lnTo>
                  <a:lnTo>
                    <a:pt x="87" y="171"/>
                  </a:lnTo>
                  <a:lnTo>
                    <a:pt x="97" y="169"/>
                  </a:lnTo>
                  <a:lnTo>
                    <a:pt x="106" y="165"/>
                  </a:lnTo>
                  <a:lnTo>
                    <a:pt x="115" y="160"/>
                  </a:lnTo>
                  <a:lnTo>
                    <a:pt x="123" y="154"/>
                  </a:lnTo>
                  <a:lnTo>
                    <a:pt x="130" y="146"/>
                  </a:lnTo>
                  <a:lnTo>
                    <a:pt x="137" y="138"/>
                  </a:lnTo>
                  <a:lnTo>
                    <a:pt x="142" y="130"/>
                  </a:lnTo>
                  <a:lnTo>
                    <a:pt x="146" y="120"/>
                  </a:lnTo>
                  <a:lnTo>
                    <a:pt x="149" y="110"/>
                  </a:lnTo>
                  <a:lnTo>
                    <a:pt x="151" y="98"/>
                  </a:lnTo>
                  <a:lnTo>
                    <a:pt x="153" y="88"/>
                  </a:lnTo>
                  <a:lnTo>
                    <a:pt x="150" y="66"/>
                  </a:lnTo>
                  <a:lnTo>
                    <a:pt x="146" y="54"/>
                  </a:lnTo>
                  <a:lnTo>
                    <a:pt x="142" y="43"/>
                  </a:lnTo>
                  <a:lnTo>
                    <a:pt x="136" y="33"/>
                  </a:lnTo>
                  <a:lnTo>
                    <a:pt x="129" y="25"/>
                  </a:lnTo>
                  <a:lnTo>
                    <a:pt x="121" y="17"/>
                  </a:lnTo>
                  <a:lnTo>
                    <a:pt x="113" y="11"/>
                  </a:lnTo>
                  <a:lnTo>
                    <a:pt x="104" y="7"/>
                  </a:lnTo>
                  <a:lnTo>
                    <a:pt x="95" y="3"/>
                  </a:lnTo>
                  <a:lnTo>
                    <a:pt x="76" y="0"/>
                  </a:lnTo>
                  <a:lnTo>
                    <a:pt x="56" y="3"/>
                  </a:lnTo>
                  <a:lnTo>
                    <a:pt x="48" y="7"/>
                  </a:lnTo>
                  <a:lnTo>
                    <a:pt x="39" y="11"/>
                  </a:lnTo>
                  <a:lnTo>
                    <a:pt x="30" y="17"/>
                  </a:lnTo>
                  <a:lnTo>
                    <a:pt x="23" y="25"/>
                  </a:lnTo>
                  <a:lnTo>
                    <a:pt x="16" y="33"/>
                  </a:lnTo>
                  <a:lnTo>
                    <a:pt x="9" y="43"/>
                  </a:lnTo>
                  <a:lnTo>
                    <a:pt x="5" y="54"/>
                  </a:lnTo>
                  <a:lnTo>
                    <a:pt x="1" y="66"/>
                  </a:lnTo>
                  <a:lnTo>
                    <a:pt x="0" y="88"/>
                  </a:lnTo>
                  <a:lnTo>
                    <a:pt x="0" y="98"/>
                  </a:lnTo>
                  <a:lnTo>
                    <a:pt x="2" y="110"/>
                  </a:lnTo>
                  <a:lnTo>
                    <a:pt x="5" y="120"/>
                  </a:lnTo>
                  <a:lnTo>
                    <a:pt x="9" y="130"/>
                  </a:lnTo>
                  <a:lnTo>
                    <a:pt x="15" y="138"/>
                  </a:lnTo>
                  <a:lnTo>
                    <a:pt x="21" y="146"/>
                  </a:lnTo>
                  <a:lnTo>
                    <a:pt x="28" y="154"/>
                  </a:lnTo>
                  <a:lnTo>
                    <a:pt x="37" y="160"/>
                  </a:lnTo>
                  <a:lnTo>
                    <a:pt x="45" y="165"/>
                  </a:lnTo>
                  <a:lnTo>
                    <a:pt x="55" y="169"/>
                  </a:lnTo>
                  <a:lnTo>
                    <a:pt x="65" y="171"/>
                  </a:lnTo>
                  <a:lnTo>
                    <a:pt x="76" y="172"/>
                  </a:lnTo>
                  <a:lnTo>
                    <a:pt x="86" y="172"/>
                  </a:lnTo>
                </a:path>
              </a:pathLst>
            </a:custGeom>
            <a:solidFill>
              <a:srgbClr val="000000"/>
            </a:solidFill>
            <a:ln w="12700" cap="rnd">
              <a:solidFill>
                <a:srgbClr val="000000"/>
              </a:solidFill>
              <a:round/>
              <a:headEnd/>
              <a:tailEnd/>
            </a:ln>
          </p:spPr>
          <p:txBody>
            <a:bodyPr/>
            <a:lstStyle/>
            <a:p>
              <a:endParaRPr lang="en-US"/>
            </a:p>
          </p:txBody>
        </p:sp>
        <p:sp>
          <p:nvSpPr>
            <p:cNvPr id="16472" name="Freeform 86"/>
            <p:cNvSpPr>
              <a:spLocks/>
            </p:cNvSpPr>
            <p:nvPr/>
          </p:nvSpPr>
          <p:spPr bwMode="auto">
            <a:xfrm>
              <a:off x="2972" y="3158"/>
              <a:ext cx="136" cy="152"/>
            </a:xfrm>
            <a:custGeom>
              <a:avLst/>
              <a:gdLst>
                <a:gd name="T0" fmla="*/ 67 w 136"/>
                <a:gd name="T1" fmla="*/ 151 h 152"/>
                <a:gd name="T2" fmla="*/ 57 w 136"/>
                <a:gd name="T3" fmla="*/ 150 h 152"/>
                <a:gd name="T4" fmla="*/ 48 w 136"/>
                <a:gd name="T5" fmla="*/ 148 h 152"/>
                <a:gd name="T6" fmla="*/ 40 w 136"/>
                <a:gd name="T7" fmla="*/ 145 h 152"/>
                <a:gd name="T8" fmla="*/ 33 w 136"/>
                <a:gd name="T9" fmla="*/ 140 h 152"/>
                <a:gd name="T10" fmla="*/ 25 w 136"/>
                <a:gd name="T11" fmla="*/ 135 h 152"/>
                <a:gd name="T12" fmla="*/ 19 w 136"/>
                <a:gd name="T13" fmla="*/ 129 h 152"/>
                <a:gd name="T14" fmla="*/ 13 w 136"/>
                <a:gd name="T15" fmla="*/ 121 h 152"/>
                <a:gd name="T16" fmla="*/ 9 w 136"/>
                <a:gd name="T17" fmla="*/ 113 h 152"/>
                <a:gd name="T18" fmla="*/ 5 w 136"/>
                <a:gd name="T19" fmla="*/ 105 h 152"/>
                <a:gd name="T20" fmla="*/ 2 w 136"/>
                <a:gd name="T21" fmla="*/ 96 h 152"/>
                <a:gd name="T22" fmla="*/ 0 w 136"/>
                <a:gd name="T23" fmla="*/ 87 h 152"/>
                <a:gd name="T24" fmla="*/ 0 w 136"/>
                <a:gd name="T25" fmla="*/ 77 h 152"/>
                <a:gd name="T26" fmla="*/ 2 w 136"/>
                <a:gd name="T27" fmla="*/ 57 h 152"/>
                <a:gd name="T28" fmla="*/ 5 w 136"/>
                <a:gd name="T29" fmla="*/ 47 h 152"/>
                <a:gd name="T30" fmla="*/ 9 w 136"/>
                <a:gd name="T31" fmla="*/ 38 h 152"/>
                <a:gd name="T32" fmla="*/ 14 w 136"/>
                <a:gd name="T33" fmla="*/ 29 h 152"/>
                <a:gd name="T34" fmla="*/ 20 w 136"/>
                <a:gd name="T35" fmla="*/ 21 h 152"/>
                <a:gd name="T36" fmla="*/ 27 w 136"/>
                <a:gd name="T37" fmla="*/ 14 h 152"/>
                <a:gd name="T38" fmla="*/ 34 w 136"/>
                <a:gd name="T39" fmla="*/ 9 h 152"/>
                <a:gd name="T40" fmla="*/ 42 w 136"/>
                <a:gd name="T41" fmla="*/ 5 h 152"/>
                <a:gd name="T42" fmla="*/ 50 w 136"/>
                <a:gd name="T43" fmla="*/ 2 h 152"/>
                <a:gd name="T44" fmla="*/ 67 w 136"/>
                <a:gd name="T45" fmla="*/ 0 h 152"/>
                <a:gd name="T46" fmla="*/ 84 w 136"/>
                <a:gd name="T47" fmla="*/ 2 h 152"/>
                <a:gd name="T48" fmla="*/ 92 w 136"/>
                <a:gd name="T49" fmla="*/ 5 h 152"/>
                <a:gd name="T50" fmla="*/ 100 w 136"/>
                <a:gd name="T51" fmla="*/ 9 h 152"/>
                <a:gd name="T52" fmla="*/ 107 w 136"/>
                <a:gd name="T53" fmla="*/ 14 h 152"/>
                <a:gd name="T54" fmla="*/ 114 w 136"/>
                <a:gd name="T55" fmla="*/ 21 h 152"/>
                <a:gd name="T56" fmla="*/ 120 w 136"/>
                <a:gd name="T57" fmla="*/ 29 h 152"/>
                <a:gd name="T58" fmla="*/ 125 w 136"/>
                <a:gd name="T59" fmla="*/ 38 h 152"/>
                <a:gd name="T60" fmla="*/ 129 w 136"/>
                <a:gd name="T61" fmla="*/ 47 h 152"/>
                <a:gd name="T62" fmla="*/ 132 w 136"/>
                <a:gd name="T63" fmla="*/ 57 h 152"/>
                <a:gd name="T64" fmla="*/ 135 w 136"/>
                <a:gd name="T65" fmla="*/ 77 h 152"/>
                <a:gd name="T66" fmla="*/ 134 w 136"/>
                <a:gd name="T67" fmla="*/ 87 h 152"/>
                <a:gd name="T68" fmla="*/ 132 w 136"/>
                <a:gd name="T69" fmla="*/ 96 h 152"/>
                <a:gd name="T70" fmla="*/ 129 w 136"/>
                <a:gd name="T71" fmla="*/ 105 h 152"/>
                <a:gd name="T72" fmla="*/ 125 w 136"/>
                <a:gd name="T73" fmla="*/ 113 h 152"/>
                <a:gd name="T74" fmla="*/ 121 w 136"/>
                <a:gd name="T75" fmla="*/ 121 h 152"/>
                <a:gd name="T76" fmla="*/ 115 w 136"/>
                <a:gd name="T77" fmla="*/ 129 h 152"/>
                <a:gd name="T78" fmla="*/ 109 w 136"/>
                <a:gd name="T79" fmla="*/ 135 h 152"/>
                <a:gd name="T80" fmla="*/ 101 w 136"/>
                <a:gd name="T81" fmla="*/ 140 h 152"/>
                <a:gd name="T82" fmla="*/ 95 w 136"/>
                <a:gd name="T83" fmla="*/ 145 h 152"/>
                <a:gd name="T84" fmla="*/ 86 w 136"/>
                <a:gd name="T85" fmla="*/ 148 h 152"/>
                <a:gd name="T86" fmla="*/ 77 w 136"/>
                <a:gd name="T87" fmla="*/ 150 h 152"/>
                <a:gd name="T88" fmla="*/ 67 w 136"/>
                <a:gd name="T89" fmla="*/ 151 h 1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6"/>
                <a:gd name="T136" fmla="*/ 0 h 152"/>
                <a:gd name="T137" fmla="*/ 136 w 136"/>
                <a:gd name="T138" fmla="*/ 152 h 1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6" h="152">
                  <a:moveTo>
                    <a:pt x="67" y="151"/>
                  </a:moveTo>
                  <a:lnTo>
                    <a:pt x="57" y="150"/>
                  </a:lnTo>
                  <a:lnTo>
                    <a:pt x="48" y="148"/>
                  </a:lnTo>
                  <a:lnTo>
                    <a:pt x="40" y="145"/>
                  </a:lnTo>
                  <a:lnTo>
                    <a:pt x="33" y="140"/>
                  </a:lnTo>
                  <a:lnTo>
                    <a:pt x="25" y="135"/>
                  </a:lnTo>
                  <a:lnTo>
                    <a:pt x="19" y="129"/>
                  </a:lnTo>
                  <a:lnTo>
                    <a:pt x="13" y="121"/>
                  </a:lnTo>
                  <a:lnTo>
                    <a:pt x="9" y="113"/>
                  </a:lnTo>
                  <a:lnTo>
                    <a:pt x="5" y="105"/>
                  </a:lnTo>
                  <a:lnTo>
                    <a:pt x="2" y="96"/>
                  </a:lnTo>
                  <a:lnTo>
                    <a:pt x="0" y="87"/>
                  </a:lnTo>
                  <a:lnTo>
                    <a:pt x="0" y="77"/>
                  </a:lnTo>
                  <a:lnTo>
                    <a:pt x="2" y="57"/>
                  </a:lnTo>
                  <a:lnTo>
                    <a:pt x="5" y="47"/>
                  </a:lnTo>
                  <a:lnTo>
                    <a:pt x="9" y="38"/>
                  </a:lnTo>
                  <a:lnTo>
                    <a:pt x="14" y="29"/>
                  </a:lnTo>
                  <a:lnTo>
                    <a:pt x="20" y="21"/>
                  </a:lnTo>
                  <a:lnTo>
                    <a:pt x="27" y="14"/>
                  </a:lnTo>
                  <a:lnTo>
                    <a:pt x="34" y="9"/>
                  </a:lnTo>
                  <a:lnTo>
                    <a:pt x="42" y="5"/>
                  </a:lnTo>
                  <a:lnTo>
                    <a:pt x="50" y="2"/>
                  </a:lnTo>
                  <a:lnTo>
                    <a:pt x="67" y="0"/>
                  </a:lnTo>
                  <a:lnTo>
                    <a:pt x="84" y="2"/>
                  </a:lnTo>
                  <a:lnTo>
                    <a:pt x="92" y="5"/>
                  </a:lnTo>
                  <a:lnTo>
                    <a:pt x="100" y="9"/>
                  </a:lnTo>
                  <a:lnTo>
                    <a:pt x="107" y="14"/>
                  </a:lnTo>
                  <a:lnTo>
                    <a:pt x="114" y="21"/>
                  </a:lnTo>
                  <a:lnTo>
                    <a:pt x="120" y="29"/>
                  </a:lnTo>
                  <a:lnTo>
                    <a:pt x="125" y="38"/>
                  </a:lnTo>
                  <a:lnTo>
                    <a:pt x="129" y="47"/>
                  </a:lnTo>
                  <a:lnTo>
                    <a:pt x="132" y="57"/>
                  </a:lnTo>
                  <a:lnTo>
                    <a:pt x="135" y="77"/>
                  </a:lnTo>
                  <a:lnTo>
                    <a:pt x="134" y="87"/>
                  </a:lnTo>
                  <a:lnTo>
                    <a:pt x="132" y="96"/>
                  </a:lnTo>
                  <a:lnTo>
                    <a:pt x="129" y="105"/>
                  </a:lnTo>
                  <a:lnTo>
                    <a:pt x="125" y="113"/>
                  </a:lnTo>
                  <a:lnTo>
                    <a:pt x="121" y="121"/>
                  </a:lnTo>
                  <a:lnTo>
                    <a:pt x="115" y="129"/>
                  </a:lnTo>
                  <a:lnTo>
                    <a:pt x="109" y="135"/>
                  </a:lnTo>
                  <a:lnTo>
                    <a:pt x="101" y="140"/>
                  </a:lnTo>
                  <a:lnTo>
                    <a:pt x="95" y="145"/>
                  </a:lnTo>
                  <a:lnTo>
                    <a:pt x="86" y="148"/>
                  </a:lnTo>
                  <a:lnTo>
                    <a:pt x="77" y="150"/>
                  </a:lnTo>
                  <a:lnTo>
                    <a:pt x="67" y="151"/>
                  </a:lnTo>
                </a:path>
              </a:pathLst>
            </a:custGeom>
            <a:solidFill>
              <a:srgbClr val="00FFFF"/>
            </a:solidFill>
            <a:ln w="9525" cap="rnd">
              <a:noFill/>
              <a:round/>
              <a:headEnd/>
              <a:tailEnd/>
            </a:ln>
          </p:spPr>
          <p:txBody>
            <a:bodyPr/>
            <a:lstStyle/>
            <a:p>
              <a:endParaRPr lang="en-US"/>
            </a:p>
          </p:txBody>
        </p:sp>
        <p:sp>
          <p:nvSpPr>
            <p:cNvPr id="16473" name="Freeform 87"/>
            <p:cNvSpPr>
              <a:spLocks/>
            </p:cNvSpPr>
            <p:nvPr/>
          </p:nvSpPr>
          <p:spPr bwMode="auto">
            <a:xfrm>
              <a:off x="2966" y="3150"/>
              <a:ext cx="154" cy="173"/>
            </a:xfrm>
            <a:custGeom>
              <a:avLst/>
              <a:gdLst>
                <a:gd name="T0" fmla="*/ 86 w 154"/>
                <a:gd name="T1" fmla="*/ 157 h 173"/>
                <a:gd name="T2" fmla="*/ 67 w 154"/>
                <a:gd name="T3" fmla="*/ 158 h 173"/>
                <a:gd name="T4" fmla="*/ 50 w 154"/>
                <a:gd name="T5" fmla="*/ 152 h 173"/>
                <a:gd name="T6" fmla="*/ 37 w 154"/>
                <a:gd name="T7" fmla="*/ 143 h 173"/>
                <a:gd name="T8" fmla="*/ 25 w 154"/>
                <a:gd name="T9" fmla="*/ 130 h 173"/>
                <a:gd name="T10" fmla="*/ 17 w 154"/>
                <a:gd name="T11" fmla="*/ 114 h 173"/>
                <a:gd name="T12" fmla="*/ 13 w 154"/>
                <a:gd name="T13" fmla="*/ 97 h 173"/>
                <a:gd name="T14" fmla="*/ 14 w 154"/>
                <a:gd name="T15" fmla="*/ 69 h 173"/>
                <a:gd name="T16" fmla="*/ 21 w 154"/>
                <a:gd name="T17" fmla="*/ 50 h 173"/>
                <a:gd name="T18" fmla="*/ 32 w 154"/>
                <a:gd name="T19" fmla="*/ 34 h 173"/>
                <a:gd name="T20" fmla="*/ 45 w 154"/>
                <a:gd name="T21" fmla="*/ 24 h 173"/>
                <a:gd name="T22" fmla="*/ 60 w 154"/>
                <a:gd name="T23" fmla="*/ 17 h 173"/>
                <a:gd name="T24" fmla="*/ 92 w 154"/>
                <a:gd name="T25" fmla="*/ 17 h 173"/>
                <a:gd name="T26" fmla="*/ 107 w 154"/>
                <a:gd name="T27" fmla="*/ 24 h 173"/>
                <a:gd name="T28" fmla="*/ 121 w 154"/>
                <a:gd name="T29" fmla="*/ 34 h 173"/>
                <a:gd name="T30" fmla="*/ 131 w 154"/>
                <a:gd name="T31" fmla="*/ 50 h 173"/>
                <a:gd name="T32" fmla="*/ 138 w 154"/>
                <a:gd name="T33" fmla="*/ 69 h 173"/>
                <a:gd name="T34" fmla="*/ 139 w 154"/>
                <a:gd name="T35" fmla="*/ 97 h 173"/>
                <a:gd name="T36" fmla="*/ 135 w 154"/>
                <a:gd name="T37" fmla="*/ 114 h 173"/>
                <a:gd name="T38" fmla="*/ 127 w 154"/>
                <a:gd name="T39" fmla="*/ 130 h 173"/>
                <a:gd name="T40" fmla="*/ 115 w 154"/>
                <a:gd name="T41" fmla="*/ 143 h 173"/>
                <a:gd name="T42" fmla="*/ 102 w 154"/>
                <a:gd name="T43" fmla="*/ 152 h 173"/>
                <a:gd name="T44" fmla="*/ 85 w 154"/>
                <a:gd name="T45" fmla="*/ 158 h 173"/>
                <a:gd name="T46" fmla="*/ 66 w 154"/>
                <a:gd name="T47" fmla="*/ 157 h 173"/>
                <a:gd name="T48" fmla="*/ 76 w 154"/>
                <a:gd name="T49" fmla="*/ 172 h 173"/>
                <a:gd name="T50" fmla="*/ 97 w 154"/>
                <a:gd name="T51" fmla="*/ 169 h 173"/>
                <a:gd name="T52" fmla="*/ 115 w 154"/>
                <a:gd name="T53" fmla="*/ 160 h 173"/>
                <a:gd name="T54" fmla="*/ 131 w 154"/>
                <a:gd name="T55" fmla="*/ 146 h 173"/>
                <a:gd name="T56" fmla="*/ 142 w 154"/>
                <a:gd name="T57" fmla="*/ 130 h 173"/>
                <a:gd name="T58" fmla="*/ 150 w 154"/>
                <a:gd name="T59" fmla="*/ 110 h 173"/>
                <a:gd name="T60" fmla="*/ 153 w 154"/>
                <a:gd name="T61" fmla="*/ 88 h 173"/>
                <a:gd name="T62" fmla="*/ 147 w 154"/>
                <a:gd name="T63" fmla="*/ 54 h 173"/>
                <a:gd name="T64" fmla="*/ 137 w 154"/>
                <a:gd name="T65" fmla="*/ 33 h 173"/>
                <a:gd name="T66" fmla="*/ 121 w 154"/>
                <a:gd name="T67" fmla="*/ 17 h 173"/>
                <a:gd name="T68" fmla="*/ 105 w 154"/>
                <a:gd name="T69" fmla="*/ 7 h 173"/>
                <a:gd name="T70" fmla="*/ 76 w 154"/>
                <a:gd name="T71" fmla="*/ 0 h 173"/>
                <a:gd name="T72" fmla="*/ 48 w 154"/>
                <a:gd name="T73" fmla="*/ 7 h 173"/>
                <a:gd name="T74" fmla="*/ 31 w 154"/>
                <a:gd name="T75" fmla="*/ 17 h 173"/>
                <a:gd name="T76" fmla="*/ 16 w 154"/>
                <a:gd name="T77" fmla="*/ 33 h 173"/>
                <a:gd name="T78" fmla="*/ 5 w 154"/>
                <a:gd name="T79" fmla="*/ 54 h 173"/>
                <a:gd name="T80" fmla="*/ 0 w 154"/>
                <a:gd name="T81" fmla="*/ 88 h 173"/>
                <a:gd name="T82" fmla="*/ 2 w 154"/>
                <a:gd name="T83" fmla="*/ 110 h 173"/>
                <a:gd name="T84" fmla="*/ 10 w 154"/>
                <a:gd name="T85" fmla="*/ 130 h 173"/>
                <a:gd name="T86" fmla="*/ 21 w 154"/>
                <a:gd name="T87" fmla="*/ 146 h 173"/>
                <a:gd name="T88" fmla="*/ 37 w 154"/>
                <a:gd name="T89" fmla="*/ 160 h 173"/>
                <a:gd name="T90" fmla="*/ 55 w 154"/>
                <a:gd name="T91" fmla="*/ 169 h 173"/>
                <a:gd name="T92" fmla="*/ 76 w 154"/>
                <a:gd name="T93" fmla="*/ 172 h 1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4"/>
                <a:gd name="T142" fmla="*/ 0 h 173"/>
                <a:gd name="T143" fmla="*/ 154 w 154"/>
                <a:gd name="T144" fmla="*/ 173 h 1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4" h="173">
                  <a:moveTo>
                    <a:pt x="87" y="172"/>
                  </a:moveTo>
                  <a:lnTo>
                    <a:pt x="86" y="157"/>
                  </a:lnTo>
                  <a:lnTo>
                    <a:pt x="76" y="158"/>
                  </a:lnTo>
                  <a:lnTo>
                    <a:pt x="67" y="158"/>
                  </a:lnTo>
                  <a:lnTo>
                    <a:pt x="58" y="156"/>
                  </a:lnTo>
                  <a:lnTo>
                    <a:pt x="50" y="152"/>
                  </a:lnTo>
                  <a:lnTo>
                    <a:pt x="43" y="148"/>
                  </a:lnTo>
                  <a:lnTo>
                    <a:pt x="37" y="143"/>
                  </a:lnTo>
                  <a:lnTo>
                    <a:pt x="31" y="137"/>
                  </a:lnTo>
                  <a:lnTo>
                    <a:pt x="25" y="130"/>
                  </a:lnTo>
                  <a:lnTo>
                    <a:pt x="21" y="122"/>
                  </a:lnTo>
                  <a:lnTo>
                    <a:pt x="17" y="114"/>
                  </a:lnTo>
                  <a:lnTo>
                    <a:pt x="15" y="106"/>
                  </a:lnTo>
                  <a:lnTo>
                    <a:pt x="13" y="97"/>
                  </a:lnTo>
                  <a:lnTo>
                    <a:pt x="12" y="88"/>
                  </a:lnTo>
                  <a:lnTo>
                    <a:pt x="14" y="69"/>
                  </a:lnTo>
                  <a:lnTo>
                    <a:pt x="16" y="59"/>
                  </a:lnTo>
                  <a:lnTo>
                    <a:pt x="21" y="50"/>
                  </a:lnTo>
                  <a:lnTo>
                    <a:pt x="26" y="42"/>
                  </a:lnTo>
                  <a:lnTo>
                    <a:pt x="32" y="34"/>
                  </a:lnTo>
                  <a:lnTo>
                    <a:pt x="38" y="28"/>
                  </a:lnTo>
                  <a:lnTo>
                    <a:pt x="45" y="24"/>
                  </a:lnTo>
                  <a:lnTo>
                    <a:pt x="52" y="20"/>
                  </a:lnTo>
                  <a:lnTo>
                    <a:pt x="60" y="17"/>
                  </a:lnTo>
                  <a:lnTo>
                    <a:pt x="76" y="15"/>
                  </a:lnTo>
                  <a:lnTo>
                    <a:pt x="92" y="17"/>
                  </a:lnTo>
                  <a:lnTo>
                    <a:pt x="100" y="20"/>
                  </a:lnTo>
                  <a:lnTo>
                    <a:pt x="107" y="24"/>
                  </a:lnTo>
                  <a:lnTo>
                    <a:pt x="114" y="28"/>
                  </a:lnTo>
                  <a:lnTo>
                    <a:pt x="121" y="34"/>
                  </a:lnTo>
                  <a:lnTo>
                    <a:pt x="126" y="42"/>
                  </a:lnTo>
                  <a:lnTo>
                    <a:pt x="131" y="50"/>
                  </a:lnTo>
                  <a:lnTo>
                    <a:pt x="136" y="59"/>
                  </a:lnTo>
                  <a:lnTo>
                    <a:pt x="138" y="69"/>
                  </a:lnTo>
                  <a:lnTo>
                    <a:pt x="140" y="88"/>
                  </a:lnTo>
                  <a:lnTo>
                    <a:pt x="139" y="97"/>
                  </a:lnTo>
                  <a:lnTo>
                    <a:pt x="137" y="106"/>
                  </a:lnTo>
                  <a:lnTo>
                    <a:pt x="135" y="114"/>
                  </a:lnTo>
                  <a:lnTo>
                    <a:pt x="131" y="122"/>
                  </a:lnTo>
                  <a:lnTo>
                    <a:pt x="127" y="130"/>
                  </a:lnTo>
                  <a:lnTo>
                    <a:pt x="121" y="137"/>
                  </a:lnTo>
                  <a:lnTo>
                    <a:pt x="115" y="143"/>
                  </a:lnTo>
                  <a:lnTo>
                    <a:pt x="109" y="148"/>
                  </a:lnTo>
                  <a:lnTo>
                    <a:pt x="102" y="152"/>
                  </a:lnTo>
                  <a:lnTo>
                    <a:pt x="94" y="156"/>
                  </a:lnTo>
                  <a:lnTo>
                    <a:pt x="85" y="158"/>
                  </a:lnTo>
                  <a:lnTo>
                    <a:pt x="76" y="158"/>
                  </a:lnTo>
                  <a:lnTo>
                    <a:pt x="66" y="157"/>
                  </a:lnTo>
                  <a:lnTo>
                    <a:pt x="65" y="172"/>
                  </a:lnTo>
                  <a:lnTo>
                    <a:pt x="76" y="172"/>
                  </a:lnTo>
                  <a:lnTo>
                    <a:pt x="87" y="171"/>
                  </a:lnTo>
                  <a:lnTo>
                    <a:pt x="97" y="169"/>
                  </a:lnTo>
                  <a:lnTo>
                    <a:pt x="106" y="165"/>
                  </a:lnTo>
                  <a:lnTo>
                    <a:pt x="115" y="160"/>
                  </a:lnTo>
                  <a:lnTo>
                    <a:pt x="123" y="154"/>
                  </a:lnTo>
                  <a:lnTo>
                    <a:pt x="131" y="146"/>
                  </a:lnTo>
                  <a:lnTo>
                    <a:pt x="137" y="138"/>
                  </a:lnTo>
                  <a:lnTo>
                    <a:pt x="142" y="130"/>
                  </a:lnTo>
                  <a:lnTo>
                    <a:pt x="146" y="120"/>
                  </a:lnTo>
                  <a:lnTo>
                    <a:pt x="150" y="110"/>
                  </a:lnTo>
                  <a:lnTo>
                    <a:pt x="152" y="98"/>
                  </a:lnTo>
                  <a:lnTo>
                    <a:pt x="153" y="88"/>
                  </a:lnTo>
                  <a:lnTo>
                    <a:pt x="150" y="66"/>
                  </a:lnTo>
                  <a:lnTo>
                    <a:pt x="147" y="54"/>
                  </a:lnTo>
                  <a:lnTo>
                    <a:pt x="142" y="43"/>
                  </a:lnTo>
                  <a:lnTo>
                    <a:pt x="137" y="33"/>
                  </a:lnTo>
                  <a:lnTo>
                    <a:pt x="129" y="25"/>
                  </a:lnTo>
                  <a:lnTo>
                    <a:pt x="121" y="17"/>
                  </a:lnTo>
                  <a:lnTo>
                    <a:pt x="113" y="11"/>
                  </a:lnTo>
                  <a:lnTo>
                    <a:pt x="105" y="7"/>
                  </a:lnTo>
                  <a:lnTo>
                    <a:pt x="95" y="3"/>
                  </a:lnTo>
                  <a:lnTo>
                    <a:pt x="76" y="0"/>
                  </a:lnTo>
                  <a:lnTo>
                    <a:pt x="57" y="3"/>
                  </a:lnTo>
                  <a:lnTo>
                    <a:pt x="48" y="7"/>
                  </a:lnTo>
                  <a:lnTo>
                    <a:pt x="39" y="11"/>
                  </a:lnTo>
                  <a:lnTo>
                    <a:pt x="31" y="17"/>
                  </a:lnTo>
                  <a:lnTo>
                    <a:pt x="23" y="25"/>
                  </a:lnTo>
                  <a:lnTo>
                    <a:pt x="16" y="33"/>
                  </a:lnTo>
                  <a:lnTo>
                    <a:pt x="10" y="43"/>
                  </a:lnTo>
                  <a:lnTo>
                    <a:pt x="5" y="54"/>
                  </a:lnTo>
                  <a:lnTo>
                    <a:pt x="2" y="66"/>
                  </a:lnTo>
                  <a:lnTo>
                    <a:pt x="0" y="88"/>
                  </a:lnTo>
                  <a:lnTo>
                    <a:pt x="0" y="98"/>
                  </a:lnTo>
                  <a:lnTo>
                    <a:pt x="2" y="110"/>
                  </a:lnTo>
                  <a:lnTo>
                    <a:pt x="6" y="120"/>
                  </a:lnTo>
                  <a:lnTo>
                    <a:pt x="10" y="130"/>
                  </a:lnTo>
                  <a:lnTo>
                    <a:pt x="16" y="138"/>
                  </a:lnTo>
                  <a:lnTo>
                    <a:pt x="21" y="146"/>
                  </a:lnTo>
                  <a:lnTo>
                    <a:pt x="29" y="154"/>
                  </a:lnTo>
                  <a:lnTo>
                    <a:pt x="37" y="160"/>
                  </a:lnTo>
                  <a:lnTo>
                    <a:pt x="46" y="165"/>
                  </a:lnTo>
                  <a:lnTo>
                    <a:pt x="55" y="169"/>
                  </a:lnTo>
                  <a:lnTo>
                    <a:pt x="65" y="171"/>
                  </a:lnTo>
                  <a:lnTo>
                    <a:pt x="76" y="172"/>
                  </a:lnTo>
                  <a:lnTo>
                    <a:pt x="87" y="172"/>
                  </a:lnTo>
                </a:path>
              </a:pathLst>
            </a:custGeom>
            <a:solidFill>
              <a:srgbClr val="000000"/>
            </a:solidFill>
            <a:ln w="12700" cap="rnd">
              <a:solidFill>
                <a:srgbClr val="000000"/>
              </a:solidFill>
              <a:round/>
              <a:headEnd/>
              <a:tailEnd/>
            </a:ln>
          </p:spPr>
          <p:txBody>
            <a:bodyPr/>
            <a:lstStyle/>
            <a:p>
              <a:endParaRPr lang="en-US"/>
            </a:p>
          </p:txBody>
        </p:sp>
        <p:sp>
          <p:nvSpPr>
            <p:cNvPr id="16474" name="Freeform 88"/>
            <p:cNvSpPr>
              <a:spLocks/>
            </p:cNvSpPr>
            <p:nvPr/>
          </p:nvSpPr>
          <p:spPr bwMode="auto">
            <a:xfrm>
              <a:off x="3112" y="3158"/>
              <a:ext cx="136" cy="152"/>
            </a:xfrm>
            <a:custGeom>
              <a:avLst/>
              <a:gdLst>
                <a:gd name="T0" fmla="*/ 67 w 136"/>
                <a:gd name="T1" fmla="*/ 151 h 152"/>
                <a:gd name="T2" fmla="*/ 57 w 136"/>
                <a:gd name="T3" fmla="*/ 150 h 152"/>
                <a:gd name="T4" fmla="*/ 48 w 136"/>
                <a:gd name="T5" fmla="*/ 148 h 152"/>
                <a:gd name="T6" fmla="*/ 40 w 136"/>
                <a:gd name="T7" fmla="*/ 145 h 152"/>
                <a:gd name="T8" fmla="*/ 32 w 136"/>
                <a:gd name="T9" fmla="*/ 140 h 152"/>
                <a:gd name="T10" fmla="*/ 25 w 136"/>
                <a:gd name="T11" fmla="*/ 135 h 152"/>
                <a:gd name="T12" fmla="*/ 18 w 136"/>
                <a:gd name="T13" fmla="*/ 129 h 152"/>
                <a:gd name="T14" fmla="*/ 13 w 136"/>
                <a:gd name="T15" fmla="*/ 121 h 152"/>
                <a:gd name="T16" fmla="*/ 8 w 136"/>
                <a:gd name="T17" fmla="*/ 113 h 152"/>
                <a:gd name="T18" fmla="*/ 5 w 136"/>
                <a:gd name="T19" fmla="*/ 105 h 152"/>
                <a:gd name="T20" fmla="*/ 2 w 136"/>
                <a:gd name="T21" fmla="*/ 96 h 152"/>
                <a:gd name="T22" fmla="*/ 0 w 136"/>
                <a:gd name="T23" fmla="*/ 87 h 152"/>
                <a:gd name="T24" fmla="*/ 0 w 136"/>
                <a:gd name="T25" fmla="*/ 77 h 152"/>
                <a:gd name="T26" fmla="*/ 1 w 136"/>
                <a:gd name="T27" fmla="*/ 57 h 152"/>
                <a:gd name="T28" fmla="*/ 5 w 136"/>
                <a:gd name="T29" fmla="*/ 47 h 152"/>
                <a:gd name="T30" fmla="*/ 8 w 136"/>
                <a:gd name="T31" fmla="*/ 38 h 152"/>
                <a:gd name="T32" fmla="*/ 14 w 136"/>
                <a:gd name="T33" fmla="*/ 29 h 152"/>
                <a:gd name="T34" fmla="*/ 20 w 136"/>
                <a:gd name="T35" fmla="*/ 21 h 152"/>
                <a:gd name="T36" fmla="*/ 27 w 136"/>
                <a:gd name="T37" fmla="*/ 14 h 152"/>
                <a:gd name="T38" fmla="*/ 33 w 136"/>
                <a:gd name="T39" fmla="*/ 9 h 152"/>
                <a:gd name="T40" fmla="*/ 42 w 136"/>
                <a:gd name="T41" fmla="*/ 5 h 152"/>
                <a:gd name="T42" fmla="*/ 50 w 136"/>
                <a:gd name="T43" fmla="*/ 2 h 152"/>
                <a:gd name="T44" fmla="*/ 67 w 136"/>
                <a:gd name="T45" fmla="*/ 0 h 152"/>
                <a:gd name="T46" fmla="*/ 83 w 136"/>
                <a:gd name="T47" fmla="*/ 2 h 152"/>
                <a:gd name="T48" fmla="*/ 92 w 136"/>
                <a:gd name="T49" fmla="*/ 5 h 152"/>
                <a:gd name="T50" fmla="*/ 100 w 136"/>
                <a:gd name="T51" fmla="*/ 9 h 152"/>
                <a:gd name="T52" fmla="*/ 107 w 136"/>
                <a:gd name="T53" fmla="*/ 14 h 152"/>
                <a:gd name="T54" fmla="*/ 114 w 136"/>
                <a:gd name="T55" fmla="*/ 21 h 152"/>
                <a:gd name="T56" fmla="*/ 120 w 136"/>
                <a:gd name="T57" fmla="*/ 29 h 152"/>
                <a:gd name="T58" fmla="*/ 125 w 136"/>
                <a:gd name="T59" fmla="*/ 38 h 152"/>
                <a:gd name="T60" fmla="*/ 129 w 136"/>
                <a:gd name="T61" fmla="*/ 47 h 152"/>
                <a:gd name="T62" fmla="*/ 132 w 136"/>
                <a:gd name="T63" fmla="*/ 57 h 152"/>
                <a:gd name="T64" fmla="*/ 135 w 136"/>
                <a:gd name="T65" fmla="*/ 77 h 152"/>
                <a:gd name="T66" fmla="*/ 134 w 136"/>
                <a:gd name="T67" fmla="*/ 87 h 152"/>
                <a:gd name="T68" fmla="*/ 132 w 136"/>
                <a:gd name="T69" fmla="*/ 96 h 152"/>
                <a:gd name="T70" fmla="*/ 129 w 136"/>
                <a:gd name="T71" fmla="*/ 105 h 152"/>
                <a:gd name="T72" fmla="*/ 125 w 136"/>
                <a:gd name="T73" fmla="*/ 113 h 152"/>
                <a:gd name="T74" fmla="*/ 121 w 136"/>
                <a:gd name="T75" fmla="*/ 121 h 152"/>
                <a:gd name="T76" fmla="*/ 115 w 136"/>
                <a:gd name="T77" fmla="*/ 129 h 152"/>
                <a:gd name="T78" fmla="*/ 109 w 136"/>
                <a:gd name="T79" fmla="*/ 135 h 152"/>
                <a:gd name="T80" fmla="*/ 101 w 136"/>
                <a:gd name="T81" fmla="*/ 140 h 152"/>
                <a:gd name="T82" fmla="*/ 94 w 136"/>
                <a:gd name="T83" fmla="*/ 145 h 152"/>
                <a:gd name="T84" fmla="*/ 85 w 136"/>
                <a:gd name="T85" fmla="*/ 148 h 152"/>
                <a:gd name="T86" fmla="*/ 77 w 136"/>
                <a:gd name="T87" fmla="*/ 150 h 152"/>
                <a:gd name="T88" fmla="*/ 67 w 136"/>
                <a:gd name="T89" fmla="*/ 151 h 1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6"/>
                <a:gd name="T136" fmla="*/ 0 h 152"/>
                <a:gd name="T137" fmla="*/ 136 w 136"/>
                <a:gd name="T138" fmla="*/ 152 h 1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6" h="152">
                  <a:moveTo>
                    <a:pt x="67" y="151"/>
                  </a:moveTo>
                  <a:lnTo>
                    <a:pt x="57" y="150"/>
                  </a:lnTo>
                  <a:lnTo>
                    <a:pt x="48" y="148"/>
                  </a:lnTo>
                  <a:lnTo>
                    <a:pt x="40" y="145"/>
                  </a:lnTo>
                  <a:lnTo>
                    <a:pt x="32" y="140"/>
                  </a:lnTo>
                  <a:lnTo>
                    <a:pt x="25" y="135"/>
                  </a:lnTo>
                  <a:lnTo>
                    <a:pt x="18" y="129"/>
                  </a:lnTo>
                  <a:lnTo>
                    <a:pt x="13" y="121"/>
                  </a:lnTo>
                  <a:lnTo>
                    <a:pt x="8" y="113"/>
                  </a:lnTo>
                  <a:lnTo>
                    <a:pt x="5" y="105"/>
                  </a:lnTo>
                  <a:lnTo>
                    <a:pt x="2" y="96"/>
                  </a:lnTo>
                  <a:lnTo>
                    <a:pt x="0" y="87"/>
                  </a:lnTo>
                  <a:lnTo>
                    <a:pt x="0" y="77"/>
                  </a:lnTo>
                  <a:lnTo>
                    <a:pt x="1" y="57"/>
                  </a:lnTo>
                  <a:lnTo>
                    <a:pt x="5" y="47"/>
                  </a:lnTo>
                  <a:lnTo>
                    <a:pt x="8" y="38"/>
                  </a:lnTo>
                  <a:lnTo>
                    <a:pt x="14" y="29"/>
                  </a:lnTo>
                  <a:lnTo>
                    <a:pt x="20" y="21"/>
                  </a:lnTo>
                  <a:lnTo>
                    <a:pt x="27" y="14"/>
                  </a:lnTo>
                  <a:lnTo>
                    <a:pt x="33" y="9"/>
                  </a:lnTo>
                  <a:lnTo>
                    <a:pt x="42" y="5"/>
                  </a:lnTo>
                  <a:lnTo>
                    <a:pt x="50" y="2"/>
                  </a:lnTo>
                  <a:lnTo>
                    <a:pt x="67" y="0"/>
                  </a:lnTo>
                  <a:lnTo>
                    <a:pt x="83" y="2"/>
                  </a:lnTo>
                  <a:lnTo>
                    <a:pt x="92" y="5"/>
                  </a:lnTo>
                  <a:lnTo>
                    <a:pt x="100" y="9"/>
                  </a:lnTo>
                  <a:lnTo>
                    <a:pt x="107" y="14"/>
                  </a:lnTo>
                  <a:lnTo>
                    <a:pt x="114" y="21"/>
                  </a:lnTo>
                  <a:lnTo>
                    <a:pt x="120" y="29"/>
                  </a:lnTo>
                  <a:lnTo>
                    <a:pt x="125" y="38"/>
                  </a:lnTo>
                  <a:lnTo>
                    <a:pt x="129" y="47"/>
                  </a:lnTo>
                  <a:lnTo>
                    <a:pt x="132" y="57"/>
                  </a:lnTo>
                  <a:lnTo>
                    <a:pt x="135" y="77"/>
                  </a:lnTo>
                  <a:lnTo>
                    <a:pt x="134" y="87"/>
                  </a:lnTo>
                  <a:lnTo>
                    <a:pt x="132" y="96"/>
                  </a:lnTo>
                  <a:lnTo>
                    <a:pt x="129" y="105"/>
                  </a:lnTo>
                  <a:lnTo>
                    <a:pt x="125" y="113"/>
                  </a:lnTo>
                  <a:lnTo>
                    <a:pt x="121" y="121"/>
                  </a:lnTo>
                  <a:lnTo>
                    <a:pt x="115" y="129"/>
                  </a:lnTo>
                  <a:lnTo>
                    <a:pt x="109" y="135"/>
                  </a:lnTo>
                  <a:lnTo>
                    <a:pt x="101" y="140"/>
                  </a:lnTo>
                  <a:lnTo>
                    <a:pt x="94" y="145"/>
                  </a:lnTo>
                  <a:lnTo>
                    <a:pt x="85" y="148"/>
                  </a:lnTo>
                  <a:lnTo>
                    <a:pt x="77" y="150"/>
                  </a:lnTo>
                  <a:lnTo>
                    <a:pt x="67" y="151"/>
                  </a:lnTo>
                </a:path>
              </a:pathLst>
            </a:custGeom>
            <a:solidFill>
              <a:srgbClr val="00FFFF"/>
            </a:solidFill>
            <a:ln w="9525" cap="rnd">
              <a:noFill/>
              <a:round/>
              <a:headEnd/>
              <a:tailEnd/>
            </a:ln>
          </p:spPr>
          <p:txBody>
            <a:bodyPr/>
            <a:lstStyle/>
            <a:p>
              <a:endParaRPr lang="en-US"/>
            </a:p>
          </p:txBody>
        </p:sp>
        <p:sp>
          <p:nvSpPr>
            <p:cNvPr id="16475" name="Freeform 89"/>
            <p:cNvSpPr>
              <a:spLocks/>
            </p:cNvSpPr>
            <p:nvPr/>
          </p:nvSpPr>
          <p:spPr bwMode="auto">
            <a:xfrm>
              <a:off x="3105" y="3150"/>
              <a:ext cx="154" cy="173"/>
            </a:xfrm>
            <a:custGeom>
              <a:avLst/>
              <a:gdLst>
                <a:gd name="T0" fmla="*/ 86 w 154"/>
                <a:gd name="T1" fmla="*/ 157 h 173"/>
                <a:gd name="T2" fmla="*/ 66 w 154"/>
                <a:gd name="T3" fmla="*/ 158 h 173"/>
                <a:gd name="T4" fmla="*/ 50 w 154"/>
                <a:gd name="T5" fmla="*/ 152 h 173"/>
                <a:gd name="T6" fmla="*/ 36 w 154"/>
                <a:gd name="T7" fmla="*/ 143 h 173"/>
                <a:gd name="T8" fmla="*/ 25 w 154"/>
                <a:gd name="T9" fmla="*/ 130 h 173"/>
                <a:gd name="T10" fmla="*/ 16 w 154"/>
                <a:gd name="T11" fmla="*/ 114 h 173"/>
                <a:gd name="T12" fmla="*/ 13 w 154"/>
                <a:gd name="T13" fmla="*/ 97 h 173"/>
                <a:gd name="T14" fmla="*/ 14 w 154"/>
                <a:gd name="T15" fmla="*/ 69 h 173"/>
                <a:gd name="T16" fmla="*/ 20 w 154"/>
                <a:gd name="T17" fmla="*/ 50 h 173"/>
                <a:gd name="T18" fmla="*/ 31 w 154"/>
                <a:gd name="T19" fmla="*/ 34 h 173"/>
                <a:gd name="T20" fmla="*/ 45 w 154"/>
                <a:gd name="T21" fmla="*/ 24 h 173"/>
                <a:gd name="T22" fmla="*/ 60 w 154"/>
                <a:gd name="T23" fmla="*/ 17 h 173"/>
                <a:gd name="T24" fmla="*/ 92 w 154"/>
                <a:gd name="T25" fmla="*/ 17 h 173"/>
                <a:gd name="T26" fmla="*/ 107 w 154"/>
                <a:gd name="T27" fmla="*/ 24 h 173"/>
                <a:gd name="T28" fmla="*/ 121 w 154"/>
                <a:gd name="T29" fmla="*/ 34 h 173"/>
                <a:gd name="T30" fmla="*/ 131 w 154"/>
                <a:gd name="T31" fmla="*/ 50 h 173"/>
                <a:gd name="T32" fmla="*/ 137 w 154"/>
                <a:gd name="T33" fmla="*/ 69 h 173"/>
                <a:gd name="T34" fmla="*/ 139 w 154"/>
                <a:gd name="T35" fmla="*/ 97 h 173"/>
                <a:gd name="T36" fmla="*/ 135 w 154"/>
                <a:gd name="T37" fmla="*/ 114 h 173"/>
                <a:gd name="T38" fmla="*/ 127 w 154"/>
                <a:gd name="T39" fmla="*/ 130 h 173"/>
                <a:gd name="T40" fmla="*/ 115 w 154"/>
                <a:gd name="T41" fmla="*/ 143 h 173"/>
                <a:gd name="T42" fmla="*/ 102 w 154"/>
                <a:gd name="T43" fmla="*/ 152 h 173"/>
                <a:gd name="T44" fmla="*/ 85 w 154"/>
                <a:gd name="T45" fmla="*/ 158 h 173"/>
                <a:gd name="T46" fmla="*/ 66 w 154"/>
                <a:gd name="T47" fmla="*/ 157 h 173"/>
                <a:gd name="T48" fmla="*/ 76 w 154"/>
                <a:gd name="T49" fmla="*/ 172 h 173"/>
                <a:gd name="T50" fmla="*/ 97 w 154"/>
                <a:gd name="T51" fmla="*/ 169 h 173"/>
                <a:gd name="T52" fmla="*/ 115 w 154"/>
                <a:gd name="T53" fmla="*/ 160 h 173"/>
                <a:gd name="T54" fmla="*/ 130 w 154"/>
                <a:gd name="T55" fmla="*/ 146 h 173"/>
                <a:gd name="T56" fmla="*/ 142 w 154"/>
                <a:gd name="T57" fmla="*/ 130 h 173"/>
                <a:gd name="T58" fmla="*/ 150 w 154"/>
                <a:gd name="T59" fmla="*/ 110 h 173"/>
                <a:gd name="T60" fmla="*/ 153 w 154"/>
                <a:gd name="T61" fmla="*/ 88 h 173"/>
                <a:gd name="T62" fmla="*/ 146 w 154"/>
                <a:gd name="T63" fmla="*/ 54 h 173"/>
                <a:gd name="T64" fmla="*/ 136 w 154"/>
                <a:gd name="T65" fmla="*/ 33 h 173"/>
                <a:gd name="T66" fmla="*/ 121 w 154"/>
                <a:gd name="T67" fmla="*/ 17 h 173"/>
                <a:gd name="T68" fmla="*/ 104 w 154"/>
                <a:gd name="T69" fmla="*/ 7 h 173"/>
                <a:gd name="T70" fmla="*/ 76 w 154"/>
                <a:gd name="T71" fmla="*/ 0 h 173"/>
                <a:gd name="T72" fmla="*/ 48 w 154"/>
                <a:gd name="T73" fmla="*/ 7 h 173"/>
                <a:gd name="T74" fmla="*/ 31 w 154"/>
                <a:gd name="T75" fmla="*/ 17 h 173"/>
                <a:gd name="T76" fmla="*/ 16 w 154"/>
                <a:gd name="T77" fmla="*/ 33 h 173"/>
                <a:gd name="T78" fmla="*/ 5 w 154"/>
                <a:gd name="T79" fmla="*/ 54 h 173"/>
                <a:gd name="T80" fmla="*/ 0 w 154"/>
                <a:gd name="T81" fmla="*/ 88 h 173"/>
                <a:gd name="T82" fmla="*/ 2 w 154"/>
                <a:gd name="T83" fmla="*/ 110 h 173"/>
                <a:gd name="T84" fmla="*/ 9 w 154"/>
                <a:gd name="T85" fmla="*/ 130 h 173"/>
                <a:gd name="T86" fmla="*/ 21 w 154"/>
                <a:gd name="T87" fmla="*/ 146 h 173"/>
                <a:gd name="T88" fmla="*/ 37 w 154"/>
                <a:gd name="T89" fmla="*/ 160 h 173"/>
                <a:gd name="T90" fmla="*/ 55 w 154"/>
                <a:gd name="T91" fmla="*/ 169 h 173"/>
                <a:gd name="T92" fmla="*/ 76 w 154"/>
                <a:gd name="T93" fmla="*/ 172 h 1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4"/>
                <a:gd name="T142" fmla="*/ 0 h 173"/>
                <a:gd name="T143" fmla="*/ 154 w 154"/>
                <a:gd name="T144" fmla="*/ 173 h 1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4" h="173">
                  <a:moveTo>
                    <a:pt x="86" y="172"/>
                  </a:moveTo>
                  <a:lnTo>
                    <a:pt x="86" y="157"/>
                  </a:lnTo>
                  <a:lnTo>
                    <a:pt x="76" y="158"/>
                  </a:lnTo>
                  <a:lnTo>
                    <a:pt x="66" y="158"/>
                  </a:lnTo>
                  <a:lnTo>
                    <a:pt x="58" y="156"/>
                  </a:lnTo>
                  <a:lnTo>
                    <a:pt x="50" y="152"/>
                  </a:lnTo>
                  <a:lnTo>
                    <a:pt x="43" y="148"/>
                  </a:lnTo>
                  <a:lnTo>
                    <a:pt x="36" y="143"/>
                  </a:lnTo>
                  <a:lnTo>
                    <a:pt x="31" y="137"/>
                  </a:lnTo>
                  <a:lnTo>
                    <a:pt x="25" y="130"/>
                  </a:lnTo>
                  <a:lnTo>
                    <a:pt x="20" y="122"/>
                  </a:lnTo>
                  <a:lnTo>
                    <a:pt x="16" y="114"/>
                  </a:lnTo>
                  <a:lnTo>
                    <a:pt x="15" y="106"/>
                  </a:lnTo>
                  <a:lnTo>
                    <a:pt x="13" y="97"/>
                  </a:lnTo>
                  <a:lnTo>
                    <a:pt x="12" y="88"/>
                  </a:lnTo>
                  <a:lnTo>
                    <a:pt x="14" y="69"/>
                  </a:lnTo>
                  <a:lnTo>
                    <a:pt x="16" y="59"/>
                  </a:lnTo>
                  <a:lnTo>
                    <a:pt x="20" y="50"/>
                  </a:lnTo>
                  <a:lnTo>
                    <a:pt x="25" y="42"/>
                  </a:lnTo>
                  <a:lnTo>
                    <a:pt x="31" y="34"/>
                  </a:lnTo>
                  <a:lnTo>
                    <a:pt x="38" y="28"/>
                  </a:lnTo>
                  <a:lnTo>
                    <a:pt x="45" y="24"/>
                  </a:lnTo>
                  <a:lnTo>
                    <a:pt x="52" y="20"/>
                  </a:lnTo>
                  <a:lnTo>
                    <a:pt x="60" y="17"/>
                  </a:lnTo>
                  <a:lnTo>
                    <a:pt x="76" y="15"/>
                  </a:lnTo>
                  <a:lnTo>
                    <a:pt x="92" y="17"/>
                  </a:lnTo>
                  <a:lnTo>
                    <a:pt x="100" y="20"/>
                  </a:lnTo>
                  <a:lnTo>
                    <a:pt x="107" y="24"/>
                  </a:lnTo>
                  <a:lnTo>
                    <a:pt x="114" y="28"/>
                  </a:lnTo>
                  <a:lnTo>
                    <a:pt x="121" y="34"/>
                  </a:lnTo>
                  <a:lnTo>
                    <a:pt x="126" y="42"/>
                  </a:lnTo>
                  <a:lnTo>
                    <a:pt x="131" y="50"/>
                  </a:lnTo>
                  <a:lnTo>
                    <a:pt x="136" y="59"/>
                  </a:lnTo>
                  <a:lnTo>
                    <a:pt x="137" y="69"/>
                  </a:lnTo>
                  <a:lnTo>
                    <a:pt x="139" y="88"/>
                  </a:lnTo>
                  <a:lnTo>
                    <a:pt x="139" y="97"/>
                  </a:lnTo>
                  <a:lnTo>
                    <a:pt x="137" y="106"/>
                  </a:lnTo>
                  <a:lnTo>
                    <a:pt x="135" y="114"/>
                  </a:lnTo>
                  <a:lnTo>
                    <a:pt x="131" y="122"/>
                  </a:lnTo>
                  <a:lnTo>
                    <a:pt x="127" y="130"/>
                  </a:lnTo>
                  <a:lnTo>
                    <a:pt x="121" y="137"/>
                  </a:lnTo>
                  <a:lnTo>
                    <a:pt x="115" y="143"/>
                  </a:lnTo>
                  <a:lnTo>
                    <a:pt x="109" y="148"/>
                  </a:lnTo>
                  <a:lnTo>
                    <a:pt x="102" y="152"/>
                  </a:lnTo>
                  <a:lnTo>
                    <a:pt x="93" y="156"/>
                  </a:lnTo>
                  <a:lnTo>
                    <a:pt x="85" y="158"/>
                  </a:lnTo>
                  <a:lnTo>
                    <a:pt x="76" y="158"/>
                  </a:lnTo>
                  <a:lnTo>
                    <a:pt x="66" y="157"/>
                  </a:lnTo>
                  <a:lnTo>
                    <a:pt x="65" y="172"/>
                  </a:lnTo>
                  <a:lnTo>
                    <a:pt x="76" y="172"/>
                  </a:lnTo>
                  <a:lnTo>
                    <a:pt x="87" y="171"/>
                  </a:lnTo>
                  <a:lnTo>
                    <a:pt x="97" y="169"/>
                  </a:lnTo>
                  <a:lnTo>
                    <a:pt x="106" y="165"/>
                  </a:lnTo>
                  <a:lnTo>
                    <a:pt x="115" y="160"/>
                  </a:lnTo>
                  <a:lnTo>
                    <a:pt x="123" y="154"/>
                  </a:lnTo>
                  <a:lnTo>
                    <a:pt x="130" y="146"/>
                  </a:lnTo>
                  <a:lnTo>
                    <a:pt x="137" y="138"/>
                  </a:lnTo>
                  <a:lnTo>
                    <a:pt x="142" y="130"/>
                  </a:lnTo>
                  <a:lnTo>
                    <a:pt x="146" y="120"/>
                  </a:lnTo>
                  <a:lnTo>
                    <a:pt x="150" y="110"/>
                  </a:lnTo>
                  <a:lnTo>
                    <a:pt x="152" y="98"/>
                  </a:lnTo>
                  <a:lnTo>
                    <a:pt x="153" y="88"/>
                  </a:lnTo>
                  <a:lnTo>
                    <a:pt x="150" y="66"/>
                  </a:lnTo>
                  <a:lnTo>
                    <a:pt x="146" y="54"/>
                  </a:lnTo>
                  <a:lnTo>
                    <a:pt x="142" y="43"/>
                  </a:lnTo>
                  <a:lnTo>
                    <a:pt x="136" y="33"/>
                  </a:lnTo>
                  <a:lnTo>
                    <a:pt x="129" y="25"/>
                  </a:lnTo>
                  <a:lnTo>
                    <a:pt x="121" y="17"/>
                  </a:lnTo>
                  <a:lnTo>
                    <a:pt x="113" y="11"/>
                  </a:lnTo>
                  <a:lnTo>
                    <a:pt x="104" y="7"/>
                  </a:lnTo>
                  <a:lnTo>
                    <a:pt x="95" y="3"/>
                  </a:lnTo>
                  <a:lnTo>
                    <a:pt x="76" y="0"/>
                  </a:lnTo>
                  <a:lnTo>
                    <a:pt x="57" y="3"/>
                  </a:lnTo>
                  <a:lnTo>
                    <a:pt x="48" y="7"/>
                  </a:lnTo>
                  <a:lnTo>
                    <a:pt x="39" y="11"/>
                  </a:lnTo>
                  <a:lnTo>
                    <a:pt x="31" y="17"/>
                  </a:lnTo>
                  <a:lnTo>
                    <a:pt x="23" y="25"/>
                  </a:lnTo>
                  <a:lnTo>
                    <a:pt x="16" y="33"/>
                  </a:lnTo>
                  <a:lnTo>
                    <a:pt x="9" y="43"/>
                  </a:lnTo>
                  <a:lnTo>
                    <a:pt x="5" y="54"/>
                  </a:lnTo>
                  <a:lnTo>
                    <a:pt x="2" y="66"/>
                  </a:lnTo>
                  <a:lnTo>
                    <a:pt x="0" y="88"/>
                  </a:lnTo>
                  <a:lnTo>
                    <a:pt x="0" y="98"/>
                  </a:lnTo>
                  <a:lnTo>
                    <a:pt x="2" y="110"/>
                  </a:lnTo>
                  <a:lnTo>
                    <a:pt x="6" y="120"/>
                  </a:lnTo>
                  <a:lnTo>
                    <a:pt x="9" y="130"/>
                  </a:lnTo>
                  <a:lnTo>
                    <a:pt x="15" y="138"/>
                  </a:lnTo>
                  <a:lnTo>
                    <a:pt x="21" y="146"/>
                  </a:lnTo>
                  <a:lnTo>
                    <a:pt x="29" y="154"/>
                  </a:lnTo>
                  <a:lnTo>
                    <a:pt x="37" y="160"/>
                  </a:lnTo>
                  <a:lnTo>
                    <a:pt x="45" y="165"/>
                  </a:lnTo>
                  <a:lnTo>
                    <a:pt x="55" y="169"/>
                  </a:lnTo>
                  <a:lnTo>
                    <a:pt x="65" y="171"/>
                  </a:lnTo>
                  <a:lnTo>
                    <a:pt x="76" y="172"/>
                  </a:lnTo>
                  <a:lnTo>
                    <a:pt x="86" y="172"/>
                  </a:lnTo>
                </a:path>
              </a:pathLst>
            </a:custGeom>
            <a:solidFill>
              <a:srgbClr val="000000"/>
            </a:solidFill>
            <a:ln w="12700" cap="rnd">
              <a:solidFill>
                <a:srgbClr val="000000"/>
              </a:solidFill>
              <a:round/>
              <a:headEnd/>
              <a:tailEnd/>
            </a:ln>
          </p:spPr>
          <p:txBody>
            <a:bodyPr/>
            <a:lstStyle/>
            <a:p>
              <a:endParaRPr lang="en-US"/>
            </a:p>
          </p:txBody>
        </p:sp>
        <p:sp>
          <p:nvSpPr>
            <p:cNvPr id="16476" name="Freeform 90"/>
            <p:cNvSpPr>
              <a:spLocks/>
            </p:cNvSpPr>
            <p:nvPr/>
          </p:nvSpPr>
          <p:spPr bwMode="auto">
            <a:xfrm>
              <a:off x="3256" y="3158"/>
              <a:ext cx="136" cy="152"/>
            </a:xfrm>
            <a:custGeom>
              <a:avLst/>
              <a:gdLst>
                <a:gd name="T0" fmla="*/ 67 w 136"/>
                <a:gd name="T1" fmla="*/ 151 h 152"/>
                <a:gd name="T2" fmla="*/ 57 w 136"/>
                <a:gd name="T3" fmla="*/ 150 h 152"/>
                <a:gd name="T4" fmla="*/ 49 w 136"/>
                <a:gd name="T5" fmla="*/ 148 h 152"/>
                <a:gd name="T6" fmla="*/ 40 w 136"/>
                <a:gd name="T7" fmla="*/ 145 h 152"/>
                <a:gd name="T8" fmla="*/ 33 w 136"/>
                <a:gd name="T9" fmla="*/ 140 h 152"/>
                <a:gd name="T10" fmla="*/ 25 w 136"/>
                <a:gd name="T11" fmla="*/ 135 h 152"/>
                <a:gd name="T12" fmla="*/ 19 w 136"/>
                <a:gd name="T13" fmla="*/ 129 h 152"/>
                <a:gd name="T14" fmla="*/ 13 w 136"/>
                <a:gd name="T15" fmla="*/ 121 h 152"/>
                <a:gd name="T16" fmla="*/ 9 w 136"/>
                <a:gd name="T17" fmla="*/ 113 h 152"/>
                <a:gd name="T18" fmla="*/ 5 w 136"/>
                <a:gd name="T19" fmla="*/ 105 h 152"/>
                <a:gd name="T20" fmla="*/ 2 w 136"/>
                <a:gd name="T21" fmla="*/ 96 h 152"/>
                <a:gd name="T22" fmla="*/ 0 w 136"/>
                <a:gd name="T23" fmla="*/ 87 h 152"/>
                <a:gd name="T24" fmla="*/ 0 w 136"/>
                <a:gd name="T25" fmla="*/ 77 h 152"/>
                <a:gd name="T26" fmla="*/ 2 w 136"/>
                <a:gd name="T27" fmla="*/ 57 h 152"/>
                <a:gd name="T28" fmla="*/ 5 w 136"/>
                <a:gd name="T29" fmla="*/ 47 h 152"/>
                <a:gd name="T30" fmla="*/ 9 w 136"/>
                <a:gd name="T31" fmla="*/ 38 h 152"/>
                <a:gd name="T32" fmla="*/ 14 w 136"/>
                <a:gd name="T33" fmla="*/ 29 h 152"/>
                <a:gd name="T34" fmla="*/ 20 w 136"/>
                <a:gd name="T35" fmla="*/ 21 h 152"/>
                <a:gd name="T36" fmla="*/ 27 w 136"/>
                <a:gd name="T37" fmla="*/ 14 h 152"/>
                <a:gd name="T38" fmla="*/ 34 w 136"/>
                <a:gd name="T39" fmla="*/ 9 h 152"/>
                <a:gd name="T40" fmla="*/ 42 w 136"/>
                <a:gd name="T41" fmla="*/ 5 h 152"/>
                <a:gd name="T42" fmla="*/ 51 w 136"/>
                <a:gd name="T43" fmla="*/ 2 h 152"/>
                <a:gd name="T44" fmla="*/ 67 w 136"/>
                <a:gd name="T45" fmla="*/ 0 h 152"/>
                <a:gd name="T46" fmla="*/ 84 w 136"/>
                <a:gd name="T47" fmla="*/ 2 h 152"/>
                <a:gd name="T48" fmla="*/ 92 w 136"/>
                <a:gd name="T49" fmla="*/ 5 h 152"/>
                <a:gd name="T50" fmla="*/ 101 w 136"/>
                <a:gd name="T51" fmla="*/ 9 h 152"/>
                <a:gd name="T52" fmla="*/ 107 w 136"/>
                <a:gd name="T53" fmla="*/ 14 h 152"/>
                <a:gd name="T54" fmla="*/ 114 w 136"/>
                <a:gd name="T55" fmla="*/ 21 h 152"/>
                <a:gd name="T56" fmla="*/ 120 w 136"/>
                <a:gd name="T57" fmla="*/ 29 h 152"/>
                <a:gd name="T58" fmla="*/ 126 w 136"/>
                <a:gd name="T59" fmla="*/ 38 h 152"/>
                <a:gd name="T60" fmla="*/ 129 w 136"/>
                <a:gd name="T61" fmla="*/ 47 h 152"/>
                <a:gd name="T62" fmla="*/ 133 w 136"/>
                <a:gd name="T63" fmla="*/ 57 h 152"/>
                <a:gd name="T64" fmla="*/ 135 w 136"/>
                <a:gd name="T65" fmla="*/ 77 h 152"/>
                <a:gd name="T66" fmla="*/ 134 w 136"/>
                <a:gd name="T67" fmla="*/ 87 h 152"/>
                <a:gd name="T68" fmla="*/ 132 w 136"/>
                <a:gd name="T69" fmla="*/ 96 h 152"/>
                <a:gd name="T70" fmla="*/ 129 w 136"/>
                <a:gd name="T71" fmla="*/ 105 h 152"/>
                <a:gd name="T72" fmla="*/ 126 w 136"/>
                <a:gd name="T73" fmla="*/ 113 h 152"/>
                <a:gd name="T74" fmla="*/ 121 w 136"/>
                <a:gd name="T75" fmla="*/ 121 h 152"/>
                <a:gd name="T76" fmla="*/ 116 w 136"/>
                <a:gd name="T77" fmla="*/ 129 h 152"/>
                <a:gd name="T78" fmla="*/ 109 w 136"/>
                <a:gd name="T79" fmla="*/ 135 h 152"/>
                <a:gd name="T80" fmla="*/ 102 w 136"/>
                <a:gd name="T81" fmla="*/ 140 h 152"/>
                <a:gd name="T82" fmla="*/ 95 w 136"/>
                <a:gd name="T83" fmla="*/ 145 h 152"/>
                <a:gd name="T84" fmla="*/ 86 w 136"/>
                <a:gd name="T85" fmla="*/ 148 h 152"/>
                <a:gd name="T86" fmla="*/ 77 w 136"/>
                <a:gd name="T87" fmla="*/ 150 h 152"/>
                <a:gd name="T88" fmla="*/ 67 w 136"/>
                <a:gd name="T89" fmla="*/ 151 h 1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6"/>
                <a:gd name="T136" fmla="*/ 0 h 152"/>
                <a:gd name="T137" fmla="*/ 136 w 136"/>
                <a:gd name="T138" fmla="*/ 152 h 1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6" h="152">
                  <a:moveTo>
                    <a:pt x="67" y="151"/>
                  </a:moveTo>
                  <a:lnTo>
                    <a:pt x="57" y="150"/>
                  </a:lnTo>
                  <a:lnTo>
                    <a:pt x="49" y="148"/>
                  </a:lnTo>
                  <a:lnTo>
                    <a:pt x="40" y="145"/>
                  </a:lnTo>
                  <a:lnTo>
                    <a:pt x="33" y="140"/>
                  </a:lnTo>
                  <a:lnTo>
                    <a:pt x="25" y="135"/>
                  </a:lnTo>
                  <a:lnTo>
                    <a:pt x="19" y="129"/>
                  </a:lnTo>
                  <a:lnTo>
                    <a:pt x="13" y="121"/>
                  </a:lnTo>
                  <a:lnTo>
                    <a:pt x="9" y="113"/>
                  </a:lnTo>
                  <a:lnTo>
                    <a:pt x="5" y="105"/>
                  </a:lnTo>
                  <a:lnTo>
                    <a:pt x="2" y="96"/>
                  </a:lnTo>
                  <a:lnTo>
                    <a:pt x="0" y="87"/>
                  </a:lnTo>
                  <a:lnTo>
                    <a:pt x="0" y="77"/>
                  </a:lnTo>
                  <a:lnTo>
                    <a:pt x="2" y="57"/>
                  </a:lnTo>
                  <a:lnTo>
                    <a:pt x="5" y="47"/>
                  </a:lnTo>
                  <a:lnTo>
                    <a:pt x="9" y="38"/>
                  </a:lnTo>
                  <a:lnTo>
                    <a:pt x="14" y="29"/>
                  </a:lnTo>
                  <a:lnTo>
                    <a:pt x="20" y="21"/>
                  </a:lnTo>
                  <a:lnTo>
                    <a:pt x="27" y="14"/>
                  </a:lnTo>
                  <a:lnTo>
                    <a:pt x="34" y="9"/>
                  </a:lnTo>
                  <a:lnTo>
                    <a:pt x="42" y="5"/>
                  </a:lnTo>
                  <a:lnTo>
                    <a:pt x="51" y="2"/>
                  </a:lnTo>
                  <a:lnTo>
                    <a:pt x="67" y="0"/>
                  </a:lnTo>
                  <a:lnTo>
                    <a:pt x="84" y="2"/>
                  </a:lnTo>
                  <a:lnTo>
                    <a:pt x="92" y="5"/>
                  </a:lnTo>
                  <a:lnTo>
                    <a:pt x="101" y="9"/>
                  </a:lnTo>
                  <a:lnTo>
                    <a:pt x="107" y="14"/>
                  </a:lnTo>
                  <a:lnTo>
                    <a:pt x="114" y="21"/>
                  </a:lnTo>
                  <a:lnTo>
                    <a:pt x="120" y="29"/>
                  </a:lnTo>
                  <a:lnTo>
                    <a:pt x="126" y="38"/>
                  </a:lnTo>
                  <a:lnTo>
                    <a:pt x="129" y="47"/>
                  </a:lnTo>
                  <a:lnTo>
                    <a:pt x="133" y="57"/>
                  </a:lnTo>
                  <a:lnTo>
                    <a:pt x="135" y="77"/>
                  </a:lnTo>
                  <a:lnTo>
                    <a:pt x="134" y="87"/>
                  </a:lnTo>
                  <a:lnTo>
                    <a:pt x="132" y="96"/>
                  </a:lnTo>
                  <a:lnTo>
                    <a:pt x="129" y="105"/>
                  </a:lnTo>
                  <a:lnTo>
                    <a:pt x="126" y="113"/>
                  </a:lnTo>
                  <a:lnTo>
                    <a:pt x="121" y="121"/>
                  </a:lnTo>
                  <a:lnTo>
                    <a:pt x="116" y="129"/>
                  </a:lnTo>
                  <a:lnTo>
                    <a:pt x="109" y="135"/>
                  </a:lnTo>
                  <a:lnTo>
                    <a:pt x="102" y="140"/>
                  </a:lnTo>
                  <a:lnTo>
                    <a:pt x="95" y="145"/>
                  </a:lnTo>
                  <a:lnTo>
                    <a:pt x="86" y="148"/>
                  </a:lnTo>
                  <a:lnTo>
                    <a:pt x="77" y="150"/>
                  </a:lnTo>
                  <a:lnTo>
                    <a:pt x="67" y="151"/>
                  </a:lnTo>
                </a:path>
              </a:pathLst>
            </a:custGeom>
            <a:solidFill>
              <a:srgbClr val="00FFFF"/>
            </a:solidFill>
            <a:ln w="9525" cap="rnd">
              <a:noFill/>
              <a:round/>
              <a:headEnd/>
              <a:tailEnd/>
            </a:ln>
          </p:spPr>
          <p:txBody>
            <a:bodyPr/>
            <a:lstStyle/>
            <a:p>
              <a:endParaRPr lang="en-US"/>
            </a:p>
          </p:txBody>
        </p:sp>
        <p:sp>
          <p:nvSpPr>
            <p:cNvPr id="16477" name="Freeform 91"/>
            <p:cNvSpPr>
              <a:spLocks/>
            </p:cNvSpPr>
            <p:nvPr/>
          </p:nvSpPr>
          <p:spPr bwMode="auto">
            <a:xfrm>
              <a:off x="3249" y="3150"/>
              <a:ext cx="154" cy="173"/>
            </a:xfrm>
            <a:custGeom>
              <a:avLst/>
              <a:gdLst>
                <a:gd name="T0" fmla="*/ 86 w 154"/>
                <a:gd name="T1" fmla="*/ 157 h 173"/>
                <a:gd name="T2" fmla="*/ 67 w 154"/>
                <a:gd name="T3" fmla="*/ 158 h 173"/>
                <a:gd name="T4" fmla="*/ 50 w 154"/>
                <a:gd name="T5" fmla="*/ 152 h 173"/>
                <a:gd name="T6" fmla="*/ 37 w 154"/>
                <a:gd name="T7" fmla="*/ 143 h 173"/>
                <a:gd name="T8" fmla="*/ 25 w 154"/>
                <a:gd name="T9" fmla="*/ 130 h 173"/>
                <a:gd name="T10" fmla="*/ 17 w 154"/>
                <a:gd name="T11" fmla="*/ 114 h 173"/>
                <a:gd name="T12" fmla="*/ 13 w 154"/>
                <a:gd name="T13" fmla="*/ 97 h 173"/>
                <a:gd name="T14" fmla="*/ 15 w 154"/>
                <a:gd name="T15" fmla="*/ 69 h 173"/>
                <a:gd name="T16" fmla="*/ 21 w 154"/>
                <a:gd name="T17" fmla="*/ 50 h 173"/>
                <a:gd name="T18" fmla="*/ 32 w 154"/>
                <a:gd name="T19" fmla="*/ 34 h 173"/>
                <a:gd name="T20" fmla="*/ 45 w 154"/>
                <a:gd name="T21" fmla="*/ 24 h 173"/>
                <a:gd name="T22" fmla="*/ 60 w 154"/>
                <a:gd name="T23" fmla="*/ 17 h 173"/>
                <a:gd name="T24" fmla="*/ 92 w 154"/>
                <a:gd name="T25" fmla="*/ 17 h 173"/>
                <a:gd name="T26" fmla="*/ 107 w 154"/>
                <a:gd name="T27" fmla="*/ 24 h 173"/>
                <a:gd name="T28" fmla="*/ 121 w 154"/>
                <a:gd name="T29" fmla="*/ 34 h 173"/>
                <a:gd name="T30" fmla="*/ 132 w 154"/>
                <a:gd name="T31" fmla="*/ 50 h 173"/>
                <a:gd name="T32" fmla="*/ 138 w 154"/>
                <a:gd name="T33" fmla="*/ 69 h 173"/>
                <a:gd name="T34" fmla="*/ 139 w 154"/>
                <a:gd name="T35" fmla="*/ 97 h 173"/>
                <a:gd name="T36" fmla="*/ 136 w 154"/>
                <a:gd name="T37" fmla="*/ 114 h 173"/>
                <a:gd name="T38" fmla="*/ 127 w 154"/>
                <a:gd name="T39" fmla="*/ 130 h 173"/>
                <a:gd name="T40" fmla="*/ 116 w 154"/>
                <a:gd name="T41" fmla="*/ 143 h 173"/>
                <a:gd name="T42" fmla="*/ 102 w 154"/>
                <a:gd name="T43" fmla="*/ 152 h 173"/>
                <a:gd name="T44" fmla="*/ 86 w 154"/>
                <a:gd name="T45" fmla="*/ 158 h 173"/>
                <a:gd name="T46" fmla="*/ 66 w 154"/>
                <a:gd name="T47" fmla="*/ 157 h 173"/>
                <a:gd name="T48" fmla="*/ 76 w 154"/>
                <a:gd name="T49" fmla="*/ 172 h 173"/>
                <a:gd name="T50" fmla="*/ 97 w 154"/>
                <a:gd name="T51" fmla="*/ 169 h 173"/>
                <a:gd name="T52" fmla="*/ 115 w 154"/>
                <a:gd name="T53" fmla="*/ 160 h 173"/>
                <a:gd name="T54" fmla="*/ 131 w 154"/>
                <a:gd name="T55" fmla="*/ 146 h 173"/>
                <a:gd name="T56" fmla="*/ 143 w 154"/>
                <a:gd name="T57" fmla="*/ 130 h 173"/>
                <a:gd name="T58" fmla="*/ 150 w 154"/>
                <a:gd name="T59" fmla="*/ 110 h 173"/>
                <a:gd name="T60" fmla="*/ 153 w 154"/>
                <a:gd name="T61" fmla="*/ 88 h 173"/>
                <a:gd name="T62" fmla="*/ 147 w 154"/>
                <a:gd name="T63" fmla="*/ 54 h 173"/>
                <a:gd name="T64" fmla="*/ 137 w 154"/>
                <a:gd name="T65" fmla="*/ 33 h 173"/>
                <a:gd name="T66" fmla="*/ 121 w 154"/>
                <a:gd name="T67" fmla="*/ 17 h 173"/>
                <a:gd name="T68" fmla="*/ 105 w 154"/>
                <a:gd name="T69" fmla="*/ 7 h 173"/>
                <a:gd name="T70" fmla="*/ 76 w 154"/>
                <a:gd name="T71" fmla="*/ 0 h 173"/>
                <a:gd name="T72" fmla="*/ 48 w 154"/>
                <a:gd name="T73" fmla="*/ 7 h 173"/>
                <a:gd name="T74" fmla="*/ 31 w 154"/>
                <a:gd name="T75" fmla="*/ 17 h 173"/>
                <a:gd name="T76" fmla="*/ 16 w 154"/>
                <a:gd name="T77" fmla="*/ 33 h 173"/>
                <a:gd name="T78" fmla="*/ 6 w 154"/>
                <a:gd name="T79" fmla="*/ 54 h 173"/>
                <a:gd name="T80" fmla="*/ 0 w 154"/>
                <a:gd name="T81" fmla="*/ 88 h 173"/>
                <a:gd name="T82" fmla="*/ 2 w 154"/>
                <a:gd name="T83" fmla="*/ 110 h 173"/>
                <a:gd name="T84" fmla="*/ 10 w 154"/>
                <a:gd name="T85" fmla="*/ 130 h 173"/>
                <a:gd name="T86" fmla="*/ 22 w 154"/>
                <a:gd name="T87" fmla="*/ 146 h 173"/>
                <a:gd name="T88" fmla="*/ 37 w 154"/>
                <a:gd name="T89" fmla="*/ 160 h 173"/>
                <a:gd name="T90" fmla="*/ 56 w 154"/>
                <a:gd name="T91" fmla="*/ 169 h 173"/>
                <a:gd name="T92" fmla="*/ 76 w 154"/>
                <a:gd name="T93" fmla="*/ 172 h 1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4"/>
                <a:gd name="T142" fmla="*/ 0 h 173"/>
                <a:gd name="T143" fmla="*/ 154 w 154"/>
                <a:gd name="T144" fmla="*/ 173 h 1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4" h="173">
                  <a:moveTo>
                    <a:pt x="87" y="172"/>
                  </a:moveTo>
                  <a:lnTo>
                    <a:pt x="86" y="157"/>
                  </a:lnTo>
                  <a:lnTo>
                    <a:pt x="76" y="158"/>
                  </a:lnTo>
                  <a:lnTo>
                    <a:pt x="67" y="158"/>
                  </a:lnTo>
                  <a:lnTo>
                    <a:pt x="59" y="156"/>
                  </a:lnTo>
                  <a:lnTo>
                    <a:pt x="50" y="152"/>
                  </a:lnTo>
                  <a:lnTo>
                    <a:pt x="43" y="148"/>
                  </a:lnTo>
                  <a:lnTo>
                    <a:pt x="37" y="143"/>
                  </a:lnTo>
                  <a:lnTo>
                    <a:pt x="31" y="137"/>
                  </a:lnTo>
                  <a:lnTo>
                    <a:pt x="25" y="130"/>
                  </a:lnTo>
                  <a:lnTo>
                    <a:pt x="21" y="122"/>
                  </a:lnTo>
                  <a:lnTo>
                    <a:pt x="17" y="114"/>
                  </a:lnTo>
                  <a:lnTo>
                    <a:pt x="15" y="106"/>
                  </a:lnTo>
                  <a:lnTo>
                    <a:pt x="13" y="97"/>
                  </a:lnTo>
                  <a:lnTo>
                    <a:pt x="13" y="88"/>
                  </a:lnTo>
                  <a:lnTo>
                    <a:pt x="15" y="69"/>
                  </a:lnTo>
                  <a:lnTo>
                    <a:pt x="16" y="59"/>
                  </a:lnTo>
                  <a:lnTo>
                    <a:pt x="21" y="50"/>
                  </a:lnTo>
                  <a:lnTo>
                    <a:pt x="26" y="42"/>
                  </a:lnTo>
                  <a:lnTo>
                    <a:pt x="32" y="34"/>
                  </a:lnTo>
                  <a:lnTo>
                    <a:pt x="38" y="28"/>
                  </a:lnTo>
                  <a:lnTo>
                    <a:pt x="45" y="24"/>
                  </a:lnTo>
                  <a:lnTo>
                    <a:pt x="52" y="20"/>
                  </a:lnTo>
                  <a:lnTo>
                    <a:pt x="60" y="17"/>
                  </a:lnTo>
                  <a:lnTo>
                    <a:pt x="76" y="15"/>
                  </a:lnTo>
                  <a:lnTo>
                    <a:pt x="92" y="17"/>
                  </a:lnTo>
                  <a:lnTo>
                    <a:pt x="100" y="20"/>
                  </a:lnTo>
                  <a:lnTo>
                    <a:pt x="107" y="24"/>
                  </a:lnTo>
                  <a:lnTo>
                    <a:pt x="114" y="28"/>
                  </a:lnTo>
                  <a:lnTo>
                    <a:pt x="121" y="34"/>
                  </a:lnTo>
                  <a:lnTo>
                    <a:pt x="127" y="42"/>
                  </a:lnTo>
                  <a:lnTo>
                    <a:pt x="132" y="50"/>
                  </a:lnTo>
                  <a:lnTo>
                    <a:pt x="136" y="59"/>
                  </a:lnTo>
                  <a:lnTo>
                    <a:pt x="138" y="69"/>
                  </a:lnTo>
                  <a:lnTo>
                    <a:pt x="140" y="88"/>
                  </a:lnTo>
                  <a:lnTo>
                    <a:pt x="139" y="97"/>
                  </a:lnTo>
                  <a:lnTo>
                    <a:pt x="137" y="106"/>
                  </a:lnTo>
                  <a:lnTo>
                    <a:pt x="136" y="114"/>
                  </a:lnTo>
                  <a:lnTo>
                    <a:pt x="132" y="122"/>
                  </a:lnTo>
                  <a:lnTo>
                    <a:pt x="127" y="130"/>
                  </a:lnTo>
                  <a:lnTo>
                    <a:pt x="121" y="137"/>
                  </a:lnTo>
                  <a:lnTo>
                    <a:pt x="116" y="143"/>
                  </a:lnTo>
                  <a:lnTo>
                    <a:pt x="109" y="148"/>
                  </a:lnTo>
                  <a:lnTo>
                    <a:pt x="102" y="152"/>
                  </a:lnTo>
                  <a:lnTo>
                    <a:pt x="94" y="156"/>
                  </a:lnTo>
                  <a:lnTo>
                    <a:pt x="86" y="158"/>
                  </a:lnTo>
                  <a:lnTo>
                    <a:pt x="76" y="158"/>
                  </a:lnTo>
                  <a:lnTo>
                    <a:pt x="66" y="157"/>
                  </a:lnTo>
                  <a:lnTo>
                    <a:pt x="66" y="172"/>
                  </a:lnTo>
                  <a:lnTo>
                    <a:pt x="76" y="172"/>
                  </a:lnTo>
                  <a:lnTo>
                    <a:pt x="87" y="171"/>
                  </a:lnTo>
                  <a:lnTo>
                    <a:pt x="97" y="169"/>
                  </a:lnTo>
                  <a:lnTo>
                    <a:pt x="107" y="165"/>
                  </a:lnTo>
                  <a:lnTo>
                    <a:pt x="115" y="160"/>
                  </a:lnTo>
                  <a:lnTo>
                    <a:pt x="123" y="154"/>
                  </a:lnTo>
                  <a:lnTo>
                    <a:pt x="131" y="146"/>
                  </a:lnTo>
                  <a:lnTo>
                    <a:pt x="137" y="138"/>
                  </a:lnTo>
                  <a:lnTo>
                    <a:pt x="143" y="130"/>
                  </a:lnTo>
                  <a:lnTo>
                    <a:pt x="146" y="120"/>
                  </a:lnTo>
                  <a:lnTo>
                    <a:pt x="150" y="110"/>
                  </a:lnTo>
                  <a:lnTo>
                    <a:pt x="152" y="98"/>
                  </a:lnTo>
                  <a:lnTo>
                    <a:pt x="153" y="88"/>
                  </a:lnTo>
                  <a:lnTo>
                    <a:pt x="150" y="66"/>
                  </a:lnTo>
                  <a:lnTo>
                    <a:pt x="147" y="54"/>
                  </a:lnTo>
                  <a:lnTo>
                    <a:pt x="143" y="43"/>
                  </a:lnTo>
                  <a:lnTo>
                    <a:pt x="137" y="33"/>
                  </a:lnTo>
                  <a:lnTo>
                    <a:pt x="129" y="25"/>
                  </a:lnTo>
                  <a:lnTo>
                    <a:pt x="121" y="17"/>
                  </a:lnTo>
                  <a:lnTo>
                    <a:pt x="113" y="11"/>
                  </a:lnTo>
                  <a:lnTo>
                    <a:pt x="105" y="7"/>
                  </a:lnTo>
                  <a:lnTo>
                    <a:pt x="95" y="3"/>
                  </a:lnTo>
                  <a:lnTo>
                    <a:pt x="76" y="0"/>
                  </a:lnTo>
                  <a:lnTo>
                    <a:pt x="57" y="3"/>
                  </a:lnTo>
                  <a:lnTo>
                    <a:pt x="48" y="7"/>
                  </a:lnTo>
                  <a:lnTo>
                    <a:pt x="40" y="11"/>
                  </a:lnTo>
                  <a:lnTo>
                    <a:pt x="31" y="17"/>
                  </a:lnTo>
                  <a:lnTo>
                    <a:pt x="23" y="25"/>
                  </a:lnTo>
                  <a:lnTo>
                    <a:pt x="16" y="33"/>
                  </a:lnTo>
                  <a:lnTo>
                    <a:pt x="10" y="43"/>
                  </a:lnTo>
                  <a:lnTo>
                    <a:pt x="6" y="54"/>
                  </a:lnTo>
                  <a:lnTo>
                    <a:pt x="2" y="66"/>
                  </a:lnTo>
                  <a:lnTo>
                    <a:pt x="0" y="88"/>
                  </a:lnTo>
                  <a:lnTo>
                    <a:pt x="0" y="98"/>
                  </a:lnTo>
                  <a:lnTo>
                    <a:pt x="2" y="110"/>
                  </a:lnTo>
                  <a:lnTo>
                    <a:pt x="6" y="120"/>
                  </a:lnTo>
                  <a:lnTo>
                    <a:pt x="10" y="130"/>
                  </a:lnTo>
                  <a:lnTo>
                    <a:pt x="16" y="138"/>
                  </a:lnTo>
                  <a:lnTo>
                    <a:pt x="22" y="146"/>
                  </a:lnTo>
                  <a:lnTo>
                    <a:pt x="29" y="154"/>
                  </a:lnTo>
                  <a:lnTo>
                    <a:pt x="37" y="160"/>
                  </a:lnTo>
                  <a:lnTo>
                    <a:pt x="46" y="165"/>
                  </a:lnTo>
                  <a:lnTo>
                    <a:pt x="56" y="169"/>
                  </a:lnTo>
                  <a:lnTo>
                    <a:pt x="65" y="171"/>
                  </a:lnTo>
                  <a:lnTo>
                    <a:pt x="76" y="172"/>
                  </a:lnTo>
                  <a:lnTo>
                    <a:pt x="87" y="172"/>
                  </a:lnTo>
                </a:path>
              </a:pathLst>
            </a:custGeom>
            <a:solidFill>
              <a:srgbClr val="000000"/>
            </a:solidFill>
            <a:ln w="12700" cap="rnd">
              <a:solidFill>
                <a:srgbClr val="000000"/>
              </a:solidFill>
              <a:round/>
              <a:headEnd/>
              <a:tailEnd/>
            </a:ln>
          </p:spPr>
          <p:txBody>
            <a:bodyPr/>
            <a:lstStyle/>
            <a:p>
              <a:endParaRPr lang="en-US"/>
            </a:p>
          </p:txBody>
        </p:sp>
        <p:sp>
          <p:nvSpPr>
            <p:cNvPr id="16478" name="Freeform 92"/>
            <p:cNvSpPr>
              <a:spLocks/>
            </p:cNvSpPr>
            <p:nvPr/>
          </p:nvSpPr>
          <p:spPr bwMode="auto">
            <a:xfrm>
              <a:off x="3400" y="3158"/>
              <a:ext cx="136" cy="152"/>
            </a:xfrm>
            <a:custGeom>
              <a:avLst/>
              <a:gdLst>
                <a:gd name="T0" fmla="*/ 68 w 136"/>
                <a:gd name="T1" fmla="*/ 151 h 152"/>
                <a:gd name="T2" fmla="*/ 57 w 136"/>
                <a:gd name="T3" fmla="*/ 150 h 152"/>
                <a:gd name="T4" fmla="*/ 49 w 136"/>
                <a:gd name="T5" fmla="*/ 148 h 152"/>
                <a:gd name="T6" fmla="*/ 40 w 136"/>
                <a:gd name="T7" fmla="*/ 145 h 152"/>
                <a:gd name="T8" fmla="*/ 33 w 136"/>
                <a:gd name="T9" fmla="*/ 140 h 152"/>
                <a:gd name="T10" fmla="*/ 25 w 136"/>
                <a:gd name="T11" fmla="*/ 135 h 152"/>
                <a:gd name="T12" fmla="*/ 18 w 136"/>
                <a:gd name="T13" fmla="*/ 129 h 152"/>
                <a:gd name="T14" fmla="*/ 13 w 136"/>
                <a:gd name="T15" fmla="*/ 121 h 152"/>
                <a:gd name="T16" fmla="*/ 8 w 136"/>
                <a:gd name="T17" fmla="*/ 113 h 152"/>
                <a:gd name="T18" fmla="*/ 5 w 136"/>
                <a:gd name="T19" fmla="*/ 105 h 152"/>
                <a:gd name="T20" fmla="*/ 2 w 136"/>
                <a:gd name="T21" fmla="*/ 96 h 152"/>
                <a:gd name="T22" fmla="*/ 0 w 136"/>
                <a:gd name="T23" fmla="*/ 87 h 152"/>
                <a:gd name="T24" fmla="*/ 0 w 136"/>
                <a:gd name="T25" fmla="*/ 77 h 152"/>
                <a:gd name="T26" fmla="*/ 1 w 136"/>
                <a:gd name="T27" fmla="*/ 57 h 152"/>
                <a:gd name="T28" fmla="*/ 4 w 136"/>
                <a:gd name="T29" fmla="*/ 47 h 152"/>
                <a:gd name="T30" fmla="*/ 8 w 136"/>
                <a:gd name="T31" fmla="*/ 38 h 152"/>
                <a:gd name="T32" fmla="*/ 14 w 136"/>
                <a:gd name="T33" fmla="*/ 29 h 152"/>
                <a:gd name="T34" fmla="*/ 19 w 136"/>
                <a:gd name="T35" fmla="*/ 21 h 152"/>
                <a:gd name="T36" fmla="*/ 26 w 136"/>
                <a:gd name="T37" fmla="*/ 14 h 152"/>
                <a:gd name="T38" fmla="*/ 34 w 136"/>
                <a:gd name="T39" fmla="*/ 9 h 152"/>
                <a:gd name="T40" fmla="*/ 42 w 136"/>
                <a:gd name="T41" fmla="*/ 5 h 152"/>
                <a:gd name="T42" fmla="*/ 51 w 136"/>
                <a:gd name="T43" fmla="*/ 2 h 152"/>
                <a:gd name="T44" fmla="*/ 68 w 136"/>
                <a:gd name="T45" fmla="*/ 0 h 152"/>
                <a:gd name="T46" fmla="*/ 84 w 136"/>
                <a:gd name="T47" fmla="*/ 2 h 152"/>
                <a:gd name="T48" fmla="*/ 93 w 136"/>
                <a:gd name="T49" fmla="*/ 5 h 152"/>
                <a:gd name="T50" fmla="*/ 101 w 136"/>
                <a:gd name="T51" fmla="*/ 9 h 152"/>
                <a:gd name="T52" fmla="*/ 108 w 136"/>
                <a:gd name="T53" fmla="*/ 14 h 152"/>
                <a:gd name="T54" fmla="*/ 115 w 136"/>
                <a:gd name="T55" fmla="*/ 21 h 152"/>
                <a:gd name="T56" fmla="*/ 121 w 136"/>
                <a:gd name="T57" fmla="*/ 29 h 152"/>
                <a:gd name="T58" fmla="*/ 126 w 136"/>
                <a:gd name="T59" fmla="*/ 38 h 152"/>
                <a:gd name="T60" fmla="*/ 130 w 136"/>
                <a:gd name="T61" fmla="*/ 47 h 152"/>
                <a:gd name="T62" fmla="*/ 133 w 136"/>
                <a:gd name="T63" fmla="*/ 57 h 152"/>
                <a:gd name="T64" fmla="*/ 135 w 136"/>
                <a:gd name="T65" fmla="*/ 77 h 152"/>
                <a:gd name="T66" fmla="*/ 135 w 136"/>
                <a:gd name="T67" fmla="*/ 87 h 152"/>
                <a:gd name="T68" fmla="*/ 133 w 136"/>
                <a:gd name="T69" fmla="*/ 96 h 152"/>
                <a:gd name="T70" fmla="*/ 129 w 136"/>
                <a:gd name="T71" fmla="*/ 105 h 152"/>
                <a:gd name="T72" fmla="*/ 126 w 136"/>
                <a:gd name="T73" fmla="*/ 113 h 152"/>
                <a:gd name="T74" fmla="*/ 121 w 136"/>
                <a:gd name="T75" fmla="*/ 121 h 152"/>
                <a:gd name="T76" fmla="*/ 116 w 136"/>
                <a:gd name="T77" fmla="*/ 129 h 152"/>
                <a:gd name="T78" fmla="*/ 109 w 136"/>
                <a:gd name="T79" fmla="*/ 135 h 152"/>
                <a:gd name="T80" fmla="*/ 102 w 136"/>
                <a:gd name="T81" fmla="*/ 140 h 152"/>
                <a:gd name="T82" fmla="*/ 94 w 136"/>
                <a:gd name="T83" fmla="*/ 145 h 152"/>
                <a:gd name="T84" fmla="*/ 85 w 136"/>
                <a:gd name="T85" fmla="*/ 148 h 152"/>
                <a:gd name="T86" fmla="*/ 77 w 136"/>
                <a:gd name="T87" fmla="*/ 150 h 152"/>
                <a:gd name="T88" fmla="*/ 68 w 136"/>
                <a:gd name="T89" fmla="*/ 151 h 1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6"/>
                <a:gd name="T136" fmla="*/ 0 h 152"/>
                <a:gd name="T137" fmla="*/ 136 w 136"/>
                <a:gd name="T138" fmla="*/ 152 h 1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6" h="152">
                  <a:moveTo>
                    <a:pt x="68" y="151"/>
                  </a:moveTo>
                  <a:lnTo>
                    <a:pt x="57" y="150"/>
                  </a:lnTo>
                  <a:lnTo>
                    <a:pt x="49" y="148"/>
                  </a:lnTo>
                  <a:lnTo>
                    <a:pt x="40" y="145"/>
                  </a:lnTo>
                  <a:lnTo>
                    <a:pt x="33" y="140"/>
                  </a:lnTo>
                  <a:lnTo>
                    <a:pt x="25" y="135"/>
                  </a:lnTo>
                  <a:lnTo>
                    <a:pt x="18" y="129"/>
                  </a:lnTo>
                  <a:lnTo>
                    <a:pt x="13" y="121"/>
                  </a:lnTo>
                  <a:lnTo>
                    <a:pt x="8" y="113"/>
                  </a:lnTo>
                  <a:lnTo>
                    <a:pt x="5" y="105"/>
                  </a:lnTo>
                  <a:lnTo>
                    <a:pt x="2" y="96"/>
                  </a:lnTo>
                  <a:lnTo>
                    <a:pt x="0" y="87"/>
                  </a:lnTo>
                  <a:lnTo>
                    <a:pt x="0" y="77"/>
                  </a:lnTo>
                  <a:lnTo>
                    <a:pt x="1" y="57"/>
                  </a:lnTo>
                  <a:lnTo>
                    <a:pt x="4" y="47"/>
                  </a:lnTo>
                  <a:lnTo>
                    <a:pt x="8" y="38"/>
                  </a:lnTo>
                  <a:lnTo>
                    <a:pt x="14" y="29"/>
                  </a:lnTo>
                  <a:lnTo>
                    <a:pt x="19" y="21"/>
                  </a:lnTo>
                  <a:lnTo>
                    <a:pt x="26" y="14"/>
                  </a:lnTo>
                  <a:lnTo>
                    <a:pt x="34" y="9"/>
                  </a:lnTo>
                  <a:lnTo>
                    <a:pt x="42" y="5"/>
                  </a:lnTo>
                  <a:lnTo>
                    <a:pt x="51" y="2"/>
                  </a:lnTo>
                  <a:lnTo>
                    <a:pt x="68" y="0"/>
                  </a:lnTo>
                  <a:lnTo>
                    <a:pt x="84" y="2"/>
                  </a:lnTo>
                  <a:lnTo>
                    <a:pt x="93" y="5"/>
                  </a:lnTo>
                  <a:lnTo>
                    <a:pt x="101" y="9"/>
                  </a:lnTo>
                  <a:lnTo>
                    <a:pt x="108" y="14"/>
                  </a:lnTo>
                  <a:lnTo>
                    <a:pt x="115" y="21"/>
                  </a:lnTo>
                  <a:lnTo>
                    <a:pt x="121" y="29"/>
                  </a:lnTo>
                  <a:lnTo>
                    <a:pt x="126" y="38"/>
                  </a:lnTo>
                  <a:lnTo>
                    <a:pt x="130" y="47"/>
                  </a:lnTo>
                  <a:lnTo>
                    <a:pt x="133" y="57"/>
                  </a:lnTo>
                  <a:lnTo>
                    <a:pt x="135" y="77"/>
                  </a:lnTo>
                  <a:lnTo>
                    <a:pt x="135" y="87"/>
                  </a:lnTo>
                  <a:lnTo>
                    <a:pt x="133" y="96"/>
                  </a:lnTo>
                  <a:lnTo>
                    <a:pt x="129" y="105"/>
                  </a:lnTo>
                  <a:lnTo>
                    <a:pt x="126" y="113"/>
                  </a:lnTo>
                  <a:lnTo>
                    <a:pt x="121" y="121"/>
                  </a:lnTo>
                  <a:lnTo>
                    <a:pt x="116" y="129"/>
                  </a:lnTo>
                  <a:lnTo>
                    <a:pt x="109" y="135"/>
                  </a:lnTo>
                  <a:lnTo>
                    <a:pt x="102" y="140"/>
                  </a:lnTo>
                  <a:lnTo>
                    <a:pt x="94" y="145"/>
                  </a:lnTo>
                  <a:lnTo>
                    <a:pt x="85" y="148"/>
                  </a:lnTo>
                  <a:lnTo>
                    <a:pt x="77" y="150"/>
                  </a:lnTo>
                  <a:lnTo>
                    <a:pt x="68" y="151"/>
                  </a:lnTo>
                </a:path>
              </a:pathLst>
            </a:custGeom>
            <a:solidFill>
              <a:srgbClr val="00FFFF"/>
            </a:solidFill>
            <a:ln w="9525" cap="rnd">
              <a:noFill/>
              <a:round/>
              <a:headEnd/>
              <a:tailEnd/>
            </a:ln>
          </p:spPr>
          <p:txBody>
            <a:bodyPr/>
            <a:lstStyle/>
            <a:p>
              <a:endParaRPr lang="en-US"/>
            </a:p>
          </p:txBody>
        </p:sp>
        <p:sp>
          <p:nvSpPr>
            <p:cNvPr id="16479" name="Freeform 93"/>
            <p:cNvSpPr>
              <a:spLocks/>
            </p:cNvSpPr>
            <p:nvPr/>
          </p:nvSpPr>
          <p:spPr bwMode="auto">
            <a:xfrm>
              <a:off x="3394" y="3150"/>
              <a:ext cx="154" cy="173"/>
            </a:xfrm>
            <a:custGeom>
              <a:avLst/>
              <a:gdLst>
                <a:gd name="T0" fmla="*/ 85 w 154"/>
                <a:gd name="T1" fmla="*/ 157 h 173"/>
                <a:gd name="T2" fmla="*/ 66 w 154"/>
                <a:gd name="T3" fmla="*/ 158 h 173"/>
                <a:gd name="T4" fmla="*/ 50 w 154"/>
                <a:gd name="T5" fmla="*/ 152 h 173"/>
                <a:gd name="T6" fmla="*/ 36 w 154"/>
                <a:gd name="T7" fmla="*/ 143 h 173"/>
                <a:gd name="T8" fmla="*/ 24 w 154"/>
                <a:gd name="T9" fmla="*/ 130 h 173"/>
                <a:gd name="T10" fmla="*/ 16 w 154"/>
                <a:gd name="T11" fmla="*/ 114 h 173"/>
                <a:gd name="T12" fmla="*/ 12 w 154"/>
                <a:gd name="T13" fmla="*/ 97 h 173"/>
                <a:gd name="T14" fmla="*/ 14 w 154"/>
                <a:gd name="T15" fmla="*/ 69 h 173"/>
                <a:gd name="T16" fmla="*/ 20 w 154"/>
                <a:gd name="T17" fmla="*/ 50 h 173"/>
                <a:gd name="T18" fmla="*/ 31 w 154"/>
                <a:gd name="T19" fmla="*/ 34 h 173"/>
                <a:gd name="T20" fmla="*/ 44 w 154"/>
                <a:gd name="T21" fmla="*/ 24 h 173"/>
                <a:gd name="T22" fmla="*/ 60 w 154"/>
                <a:gd name="T23" fmla="*/ 17 h 173"/>
                <a:gd name="T24" fmla="*/ 92 w 154"/>
                <a:gd name="T25" fmla="*/ 17 h 173"/>
                <a:gd name="T26" fmla="*/ 107 w 154"/>
                <a:gd name="T27" fmla="*/ 24 h 173"/>
                <a:gd name="T28" fmla="*/ 121 w 154"/>
                <a:gd name="T29" fmla="*/ 34 h 173"/>
                <a:gd name="T30" fmla="*/ 131 w 154"/>
                <a:gd name="T31" fmla="*/ 50 h 173"/>
                <a:gd name="T32" fmla="*/ 137 w 154"/>
                <a:gd name="T33" fmla="*/ 69 h 173"/>
                <a:gd name="T34" fmla="*/ 139 w 154"/>
                <a:gd name="T35" fmla="*/ 97 h 173"/>
                <a:gd name="T36" fmla="*/ 135 w 154"/>
                <a:gd name="T37" fmla="*/ 114 h 173"/>
                <a:gd name="T38" fmla="*/ 127 w 154"/>
                <a:gd name="T39" fmla="*/ 130 h 173"/>
                <a:gd name="T40" fmla="*/ 115 w 154"/>
                <a:gd name="T41" fmla="*/ 143 h 173"/>
                <a:gd name="T42" fmla="*/ 101 w 154"/>
                <a:gd name="T43" fmla="*/ 152 h 173"/>
                <a:gd name="T44" fmla="*/ 85 w 154"/>
                <a:gd name="T45" fmla="*/ 158 h 173"/>
                <a:gd name="T46" fmla="*/ 66 w 154"/>
                <a:gd name="T47" fmla="*/ 157 h 173"/>
                <a:gd name="T48" fmla="*/ 76 w 154"/>
                <a:gd name="T49" fmla="*/ 172 h 173"/>
                <a:gd name="T50" fmla="*/ 97 w 154"/>
                <a:gd name="T51" fmla="*/ 169 h 173"/>
                <a:gd name="T52" fmla="*/ 115 w 154"/>
                <a:gd name="T53" fmla="*/ 160 h 173"/>
                <a:gd name="T54" fmla="*/ 130 w 154"/>
                <a:gd name="T55" fmla="*/ 146 h 173"/>
                <a:gd name="T56" fmla="*/ 142 w 154"/>
                <a:gd name="T57" fmla="*/ 130 h 173"/>
                <a:gd name="T58" fmla="*/ 149 w 154"/>
                <a:gd name="T59" fmla="*/ 110 h 173"/>
                <a:gd name="T60" fmla="*/ 153 w 154"/>
                <a:gd name="T61" fmla="*/ 88 h 173"/>
                <a:gd name="T62" fmla="*/ 146 w 154"/>
                <a:gd name="T63" fmla="*/ 54 h 173"/>
                <a:gd name="T64" fmla="*/ 136 w 154"/>
                <a:gd name="T65" fmla="*/ 33 h 173"/>
                <a:gd name="T66" fmla="*/ 121 w 154"/>
                <a:gd name="T67" fmla="*/ 17 h 173"/>
                <a:gd name="T68" fmla="*/ 104 w 154"/>
                <a:gd name="T69" fmla="*/ 7 h 173"/>
                <a:gd name="T70" fmla="*/ 76 w 154"/>
                <a:gd name="T71" fmla="*/ 0 h 173"/>
                <a:gd name="T72" fmla="*/ 48 w 154"/>
                <a:gd name="T73" fmla="*/ 7 h 173"/>
                <a:gd name="T74" fmla="*/ 30 w 154"/>
                <a:gd name="T75" fmla="*/ 17 h 173"/>
                <a:gd name="T76" fmla="*/ 16 w 154"/>
                <a:gd name="T77" fmla="*/ 33 h 173"/>
                <a:gd name="T78" fmla="*/ 5 w 154"/>
                <a:gd name="T79" fmla="*/ 54 h 173"/>
                <a:gd name="T80" fmla="*/ 0 w 154"/>
                <a:gd name="T81" fmla="*/ 88 h 173"/>
                <a:gd name="T82" fmla="*/ 2 w 154"/>
                <a:gd name="T83" fmla="*/ 110 h 173"/>
                <a:gd name="T84" fmla="*/ 9 w 154"/>
                <a:gd name="T85" fmla="*/ 130 h 173"/>
                <a:gd name="T86" fmla="*/ 21 w 154"/>
                <a:gd name="T87" fmla="*/ 146 h 173"/>
                <a:gd name="T88" fmla="*/ 37 w 154"/>
                <a:gd name="T89" fmla="*/ 160 h 173"/>
                <a:gd name="T90" fmla="*/ 55 w 154"/>
                <a:gd name="T91" fmla="*/ 169 h 173"/>
                <a:gd name="T92" fmla="*/ 76 w 154"/>
                <a:gd name="T93" fmla="*/ 172 h 1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4"/>
                <a:gd name="T142" fmla="*/ 0 h 173"/>
                <a:gd name="T143" fmla="*/ 154 w 154"/>
                <a:gd name="T144" fmla="*/ 173 h 1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4" h="173">
                  <a:moveTo>
                    <a:pt x="86" y="172"/>
                  </a:moveTo>
                  <a:lnTo>
                    <a:pt x="85" y="157"/>
                  </a:lnTo>
                  <a:lnTo>
                    <a:pt x="76" y="158"/>
                  </a:lnTo>
                  <a:lnTo>
                    <a:pt x="66" y="158"/>
                  </a:lnTo>
                  <a:lnTo>
                    <a:pt x="58" y="156"/>
                  </a:lnTo>
                  <a:lnTo>
                    <a:pt x="50" y="152"/>
                  </a:lnTo>
                  <a:lnTo>
                    <a:pt x="43" y="148"/>
                  </a:lnTo>
                  <a:lnTo>
                    <a:pt x="36" y="143"/>
                  </a:lnTo>
                  <a:lnTo>
                    <a:pt x="30" y="137"/>
                  </a:lnTo>
                  <a:lnTo>
                    <a:pt x="24" y="130"/>
                  </a:lnTo>
                  <a:lnTo>
                    <a:pt x="20" y="122"/>
                  </a:lnTo>
                  <a:lnTo>
                    <a:pt x="16" y="114"/>
                  </a:lnTo>
                  <a:lnTo>
                    <a:pt x="14" y="106"/>
                  </a:lnTo>
                  <a:lnTo>
                    <a:pt x="12" y="97"/>
                  </a:lnTo>
                  <a:lnTo>
                    <a:pt x="12" y="88"/>
                  </a:lnTo>
                  <a:lnTo>
                    <a:pt x="14" y="69"/>
                  </a:lnTo>
                  <a:lnTo>
                    <a:pt x="16" y="59"/>
                  </a:lnTo>
                  <a:lnTo>
                    <a:pt x="20" y="50"/>
                  </a:lnTo>
                  <a:lnTo>
                    <a:pt x="25" y="42"/>
                  </a:lnTo>
                  <a:lnTo>
                    <a:pt x="31" y="34"/>
                  </a:lnTo>
                  <a:lnTo>
                    <a:pt x="37" y="28"/>
                  </a:lnTo>
                  <a:lnTo>
                    <a:pt x="44" y="24"/>
                  </a:lnTo>
                  <a:lnTo>
                    <a:pt x="52" y="20"/>
                  </a:lnTo>
                  <a:lnTo>
                    <a:pt x="60" y="17"/>
                  </a:lnTo>
                  <a:lnTo>
                    <a:pt x="76" y="15"/>
                  </a:lnTo>
                  <a:lnTo>
                    <a:pt x="92" y="17"/>
                  </a:lnTo>
                  <a:lnTo>
                    <a:pt x="99" y="20"/>
                  </a:lnTo>
                  <a:lnTo>
                    <a:pt x="107" y="24"/>
                  </a:lnTo>
                  <a:lnTo>
                    <a:pt x="114" y="28"/>
                  </a:lnTo>
                  <a:lnTo>
                    <a:pt x="121" y="34"/>
                  </a:lnTo>
                  <a:lnTo>
                    <a:pt x="126" y="42"/>
                  </a:lnTo>
                  <a:lnTo>
                    <a:pt x="131" y="50"/>
                  </a:lnTo>
                  <a:lnTo>
                    <a:pt x="135" y="59"/>
                  </a:lnTo>
                  <a:lnTo>
                    <a:pt x="137" y="69"/>
                  </a:lnTo>
                  <a:lnTo>
                    <a:pt x="139" y="88"/>
                  </a:lnTo>
                  <a:lnTo>
                    <a:pt x="139" y="97"/>
                  </a:lnTo>
                  <a:lnTo>
                    <a:pt x="137" y="106"/>
                  </a:lnTo>
                  <a:lnTo>
                    <a:pt x="135" y="114"/>
                  </a:lnTo>
                  <a:lnTo>
                    <a:pt x="131" y="122"/>
                  </a:lnTo>
                  <a:lnTo>
                    <a:pt x="127" y="130"/>
                  </a:lnTo>
                  <a:lnTo>
                    <a:pt x="121" y="137"/>
                  </a:lnTo>
                  <a:lnTo>
                    <a:pt x="115" y="143"/>
                  </a:lnTo>
                  <a:lnTo>
                    <a:pt x="108" y="148"/>
                  </a:lnTo>
                  <a:lnTo>
                    <a:pt x="101" y="152"/>
                  </a:lnTo>
                  <a:lnTo>
                    <a:pt x="93" y="156"/>
                  </a:lnTo>
                  <a:lnTo>
                    <a:pt x="85" y="158"/>
                  </a:lnTo>
                  <a:lnTo>
                    <a:pt x="76" y="158"/>
                  </a:lnTo>
                  <a:lnTo>
                    <a:pt x="66" y="157"/>
                  </a:lnTo>
                  <a:lnTo>
                    <a:pt x="65" y="172"/>
                  </a:lnTo>
                  <a:lnTo>
                    <a:pt x="76" y="172"/>
                  </a:lnTo>
                  <a:lnTo>
                    <a:pt x="87" y="171"/>
                  </a:lnTo>
                  <a:lnTo>
                    <a:pt x="97" y="169"/>
                  </a:lnTo>
                  <a:lnTo>
                    <a:pt x="106" y="165"/>
                  </a:lnTo>
                  <a:lnTo>
                    <a:pt x="115" y="160"/>
                  </a:lnTo>
                  <a:lnTo>
                    <a:pt x="123" y="154"/>
                  </a:lnTo>
                  <a:lnTo>
                    <a:pt x="130" y="146"/>
                  </a:lnTo>
                  <a:lnTo>
                    <a:pt x="137" y="138"/>
                  </a:lnTo>
                  <a:lnTo>
                    <a:pt x="142" y="130"/>
                  </a:lnTo>
                  <a:lnTo>
                    <a:pt x="146" y="120"/>
                  </a:lnTo>
                  <a:lnTo>
                    <a:pt x="149" y="110"/>
                  </a:lnTo>
                  <a:lnTo>
                    <a:pt x="151" y="98"/>
                  </a:lnTo>
                  <a:lnTo>
                    <a:pt x="153" y="88"/>
                  </a:lnTo>
                  <a:lnTo>
                    <a:pt x="150" y="66"/>
                  </a:lnTo>
                  <a:lnTo>
                    <a:pt x="146" y="54"/>
                  </a:lnTo>
                  <a:lnTo>
                    <a:pt x="142" y="43"/>
                  </a:lnTo>
                  <a:lnTo>
                    <a:pt x="136" y="33"/>
                  </a:lnTo>
                  <a:lnTo>
                    <a:pt x="129" y="25"/>
                  </a:lnTo>
                  <a:lnTo>
                    <a:pt x="121" y="17"/>
                  </a:lnTo>
                  <a:lnTo>
                    <a:pt x="113" y="11"/>
                  </a:lnTo>
                  <a:lnTo>
                    <a:pt x="104" y="7"/>
                  </a:lnTo>
                  <a:lnTo>
                    <a:pt x="95" y="3"/>
                  </a:lnTo>
                  <a:lnTo>
                    <a:pt x="76" y="0"/>
                  </a:lnTo>
                  <a:lnTo>
                    <a:pt x="56" y="3"/>
                  </a:lnTo>
                  <a:lnTo>
                    <a:pt x="48" y="7"/>
                  </a:lnTo>
                  <a:lnTo>
                    <a:pt x="39" y="11"/>
                  </a:lnTo>
                  <a:lnTo>
                    <a:pt x="30" y="17"/>
                  </a:lnTo>
                  <a:lnTo>
                    <a:pt x="23" y="25"/>
                  </a:lnTo>
                  <a:lnTo>
                    <a:pt x="16" y="33"/>
                  </a:lnTo>
                  <a:lnTo>
                    <a:pt x="9" y="43"/>
                  </a:lnTo>
                  <a:lnTo>
                    <a:pt x="5" y="54"/>
                  </a:lnTo>
                  <a:lnTo>
                    <a:pt x="1" y="66"/>
                  </a:lnTo>
                  <a:lnTo>
                    <a:pt x="0" y="88"/>
                  </a:lnTo>
                  <a:lnTo>
                    <a:pt x="0" y="98"/>
                  </a:lnTo>
                  <a:lnTo>
                    <a:pt x="2" y="110"/>
                  </a:lnTo>
                  <a:lnTo>
                    <a:pt x="5" y="120"/>
                  </a:lnTo>
                  <a:lnTo>
                    <a:pt x="9" y="130"/>
                  </a:lnTo>
                  <a:lnTo>
                    <a:pt x="15" y="138"/>
                  </a:lnTo>
                  <a:lnTo>
                    <a:pt x="21" y="146"/>
                  </a:lnTo>
                  <a:lnTo>
                    <a:pt x="28" y="154"/>
                  </a:lnTo>
                  <a:lnTo>
                    <a:pt x="37" y="160"/>
                  </a:lnTo>
                  <a:lnTo>
                    <a:pt x="45" y="165"/>
                  </a:lnTo>
                  <a:lnTo>
                    <a:pt x="55" y="169"/>
                  </a:lnTo>
                  <a:lnTo>
                    <a:pt x="65" y="171"/>
                  </a:lnTo>
                  <a:lnTo>
                    <a:pt x="76" y="172"/>
                  </a:lnTo>
                  <a:lnTo>
                    <a:pt x="86" y="172"/>
                  </a:lnTo>
                </a:path>
              </a:pathLst>
            </a:custGeom>
            <a:solidFill>
              <a:srgbClr val="000000"/>
            </a:solidFill>
            <a:ln w="12700" cap="rnd">
              <a:solidFill>
                <a:srgbClr val="000000"/>
              </a:solidFill>
              <a:round/>
              <a:headEnd/>
              <a:tailEnd/>
            </a:ln>
          </p:spPr>
          <p:txBody>
            <a:bodyPr/>
            <a:lstStyle/>
            <a:p>
              <a:endParaRPr lang="en-US"/>
            </a:p>
          </p:txBody>
        </p:sp>
        <p:sp>
          <p:nvSpPr>
            <p:cNvPr id="16480" name="Freeform 94"/>
            <p:cNvSpPr>
              <a:spLocks/>
            </p:cNvSpPr>
            <p:nvPr/>
          </p:nvSpPr>
          <p:spPr bwMode="auto">
            <a:xfrm>
              <a:off x="3544" y="3158"/>
              <a:ext cx="136" cy="152"/>
            </a:xfrm>
            <a:custGeom>
              <a:avLst/>
              <a:gdLst>
                <a:gd name="T0" fmla="*/ 67 w 136"/>
                <a:gd name="T1" fmla="*/ 151 h 152"/>
                <a:gd name="T2" fmla="*/ 57 w 136"/>
                <a:gd name="T3" fmla="*/ 150 h 152"/>
                <a:gd name="T4" fmla="*/ 48 w 136"/>
                <a:gd name="T5" fmla="*/ 148 h 152"/>
                <a:gd name="T6" fmla="*/ 40 w 136"/>
                <a:gd name="T7" fmla="*/ 145 h 152"/>
                <a:gd name="T8" fmla="*/ 33 w 136"/>
                <a:gd name="T9" fmla="*/ 140 h 152"/>
                <a:gd name="T10" fmla="*/ 25 w 136"/>
                <a:gd name="T11" fmla="*/ 135 h 152"/>
                <a:gd name="T12" fmla="*/ 19 w 136"/>
                <a:gd name="T13" fmla="*/ 129 h 152"/>
                <a:gd name="T14" fmla="*/ 13 w 136"/>
                <a:gd name="T15" fmla="*/ 121 h 152"/>
                <a:gd name="T16" fmla="*/ 9 w 136"/>
                <a:gd name="T17" fmla="*/ 113 h 152"/>
                <a:gd name="T18" fmla="*/ 5 w 136"/>
                <a:gd name="T19" fmla="*/ 105 h 152"/>
                <a:gd name="T20" fmla="*/ 2 w 136"/>
                <a:gd name="T21" fmla="*/ 96 h 152"/>
                <a:gd name="T22" fmla="*/ 0 w 136"/>
                <a:gd name="T23" fmla="*/ 87 h 152"/>
                <a:gd name="T24" fmla="*/ 0 w 136"/>
                <a:gd name="T25" fmla="*/ 77 h 152"/>
                <a:gd name="T26" fmla="*/ 2 w 136"/>
                <a:gd name="T27" fmla="*/ 57 h 152"/>
                <a:gd name="T28" fmla="*/ 5 w 136"/>
                <a:gd name="T29" fmla="*/ 47 h 152"/>
                <a:gd name="T30" fmla="*/ 9 w 136"/>
                <a:gd name="T31" fmla="*/ 38 h 152"/>
                <a:gd name="T32" fmla="*/ 14 w 136"/>
                <a:gd name="T33" fmla="*/ 29 h 152"/>
                <a:gd name="T34" fmla="*/ 20 w 136"/>
                <a:gd name="T35" fmla="*/ 21 h 152"/>
                <a:gd name="T36" fmla="*/ 27 w 136"/>
                <a:gd name="T37" fmla="*/ 14 h 152"/>
                <a:gd name="T38" fmla="*/ 34 w 136"/>
                <a:gd name="T39" fmla="*/ 9 h 152"/>
                <a:gd name="T40" fmla="*/ 42 w 136"/>
                <a:gd name="T41" fmla="*/ 5 h 152"/>
                <a:gd name="T42" fmla="*/ 50 w 136"/>
                <a:gd name="T43" fmla="*/ 2 h 152"/>
                <a:gd name="T44" fmla="*/ 67 w 136"/>
                <a:gd name="T45" fmla="*/ 0 h 152"/>
                <a:gd name="T46" fmla="*/ 84 w 136"/>
                <a:gd name="T47" fmla="*/ 2 h 152"/>
                <a:gd name="T48" fmla="*/ 92 w 136"/>
                <a:gd name="T49" fmla="*/ 5 h 152"/>
                <a:gd name="T50" fmla="*/ 100 w 136"/>
                <a:gd name="T51" fmla="*/ 9 h 152"/>
                <a:gd name="T52" fmla="*/ 107 w 136"/>
                <a:gd name="T53" fmla="*/ 14 h 152"/>
                <a:gd name="T54" fmla="*/ 114 w 136"/>
                <a:gd name="T55" fmla="*/ 21 h 152"/>
                <a:gd name="T56" fmla="*/ 120 w 136"/>
                <a:gd name="T57" fmla="*/ 29 h 152"/>
                <a:gd name="T58" fmla="*/ 125 w 136"/>
                <a:gd name="T59" fmla="*/ 38 h 152"/>
                <a:gd name="T60" fmla="*/ 129 w 136"/>
                <a:gd name="T61" fmla="*/ 47 h 152"/>
                <a:gd name="T62" fmla="*/ 132 w 136"/>
                <a:gd name="T63" fmla="*/ 57 h 152"/>
                <a:gd name="T64" fmla="*/ 135 w 136"/>
                <a:gd name="T65" fmla="*/ 77 h 152"/>
                <a:gd name="T66" fmla="*/ 134 w 136"/>
                <a:gd name="T67" fmla="*/ 87 h 152"/>
                <a:gd name="T68" fmla="*/ 132 w 136"/>
                <a:gd name="T69" fmla="*/ 96 h 152"/>
                <a:gd name="T70" fmla="*/ 129 w 136"/>
                <a:gd name="T71" fmla="*/ 105 h 152"/>
                <a:gd name="T72" fmla="*/ 125 w 136"/>
                <a:gd name="T73" fmla="*/ 113 h 152"/>
                <a:gd name="T74" fmla="*/ 121 w 136"/>
                <a:gd name="T75" fmla="*/ 121 h 152"/>
                <a:gd name="T76" fmla="*/ 115 w 136"/>
                <a:gd name="T77" fmla="*/ 129 h 152"/>
                <a:gd name="T78" fmla="*/ 109 w 136"/>
                <a:gd name="T79" fmla="*/ 135 h 152"/>
                <a:gd name="T80" fmla="*/ 101 w 136"/>
                <a:gd name="T81" fmla="*/ 140 h 152"/>
                <a:gd name="T82" fmla="*/ 95 w 136"/>
                <a:gd name="T83" fmla="*/ 145 h 152"/>
                <a:gd name="T84" fmla="*/ 86 w 136"/>
                <a:gd name="T85" fmla="*/ 148 h 152"/>
                <a:gd name="T86" fmla="*/ 77 w 136"/>
                <a:gd name="T87" fmla="*/ 150 h 152"/>
                <a:gd name="T88" fmla="*/ 67 w 136"/>
                <a:gd name="T89" fmla="*/ 151 h 1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6"/>
                <a:gd name="T136" fmla="*/ 0 h 152"/>
                <a:gd name="T137" fmla="*/ 136 w 136"/>
                <a:gd name="T138" fmla="*/ 152 h 1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6" h="152">
                  <a:moveTo>
                    <a:pt x="67" y="151"/>
                  </a:moveTo>
                  <a:lnTo>
                    <a:pt x="57" y="150"/>
                  </a:lnTo>
                  <a:lnTo>
                    <a:pt x="48" y="148"/>
                  </a:lnTo>
                  <a:lnTo>
                    <a:pt x="40" y="145"/>
                  </a:lnTo>
                  <a:lnTo>
                    <a:pt x="33" y="140"/>
                  </a:lnTo>
                  <a:lnTo>
                    <a:pt x="25" y="135"/>
                  </a:lnTo>
                  <a:lnTo>
                    <a:pt x="19" y="129"/>
                  </a:lnTo>
                  <a:lnTo>
                    <a:pt x="13" y="121"/>
                  </a:lnTo>
                  <a:lnTo>
                    <a:pt x="9" y="113"/>
                  </a:lnTo>
                  <a:lnTo>
                    <a:pt x="5" y="105"/>
                  </a:lnTo>
                  <a:lnTo>
                    <a:pt x="2" y="96"/>
                  </a:lnTo>
                  <a:lnTo>
                    <a:pt x="0" y="87"/>
                  </a:lnTo>
                  <a:lnTo>
                    <a:pt x="0" y="77"/>
                  </a:lnTo>
                  <a:lnTo>
                    <a:pt x="2" y="57"/>
                  </a:lnTo>
                  <a:lnTo>
                    <a:pt x="5" y="47"/>
                  </a:lnTo>
                  <a:lnTo>
                    <a:pt x="9" y="38"/>
                  </a:lnTo>
                  <a:lnTo>
                    <a:pt x="14" y="29"/>
                  </a:lnTo>
                  <a:lnTo>
                    <a:pt x="20" y="21"/>
                  </a:lnTo>
                  <a:lnTo>
                    <a:pt x="27" y="14"/>
                  </a:lnTo>
                  <a:lnTo>
                    <a:pt x="34" y="9"/>
                  </a:lnTo>
                  <a:lnTo>
                    <a:pt x="42" y="5"/>
                  </a:lnTo>
                  <a:lnTo>
                    <a:pt x="50" y="2"/>
                  </a:lnTo>
                  <a:lnTo>
                    <a:pt x="67" y="0"/>
                  </a:lnTo>
                  <a:lnTo>
                    <a:pt x="84" y="2"/>
                  </a:lnTo>
                  <a:lnTo>
                    <a:pt x="92" y="5"/>
                  </a:lnTo>
                  <a:lnTo>
                    <a:pt x="100" y="9"/>
                  </a:lnTo>
                  <a:lnTo>
                    <a:pt x="107" y="14"/>
                  </a:lnTo>
                  <a:lnTo>
                    <a:pt x="114" y="21"/>
                  </a:lnTo>
                  <a:lnTo>
                    <a:pt x="120" y="29"/>
                  </a:lnTo>
                  <a:lnTo>
                    <a:pt x="125" y="38"/>
                  </a:lnTo>
                  <a:lnTo>
                    <a:pt x="129" y="47"/>
                  </a:lnTo>
                  <a:lnTo>
                    <a:pt x="132" y="57"/>
                  </a:lnTo>
                  <a:lnTo>
                    <a:pt x="135" y="77"/>
                  </a:lnTo>
                  <a:lnTo>
                    <a:pt x="134" y="87"/>
                  </a:lnTo>
                  <a:lnTo>
                    <a:pt x="132" y="96"/>
                  </a:lnTo>
                  <a:lnTo>
                    <a:pt x="129" y="105"/>
                  </a:lnTo>
                  <a:lnTo>
                    <a:pt x="125" y="113"/>
                  </a:lnTo>
                  <a:lnTo>
                    <a:pt x="121" y="121"/>
                  </a:lnTo>
                  <a:lnTo>
                    <a:pt x="115" y="129"/>
                  </a:lnTo>
                  <a:lnTo>
                    <a:pt x="109" y="135"/>
                  </a:lnTo>
                  <a:lnTo>
                    <a:pt x="101" y="140"/>
                  </a:lnTo>
                  <a:lnTo>
                    <a:pt x="95" y="145"/>
                  </a:lnTo>
                  <a:lnTo>
                    <a:pt x="86" y="148"/>
                  </a:lnTo>
                  <a:lnTo>
                    <a:pt x="77" y="150"/>
                  </a:lnTo>
                  <a:lnTo>
                    <a:pt x="67" y="151"/>
                  </a:lnTo>
                </a:path>
              </a:pathLst>
            </a:custGeom>
            <a:solidFill>
              <a:srgbClr val="00FFFF"/>
            </a:solidFill>
            <a:ln w="9525" cap="rnd">
              <a:noFill/>
              <a:round/>
              <a:headEnd/>
              <a:tailEnd/>
            </a:ln>
          </p:spPr>
          <p:txBody>
            <a:bodyPr/>
            <a:lstStyle/>
            <a:p>
              <a:endParaRPr lang="en-US"/>
            </a:p>
          </p:txBody>
        </p:sp>
        <p:sp>
          <p:nvSpPr>
            <p:cNvPr id="16481" name="Freeform 95"/>
            <p:cNvSpPr>
              <a:spLocks/>
            </p:cNvSpPr>
            <p:nvPr/>
          </p:nvSpPr>
          <p:spPr bwMode="auto">
            <a:xfrm>
              <a:off x="3538" y="3150"/>
              <a:ext cx="154" cy="173"/>
            </a:xfrm>
            <a:custGeom>
              <a:avLst/>
              <a:gdLst>
                <a:gd name="T0" fmla="*/ 86 w 154"/>
                <a:gd name="T1" fmla="*/ 157 h 173"/>
                <a:gd name="T2" fmla="*/ 67 w 154"/>
                <a:gd name="T3" fmla="*/ 158 h 173"/>
                <a:gd name="T4" fmla="*/ 50 w 154"/>
                <a:gd name="T5" fmla="*/ 152 h 173"/>
                <a:gd name="T6" fmla="*/ 37 w 154"/>
                <a:gd name="T7" fmla="*/ 143 h 173"/>
                <a:gd name="T8" fmla="*/ 25 w 154"/>
                <a:gd name="T9" fmla="*/ 130 h 173"/>
                <a:gd name="T10" fmla="*/ 17 w 154"/>
                <a:gd name="T11" fmla="*/ 114 h 173"/>
                <a:gd name="T12" fmla="*/ 13 w 154"/>
                <a:gd name="T13" fmla="*/ 97 h 173"/>
                <a:gd name="T14" fmla="*/ 14 w 154"/>
                <a:gd name="T15" fmla="*/ 69 h 173"/>
                <a:gd name="T16" fmla="*/ 21 w 154"/>
                <a:gd name="T17" fmla="*/ 50 h 173"/>
                <a:gd name="T18" fmla="*/ 32 w 154"/>
                <a:gd name="T19" fmla="*/ 34 h 173"/>
                <a:gd name="T20" fmla="*/ 45 w 154"/>
                <a:gd name="T21" fmla="*/ 24 h 173"/>
                <a:gd name="T22" fmla="*/ 60 w 154"/>
                <a:gd name="T23" fmla="*/ 17 h 173"/>
                <a:gd name="T24" fmla="*/ 92 w 154"/>
                <a:gd name="T25" fmla="*/ 17 h 173"/>
                <a:gd name="T26" fmla="*/ 107 w 154"/>
                <a:gd name="T27" fmla="*/ 24 h 173"/>
                <a:gd name="T28" fmla="*/ 121 w 154"/>
                <a:gd name="T29" fmla="*/ 34 h 173"/>
                <a:gd name="T30" fmla="*/ 131 w 154"/>
                <a:gd name="T31" fmla="*/ 50 h 173"/>
                <a:gd name="T32" fmla="*/ 138 w 154"/>
                <a:gd name="T33" fmla="*/ 69 h 173"/>
                <a:gd name="T34" fmla="*/ 139 w 154"/>
                <a:gd name="T35" fmla="*/ 97 h 173"/>
                <a:gd name="T36" fmla="*/ 135 w 154"/>
                <a:gd name="T37" fmla="*/ 114 h 173"/>
                <a:gd name="T38" fmla="*/ 127 w 154"/>
                <a:gd name="T39" fmla="*/ 130 h 173"/>
                <a:gd name="T40" fmla="*/ 115 w 154"/>
                <a:gd name="T41" fmla="*/ 143 h 173"/>
                <a:gd name="T42" fmla="*/ 102 w 154"/>
                <a:gd name="T43" fmla="*/ 152 h 173"/>
                <a:gd name="T44" fmla="*/ 85 w 154"/>
                <a:gd name="T45" fmla="*/ 158 h 173"/>
                <a:gd name="T46" fmla="*/ 66 w 154"/>
                <a:gd name="T47" fmla="*/ 157 h 173"/>
                <a:gd name="T48" fmla="*/ 76 w 154"/>
                <a:gd name="T49" fmla="*/ 172 h 173"/>
                <a:gd name="T50" fmla="*/ 97 w 154"/>
                <a:gd name="T51" fmla="*/ 169 h 173"/>
                <a:gd name="T52" fmla="*/ 115 w 154"/>
                <a:gd name="T53" fmla="*/ 160 h 173"/>
                <a:gd name="T54" fmla="*/ 131 w 154"/>
                <a:gd name="T55" fmla="*/ 146 h 173"/>
                <a:gd name="T56" fmla="*/ 142 w 154"/>
                <a:gd name="T57" fmla="*/ 130 h 173"/>
                <a:gd name="T58" fmla="*/ 150 w 154"/>
                <a:gd name="T59" fmla="*/ 110 h 173"/>
                <a:gd name="T60" fmla="*/ 153 w 154"/>
                <a:gd name="T61" fmla="*/ 88 h 173"/>
                <a:gd name="T62" fmla="*/ 147 w 154"/>
                <a:gd name="T63" fmla="*/ 54 h 173"/>
                <a:gd name="T64" fmla="*/ 137 w 154"/>
                <a:gd name="T65" fmla="*/ 33 h 173"/>
                <a:gd name="T66" fmla="*/ 121 w 154"/>
                <a:gd name="T67" fmla="*/ 17 h 173"/>
                <a:gd name="T68" fmla="*/ 105 w 154"/>
                <a:gd name="T69" fmla="*/ 7 h 173"/>
                <a:gd name="T70" fmla="*/ 76 w 154"/>
                <a:gd name="T71" fmla="*/ 0 h 173"/>
                <a:gd name="T72" fmla="*/ 48 w 154"/>
                <a:gd name="T73" fmla="*/ 7 h 173"/>
                <a:gd name="T74" fmla="*/ 31 w 154"/>
                <a:gd name="T75" fmla="*/ 17 h 173"/>
                <a:gd name="T76" fmla="*/ 16 w 154"/>
                <a:gd name="T77" fmla="*/ 33 h 173"/>
                <a:gd name="T78" fmla="*/ 5 w 154"/>
                <a:gd name="T79" fmla="*/ 54 h 173"/>
                <a:gd name="T80" fmla="*/ 0 w 154"/>
                <a:gd name="T81" fmla="*/ 88 h 173"/>
                <a:gd name="T82" fmla="*/ 2 w 154"/>
                <a:gd name="T83" fmla="*/ 110 h 173"/>
                <a:gd name="T84" fmla="*/ 10 w 154"/>
                <a:gd name="T85" fmla="*/ 130 h 173"/>
                <a:gd name="T86" fmla="*/ 21 w 154"/>
                <a:gd name="T87" fmla="*/ 146 h 173"/>
                <a:gd name="T88" fmla="*/ 37 w 154"/>
                <a:gd name="T89" fmla="*/ 160 h 173"/>
                <a:gd name="T90" fmla="*/ 55 w 154"/>
                <a:gd name="T91" fmla="*/ 169 h 173"/>
                <a:gd name="T92" fmla="*/ 76 w 154"/>
                <a:gd name="T93" fmla="*/ 172 h 1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4"/>
                <a:gd name="T142" fmla="*/ 0 h 173"/>
                <a:gd name="T143" fmla="*/ 154 w 154"/>
                <a:gd name="T144" fmla="*/ 173 h 1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4" h="173">
                  <a:moveTo>
                    <a:pt x="87" y="172"/>
                  </a:moveTo>
                  <a:lnTo>
                    <a:pt x="86" y="157"/>
                  </a:lnTo>
                  <a:lnTo>
                    <a:pt x="76" y="158"/>
                  </a:lnTo>
                  <a:lnTo>
                    <a:pt x="67" y="158"/>
                  </a:lnTo>
                  <a:lnTo>
                    <a:pt x="58" y="156"/>
                  </a:lnTo>
                  <a:lnTo>
                    <a:pt x="50" y="152"/>
                  </a:lnTo>
                  <a:lnTo>
                    <a:pt x="43" y="148"/>
                  </a:lnTo>
                  <a:lnTo>
                    <a:pt x="37" y="143"/>
                  </a:lnTo>
                  <a:lnTo>
                    <a:pt x="31" y="137"/>
                  </a:lnTo>
                  <a:lnTo>
                    <a:pt x="25" y="130"/>
                  </a:lnTo>
                  <a:lnTo>
                    <a:pt x="21" y="122"/>
                  </a:lnTo>
                  <a:lnTo>
                    <a:pt x="17" y="114"/>
                  </a:lnTo>
                  <a:lnTo>
                    <a:pt x="15" y="106"/>
                  </a:lnTo>
                  <a:lnTo>
                    <a:pt x="13" y="97"/>
                  </a:lnTo>
                  <a:lnTo>
                    <a:pt x="12" y="88"/>
                  </a:lnTo>
                  <a:lnTo>
                    <a:pt x="14" y="69"/>
                  </a:lnTo>
                  <a:lnTo>
                    <a:pt x="16" y="59"/>
                  </a:lnTo>
                  <a:lnTo>
                    <a:pt x="21" y="50"/>
                  </a:lnTo>
                  <a:lnTo>
                    <a:pt x="26" y="42"/>
                  </a:lnTo>
                  <a:lnTo>
                    <a:pt x="32" y="34"/>
                  </a:lnTo>
                  <a:lnTo>
                    <a:pt x="38" y="28"/>
                  </a:lnTo>
                  <a:lnTo>
                    <a:pt x="45" y="24"/>
                  </a:lnTo>
                  <a:lnTo>
                    <a:pt x="52" y="20"/>
                  </a:lnTo>
                  <a:lnTo>
                    <a:pt x="60" y="17"/>
                  </a:lnTo>
                  <a:lnTo>
                    <a:pt x="76" y="15"/>
                  </a:lnTo>
                  <a:lnTo>
                    <a:pt x="92" y="17"/>
                  </a:lnTo>
                  <a:lnTo>
                    <a:pt x="100" y="20"/>
                  </a:lnTo>
                  <a:lnTo>
                    <a:pt x="107" y="24"/>
                  </a:lnTo>
                  <a:lnTo>
                    <a:pt x="114" y="28"/>
                  </a:lnTo>
                  <a:lnTo>
                    <a:pt x="121" y="34"/>
                  </a:lnTo>
                  <a:lnTo>
                    <a:pt x="126" y="42"/>
                  </a:lnTo>
                  <a:lnTo>
                    <a:pt x="131" y="50"/>
                  </a:lnTo>
                  <a:lnTo>
                    <a:pt x="136" y="59"/>
                  </a:lnTo>
                  <a:lnTo>
                    <a:pt x="138" y="69"/>
                  </a:lnTo>
                  <a:lnTo>
                    <a:pt x="140" y="88"/>
                  </a:lnTo>
                  <a:lnTo>
                    <a:pt x="139" y="97"/>
                  </a:lnTo>
                  <a:lnTo>
                    <a:pt x="137" y="106"/>
                  </a:lnTo>
                  <a:lnTo>
                    <a:pt x="135" y="114"/>
                  </a:lnTo>
                  <a:lnTo>
                    <a:pt x="131" y="122"/>
                  </a:lnTo>
                  <a:lnTo>
                    <a:pt x="127" y="130"/>
                  </a:lnTo>
                  <a:lnTo>
                    <a:pt x="121" y="137"/>
                  </a:lnTo>
                  <a:lnTo>
                    <a:pt x="115" y="143"/>
                  </a:lnTo>
                  <a:lnTo>
                    <a:pt x="109" y="148"/>
                  </a:lnTo>
                  <a:lnTo>
                    <a:pt x="102" y="152"/>
                  </a:lnTo>
                  <a:lnTo>
                    <a:pt x="94" y="156"/>
                  </a:lnTo>
                  <a:lnTo>
                    <a:pt x="85" y="158"/>
                  </a:lnTo>
                  <a:lnTo>
                    <a:pt x="76" y="158"/>
                  </a:lnTo>
                  <a:lnTo>
                    <a:pt x="66" y="157"/>
                  </a:lnTo>
                  <a:lnTo>
                    <a:pt x="65" y="172"/>
                  </a:lnTo>
                  <a:lnTo>
                    <a:pt x="76" y="172"/>
                  </a:lnTo>
                  <a:lnTo>
                    <a:pt x="87" y="171"/>
                  </a:lnTo>
                  <a:lnTo>
                    <a:pt x="97" y="169"/>
                  </a:lnTo>
                  <a:lnTo>
                    <a:pt x="106" y="165"/>
                  </a:lnTo>
                  <a:lnTo>
                    <a:pt x="115" y="160"/>
                  </a:lnTo>
                  <a:lnTo>
                    <a:pt x="123" y="154"/>
                  </a:lnTo>
                  <a:lnTo>
                    <a:pt x="131" y="146"/>
                  </a:lnTo>
                  <a:lnTo>
                    <a:pt x="137" y="138"/>
                  </a:lnTo>
                  <a:lnTo>
                    <a:pt x="142" y="130"/>
                  </a:lnTo>
                  <a:lnTo>
                    <a:pt x="146" y="120"/>
                  </a:lnTo>
                  <a:lnTo>
                    <a:pt x="150" y="110"/>
                  </a:lnTo>
                  <a:lnTo>
                    <a:pt x="152" y="98"/>
                  </a:lnTo>
                  <a:lnTo>
                    <a:pt x="153" y="88"/>
                  </a:lnTo>
                  <a:lnTo>
                    <a:pt x="150" y="66"/>
                  </a:lnTo>
                  <a:lnTo>
                    <a:pt x="147" y="54"/>
                  </a:lnTo>
                  <a:lnTo>
                    <a:pt x="142" y="43"/>
                  </a:lnTo>
                  <a:lnTo>
                    <a:pt x="137" y="33"/>
                  </a:lnTo>
                  <a:lnTo>
                    <a:pt x="129" y="25"/>
                  </a:lnTo>
                  <a:lnTo>
                    <a:pt x="121" y="17"/>
                  </a:lnTo>
                  <a:lnTo>
                    <a:pt x="113" y="11"/>
                  </a:lnTo>
                  <a:lnTo>
                    <a:pt x="105" y="7"/>
                  </a:lnTo>
                  <a:lnTo>
                    <a:pt x="95" y="3"/>
                  </a:lnTo>
                  <a:lnTo>
                    <a:pt x="76" y="0"/>
                  </a:lnTo>
                  <a:lnTo>
                    <a:pt x="57" y="3"/>
                  </a:lnTo>
                  <a:lnTo>
                    <a:pt x="48" y="7"/>
                  </a:lnTo>
                  <a:lnTo>
                    <a:pt x="39" y="11"/>
                  </a:lnTo>
                  <a:lnTo>
                    <a:pt x="31" y="17"/>
                  </a:lnTo>
                  <a:lnTo>
                    <a:pt x="23" y="25"/>
                  </a:lnTo>
                  <a:lnTo>
                    <a:pt x="16" y="33"/>
                  </a:lnTo>
                  <a:lnTo>
                    <a:pt x="10" y="43"/>
                  </a:lnTo>
                  <a:lnTo>
                    <a:pt x="5" y="54"/>
                  </a:lnTo>
                  <a:lnTo>
                    <a:pt x="2" y="66"/>
                  </a:lnTo>
                  <a:lnTo>
                    <a:pt x="0" y="88"/>
                  </a:lnTo>
                  <a:lnTo>
                    <a:pt x="0" y="98"/>
                  </a:lnTo>
                  <a:lnTo>
                    <a:pt x="2" y="110"/>
                  </a:lnTo>
                  <a:lnTo>
                    <a:pt x="6" y="120"/>
                  </a:lnTo>
                  <a:lnTo>
                    <a:pt x="10" y="130"/>
                  </a:lnTo>
                  <a:lnTo>
                    <a:pt x="16" y="138"/>
                  </a:lnTo>
                  <a:lnTo>
                    <a:pt x="21" y="146"/>
                  </a:lnTo>
                  <a:lnTo>
                    <a:pt x="29" y="154"/>
                  </a:lnTo>
                  <a:lnTo>
                    <a:pt x="37" y="160"/>
                  </a:lnTo>
                  <a:lnTo>
                    <a:pt x="46" y="165"/>
                  </a:lnTo>
                  <a:lnTo>
                    <a:pt x="55" y="169"/>
                  </a:lnTo>
                  <a:lnTo>
                    <a:pt x="65" y="171"/>
                  </a:lnTo>
                  <a:lnTo>
                    <a:pt x="76" y="172"/>
                  </a:lnTo>
                  <a:lnTo>
                    <a:pt x="87" y="172"/>
                  </a:lnTo>
                </a:path>
              </a:pathLst>
            </a:custGeom>
            <a:solidFill>
              <a:srgbClr val="000000"/>
            </a:solidFill>
            <a:ln w="12700" cap="rnd">
              <a:solidFill>
                <a:srgbClr val="000000"/>
              </a:solidFill>
              <a:round/>
              <a:headEnd/>
              <a:tailEnd/>
            </a:ln>
          </p:spPr>
          <p:txBody>
            <a:bodyPr/>
            <a:lstStyle/>
            <a:p>
              <a:endParaRPr lang="en-US"/>
            </a:p>
          </p:txBody>
        </p:sp>
        <p:sp>
          <p:nvSpPr>
            <p:cNvPr id="16482" name="Freeform 96"/>
            <p:cNvSpPr>
              <a:spLocks/>
            </p:cNvSpPr>
            <p:nvPr/>
          </p:nvSpPr>
          <p:spPr bwMode="auto">
            <a:xfrm>
              <a:off x="3684" y="3158"/>
              <a:ext cx="136" cy="152"/>
            </a:xfrm>
            <a:custGeom>
              <a:avLst/>
              <a:gdLst>
                <a:gd name="T0" fmla="*/ 67 w 136"/>
                <a:gd name="T1" fmla="*/ 151 h 152"/>
                <a:gd name="T2" fmla="*/ 57 w 136"/>
                <a:gd name="T3" fmla="*/ 150 h 152"/>
                <a:gd name="T4" fmla="*/ 48 w 136"/>
                <a:gd name="T5" fmla="*/ 148 h 152"/>
                <a:gd name="T6" fmla="*/ 40 w 136"/>
                <a:gd name="T7" fmla="*/ 145 h 152"/>
                <a:gd name="T8" fmla="*/ 32 w 136"/>
                <a:gd name="T9" fmla="*/ 140 h 152"/>
                <a:gd name="T10" fmla="*/ 25 w 136"/>
                <a:gd name="T11" fmla="*/ 135 h 152"/>
                <a:gd name="T12" fmla="*/ 18 w 136"/>
                <a:gd name="T13" fmla="*/ 129 h 152"/>
                <a:gd name="T14" fmla="*/ 13 w 136"/>
                <a:gd name="T15" fmla="*/ 121 h 152"/>
                <a:gd name="T16" fmla="*/ 8 w 136"/>
                <a:gd name="T17" fmla="*/ 113 h 152"/>
                <a:gd name="T18" fmla="*/ 5 w 136"/>
                <a:gd name="T19" fmla="*/ 105 h 152"/>
                <a:gd name="T20" fmla="*/ 2 w 136"/>
                <a:gd name="T21" fmla="*/ 96 h 152"/>
                <a:gd name="T22" fmla="*/ 0 w 136"/>
                <a:gd name="T23" fmla="*/ 87 h 152"/>
                <a:gd name="T24" fmla="*/ 0 w 136"/>
                <a:gd name="T25" fmla="*/ 77 h 152"/>
                <a:gd name="T26" fmla="*/ 1 w 136"/>
                <a:gd name="T27" fmla="*/ 57 h 152"/>
                <a:gd name="T28" fmla="*/ 5 w 136"/>
                <a:gd name="T29" fmla="*/ 47 h 152"/>
                <a:gd name="T30" fmla="*/ 8 w 136"/>
                <a:gd name="T31" fmla="*/ 38 h 152"/>
                <a:gd name="T32" fmla="*/ 14 w 136"/>
                <a:gd name="T33" fmla="*/ 29 h 152"/>
                <a:gd name="T34" fmla="*/ 20 w 136"/>
                <a:gd name="T35" fmla="*/ 21 h 152"/>
                <a:gd name="T36" fmla="*/ 27 w 136"/>
                <a:gd name="T37" fmla="*/ 14 h 152"/>
                <a:gd name="T38" fmla="*/ 33 w 136"/>
                <a:gd name="T39" fmla="*/ 9 h 152"/>
                <a:gd name="T40" fmla="*/ 42 w 136"/>
                <a:gd name="T41" fmla="*/ 5 h 152"/>
                <a:gd name="T42" fmla="*/ 50 w 136"/>
                <a:gd name="T43" fmla="*/ 2 h 152"/>
                <a:gd name="T44" fmla="*/ 67 w 136"/>
                <a:gd name="T45" fmla="*/ 0 h 152"/>
                <a:gd name="T46" fmla="*/ 83 w 136"/>
                <a:gd name="T47" fmla="*/ 2 h 152"/>
                <a:gd name="T48" fmla="*/ 92 w 136"/>
                <a:gd name="T49" fmla="*/ 5 h 152"/>
                <a:gd name="T50" fmla="*/ 100 w 136"/>
                <a:gd name="T51" fmla="*/ 9 h 152"/>
                <a:gd name="T52" fmla="*/ 107 w 136"/>
                <a:gd name="T53" fmla="*/ 14 h 152"/>
                <a:gd name="T54" fmla="*/ 114 w 136"/>
                <a:gd name="T55" fmla="*/ 21 h 152"/>
                <a:gd name="T56" fmla="*/ 120 w 136"/>
                <a:gd name="T57" fmla="*/ 29 h 152"/>
                <a:gd name="T58" fmla="*/ 125 w 136"/>
                <a:gd name="T59" fmla="*/ 38 h 152"/>
                <a:gd name="T60" fmla="*/ 129 w 136"/>
                <a:gd name="T61" fmla="*/ 47 h 152"/>
                <a:gd name="T62" fmla="*/ 132 w 136"/>
                <a:gd name="T63" fmla="*/ 57 h 152"/>
                <a:gd name="T64" fmla="*/ 135 w 136"/>
                <a:gd name="T65" fmla="*/ 77 h 152"/>
                <a:gd name="T66" fmla="*/ 134 w 136"/>
                <a:gd name="T67" fmla="*/ 87 h 152"/>
                <a:gd name="T68" fmla="*/ 132 w 136"/>
                <a:gd name="T69" fmla="*/ 96 h 152"/>
                <a:gd name="T70" fmla="*/ 129 w 136"/>
                <a:gd name="T71" fmla="*/ 105 h 152"/>
                <a:gd name="T72" fmla="*/ 125 w 136"/>
                <a:gd name="T73" fmla="*/ 113 h 152"/>
                <a:gd name="T74" fmla="*/ 121 w 136"/>
                <a:gd name="T75" fmla="*/ 121 h 152"/>
                <a:gd name="T76" fmla="*/ 115 w 136"/>
                <a:gd name="T77" fmla="*/ 129 h 152"/>
                <a:gd name="T78" fmla="*/ 109 w 136"/>
                <a:gd name="T79" fmla="*/ 135 h 152"/>
                <a:gd name="T80" fmla="*/ 101 w 136"/>
                <a:gd name="T81" fmla="*/ 140 h 152"/>
                <a:gd name="T82" fmla="*/ 94 w 136"/>
                <a:gd name="T83" fmla="*/ 145 h 152"/>
                <a:gd name="T84" fmla="*/ 85 w 136"/>
                <a:gd name="T85" fmla="*/ 148 h 152"/>
                <a:gd name="T86" fmla="*/ 77 w 136"/>
                <a:gd name="T87" fmla="*/ 150 h 152"/>
                <a:gd name="T88" fmla="*/ 67 w 136"/>
                <a:gd name="T89" fmla="*/ 151 h 1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6"/>
                <a:gd name="T136" fmla="*/ 0 h 152"/>
                <a:gd name="T137" fmla="*/ 136 w 136"/>
                <a:gd name="T138" fmla="*/ 152 h 1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6" h="152">
                  <a:moveTo>
                    <a:pt x="67" y="151"/>
                  </a:moveTo>
                  <a:lnTo>
                    <a:pt x="57" y="150"/>
                  </a:lnTo>
                  <a:lnTo>
                    <a:pt x="48" y="148"/>
                  </a:lnTo>
                  <a:lnTo>
                    <a:pt x="40" y="145"/>
                  </a:lnTo>
                  <a:lnTo>
                    <a:pt x="32" y="140"/>
                  </a:lnTo>
                  <a:lnTo>
                    <a:pt x="25" y="135"/>
                  </a:lnTo>
                  <a:lnTo>
                    <a:pt x="18" y="129"/>
                  </a:lnTo>
                  <a:lnTo>
                    <a:pt x="13" y="121"/>
                  </a:lnTo>
                  <a:lnTo>
                    <a:pt x="8" y="113"/>
                  </a:lnTo>
                  <a:lnTo>
                    <a:pt x="5" y="105"/>
                  </a:lnTo>
                  <a:lnTo>
                    <a:pt x="2" y="96"/>
                  </a:lnTo>
                  <a:lnTo>
                    <a:pt x="0" y="87"/>
                  </a:lnTo>
                  <a:lnTo>
                    <a:pt x="0" y="77"/>
                  </a:lnTo>
                  <a:lnTo>
                    <a:pt x="1" y="57"/>
                  </a:lnTo>
                  <a:lnTo>
                    <a:pt x="5" y="47"/>
                  </a:lnTo>
                  <a:lnTo>
                    <a:pt x="8" y="38"/>
                  </a:lnTo>
                  <a:lnTo>
                    <a:pt x="14" y="29"/>
                  </a:lnTo>
                  <a:lnTo>
                    <a:pt x="20" y="21"/>
                  </a:lnTo>
                  <a:lnTo>
                    <a:pt x="27" y="14"/>
                  </a:lnTo>
                  <a:lnTo>
                    <a:pt x="33" y="9"/>
                  </a:lnTo>
                  <a:lnTo>
                    <a:pt x="42" y="5"/>
                  </a:lnTo>
                  <a:lnTo>
                    <a:pt x="50" y="2"/>
                  </a:lnTo>
                  <a:lnTo>
                    <a:pt x="67" y="0"/>
                  </a:lnTo>
                  <a:lnTo>
                    <a:pt x="83" y="2"/>
                  </a:lnTo>
                  <a:lnTo>
                    <a:pt x="92" y="5"/>
                  </a:lnTo>
                  <a:lnTo>
                    <a:pt x="100" y="9"/>
                  </a:lnTo>
                  <a:lnTo>
                    <a:pt x="107" y="14"/>
                  </a:lnTo>
                  <a:lnTo>
                    <a:pt x="114" y="21"/>
                  </a:lnTo>
                  <a:lnTo>
                    <a:pt x="120" y="29"/>
                  </a:lnTo>
                  <a:lnTo>
                    <a:pt x="125" y="38"/>
                  </a:lnTo>
                  <a:lnTo>
                    <a:pt x="129" y="47"/>
                  </a:lnTo>
                  <a:lnTo>
                    <a:pt x="132" y="57"/>
                  </a:lnTo>
                  <a:lnTo>
                    <a:pt x="135" y="77"/>
                  </a:lnTo>
                  <a:lnTo>
                    <a:pt x="134" y="87"/>
                  </a:lnTo>
                  <a:lnTo>
                    <a:pt x="132" y="96"/>
                  </a:lnTo>
                  <a:lnTo>
                    <a:pt x="129" y="105"/>
                  </a:lnTo>
                  <a:lnTo>
                    <a:pt x="125" y="113"/>
                  </a:lnTo>
                  <a:lnTo>
                    <a:pt x="121" y="121"/>
                  </a:lnTo>
                  <a:lnTo>
                    <a:pt x="115" y="129"/>
                  </a:lnTo>
                  <a:lnTo>
                    <a:pt x="109" y="135"/>
                  </a:lnTo>
                  <a:lnTo>
                    <a:pt x="101" y="140"/>
                  </a:lnTo>
                  <a:lnTo>
                    <a:pt x="94" y="145"/>
                  </a:lnTo>
                  <a:lnTo>
                    <a:pt x="85" y="148"/>
                  </a:lnTo>
                  <a:lnTo>
                    <a:pt x="77" y="150"/>
                  </a:lnTo>
                  <a:lnTo>
                    <a:pt x="67" y="151"/>
                  </a:lnTo>
                </a:path>
              </a:pathLst>
            </a:custGeom>
            <a:solidFill>
              <a:srgbClr val="00FFFF"/>
            </a:solidFill>
            <a:ln w="9525" cap="rnd">
              <a:noFill/>
              <a:round/>
              <a:headEnd/>
              <a:tailEnd/>
            </a:ln>
          </p:spPr>
          <p:txBody>
            <a:bodyPr/>
            <a:lstStyle/>
            <a:p>
              <a:endParaRPr lang="en-US"/>
            </a:p>
          </p:txBody>
        </p:sp>
        <p:sp>
          <p:nvSpPr>
            <p:cNvPr id="16483" name="Freeform 97"/>
            <p:cNvSpPr>
              <a:spLocks/>
            </p:cNvSpPr>
            <p:nvPr/>
          </p:nvSpPr>
          <p:spPr bwMode="auto">
            <a:xfrm>
              <a:off x="3678" y="3150"/>
              <a:ext cx="154" cy="173"/>
            </a:xfrm>
            <a:custGeom>
              <a:avLst/>
              <a:gdLst>
                <a:gd name="T0" fmla="*/ 86 w 154"/>
                <a:gd name="T1" fmla="*/ 157 h 173"/>
                <a:gd name="T2" fmla="*/ 66 w 154"/>
                <a:gd name="T3" fmla="*/ 158 h 173"/>
                <a:gd name="T4" fmla="*/ 50 w 154"/>
                <a:gd name="T5" fmla="*/ 152 h 173"/>
                <a:gd name="T6" fmla="*/ 36 w 154"/>
                <a:gd name="T7" fmla="*/ 143 h 173"/>
                <a:gd name="T8" fmla="*/ 25 w 154"/>
                <a:gd name="T9" fmla="*/ 130 h 173"/>
                <a:gd name="T10" fmla="*/ 16 w 154"/>
                <a:gd name="T11" fmla="*/ 114 h 173"/>
                <a:gd name="T12" fmla="*/ 13 w 154"/>
                <a:gd name="T13" fmla="*/ 97 h 173"/>
                <a:gd name="T14" fmla="*/ 14 w 154"/>
                <a:gd name="T15" fmla="*/ 69 h 173"/>
                <a:gd name="T16" fmla="*/ 20 w 154"/>
                <a:gd name="T17" fmla="*/ 50 h 173"/>
                <a:gd name="T18" fmla="*/ 31 w 154"/>
                <a:gd name="T19" fmla="*/ 34 h 173"/>
                <a:gd name="T20" fmla="*/ 45 w 154"/>
                <a:gd name="T21" fmla="*/ 24 h 173"/>
                <a:gd name="T22" fmla="*/ 60 w 154"/>
                <a:gd name="T23" fmla="*/ 17 h 173"/>
                <a:gd name="T24" fmla="*/ 92 w 154"/>
                <a:gd name="T25" fmla="*/ 17 h 173"/>
                <a:gd name="T26" fmla="*/ 107 w 154"/>
                <a:gd name="T27" fmla="*/ 24 h 173"/>
                <a:gd name="T28" fmla="*/ 121 w 154"/>
                <a:gd name="T29" fmla="*/ 34 h 173"/>
                <a:gd name="T30" fmla="*/ 131 w 154"/>
                <a:gd name="T31" fmla="*/ 50 h 173"/>
                <a:gd name="T32" fmla="*/ 137 w 154"/>
                <a:gd name="T33" fmla="*/ 69 h 173"/>
                <a:gd name="T34" fmla="*/ 139 w 154"/>
                <a:gd name="T35" fmla="*/ 97 h 173"/>
                <a:gd name="T36" fmla="*/ 135 w 154"/>
                <a:gd name="T37" fmla="*/ 114 h 173"/>
                <a:gd name="T38" fmla="*/ 127 w 154"/>
                <a:gd name="T39" fmla="*/ 130 h 173"/>
                <a:gd name="T40" fmla="*/ 115 w 154"/>
                <a:gd name="T41" fmla="*/ 143 h 173"/>
                <a:gd name="T42" fmla="*/ 102 w 154"/>
                <a:gd name="T43" fmla="*/ 152 h 173"/>
                <a:gd name="T44" fmla="*/ 85 w 154"/>
                <a:gd name="T45" fmla="*/ 158 h 173"/>
                <a:gd name="T46" fmla="*/ 66 w 154"/>
                <a:gd name="T47" fmla="*/ 157 h 173"/>
                <a:gd name="T48" fmla="*/ 76 w 154"/>
                <a:gd name="T49" fmla="*/ 172 h 173"/>
                <a:gd name="T50" fmla="*/ 97 w 154"/>
                <a:gd name="T51" fmla="*/ 169 h 173"/>
                <a:gd name="T52" fmla="*/ 115 w 154"/>
                <a:gd name="T53" fmla="*/ 160 h 173"/>
                <a:gd name="T54" fmla="*/ 130 w 154"/>
                <a:gd name="T55" fmla="*/ 146 h 173"/>
                <a:gd name="T56" fmla="*/ 142 w 154"/>
                <a:gd name="T57" fmla="*/ 130 h 173"/>
                <a:gd name="T58" fmla="*/ 150 w 154"/>
                <a:gd name="T59" fmla="*/ 110 h 173"/>
                <a:gd name="T60" fmla="*/ 153 w 154"/>
                <a:gd name="T61" fmla="*/ 88 h 173"/>
                <a:gd name="T62" fmla="*/ 146 w 154"/>
                <a:gd name="T63" fmla="*/ 54 h 173"/>
                <a:gd name="T64" fmla="*/ 136 w 154"/>
                <a:gd name="T65" fmla="*/ 33 h 173"/>
                <a:gd name="T66" fmla="*/ 121 w 154"/>
                <a:gd name="T67" fmla="*/ 17 h 173"/>
                <a:gd name="T68" fmla="*/ 104 w 154"/>
                <a:gd name="T69" fmla="*/ 7 h 173"/>
                <a:gd name="T70" fmla="*/ 76 w 154"/>
                <a:gd name="T71" fmla="*/ 0 h 173"/>
                <a:gd name="T72" fmla="*/ 48 w 154"/>
                <a:gd name="T73" fmla="*/ 7 h 173"/>
                <a:gd name="T74" fmla="*/ 31 w 154"/>
                <a:gd name="T75" fmla="*/ 17 h 173"/>
                <a:gd name="T76" fmla="*/ 16 w 154"/>
                <a:gd name="T77" fmla="*/ 33 h 173"/>
                <a:gd name="T78" fmla="*/ 5 w 154"/>
                <a:gd name="T79" fmla="*/ 54 h 173"/>
                <a:gd name="T80" fmla="*/ 0 w 154"/>
                <a:gd name="T81" fmla="*/ 88 h 173"/>
                <a:gd name="T82" fmla="*/ 2 w 154"/>
                <a:gd name="T83" fmla="*/ 110 h 173"/>
                <a:gd name="T84" fmla="*/ 9 w 154"/>
                <a:gd name="T85" fmla="*/ 130 h 173"/>
                <a:gd name="T86" fmla="*/ 21 w 154"/>
                <a:gd name="T87" fmla="*/ 146 h 173"/>
                <a:gd name="T88" fmla="*/ 37 w 154"/>
                <a:gd name="T89" fmla="*/ 160 h 173"/>
                <a:gd name="T90" fmla="*/ 55 w 154"/>
                <a:gd name="T91" fmla="*/ 169 h 173"/>
                <a:gd name="T92" fmla="*/ 76 w 154"/>
                <a:gd name="T93" fmla="*/ 172 h 1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4"/>
                <a:gd name="T142" fmla="*/ 0 h 173"/>
                <a:gd name="T143" fmla="*/ 154 w 154"/>
                <a:gd name="T144" fmla="*/ 173 h 1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4" h="173">
                  <a:moveTo>
                    <a:pt x="86" y="172"/>
                  </a:moveTo>
                  <a:lnTo>
                    <a:pt x="86" y="157"/>
                  </a:lnTo>
                  <a:lnTo>
                    <a:pt x="76" y="158"/>
                  </a:lnTo>
                  <a:lnTo>
                    <a:pt x="66" y="158"/>
                  </a:lnTo>
                  <a:lnTo>
                    <a:pt x="58" y="156"/>
                  </a:lnTo>
                  <a:lnTo>
                    <a:pt x="50" y="152"/>
                  </a:lnTo>
                  <a:lnTo>
                    <a:pt x="43" y="148"/>
                  </a:lnTo>
                  <a:lnTo>
                    <a:pt x="36" y="143"/>
                  </a:lnTo>
                  <a:lnTo>
                    <a:pt x="31" y="137"/>
                  </a:lnTo>
                  <a:lnTo>
                    <a:pt x="25" y="130"/>
                  </a:lnTo>
                  <a:lnTo>
                    <a:pt x="20" y="122"/>
                  </a:lnTo>
                  <a:lnTo>
                    <a:pt x="16" y="114"/>
                  </a:lnTo>
                  <a:lnTo>
                    <a:pt x="15" y="106"/>
                  </a:lnTo>
                  <a:lnTo>
                    <a:pt x="13" y="97"/>
                  </a:lnTo>
                  <a:lnTo>
                    <a:pt x="12" y="88"/>
                  </a:lnTo>
                  <a:lnTo>
                    <a:pt x="14" y="69"/>
                  </a:lnTo>
                  <a:lnTo>
                    <a:pt x="16" y="59"/>
                  </a:lnTo>
                  <a:lnTo>
                    <a:pt x="20" y="50"/>
                  </a:lnTo>
                  <a:lnTo>
                    <a:pt x="25" y="42"/>
                  </a:lnTo>
                  <a:lnTo>
                    <a:pt x="31" y="34"/>
                  </a:lnTo>
                  <a:lnTo>
                    <a:pt x="38" y="28"/>
                  </a:lnTo>
                  <a:lnTo>
                    <a:pt x="45" y="24"/>
                  </a:lnTo>
                  <a:lnTo>
                    <a:pt x="52" y="20"/>
                  </a:lnTo>
                  <a:lnTo>
                    <a:pt x="60" y="17"/>
                  </a:lnTo>
                  <a:lnTo>
                    <a:pt x="76" y="15"/>
                  </a:lnTo>
                  <a:lnTo>
                    <a:pt x="92" y="17"/>
                  </a:lnTo>
                  <a:lnTo>
                    <a:pt x="100" y="20"/>
                  </a:lnTo>
                  <a:lnTo>
                    <a:pt x="107" y="24"/>
                  </a:lnTo>
                  <a:lnTo>
                    <a:pt x="114" y="28"/>
                  </a:lnTo>
                  <a:lnTo>
                    <a:pt x="121" y="34"/>
                  </a:lnTo>
                  <a:lnTo>
                    <a:pt x="126" y="42"/>
                  </a:lnTo>
                  <a:lnTo>
                    <a:pt x="131" y="50"/>
                  </a:lnTo>
                  <a:lnTo>
                    <a:pt x="136" y="59"/>
                  </a:lnTo>
                  <a:lnTo>
                    <a:pt x="137" y="69"/>
                  </a:lnTo>
                  <a:lnTo>
                    <a:pt x="139" y="88"/>
                  </a:lnTo>
                  <a:lnTo>
                    <a:pt x="139" y="97"/>
                  </a:lnTo>
                  <a:lnTo>
                    <a:pt x="137" y="106"/>
                  </a:lnTo>
                  <a:lnTo>
                    <a:pt x="135" y="114"/>
                  </a:lnTo>
                  <a:lnTo>
                    <a:pt x="131" y="122"/>
                  </a:lnTo>
                  <a:lnTo>
                    <a:pt x="127" y="130"/>
                  </a:lnTo>
                  <a:lnTo>
                    <a:pt x="121" y="137"/>
                  </a:lnTo>
                  <a:lnTo>
                    <a:pt x="115" y="143"/>
                  </a:lnTo>
                  <a:lnTo>
                    <a:pt x="109" y="148"/>
                  </a:lnTo>
                  <a:lnTo>
                    <a:pt x="102" y="152"/>
                  </a:lnTo>
                  <a:lnTo>
                    <a:pt x="93" y="156"/>
                  </a:lnTo>
                  <a:lnTo>
                    <a:pt x="85" y="158"/>
                  </a:lnTo>
                  <a:lnTo>
                    <a:pt x="76" y="158"/>
                  </a:lnTo>
                  <a:lnTo>
                    <a:pt x="66" y="157"/>
                  </a:lnTo>
                  <a:lnTo>
                    <a:pt x="65" y="172"/>
                  </a:lnTo>
                  <a:lnTo>
                    <a:pt x="76" y="172"/>
                  </a:lnTo>
                  <a:lnTo>
                    <a:pt x="87" y="171"/>
                  </a:lnTo>
                  <a:lnTo>
                    <a:pt x="97" y="169"/>
                  </a:lnTo>
                  <a:lnTo>
                    <a:pt x="106" y="165"/>
                  </a:lnTo>
                  <a:lnTo>
                    <a:pt x="115" y="160"/>
                  </a:lnTo>
                  <a:lnTo>
                    <a:pt x="123" y="154"/>
                  </a:lnTo>
                  <a:lnTo>
                    <a:pt x="130" y="146"/>
                  </a:lnTo>
                  <a:lnTo>
                    <a:pt x="137" y="138"/>
                  </a:lnTo>
                  <a:lnTo>
                    <a:pt x="142" y="130"/>
                  </a:lnTo>
                  <a:lnTo>
                    <a:pt x="146" y="120"/>
                  </a:lnTo>
                  <a:lnTo>
                    <a:pt x="150" y="110"/>
                  </a:lnTo>
                  <a:lnTo>
                    <a:pt x="152" y="98"/>
                  </a:lnTo>
                  <a:lnTo>
                    <a:pt x="153" y="88"/>
                  </a:lnTo>
                  <a:lnTo>
                    <a:pt x="150" y="66"/>
                  </a:lnTo>
                  <a:lnTo>
                    <a:pt x="146" y="54"/>
                  </a:lnTo>
                  <a:lnTo>
                    <a:pt x="142" y="43"/>
                  </a:lnTo>
                  <a:lnTo>
                    <a:pt x="136" y="33"/>
                  </a:lnTo>
                  <a:lnTo>
                    <a:pt x="129" y="25"/>
                  </a:lnTo>
                  <a:lnTo>
                    <a:pt x="121" y="17"/>
                  </a:lnTo>
                  <a:lnTo>
                    <a:pt x="113" y="11"/>
                  </a:lnTo>
                  <a:lnTo>
                    <a:pt x="104" y="7"/>
                  </a:lnTo>
                  <a:lnTo>
                    <a:pt x="95" y="3"/>
                  </a:lnTo>
                  <a:lnTo>
                    <a:pt x="76" y="0"/>
                  </a:lnTo>
                  <a:lnTo>
                    <a:pt x="57" y="3"/>
                  </a:lnTo>
                  <a:lnTo>
                    <a:pt x="48" y="7"/>
                  </a:lnTo>
                  <a:lnTo>
                    <a:pt x="39" y="11"/>
                  </a:lnTo>
                  <a:lnTo>
                    <a:pt x="31" y="17"/>
                  </a:lnTo>
                  <a:lnTo>
                    <a:pt x="23" y="25"/>
                  </a:lnTo>
                  <a:lnTo>
                    <a:pt x="16" y="33"/>
                  </a:lnTo>
                  <a:lnTo>
                    <a:pt x="9" y="43"/>
                  </a:lnTo>
                  <a:lnTo>
                    <a:pt x="5" y="54"/>
                  </a:lnTo>
                  <a:lnTo>
                    <a:pt x="2" y="66"/>
                  </a:lnTo>
                  <a:lnTo>
                    <a:pt x="0" y="88"/>
                  </a:lnTo>
                  <a:lnTo>
                    <a:pt x="0" y="98"/>
                  </a:lnTo>
                  <a:lnTo>
                    <a:pt x="2" y="110"/>
                  </a:lnTo>
                  <a:lnTo>
                    <a:pt x="6" y="120"/>
                  </a:lnTo>
                  <a:lnTo>
                    <a:pt x="9" y="130"/>
                  </a:lnTo>
                  <a:lnTo>
                    <a:pt x="15" y="138"/>
                  </a:lnTo>
                  <a:lnTo>
                    <a:pt x="21" y="146"/>
                  </a:lnTo>
                  <a:lnTo>
                    <a:pt x="29" y="154"/>
                  </a:lnTo>
                  <a:lnTo>
                    <a:pt x="37" y="160"/>
                  </a:lnTo>
                  <a:lnTo>
                    <a:pt x="45" y="165"/>
                  </a:lnTo>
                  <a:lnTo>
                    <a:pt x="55" y="169"/>
                  </a:lnTo>
                  <a:lnTo>
                    <a:pt x="65" y="171"/>
                  </a:lnTo>
                  <a:lnTo>
                    <a:pt x="76" y="172"/>
                  </a:lnTo>
                  <a:lnTo>
                    <a:pt x="86" y="172"/>
                  </a:lnTo>
                </a:path>
              </a:pathLst>
            </a:custGeom>
            <a:solidFill>
              <a:srgbClr val="000000"/>
            </a:solidFill>
            <a:ln w="12700" cap="rnd">
              <a:solidFill>
                <a:srgbClr val="000000"/>
              </a:solidFill>
              <a:round/>
              <a:headEnd/>
              <a:tailEnd/>
            </a:ln>
          </p:spPr>
          <p:txBody>
            <a:bodyPr/>
            <a:lstStyle/>
            <a:p>
              <a:endParaRPr lang="en-US"/>
            </a:p>
          </p:txBody>
        </p:sp>
        <p:sp>
          <p:nvSpPr>
            <p:cNvPr id="16484" name="Freeform 98"/>
            <p:cNvSpPr>
              <a:spLocks/>
            </p:cNvSpPr>
            <p:nvPr/>
          </p:nvSpPr>
          <p:spPr bwMode="auto">
            <a:xfrm>
              <a:off x="3684" y="3158"/>
              <a:ext cx="136" cy="152"/>
            </a:xfrm>
            <a:custGeom>
              <a:avLst/>
              <a:gdLst>
                <a:gd name="T0" fmla="*/ 67 w 136"/>
                <a:gd name="T1" fmla="*/ 151 h 152"/>
                <a:gd name="T2" fmla="*/ 57 w 136"/>
                <a:gd name="T3" fmla="*/ 150 h 152"/>
                <a:gd name="T4" fmla="*/ 48 w 136"/>
                <a:gd name="T5" fmla="*/ 148 h 152"/>
                <a:gd name="T6" fmla="*/ 40 w 136"/>
                <a:gd name="T7" fmla="*/ 145 h 152"/>
                <a:gd name="T8" fmla="*/ 32 w 136"/>
                <a:gd name="T9" fmla="*/ 140 h 152"/>
                <a:gd name="T10" fmla="*/ 25 w 136"/>
                <a:gd name="T11" fmla="*/ 135 h 152"/>
                <a:gd name="T12" fmla="*/ 18 w 136"/>
                <a:gd name="T13" fmla="*/ 129 h 152"/>
                <a:gd name="T14" fmla="*/ 13 w 136"/>
                <a:gd name="T15" fmla="*/ 121 h 152"/>
                <a:gd name="T16" fmla="*/ 8 w 136"/>
                <a:gd name="T17" fmla="*/ 113 h 152"/>
                <a:gd name="T18" fmla="*/ 5 w 136"/>
                <a:gd name="T19" fmla="*/ 105 h 152"/>
                <a:gd name="T20" fmla="*/ 2 w 136"/>
                <a:gd name="T21" fmla="*/ 96 h 152"/>
                <a:gd name="T22" fmla="*/ 0 w 136"/>
                <a:gd name="T23" fmla="*/ 87 h 152"/>
                <a:gd name="T24" fmla="*/ 0 w 136"/>
                <a:gd name="T25" fmla="*/ 77 h 152"/>
                <a:gd name="T26" fmla="*/ 1 w 136"/>
                <a:gd name="T27" fmla="*/ 57 h 152"/>
                <a:gd name="T28" fmla="*/ 5 w 136"/>
                <a:gd name="T29" fmla="*/ 47 h 152"/>
                <a:gd name="T30" fmla="*/ 8 w 136"/>
                <a:gd name="T31" fmla="*/ 38 h 152"/>
                <a:gd name="T32" fmla="*/ 14 w 136"/>
                <a:gd name="T33" fmla="*/ 29 h 152"/>
                <a:gd name="T34" fmla="*/ 20 w 136"/>
                <a:gd name="T35" fmla="*/ 21 h 152"/>
                <a:gd name="T36" fmla="*/ 27 w 136"/>
                <a:gd name="T37" fmla="*/ 14 h 152"/>
                <a:gd name="T38" fmla="*/ 33 w 136"/>
                <a:gd name="T39" fmla="*/ 9 h 152"/>
                <a:gd name="T40" fmla="*/ 42 w 136"/>
                <a:gd name="T41" fmla="*/ 5 h 152"/>
                <a:gd name="T42" fmla="*/ 50 w 136"/>
                <a:gd name="T43" fmla="*/ 2 h 152"/>
                <a:gd name="T44" fmla="*/ 67 w 136"/>
                <a:gd name="T45" fmla="*/ 0 h 152"/>
                <a:gd name="T46" fmla="*/ 83 w 136"/>
                <a:gd name="T47" fmla="*/ 2 h 152"/>
                <a:gd name="T48" fmla="*/ 92 w 136"/>
                <a:gd name="T49" fmla="*/ 5 h 152"/>
                <a:gd name="T50" fmla="*/ 100 w 136"/>
                <a:gd name="T51" fmla="*/ 9 h 152"/>
                <a:gd name="T52" fmla="*/ 107 w 136"/>
                <a:gd name="T53" fmla="*/ 14 h 152"/>
                <a:gd name="T54" fmla="*/ 114 w 136"/>
                <a:gd name="T55" fmla="*/ 21 h 152"/>
                <a:gd name="T56" fmla="*/ 120 w 136"/>
                <a:gd name="T57" fmla="*/ 29 h 152"/>
                <a:gd name="T58" fmla="*/ 125 w 136"/>
                <a:gd name="T59" fmla="*/ 38 h 152"/>
                <a:gd name="T60" fmla="*/ 129 w 136"/>
                <a:gd name="T61" fmla="*/ 47 h 152"/>
                <a:gd name="T62" fmla="*/ 132 w 136"/>
                <a:gd name="T63" fmla="*/ 57 h 152"/>
                <a:gd name="T64" fmla="*/ 135 w 136"/>
                <a:gd name="T65" fmla="*/ 77 h 152"/>
                <a:gd name="T66" fmla="*/ 134 w 136"/>
                <a:gd name="T67" fmla="*/ 87 h 152"/>
                <a:gd name="T68" fmla="*/ 132 w 136"/>
                <a:gd name="T69" fmla="*/ 96 h 152"/>
                <a:gd name="T70" fmla="*/ 129 w 136"/>
                <a:gd name="T71" fmla="*/ 105 h 152"/>
                <a:gd name="T72" fmla="*/ 125 w 136"/>
                <a:gd name="T73" fmla="*/ 113 h 152"/>
                <a:gd name="T74" fmla="*/ 121 w 136"/>
                <a:gd name="T75" fmla="*/ 121 h 152"/>
                <a:gd name="T76" fmla="*/ 115 w 136"/>
                <a:gd name="T77" fmla="*/ 129 h 152"/>
                <a:gd name="T78" fmla="*/ 109 w 136"/>
                <a:gd name="T79" fmla="*/ 135 h 152"/>
                <a:gd name="T80" fmla="*/ 101 w 136"/>
                <a:gd name="T81" fmla="*/ 140 h 152"/>
                <a:gd name="T82" fmla="*/ 94 w 136"/>
                <a:gd name="T83" fmla="*/ 145 h 152"/>
                <a:gd name="T84" fmla="*/ 85 w 136"/>
                <a:gd name="T85" fmla="*/ 148 h 152"/>
                <a:gd name="T86" fmla="*/ 77 w 136"/>
                <a:gd name="T87" fmla="*/ 150 h 152"/>
                <a:gd name="T88" fmla="*/ 67 w 136"/>
                <a:gd name="T89" fmla="*/ 151 h 1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6"/>
                <a:gd name="T136" fmla="*/ 0 h 152"/>
                <a:gd name="T137" fmla="*/ 136 w 136"/>
                <a:gd name="T138" fmla="*/ 152 h 1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6" h="152">
                  <a:moveTo>
                    <a:pt x="67" y="151"/>
                  </a:moveTo>
                  <a:lnTo>
                    <a:pt x="57" y="150"/>
                  </a:lnTo>
                  <a:lnTo>
                    <a:pt x="48" y="148"/>
                  </a:lnTo>
                  <a:lnTo>
                    <a:pt x="40" y="145"/>
                  </a:lnTo>
                  <a:lnTo>
                    <a:pt x="32" y="140"/>
                  </a:lnTo>
                  <a:lnTo>
                    <a:pt x="25" y="135"/>
                  </a:lnTo>
                  <a:lnTo>
                    <a:pt x="18" y="129"/>
                  </a:lnTo>
                  <a:lnTo>
                    <a:pt x="13" y="121"/>
                  </a:lnTo>
                  <a:lnTo>
                    <a:pt x="8" y="113"/>
                  </a:lnTo>
                  <a:lnTo>
                    <a:pt x="5" y="105"/>
                  </a:lnTo>
                  <a:lnTo>
                    <a:pt x="2" y="96"/>
                  </a:lnTo>
                  <a:lnTo>
                    <a:pt x="0" y="87"/>
                  </a:lnTo>
                  <a:lnTo>
                    <a:pt x="0" y="77"/>
                  </a:lnTo>
                  <a:lnTo>
                    <a:pt x="1" y="57"/>
                  </a:lnTo>
                  <a:lnTo>
                    <a:pt x="5" y="47"/>
                  </a:lnTo>
                  <a:lnTo>
                    <a:pt x="8" y="38"/>
                  </a:lnTo>
                  <a:lnTo>
                    <a:pt x="14" y="29"/>
                  </a:lnTo>
                  <a:lnTo>
                    <a:pt x="20" y="21"/>
                  </a:lnTo>
                  <a:lnTo>
                    <a:pt x="27" y="14"/>
                  </a:lnTo>
                  <a:lnTo>
                    <a:pt x="33" y="9"/>
                  </a:lnTo>
                  <a:lnTo>
                    <a:pt x="42" y="5"/>
                  </a:lnTo>
                  <a:lnTo>
                    <a:pt x="50" y="2"/>
                  </a:lnTo>
                  <a:lnTo>
                    <a:pt x="67" y="0"/>
                  </a:lnTo>
                  <a:lnTo>
                    <a:pt x="83" y="2"/>
                  </a:lnTo>
                  <a:lnTo>
                    <a:pt x="92" y="5"/>
                  </a:lnTo>
                  <a:lnTo>
                    <a:pt x="100" y="9"/>
                  </a:lnTo>
                  <a:lnTo>
                    <a:pt x="107" y="14"/>
                  </a:lnTo>
                  <a:lnTo>
                    <a:pt x="114" y="21"/>
                  </a:lnTo>
                  <a:lnTo>
                    <a:pt x="120" y="29"/>
                  </a:lnTo>
                  <a:lnTo>
                    <a:pt x="125" y="38"/>
                  </a:lnTo>
                  <a:lnTo>
                    <a:pt x="129" y="47"/>
                  </a:lnTo>
                  <a:lnTo>
                    <a:pt x="132" y="57"/>
                  </a:lnTo>
                  <a:lnTo>
                    <a:pt x="135" y="77"/>
                  </a:lnTo>
                  <a:lnTo>
                    <a:pt x="134" y="87"/>
                  </a:lnTo>
                  <a:lnTo>
                    <a:pt x="132" y="96"/>
                  </a:lnTo>
                  <a:lnTo>
                    <a:pt x="129" y="105"/>
                  </a:lnTo>
                  <a:lnTo>
                    <a:pt x="125" y="113"/>
                  </a:lnTo>
                  <a:lnTo>
                    <a:pt x="121" y="121"/>
                  </a:lnTo>
                  <a:lnTo>
                    <a:pt x="115" y="129"/>
                  </a:lnTo>
                  <a:lnTo>
                    <a:pt x="109" y="135"/>
                  </a:lnTo>
                  <a:lnTo>
                    <a:pt x="101" y="140"/>
                  </a:lnTo>
                  <a:lnTo>
                    <a:pt x="94" y="145"/>
                  </a:lnTo>
                  <a:lnTo>
                    <a:pt x="85" y="148"/>
                  </a:lnTo>
                  <a:lnTo>
                    <a:pt x="77" y="150"/>
                  </a:lnTo>
                  <a:lnTo>
                    <a:pt x="67" y="151"/>
                  </a:lnTo>
                </a:path>
              </a:pathLst>
            </a:custGeom>
            <a:solidFill>
              <a:srgbClr val="00FFFF"/>
            </a:solidFill>
            <a:ln w="9525" cap="rnd">
              <a:noFill/>
              <a:round/>
              <a:headEnd/>
              <a:tailEnd/>
            </a:ln>
          </p:spPr>
          <p:txBody>
            <a:bodyPr/>
            <a:lstStyle/>
            <a:p>
              <a:endParaRPr lang="en-US"/>
            </a:p>
          </p:txBody>
        </p:sp>
        <p:sp>
          <p:nvSpPr>
            <p:cNvPr id="16485" name="Freeform 99"/>
            <p:cNvSpPr>
              <a:spLocks/>
            </p:cNvSpPr>
            <p:nvPr/>
          </p:nvSpPr>
          <p:spPr bwMode="auto">
            <a:xfrm>
              <a:off x="3678" y="3150"/>
              <a:ext cx="154" cy="173"/>
            </a:xfrm>
            <a:custGeom>
              <a:avLst/>
              <a:gdLst>
                <a:gd name="T0" fmla="*/ 86 w 154"/>
                <a:gd name="T1" fmla="*/ 157 h 173"/>
                <a:gd name="T2" fmla="*/ 66 w 154"/>
                <a:gd name="T3" fmla="*/ 158 h 173"/>
                <a:gd name="T4" fmla="*/ 50 w 154"/>
                <a:gd name="T5" fmla="*/ 152 h 173"/>
                <a:gd name="T6" fmla="*/ 36 w 154"/>
                <a:gd name="T7" fmla="*/ 143 h 173"/>
                <a:gd name="T8" fmla="*/ 25 w 154"/>
                <a:gd name="T9" fmla="*/ 130 h 173"/>
                <a:gd name="T10" fmla="*/ 16 w 154"/>
                <a:gd name="T11" fmla="*/ 114 h 173"/>
                <a:gd name="T12" fmla="*/ 13 w 154"/>
                <a:gd name="T13" fmla="*/ 97 h 173"/>
                <a:gd name="T14" fmla="*/ 14 w 154"/>
                <a:gd name="T15" fmla="*/ 69 h 173"/>
                <a:gd name="T16" fmla="*/ 20 w 154"/>
                <a:gd name="T17" fmla="*/ 50 h 173"/>
                <a:gd name="T18" fmla="*/ 31 w 154"/>
                <a:gd name="T19" fmla="*/ 34 h 173"/>
                <a:gd name="T20" fmla="*/ 45 w 154"/>
                <a:gd name="T21" fmla="*/ 24 h 173"/>
                <a:gd name="T22" fmla="*/ 60 w 154"/>
                <a:gd name="T23" fmla="*/ 17 h 173"/>
                <a:gd name="T24" fmla="*/ 92 w 154"/>
                <a:gd name="T25" fmla="*/ 17 h 173"/>
                <a:gd name="T26" fmla="*/ 107 w 154"/>
                <a:gd name="T27" fmla="*/ 24 h 173"/>
                <a:gd name="T28" fmla="*/ 121 w 154"/>
                <a:gd name="T29" fmla="*/ 34 h 173"/>
                <a:gd name="T30" fmla="*/ 131 w 154"/>
                <a:gd name="T31" fmla="*/ 50 h 173"/>
                <a:gd name="T32" fmla="*/ 137 w 154"/>
                <a:gd name="T33" fmla="*/ 69 h 173"/>
                <a:gd name="T34" fmla="*/ 139 w 154"/>
                <a:gd name="T35" fmla="*/ 97 h 173"/>
                <a:gd name="T36" fmla="*/ 135 w 154"/>
                <a:gd name="T37" fmla="*/ 114 h 173"/>
                <a:gd name="T38" fmla="*/ 127 w 154"/>
                <a:gd name="T39" fmla="*/ 130 h 173"/>
                <a:gd name="T40" fmla="*/ 115 w 154"/>
                <a:gd name="T41" fmla="*/ 143 h 173"/>
                <a:gd name="T42" fmla="*/ 102 w 154"/>
                <a:gd name="T43" fmla="*/ 152 h 173"/>
                <a:gd name="T44" fmla="*/ 85 w 154"/>
                <a:gd name="T45" fmla="*/ 158 h 173"/>
                <a:gd name="T46" fmla="*/ 66 w 154"/>
                <a:gd name="T47" fmla="*/ 157 h 173"/>
                <a:gd name="T48" fmla="*/ 76 w 154"/>
                <a:gd name="T49" fmla="*/ 172 h 173"/>
                <a:gd name="T50" fmla="*/ 97 w 154"/>
                <a:gd name="T51" fmla="*/ 169 h 173"/>
                <a:gd name="T52" fmla="*/ 115 w 154"/>
                <a:gd name="T53" fmla="*/ 160 h 173"/>
                <a:gd name="T54" fmla="*/ 130 w 154"/>
                <a:gd name="T55" fmla="*/ 146 h 173"/>
                <a:gd name="T56" fmla="*/ 142 w 154"/>
                <a:gd name="T57" fmla="*/ 130 h 173"/>
                <a:gd name="T58" fmla="*/ 150 w 154"/>
                <a:gd name="T59" fmla="*/ 110 h 173"/>
                <a:gd name="T60" fmla="*/ 153 w 154"/>
                <a:gd name="T61" fmla="*/ 88 h 173"/>
                <a:gd name="T62" fmla="*/ 146 w 154"/>
                <a:gd name="T63" fmla="*/ 54 h 173"/>
                <a:gd name="T64" fmla="*/ 136 w 154"/>
                <a:gd name="T65" fmla="*/ 33 h 173"/>
                <a:gd name="T66" fmla="*/ 121 w 154"/>
                <a:gd name="T67" fmla="*/ 17 h 173"/>
                <a:gd name="T68" fmla="*/ 104 w 154"/>
                <a:gd name="T69" fmla="*/ 7 h 173"/>
                <a:gd name="T70" fmla="*/ 76 w 154"/>
                <a:gd name="T71" fmla="*/ 0 h 173"/>
                <a:gd name="T72" fmla="*/ 48 w 154"/>
                <a:gd name="T73" fmla="*/ 7 h 173"/>
                <a:gd name="T74" fmla="*/ 31 w 154"/>
                <a:gd name="T75" fmla="*/ 17 h 173"/>
                <a:gd name="T76" fmla="*/ 16 w 154"/>
                <a:gd name="T77" fmla="*/ 33 h 173"/>
                <a:gd name="T78" fmla="*/ 5 w 154"/>
                <a:gd name="T79" fmla="*/ 54 h 173"/>
                <a:gd name="T80" fmla="*/ 0 w 154"/>
                <a:gd name="T81" fmla="*/ 88 h 173"/>
                <a:gd name="T82" fmla="*/ 2 w 154"/>
                <a:gd name="T83" fmla="*/ 110 h 173"/>
                <a:gd name="T84" fmla="*/ 9 w 154"/>
                <a:gd name="T85" fmla="*/ 130 h 173"/>
                <a:gd name="T86" fmla="*/ 21 w 154"/>
                <a:gd name="T87" fmla="*/ 146 h 173"/>
                <a:gd name="T88" fmla="*/ 37 w 154"/>
                <a:gd name="T89" fmla="*/ 160 h 173"/>
                <a:gd name="T90" fmla="*/ 55 w 154"/>
                <a:gd name="T91" fmla="*/ 169 h 173"/>
                <a:gd name="T92" fmla="*/ 76 w 154"/>
                <a:gd name="T93" fmla="*/ 172 h 1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4"/>
                <a:gd name="T142" fmla="*/ 0 h 173"/>
                <a:gd name="T143" fmla="*/ 154 w 154"/>
                <a:gd name="T144" fmla="*/ 173 h 1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4" h="173">
                  <a:moveTo>
                    <a:pt x="86" y="172"/>
                  </a:moveTo>
                  <a:lnTo>
                    <a:pt x="86" y="157"/>
                  </a:lnTo>
                  <a:lnTo>
                    <a:pt x="76" y="158"/>
                  </a:lnTo>
                  <a:lnTo>
                    <a:pt x="66" y="158"/>
                  </a:lnTo>
                  <a:lnTo>
                    <a:pt x="58" y="156"/>
                  </a:lnTo>
                  <a:lnTo>
                    <a:pt x="50" y="152"/>
                  </a:lnTo>
                  <a:lnTo>
                    <a:pt x="43" y="148"/>
                  </a:lnTo>
                  <a:lnTo>
                    <a:pt x="36" y="143"/>
                  </a:lnTo>
                  <a:lnTo>
                    <a:pt x="31" y="137"/>
                  </a:lnTo>
                  <a:lnTo>
                    <a:pt x="25" y="130"/>
                  </a:lnTo>
                  <a:lnTo>
                    <a:pt x="20" y="122"/>
                  </a:lnTo>
                  <a:lnTo>
                    <a:pt x="16" y="114"/>
                  </a:lnTo>
                  <a:lnTo>
                    <a:pt x="15" y="106"/>
                  </a:lnTo>
                  <a:lnTo>
                    <a:pt x="13" y="97"/>
                  </a:lnTo>
                  <a:lnTo>
                    <a:pt x="12" y="88"/>
                  </a:lnTo>
                  <a:lnTo>
                    <a:pt x="14" y="69"/>
                  </a:lnTo>
                  <a:lnTo>
                    <a:pt x="16" y="59"/>
                  </a:lnTo>
                  <a:lnTo>
                    <a:pt x="20" y="50"/>
                  </a:lnTo>
                  <a:lnTo>
                    <a:pt x="25" y="42"/>
                  </a:lnTo>
                  <a:lnTo>
                    <a:pt x="31" y="34"/>
                  </a:lnTo>
                  <a:lnTo>
                    <a:pt x="38" y="28"/>
                  </a:lnTo>
                  <a:lnTo>
                    <a:pt x="45" y="24"/>
                  </a:lnTo>
                  <a:lnTo>
                    <a:pt x="52" y="20"/>
                  </a:lnTo>
                  <a:lnTo>
                    <a:pt x="60" y="17"/>
                  </a:lnTo>
                  <a:lnTo>
                    <a:pt x="76" y="15"/>
                  </a:lnTo>
                  <a:lnTo>
                    <a:pt x="92" y="17"/>
                  </a:lnTo>
                  <a:lnTo>
                    <a:pt x="100" y="20"/>
                  </a:lnTo>
                  <a:lnTo>
                    <a:pt x="107" y="24"/>
                  </a:lnTo>
                  <a:lnTo>
                    <a:pt x="114" y="28"/>
                  </a:lnTo>
                  <a:lnTo>
                    <a:pt x="121" y="34"/>
                  </a:lnTo>
                  <a:lnTo>
                    <a:pt x="126" y="42"/>
                  </a:lnTo>
                  <a:lnTo>
                    <a:pt x="131" y="50"/>
                  </a:lnTo>
                  <a:lnTo>
                    <a:pt x="136" y="59"/>
                  </a:lnTo>
                  <a:lnTo>
                    <a:pt x="137" y="69"/>
                  </a:lnTo>
                  <a:lnTo>
                    <a:pt x="139" y="88"/>
                  </a:lnTo>
                  <a:lnTo>
                    <a:pt x="139" y="97"/>
                  </a:lnTo>
                  <a:lnTo>
                    <a:pt x="137" y="106"/>
                  </a:lnTo>
                  <a:lnTo>
                    <a:pt x="135" y="114"/>
                  </a:lnTo>
                  <a:lnTo>
                    <a:pt x="131" y="122"/>
                  </a:lnTo>
                  <a:lnTo>
                    <a:pt x="127" y="130"/>
                  </a:lnTo>
                  <a:lnTo>
                    <a:pt x="121" y="137"/>
                  </a:lnTo>
                  <a:lnTo>
                    <a:pt x="115" y="143"/>
                  </a:lnTo>
                  <a:lnTo>
                    <a:pt x="109" y="148"/>
                  </a:lnTo>
                  <a:lnTo>
                    <a:pt x="102" y="152"/>
                  </a:lnTo>
                  <a:lnTo>
                    <a:pt x="93" y="156"/>
                  </a:lnTo>
                  <a:lnTo>
                    <a:pt x="85" y="158"/>
                  </a:lnTo>
                  <a:lnTo>
                    <a:pt x="76" y="158"/>
                  </a:lnTo>
                  <a:lnTo>
                    <a:pt x="66" y="157"/>
                  </a:lnTo>
                  <a:lnTo>
                    <a:pt x="65" y="172"/>
                  </a:lnTo>
                  <a:lnTo>
                    <a:pt x="76" y="172"/>
                  </a:lnTo>
                  <a:lnTo>
                    <a:pt x="87" y="171"/>
                  </a:lnTo>
                  <a:lnTo>
                    <a:pt x="97" y="169"/>
                  </a:lnTo>
                  <a:lnTo>
                    <a:pt x="106" y="165"/>
                  </a:lnTo>
                  <a:lnTo>
                    <a:pt x="115" y="160"/>
                  </a:lnTo>
                  <a:lnTo>
                    <a:pt x="123" y="154"/>
                  </a:lnTo>
                  <a:lnTo>
                    <a:pt x="130" y="146"/>
                  </a:lnTo>
                  <a:lnTo>
                    <a:pt x="137" y="138"/>
                  </a:lnTo>
                  <a:lnTo>
                    <a:pt x="142" y="130"/>
                  </a:lnTo>
                  <a:lnTo>
                    <a:pt x="146" y="120"/>
                  </a:lnTo>
                  <a:lnTo>
                    <a:pt x="150" y="110"/>
                  </a:lnTo>
                  <a:lnTo>
                    <a:pt x="152" y="98"/>
                  </a:lnTo>
                  <a:lnTo>
                    <a:pt x="153" y="88"/>
                  </a:lnTo>
                  <a:lnTo>
                    <a:pt x="150" y="66"/>
                  </a:lnTo>
                  <a:lnTo>
                    <a:pt x="146" y="54"/>
                  </a:lnTo>
                  <a:lnTo>
                    <a:pt x="142" y="43"/>
                  </a:lnTo>
                  <a:lnTo>
                    <a:pt x="136" y="33"/>
                  </a:lnTo>
                  <a:lnTo>
                    <a:pt x="129" y="25"/>
                  </a:lnTo>
                  <a:lnTo>
                    <a:pt x="121" y="17"/>
                  </a:lnTo>
                  <a:lnTo>
                    <a:pt x="113" y="11"/>
                  </a:lnTo>
                  <a:lnTo>
                    <a:pt x="104" y="7"/>
                  </a:lnTo>
                  <a:lnTo>
                    <a:pt x="95" y="3"/>
                  </a:lnTo>
                  <a:lnTo>
                    <a:pt x="76" y="0"/>
                  </a:lnTo>
                  <a:lnTo>
                    <a:pt x="57" y="3"/>
                  </a:lnTo>
                  <a:lnTo>
                    <a:pt x="48" y="7"/>
                  </a:lnTo>
                  <a:lnTo>
                    <a:pt x="39" y="11"/>
                  </a:lnTo>
                  <a:lnTo>
                    <a:pt x="31" y="17"/>
                  </a:lnTo>
                  <a:lnTo>
                    <a:pt x="23" y="25"/>
                  </a:lnTo>
                  <a:lnTo>
                    <a:pt x="16" y="33"/>
                  </a:lnTo>
                  <a:lnTo>
                    <a:pt x="9" y="43"/>
                  </a:lnTo>
                  <a:lnTo>
                    <a:pt x="5" y="54"/>
                  </a:lnTo>
                  <a:lnTo>
                    <a:pt x="2" y="66"/>
                  </a:lnTo>
                  <a:lnTo>
                    <a:pt x="0" y="88"/>
                  </a:lnTo>
                  <a:lnTo>
                    <a:pt x="0" y="98"/>
                  </a:lnTo>
                  <a:lnTo>
                    <a:pt x="2" y="110"/>
                  </a:lnTo>
                  <a:lnTo>
                    <a:pt x="6" y="120"/>
                  </a:lnTo>
                  <a:lnTo>
                    <a:pt x="9" y="130"/>
                  </a:lnTo>
                  <a:lnTo>
                    <a:pt x="15" y="138"/>
                  </a:lnTo>
                  <a:lnTo>
                    <a:pt x="21" y="146"/>
                  </a:lnTo>
                  <a:lnTo>
                    <a:pt x="29" y="154"/>
                  </a:lnTo>
                  <a:lnTo>
                    <a:pt x="37" y="160"/>
                  </a:lnTo>
                  <a:lnTo>
                    <a:pt x="45" y="165"/>
                  </a:lnTo>
                  <a:lnTo>
                    <a:pt x="55" y="169"/>
                  </a:lnTo>
                  <a:lnTo>
                    <a:pt x="65" y="171"/>
                  </a:lnTo>
                  <a:lnTo>
                    <a:pt x="76" y="172"/>
                  </a:lnTo>
                  <a:lnTo>
                    <a:pt x="86" y="172"/>
                  </a:lnTo>
                </a:path>
              </a:pathLst>
            </a:custGeom>
            <a:solidFill>
              <a:srgbClr val="000000"/>
            </a:solidFill>
            <a:ln w="12700" cap="rnd">
              <a:solidFill>
                <a:srgbClr val="000000"/>
              </a:solidFill>
              <a:round/>
              <a:headEnd/>
              <a:tailEnd/>
            </a:ln>
          </p:spPr>
          <p:txBody>
            <a:bodyPr/>
            <a:lstStyle/>
            <a:p>
              <a:endParaRPr lang="en-US"/>
            </a:p>
          </p:txBody>
        </p:sp>
        <p:sp>
          <p:nvSpPr>
            <p:cNvPr id="16486" name="Freeform 100"/>
            <p:cNvSpPr>
              <a:spLocks/>
            </p:cNvSpPr>
            <p:nvPr/>
          </p:nvSpPr>
          <p:spPr bwMode="auto">
            <a:xfrm>
              <a:off x="3828" y="3158"/>
              <a:ext cx="136" cy="152"/>
            </a:xfrm>
            <a:custGeom>
              <a:avLst/>
              <a:gdLst>
                <a:gd name="T0" fmla="*/ 67 w 136"/>
                <a:gd name="T1" fmla="*/ 151 h 152"/>
                <a:gd name="T2" fmla="*/ 57 w 136"/>
                <a:gd name="T3" fmla="*/ 150 h 152"/>
                <a:gd name="T4" fmla="*/ 49 w 136"/>
                <a:gd name="T5" fmla="*/ 148 h 152"/>
                <a:gd name="T6" fmla="*/ 40 w 136"/>
                <a:gd name="T7" fmla="*/ 145 h 152"/>
                <a:gd name="T8" fmla="*/ 33 w 136"/>
                <a:gd name="T9" fmla="*/ 140 h 152"/>
                <a:gd name="T10" fmla="*/ 25 w 136"/>
                <a:gd name="T11" fmla="*/ 135 h 152"/>
                <a:gd name="T12" fmla="*/ 19 w 136"/>
                <a:gd name="T13" fmla="*/ 129 h 152"/>
                <a:gd name="T14" fmla="*/ 13 w 136"/>
                <a:gd name="T15" fmla="*/ 121 h 152"/>
                <a:gd name="T16" fmla="*/ 9 w 136"/>
                <a:gd name="T17" fmla="*/ 113 h 152"/>
                <a:gd name="T18" fmla="*/ 5 w 136"/>
                <a:gd name="T19" fmla="*/ 105 h 152"/>
                <a:gd name="T20" fmla="*/ 2 w 136"/>
                <a:gd name="T21" fmla="*/ 96 h 152"/>
                <a:gd name="T22" fmla="*/ 0 w 136"/>
                <a:gd name="T23" fmla="*/ 87 h 152"/>
                <a:gd name="T24" fmla="*/ 0 w 136"/>
                <a:gd name="T25" fmla="*/ 77 h 152"/>
                <a:gd name="T26" fmla="*/ 2 w 136"/>
                <a:gd name="T27" fmla="*/ 57 h 152"/>
                <a:gd name="T28" fmla="*/ 5 w 136"/>
                <a:gd name="T29" fmla="*/ 47 h 152"/>
                <a:gd name="T30" fmla="*/ 9 w 136"/>
                <a:gd name="T31" fmla="*/ 38 h 152"/>
                <a:gd name="T32" fmla="*/ 14 w 136"/>
                <a:gd name="T33" fmla="*/ 29 h 152"/>
                <a:gd name="T34" fmla="*/ 20 w 136"/>
                <a:gd name="T35" fmla="*/ 21 h 152"/>
                <a:gd name="T36" fmla="*/ 27 w 136"/>
                <a:gd name="T37" fmla="*/ 14 h 152"/>
                <a:gd name="T38" fmla="*/ 34 w 136"/>
                <a:gd name="T39" fmla="*/ 9 h 152"/>
                <a:gd name="T40" fmla="*/ 42 w 136"/>
                <a:gd name="T41" fmla="*/ 5 h 152"/>
                <a:gd name="T42" fmla="*/ 51 w 136"/>
                <a:gd name="T43" fmla="*/ 2 h 152"/>
                <a:gd name="T44" fmla="*/ 67 w 136"/>
                <a:gd name="T45" fmla="*/ 0 h 152"/>
                <a:gd name="T46" fmla="*/ 84 w 136"/>
                <a:gd name="T47" fmla="*/ 2 h 152"/>
                <a:gd name="T48" fmla="*/ 92 w 136"/>
                <a:gd name="T49" fmla="*/ 5 h 152"/>
                <a:gd name="T50" fmla="*/ 101 w 136"/>
                <a:gd name="T51" fmla="*/ 9 h 152"/>
                <a:gd name="T52" fmla="*/ 107 w 136"/>
                <a:gd name="T53" fmla="*/ 14 h 152"/>
                <a:gd name="T54" fmla="*/ 114 w 136"/>
                <a:gd name="T55" fmla="*/ 21 h 152"/>
                <a:gd name="T56" fmla="*/ 120 w 136"/>
                <a:gd name="T57" fmla="*/ 29 h 152"/>
                <a:gd name="T58" fmla="*/ 126 w 136"/>
                <a:gd name="T59" fmla="*/ 38 h 152"/>
                <a:gd name="T60" fmla="*/ 129 w 136"/>
                <a:gd name="T61" fmla="*/ 47 h 152"/>
                <a:gd name="T62" fmla="*/ 133 w 136"/>
                <a:gd name="T63" fmla="*/ 57 h 152"/>
                <a:gd name="T64" fmla="*/ 135 w 136"/>
                <a:gd name="T65" fmla="*/ 77 h 152"/>
                <a:gd name="T66" fmla="*/ 134 w 136"/>
                <a:gd name="T67" fmla="*/ 87 h 152"/>
                <a:gd name="T68" fmla="*/ 132 w 136"/>
                <a:gd name="T69" fmla="*/ 96 h 152"/>
                <a:gd name="T70" fmla="*/ 129 w 136"/>
                <a:gd name="T71" fmla="*/ 105 h 152"/>
                <a:gd name="T72" fmla="*/ 126 w 136"/>
                <a:gd name="T73" fmla="*/ 113 h 152"/>
                <a:gd name="T74" fmla="*/ 121 w 136"/>
                <a:gd name="T75" fmla="*/ 121 h 152"/>
                <a:gd name="T76" fmla="*/ 116 w 136"/>
                <a:gd name="T77" fmla="*/ 129 h 152"/>
                <a:gd name="T78" fmla="*/ 109 w 136"/>
                <a:gd name="T79" fmla="*/ 135 h 152"/>
                <a:gd name="T80" fmla="*/ 102 w 136"/>
                <a:gd name="T81" fmla="*/ 140 h 152"/>
                <a:gd name="T82" fmla="*/ 95 w 136"/>
                <a:gd name="T83" fmla="*/ 145 h 152"/>
                <a:gd name="T84" fmla="*/ 86 w 136"/>
                <a:gd name="T85" fmla="*/ 148 h 152"/>
                <a:gd name="T86" fmla="*/ 77 w 136"/>
                <a:gd name="T87" fmla="*/ 150 h 152"/>
                <a:gd name="T88" fmla="*/ 67 w 136"/>
                <a:gd name="T89" fmla="*/ 151 h 1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6"/>
                <a:gd name="T136" fmla="*/ 0 h 152"/>
                <a:gd name="T137" fmla="*/ 136 w 136"/>
                <a:gd name="T138" fmla="*/ 152 h 1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6" h="152">
                  <a:moveTo>
                    <a:pt x="67" y="151"/>
                  </a:moveTo>
                  <a:lnTo>
                    <a:pt x="57" y="150"/>
                  </a:lnTo>
                  <a:lnTo>
                    <a:pt x="49" y="148"/>
                  </a:lnTo>
                  <a:lnTo>
                    <a:pt x="40" y="145"/>
                  </a:lnTo>
                  <a:lnTo>
                    <a:pt x="33" y="140"/>
                  </a:lnTo>
                  <a:lnTo>
                    <a:pt x="25" y="135"/>
                  </a:lnTo>
                  <a:lnTo>
                    <a:pt x="19" y="129"/>
                  </a:lnTo>
                  <a:lnTo>
                    <a:pt x="13" y="121"/>
                  </a:lnTo>
                  <a:lnTo>
                    <a:pt x="9" y="113"/>
                  </a:lnTo>
                  <a:lnTo>
                    <a:pt x="5" y="105"/>
                  </a:lnTo>
                  <a:lnTo>
                    <a:pt x="2" y="96"/>
                  </a:lnTo>
                  <a:lnTo>
                    <a:pt x="0" y="87"/>
                  </a:lnTo>
                  <a:lnTo>
                    <a:pt x="0" y="77"/>
                  </a:lnTo>
                  <a:lnTo>
                    <a:pt x="2" y="57"/>
                  </a:lnTo>
                  <a:lnTo>
                    <a:pt x="5" y="47"/>
                  </a:lnTo>
                  <a:lnTo>
                    <a:pt x="9" y="38"/>
                  </a:lnTo>
                  <a:lnTo>
                    <a:pt x="14" y="29"/>
                  </a:lnTo>
                  <a:lnTo>
                    <a:pt x="20" y="21"/>
                  </a:lnTo>
                  <a:lnTo>
                    <a:pt x="27" y="14"/>
                  </a:lnTo>
                  <a:lnTo>
                    <a:pt x="34" y="9"/>
                  </a:lnTo>
                  <a:lnTo>
                    <a:pt x="42" y="5"/>
                  </a:lnTo>
                  <a:lnTo>
                    <a:pt x="51" y="2"/>
                  </a:lnTo>
                  <a:lnTo>
                    <a:pt x="67" y="0"/>
                  </a:lnTo>
                  <a:lnTo>
                    <a:pt x="84" y="2"/>
                  </a:lnTo>
                  <a:lnTo>
                    <a:pt x="92" y="5"/>
                  </a:lnTo>
                  <a:lnTo>
                    <a:pt x="101" y="9"/>
                  </a:lnTo>
                  <a:lnTo>
                    <a:pt x="107" y="14"/>
                  </a:lnTo>
                  <a:lnTo>
                    <a:pt x="114" y="21"/>
                  </a:lnTo>
                  <a:lnTo>
                    <a:pt x="120" y="29"/>
                  </a:lnTo>
                  <a:lnTo>
                    <a:pt x="126" y="38"/>
                  </a:lnTo>
                  <a:lnTo>
                    <a:pt x="129" y="47"/>
                  </a:lnTo>
                  <a:lnTo>
                    <a:pt x="133" y="57"/>
                  </a:lnTo>
                  <a:lnTo>
                    <a:pt x="135" y="77"/>
                  </a:lnTo>
                  <a:lnTo>
                    <a:pt x="134" y="87"/>
                  </a:lnTo>
                  <a:lnTo>
                    <a:pt x="132" y="96"/>
                  </a:lnTo>
                  <a:lnTo>
                    <a:pt x="129" y="105"/>
                  </a:lnTo>
                  <a:lnTo>
                    <a:pt x="126" y="113"/>
                  </a:lnTo>
                  <a:lnTo>
                    <a:pt x="121" y="121"/>
                  </a:lnTo>
                  <a:lnTo>
                    <a:pt x="116" y="129"/>
                  </a:lnTo>
                  <a:lnTo>
                    <a:pt x="109" y="135"/>
                  </a:lnTo>
                  <a:lnTo>
                    <a:pt x="102" y="140"/>
                  </a:lnTo>
                  <a:lnTo>
                    <a:pt x="95" y="145"/>
                  </a:lnTo>
                  <a:lnTo>
                    <a:pt x="86" y="148"/>
                  </a:lnTo>
                  <a:lnTo>
                    <a:pt x="77" y="150"/>
                  </a:lnTo>
                  <a:lnTo>
                    <a:pt x="67" y="151"/>
                  </a:lnTo>
                </a:path>
              </a:pathLst>
            </a:custGeom>
            <a:solidFill>
              <a:srgbClr val="00FFFF"/>
            </a:solidFill>
            <a:ln w="9525" cap="rnd">
              <a:noFill/>
              <a:round/>
              <a:headEnd/>
              <a:tailEnd/>
            </a:ln>
          </p:spPr>
          <p:txBody>
            <a:bodyPr/>
            <a:lstStyle/>
            <a:p>
              <a:endParaRPr lang="en-US"/>
            </a:p>
          </p:txBody>
        </p:sp>
        <p:sp>
          <p:nvSpPr>
            <p:cNvPr id="16487" name="Freeform 101"/>
            <p:cNvSpPr>
              <a:spLocks/>
            </p:cNvSpPr>
            <p:nvPr/>
          </p:nvSpPr>
          <p:spPr bwMode="auto">
            <a:xfrm>
              <a:off x="3822" y="3150"/>
              <a:ext cx="154" cy="173"/>
            </a:xfrm>
            <a:custGeom>
              <a:avLst/>
              <a:gdLst>
                <a:gd name="T0" fmla="*/ 86 w 154"/>
                <a:gd name="T1" fmla="*/ 157 h 173"/>
                <a:gd name="T2" fmla="*/ 67 w 154"/>
                <a:gd name="T3" fmla="*/ 158 h 173"/>
                <a:gd name="T4" fmla="*/ 50 w 154"/>
                <a:gd name="T5" fmla="*/ 152 h 173"/>
                <a:gd name="T6" fmla="*/ 37 w 154"/>
                <a:gd name="T7" fmla="*/ 143 h 173"/>
                <a:gd name="T8" fmla="*/ 25 w 154"/>
                <a:gd name="T9" fmla="*/ 130 h 173"/>
                <a:gd name="T10" fmla="*/ 17 w 154"/>
                <a:gd name="T11" fmla="*/ 114 h 173"/>
                <a:gd name="T12" fmla="*/ 13 w 154"/>
                <a:gd name="T13" fmla="*/ 97 h 173"/>
                <a:gd name="T14" fmla="*/ 15 w 154"/>
                <a:gd name="T15" fmla="*/ 69 h 173"/>
                <a:gd name="T16" fmla="*/ 21 w 154"/>
                <a:gd name="T17" fmla="*/ 50 h 173"/>
                <a:gd name="T18" fmla="*/ 32 w 154"/>
                <a:gd name="T19" fmla="*/ 34 h 173"/>
                <a:gd name="T20" fmla="*/ 45 w 154"/>
                <a:gd name="T21" fmla="*/ 24 h 173"/>
                <a:gd name="T22" fmla="*/ 60 w 154"/>
                <a:gd name="T23" fmla="*/ 17 h 173"/>
                <a:gd name="T24" fmla="*/ 92 w 154"/>
                <a:gd name="T25" fmla="*/ 17 h 173"/>
                <a:gd name="T26" fmla="*/ 107 w 154"/>
                <a:gd name="T27" fmla="*/ 24 h 173"/>
                <a:gd name="T28" fmla="*/ 121 w 154"/>
                <a:gd name="T29" fmla="*/ 34 h 173"/>
                <a:gd name="T30" fmla="*/ 132 w 154"/>
                <a:gd name="T31" fmla="*/ 50 h 173"/>
                <a:gd name="T32" fmla="*/ 138 w 154"/>
                <a:gd name="T33" fmla="*/ 69 h 173"/>
                <a:gd name="T34" fmla="*/ 139 w 154"/>
                <a:gd name="T35" fmla="*/ 97 h 173"/>
                <a:gd name="T36" fmla="*/ 136 w 154"/>
                <a:gd name="T37" fmla="*/ 114 h 173"/>
                <a:gd name="T38" fmla="*/ 127 w 154"/>
                <a:gd name="T39" fmla="*/ 130 h 173"/>
                <a:gd name="T40" fmla="*/ 116 w 154"/>
                <a:gd name="T41" fmla="*/ 143 h 173"/>
                <a:gd name="T42" fmla="*/ 102 w 154"/>
                <a:gd name="T43" fmla="*/ 152 h 173"/>
                <a:gd name="T44" fmla="*/ 86 w 154"/>
                <a:gd name="T45" fmla="*/ 158 h 173"/>
                <a:gd name="T46" fmla="*/ 66 w 154"/>
                <a:gd name="T47" fmla="*/ 157 h 173"/>
                <a:gd name="T48" fmla="*/ 76 w 154"/>
                <a:gd name="T49" fmla="*/ 172 h 173"/>
                <a:gd name="T50" fmla="*/ 97 w 154"/>
                <a:gd name="T51" fmla="*/ 169 h 173"/>
                <a:gd name="T52" fmla="*/ 115 w 154"/>
                <a:gd name="T53" fmla="*/ 160 h 173"/>
                <a:gd name="T54" fmla="*/ 131 w 154"/>
                <a:gd name="T55" fmla="*/ 146 h 173"/>
                <a:gd name="T56" fmla="*/ 143 w 154"/>
                <a:gd name="T57" fmla="*/ 130 h 173"/>
                <a:gd name="T58" fmla="*/ 150 w 154"/>
                <a:gd name="T59" fmla="*/ 110 h 173"/>
                <a:gd name="T60" fmla="*/ 153 w 154"/>
                <a:gd name="T61" fmla="*/ 88 h 173"/>
                <a:gd name="T62" fmla="*/ 147 w 154"/>
                <a:gd name="T63" fmla="*/ 54 h 173"/>
                <a:gd name="T64" fmla="*/ 137 w 154"/>
                <a:gd name="T65" fmla="*/ 33 h 173"/>
                <a:gd name="T66" fmla="*/ 121 w 154"/>
                <a:gd name="T67" fmla="*/ 17 h 173"/>
                <a:gd name="T68" fmla="*/ 105 w 154"/>
                <a:gd name="T69" fmla="*/ 7 h 173"/>
                <a:gd name="T70" fmla="*/ 76 w 154"/>
                <a:gd name="T71" fmla="*/ 0 h 173"/>
                <a:gd name="T72" fmla="*/ 48 w 154"/>
                <a:gd name="T73" fmla="*/ 7 h 173"/>
                <a:gd name="T74" fmla="*/ 31 w 154"/>
                <a:gd name="T75" fmla="*/ 17 h 173"/>
                <a:gd name="T76" fmla="*/ 16 w 154"/>
                <a:gd name="T77" fmla="*/ 33 h 173"/>
                <a:gd name="T78" fmla="*/ 6 w 154"/>
                <a:gd name="T79" fmla="*/ 54 h 173"/>
                <a:gd name="T80" fmla="*/ 0 w 154"/>
                <a:gd name="T81" fmla="*/ 88 h 173"/>
                <a:gd name="T82" fmla="*/ 2 w 154"/>
                <a:gd name="T83" fmla="*/ 110 h 173"/>
                <a:gd name="T84" fmla="*/ 10 w 154"/>
                <a:gd name="T85" fmla="*/ 130 h 173"/>
                <a:gd name="T86" fmla="*/ 22 w 154"/>
                <a:gd name="T87" fmla="*/ 146 h 173"/>
                <a:gd name="T88" fmla="*/ 37 w 154"/>
                <a:gd name="T89" fmla="*/ 160 h 173"/>
                <a:gd name="T90" fmla="*/ 56 w 154"/>
                <a:gd name="T91" fmla="*/ 169 h 173"/>
                <a:gd name="T92" fmla="*/ 76 w 154"/>
                <a:gd name="T93" fmla="*/ 172 h 1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4"/>
                <a:gd name="T142" fmla="*/ 0 h 173"/>
                <a:gd name="T143" fmla="*/ 154 w 154"/>
                <a:gd name="T144" fmla="*/ 173 h 1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4" h="173">
                  <a:moveTo>
                    <a:pt x="87" y="172"/>
                  </a:moveTo>
                  <a:lnTo>
                    <a:pt x="86" y="157"/>
                  </a:lnTo>
                  <a:lnTo>
                    <a:pt x="76" y="158"/>
                  </a:lnTo>
                  <a:lnTo>
                    <a:pt x="67" y="158"/>
                  </a:lnTo>
                  <a:lnTo>
                    <a:pt x="59" y="156"/>
                  </a:lnTo>
                  <a:lnTo>
                    <a:pt x="50" y="152"/>
                  </a:lnTo>
                  <a:lnTo>
                    <a:pt x="43" y="148"/>
                  </a:lnTo>
                  <a:lnTo>
                    <a:pt x="37" y="143"/>
                  </a:lnTo>
                  <a:lnTo>
                    <a:pt x="31" y="137"/>
                  </a:lnTo>
                  <a:lnTo>
                    <a:pt x="25" y="130"/>
                  </a:lnTo>
                  <a:lnTo>
                    <a:pt x="21" y="122"/>
                  </a:lnTo>
                  <a:lnTo>
                    <a:pt x="17" y="114"/>
                  </a:lnTo>
                  <a:lnTo>
                    <a:pt x="15" y="106"/>
                  </a:lnTo>
                  <a:lnTo>
                    <a:pt x="13" y="97"/>
                  </a:lnTo>
                  <a:lnTo>
                    <a:pt x="13" y="88"/>
                  </a:lnTo>
                  <a:lnTo>
                    <a:pt x="15" y="69"/>
                  </a:lnTo>
                  <a:lnTo>
                    <a:pt x="16" y="59"/>
                  </a:lnTo>
                  <a:lnTo>
                    <a:pt x="21" y="50"/>
                  </a:lnTo>
                  <a:lnTo>
                    <a:pt x="26" y="42"/>
                  </a:lnTo>
                  <a:lnTo>
                    <a:pt x="32" y="34"/>
                  </a:lnTo>
                  <a:lnTo>
                    <a:pt x="38" y="28"/>
                  </a:lnTo>
                  <a:lnTo>
                    <a:pt x="45" y="24"/>
                  </a:lnTo>
                  <a:lnTo>
                    <a:pt x="52" y="20"/>
                  </a:lnTo>
                  <a:lnTo>
                    <a:pt x="60" y="17"/>
                  </a:lnTo>
                  <a:lnTo>
                    <a:pt x="76" y="15"/>
                  </a:lnTo>
                  <a:lnTo>
                    <a:pt x="92" y="17"/>
                  </a:lnTo>
                  <a:lnTo>
                    <a:pt x="100" y="20"/>
                  </a:lnTo>
                  <a:lnTo>
                    <a:pt x="107" y="24"/>
                  </a:lnTo>
                  <a:lnTo>
                    <a:pt x="114" y="28"/>
                  </a:lnTo>
                  <a:lnTo>
                    <a:pt x="121" y="34"/>
                  </a:lnTo>
                  <a:lnTo>
                    <a:pt x="127" y="42"/>
                  </a:lnTo>
                  <a:lnTo>
                    <a:pt x="132" y="50"/>
                  </a:lnTo>
                  <a:lnTo>
                    <a:pt x="136" y="59"/>
                  </a:lnTo>
                  <a:lnTo>
                    <a:pt x="138" y="69"/>
                  </a:lnTo>
                  <a:lnTo>
                    <a:pt x="140" y="88"/>
                  </a:lnTo>
                  <a:lnTo>
                    <a:pt x="139" y="97"/>
                  </a:lnTo>
                  <a:lnTo>
                    <a:pt x="137" y="106"/>
                  </a:lnTo>
                  <a:lnTo>
                    <a:pt x="136" y="114"/>
                  </a:lnTo>
                  <a:lnTo>
                    <a:pt x="132" y="122"/>
                  </a:lnTo>
                  <a:lnTo>
                    <a:pt x="127" y="130"/>
                  </a:lnTo>
                  <a:lnTo>
                    <a:pt x="121" y="137"/>
                  </a:lnTo>
                  <a:lnTo>
                    <a:pt x="116" y="143"/>
                  </a:lnTo>
                  <a:lnTo>
                    <a:pt x="109" y="148"/>
                  </a:lnTo>
                  <a:lnTo>
                    <a:pt x="102" y="152"/>
                  </a:lnTo>
                  <a:lnTo>
                    <a:pt x="94" y="156"/>
                  </a:lnTo>
                  <a:lnTo>
                    <a:pt x="86" y="158"/>
                  </a:lnTo>
                  <a:lnTo>
                    <a:pt x="76" y="158"/>
                  </a:lnTo>
                  <a:lnTo>
                    <a:pt x="66" y="157"/>
                  </a:lnTo>
                  <a:lnTo>
                    <a:pt x="66" y="172"/>
                  </a:lnTo>
                  <a:lnTo>
                    <a:pt x="76" y="172"/>
                  </a:lnTo>
                  <a:lnTo>
                    <a:pt x="87" y="171"/>
                  </a:lnTo>
                  <a:lnTo>
                    <a:pt x="97" y="169"/>
                  </a:lnTo>
                  <a:lnTo>
                    <a:pt x="107" y="165"/>
                  </a:lnTo>
                  <a:lnTo>
                    <a:pt x="115" y="160"/>
                  </a:lnTo>
                  <a:lnTo>
                    <a:pt x="123" y="154"/>
                  </a:lnTo>
                  <a:lnTo>
                    <a:pt x="131" y="146"/>
                  </a:lnTo>
                  <a:lnTo>
                    <a:pt x="137" y="138"/>
                  </a:lnTo>
                  <a:lnTo>
                    <a:pt x="143" y="130"/>
                  </a:lnTo>
                  <a:lnTo>
                    <a:pt x="146" y="120"/>
                  </a:lnTo>
                  <a:lnTo>
                    <a:pt x="150" y="110"/>
                  </a:lnTo>
                  <a:lnTo>
                    <a:pt x="152" y="98"/>
                  </a:lnTo>
                  <a:lnTo>
                    <a:pt x="153" y="88"/>
                  </a:lnTo>
                  <a:lnTo>
                    <a:pt x="150" y="66"/>
                  </a:lnTo>
                  <a:lnTo>
                    <a:pt x="147" y="54"/>
                  </a:lnTo>
                  <a:lnTo>
                    <a:pt x="143" y="43"/>
                  </a:lnTo>
                  <a:lnTo>
                    <a:pt x="137" y="33"/>
                  </a:lnTo>
                  <a:lnTo>
                    <a:pt x="129" y="25"/>
                  </a:lnTo>
                  <a:lnTo>
                    <a:pt x="121" y="17"/>
                  </a:lnTo>
                  <a:lnTo>
                    <a:pt x="113" y="11"/>
                  </a:lnTo>
                  <a:lnTo>
                    <a:pt x="105" y="7"/>
                  </a:lnTo>
                  <a:lnTo>
                    <a:pt x="95" y="3"/>
                  </a:lnTo>
                  <a:lnTo>
                    <a:pt x="76" y="0"/>
                  </a:lnTo>
                  <a:lnTo>
                    <a:pt x="57" y="3"/>
                  </a:lnTo>
                  <a:lnTo>
                    <a:pt x="48" y="7"/>
                  </a:lnTo>
                  <a:lnTo>
                    <a:pt x="40" y="11"/>
                  </a:lnTo>
                  <a:lnTo>
                    <a:pt x="31" y="17"/>
                  </a:lnTo>
                  <a:lnTo>
                    <a:pt x="23" y="25"/>
                  </a:lnTo>
                  <a:lnTo>
                    <a:pt x="16" y="33"/>
                  </a:lnTo>
                  <a:lnTo>
                    <a:pt x="10" y="43"/>
                  </a:lnTo>
                  <a:lnTo>
                    <a:pt x="6" y="54"/>
                  </a:lnTo>
                  <a:lnTo>
                    <a:pt x="2" y="66"/>
                  </a:lnTo>
                  <a:lnTo>
                    <a:pt x="0" y="88"/>
                  </a:lnTo>
                  <a:lnTo>
                    <a:pt x="0" y="98"/>
                  </a:lnTo>
                  <a:lnTo>
                    <a:pt x="2" y="110"/>
                  </a:lnTo>
                  <a:lnTo>
                    <a:pt x="6" y="120"/>
                  </a:lnTo>
                  <a:lnTo>
                    <a:pt x="10" y="130"/>
                  </a:lnTo>
                  <a:lnTo>
                    <a:pt x="16" y="138"/>
                  </a:lnTo>
                  <a:lnTo>
                    <a:pt x="22" y="146"/>
                  </a:lnTo>
                  <a:lnTo>
                    <a:pt x="29" y="154"/>
                  </a:lnTo>
                  <a:lnTo>
                    <a:pt x="37" y="160"/>
                  </a:lnTo>
                  <a:lnTo>
                    <a:pt x="46" y="165"/>
                  </a:lnTo>
                  <a:lnTo>
                    <a:pt x="56" y="169"/>
                  </a:lnTo>
                  <a:lnTo>
                    <a:pt x="65" y="171"/>
                  </a:lnTo>
                  <a:lnTo>
                    <a:pt x="76" y="172"/>
                  </a:lnTo>
                  <a:lnTo>
                    <a:pt x="87" y="172"/>
                  </a:lnTo>
                </a:path>
              </a:pathLst>
            </a:custGeom>
            <a:solidFill>
              <a:srgbClr val="000000"/>
            </a:solidFill>
            <a:ln w="12700" cap="rnd">
              <a:solidFill>
                <a:srgbClr val="000000"/>
              </a:solidFill>
              <a:round/>
              <a:headEnd/>
              <a:tailEnd/>
            </a:ln>
          </p:spPr>
          <p:txBody>
            <a:bodyPr/>
            <a:lstStyle/>
            <a:p>
              <a:endParaRPr lang="en-US"/>
            </a:p>
          </p:txBody>
        </p:sp>
        <p:sp>
          <p:nvSpPr>
            <p:cNvPr id="16488" name="Freeform 102"/>
            <p:cNvSpPr>
              <a:spLocks/>
            </p:cNvSpPr>
            <p:nvPr/>
          </p:nvSpPr>
          <p:spPr bwMode="auto">
            <a:xfrm>
              <a:off x="3968" y="3158"/>
              <a:ext cx="136" cy="152"/>
            </a:xfrm>
            <a:custGeom>
              <a:avLst/>
              <a:gdLst>
                <a:gd name="T0" fmla="*/ 67 w 136"/>
                <a:gd name="T1" fmla="*/ 151 h 152"/>
                <a:gd name="T2" fmla="*/ 57 w 136"/>
                <a:gd name="T3" fmla="*/ 150 h 152"/>
                <a:gd name="T4" fmla="*/ 49 w 136"/>
                <a:gd name="T5" fmla="*/ 148 h 152"/>
                <a:gd name="T6" fmla="*/ 40 w 136"/>
                <a:gd name="T7" fmla="*/ 145 h 152"/>
                <a:gd name="T8" fmla="*/ 33 w 136"/>
                <a:gd name="T9" fmla="*/ 140 h 152"/>
                <a:gd name="T10" fmla="*/ 25 w 136"/>
                <a:gd name="T11" fmla="*/ 135 h 152"/>
                <a:gd name="T12" fmla="*/ 18 w 136"/>
                <a:gd name="T13" fmla="*/ 129 h 152"/>
                <a:gd name="T14" fmla="*/ 13 w 136"/>
                <a:gd name="T15" fmla="*/ 121 h 152"/>
                <a:gd name="T16" fmla="*/ 8 w 136"/>
                <a:gd name="T17" fmla="*/ 113 h 152"/>
                <a:gd name="T18" fmla="*/ 5 w 136"/>
                <a:gd name="T19" fmla="*/ 105 h 152"/>
                <a:gd name="T20" fmla="*/ 1 w 136"/>
                <a:gd name="T21" fmla="*/ 96 h 152"/>
                <a:gd name="T22" fmla="*/ 0 w 136"/>
                <a:gd name="T23" fmla="*/ 87 h 152"/>
                <a:gd name="T24" fmla="*/ 0 w 136"/>
                <a:gd name="T25" fmla="*/ 77 h 152"/>
                <a:gd name="T26" fmla="*/ 1 w 136"/>
                <a:gd name="T27" fmla="*/ 57 h 152"/>
                <a:gd name="T28" fmla="*/ 4 w 136"/>
                <a:gd name="T29" fmla="*/ 47 h 152"/>
                <a:gd name="T30" fmla="*/ 8 w 136"/>
                <a:gd name="T31" fmla="*/ 38 h 152"/>
                <a:gd name="T32" fmla="*/ 13 w 136"/>
                <a:gd name="T33" fmla="*/ 29 h 152"/>
                <a:gd name="T34" fmla="*/ 19 w 136"/>
                <a:gd name="T35" fmla="*/ 21 h 152"/>
                <a:gd name="T36" fmla="*/ 26 w 136"/>
                <a:gd name="T37" fmla="*/ 14 h 152"/>
                <a:gd name="T38" fmla="*/ 34 w 136"/>
                <a:gd name="T39" fmla="*/ 9 h 152"/>
                <a:gd name="T40" fmla="*/ 42 w 136"/>
                <a:gd name="T41" fmla="*/ 5 h 152"/>
                <a:gd name="T42" fmla="*/ 51 w 136"/>
                <a:gd name="T43" fmla="*/ 2 h 152"/>
                <a:gd name="T44" fmla="*/ 67 w 136"/>
                <a:gd name="T45" fmla="*/ 0 h 152"/>
                <a:gd name="T46" fmla="*/ 84 w 136"/>
                <a:gd name="T47" fmla="*/ 2 h 152"/>
                <a:gd name="T48" fmla="*/ 93 w 136"/>
                <a:gd name="T49" fmla="*/ 5 h 152"/>
                <a:gd name="T50" fmla="*/ 101 w 136"/>
                <a:gd name="T51" fmla="*/ 9 h 152"/>
                <a:gd name="T52" fmla="*/ 108 w 136"/>
                <a:gd name="T53" fmla="*/ 14 h 152"/>
                <a:gd name="T54" fmla="*/ 115 w 136"/>
                <a:gd name="T55" fmla="*/ 21 h 152"/>
                <a:gd name="T56" fmla="*/ 120 w 136"/>
                <a:gd name="T57" fmla="*/ 29 h 152"/>
                <a:gd name="T58" fmla="*/ 126 w 136"/>
                <a:gd name="T59" fmla="*/ 38 h 152"/>
                <a:gd name="T60" fmla="*/ 130 w 136"/>
                <a:gd name="T61" fmla="*/ 47 h 152"/>
                <a:gd name="T62" fmla="*/ 133 w 136"/>
                <a:gd name="T63" fmla="*/ 57 h 152"/>
                <a:gd name="T64" fmla="*/ 135 w 136"/>
                <a:gd name="T65" fmla="*/ 77 h 152"/>
                <a:gd name="T66" fmla="*/ 134 w 136"/>
                <a:gd name="T67" fmla="*/ 87 h 152"/>
                <a:gd name="T68" fmla="*/ 132 w 136"/>
                <a:gd name="T69" fmla="*/ 96 h 152"/>
                <a:gd name="T70" fmla="*/ 129 w 136"/>
                <a:gd name="T71" fmla="*/ 105 h 152"/>
                <a:gd name="T72" fmla="*/ 126 w 136"/>
                <a:gd name="T73" fmla="*/ 113 h 152"/>
                <a:gd name="T74" fmla="*/ 121 w 136"/>
                <a:gd name="T75" fmla="*/ 121 h 152"/>
                <a:gd name="T76" fmla="*/ 116 w 136"/>
                <a:gd name="T77" fmla="*/ 129 h 152"/>
                <a:gd name="T78" fmla="*/ 109 w 136"/>
                <a:gd name="T79" fmla="*/ 135 h 152"/>
                <a:gd name="T80" fmla="*/ 102 w 136"/>
                <a:gd name="T81" fmla="*/ 140 h 152"/>
                <a:gd name="T82" fmla="*/ 94 w 136"/>
                <a:gd name="T83" fmla="*/ 145 h 152"/>
                <a:gd name="T84" fmla="*/ 85 w 136"/>
                <a:gd name="T85" fmla="*/ 148 h 152"/>
                <a:gd name="T86" fmla="*/ 77 w 136"/>
                <a:gd name="T87" fmla="*/ 150 h 152"/>
                <a:gd name="T88" fmla="*/ 67 w 136"/>
                <a:gd name="T89" fmla="*/ 151 h 1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6"/>
                <a:gd name="T136" fmla="*/ 0 h 152"/>
                <a:gd name="T137" fmla="*/ 136 w 136"/>
                <a:gd name="T138" fmla="*/ 152 h 1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6" h="152">
                  <a:moveTo>
                    <a:pt x="67" y="151"/>
                  </a:moveTo>
                  <a:lnTo>
                    <a:pt x="57" y="150"/>
                  </a:lnTo>
                  <a:lnTo>
                    <a:pt x="49" y="148"/>
                  </a:lnTo>
                  <a:lnTo>
                    <a:pt x="40" y="145"/>
                  </a:lnTo>
                  <a:lnTo>
                    <a:pt x="33" y="140"/>
                  </a:lnTo>
                  <a:lnTo>
                    <a:pt x="25" y="135"/>
                  </a:lnTo>
                  <a:lnTo>
                    <a:pt x="18" y="129"/>
                  </a:lnTo>
                  <a:lnTo>
                    <a:pt x="13" y="121"/>
                  </a:lnTo>
                  <a:lnTo>
                    <a:pt x="8" y="113"/>
                  </a:lnTo>
                  <a:lnTo>
                    <a:pt x="5" y="105"/>
                  </a:lnTo>
                  <a:lnTo>
                    <a:pt x="1" y="96"/>
                  </a:lnTo>
                  <a:lnTo>
                    <a:pt x="0" y="87"/>
                  </a:lnTo>
                  <a:lnTo>
                    <a:pt x="0" y="77"/>
                  </a:lnTo>
                  <a:lnTo>
                    <a:pt x="1" y="57"/>
                  </a:lnTo>
                  <a:lnTo>
                    <a:pt x="4" y="47"/>
                  </a:lnTo>
                  <a:lnTo>
                    <a:pt x="8" y="38"/>
                  </a:lnTo>
                  <a:lnTo>
                    <a:pt x="13" y="29"/>
                  </a:lnTo>
                  <a:lnTo>
                    <a:pt x="19" y="21"/>
                  </a:lnTo>
                  <a:lnTo>
                    <a:pt x="26" y="14"/>
                  </a:lnTo>
                  <a:lnTo>
                    <a:pt x="34" y="9"/>
                  </a:lnTo>
                  <a:lnTo>
                    <a:pt x="42" y="5"/>
                  </a:lnTo>
                  <a:lnTo>
                    <a:pt x="51" y="2"/>
                  </a:lnTo>
                  <a:lnTo>
                    <a:pt x="67" y="0"/>
                  </a:lnTo>
                  <a:lnTo>
                    <a:pt x="84" y="2"/>
                  </a:lnTo>
                  <a:lnTo>
                    <a:pt x="93" y="5"/>
                  </a:lnTo>
                  <a:lnTo>
                    <a:pt x="101" y="9"/>
                  </a:lnTo>
                  <a:lnTo>
                    <a:pt x="108" y="14"/>
                  </a:lnTo>
                  <a:lnTo>
                    <a:pt x="115" y="21"/>
                  </a:lnTo>
                  <a:lnTo>
                    <a:pt x="120" y="29"/>
                  </a:lnTo>
                  <a:lnTo>
                    <a:pt x="126" y="38"/>
                  </a:lnTo>
                  <a:lnTo>
                    <a:pt x="130" y="47"/>
                  </a:lnTo>
                  <a:lnTo>
                    <a:pt x="133" y="57"/>
                  </a:lnTo>
                  <a:lnTo>
                    <a:pt x="135" y="77"/>
                  </a:lnTo>
                  <a:lnTo>
                    <a:pt x="134" y="87"/>
                  </a:lnTo>
                  <a:lnTo>
                    <a:pt x="132" y="96"/>
                  </a:lnTo>
                  <a:lnTo>
                    <a:pt x="129" y="105"/>
                  </a:lnTo>
                  <a:lnTo>
                    <a:pt x="126" y="113"/>
                  </a:lnTo>
                  <a:lnTo>
                    <a:pt x="121" y="121"/>
                  </a:lnTo>
                  <a:lnTo>
                    <a:pt x="116" y="129"/>
                  </a:lnTo>
                  <a:lnTo>
                    <a:pt x="109" y="135"/>
                  </a:lnTo>
                  <a:lnTo>
                    <a:pt x="102" y="140"/>
                  </a:lnTo>
                  <a:lnTo>
                    <a:pt x="94" y="145"/>
                  </a:lnTo>
                  <a:lnTo>
                    <a:pt x="85" y="148"/>
                  </a:lnTo>
                  <a:lnTo>
                    <a:pt x="77" y="150"/>
                  </a:lnTo>
                  <a:lnTo>
                    <a:pt x="67" y="151"/>
                  </a:lnTo>
                </a:path>
              </a:pathLst>
            </a:custGeom>
            <a:solidFill>
              <a:srgbClr val="00FFFF"/>
            </a:solidFill>
            <a:ln w="9525" cap="rnd">
              <a:noFill/>
              <a:round/>
              <a:headEnd/>
              <a:tailEnd/>
            </a:ln>
          </p:spPr>
          <p:txBody>
            <a:bodyPr/>
            <a:lstStyle/>
            <a:p>
              <a:endParaRPr lang="en-US"/>
            </a:p>
          </p:txBody>
        </p:sp>
        <p:sp>
          <p:nvSpPr>
            <p:cNvPr id="16489" name="Freeform 103"/>
            <p:cNvSpPr>
              <a:spLocks/>
            </p:cNvSpPr>
            <p:nvPr/>
          </p:nvSpPr>
          <p:spPr bwMode="auto">
            <a:xfrm>
              <a:off x="3961" y="3150"/>
              <a:ext cx="154" cy="173"/>
            </a:xfrm>
            <a:custGeom>
              <a:avLst/>
              <a:gdLst>
                <a:gd name="T0" fmla="*/ 86 w 154"/>
                <a:gd name="T1" fmla="*/ 157 h 173"/>
                <a:gd name="T2" fmla="*/ 67 w 154"/>
                <a:gd name="T3" fmla="*/ 158 h 173"/>
                <a:gd name="T4" fmla="*/ 51 w 154"/>
                <a:gd name="T5" fmla="*/ 152 h 173"/>
                <a:gd name="T6" fmla="*/ 37 w 154"/>
                <a:gd name="T7" fmla="*/ 143 h 173"/>
                <a:gd name="T8" fmla="*/ 25 w 154"/>
                <a:gd name="T9" fmla="*/ 130 h 173"/>
                <a:gd name="T10" fmla="*/ 17 w 154"/>
                <a:gd name="T11" fmla="*/ 114 h 173"/>
                <a:gd name="T12" fmla="*/ 13 w 154"/>
                <a:gd name="T13" fmla="*/ 97 h 173"/>
                <a:gd name="T14" fmla="*/ 15 w 154"/>
                <a:gd name="T15" fmla="*/ 69 h 173"/>
                <a:gd name="T16" fmla="*/ 21 w 154"/>
                <a:gd name="T17" fmla="*/ 50 h 173"/>
                <a:gd name="T18" fmla="*/ 32 w 154"/>
                <a:gd name="T19" fmla="*/ 34 h 173"/>
                <a:gd name="T20" fmla="*/ 45 w 154"/>
                <a:gd name="T21" fmla="*/ 24 h 173"/>
                <a:gd name="T22" fmla="*/ 60 w 154"/>
                <a:gd name="T23" fmla="*/ 17 h 173"/>
                <a:gd name="T24" fmla="*/ 92 w 154"/>
                <a:gd name="T25" fmla="*/ 17 h 173"/>
                <a:gd name="T26" fmla="*/ 108 w 154"/>
                <a:gd name="T27" fmla="*/ 24 h 173"/>
                <a:gd name="T28" fmla="*/ 121 w 154"/>
                <a:gd name="T29" fmla="*/ 34 h 173"/>
                <a:gd name="T30" fmla="*/ 132 w 154"/>
                <a:gd name="T31" fmla="*/ 50 h 173"/>
                <a:gd name="T32" fmla="*/ 138 w 154"/>
                <a:gd name="T33" fmla="*/ 69 h 173"/>
                <a:gd name="T34" fmla="*/ 140 w 154"/>
                <a:gd name="T35" fmla="*/ 97 h 173"/>
                <a:gd name="T36" fmla="*/ 136 w 154"/>
                <a:gd name="T37" fmla="*/ 114 h 173"/>
                <a:gd name="T38" fmla="*/ 128 w 154"/>
                <a:gd name="T39" fmla="*/ 130 h 173"/>
                <a:gd name="T40" fmla="*/ 116 w 154"/>
                <a:gd name="T41" fmla="*/ 143 h 173"/>
                <a:gd name="T42" fmla="*/ 102 w 154"/>
                <a:gd name="T43" fmla="*/ 152 h 173"/>
                <a:gd name="T44" fmla="*/ 86 w 154"/>
                <a:gd name="T45" fmla="*/ 158 h 173"/>
                <a:gd name="T46" fmla="*/ 67 w 154"/>
                <a:gd name="T47" fmla="*/ 157 h 173"/>
                <a:gd name="T48" fmla="*/ 76 w 154"/>
                <a:gd name="T49" fmla="*/ 172 h 173"/>
                <a:gd name="T50" fmla="*/ 97 w 154"/>
                <a:gd name="T51" fmla="*/ 169 h 173"/>
                <a:gd name="T52" fmla="*/ 115 w 154"/>
                <a:gd name="T53" fmla="*/ 160 h 173"/>
                <a:gd name="T54" fmla="*/ 131 w 154"/>
                <a:gd name="T55" fmla="*/ 146 h 173"/>
                <a:gd name="T56" fmla="*/ 143 w 154"/>
                <a:gd name="T57" fmla="*/ 130 h 173"/>
                <a:gd name="T58" fmla="*/ 150 w 154"/>
                <a:gd name="T59" fmla="*/ 110 h 173"/>
                <a:gd name="T60" fmla="*/ 153 w 154"/>
                <a:gd name="T61" fmla="*/ 88 h 173"/>
                <a:gd name="T62" fmla="*/ 147 w 154"/>
                <a:gd name="T63" fmla="*/ 54 h 173"/>
                <a:gd name="T64" fmla="*/ 137 w 154"/>
                <a:gd name="T65" fmla="*/ 33 h 173"/>
                <a:gd name="T66" fmla="*/ 122 w 154"/>
                <a:gd name="T67" fmla="*/ 17 h 173"/>
                <a:gd name="T68" fmla="*/ 105 w 154"/>
                <a:gd name="T69" fmla="*/ 7 h 173"/>
                <a:gd name="T70" fmla="*/ 76 w 154"/>
                <a:gd name="T71" fmla="*/ 0 h 173"/>
                <a:gd name="T72" fmla="*/ 48 w 154"/>
                <a:gd name="T73" fmla="*/ 7 h 173"/>
                <a:gd name="T74" fmla="*/ 31 w 154"/>
                <a:gd name="T75" fmla="*/ 17 h 173"/>
                <a:gd name="T76" fmla="*/ 16 w 154"/>
                <a:gd name="T77" fmla="*/ 33 h 173"/>
                <a:gd name="T78" fmla="*/ 6 w 154"/>
                <a:gd name="T79" fmla="*/ 54 h 173"/>
                <a:gd name="T80" fmla="*/ 0 w 154"/>
                <a:gd name="T81" fmla="*/ 88 h 173"/>
                <a:gd name="T82" fmla="*/ 3 w 154"/>
                <a:gd name="T83" fmla="*/ 110 h 173"/>
                <a:gd name="T84" fmla="*/ 10 w 154"/>
                <a:gd name="T85" fmla="*/ 130 h 173"/>
                <a:gd name="T86" fmla="*/ 22 w 154"/>
                <a:gd name="T87" fmla="*/ 146 h 173"/>
                <a:gd name="T88" fmla="*/ 37 w 154"/>
                <a:gd name="T89" fmla="*/ 160 h 173"/>
                <a:gd name="T90" fmla="*/ 56 w 154"/>
                <a:gd name="T91" fmla="*/ 169 h 173"/>
                <a:gd name="T92" fmla="*/ 76 w 154"/>
                <a:gd name="T93" fmla="*/ 172 h 1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4"/>
                <a:gd name="T142" fmla="*/ 0 h 173"/>
                <a:gd name="T143" fmla="*/ 154 w 154"/>
                <a:gd name="T144" fmla="*/ 173 h 1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4" h="173">
                  <a:moveTo>
                    <a:pt x="87" y="172"/>
                  </a:moveTo>
                  <a:lnTo>
                    <a:pt x="86" y="157"/>
                  </a:lnTo>
                  <a:lnTo>
                    <a:pt x="76" y="158"/>
                  </a:lnTo>
                  <a:lnTo>
                    <a:pt x="67" y="158"/>
                  </a:lnTo>
                  <a:lnTo>
                    <a:pt x="59" y="156"/>
                  </a:lnTo>
                  <a:lnTo>
                    <a:pt x="51" y="152"/>
                  </a:lnTo>
                  <a:lnTo>
                    <a:pt x="44" y="148"/>
                  </a:lnTo>
                  <a:lnTo>
                    <a:pt x="37" y="143"/>
                  </a:lnTo>
                  <a:lnTo>
                    <a:pt x="31" y="137"/>
                  </a:lnTo>
                  <a:lnTo>
                    <a:pt x="25" y="130"/>
                  </a:lnTo>
                  <a:lnTo>
                    <a:pt x="21" y="122"/>
                  </a:lnTo>
                  <a:lnTo>
                    <a:pt x="17" y="114"/>
                  </a:lnTo>
                  <a:lnTo>
                    <a:pt x="15" y="106"/>
                  </a:lnTo>
                  <a:lnTo>
                    <a:pt x="13" y="97"/>
                  </a:lnTo>
                  <a:lnTo>
                    <a:pt x="13" y="88"/>
                  </a:lnTo>
                  <a:lnTo>
                    <a:pt x="15" y="69"/>
                  </a:lnTo>
                  <a:lnTo>
                    <a:pt x="17" y="59"/>
                  </a:lnTo>
                  <a:lnTo>
                    <a:pt x="21" y="50"/>
                  </a:lnTo>
                  <a:lnTo>
                    <a:pt x="26" y="42"/>
                  </a:lnTo>
                  <a:lnTo>
                    <a:pt x="32" y="34"/>
                  </a:lnTo>
                  <a:lnTo>
                    <a:pt x="38" y="28"/>
                  </a:lnTo>
                  <a:lnTo>
                    <a:pt x="45" y="24"/>
                  </a:lnTo>
                  <a:lnTo>
                    <a:pt x="53" y="20"/>
                  </a:lnTo>
                  <a:lnTo>
                    <a:pt x="60" y="17"/>
                  </a:lnTo>
                  <a:lnTo>
                    <a:pt x="76" y="15"/>
                  </a:lnTo>
                  <a:lnTo>
                    <a:pt x="92" y="17"/>
                  </a:lnTo>
                  <a:lnTo>
                    <a:pt x="100" y="20"/>
                  </a:lnTo>
                  <a:lnTo>
                    <a:pt x="108" y="24"/>
                  </a:lnTo>
                  <a:lnTo>
                    <a:pt x="115" y="28"/>
                  </a:lnTo>
                  <a:lnTo>
                    <a:pt x="121" y="34"/>
                  </a:lnTo>
                  <a:lnTo>
                    <a:pt x="127" y="42"/>
                  </a:lnTo>
                  <a:lnTo>
                    <a:pt x="132" y="50"/>
                  </a:lnTo>
                  <a:lnTo>
                    <a:pt x="136" y="59"/>
                  </a:lnTo>
                  <a:lnTo>
                    <a:pt x="138" y="69"/>
                  </a:lnTo>
                  <a:lnTo>
                    <a:pt x="140" y="88"/>
                  </a:lnTo>
                  <a:lnTo>
                    <a:pt x="140" y="97"/>
                  </a:lnTo>
                  <a:lnTo>
                    <a:pt x="138" y="106"/>
                  </a:lnTo>
                  <a:lnTo>
                    <a:pt x="136" y="114"/>
                  </a:lnTo>
                  <a:lnTo>
                    <a:pt x="132" y="122"/>
                  </a:lnTo>
                  <a:lnTo>
                    <a:pt x="128" y="130"/>
                  </a:lnTo>
                  <a:lnTo>
                    <a:pt x="122" y="137"/>
                  </a:lnTo>
                  <a:lnTo>
                    <a:pt x="116" y="143"/>
                  </a:lnTo>
                  <a:lnTo>
                    <a:pt x="109" y="148"/>
                  </a:lnTo>
                  <a:lnTo>
                    <a:pt x="102" y="152"/>
                  </a:lnTo>
                  <a:lnTo>
                    <a:pt x="94" y="156"/>
                  </a:lnTo>
                  <a:lnTo>
                    <a:pt x="86" y="158"/>
                  </a:lnTo>
                  <a:lnTo>
                    <a:pt x="76" y="158"/>
                  </a:lnTo>
                  <a:lnTo>
                    <a:pt x="67" y="157"/>
                  </a:lnTo>
                  <a:lnTo>
                    <a:pt x="66" y="172"/>
                  </a:lnTo>
                  <a:lnTo>
                    <a:pt x="76" y="172"/>
                  </a:lnTo>
                  <a:lnTo>
                    <a:pt x="87" y="171"/>
                  </a:lnTo>
                  <a:lnTo>
                    <a:pt x="97" y="169"/>
                  </a:lnTo>
                  <a:lnTo>
                    <a:pt x="107" y="165"/>
                  </a:lnTo>
                  <a:lnTo>
                    <a:pt x="115" y="160"/>
                  </a:lnTo>
                  <a:lnTo>
                    <a:pt x="124" y="154"/>
                  </a:lnTo>
                  <a:lnTo>
                    <a:pt x="131" y="146"/>
                  </a:lnTo>
                  <a:lnTo>
                    <a:pt x="137" y="138"/>
                  </a:lnTo>
                  <a:lnTo>
                    <a:pt x="143" y="130"/>
                  </a:lnTo>
                  <a:lnTo>
                    <a:pt x="147" y="120"/>
                  </a:lnTo>
                  <a:lnTo>
                    <a:pt x="150" y="110"/>
                  </a:lnTo>
                  <a:lnTo>
                    <a:pt x="152" y="98"/>
                  </a:lnTo>
                  <a:lnTo>
                    <a:pt x="153" y="88"/>
                  </a:lnTo>
                  <a:lnTo>
                    <a:pt x="151" y="66"/>
                  </a:lnTo>
                  <a:lnTo>
                    <a:pt x="147" y="54"/>
                  </a:lnTo>
                  <a:lnTo>
                    <a:pt x="143" y="43"/>
                  </a:lnTo>
                  <a:lnTo>
                    <a:pt x="137" y="33"/>
                  </a:lnTo>
                  <a:lnTo>
                    <a:pt x="129" y="25"/>
                  </a:lnTo>
                  <a:lnTo>
                    <a:pt x="122" y="17"/>
                  </a:lnTo>
                  <a:lnTo>
                    <a:pt x="113" y="11"/>
                  </a:lnTo>
                  <a:lnTo>
                    <a:pt x="105" y="7"/>
                  </a:lnTo>
                  <a:lnTo>
                    <a:pt x="96" y="3"/>
                  </a:lnTo>
                  <a:lnTo>
                    <a:pt x="76" y="0"/>
                  </a:lnTo>
                  <a:lnTo>
                    <a:pt x="57" y="3"/>
                  </a:lnTo>
                  <a:lnTo>
                    <a:pt x="48" y="7"/>
                  </a:lnTo>
                  <a:lnTo>
                    <a:pt x="40" y="11"/>
                  </a:lnTo>
                  <a:lnTo>
                    <a:pt x="31" y="17"/>
                  </a:lnTo>
                  <a:lnTo>
                    <a:pt x="23" y="25"/>
                  </a:lnTo>
                  <a:lnTo>
                    <a:pt x="16" y="33"/>
                  </a:lnTo>
                  <a:lnTo>
                    <a:pt x="10" y="43"/>
                  </a:lnTo>
                  <a:lnTo>
                    <a:pt x="6" y="54"/>
                  </a:lnTo>
                  <a:lnTo>
                    <a:pt x="2" y="66"/>
                  </a:lnTo>
                  <a:lnTo>
                    <a:pt x="0" y="88"/>
                  </a:lnTo>
                  <a:lnTo>
                    <a:pt x="1" y="98"/>
                  </a:lnTo>
                  <a:lnTo>
                    <a:pt x="3" y="110"/>
                  </a:lnTo>
                  <a:lnTo>
                    <a:pt x="6" y="120"/>
                  </a:lnTo>
                  <a:lnTo>
                    <a:pt x="10" y="130"/>
                  </a:lnTo>
                  <a:lnTo>
                    <a:pt x="16" y="138"/>
                  </a:lnTo>
                  <a:lnTo>
                    <a:pt x="22" y="146"/>
                  </a:lnTo>
                  <a:lnTo>
                    <a:pt x="29" y="154"/>
                  </a:lnTo>
                  <a:lnTo>
                    <a:pt x="37" y="160"/>
                  </a:lnTo>
                  <a:lnTo>
                    <a:pt x="46" y="165"/>
                  </a:lnTo>
                  <a:lnTo>
                    <a:pt x="56" y="169"/>
                  </a:lnTo>
                  <a:lnTo>
                    <a:pt x="65" y="171"/>
                  </a:lnTo>
                  <a:lnTo>
                    <a:pt x="76" y="172"/>
                  </a:lnTo>
                  <a:lnTo>
                    <a:pt x="87" y="172"/>
                  </a:lnTo>
                </a:path>
              </a:pathLst>
            </a:custGeom>
            <a:solidFill>
              <a:srgbClr val="000000"/>
            </a:solidFill>
            <a:ln w="12700" cap="rnd">
              <a:solidFill>
                <a:srgbClr val="000000"/>
              </a:solidFill>
              <a:round/>
              <a:headEnd/>
              <a:tailEnd/>
            </a:ln>
          </p:spPr>
          <p:txBody>
            <a:bodyPr/>
            <a:lstStyle/>
            <a:p>
              <a:endParaRPr lang="en-US"/>
            </a:p>
          </p:txBody>
        </p:sp>
        <p:sp>
          <p:nvSpPr>
            <p:cNvPr id="16490" name="Freeform 104"/>
            <p:cNvSpPr>
              <a:spLocks/>
            </p:cNvSpPr>
            <p:nvPr/>
          </p:nvSpPr>
          <p:spPr bwMode="auto">
            <a:xfrm>
              <a:off x="4112" y="3158"/>
              <a:ext cx="136" cy="152"/>
            </a:xfrm>
            <a:custGeom>
              <a:avLst/>
              <a:gdLst>
                <a:gd name="T0" fmla="*/ 67 w 136"/>
                <a:gd name="T1" fmla="*/ 151 h 152"/>
                <a:gd name="T2" fmla="*/ 57 w 136"/>
                <a:gd name="T3" fmla="*/ 150 h 152"/>
                <a:gd name="T4" fmla="*/ 49 w 136"/>
                <a:gd name="T5" fmla="*/ 148 h 152"/>
                <a:gd name="T6" fmla="*/ 40 w 136"/>
                <a:gd name="T7" fmla="*/ 145 h 152"/>
                <a:gd name="T8" fmla="*/ 33 w 136"/>
                <a:gd name="T9" fmla="*/ 140 h 152"/>
                <a:gd name="T10" fmla="*/ 25 w 136"/>
                <a:gd name="T11" fmla="*/ 135 h 152"/>
                <a:gd name="T12" fmla="*/ 18 w 136"/>
                <a:gd name="T13" fmla="*/ 129 h 152"/>
                <a:gd name="T14" fmla="*/ 13 w 136"/>
                <a:gd name="T15" fmla="*/ 121 h 152"/>
                <a:gd name="T16" fmla="*/ 8 w 136"/>
                <a:gd name="T17" fmla="*/ 113 h 152"/>
                <a:gd name="T18" fmla="*/ 5 w 136"/>
                <a:gd name="T19" fmla="*/ 105 h 152"/>
                <a:gd name="T20" fmla="*/ 1 w 136"/>
                <a:gd name="T21" fmla="*/ 96 h 152"/>
                <a:gd name="T22" fmla="*/ 0 w 136"/>
                <a:gd name="T23" fmla="*/ 87 h 152"/>
                <a:gd name="T24" fmla="*/ 0 w 136"/>
                <a:gd name="T25" fmla="*/ 77 h 152"/>
                <a:gd name="T26" fmla="*/ 1 w 136"/>
                <a:gd name="T27" fmla="*/ 57 h 152"/>
                <a:gd name="T28" fmla="*/ 4 w 136"/>
                <a:gd name="T29" fmla="*/ 47 h 152"/>
                <a:gd name="T30" fmla="*/ 8 w 136"/>
                <a:gd name="T31" fmla="*/ 38 h 152"/>
                <a:gd name="T32" fmla="*/ 13 w 136"/>
                <a:gd name="T33" fmla="*/ 29 h 152"/>
                <a:gd name="T34" fmla="*/ 19 w 136"/>
                <a:gd name="T35" fmla="*/ 21 h 152"/>
                <a:gd name="T36" fmla="*/ 26 w 136"/>
                <a:gd name="T37" fmla="*/ 14 h 152"/>
                <a:gd name="T38" fmla="*/ 34 w 136"/>
                <a:gd name="T39" fmla="*/ 9 h 152"/>
                <a:gd name="T40" fmla="*/ 42 w 136"/>
                <a:gd name="T41" fmla="*/ 5 h 152"/>
                <a:gd name="T42" fmla="*/ 51 w 136"/>
                <a:gd name="T43" fmla="*/ 2 h 152"/>
                <a:gd name="T44" fmla="*/ 67 w 136"/>
                <a:gd name="T45" fmla="*/ 0 h 152"/>
                <a:gd name="T46" fmla="*/ 84 w 136"/>
                <a:gd name="T47" fmla="*/ 2 h 152"/>
                <a:gd name="T48" fmla="*/ 93 w 136"/>
                <a:gd name="T49" fmla="*/ 5 h 152"/>
                <a:gd name="T50" fmla="*/ 101 w 136"/>
                <a:gd name="T51" fmla="*/ 9 h 152"/>
                <a:gd name="T52" fmla="*/ 108 w 136"/>
                <a:gd name="T53" fmla="*/ 14 h 152"/>
                <a:gd name="T54" fmla="*/ 115 w 136"/>
                <a:gd name="T55" fmla="*/ 21 h 152"/>
                <a:gd name="T56" fmla="*/ 120 w 136"/>
                <a:gd name="T57" fmla="*/ 29 h 152"/>
                <a:gd name="T58" fmla="*/ 126 w 136"/>
                <a:gd name="T59" fmla="*/ 38 h 152"/>
                <a:gd name="T60" fmla="*/ 130 w 136"/>
                <a:gd name="T61" fmla="*/ 47 h 152"/>
                <a:gd name="T62" fmla="*/ 133 w 136"/>
                <a:gd name="T63" fmla="*/ 57 h 152"/>
                <a:gd name="T64" fmla="*/ 135 w 136"/>
                <a:gd name="T65" fmla="*/ 77 h 152"/>
                <a:gd name="T66" fmla="*/ 134 w 136"/>
                <a:gd name="T67" fmla="*/ 87 h 152"/>
                <a:gd name="T68" fmla="*/ 132 w 136"/>
                <a:gd name="T69" fmla="*/ 96 h 152"/>
                <a:gd name="T70" fmla="*/ 129 w 136"/>
                <a:gd name="T71" fmla="*/ 105 h 152"/>
                <a:gd name="T72" fmla="*/ 126 w 136"/>
                <a:gd name="T73" fmla="*/ 113 h 152"/>
                <a:gd name="T74" fmla="*/ 121 w 136"/>
                <a:gd name="T75" fmla="*/ 121 h 152"/>
                <a:gd name="T76" fmla="*/ 116 w 136"/>
                <a:gd name="T77" fmla="*/ 129 h 152"/>
                <a:gd name="T78" fmla="*/ 109 w 136"/>
                <a:gd name="T79" fmla="*/ 135 h 152"/>
                <a:gd name="T80" fmla="*/ 102 w 136"/>
                <a:gd name="T81" fmla="*/ 140 h 152"/>
                <a:gd name="T82" fmla="*/ 94 w 136"/>
                <a:gd name="T83" fmla="*/ 145 h 152"/>
                <a:gd name="T84" fmla="*/ 85 w 136"/>
                <a:gd name="T85" fmla="*/ 148 h 152"/>
                <a:gd name="T86" fmla="*/ 77 w 136"/>
                <a:gd name="T87" fmla="*/ 150 h 152"/>
                <a:gd name="T88" fmla="*/ 67 w 136"/>
                <a:gd name="T89" fmla="*/ 151 h 1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6"/>
                <a:gd name="T136" fmla="*/ 0 h 152"/>
                <a:gd name="T137" fmla="*/ 136 w 136"/>
                <a:gd name="T138" fmla="*/ 152 h 1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6" h="152">
                  <a:moveTo>
                    <a:pt x="67" y="151"/>
                  </a:moveTo>
                  <a:lnTo>
                    <a:pt x="57" y="150"/>
                  </a:lnTo>
                  <a:lnTo>
                    <a:pt x="49" y="148"/>
                  </a:lnTo>
                  <a:lnTo>
                    <a:pt x="40" y="145"/>
                  </a:lnTo>
                  <a:lnTo>
                    <a:pt x="33" y="140"/>
                  </a:lnTo>
                  <a:lnTo>
                    <a:pt x="25" y="135"/>
                  </a:lnTo>
                  <a:lnTo>
                    <a:pt x="18" y="129"/>
                  </a:lnTo>
                  <a:lnTo>
                    <a:pt x="13" y="121"/>
                  </a:lnTo>
                  <a:lnTo>
                    <a:pt x="8" y="113"/>
                  </a:lnTo>
                  <a:lnTo>
                    <a:pt x="5" y="105"/>
                  </a:lnTo>
                  <a:lnTo>
                    <a:pt x="1" y="96"/>
                  </a:lnTo>
                  <a:lnTo>
                    <a:pt x="0" y="87"/>
                  </a:lnTo>
                  <a:lnTo>
                    <a:pt x="0" y="77"/>
                  </a:lnTo>
                  <a:lnTo>
                    <a:pt x="1" y="57"/>
                  </a:lnTo>
                  <a:lnTo>
                    <a:pt x="4" y="47"/>
                  </a:lnTo>
                  <a:lnTo>
                    <a:pt x="8" y="38"/>
                  </a:lnTo>
                  <a:lnTo>
                    <a:pt x="13" y="29"/>
                  </a:lnTo>
                  <a:lnTo>
                    <a:pt x="19" y="21"/>
                  </a:lnTo>
                  <a:lnTo>
                    <a:pt x="26" y="14"/>
                  </a:lnTo>
                  <a:lnTo>
                    <a:pt x="34" y="9"/>
                  </a:lnTo>
                  <a:lnTo>
                    <a:pt x="42" y="5"/>
                  </a:lnTo>
                  <a:lnTo>
                    <a:pt x="51" y="2"/>
                  </a:lnTo>
                  <a:lnTo>
                    <a:pt x="67" y="0"/>
                  </a:lnTo>
                  <a:lnTo>
                    <a:pt x="84" y="2"/>
                  </a:lnTo>
                  <a:lnTo>
                    <a:pt x="93" y="5"/>
                  </a:lnTo>
                  <a:lnTo>
                    <a:pt x="101" y="9"/>
                  </a:lnTo>
                  <a:lnTo>
                    <a:pt x="108" y="14"/>
                  </a:lnTo>
                  <a:lnTo>
                    <a:pt x="115" y="21"/>
                  </a:lnTo>
                  <a:lnTo>
                    <a:pt x="120" y="29"/>
                  </a:lnTo>
                  <a:lnTo>
                    <a:pt x="126" y="38"/>
                  </a:lnTo>
                  <a:lnTo>
                    <a:pt x="130" y="47"/>
                  </a:lnTo>
                  <a:lnTo>
                    <a:pt x="133" y="57"/>
                  </a:lnTo>
                  <a:lnTo>
                    <a:pt x="135" y="77"/>
                  </a:lnTo>
                  <a:lnTo>
                    <a:pt x="134" y="87"/>
                  </a:lnTo>
                  <a:lnTo>
                    <a:pt x="132" y="96"/>
                  </a:lnTo>
                  <a:lnTo>
                    <a:pt x="129" y="105"/>
                  </a:lnTo>
                  <a:lnTo>
                    <a:pt x="126" y="113"/>
                  </a:lnTo>
                  <a:lnTo>
                    <a:pt x="121" y="121"/>
                  </a:lnTo>
                  <a:lnTo>
                    <a:pt x="116" y="129"/>
                  </a:lnTo>
                  <a:lnTo>
                    <a:pt x="109" y="135"/>
                  </a:lnTo>
                  <a:lnTo>
                    <a:pt x="102" y="140"/>
                  </a:lnTo>
                  <a:lnTo>
                    <a:pt x="94" y="145"/>
                  </a:lnTo>
                  <a:lnTo>
                    <a:pt x="85" y="148"/>
                  </a:lnTo>
                  <a:lnTo>
                    <a:pt x="77" y="150"/>
                  </a:lnTo>
                  <a:lnTo>
                    <a:pt x="67" y="151"/>
                  </a:lnTo>
                </a:path>
              </a:pathLst>
            </a:custGeom>
            <a:solidFill>
              <a:srgbClr val="00FFFF"/>
            </a:solidFill>
            <a:ln w="9525" cap="rnd">
              <a:noFill/>
              <a:round/>
              <a:headEnd/>
              <a:tailEnd/>
            </a:ln>
          </p:spPr>
          <p:txBody>
            <a:bodyPr/>
            <a:lstStyle/>
            <a:p>
              <a:endParaRPr lang="en-US"/>
            </a:p>
          </p:txBody>
        </p:sp>
        <p:sp>
          <p:nvSpPr>
            <p:cNvPr id="16491" name="Freeform 105"/>
            <p:cNvSpPr>
              <a:spLocks/>
            </p:cNvSpPr>
            <p:nvPr/>
          </p:nvSpPr>
          <p:spPr bwMode="auto">
            <a:xfrm>
              <a:off x="4105" y="3150"/>
              <a:ext cx="154" cy="173"/>
            </a:xfrm>
            <a:custGeom>
              <a:avLst/>
              <a:gdLst>
                <a:gd name="T0" fmla="*/ 86 w 154"/>
                <a:gd name="T1" fmla="*/ 157 h 173"/>
                <a:gd name="T2" fmla="*/ 67 w 154"/>
                <a:gd name="T3" fmla="*/ 158 h 173"/>
                <a:gd name="T4" fmla="*/ 51 w 154"/>
                <a:gd name="T5" fmla="*/ 152 h 173"/>
                <a:gd name="T6" fmla="*/ 37 w 154"/>
                <a:gd name="T7" fmla="*/ 143 h 173"/>
                <a:gd name="T8" fmla="*/ 25 w 154"/>
                <a:gd name="T9" fmla="*/ 130 h 173"/>
                <a:gd name="T10" fmla="*/ 17 w 154"/>
                <a:gd name="T11" fmla="*/ 114 h 173"/>
                <a:gd name="T12" fmla="*/ 13 w 154"/>
                <a:gd name="T13" fmla="*/ 97 h 173"/>
                <a:gd name="T14" fmla="*/ 15 w 154"/>
                <a:gd name="T15" fmla="*/ 69 h 173"/>
                <a:gd name="T16" fmla="*/ 21 w 154"/>
                <a:gd name="T17" fmla="*/ 50 h 173"/>
                <a:gd name="T18" fmla="*/ 32 w 154"/>
                <a:gd name="T19" fmla="*/ 34 h 173"/>
                <a:gd name="T20" fmla="*/ 45 w 154"/>
                <a:gd name="T21" fmla="*/ 24 h 173"/>
                <a:gd name="T22" fmla="*/ 60 w 154"/>
                <a:gd name="T23" fmla="*/ 17 h 173"/>
                <a:gd name="T24" fmla="*/ 92 w 154"/>
                <a:gd name="T25" fmla="*/ 17 h 173"/>
                <a:gd name="T26" fmla="*/ 108 w 154"/>
                <a:gd name="T27" fmla="*/ 24 h 173"/>
                <a:gd name="T28" fmla="*/ 121 w 154"/>
                <a:gd name="T29" fmla="*/ 34 h 173"/>
                <a:gd name="T30" fmla="*/ 132 w 154"/>
                <a:gd name="T31" fmla="*/ 50 h 173"/>
                <a:gd name="T32" fmla="*/ 138 w 154"/>
                <a:gd name="T33" fmla="*/ 69 h 173"/>
                <a:gd name="T34" fmla="*/ 140 w 154"/>
                <a:gd name="T35" fmla="*/ 97 h 173"/>
                <a:gd name="T36" fmla="*/ 136 w 154"/>
                <a:gd name="T37" fmla="*/ 114 h 173"/>
                <a:gd name="T38" fmla="*/ 128 w 154"/>
                <a:gd name="T39" fmla="*/ 130 h 173"/>
                <a:gd name="T40" fmla="*/ 116 w 154"/>
                <a:gd name="T41" fmla="*/ 143 h 173"/>
                <a:gd name="T42" fmla="*/ 102 w 154"/>
                <a:gd name="T43" fmla="*/ 152 h 173"/>
                <a:gd name="T44" fmla="*/ 86 w 154"/>
                <a:gd name="T45" fmla="*/ 158 h 173"/>
                <a:gd name="T46" fmla="*/ 67 w 154"/>
                <a:gd name="T47" fmla="*/ 157 h 173"/>
                <a:gd name="T48" fmla="*/ 76 w 154"/>
                <a:gd name="T49" fmla="*/ 172 h 173"/>
                <a:gd name="T50" fmla="*/ 97 w 154"/>
                <a:gd name="T51" fmla="*/ 169 h 173"/>
                <a:gd name="T52" fmla="*/ 115 w 154"/>
                <a:gd name="T53" fmla="*/ 160 h 173"/>
                <a:gd name="T54" fmla="*/ 131 w 154"/>
                <a:gd name="T55" fmla="*/ 146 h 173"/>
                <a:gd name="T56" fmla="*/ 143 w 154"/>
                <a:gd name="T57" fmla="*/ 130 h 173"/>
                <a:gd name="T58" fmla="*/ 150 w 154"/>
                <a:gd name="T59" fmla="*/ 110 h 173"/>
                <a:gd name="T60" fmla="*/ 153 w 154"/>
                <a:gd name="T61" fmla="*/ 88 h 173"/>
                <a:gd name="T62" fmla="*/ 147 w 154"/>
                <a:gd name="T63" fmla="*/ 54 h 173"/>
                <a:gd name="T64" fmla="*/ 137 w 154"/>
                <a:gd name="T65" fmla="*/ 33 h 173"/>
                <a:gd name="T66" fmla="*/ 122 w 154"/>
                <a:gd name="T67" fmla="*/ 17 h 173"/>
                <a:gd name="T68" fmla="*/ 105 w 154"/>
                <a:gd name="T69" fmla="*/ 7 h 173"/>
                <a:gd name="T70" fmla="*/ 76 w 154"/>
                <a:gd name="T71" fmla="*/ 0 h 173"/>
                <a:gd name="T72" fmla="*/ 48 w 154"/>
                <a:gd name="T73" fmla="*/ 7 h 173"/>
                <a:gd name="T74" fmla="*/ 31 w 154"/>
                <a:gd name="T75" fmla="*/ 17 h 173"/>
                <a:gd name="T76" fmla="*/ 16 w 154"/>
                <a:gd name="T77" fmla="*/ 33 h 173"/>
                <a:gd name="T78" fmla="*/ 6 w 154"/>
                <a:gd name="T79" fmla="*/ 54 h 173"/>
                <a:gd name="T80" fmla="*/ 0 w 154"/>
                <a:gd name="T81" fmla="*/ 88 h 173"/>
                <a:gd name="T82" fmla="*/ 3 w 154"/>
                <a:gd name="T83" fmla="*/ 110 h 173"/>
                <a:gd name="T84" fmla="*/ 10 w 154"/>
                <a:gd name="T85" fmla="*/ 130 h 173"/>
                <a:gd name="T86" fmla="*/ 22 w 154"/>
                <a:gd name="T87" fmla="*/ 146 h 173"/>
                <a:gd name="T88" fmla="*/ 37 w 154"/>
                <a:gd name="T89" fmla="*/ 160 h 173"/>
                <a:gd name="T90" fmla="*/ 56 w 154"/>
                <a:gd name="T91" fmla="*/ 169 h 173"/>
                <a:gd name="T92" fmla="*/ 76 w 154"/>
                <a:gd name="T93" fmla="*/ 172 h 1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4"/>
                <a:gd name="T142" fmla="*/ 0 h 173"/>
                <a:gd name="T143" fmla="*/ 154 w 154"/>
                <a:gd name="T144" fmla="*/ 173 h 1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4" h="173">
                  <a:moveTo>
                    <a:pt x="87" y="172"/>
                  </a:moveTo>
                  <a:lnTo>
                    <a:pt x="86" y="157"/>
                  </a:lnTo>
                  <a:lnTo>
                    <a:pt x="76" y="158"/>
                  </a:lnTo>
                  <a:lnTo>
                    <a:pt x="67" y="158"/>
                  </a:lnTo>
                  <a:lnTo>
                    <a:pt x="59" y="156"/>
                  </a:lnTo>
                  <a:lnTo>
                    <a:pt x="51" y="152"/>
                  </a:lnTo>
                  <a:lnTo>
                    <a:pt x="44" y="148"/>
                  </a:lnTo>
                  <a:lnTo>
                    <a:pt x="37" y="143"/>
                  </a:lnTo>
                  <a:lnTo>
                    <a:pt x="31" y="137"/>
                  </a:lnTo>
                  <a:lnTo>
                    <a:pt x="25" y="130"/>
                  </a:lnTo>
                  <a:lnTo>
                    <a:pt x="21" y="122"/>
                  </a:lnTo>
                  <a:lnTo>
                    <a:pt x="17" y="114"/>
                  </a:lnTo>
                  <a:lnTo>
                    <a:pt x="15" y="106"/>
                  </a:lnTo>
                  <a:lnTo>
                    <a:pt x="13" y="97"/>
                  </a:lnTo>
                  <a:lnTo>
                    <a:pt x="13" y="88"/>
                  </a:lnTo>
                  <a:lnTo>
                    <a:pt x="15" y="69"/>
                  </a:lnTo>
                  <a:lnTo>
                    <a:pt x="17" y="59"/>
                  </a:lnTo>
                  <a:lnTo>
                    <a:pt x="21" y="50"/>
                  </a:lnTo>
                  <a:lnTo>
                    <a:pt x="26" y="42"/>
                  </a:lnTo>
                  <a:lnTo>
                    <a:pt x="32" y="34"/>
                  </a:lnTo>
                  <a:lnTo>
                    <a:pt x="38" y="28"/>
                  </a:lnTo>
                  <a:lnTo>
                    <a:pt x="45" y="24"/>
                  </a:lnTo>
                  <a:lnTo>
                    <a:pt x="53" y="20"/>
                  </a:lnTo>
                  <a:lnTo>
                    <a:pt x="60" y="17"/>
                  </a:lnTo>
                  <a:lnTo>
                    <a:pt x="76" y="15"/>
                  </a:lnTo>
                  <a:lnTo>
                    <a:pt x="92" y="17"/>
                  </a:lnTo>
                  <a:lnTo>
                    <a:pt x="100" y="20"/>
                  </a:lnTo>
                  <a:lnTo>
                    <a:pt x="108" y="24"/>
                  </a:lnTo>
                  <a:lnTo>
                    <a:pt x="115" y="28"/>
                  </a:lnTo>
                  <a:lnTo>
                    <a:pt x="121" y="34"/>
                  </a:lnTo>
                  <a:lnTo>
                    <a:pt x="127" y="42"/>
                  </a:lnTo>
                  <a:lnTo>
                    <a:pt x="132" y="50"/>
                  </a:lnTo>
                  <a:lnTo>
                    <a:pt x="136" y="59"/>
                  </a:lnTo>
                  <a:lnTo>
                    <a:pt x="138" y="69"/>
                  </a:lnTo>
                  <a:lnTo>
                    <a:pt x="140" y="88"/>
                  </a:lnTo>
                  <a:lnTo>
                    <a:pt x="140" y="97"/>
                  </a:lnTo>
                  <a:lnTo>
                    <a:pt x="138" y="106"/>
                  </a:lnTo>
                  <a:lnTo>
                    <a:pt x="136" y="114"/>
                  </a:lnTo>
                  <a:lnTo>
                    <a:pt x="132" y="122"/>
                  </a:lnTo>
                  <a:lnTo>
                    <a:pt x="128" y="130"/>
                  </a:lnTo>
                  <a:lnTo>
                    <a:pt x="122" y="137"/>
                  </a:lnTo>
                  <a:lnTo>
                    <a:pt x="116" y="143"/>
                  </a:lnTo>
                  <a:lnTo>
                    <a:pt x="109" y="148"/>
                  </a:lnTo>
                  <a:lnTo>
                    <a:pt x="102" y="152"/>
                  </a:lnTo>
                  <a:lnTo>
                    <a:pt x="94" y="156"/>
                  </a:lnTo>
                  <a:lnTo>
                    <a:pt x="86" y="158"/>
                  </a:lnTo>
                  <a:lnTo>
                    <a:pt x="76" y="158"/>
                  </a:lnTo>
                  <a:lnTo>
                    <a:pt x="67" y="157"/>
                  </a:lnTo>
                  <a:lnTo>
                    <a:pt x="66" y="172"/>
                  </a:lnTo>
                  <a:lnTo>
                    <a:pt x="76" y="172"/>
                  </a:lnTo>
                  <a:lnTo>
                    <a:pt x="87" y="171"/>
                  </a:lnTo>
                  <a:lnTo>
                    <a:pt x="97" y="169"/>
                  </a:lnTo>
                  <a:lnTo>
                    <a:pt x="107" y="165"/>
                  </a:lnTo>
                  <a:lnTo>
                    <a:pt x="115" y="160"/>
                  </a:lnTo>
                  <a:lnTo>
                    <a:pt x="124" y="154"/>
                  </a:lnTo>
                  <a:lnTo>
                    <a:pt x="131" y="146"/>
                  </a:lnTo>
                  <a:lnTo>
                    <a:pt x="137" y="138"/>
                  </a:lnTo>
                  <a:lnTo>
                    <a:pt x="143" y="130"/>
                  </a:lnTo>
                  <a:lnTo>
                    <a:pt x="147" y="120"/>
                  </a:lnTo>
                  <a:lnTo>
                    <a:pt x="150" y="110"/>
                  </a:lnTo>
                  <a:lnTo>
                    <a:pt x="152" y="98"/>
                  </a:lnTo>
                  <a:lnTo>
                    <a:pt x="153" y="88"/>
                  </a:lnTo>
                  <a:lnTo>
                    <a:pt x="151" y="66"/>
                  </a:lnTo>
                  <a:lnTo>
                    <a:pt x="147" y="54"/>
                  </a:lnTo>
                  <a:lnTo>
                    <a:pt x="143" y="43"/>
                  </a:lnTo>
                  <a:lnTo>
                    <a:pt x="137" y="33"/>
                  </a:lnTo>
                  <a:lnTo>
                    <a:pt x="129" y="25"/>
                  </a:lnTo>
                  <a:lnTo>
                    <a:pt x="122" y="17"/>
                  </a:lnTo>
                  <a:lnTo>
                    <a:pt x="113" y="11"/>
                  </a:lnTo>
                  <a:lnTo>
                    <a:pt x="105" y="7"/>
                  </a:lnTo>
                  <a:lnTo>
                    <a:pt x="96" y="3"/>
                  </a:lnTo>
                  <a:lnTo>
                    <a:pt x="76" y="0"/>
                  </a:lnTo>
                  <a:lnTo>
                    <a:pt x="57" y="3"/>
                  </a:lnTo>
                  <a:lnTo>
                    <a:pt x="48" y="7"/>
                  </a:lnTo>
                  <a:lnTo>
                    <a:pt x="40" y="11"/>
                  </a:lnTo>
                  <a:lnTo>
                    <a:pt x="31" y="17"/>
                  </a:lnTo>
                  <a:lnTo>
                    <a:pt x="23" y="25"/>
                  </a:lnTo>
                  <a:lnTo>
                    <a:pt x="16" y="33"/>
                  </a:lnTo>
                  <a:lnTo>
                    <a:pt x="10" y="43"/>
                  </a:lnTo>
                  <a:lnTo>
                    <a:pt x="6" y="54"/>
                  </a:lnTo>
                  <a:lnTo>
                    <a:pt x="2" y="66"/>
                  </a:lnTo>
                  <a:lnTo>
                    <a:pt x="0" y="88"/>
                  </a:lnTo>
                  <a:lnTo>
                    <a:pt x="1" y="98"/>
                  </a:lnTo>
                  <a:lnTo>
                    <a:pt x="3" y="110"/>
                  </a:lnTo>
                  <a:lnTo>
                    <a:pt x="6" y="120"/>
                  </a:lnTo>
                  <a:lnTo>
                    <a:pt x="10" y="130"/>
                  </a:lnTo>
                  <a:lnTo>
                    <a:pt x="16" y="138"/>
                  </a:lnTo>
                  <a:lnTo>
                    <a:pt x="22" y="146"/>
                  </a:lnTo>
                  <a:lnTo>
                    <a:pt x="29" y="154"/>
                  </a:lnTo>
                  <a:lnTo>
                    <a:pt x="37" y="160"/>
                  </a:lnTo>
                  <a:lnTo>
                    <a:pt x="46" y="165"/>
                  </a:lnTo>
                  <a:lnTo>
                    <a:pt x="56" y="169"/>
                  </a:lnTo>
                  <a:lnTo>
                    <a:pt x="65" y="171"/>
                  </a:lnTo>
                  <a:lnTo>
                    <a:pt x="76" y="172"/>
                  </a:lnTo>
                  <a:lnTo>
                    <a:pt x="87" y="172"/>
                  </a:lnTo>
                </a:path>
              </a:pathLst>
            </a:custGeom>
            <a:solidFill>
              <a:srgbClr val="000000"/>
            </a:solidFill>
            <a:ln w="12700" cap="rnd">
              <a:solidFill>
                <a:srgbClr val="000000"/>
              </a:solidFill>
              <a:round/>
              <a:headEnd/>
              <a:tailEnd/>
            </a:ln>
          </p:spPr>
          <p:txBody>
            <a:bodyPr/>
            <a:lstStyle/>
            <a:p>
              <a:endParaRPr lang="en-US"/>
            </a:p>
          </p:txBody>
        </p:sp>
        <p:sp>
          <p:nvSpPr>
            <p:cNvPr id="16492" name="Freeform 106"/>
            <p:cNvSpPr>
              <a:spLocks/>
            </p:cNvSpPr>
            <p:nvPr/>
          </p:nvSpPr>
          <p:spPr bwMode="auto">
            <a:xfrm>
              <a:off x="4256" y="3158"/>
              <a:ext cx="136" cy="152"/>
            </a:xfrm>
            <a:custGeom>
              <a:avLst/>
              <a:gdLst>
                <a:gd name="T0" fmla="*/ 67 w 136"/>
                <a:gd name="T1" fmla="*/ 151 h 152"/>
                <a:gd name="T2" fmla="*/ 57 w 136"/>
                <a:gd name="T3" fmla="*/ 150 h 152"/>
                <a:gd name="T4" fmla="*/ 48 w 136"/>
                <a:gd name="T5" fmla="*/ 148 h 152"/>
                <a:gd name="T6" fmla="*/ 40 w 136"/>
                <a:gd name="T7" fmla="*/ 145 h 152"/>
                <a:gd name="T8" fmla="*/ 32 w 136"/>
                <a:gd name="T9" fmla="*/ 140 h 152"/>
                <a:gd name="T10" fmla="*/ 25 w 136"/>
                <a:gd name="T11" fmla="*/ 135 h 152"/>
                <a:gd name="T12" fmla="*/ 18 w 136"/>
                <a:gd name="T13" fmla="*/ 129 h 152"/>
                <a:gd name="T14" fmla="*/ 13 w 136"/>
                <a:gd name="T15" fmla="*/ 121 h 152"/>
                <a:gd name="T16" fmla="*/ 8 w 136"/>
                <a:gd name="T17" fmla="*/ 113 h 152"/>
                <a:gd name="T18" fmla="*/ 5 w 136"/>
                <a:gd name="T19" fmla="*/ 105 h 152"/>
                <a:gd name="T20" fmla="*/ 2 w 136"/>
                <a:gd name="T21" fmla="*/ 96 h 152"/>
                <a:gd name="T22" fmla="*/ 0 w 136"/>
                <a:gd name="T23" fmla="*/ 87 h 152"/>
                <a:gd name="T24" fmla="*/ 0 w 136"/>
                <a:gd name="T25" fmla="*/ 77 h 152"/>
                <a:gd name="T26" fmla="*/ 1 w 136"/>
                <a:gd name="T27" fmla="*/ 57 h 152"/>
                <a:gd name="T28" fmla="*/ 5 w 136"/>
                <a:gd name="T29" fmla="*/ 47 h 152"/>
                <a:gd name="T30" fmla="*/ 8 w 136"/>
                <a:gd name="T31" fmla="*/ 38 h 152"/>
                <a:gd name="T32" fmla="*/ 14 w 136"/>
                <a:gd name="T33" fmla="*/ 29 h 152"/>
                <a:gd name="T34" fmla="*/ 20 w 136"/>
                <a:gd name="T35" fmla="*/ 21 h 152"/>
                <a:gd name="T36" fmla="*/ 27 w 136"/>
                <a:gd name="T37" fmla="*/ 14 h 152"/>
                <a:gd name="T38" fmla="*/ 33 w 136"/>
                <a:gd name="T39" fmla="*/ 9 h 152"/>
                <a:gd name="T40" fmla="*/ 42 w 136"/>
                <a:gd name="T41" fmla="*/ 5 h 152"/>
                <a:gd name="T42" fmla="*/ 50 w 136"/>
                <a:gd name="T43" fmla="*/ 2 h 152"/>
                <a:gd name="T44" fmla="*/ 67 w 136"/>
                <a:gd name="T45" fmla="*/ 0 h 152"/>
                <a:gd name="T46" fmla="*/ 83 w 136"/>
                <a:gd name="T47" fmla="*/ 2 h 152"/>
                <a:gd name="T48" fmla="*/ 92 w 136"/>
                <a:gd name="T49" fmla="*/ 5 h 152"/>
                <a:gd name="T50" fmla="*/ 100 w 136"/>
                <a:gd name="T51" fmla="*/ 9 h 152"/>
                <a:gd name="T52" fmla="*/ 107 w 136"/>
                <a:gd name="T53" fmla="*/ 14 h 152"/>
                <a:gd name="T54" fmla="*/ 114 w 136"/>
                <a:gd name="T55" fmla="*/ 21 h 152"/>
                <a:gd name="T56" fmla="*/ 120 w 136"/>
                <a:gd name="T57" fmla="*/ 29 h 152"/>
                <a:gd name="T58" fmla="*/ 125 w 136"/>
                <a:gd name="T59" fmla="*/ 38 h 152"/>
                <a:gd name="T60" fmla="*/ 129 w 136"/>
                <a:gd name="T61" fmla="*/ 47 h 152"/>
                <a:gd name="T62" fmla="*/ 132 w 136"/>
                <a:gd name="T63" fmla="*/ 57 h 152"/>
                <a:gd name="T64" fmla="*/ 135 w 136"/>
                <a:gd name="T65" fmla="*/ 77 h 152"/>
                <a:gd name="T66" fmla="*/ 134 w 136"/>
                <a:gd name="T67" fmla="*/ 87 h 152"/>
                <a:gd name="T68" fmla="*/ 132 w 136"/>
                <a:gd name="T69" fmla="*/ 96 h 152"/>
                <a:gd name="T70" fmla="*/ 129 w 136"/>
                <a:gd name="T71" fmla="*/ 105 h 152"/>
                <a:gd name="T72" fmla="*/ 125 w 136"/>
                <a:gd name="T73" fmla="*/ 113 h 152"/>
                <a:gd name="T74" fmla="*/ 121 w 136"/>
                <a:gd name="T75" fmla="*/ 121 h 152"/>
                <a:gd name="T76" fmla="*/ 115 w 136"/>
                <a:gd name="T77" fmla="*/ 129 h 152"/>
                <a:gd name="T78" fmla="*/ 109 w 136"/>
                <a:gd name="T79" fmla="*/ 135 h 152"/>
                <a:gd name="T80" fmla="*/ 101 w 136"/>
                <a:gd name="T81" fmla="*/ 140 h 152"/>
                <a:gd name="T82" fmla="*/ 94 w 136"/>
                <a:gd name="T83" fmla="*/ 145 h 152"/>
                <a:gd name="T84" fmla="*/ 85 w 136"/>
                <a:gd name="T85" fmla="*/ 148 h 152"/>
                <a:gd name="T86" fmla="*/ 77 w 136"/>
                <a:gd name="T87" fmla="*/ 150 h 152"/>
                <a:gd name="T88" fmla="*/ 67 w 136"/>
                <a:gd name="T89" fmla="*/ 151 h 1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6"/>
                <a:gd name="T136" fmla="*/ 0 h 152"/>
                <a:gd name="T137" fmla="*/ 136 w 136"/>
                <a:gd name="T138" fmla="*/ 152 h 1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6" h="152">
                  <a:moveTo>
                    <a:pt x="67" y="151"/>
                  </a:moveTo>
                  <a:lnTo>
                    <a:pt x="57" y="150"/>
                  </a:lnTo>
                  <a:lnTo>
                    <a:pt x="48" y="148"/>
                  </a:lnTo>
                  <a:lnTo>
                    <a:pt x="40" y="145"/>
                  </a:lnTo>
                  <a:lnTo>
                    <a:pt x="32" y="140"/>
                  </a:lnTo>
                  <a:lnTo>
                    <a:pt x="25" y="135"/>
                  </a:lnTo>
                  <a:lnTo>
                    <a:pt x="18" y="129"/>
                  </a:lnTo>
                  <a:lnTo>
                    <a:pt x="13" y="121"/>
                  </a:lnTo>
                  <a:lnTo>
                    <a:pt x="8" y="113"/>
                  </a:lnTo>
                  <a:lnTo>
                    <a:pt x="5" y="105"/>
                  </a:lnTo>
                  <a:lnTo>
                    <a:pt x="2" y="96"/>
                  </a:lnTo>
                  <a:lnTo>
                    <a:pt x="0" y="87"/>
                  </a:lnTo>
                  <a:lnTo>
                    <a:pt x="0" y="77"/>
                  </a:lnTo>
                  <a:lnTo>
                    <a:pt x="1" y="57"/>
                  </a:lnTo>
                  <a:lnTo>
                    <a:pt x="5" y="47"/>
                  </a:lnTo>
                  <a:lnTo>
                    <a:pt x="8" y="38"/>
                  </a:lnTo>
                  <a:lnTo>
                    <a:pt x="14" y="29"/>
                  </a:lnTo>
                  <a:lnTo>
                    <a:pt x="20" y="21"/>
                  </a:lnTo>
                  <a:lnTo>
                    <a:pt x="27" y="14"/>
                  </a:lnTo>
                  <a:lnTo>
                    <a:pt x="33" y="9"/>
                  </a:lnTo>
                  <a:lnTo>
                    <a:pt x="42" y="5"/>
                  </a:lnTo>
                  <a:lnTo>
                    <a:pt x="50" y="2"/>
                  </a:lnTo>
                  <a:lnTo>
                    <a:pt x="67" y="0"/>
                  </a:lnTo>
                  <a:lnTo>
                    <a:pt x="83" y="2"/>
                  </a:lnTo>
                  <a:lnTo>
                    <a:pt x="92" y="5"/>
                  </a:lnTo>
                  <a:lnTo>
                    <a:pt x="100" y="9"/>
                  </a:lnTo>
                  <a:lnTo>
                    <a:pt x="107" y="14"/>
                  </a:lnTo>
                  <a:lnTo>
                    <a:pt x="114" y="21"/>
                  </a:lnTo>
                  <a:lnTo>
                    <a:pt x="120" y="29"/>
                  </a:lnTo>
                  <a:lnTo>
                    <a:pt x="125" y="38"/>
                  </a:lnTo>
                  <a:lnTo>
                    <a:pt x="129" y="47"/>
                  </a:lnTo>
                  <a:lnTo>
                    <a:pt x="132" y="57"/>
                  </a:lnTo>
                  <a:lnTo>
                    <a:pt x="135" y="77"/>
                  </a:lnTo>
                  <a:lnTo>
                    <a:pt x="134" y="87"/>
                  </a:lnTo>
                  <a:lnTo>
                    <a:pt x="132" y="96"/>
                  </a:lnTo>
                  <a:lnTo>
                    <a:pt x="129" y="105"/>
                  </a:lnTo>
                  <a:lnTo>
                    <a:pt x="125" y="113"/>
                  </a:lnTo>
                  <a:lnTo>
                    <a:pt x="121" y="121"/>
                  </a:lnTo>
                  <a:lnTo>
                    <a:pt x="115" y="129"/>
                  </a:lnTo>
                  <a:lnTo>
                    <a:pt x="109" y="135"/>
                  </a:lnTo>
                  <a:lnTo>
                    <a:pt x="101" y="140"/>
                  </a:lnTo>
                  <a:lnTo>
                    <a:pt x="94" y="145"/>
                  </a:lnTo>
                  <a:lnTo>
                    <a:pt x="85" y="148"/>
                  </a:lnTo>
                  <a:lnTo>
                    <a:pt x="77" y="150"/>
                  </a:lnTo>
                  <a:lnTo>
                    <a:pt x="67" y="151"/>
                  </a:lnTo>
                </a:path>
              </a:pathLst>
            </a:custGeom>
            <a:solidFill>
              <a:srgbClr val="00FFFF"/>
            </a:solidFill>
            <a:ln w="9525" cap="rnd">
              <a:noFill/>
              <a:round/>
              <a:headEnd/>
              <a:tailEnd/>
            </a:ln>
          </p:spPr>
          <p:txBody>
            <a:bodyPr/>
            <a:lstStyle/>
            <a:p>
              <a:endParaRPr lang="en-US"/>
            </a:p>
          </p:txBody>
        </p:sp>
        <p:sp>
          <p:nvSpPr>
            <p:cNvPr id="16493" name="Freeform 107"/>
            <p:cNvSpPr>
              <a:spLocks/>
            </p:cNvSpPr>
            <p:nvPr/>
          </p:nvSpPr>
          <p:spPr bwMode="auto">
            <a:xfrm>
              <a:off x="4250" y="3150"/>
              <a:ext cx="154" cy="173"/>
            </a:xfrm>
            <a:custGeom>
              <a:avLst/>
              <a:gdLst>
                <a:gd name="T0" fmla="*/ 86 w 154"/>
                <a:gd name="T1" fmla="*/ 157 h 173"/>
                <a:gd name="T2" fmla="*/ 66 w 154"/>
                <a:gd name="T3" fmla="*/ 158 h 173"/>
                <a:gd name="T4" fmla="*/ 50 w 154"/>
                <a:gd name="T5" fmla="*/ 152 h 173"/>
                <a:gd name="T6" fmla="*/ 36 w 154"/>
                <a:gd name="T7" fmla="*/ 143 h 173"/>
                <a:gd name="T8" fmla="*/ 25 w 154"/>
                <a:gd name="T9" fmla="*/ 130 h 173"/>
                <a:gd name="T10" fmla="*/ 16 w 154"/>
                <a:gd name="T11" fmla="*/ 114 h 173"/>
                <a:gd name="T12" fmla="*/ 13 w 154"/>
                <a:gd name="T13" fmla="*/ 97 h 173"/>
                <a:gd name="T14" fmla="*/ 14 w 154"/>
                <a:gd name="T15" fmla="*/ 69 h 173"/>
                <a:gd name="T16" fmla="*/ 20 w 154"/>
                <a:gd name="T17" fmla="*/ 50 h 173"/>
                <a:gd name="T18" fmla="*/ 31 w 154"/>
                <a:gd name="T19" fmla="*/ 34 h 173"/>
                <a:gd name="T20" fmla="*/ 45 w 154"/>
                <a:gd name="T21" fmla="*/ 24 h 173"/>
                <a:gd name="T22" fmla="*/ 60 w 154"/>
                <a:gd name="T23" fmla="*/ 17 h 173"/>
                <a:gd name="T24" fmla="*/ 92 w 154"/>
                <a:gd name="T25" fmla="*/ 17 h 173"/>
                <a:gd name="T26" fmla="*/ 107 w 154"/>
                <a:gd name="T27" fmla="*/ 24 h 173"/>
                <a:gd name="T28" fmla="*/ 121 w 154"/>
                <a:gd name="T29" fmla="*/ 34 h 173"/>
                <a:gd name="T30" fmla="*/ 131 w 154"/>
                <a:gd name="T31" fmla="*/ 50 h 173"/>
                <a:gd name="T32" fmla="*/ 137 w 154"/>
                <a:gd name="T33" fmla="*/ 69 h 173"/>
                <a:gd name="T34" fmla="*/ 139 w 154"/>
                <a:gd name="T35" fmla="*/ 97 h 173"/>
                <a:gd name="T36" fmla="*/ 135 w 154"/>
                <a:gd name="T37" fmla="*/ 114 h 173"/>
                <a:gd name="T38" fmla="*/ 127 w 154"/>
                <a:gd name="T39" fmla="*/ 130 h 173"/>
                <a:gd name="T40" fmla="*/ 115 w 154"/>
                <a:gd name="T41" fmla="*/ 143 h 173"/>
                <a:gd name="T42" fmla="*/ 102 w 154"/>
                <a:gd name="T43" fmla="*/ 152 h 173"/>
                <a:gd name="T44" fmla="*/ 85 w 154"/>
                <a:gd name="T45" fmla="*/ 158 h 173"/>
                <a:gd name="T46" fmla="*/ 66 w 154"/>
                <a:gd name="T47" fmla="*/ 157 h 173"/>
                <a:gd name="T48" fmla="*/ 76 w 154"/>
                <a:gd name="T49" fmla="*/ 172 h 173"/>
                <a:gd name="T50" fmla="*/ 97 w 154"/>
                <a:gd name="T51" fmla="*/ 169 h 173"/>
                <a:gd name="T52" fmla="*/ 115 w 154"/>
                <a:gd name="T53" fmla="*/ 160 h 173"/>
                <a:gd name="T54" fmla="*/ 130 w 154"/>
                <a:gd name="T55" fmla="*/ 146 h 173"/>
                <a:gd name="T56" fmla="*/ 142 w 154"/>
                <a:gd name="T57" fmla="*/ 130 h 173"/>
                <a:gd name="T58" fmla="*/ 150 w 154"/>
                <a:gd name="T59" fmla="*/ 110 h 173"/>
                <a:gd name="T60" fmla="*/ 153 w 154"/>
                <a:gd name="T61" fmla="*/ 88 h 173"/>
                <a:gd name="T62" fmla="*/ 146 w 154"/>
                <a:gd name="T63" fmla="*/ 54 h 173"/>
                <a:gd name="T64" fmla="*/ 136 w 154"/>
                <a:gd name="T65" fmla="*/ 33 h 173"/>
                <a:gd name="T66" fmla="*/ 121 w 154"/>
                <a:gd name="T67" fmla="*/ 17 h 173"/>
                <a:gd name="T68" fmla="*/ 104 w 154"/>
                <a:gd name="T69" fmla="*/ 7 h 173"/>
                <a:gd name="T70" fmla="*/ 76 w 154"/>
                <a:gd name="T71" fmla="*/ 0 h 173"/>
                <a:gd name="T72" fmla="*/ 48 w 154"/>
                <a:gd name="T73" fmla="*/ 7 h 173"/>
                <a:gd name="T74" fmla="*/ 31 w 154"/>
                <a:gd name="T75" fmla="*/ 17 h 173"/>
                <a:gd name="T76" fmla="*/ 16 w 154"/>
                <a:gd name="T77" fmla="*/ 33 h 173"/>
                <a:gd name="T78" fmla="*/ 5 w 154"/>
                <a:gd name="T79" fmla="*/ 54 h 173"/>
                <a:gd name="T80" fmla="*/ 0 w 154"/>
                <a:gd name="T81" fmla="*/ 88 h 173"/>
                <a:gd name="T82" fmla="*/ 2 w 154"/>
                <a:gd name="T83" fmla="*/ 110 h 173"/>
                <a:gd name="T84" fmla="*/ 9 w 154"/>
                <a:gd name="T85" fmla="*/ 130 h 173"/>
                <a:gd name="T86" fmla="*/ 21 w 154"/>
                <a:gd name="T87" fmla="*/ 146 h 173"/>
                <a:gd name="T88" fmla="*/ 37 w 154"/>
                <a:gd name="T89" fmla="*/ 160 h 173"/>
                <a:gd name="T90" fmla="*/ 55 w 154"/>
                <a:gd name="T91" fmla="*/ 169 h 173"/>
                <a:gd name="T92" fmla="*/ 76 w 154"/>
                <a:gd name="T93" fmla="*/ 172 h 1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4"/>
                <a:gd name="T142" fmla="*/ 0 h 173"/>
                <a:gd name="T143" fmla="*/ 154 w 154"/>
                <a:gd name="T144" fmla="*/ 173 h 1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4" h="173">
                  <a:moveTo>
                    <a:pt x="86" y="172"/>
                  </a:moveTo>
                  <a:lnTo>
                    <a:pt x="86" y="157"/>
                  </a:lnTo>
                  <a:lnTo>
                    <a:pt x="76" y="158"/>
                  </a:lnTo>
                  <a:lnTo>
                    <a:pt x="66" y="158"/>
                  </a:lnTo>
                  <a:lnTo>
                    <a:pt x="58" y="156"/>
                  </a:lnTo>
                  <a:lnTo>
                    <a:pt x="50" y="152"/>
                  </a:lnTo>
                  <a:lnTo>
                    <a:pt x="43" y="148"/>
                  </a:lnTo>
                  <a:lnTo>
                    <a:pt x="36" y="143"/>
                  </a:lnTo>
                  <a:lnTo>
                    <a:pt x="31" y="137"/>
                  </a:lnTo>
                  <a:lnTo>
                    <a:pt x="25" y="130"/>
                  </a:lnTo>
                  <a:lnTo>
                    <a:pt x="20" y="122"/>
                  </a:lnTo>
                  <a:lnTo>
                    <a:pt x="16" y="114"/>
                  </a:lnTo>
                  <a:lnTo>
                    <a:pt x="15" y="106"/>
                  </a:lnTo>
                  <a:lnTo>
                    <a:pt x="13" y="97"/>
                  </a:lnTo>
                  <a:lnTo>
                    <a:pt x="12" y="88"/>
                  </a:lnTo>
                  <a:lnTo>
                    <a:pt x="14" y="69"/>
                  </a:lnTo>
                  <a:lnTo>
                    <a:pt x="16" y="59"/>
                  </a:lnTo>
                  <a:lnTo>
                    <a:pt x="20" y="50"/>
                  </a:lnTo>
                  <a:lnTo>
                    <a:pt x="25" y="42"/>
                  </a:lnTo>
                  <a:lnTo>
                    <a:pt x="31" y="34"/>
                  </a:lnTo>
                  <a:lnTo>
                    <a:pt x="38" y="28"/>
                  </a:lnTo>
                  <a:lnTo>
                    <a:pt x="45" y="24"/>
                  </a:lnTo>
                  <a:lnTo>
                    <a:pt x="52" y="20"/>
                  </a:lnTo>
                  <a:lnTo>
                    <a:pt x="60" y="17"/>
                  </a:lnTo>
                  <a:lnTo>
                    <a:pt x="76" y="15"/>
                  </a:lnTo>
                  <a:lnTo>
                    <a:pt x="92" y="17"/>
                  </a:lnTo>
                  <a:lnTo>
                    <a:pt x="100" y="20"/>
                  </a:lnTo>
                  <a:lnTo>
                    <a:pt x="107" y="24"/>
                  </a:lnTo>
                  <a:lnTo>
                    <a:pt x="114" y="28"/>
                  </a:lnTo>
                  <a:lnTo>
                    <a:pt x="121" y="34"/>
                  </a:lnTo>
                  <a:lnTo>
                    <a:pt x="126" y="42"/>
                  </a:lnTo>
                  <a:lnTo>
                    <a:pt x="131" y="50"/>
                  </a:lnTo>
                  <a:lnTo>
                    <a:pt x="136" y="59"/>
                  </a:lnTo>
                  <a:lnTo>
                    <a:pt x="137" y="69"/>
                  </a:lnTo>
                  <a:lnTo>
                    <a:pt x="139" y="88"/>
                  </a:lnTo>
                  <a:lnTo>
                    <a:pt x="139" y="97"/>
                  </a:lnTo>
                  <a:lnTo>
                    <a:pt x="137" y="106"/>
                  </a:lnTo>
                  <a:lnTo>
                    <a:pt x="135" y="114"/>
                  </a:lnTo>
                  <a:lnTo>
                    <a:pt x="131" y="122"/>
                  </a:lnTo>
                  <a:lnTo>
                    <a:pt x="127" y="130"/>
                  </a:lnTo>
                  <a:lnTo>
                    <a:pt x="121" y="137"/>
                  </a:lnTo>
                  <a:lnTo>
                    <a:pt x="115" y="143"/>
                  </a:lnTo>
                  <a:lnTo>
                    <a:pt x="109" y="148"/>
                  </a:lnTo>
                  <a:lnTo>
                    <a:pt x="102" y="152"/>
                  </a:lnTo>
                  <a:lnTo>
                    <a:pt x="93" y="156"/>
                  </a:lnTo>
                  <a:lnTo>
                    <a:pt x="85" y="158"/>
                  </a:lnTo>
                  <a:lnTo>
                    <a:pt x="76" y="158"/>
                  </a:lnTo>
                  <a:lnTo>
                    <a:pt x="66" y="157"/>
                  </a:lnTo>
                  <a:lnTo>
                    <a:pt x="65" y="172"/>
                  </a:lnTo>
                  <a:lnTo>
                    <a:pt x="76" y="172"/>
                  </a:lnTo>
                  <a:lnTo>
                    <a:pt x="87" y="171"/>
                  </a:lnTo>
                  <a:lnTo>
                    <a:pt x="97" y="169"/>
                  </a:lnTo>
                  <a:lnTo>
                    <a:pt x="106" y="165"/>
                  </a:lnTo>
                  <a:lnTo>
                    <a:pt x="115" y="160"/>
                  </a:lnTo>
                  <a:lnTo>
                    <a:pt x="123" y="154"/>
                  </a:lnTo>
                  <a:lnTo>
                    <a:pt x="130" y="146"/>
                  </a:lnTo>
                  <a:lnTo>
                    <a:pt x="137" y="138"/>
                  </a:lnTo>
                  <a:lnTo>
                    <a:pt x="142" y="130"/>
                  </a:lnTo>
                  <a:lnTo>
                    <a:pt x="146" y="120"/>
                  </a:lnTo>
                  <a:lnTo>
                    <a:pt x="150" y="110"/>
                  </a:lnTo>
                  <a:lnTo>
                    <a:pt x="152" y="98"/>
                  </a:lnTo>
                  <a:lnTo>
                    <a:pt x="153" y="88"/>
                  </a:lnTo>
                  <a:lnTo>
                    <a:pt x="150" y="66"/>
                  </a:lnTo>
                  <a:lnTo>
                    <a:pt x="146" y="54"/>
                  </a:lnTo>
                  <a:lnTo>
                    <a:pt x="142" y="43"/>
                  </a:lnTo>
                  <a:lnTo>
                    <a:pt x="136" y="33"/>
                  </a:lnTo>
                  <a:lnTo>
                    <a:pt x="129" y="25"/>
                  </a:lnTo>
                  <a:lnTo>
                    <a:pt x="121" y="17"/>
                  </a:lnTo>
                  <a:lnTo>
                    <a:pt x="113" y="11"/>
                  </a:lnTo>
                  <a:lnTo>
                    <a:pt x="104" y="7"/>
                  </a:lnTo>
                  <a:lnTo>
                    <a:pt x="95" y="3"/>
                  </a:lnTo>
                  <a:lnTo>
                    <a:pt x="76" y="0"/>
                  </a:lnTo>
                  <a:lnTo>
                    <a:pt x="57" y="3"/>
                  </a:lnTo>
                  <a:lnTo>
                    <a:pt x="48" y="7"/>
                  </a:lnTo>
                  <a:lnTo>
                    <a:pt x="39" y="11"/>
                  </a:lnTo>
                  <a:lnTo>
                    <a:pt x="31" y="17"/>
                  </a:lnTo>
                  <a:lnTo>
                    <a:pt x="23" y="25"/>
                  </a:lnTo>
                  <a:lnTo>
                    <a:pt x="16" y="33"/>
                  </a:lnTo>
                  <a:lnTo>
                    <a:pt x="9" y="43"/>
                  </a:lnTo>
                  <a:lnTo>
                    <a:pt x="5" y="54"/>
                  </a:lnTo>
                  <a:lnTo>
                    <a:pt x="2" y="66"/>
                  </a:lnTo>
                  <a:lnTo>
                    <a:pt x="0" y="88"/>
                  </a:lnTo>
                  <a:lnTo>
                    <a:pt x="0" y="98"/>
                  </a:lnTo>
                  <a:lnTo>
                    <a:pt x="2" y="110"/>
                  </a:lnTo>
                  <a:lnTo>
                    <a:pt x="6" y="120"/>
                  </a:lnTo>
                  <a:lnTo>
                    <a:pt x="9" y="130"/>
                  </a:lnTo>
                  <a:lnTo>
                    <a:pt x="15" y="138"/>
                  </a:lnTo>
                  <a:lnTo>
                    <a:pt x="21" y="146"/>
                  </a:lnTo>
                  <a:lnTo>
                    <a:pt x="29" y="154"/>
                  </a:lnTo>
                  <a:lnTo>
                    <a:pt x="37" y="160"/>
                  </a:lnTo>
                  <a:lnTo>
                    <a:pt x="45" y="165"/>
                  </a:lnTo>
                  <a:lnTo>
                    <a:pt x="55" y="169"/>
                  </a:lnTo>
                  <a:lnTo>
                    <a:pt x="65" y="171"/>
                  </a:lnTo>
                  <a:lnTo>
                    <a:pt x="76" y="172"/>
                  </a:lnTo>
                  <a:lnTo>
                    <a:pt x="86" y="172"/>
                  </a:lnTo>
                </a:path>
              </a:pathLst>
            </a:custGeom>
            <a:solidFill>
              <a:srgbClr val="000000"/>
            </a:solidFill>
            <a:ln w="12700" cap="rnd">
              <a:solidFill>
                <a:srgbClr val="000000"/>
              </a:solidFill>
              <a:round/>
              <a:headEnd/>
              <a:tailEnd/>
            </a:ln>
          </p:spPr>
          <p:txBody>
            <a:bodyPr/>
            <a:lstStyle/>
            <a:p>
              <a:endParaRPr lang="en-US"/>
            </a:p>
          </p:txBody>
        </p:sp>
        <p:sp>
          <p:nvSpPr>
            <p:cNvPr id="16494" name="Freeform 108"/>
            <p:cNvSpPr>
              <a:spLocks/>
            </p:cNvSpPr>
            <p:nvPr/>
          </p:nvSpPr>
          <p:spPr bwMode="auto">
            <a:xfrm>
              <a:off x="4400" y="3158"/>
              <a:ext cx="136" cy="152"/>
            </a:xfrm>
            <a:custGeom>
              <a:avLst/>
              <a:gdLst>
                <a:gd name="T0" fmla="*/ 67 w 136"/>
                <a:gd name="T1" fmla="*/ 151 h 152"/>
                <a:gd name="T2" fmla="*/ 57 w 136"/>
                <a:gd name="T3" fmla="*/ 150 h 152"/>
                <a:gd name="T4" fmla="*/ 49 w 136"/>
                <a:gd name="T5" fmla="*/ 148 h 152"/>
                <a:gd name="T6" fmla="*/ 40 w 136"/>
                <a:gd name="T7" fmla="*/ 145 h 152"/>
                <a:gd name="T8" fmla="*/ 33 w 136"/>
                <a:gd name="T9" fmla="*/ 140 h 152"/>
                <a:gd name="T10" fmla="*/ 25 w 136"/>
                <a:gd name="T11" fmla="*/ 135 h 152"/>
                <a:gd name="T12" fmla="*/ 19 w 136"/>
                <a:gd name="T13" fmla="*/ 129 h 152"/>
                <a:gd name="T14" fmla="*/ 13 w 136"/>
                <a:gd name="T15" fmla="*/ 121 h 152"/>
                <a:gd name="T16" fmla="*/ 9 w 136"/>
                <a:gd name="T17" fmla="*/ 113 h 152"/>
                <a:gd name="T18" fmla="*/ 5 w 136"/>
                <a:gd name="T19" fmla="*/ 105 h 152"/>
                <a:gd name="T20" fmla="*/ 2 w 136"/>
                <a:gd name="T21" fmla="*/ 96 h 152"/>
                <a:gd name="T22" fmla="*/ 0 w 136"/>
                <a:gd name="T23" fmla="*/ 87 h 152"/>
                <a:gd name="T24" fmla="*/ 0 w 136"/>
                <a:gd name="T25" fmla="*/ 77 h 152"/>
                <a:gd name="T26" fmla="*/ 2 w 136"/>
                <a:gd name="T27" fmla="*/ 57 h 152"/>
                <a:gd name="T28" fmla="*/ 5 w 136"/>
                <a:gd name="T29" fmla="*/ 47 h 152"/>
                <a:gd name="T30" fmla="*/ 9 w 136"/>
                <a:gd name="T31" fmla="*/ 38 h 152"/>
                <a:gd name="T32" fmla="*/ 14 w 136"/>
                <a:gd name="T33" fmla="*/ 29 h 152"/>
                <a:gd name="T34" fmla="*/ 20 w 136"/>
                <a:gd name="T35" fmla="*/ 21 h 152"/>
                <a:gd name="T36" fmla="*/ 27 w 136"/>
                <a:gd name="T37" fmla="*/ 14 h 152"/>
                <a:gd name="T38" fmla="*/ 34 w 136"/>
                <a:gd name="T39" fmla="*/ 9 h 152"/>
                <a:gd name="T40" fmla="*/ 42 w 136"/>
                <a:gd name="T41" fmla="*/ 5 h 152"/>
                <a:gd name="T42" fmla="*/ 51 w 136"/>
                <a:gd name="T43" fmla="*/ 2 h 152"/>
                <a:gd name="T44" fmla="*/ 67 w 136"/>
                <a:gd name="T45" fmla="*/ 0 h 152"/>
                <a:gd name="T46" fmla="*/ 84 w 136"/>
                <a:gd name="T47" fmla="*/ 2 h 152"/>
                <a:gd name="T48" fmla="*/ 92 w 136"/>
                <a:gd name="T49" fmla="*/ 5 h 152"/>
                <a:gd name="T50" fmla="*/ 101 w 136"/>
                <a:gd name="T51" fmla="*/ 9 h 152"/>
                <a:gd name="T52" fmla="*/ 107 w 136"/>
                <a:gd name="T53" fmla="*/ 14 h 152"/>
                <a:gd name="T54" fmla="*/ 114 w 136"/>
                <a:gd name="T55" fmla="*/ 21 h 152"/>
                <a:gd name="T56" fmla="*/ 120 w 136"/>
                <a:gd name="T57" fmla="*/ 29 h 152"/>
                <a:gd name="T58" fmla="*/ 126 w 136"/>
                <a:gd name="T59" fmla="*/ 38 h 152"/>
                <a:gd name="T60" fmla="*/ 129 w 136"/>
                <a:gd name="T61" fmla="*/ 47 h 152"/>
                <a:gd name="T62" fmla="*/ 133 w 136"/>
                <a:gd name="T63" fmla="*/ 57 h 152"/>
                <a:gd name="T64" fmla="*/ 135 w 136"/>
                <a:gd name="T65" fmla="*/ 77 h 152"/>
                <a:gd name="T66" fmla="*/ 134 w 136"/>
                <a:gd name="T67" fmla="*/ 87 h 152"/>
                <a:gd name="T68" fmla="*/ 132 w 136"/>
                <a:gd name="T69" fmla="*/ 96 h 152"/>
                <a:gd name="T70" fmla="*/ 129 w 136"/>
                <a:gd name="T71" fmla="*/ 105 h 152"/>
                <a:gd name="T72" fmla="*/ 126 w 136"/>
                <a:gd name="T73" fmla="*/ 113 h 152"/>
                <a:gd name="T74" fmla="*/ 121 w 136"/>
                <a:gd name="T75" fmla="*/ 121 h 152"/>
                <a:gd name="T76" fmla="*/ 116 w 136"/>
                <a:gd name="T77" fmla="*/ 129 h 152"/>
                <a:gd name="T78" fmla="*/ 109 w 136"/>
                <a:gd name="T79" fmla="*/ 135 h 152"/>
                <a:gd name="T80" fmla="*/ 102 w 136"/>
                <a:gd name="T81" fmla="*/ 140 h 152"/>
                <a:gd name="T82" fmla="*/ 95 w 136"/>
                <a:gd name="T83" fmla="*/ 145 h 152"/>
                <a:gd name="T84" fmla="*/ 86 w 136"/>
                <a:gd name="T85" fmla="*/ 148 h 152"/>
                <a:gd name="T86" fmla="*/ 77 w 136"/>
                <a:gd name="T87" fmla="*/ 150 h 152"/>
                <a:gd name="T88" fmla="*/ 67 w 136"/>
                <a:gd name="T89" fmla="*/ 151 h 1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6"/>
                <a:gd name="T136" fmla="*/ 0 h 152"/>
                <a:gd name="T137" fmla="*/ 136 w 136"/>
                <a:gd name="T138" fmla="*/ 152 h 1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6" h="152">
                  <a:moveTo>
                    <a:pt x="67" y="151"/>
                  </a:moveTo>
                  <a:lnTo>
                    <a:pt x="57" y="150"/>
                  </a:lnTo>
                  <a:lnTo>
                    <a:pt x="49" y="148"/>
                  </a:lnTo>
                  <a:lnTo>
                    <a:pt x="40" y="145"/>
                  </a:lnTo>
                  <a:lnTo>
                    <a:pt x="33" y="140"/>
                  </a:lnTo>
                  <a:lnTo>
                    <a:pt x="25" y="135"/>
                  </a:lnTo>
                  <a:lnTo>
                    <a:pt x="19" y="129"/>
                  </a:lnTo>
                  <a:lnTo>
                    <a:pt x="13" y="121"/>
                  </a:lnTo>
                  <a:lnTo>
                    <a:pt x="9" y="113"/>
                  </a:lnTo>
                  <a:lnTo>
                    <a:pt x="5" y="105"/>
                  </a:lnTo>
                  <a:lnTo>
                    <a:pt x="2" y="96"/>
                  </a:lnTo>
                  <a:lnTo>
                    <a:pt x="0" y="87"/>
                  </a:lnTo>
                  <a:lnTo>
                    <a:pt x="0" y="77"/>
                  </a:lnTo>
                  <a:lnTo>
                    <a:pt x="2" y="57"/>
                  </a:lnTo>
                  <a:lnTo>
                    <a:pt x="5" y="47"/>
                  </a:lnTo>
                  <a:lnTo>
                    <a:pt x="9" y="38"/>
                  </a:lnTo>
                  <a:lnTo>
                    <a:pt x="14" y="29"/>
                  </a:lnTo>
                  <a:lnTo>
                    <a:pt x="20" y="21"/>
                  </a:lnTo>
                  <a:lnTo>
                    <a:pt x="27" y="14"/>
                  </a:lnTo>
                  <a:lnTo>
                    <a:pt x="34" y="9"/>
                  </a:lnTo>
                  <a:lnTo>
                    <a:pt x="42" y="5"/>
                  </a:lnTo>
                  <a:lnTo>
                    <a:pt x="51" y="2"/>
                  </a:lnTo>
                  <a:lnTo>
                    <a:pt x="67" y="0"/>
                  </a:lnTo>
                  <a:lnTo>
                    <a:pt x="84" y="2"/>
                  </a:lnTo>
                  <a:lnTo>
                    <a:pt x="92" y="5"/>
                  </a:lnTo>
                  <a:lnTo>
                    <a:pt x="101" y="9"/>
                  </a:lnTo>
                  <a:lnTo>
                    <a:pt x="107" y="14"/>
                  </a:lnTo>
                  <a:lnTo>
                    <a:pt x="114" y="21"/>
                  </a:lnTo>
                  <a:lnTo>
                    <a:pt x="120" y="29"/>
                  </a:lnTo>
                  <a:lnTo>
                    <a:pt x="126" y="38"/>
                  </a:lnTo>
                  <a:lnTo>
                    <a:pt x="129" y="47"/>
                  </a:lnTo>
                  <a:lnTo>
                    <a:pt x="133" y="57"/>
                  </a:lnTo>
                  <a:lnTo>
                    <a:pt x="135" y="77"/>
                  </a:lnTo>
                  <a:lnTo>
                    <a:pt x="134" y="87"/>
                  </a:lnTo>
                  <a:lnTo>
                    <a:pt x="132" y="96"/>
                  </a:lnTo>
                  <a:lnTo>
                    <a:pt x="129" y="105"/>
                  </a:lnTo>
                  <a:lnTo>
                    <a:pt x="126" y="113"/>
                  </a:lnTo>
                  <a:lnTo>
                    <a:pt x="121" y="121"/>
                  </a:lnTo>
                  <a:lnTo>
                    <a:pt x="116" y="129"/>
                  </a:lnTo>
                  <a:lnTo>
                    <a:pt x="109" y="135"/>
                  </a:lnTo>
                  <a:lnTo>
                    <a:pt x="102" y="140"/>
                  </a:lnTo>
                  <a:lnTo>
                    <a:pt x="95" y="145"/>
                  </a:lnTo>
                  <a:lnTo>
                    <a:pt x="86" y="148"/>
                  </a:lnTo>
                  <a:lnTo>
                    <a:pt x="77" y="150"/>
                  </a:lnTo>
                  <a:lnTo>
                    <a:pt x="67" y="151"/>
                  </a:lnTo>
                </a:path>
              </a:pathLst>
            </a:custGeom>
            <a:solidFill>
              <a:srgbClr val="00FFFF"/>
            </a:solidFill>
            <a:ln w="9525" cap="rnd">
              <a:noFill/>
              <a:round/>
              <a:headEnd/>
              <a:tailEnd/>
            </a:ln>
          </p:spPr>
          <p:txBody>
            <a:bodyPr/>
            <a:lstStyle/>
            <a:p>
              <a:endParaRPr lang="en-US"/>
            </a:p>
          </p:txBody>
        </p:sp>
        <p:sp>
          <p:nvSpPr>
            <p:cNvPr id="16495" name="Freeform 109"/>
            <p:cNvSpPr>
              <a:spLocks/>
            </p:cNvSpPr>
            <p:nvPr/>
          </p:nvSpPr>
          <p:spPr bwMode="auto">
            <a:xfrm>
              <a:off x="4394" y="3150"/>
              <a:ext cx="154" cy="173"/>
            </a:xfrm>
            <a:custGeom>
              <a:avLst/>
              <a:gdLst>
                <a:gd name="T0" fmla="*/ 86 w 154"/>
                <a:gd name="T1" fmla="*/ 157 h 173"/>
                <a:gd name="T2" fmla="*/ 67 w 154"/>
                <a:gd name="T3" fmla="*/ 158 h 173"/>
                <a:gd name="T4" fmla="*/ 50 w 154"/>
                <a:gd name="T5" fmla="*/ 152 h 173"/>
                <a:gd name="T6" fmla="*/ 37 w 154"/>
                <a:gd name="T7" fmla="*/ 143 h 173"/>
                <a:gd name="T8" fmla="*/ 25 w 154"/>
                <a:gd name="T9" fmla="*/ 130 h 173"/>
                <a:gd name="T10" fmla="*/ 17 w 154"/>
                <a:gd name="T11" fmla="*/ 114 h 173"/>
                <a:gd name="T12" fmla="*/ 13 w 154"/>
                <a:gd name="T13" fmla="*/ 97 h 173"/>
                <a:gd name="T14" fmla="*/ 15 w 154"/>
                <a:gd name="T15" fmla="*/ 69 h 173"/>
                <a:gd name="T16" fmla="*/ 21 w 154"/>
                <a:gd name="T17" fmla="*/ 50 h 173"/>
                <a:gd name="T18" fmla="*/ 32 w 154"/>
                <a:gd name="T19" fmla="*/ 34 h 173"/>
                <a:gd name="T20" fmla="*/ 45 w 154"/>
                <a:gd name="T21" fmla="*/ 24 h 173"/>
                <a:gd name="T22" fmla="*/ 60 w 154"/>
                <a:gd name="T23" fmla="*/ 17 h 173"/>
                <a:gd name="T24" fmla="*/ 92 w 154"/>
                <a:gd name="T25" fmla="*/ 17 h 173"/>
                <a:gd name="T26" fmla="*/ 107 w 154"/>
                <a:gd name="T27" fmla="*/ 24 h 173"/>
                <a:gd name="T28" fmla="*/ 121 w 154"/>
                <a:gd name="T29" fmla="*/ 34 h 173"/>
                <a:gd name="T30" fmla="*/ 132 w 154"/>
                <a:gd name="T31" fmla="*/ 50 h 173"/>
                <a:gd name="T32" fmla="*/ 138 w 154"/>
                <a:gd name="T33" fmla="*/ 69 h 173"/>
                <a:gd name="T34" fmla="*/ 139 w 154"/>
                <a:gd name="T35" fmla="*/ 97 h 173"/>
                <a:gd name="T36" fmla="*/ 136 w 154"/>
                <a:gd name="T37" fmla="*/ 114 h 173"/>
                <a:gd name="T38" fmla="*/ 127 w 154"/>
                <a:gd name="T39" fmla="*/ 130 h 173"/>
                <a:gd name="T40" fmla="*/ 116 w 154"/>
                <a:gd name="T41" fmla="*/ 143 h 173"/>
                <a:gd name="T42" fmla="*/ 102 w 154"/>
                <a:gd name="T43" fmla="*/ 152 h 173"/>
                <a:gd name="T44" fmla="*/ 86 w 154"/>
                <a:gd name="T45" fmla="*/ 158 h 173"/>
                <a:gd name="T46" fmla="*/ 66 w 154"/>
                <a:gd name="T47" fmla="*/ 157 h 173"/>
                <a:gd name="T48" fmla="*/ 76 w 154"/>
                <a:gd name="T49" fmla="*/ 172 h 173"/>
                <a:gd name="T50" fmla="*/ 97 w 154"/>
                <a:gd name="T51" fmla="*/ 169 h 173"/>
                <a:gd name="T52" fmla="*/ 115 w 154"/>
                <a:gd name="T53" fmla="*/ 160 h 173"/>
                <a:gd name="T54" fmla="*/ 131 w 154"/>
                <a:gd name="T55" fmla="*/ 146 h 173"/>
                <a:gd name="T56" fmla="*/ 143 w 154"/>
                <a:gd name="T57" fmla="*/ 130 h 173"/>
                <a:gd name="T58" fmla="*/ 150 w 154"/>
                <a:gd name="T59" fmla="*/ 110 h 173"/>
                <a:gd name="T60" fmla="*/ 153 w 154"/>
                <a:gd name="T61" fmla="*/ 88 h 173"/>
                <a:gd name="T62" fmla="*/ 147 w 154"/>
                <a:gd name="T63" fmla="*/ 54 h 173"/>
                <a:gd name="T64" fmla="*/ 137 w 154"/>
                <a:gd name="T65" fmla="*/ 33 h 173"/>
                <a:gd name="T66" fmla="*/ 121 w 154"/>
                <a:gd name="T67" fmla="*/ 17 h 173"/>
                <a:gd name="T68" fmla="*/ 105 w 154"/>
                <a:gd name="T69" fmla="*/ 7 h 173"/>
                <a:gd name="T70" fmla="*/ 76 w 154"/>
                <a:gd name="T71" fmla="*/ 0 h 173"/>
                <a:gd name="T72" fmla="*/ 48 w 154"/>
                <a:gd name="T73" fmla="*/ 7 h 173"/>
                <a:gd name="T74" fmla="*/ 31 w 154"/>
                <a:gd name="T75" fmla="*/ 17 h 173"/>
                <a:gd name="T76" fmla="*/ 16 w 154"/>
                <a:gd name="T77" fmla="*/ 33 h 173"/>
                <a:gd name="T78" fmla="*/ 6 w 154"/>
                <a:gd name="T79" fmla="*/ 54 h 173"/>
                <a:gd name="T80" fmla="*/ 0 w 154"/>
                <a:gd name="T81" fmla="*/ 88 h 173"/>
                <a:gd name="T82" fmla="*/ 2 w 154"/>
                <a:gd name="T83" fmla="*/ 110 h 173"/>
                <a:gd name="T84" fmla="*/ 10 w 154"/>
                <a:gd name="T85" fmla="*/ 130 h 173"/>
                <a:gd name="T86" fmla="*/ 22 w 154"/>
                <a:gd name="T87" fmla="*/ 146 h 173"/>
                <a:gd name="T88" fmla="*/ 37 w 154"/>
                <a:gd name="T89" fmla="*/ 160 h 173"/>
                <a:gd name="T90" fmla="*/ 56 w 154"/>
                <a:gd name="T91" fmla="*/ 169 h 173"/>
                <a:gd name="T92" fmla="*/ 76 w 154"/>
                <a:gd name="T93" fmla="*/ 172 h 1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4"/>
                <a:gd name="T142" fmla="*/ 0 h 173"/>
                <a:gd name="T143" fmla="*/ 154 w 154"/>
                <a:gd name="T144" fmla="*/ 173 h 1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4" h="173">
                  <a:moveTo>
                    <a:pt x="87" y="172"/>
                  </a:moveTo>
                  <a:lnTo>
                    <a:pt x="86" y="157"/>
                  </a:lnTo>
                  <a:lnTo>
                    <a:pt x="76" y="158"/>
                  </a:lnTo>
                  <a:lnTo>
                    <a:pt x="67" y="158"/>
                  </a:lnTo>
                  <a:lnTo>
                    <a:pt x="59" y="156"/>
                  </a:lnTo>
                  <a:lnTo>
                    <a:pt x="50" y="152"/>
                  </a:lnTo>
                  <a:lnTo>
                    <a:pt x="43" y="148"/>
                  </a:lnTo>
                  <a:lnTo>
                    <a:pt x="37" y="143"/>
                  </a:lnTo>
                  <a:lnTo>
                    <a:pt x="31" y="137"/>
                  </a:lnTo>
                  <a:lnTo>
                    <a:pt x="25" y="130"/>
                  </a:lnTo>
                  <a:lnTo>
                    <a:pt x="21" y="122"/>
                  </a:lnTo>
                  <a:lnTo>
                    <a:pt x="17" y="114"/>
                  </a:lnTo>
                  <a:lnTo>
                    <a:pt x="15" y="106"/>
                  </a:lnTo>
                  <a:lnTo>
                    <a:pt x="13" y="97"/>
                  </a:lnTo>
                  <a:lnTo>
                    <a:pt x="13" y="88"/>
                  </a:lnTo>
                  <a:lnTo>
                    <a:pt x="15" y="69"/>
                  </a:lnTo>
                  <a:lnTo>
                    <a:pt x="16" y="59"/>
                  </a:lnTo>
                  <a:lnTo>
                    <a:pt x="21" y="50"/>
                  </a:lnTo>
                  <a:lnTo>
                    <a:pt x="26" y="42"/>
                  </a:lnTo>
                  <a:lnTo>
                    <a:pt x="32" y="34"/>
                  </a:lnTo>
                  <a:lnTo>
                    <a:pt x="38" y="28"/>
                  </a:lnTo>
                  <a:lnTo>
                    <a:pt x="45" y="24"/>
                  </a:lnTo>
                  <a:lnTo>
                    <a:pt x="52" y="20"/>
                  </a:lnTo>
                  <a:lnTo>
                    <a:pt x="60" y="17"/>
                  </a:lnTo>
                  <a:lnTo>
                    <a:pt x="76" y="15"/>
                  </a:lnTo>
                  <a:lnTo>
                    <a:pt x="92" y="17"/>
                  </a:lnTo>
                  <a:lnTo>
                    <a:pt x="100" y="20"/>
                  </a:lnTo>
                  <a:lnTo>
                    <a:pt x="107" y="24"/>
                  </a:lnTo>
                  <a:lnTo>
                    <a:pt x="114" y="28"/>
                  </a:lnTo>
                  <a:lnTo>
                    <a:pt x="121" y="34"/>
                  </a:lnTo>
                  <a:lnTo>
                    <a:pt x="127" y="42"/>
                  </a:lnTo>
                  <a:lnTo>
                    <a:pt x="132" y="50"/>
                  </a:lnTo>
                  <a:lnTo>
                    <a:pt x="136" y="59"/>
                  </a:lnTo>
                  <a:lnTo>
                    <a:pt x="138" y="69"/>
                  </a:lnTo>
                  <a:lnTo>
                    <a:pt x="140" y="88"/>
                  </a:lnTo>
                  <a:lnTo>
                    <a:pt x="139" y="97"/>
                  </a:lnTo>
                  <a:lnTo>
                    <a:pt x="137" y="106"/>
                  </a:lnTo>
                  <a:lnTo>
                    <a:pt x="136" y="114"/>
                  </a:lnTo>
                  <a:lnTo>
                    <a:pt x="132" y="122"/>
                  </a:lnTo>
                  <a:lnTo>
                    <a:pt x="127" y="130"/>
                  </a:lnTo>
                  <a:lnTo>
                    <a:pt x="121" y="137"/>
                  </a:lnTo>
                  <a:lnTo>
                    <a:pt x="116" y="143"/>
                  </a:lnTo>
                  <a:lnTo>
                    <a:pt x="109" y="148"/>
                  </a:lnTo>
                  <a:lnTo>
                    <a:pt x="102" y="152"/>
                  </a:lnTo>
                  <a:lnTo>
                    <a:pt x="94" y="156"/>
                  </a:lnTo>
                  <a:lnTo>
                    <a:pt x="86" y="158"/>
                  </a:lnTo>
                  <a:lnTo>
                    <a:pt x="76" y="158"/>
                  </a:lnTo>
                  <a:lnTo>
                    <a:pt x="66" y="157"/>
                  </a:lnTo>
                  <a:lnTo>
                    <a:pt x="66" y="172"/>
                  </a:lnTo>
                  <a:lnTo>
                    <a:pt x="76" y="172"/>
                  </a:lnTo>
                  <a:lnTo>
                    <a:pt x="87" y="171"/>
                  </a:lnTo>
                  <a:lnTo>
                    <a:pt x="97" y="169"/>
                  </a:lnTo>
                  <a:lnTo>
                    <a:pt x="107" y="165"/>
                  </a:lnTo>
                  <a:lnTo>
                    <a:pt x="115" y="160"/>
                  </a:lnTo>
                  <a:lnTo>
                    <a:pt x="123" y="154"/>
                  </a:lnTo>
                  <a:lnTo>
                    <a:pt x="131" y="146"/>
                  </a:lnTo>
                  <a:lnTo>
                    <a:pt x="137" y="138"/>
                  </a:lnTo>
                  <a:lnTo>
                    <a:pt x="143" y="130"/>
                  </a:lnTo>
                  <a:lnTo>
                    <a:pt x="146" y="120"/>
                  </a:lnTo>
                  <a:lnTo>
                    <a:pt x="150" y="110"/>
                  </a:lnTo>
                  <a:lnTo>
                    <a:pt x="152" y="98"/>
                  </a:lnTo>
                  <a:lnTo>
                    <a:pt x="153" y="88"/>
                  </a:lnTo>
                  <a:lnTo>
                    <a:pt x="150" y="66"/>
                  </a:lnTo>
                  <a:lnTo>
                    <a:pt x="147" y="54"/>
                  </a:lnTo>
                  <a:lnTo>
                    <a:pt x="143" y="43"/>
                  </a:lnTo>
                  <a:lnTo>
                    <a:pt x="137" y="33"/>
                  </a:lnTo>
                  <a:lnTo>
                    <a:pt x="129" y="25"/>
                  </a:lnTo>
                  <a:lnTo>
                    <a:pt x="121" y="17"/>
                  </a:lnTo>
                  <a:lnTo>
                    <a:pt x="113" y="11"/>
                  </a:lnTo>
                  <a:lnTo>
                    <a:pt x="105" y="7"/>
                  </a:lnTo>
                  <a:lnTo>
                    <a:pt x="95" y="3"/>
                  </a:lnTo>
                  <a:lnTo>
                    <a:pt x="76" y="0"/>
                  </a:lnTo>
                  <a:lnTo>
                    <a:pt x="57" y="3"/>
                  </a:lnTo>
                  <a:lnTo>
                    <a:pt x="48" y="7"/>
                  </a:lnTo>
                  <a:lnTo>
                    <a:pt x="40" y="11"/>
                  </a:lnTo>
                  <a:lnTo>
                    <a:pt x="31" y="17"/>
                  </a:lnTo>
                  <a:lnTo>
                    <a:pt x="23" y="25"/>
                  </a:lnTo>
                  <a:lnTo>
                    <a:pt x="16" y="33"/>
                  </a:lnTo>
                  <a:lnTo>
                    <a:pt x="10" y="43"/>
                  </a:lnTo>
                  <a:lnTo>
                    <a:pt x="6" y="54"/>
                  </a:lnTo>
                  <a:lnTo>
                    <a:pt x="2" y="66"/>
                  </a:lnTo>
                  <a:lnTo>
                    <a:pt x="0" y="88"/>
                  </a:lnTo>
                  <a:lnTo>
                    <a:pt x="0" y="98"/>
                  </a:lnTo>
                  <a:lnTo>
                    <a:pt x="2" y="110"/>
                  </a:lnTo>
                  <a:lnTo>
                    <a:pt x="6" y="120"/>
                  </a:lnTo>
                  <a:lnTo>
                    <a:pt x="10" y="130"/>
                  </a:lnTo>
                  <a:lnTo>
                    <a:pt x="16" y="138"/>
                  </a:lnTo>
                  <a:lnTo>
                    <a:pt x="22" y="146"/>
                  </a:lnTo>
                  <a:lnTo>
                    <a:pt x="29" y="154"/>
                  </a:lnTo>
                  <a:lnTo>
                    <a:pt x="37" y="160"/>
                  </a:lnTo>
                  <a:lnTo>
                    <a:pt x="46" y="165"/>
                  </a:lnTo>
                  <a:lnTo>
                    <a:pt x="56" y="169"/>
                  </a:lnTo>
                  <a:lnTo>
                    <a:pt x="65" y="171"/>
                  </a:lnTo>
                  <a:lnTo>
                    <a:pt x="76" y="172"/>
                  </a:lnTo>
                  <a:lnTo>
                    <a:pt x="87" y="172"/>
                  </a:lnTo>
                </a:path>
              </a:pathLst>
            </a:custGeom>
            <a:solidFill>
              <a:srgbClr val="000000"/>
            </a:solidFill>
            <a:ln w="12700" cap="rnd">
              <a:solidFill>
                <a:srgbClr val="000000"/>
              </a:solidFill>
              <a:round/>
              <a:headEnd/>
              <a:tailEnd/>
            </a:ln>
          </p:spPr>
          <p:txBody>
            <a:bodyPr/>
            <a:lstStyle/>
            <a:p>
              <a:endParaRPr lang="en-US"/>
            </a:p>
          </p:txBody>
        </p:sp>
        <p:sp>
          <p:nvSpPr>
            <p:cNvPr id="16496" name="Freeform 110"/>
            <p:cNvSpPr>
              <a:spLocks/>
            </p:cNvSpPr>
            <p:nvPr/>
          </p:nvSpPr>
          <p:spPr bwMode="auto">
            <a:xfrm>
              <a:off x="4544" y="3158"/>
              <a:ext cx="136" cy="152"/>
            </a:xfrm>
            <a:custGeom>
              <a:avLst/>
              <a:gdLst>
                <a:gd name="T0" fmla="*/ 67 w 136"/>
                <a:gd name="T1" fmla="*/ 151 h 152"/>
                <a:gd name="T2" fmla="*/ 57 w 136"/>
                <a:gd name="T3" fmla="*/ 150 h 152"/>
                <a:gd name="T4" fmla="*/ 49 w 136"/>
                <a:gd name="T5" fmla="*/ 148 h 152"/>
                <a:gd name="T6" fmla="*/ 40 w 136"/>
                <a:gd name="T7" fmla="*/ 145 h 152"/>
                <a:gd name="T8" fmla="*/ 33 w 136"/>
                <a:gd name="T9" fmla="*/ 140 h 152"/>
                <a:gd name="T10" fmla="*/ 25 w 136"/>
                <a:gd name="T11" fmla="*/ 135 h 152"/>
                <a:gd name="T12" fmla="*/ 19 w 136"/>
                <a:gd name="T13" fmla="*/ 129 h 152"/>
                <a:gd name="T14" fmla="*/ 13 w 136"/>
                <a:gd name="T15" fmla="*/ 121 h 152"/>
                <a:gd name="T16" fmla="*/ 9 w 136"/>
                <a:gd name="T17" fmla="*/ 113 h 152"/>
                <a:gd name="T18" fmla="*/ 5 w 136"/>
                <a:gd name="T19" fmla="*/ 105 h 152"/>
                <a:gd name="T20" fmla="*/ 2 w 136"/>
                <a:gd name="T21" fmla="*/ 96 h 152"/>
                <a:gd name="T22" fmla="*/ 0 w 136"/>
                <a:gd name="T23" fmla="*/ 87 h 152"/>
                <a:gd name="T24" fmla="*/ 0 w 136"/>
                <a:gd name="T25" fmla="*/ 77 h 152"/>
                <a:gd name="T26" fmla="*/ 2 w 136"/>
                <a:gd name="T27" fmla="*/ 57 h 152"/>
                <a:gd name="T28" fmla="*/ 5 w 136"/>
                <a:gd name="T29" fmla="*/ 47 h 152"/>
                <a:gd name="T30" fmla="*/ 9 w 136"/>
                <a:gd name="T31" fmla="*/ 38 h 152"/>
                <a:gd name="T32" fmla="*/ 14 w 136"/>
                <a:gd name="T33" fmla="*/ 29 h 152"/>
                <a:gd name="T34" fmla="*/ 20 w 136"/>
                <a:gd name="T35" fmla="*/ 21 h 152"/>
                <a:gd name="T36" fmla="*/ 27 w 136"/>
                <a:gd name="T37" fmla="*/ 14 h 152"/>
                <a:gd name="T38" fmla="*/ 34 w 136"/>
                <a:gd name="T39" fmla="*/ 9 h 152"/>
                <a:gd name="T40" fmla="*/ 42 w 136"/>
                <a:gd name="T41" fmla="*/ 5 h 152"/>
                <a:gd name="T42" fmla="*/ 51 w 136"/>
                <a:gd name="T43" fmla="*/ 2 h 152"/>
                <a:gd name="T44" fmla="*/ 67 w 136"/>
                <a:gd name="T45" fmla="*/ 0 h 152"/>
                <a:gd name="T46" fmla="*/ 84 w 136"/>
                <a:gd name="T47" fmla="*/ 2 h 152"/>
                <a:gd name="T48" fmla="*/ 92 w 136"/>
                <a:gd name="T49" fmla="*/ 5 h 152"/>
                <a:gd name="T50" fmla="*/ 101 w 136"/>
                <a:gd name="T51" fmla="*/ 9 h 152"/>
                <a:gd name="T52" fmla="*/ 107 w 136"/>
                <a:gd name="T53" fmla="*/ 14 h 152"/>
                <a:gd name="T54" fmla="*/ 114 w 136"/>
                <a:gd name="T55" fmla="*/ 21 h 152"/>
                <a:gd name="T56" fmla="*/ 120 w 136"/>
                <a:gd name="T57" fmla="*/ 29 h 152"/>
                <a:gd name="T58" fmla="*/ 126 w 136"/>
                <a:gd name="T59" fmla="*/ 38 h 152"/>
                <a:gd name="T60" fmla="*/ 129 w 136"/>
                <a:gd name="T61" fmla="*/ 47 h 152"/>
                <a:gd name="T62" fmla="*/ 133 w 136"/>
                <a:gd name="T63" fmla="*/ 57 h 152"/>
                <a:gd name="T64" fmla="*/ 135 w 136"/>
                <a:gd name="T65" fmla="*/ 77 h 152"/>
                <a:gd name="T66" fmla="*/ 134 w 136"/>
                <a:gd name="T67" fmla="*/ 87 h 152"/>
                <a:gd name="T68" fmla="*/ 132 w 136"/>
                <a:gd name="T69" fmla="*/ 96 h 152"/>
                <a:gd name="T70" fmla="*/ 129 w 136"/>
                <a:gd name="T71" fmla="*/ 105 h 152"/>
                <a:gd name="T72" fmla="*/ 126 w 136"/>
                <a:gd name="T73" fmla="*/ 113 h 152"/>
                <a:gd name="T74" fmla="*/ 121 w 136"/>
                <a:gd name="T75" fmla="*/ 121 h 152"/>
                <a:gd name="T76" fmla="*/ 116 w 136"/>
                <a:gd name="T77" fmla="*/ 129 h 152"/>
                <a:gd name="T78" fmla="*/ 109 w 136"/>
                <a:gd name="T79" fmla="*/ 135 h 152"/>
                <a:gd name="T80" fmla="*/ 102 w 136"/>
                <a:gd name="T81" fmla="*/ 140 h 152"/>
                <a:gd name="T82" fmla="*/ 95 w 136"/>
                <a:gd name="T83" fmla="*/ 145 h 152"/>
                <a:gd name="T84" fmla="*/ 86 w 136"/>
                <a:gd name="T85" fmla="*/ 148 h 152"/>
                <a:gd name="T86" fmla="*/ 77 w 136"/>
                <a:gd name="T87" fmla="*/ 150 h 152"/>
                <a:gd name="T88" fmla="*/ 67 w 136"/>
                <a:gd name="T89" fmla="*/ 151 h 1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6"/>
                <a:gd name="T136" fmla="*/ 0 h 152"/>
                <a:gd name="T137" fmla="*/ 136 w 136"/>
                <a:gd name="T138" fmla="*/ 152 h 1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6" h="152">
                  <a:moveTo>
                    <a:pt x="67" y="151"/>
                  </a:moveTo>
                  <a:lnTo>
                    <a:pt x="57" y="150"/>
                  </a:lnTo>
                  <a:lnTo>
                    <a:pt x="49" y="148"/>
                  </a:lnTo>
                  <a:lnTo>
                    <a:pt x="40" y="145"/>
                  </a:lnTo>
                  <a:lnTo>
                    <a:pt x="33" y="140"/>
                  </a:lnTo>
                  <a:lnTo>
                    <a:pt x="25" y="135"/>
                  </a:lnTo>
                  <a:lnTo>
                    <a:pt x="19" y="129"/>
                  </a:lnTo>
                  <a:lnTo>
                    <a:pt x="13" y="121"/>
                  </a:lnTo>
                  <a:lnTo>
                    <a:pt x="9" y="113"/>
                  </a:lnTo>
                  <a:lnTo>
                    <a:pt x="5" y="105"/>
                  </a:lnTo>
                  <a:lnTo>
                    <a:pt x="2" y="96"/>
                  </a:lnTo>
                  <a:lnTo>
                    <a:pt x="0" y="87"/>
                  </a:lnTo>
                  <a:lnTo>
                    <a:pt x="0" y="77"/>
                  </a:lnTo>
                  <a:lnTo>
                    <a:pt x="2" y="57"/>
                  </a:lnTo>
                  <a:lnTo>
                    <a:pt x="5" y="47"/>
                  </a:lnTo>
                  <a:lnTo>
                    <a:pt x="9" y="38"/>
                  </a:lnTo>
                  <a:lnTo>
                    <a:pt x="14" y="29"/>
                  </a:lnTo>
                  <a:lnTo>
                    <a:pt x="20" y="21"/>
                  </a:lnTo>
                  <a:lnTo>
                    <a:pt x="27" y="14"/>
                  </a:lnTo>
                  <a:lnTo>
                    <a:pt x="34" y="9"/>
                  </a:lnTo>
                  <a:lnTo>
                    <a:pt x="42" y="5"/>
                  </a:lnTo>
                  <a:lnTo>
                    <a:pt x="51" y="2"/>
                  </a:lnTo>
                  <a:lnTo>
                    <a:pt x="67" y="0"/>
                  </a:lnTo>
                  <a:lnTo>
                    <a:pt x="84" y="2"/>
                  </a:lnTo>
                  <a:lnTo>
                    <a:pt x="92" y="5"/>
                  </a:lnTo>
                  <a:lnTo>
                    <a:pt x="101" y="9"/>
                  </a:lnTo>
                  <a:lnTo>
                    <a:pt x="107" y="14"/>
                  </a:lnTo>
                  <a:lnTo>
                    <a:pt x="114" y="21"/>
                  </a:lnTo>
                  <a:lnTo>
                    <a:pt x="120" y="29"/>
                  </a:lnTo>
                  <a:lnTo>
                    <a:pt x="126" y="38"/>
                  </a:lnTo>
                  <a:lnTo>
                    <a:pt x="129" y="47"/>
                  </a:lnTo>
                  <a:lnTo>
                    <a:pt x="133" y="57"/>
                  </a:lnTo>
                  <a:lnTo>
                    <a:pt x="135" y="77"/>
                  </a:lnTo>
                  <a:lnTo>
                    <a:pt x="134" y="87"/>
                  </a:lnTo>
                  <a:lnTo>
                    <a:pt x="132" y="96"/>
                  </a:lnTo>
                  <a:lnTo>
                    <a:pt x="129" y="105"/>
                  </a:lnTo>
                  <a:lnTo>
                    <a:pt x="126" y="113"/>
                  </a:lnTo>
                  <a:lnTo>
                    <a:pt x="121" y="121"/>
                  </a:lnTo>
                  <a:lnTo>
                    <a:pt x="116" y="129"/>
                  </a:lnTo>
                  <a:lnTo>
                    <a:pt x="109" y="135"/>
                  </a:lnTo>
                  <a:lnTo>
                    <a:pt x="102" y="140"/>
                  </a:lnTo>
                  <a:lnTo>
                    <a:pt x="95" y="145"/>
                  </a:lnTo>
                  <a:lnTo>
                    <a:pt x="86" y="148"/>
                  </a:lnTo>
                  <a:lnTo>
                    <a:pt x="77" y="150"/>
                  </a:lnTo>
                  <a:lnTo>
                    <a:pt x="67" y="151"/>
                  </a:lnTo>
                </a:path>
              </a:pathLst>
            </a:custGeom>
            <a:solidFill>
              <a:srgbClr val="00FFFF"/>
            </a:solidFill>
            <a:ln w="9525" cap="rnd">
              <a:noFill/>
              <a:round/>
              <a:headEnd/>
              <a:tailEnd/>
            </a:ln>
          </p:spPr>
          <p:txBody>
            <a:bodyPr/>
            <a:lstStyle/>
            <a:p>
              <a:endParaRPr lang="en-US"/>
            </a:p>
          </p:txBody>
        </p:sp>
        <p:sp>
          <p:nvSpPr>
            <p:cNvPr id="16497" name="Freeform 111"/>
            <p:cNvSpPr>
              <a:spLocks/>
            </p:cNvSpPr>
            <p:nvPr/>
          </p:nvSpPr>
          <p:spPr bwMode="auto">
            <a:xfrm>
              <a:off x="4538" y="3150"/>
              <a:ext cx="154" cy="173"/>
            </a:xfrm>
            <a:custGeom>
              <a:avLst/>
              <a:gdLst>
                <a:gd name="T0" fmla="*/ 86 w 154"/>
                <a:gd name="T1" fmla="*/ 157 h 173"/>
                <a:gd name="T2" fmla="*/ 67 w 154"/>
                <a:gd name="T3" fmla="*/ 158 h 173"/>
                <a:gd name="T4" fmla="*/ 50 w 154"/>
                <a:gd name="T5" fmla="*/ 152 h 173"/>
                <a:gd name="T6" fmla="*/ 37 w 154"/>
                <a:gd name="T7" fmla="*/ 143 h 173"/>
                <a:gd name="T8" fmla="*/ 25 w 154"/>
                <a:gd name="T9" fmla="*/ 130 h 173"/>
                <a:gd name="T10" fmla="*/ 17 w 154"/>
                <a:gd name="T11" fmla="*/ 114 h 173"/>
                <a:gd name="T12" fmla="*/ 13 w 154"/>
                <a:gd name="T13" fmla="*/ 97 h 173"/>
                <a:gd name="T14" fmla="*/ 15 w 154"/>
                <a:gd name="T15" fmla="*/ 69 h 173"/>
                <a:gd name="T16" fmla="*/ 21 w 154"/>
                <a:gd name="T17" fmla="*/ 50 h 173"/>
                <a:gd name="T18" fmla="*/ 32 w 154"/>
                <a:gd name="T19" fmla="*/ 34 h 173"/>
                <a:gd name="T20" fmla="*/ 45 w 154"/>
                <a:gd name="T21" fmla="*/ 24 h 173"/>
                <a:gd name="T22" fmla="*/ 60 w 154"/>
                <a:gd name="T23" fmla="*/ 17 h 173"/>
                <a:gd name="T24" fmla="*/ 92 w 154"/>
                <a:gd name="T25" fmla="*/ 17 h 173"/>
                <a:gd name="T26" fmla="*/ 107 w 154"/>
                <a:gd name="T27" fmla="*/ 24 h 173"/>
                <a:gd name="T28" fmla="*/ 121 w 154"/>
                <a:gd name="T29" fmla="*/ 34 h 173"/>
                <a:gd name="T30" fmla="*/ 132 w 154"/>
                <a:gd name="T31" fmla="*/ 50 h 173"/>
                <a:gd name="T32" fmla="*/ 138 w 154"/>
                <a:gd name="T33" fmla="*/ 69 h 173"/>
                <a:gd name="T34" fmla="*/ 139 w 154"/>
                <a:gd name="T35" fmla="*/ 97 h 173"/>
                <a:gd name="T36" fmla="*/ 136 w 154"/>
                <a:gd name="T37" fmla="*/ 114 h 173"/>
                <a:gd name="T38" fmla="*/ 127 w 154"/>
                <a:gd name="T39" fmla="*/ 130 h 173"/>
                <a:gd name="T40" fmla="*/ 116 w 154"/>
                <a:gd name="T41" fmla="*/ 143 h 173"/>
                <a:gd name="T42" fmla="*/ 102 w 154"/>
                <a:gd name="T43" fmla="*/ 152 h 173"/>
                <a:gd name="T44" fmla="*/ 86 w 154"/>
                <a:gd name="T45" fmla="*/ 158 h 173"/>
                <a:gd name="T46" fmla="*/ 66 w 154"/>
                <a:gd name="T47" fmla="*/ 157 h 173"/>
                <a:gd name="T48" fmla="*/ 76 w 154"/>
                <a:gd name="T49" fmla="*/ 172 h 173"/>
                <a:gd name="T50" fmla="*/ 97 w 154"/>
                <a:gd name="T51" fmla="*/ 169 h 173"/>
                <a:gd name="T52" fmla="*/ 115 w 154"/>
                <a:gd name="T53" fmla="*/ 160 h 173"/>
                <a:gd name="T54" fmla="*/ 131 w 154"/>
                <a:gd name="T55" fmla="*/ 146 h 173"/>
                <a:gd name="T56" fmla="*/ 143 w 154"/>
                <a:gd name="T57" fmla="*/ 130 h 173"/>
                <a:gd name="T58" fmla="*/ 150 w 154"/>
                <a:gd name="T59" fmla="*/ 110 h 173"/>
                <a:gd name="T60" fmla="*/ 153 w 154"/>
                <a:gd name="T61" fmla="*/ 88 h 173"/>
                <a:gd name="T62" fmla="*/ 147 w 154"/>
                <a:gd name="T63" fmla="*/ 54 h 173"/>
                <a:gd name="T64" fmla="*/ 137 w 154"/>
                <a:gd name="T65" fmla="*/ 33 h 173"/>
                <a:gd name="T66" fmla="*/ 121 w 154"/>
                <a:gd name="T67" fmla="*/ 17 h 173"/>
                <a:gd name="T68" fmla="*/ 105 w 154"/>
                <a:gd name="T69" fmla="*/ 7 h 173"/>
                <a:gd name="T70" fmla="*/ 76 w 154"/>
                <a:gd name="T71" fmla="*/ 0 h 173"/>
                <a:gd name="T72" fmla="*/ 48 w 154"/>
                <a:gd name="T73" fmla="*/ 7 h 173"/>
                <a:gd name="T74" fmla="*/ 31 w 154"/>
                <a:gd name="T75" fmla="*/ 17 h 173"/>
                <a:gd name="T76" fmla="*/ 16 w 154"/>
                <a:gd name="T77" fmla="*/ 33 h 173"/>
                <a:gd name="T78" fmla="*/ 6 w 154"/>
                <a:gd name="T79" fmla="*/ 54 h 173"/>
                <a:gd name="T80" fmla="*/ 0 w 154"/>
                <a:gd name="T81" fmla="*/ 88 h 173"/>
                <a:gd name="T82" fmla="*/ 2 w 154"/>
                <a:gd name="T83" fmla="*/ 110 h 173"/>
                <a:gd name="T84" fmla="*/ 10 w 154"/>
                <a:gd name="T85" fmla="*/ 130 h 173"/>
                <a:gd name="T86" fmla="*/ 22 w 154"/>
                <a:gd name="T87" fmla="*/ 146 h 173"/>
                <a:gd name="T88" fmla="*/ 37 w 154"/>
                <a:gd name="T89" fmla="*/ 160 h 173"/>
                <a:gd name="T90" fmla="*/ 56 w 154"/>
                <a:gd name="T91" fmla="*/ 169 h 173"/>
                <a:gd name="T92" fmla="*/ 76 w 154"/>
                <a:gd name="T93" fmla="*/ 172 h 1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4"/>
                <a:gd name="T142" fmla="*/ 0 h 173"/>
                <a:gd name="T143" fmla="*/ 154 w 154"/>
                <a:gd name="T144" fmla="*/ 173 h 1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4" h="173">
                  <a:moveTo>
                    <a:pt x="87" y="172"/>
                  </a:moveTo>
                  <a:lnTo>
                    <a:pt x="86" y="157"/>
                  </a:lnTo>
                  <a:lnTo>
                    <a:pt x="76" y="158"/>
                  </a:lnTo>
                  <a:lnTo>
                    <a:pt x="67" y="158"/>
                  </a:lnTo>
                  <a:lnTo>
                    <a:pt x="59" y="156"/>
                  </a:lnTo>
                  <a:lnTo>
                    <a:pt x="50" y="152"/>
                  </a:lnTo>
                  <a:lnTo>
                    <a:pt x="43" y="148"/>
                  </a:lnTo>
                  <a:lnTo>
                    <a:pt x="37" y="143"/>
                  </a:lnTo>
                  <a:lnTo>
                    <a:pt x="31" y="137"/>
                  </a:lnTo>
                  <a:lnTo>
                    <a:pt x="25" y="130"/>
                  </a:lnTo>
                  <a:lnTo>
                    <a:pt x="21" y="122"/>
                  </a:lnTo>
                  <a:lnTo>
                    <a:pt x="17" y="114"/>
                  </a:lnTo>
                  <a:lnTo>
                    <a:pt x="15" y="106"/>
                  </a:lnTo>
                  <a:lnTo>
                    <a:pt x="13" y="97"/>
                  </a:lnTo>
                  <a:lnTo>
                    <a:pt x="13" y="88"/>
                  </a:lnTo>
                  <a:lnTo>
                    <a:pt x="15" y="69"/>
                  </a:lnTo>
                  <a:lnTo>
                    <a:pt x="16" y="59"/>
                  </a:lnTo>
                  <a:lnTo>
                    <a:pt x="21" y="50"/>
                  </a:lnTo>
                  <a:lnTo>
                    <a:pt x="26" y="42"/>
                  </a:lnTo>
                  <a:lnTo>
                    <a:pt x="32" y="34"/>
                  </a:lnTo>
                  <a:lnTo>
                    <a:pt x="38" y="28"/>
                  </a:lnTo>
                  <a:lnTo>
                    <a:pt x="45" y="24"/>
                  </a:lnTo>
                  <a:lnTo>
                    <a:pt x="52" y="20"/>
                  </a:lnTo>
                  <a:lnTo>
                    <a:pt x="60" y="17"/>
                  </a:lnTo>
                  <a:lnTo>
                    <a:pt x="76" y="15"/>
                  </a:lnTo>
                  <a:lnTo>
                    <a:pt x="92" y="17"/>
                  </a:lnTo>
                  <a:lnTo>
                    <a:pt x="100" y="20"/>
                  </a:lnTo>
                  <a:lnTo>
                    <a:pt x="107" y="24"/>
                  </a:lnTo>
                  <a:lnTo>
                    <a:pt x="114" y="28"/>
                  </a:lnTo>
                  <a:lnTo>
                    <a:pt x="121" y="34"/>
                  </a:lnTo>
                  <a:lnTo>
                    <a:pt x="127" y="42"/>
                  </a:lnTo>
                  <a:lnTo>
                    <a:pt x="132" y="50"/>
                  </a:lnTo>
                  <a:lnTo>
                    <a:pt x="136" y="59"/>
                  </a:lnTo>
                  <a:lnTo>
                    <a:pt x="138" y="69"/>
                  </a:lnTo>
                  <a:lnTo>
                    <a:pt x="140" y="88"/>
                  </a:lnTo>
                  <a:lnTo>
                    <a:pt x="139" y="97"/>
                  </a:lnTo>
                  <a:lnTo>
                    <a:pt x="137" y="106"/>
                  </a:lnTo>
                  <a:lnTo>
                    <a:pt x="136" y="114"/>
                  </a:lnTo>
                  <a:lnTo>
                    <a:pt x="132" y="122"/>
                  </a:lnTo>
                  <a:lnTo>
                    <a:pt x="127" y="130"/>
                  </a:lnTo>
                  <a:lnTo>
                    <a:pt x="121" y="137"/>
                  </a:lnTo>
                  <a:lnTo>
                    <a:pt x="116" y="143"/>
                  </a:lnTo>
                  <a:lnTo>
                    <a:pt x="109" y="148"/>
                  </a:lnTo>
                  <a:lnTo>
                    <a:pt x="102" y="152"/>
                  </a:lnTo>
                  <a:lnTo>
                    <a:pt x="94" y="156"/>
                  </a:lnTo>
                  <a:lnTo>
                    <a:pt x="86" y="158"/>
                  </a:lnTo>
                  <a:lnTo>
                    <a:pt x="76" y="158"/>
                  </a:lnTo>
                  <a:lnTo>
                    <a:pt x="66" y="157"/>
                  </a:lnTo>
                  <a:lnTo>
                    <a:pt x="66" y="172"/>
                  </a:lnTo>
                  <a:lnTo>
                    <a:pt x="76" y="172"/>
                  </a:lnTo>
                  <a:lnTo>
                    <a:pt x="87" y="171"/>
                  </a:lnTo>
                  <a:lnTo>
                    <a:pt x="97" y="169"/>
                  </a:lnTo>
                  <a:lnTo>
                    <a:pt x="107" y="165"/>
                  </a:lnTo>
                  <a:lnTo>
                    <a:pt x="115" y="160"/>
                  </a:lnTo>
                  <a:lnTo>
                    <a:pt x="123" y="154"/>
                  </a:lnTo>
                  <a:lnTo>
                    <a:pt x="131" y="146"/>
                  </a:lnTo>
                  <a:lnTo>
                    <a:pt x="137" y="138"/>
                  </a:lnTo>
                  <a:lnTo>
                    <a:pt x="143" y="130"/>
                  </a:lnTo>
                  <a:lnTo>
                    <a:pt x="146" y="120"/>
                  </a:lnTo>
                  <a:lnTo>
                    <a:pt x="150" y="110"/>
                  </a:lnTo>
                  <a:lnTo>
                    <a:pt x="152" y="98"/>
                  </a:lnTo>
                  <a:lnTo>
                    <a:pt x="153" y="88"/>
                  </a:lnTo>
                  <a:lnTo>
                    <a:pt x="150" y="66"/>
                  </a:lnTo>
                  <a:lnTo>
                    <a:pt x="147" y="54"/>
                  </a:lnTo>
                  <a:lnTo>
                    <a:pt x="143" y="43"/>
                  </a:lnTo>
                  <a:lnTo>
                    <a:pt x="137" y="33"/>
                  </a:lnTo>
                  <a:lnTo>
                    <a:pt x="129" y="25"/>
                  </a:lnTo>
                  <a:lnTo>
                    <a:pt x="121" y="17"/>
                  </a:lnTo>
                  <a:lnTo>
                    <a:pt x="113" y="11"/>
                  </a:lnTo>
                  <a:lnTo>
                    <a:pt x="105" y="7"/>
                  </a:lnTo>
                  <a:lnTo>
                    <a:pt x="95" y="3"/>
                  </a:lnTo>
                  <a:lnTo>
                    <a:pt x="76" y="0"/>
                  </a:lnTo>
                  <a:lnTo>
                    <a:pt x="57" y="3"/>
                  </a:lnTo>
                  <a:lnTo>
                    <a:pt x="48" y="7"/>
                  </a:lnTo>
                  <a:lnTo>
                    <a:pt x="40" y="11"/>
                  </a:lnTo>
                  <a:lnTo>
                    <a:pt x="31" y="17"/>
                  </a:lnTo>
                  <a:lnTo>
                    <a:pt x="23" y="25"/>
                  </a:lnTo>
                  <a:lnTo>
                    <a:pt x="16" y="33"/>
                  </a:lnTo>
                  <a:lnTo>
                    <a:pt x="10" y="43"/>
                  </a:lnTo>
                  <a:lnTo>
                    <a:pt x="6" y="54"/>
                  </a:lnTo>
                  <a:lnTo>
                    <a:pt x="2" y="66"/>
                  </a:lnTo>
                  <a:lnTo>
                    <a:pt x="0" y="88"/>
                  </a:lnTo>
                  <a:lnTo>
                    <a:pt x="0" y="98"/>
                  </a:lnTo>
                  <a:lnTo>
                    <a:pt x="2" y="110"/>
                  </a:lnTo>
                  <a:lnTo>
                    <a:pt x="6" y="120"/>
                  </a:lnTo>
                  <a:lnTo>
                    <a:pt x="10" y="130"/>
                  </a:lnTo>
                  <a:lnTo>
                    <a:pt x="16" y="138"/>
                  </a:lnTo>
                  <a:lnTo>
                    <a:pt x="22" y="146"/>
                  </a:lnTo>
                  <a:lnTo>
                    <a:pt x="29" y="154"/>
                  </a:lnTo>
                  <a:lnTo>
                    <a:pt x="37" y="160"/>
                  </a:lnTo>
                  <a:lnTo>
                    <a:pt x="46" y="165"/>
                  </a:lnTo>
                  <a:lnTo>
                    <a:pt x="56" y="169"/>
                  </a:lnTo>
                  <a:lnTo>
                    <a:pt x="65" y="171"/>
                  </a:lnTo>
                  <a:lnTo>
                    <a:pt x="76" y="172"/>
                  </a:lnTo>
                  <a:lnTo>
                    <a:pt x="87" y="172"/>
                  </a:lnTo>
                </a:path>
              </a:pathLst>
            </a:custGeom>
            <a:solidFill>
              <a:srgbClr val="000000"/>
            </a:solidFill>
            <a:ln w="12700" cap="rnd">
              <a:solidFill>
                <a:srgbClr val="000000"/>
              </a:solidFill>
              <a:round/>
              <a:headEnd/>
              <a:tailEnd/>
            </a:ln>
          </p:spPr>
          <p:txBody>
            <a:bodyPr/>
            <a:lstStyle/>
            <a:p>
              <a:endParaRPr lang="en-US"/>
            </a:p>
          </p:txBody>
        </p:sp>
        <p:sp>
          <p:nvSpPr>
            <p:cNvPr id="16498" name="Freeform 112"/>
            <p:cNvSpPr>
              <a:spLocks/>
            </p:cNvSpPr>
            <p:nvPr/>
          </p:nvSpPr>
          <p:spPr bwMode="auto">
            <a:xfrm>
              <a:off x="4544" y="3158"/>
              <a:ext cx="136" cy="152"/>
            </a:xfrm>
            <a:custGeom>
              <a:avLst/>
              <a:gdLst>
                <a:gd name="T0" fmla="*/ 67 w 136"/>
                <a:gd name="T1" fmla="*/ 151 h 152"/>
                <a:gd name="T2" fmla="*/ 57 w 136"/>
                <a:gd name="T3" fmla="*/ 150 h 152"/>
                <a:gd name="T4" fmla="*/ 49 w 136"/>
                <a:gd name="T5" fmla="*/ 148 h 152"/>
                <a:gd name="T6" fmla="*/ 40 w 136"/>
                <a:gd name="T7" fmla="*/ 145 h 152"/>
                <a:gd name="T8" fmla="*/ 33 w 136"/>
                <a:gd name="T9" fmla="*/ 140 h 152"/>
                <a:gd name="T10" fmla="*/ 25 w 136"/>
                <a:gd name="T11" fmla="*/ 135 h 152"/>
                <a:gd name="T12" fmla="*/ 19 w 136"/>
                <a:gd name="T13" fmla="*/ 129 h 152"/>
                <a:gd name="T14" fmla="*/ 13 w 136"/>
                <a:gd name="T15" fmla="*/ 121 h 152"/>
                <a:gd name="T16" fmla="*/ 9 w 136"/>
                <a:gd name="T17" fmla="*/ 113 h 152"/>
                <a:gd name="T18" fmla="*/ 5 w 136"/>
                <a:gd name="T19" fmla="*/ 105 h 152"/>
                <a:gd name="T20" fmla="*/ 2 w 136"/>
                <a:gd name="T21" fmla="*/ 96 h 152"/>
                <a:gd name="T22" fmla="*/ 0 w 136"/>
                <a:gd name="T23" fmla="*/ 87 h 152"/>
                <a:gd name="T24" fmla="*/ 0 w 136"/>
                <a:gd name="T25" fmla="*/ 77 h 152"/>
                <a:gd name="T26" fmla="*/ 2 w 136"/>
                <a:gd name="T27" fmla="*/ 57 h 152"/>
                <a:gd name="T28" fmla="*/ 5 w 136"/>
                <a:gd name="T29" fmla="*/ 47 h 152"/>
                <a:gd name="T30" fmla="*/ 9 w 136"/>
                <a:gd name="T31" fmla="*/ 38 h 152"/>
                <a:gd name="T32" fmla="*/ 14 w 136"/>
                <a:gd name="T33" fmla="*/ 29 h 152"/>
                <a:gd name="T34" fmla="*/ 20 w 136"/>
                <a:gd name="T35" fmla="*/ 21 h 152"/>
                <a:gd name="T36" fmla="*/ 27 w 136"/>
                <a:gd name="T37" fmla="*/ 14 h 152"/>
                <a:gd name="T38" fmla="*/ 34 w 136"/>
                <a:gd name="T39" fmla="*/ 9 h 152"/>
                <a:gd name="T40" fmla="*/ 42 w 136"/>
                <a:gd name="T41" fmla="*/ 5 h 152"/>
                <a:gd name="T42" fmla="*/ 51 w 136"/>
                <a:gd name="T43" fmla="*/ 2 h 152"/>
                <a:gd name="T44" fmla="*/ 67 w 136"/>
                <a:gd name="T45" fmla="*/ 0 h 152"/>
                <a:gd name="T46" fmla="*/ 84 w 136"/>
                <a:gd name="T47" fmla="*/ 2 h 152"/>
                <a:gd name="T48" fmla="*/ 92 w 136"/>
                <a:gd name="T49" fmla="*/ 5 h 152"/>
                <a:gd name="T50" fmla="*/ 101 w 136"/>
                <a:gd name="T51" fmla="*/ 9 h 152"/>
                <a:gd name="T52" fmla="*/ 107 w 136"/>
                <a:gd name="T53" fmla="*/ 14 h 152"/>
                <a:gd name="T54" fmla="*/ 114 w 136"/>
                <a:gd name="T55" fmla="*/ 21 h 152"/>
                <a:gd name="T56" fmla="*/ 120 w 136"/>
                <a:gd name="T57" fmla="*/ 29 h 152"/>
                <a:gd name="T58" fmla="*/ 126 w 136"/>
                <a:gd name="T59" fmla="*/ 38 h 152"/>
                <a:gd name="T60" fmla="*/ 129 w 136"/>
                <a:gd name="T61" fmla="*/ 47 h 152"/>
                <a:gd name="T62" fmla="*/ 133 w 136"/>
                <a:gd name="T63" fmla="*/ 57 h 152"/>
                <a:gd name="T64" fmla="*/ 135 w 136"/>
                <a:gd name="T65" fmla="*/ 77 h 152"/>
                <a:gd name="T66" fmla="*/ 134 w 136"/>
                <a:gd name="T67" fmla="*/ 87 h 152"/>
                <a:gd name="T68" fmla="*/ 132 w 136"/>
                <a:gd name="T69" fmla="*/ 96 h 152"/>
                <a:gd name="T70" fmla="*/ 129 w 136"/>
                <a:gd name="T71" fmla="*/ 105 h 152"/>
                <a:gd name="T72" fmla="*/ 126 w 136"/>
                <a:gd name="T73" fmla="*/ 113 h 152"/>
                <a:gd name="T74" fmla="*/ 121 w 136"/>
                <a:gd name="T75" fmla="*/ 121 h 152"/>
                <a:gd name="T76" fmla="*/ 116 w 136"/>
                <a:gd name="T77" fmla="*/ 129 h 152"/>
                <a:gd name="T78" fmla="*/ 109 w 136"/>
                <a:gd name="T79" fmla="*/ 135 h 152"/>
                <a:gd name="T80" fmla="*/ 102 w 136"/>
                <a:gd name="T81" fmla="*/ 140 h 152"/>
                <a:gd name="T82" fmla="*/ 95 w 136"/>
                <a:gd name="T83" fmla="*/ 145 h 152"/>
                <a:gd name="T84" fmla="*/ 86 w 136"/>
                <a:gd name="T85" fmla="*/ 148 h 152"/>
                <a:gd name="T86" fmla="*/ 77 w 136"/>
                <a:gd name="T87" fmla="*/ 150 h 152"/>
                <a:gd name="T88" fmla="*/ 67 w 136"/>
                <a:gd name="T89" fmla="*/ 151 h 1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6"/>
                <a:gd name="T136" fmla="*/ 0 h 152"/>
                <a:gd name="T137" fmla="*/ 136 w 136"/>
                <a:gd name="T138" fmla="*/ 152 h 1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6" h="152">
                  <a:moveTo>
                    <a:pt x="67" y="151"/>
                  </a:moveTo>
                  <a:lnTo>
                    <a:pt x="57" y="150"/>
                  </a:lnTo>
                  <a:lnTo>
                    <a:pt x="49" y="148"/>
                  </a:lnTo>
                  <a:lnTo>
                    <a:pt x="40" y="145"/>
                  </a:lnTo>
                  <a:lnTo>
                    <a:pt x="33" y="140"/>
                  </a:lnTo>
                  <a:lnTo>
                    <a:pt x="25" y="135"/>
                  </a:lnTo>
                  <a:lnTo>
                    <a:pt x="19" y="129"/>
                  </a:lnTo>
                  <a:lnTo>
                    <a:pt x="13" y="121"/>
                  </a:lnTo>
                  <a:lnTo>
                    <a:pt x="9" y="113"/>
                  </a:lnTo>
                  <a:lnTo>
                    <a:pt x="5" y="105"/>
                  </a:lnTo>
                  <a:lnTo>
                    <a:pt x="2" y="96"/>
                  </a:lnTo>
                  <a:lnTo>
                    <a:pt x="0" y="87"/>
                  </a:lnTo>
                  <a:lnTo>
                    <a:pt x="0" y="77"/>
                  </a:lnTo>
                  <a:lnTo>
                    <a:pt x="2" y="57"/>
                  </a:lnTo>
                  <a:lnTo>
                    <a:pt x="5" y="47"/>
                  </a:lnTo>
                  <a:lnTo>
                    <a:pt x="9" y="38"/>
                  </a:lnTo>
                  <a:lnTo>
                    <a:pt x="14" y="29"/>
                  </a:lnTo>
                  <a:lnTo>
                    <a:pt x="20" y="21"/>
                  </a:lnTo>
                  <a:lnTo>
                    <a:pt x="27" y="14"/>
                  </a:lnTo>
                  <a:lnTo>
                    <a:pt x="34" y="9"/>
                  </a:lnTo>
                  <a:lnTo>
                    <a:pt x="42" y="5"/>
                  </a:lnTo>
                  <a:lnTo>
                    <a:pt x="51" y="2"/>
                  </a:lnTo>
                  <a:lnTo>
                    <a:pt x="67" y="0"/>
                  </a:lnTo>
                  <a:lnTo>
                    <a:pt x="84" y="2"/>
                  </a:lnTo>
                  <a:lnTo>
                    <a:pt x="92" y="5"/>
                  </a:lnTo>
                  <a:lnTo>
                    <a:pt x="101" y="9"/>
                  </a:lnTo>
                  <a:lnTo>
                    <a:pt x="107" y="14"/>
                  </a:lnTo>
                  <a:lnTo>
                    <a:pt x="114" y="21"/>
                  </a:lnTo>
                  <a:lnTo>
                    <a:pt x="120" y="29"/>
                  </a:lnTo>
                  <a:lnTo>
                    <a:pt x="126" y="38"/>
                  </a:lnTo>
                  <a:lnTo>
                    <a:pt x="129" y="47"/>
                  </a:lnTo>
                  <a:lnTo>
                    <a:pt x="133" y="57"/>
                  </a:lnTo>
                  <a:lnTo>
                    <a:pt x="135" y="77"/>
                  </a:lnTo>
                  <a:lnTo>
                    <a:pt x="134" y="87"/>
                  </a:lnTo>
                  <a:lnTo>
                    <a:pt x="132" y="96"/>
                  </a:lnTo>
                  <a:lnTo>
                    <a:pt x="129" y="105"/>
                  </a:lnTo>
                  <a:lnTo>
                    <a:pt x="126" y="113"/>
                  </a:lnTo>
                  <a:lnTo>
                    <a:pt x="121" y="121"/>
                  </a:lnTo>
                  <a:lnTo>
                    <a:pt x="116" y="129"/>
                  </a:lnTo>
                  <a:lnTo>
                    <a:pt x="109" y="135"/>
                  </a:lnTo>
                  <a:lnTo>
                    <a:pt x="102" y="140"/>
                  </a:lnTo>
                  <a:lnTo>
                    <a:pt x="95" y="145"/>
                  </a:lnTo>
                  <a:lnTo>
                    <a:pt x="86" y="148"/>
                  </a:lnTo>
                  <a:lnTo>
                    <a:pt x="77" y="150"/>
                  </a:lnTo>
                  <a:lnTo>
                    <a:pt x="67" y="151"/>
                  </a:lnTo>
                </a:path>
              </a:pathLst>
            </a:custGeom>
            <a:solidFill>
              <a:srgbClr val="00FFFF"/>
            </a:solidFill>
            <a:ln w="9525" cap="rnd">
              <a:noFill/>
              <a:round/>
              <a:headEnd/>
              <a:tailEnd/>
            </a:ln>
          </p:spPr>
          <p:txBody>
            <a:bodyPr/>
            <a:lstStyle/>
            <a:p>
              <a:endParaRPr lang="en-US"/>
            </a:p>
          </p:txBody>
        </p:sp>
        <p:sp>
          <p:nvSpPr>
            <p:cNvPr id="16499" name="Freeform 113"/>
            <p:cNvSpPr>
              <a:spLocks/>
            </p:cNvSpPr>
            <p:nvPr/>
          </p:nvSpPr>
          <p:spPr bwMode="auto">
            <a:xfrm>
              <a:off x="4538" y="3150"/>
              <a:ext cx="154" cy="173"/>
            </a:xfrm>
            <a:custGeom>
              <a:avLst/>
              <a:gdLst>
                <a:gd name="T0" fmla="*/ 86 w 154"/>
                <a:gd name="T1" fmla="*/ 157 h 173"/>
                <a:gd name="T2" fmla="*/ 67 w 154"/>
                <a:gd name="T3" fmla="*/ 158 h 173"/>
                <a:gd name="T4" fmla="*/ 50 w 154"/>
                <a:gd name="T5" fmla="*/ 152 h 173"/>
                <a:gd name="T6" fmla="*/ 37 w 154"/>
                <a:gd name="T7" fmla="*/ 143 h 173"/>
                <a:gd name="T8" fmla="*/ 25 w 154"/>
                <a:gd name="T9" fmla="*/ 130 h 173"/>
                <a:gd name="T10" fmla="*/ 17 w 154"/>
                <a:gd name="T11" fmla="*/ 114 h 173"/>
                <a:gd name="T12" fmla="*/ 13 w 154"/>
                <a:gd name="T13" fmla="*/ 97 h 173"/>
                <a:gd name="T14" fmla="*/ 15 w 154"/>
                <a:gd name="T15" fmla="*/ 69 h 173"/>
                <a:gd name="T16" fmla="*/ 21 w 154"/>
                <a:gd name="T17" fmla="*/ 50 h 173"/>
                <a:gd name="T18" fmla="*/ 32 w 154"/>
                <a:gd name="T19" fmla="*/ 34 h 173"/>
                <a:gd name="T20" fmla="*/ 45 w 154"/>
                <a:gd name="T21" fmla="*/ 24 h 173"/>
                <a:gd name="T22" fmla="*/ 60 w 154"/>
                <a:gd name="T23" fmla="*/ 17 h 173"/>
                <a:gd name="T24" fmla="*/ 92 w 154"/>
                <a:gd name="T25" fmla="*/ 17 h 173"/>
                <a:gd name="T26" fmla="*/ 107 w 154"/>
                <a:gd name="T27" fmla="*/ 24 h 173"/>
                <a:gd name="T28" fmla="*/ 121 w 154"/>
                <a:gd name="T29" fmla="*/ 34 h 173"/>
                <a:gd name="T30" fmla="*/ 132 w 154"/>
                <a:gd name="T31" fmla="*/ 50 h 173"/>
                <a:gd name="T32" fmla="*/ 138 w 154"/>
                <a:gd name="T33" fmla="*/ 69 h 173"/>
                <a:gd name="T34" fmla="*/ 139 w 154"/>
                <a:gd name="T35" fmla="*/ 97 h 173"/>
                <a:gd name="T36" fmla="*/ 136 w 154"/>
                <a:gd name="T37" fmla="*/ 114 h 173"/>
                <a:gd name="T38" fmla="*/ 127 w 154"/>
                <a:gd name="T39" fmla="*/ 130 h 173"/>
                <a:gd name="T40" fmla="*/ 116 w 154"/>
                <a:gd name="T41" fmla="*/ 143 h 173"/>
                <a:gd name="T42" fmla="*/ 102 w 154"/>
                <a:gd name="T43" fmla="*/ 152 h 173"/>
                <a:gd name="T44" fmla="*/ 86 w 154"/>
                <a:gd name="T45" fmla="*/ 158 h 173"/>
                <a:gd name="T46" fmla="*/ 66 w 154"/>
                <a:gd name="T47" fmla="*/ 157 h 173"/>
                <a:gd name="T48" fmla="*/ 76 w 154"/>
                <a:gd name="T49" fmla="*/ 172 h 173"/>
                <a:gd name="T50" fmla="*/ 97 w 154"/>
                <a:gd name="T51" fmla="*/ 169 h 173"/>
                <a:gd name="T52" fmla="*/ 115 w 154"/>
                <a:gd name="T53" fmla="*/ 160 h 173"/>
                <a:gd name="T54" fmla="*/ 131 w 154"/>
                <a:gd name="T55" fmla="*/ 146 h 173"/>
                <a:gd name="T56" fmla="*/ 143 w 154"/>
                <a:gd name="T57" fmla="*/ 130 h 173"/>
                <a:gd name="T58" fmla="*/ 150 w 154"/>
                <a:gd name="T59" fmla="*/ 110 h 173"/>
                <a:gd name="T60" fmla="*/ 153 w 154"/>
                <a:gd name="T61" fmla="*/ 88 h 173"/>
                <a:gd name="T62" fmla="*/ 147 w 154"/>
                <a:gd name="T63" fmla="*/ 54 h 173"/>
                <a:gd name="T64" fmla="*/ 137 w 154"/>
                <a:gd name="T65" fmla="*/ 33 h 173"/>
                <a:gd name="T66" fmla="*/ 121 w 154"/>
                <a:gd name="T67" fmla="*/ 17 h 173"/>
                <a:gd name="T68" fmla="*/ 105 w 154"/>
                <a:gd name="T69" fmla="*/ 7 h 173"/>
                <a:gd name="T70" fmla="*/ 76 w 154"/>
                <a:gd name="T71" fmla="*/ 0 h 173"/>
                <a:gd name="T72" fmla="*/ 48 w 154"/>
                <a:gd name="T73" fmla="*/ 7 h 173"/>
                <a:gd name="T74" fmla="*/ 31 w 154"/>
                <a:gd name="T75" fmla="*/ 17 h 173"/>
                <a:gd name="T76" fmla="*/ 16 w 154"/>
                <a:gd name="T77" fmla="*/ 33 h 173"/>
                <a:gd name="T78" fmla="*/ 6 w 154"/>
                <a:gd name="T79" fmla="*/ 54 h 173"/>
                <a:gd name="T80" fmla="*/ 0 w 154"/>
                <a:gd name="T81" fmla="*/ 88 h 173"/>
                <a:gd name="T82" fmla="*/ 2 w 154"/>
                <a:gd name="T83" fmla="*/ 110 h 173"/>
                <a:gd name="T84" fmla="*/ 10 w 154"/>
                <a:gd name="T85" fmla="*/ 130 h 173"/>
                <a:gd name="T86" fmla="*/ 22 w 154"/>
                <a:gd name="T87" fmla="*/ 146 h 173"/>
                <a:gd name="T88" fmla="*/ 37 w 154"/>
                <a:gd name="T89" fmla="*/ 160 h 173"/>
                <a:gd name="T90" fmla="*/ 56 w 154"/>
                <a:gd name="T91" fmla="*/ 169 h 173"/>
                <a:gd name="T92" fmla="*/ 76 w 154"/>
                <a:gd name="T93" fmla="*/ 172 h 1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4"/>
                <a:gd name="T142" fmla="*/ 0 h 173"/>
                <a:gd name="T143" fmla="*/ 154 w 154"/>
                <a:gd name="T144" fmla="*/ 173 h 1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4" h="173">
                  <a:moveTo>
                    <a:pt x="87" y="172"/>
                  </a:moveTo>
                  <a:lnTo>
                    <a:pt x="86" y="157"/>
                  </a:lnTo>
                  <a:lnTo>
                    <a:pt x="76" y="158"/>
                  </a:lnTo>
                  <a:lnTo>
                    <a:pt x="67" y="158"/>
                  </a:lnTo>
                  <a:lnTo>
                    <a:pt x="59" y="156"/>
                  </a:lnTo>
                  <a:lnTo>
                    <a:pt x="50" y="152"/>
                  </a:lnTo>
                  <a:lnTo>
                    <a:pt x="43" y="148"/>
                  </a:lnTo>
                  <a:lnTo>
                    <a:pt x="37" y="143"/>
                  </a:lnTo>
                  <a:lnTo>
                    <a:pt x="31" y="137"/>
                  </a:lnTo>
                  <a:lnTo>
                    <a:pt x="25" y="130"/>
                  </a:lnTo>
                  <a:lnTo>
                    <a:pt x="21" y="122"/>
                  </a:lnTo>
                  <a:lnTo>
                    <a:pt x="17" y="114"/>
                  </a:lnTo>
                  <a:lnTo>
                    <a:pt x="15" y="106"/>
                  </a:lnTo>
                  <a:lnTo>
                    <a:pt x="13" y="97"/>
                  </a:lnTo>
                  <a:lnTo>
                    <a:pt x="13" y="88"/>
                  </a:lnTo>
                  <a:lnTo>
                    <a:pt x="15" y="69"/>
                  </a:lnTo>
                  <a:lnTo>
                    <a:pt x="16" y="59"/>
                  </a:lnTo>
                  <a:lnTo>
                    <a:pt x="21" y="50"/>
                  </a:lnTo>
                  <a:lnTo>
                    <a:pt x="26" y="42"/>
                  </a:lnTo>
                  <a:lnTo>
                    <a:pt x="32" y="34"/>
                  </a:lnTo>
                  <a:lnTo>
                    <a:pt x="38" y="28"/>
                  </a:lnTo>
                  <a:lnTo>
                    <a:pt x="45" y="24"/>
                  </a:lnTo>
                  <a:lnTo>
                    <a:pt x="52" y="20"/>
                  </a:lnTo>
                  <a:lnTo>
                    <a:pt x="60" y="17"/>
                  </a:lnTo>
                  <a:lnTo>
                    <a:pt x="76" y="15"/>
                  </a:lnTo>
                  <a:lnTo>
                    <a:pt x="92" y="17"/>
                  </a:lnTo>
                  <a:lnTo>
                    <a:pt x="100" y="20"/>
                  </a:lnTo>
                  <a:lnTo>
                    <a:pt x="107" y="24"/>
                  </a:lnTo>
                  <a:lnTo>
                    <a:pt x="114" y="28"/>
                  </a:lnTo>
                  <a:lnTo>
                    <a:pt x="121" y="34"/>
                  </a:lnTo>
                  <a:lnTo>
                    <a:pt x="127" y="42"/>
                  </a:lnTo>
                  <a:lnTo>
                    <a:pt x="132" y="50"/>
                  </a:lnTo>
                  <a:lnTo>
                    <a:pt x="136" y="59"/>
                  </a:lnTo>
                  <a:lnTo>
                    <a:pt x="138" y="69"/>
                  </a:lnTo>
                  <a:lnTo>
                    <a:pt x="140" y="88"/>
                  </a:lnTo>
                  <a:lnTo>
                    <a:pt x="139" y="97"/>
                  </a:lnTo>
                  <a:lnTo>
                    <a:pt x="137" y="106"/>
                  </a:lnTo>
                  <a:lnTo>
                    <a:pt x="136" y="114"/>
                  </a:lnTo>
                  <a:lnTo>
                    <a:pt x="132" y="122"/>
                  </a:lnTo>
                  <a:lnTo>
                    <a:pt x="127" y="130"/>
                  </a:lnTo>
                  <a:lnTo>
                    <a:pt x="121" y="137"/>
                  </a:lnTo>
                  <a:lnTo>
                    <a:pt x="116" y="143"/>
                  </a:lnTo>
                  <a:lnTo>
                    <a:pt x="109" y="148"/>
                  </a:lnTo>
                  <a:lnTo>
                    <a:pt x="102" y="152"/>
                  </a:lnTo>
                  <a:lnTo>
                    <a:pt x="94" y="156"/>
                  </a:lnTo>
                  <a:lnTo>
                    <a:pt x="86" y="158"/>
                  </a:lnTo>
                  <a:lnTo>
                    <a:pt x="76" y="158"/>
                  </a:lnTo>
                  <a:lnTo>
                    <a:pt x="66" y="157"/>
                  </a:lnTo>
                  <a:lnTo>
                    <a:pt x="66" y="172"/>
                  </a:lnTo>
                  <a:lnTo>
                    <a:pt x="76" y="172"/>
                  </a:lnTo>
                  <a:lnTo>
                    <a:pt x="87" y="171"/>
                  </a:lnTo>
                  <a:lnTo>
                    <a:pt x="97" y="169"/>
                  </a:lnTo>
                  <a:lnTo>
                    <a:pt x="107" y="165"/>
                  </a:lnTo>
                  <a:lnTo>
                    <a:pt x="115" y="160"/>
                  </a:lnTo>
                  <a:lnTo>
                    <a:pt x="123" y="154"/>
                  </a:lnTo>
                  <a:lnTo>
                    <a:pt x="131" y="146"/>
                  </a:lnTo>
                  <a:lnTo>
                    <a:pt x="137" y="138"/>
                  </a:lnTo>
                  <a:lnTo>
                    <a:pt x="143" y="130"/>
                  </a:lnTo>
                  <a:lnTo>
                    <a:pt x="146" y="120"/>
                  </a:lnTo>
                  <a:lnTo>
                    <a:pt x="150" y="110"/>
                  </a:lnTo>
                  <a:lnTo>
                    <a:pt x="152" y="98"/>
                  </a:lnTo>
                  <a:lnTo>
                    <a:pt x="153" y="88"/>
                  </a:lnTo>
                  <a:lnTo>
                    <a:pt x="150" y="66"/>
                  </a:lnTo>
                  <a:lnTo>
                    <a:pt x="147" y="54"/>
                  </a:lnTo>
                  <a:lnTo>
                    <a:pt x="143" y="43"/>
                  </a:lnTo>
                  <a:lnTo>
                    <a:pt x="137" y="33"/>
                  </a:lnTo>
                  <a:lnTo>
                    <a:pt x="129" y="25"/>
                  </a:lnTo>
                  <a:lnTo>
                    <a:pt x="121" y="17"/>
                  </a:lnTo>
                  <a:lnTo>
                    <a:pt x="113" y="11"/>
                  </a:lnTo>
                  <a:lnTo>
                    <a:pt x="105" y="7"/>
                  </a:lnTo>
                  <a:lnTo>
                    <a:pt x="95" y="3"/>
                  </a:lnTo>
                  <a:lnTo>
                    <a:pt x="76" y="0"/>
                  </a:lnTo>
                  <a:lnTo>
                    <a:pt x="57" y="3"/>
                  </a:lnTo>
                  <a:lnTo>
                    <a:pt x="48" y="7"/>
                  </a:lnTo>
                  <a:lnTo>
                    <a:pt x="40" y="11"/>
                  </a:lnTo>
                  <a:lnTo>
                    <a:pt x="31" y="17"/>
                  </a:lnTo>
                  <a:lnTo>
                    <a:pt x="23" y="25"/>
                  </a:lnTo>
                  <a:lnTo>
                    <a:pt x="16" y="33"/>
                  </a:lnTo>
                  <a:lnTo>
                    <a:pt x="10" y="43"/>
                  </a:lnTo>
                  <a:lnTo>
                    <a:pt x="6" y="54"/>
                  </a:lnTo>
                  <a:lnTo>
                    <a:pt x="2" y="66"/>
                  </a:lnTo>
                  <a:lnTo>
                    <a:pt x="0" y="88"/>
                  </a:lnTo>
                  <a:lnTo>
                    <a:pt x="0" y="98"/>
                  </a:lnTo>
                  <a:lnTo>
                    <a:pt x="2" y="110"/>
                  </a:lnTo>
                  <a:lnTo>
                    <a:pt x="6" y="120"/>
                  </a:lnTo>
                  <a:lnTo>
                    <a:pt x="10" y="130"/>
                  </a:lnTo>
                  <a:lnTo>
                    <a:pt x="16" y="138"/>
                  </a:lnTo>
                  <a:lnTo>
                    <a:pt x="22" y="146"/>
                  </a:lnTo>
                  <a:lnTo>
                    <a:pt x="29" y="154"/>
                  </a:lnTo>
                  <a:lnTo>
                    <a:pt x="37" y="160"/>
                  </a:lnTo>
                  <a:lnTo>
                    <a:pt x="46" y="165"/>
                  </a:lnTo>
                  <a:lnTo>
                    <a:pt x="56" y="169"/>
                  </a:lnTo>
                  <a:lnTo>
                    <a:pt x="65" y="171"/>
                  </a:lnTo>
                  <a:lnTo>
                    <a:pt x="76" y="172"/>
                  </a:lnTo>
                  <a:lnTo>
                    <a:pt x="87" y="172"/>
                  </a:lnTo>
                </a:path>
              </a:pathLst>
            </a:custGeom>
            <a:solidFill>
              <a:srgbClr val="000000"/>
            </a:solidFill>
            <a:ln w="12700" cap="rnd">
              <a:solidFill>
                <a:srgbClr val="000000"/>
              </a:solidFill>
              <a:round/>
              <a:headEnd/>
              <a:tailEnd/>
            </a:ln>
          </p:spPr>
          <p:txBody>
            <a:bodyPr/>
            <a:lstStyle/>
            <a:p>
              <a:endParaRPr lang="en-US"/>
            </a:p>
          </p:txBody>
        </p:sp>
        <p:sp>
          <p:nvSpPr>
            <p:cNvPr id="16500" name="Freeform 114"/>
            <p:cNvSpPr>
              <a:spLocks/>
            </p:cNvSpPr>
            <p:nvPr/>
          </p:nvSpPr>
          <p:spPr bwMode="auto">
            <a:xfrm>
              <a:off x="4689" y="3158"/>
              <a:ext cx="135" cy="152"/>
            </a:xfrm>
            <a:custGeom>
              <a:avLst/>
              <a:gdLst>
                <a:gd name="T0" fmla="*/ 67 w 135"/>
                <a:gd name="T1" fmla="*/ 151 h 152"/>
                <a:gd name="T2" fmla="*/ 56 w 135"/>
                <a:gd name="T3" fmla="*/ 150 h 152"/>
                <a:gd name="T4" fmla="*/ 48 w 135"/>
                <a:gd name="T5" fmla="*/ 148 h 152"/>
                <a:gd name="T6" fmla="*/ 39 w 135"/>
                <a:gd name="T7" fmla="*/ 145 h 152"/>
                <a:gd name="T8" fmla="*/ 32 w 135"/>
                <a:gd name="T9" fmla="*/ 140 h 152"/>
                <a:gd name="T10" fmla="*/ 25 w 135"/>
                <a:gd name="T11" fmla="*/ 135 h 152"/>
                <a:gd name="T12" fmla="*/ 18 w 135"/>
                <a:gd name="T13" fmla="*/ 129 h 152"/>
                <a:gd name="T14" fmla="*/ 13 w 135"/>
                <a:gd name="T15" fmla="*/ 121 h 152"/>
                <a:gd name="T16" fmla="*/ 8 w 135"/>
                <a:gd name="T17" fmla="*/ 113 h 152"/>
                <a:gd name="T18" fmla="*/ 5 w 135"/>
                <a:gd name="T19" fmla="*/ 105 h 152"/>
                <a:gd name="T20" fmla="*/ 2 w 135"/>
                <a:gd name="T21" fmla="*/ 96 h 152"/>
                <a:gd name="T22" fmla="*/ 0 w 135"/>
                <a:gd name="T23" fmla="*/ 87 h 152"/>
                <a:gd name="T24" fmla="*/ 0 w 135"/>
                <a:gd name="T25" fmla="*/ 77 h 152"/>
                <a:gd name="T26" fmla="*/ 1 w 135"/>
                <a:gd name="T27" fmla="*/ 57 h 152"/>
                <a:gd name="T28" fmla="*/ 4 w 135"/>
                <a:gd name="T29" fmla="*/ 47 h 152"/>
                <a:gd name="T30" fmla="*/ 8 w 135"/>
                <a:gd name="T31" fmla="*/ 38 h 152"/>
                <a:gd name="T32" fmla="*/ 14 w 135"/>
                <a:gd name="T33" fmla="*/ 29 h 152"/>
                <a:gd name="T34" fmla="*/ 19 w 135"/>
                <a:gd name="T35" fmla="*/ 21 h 152"/>
                <a:gd name="T36" fmla="*/ 26 w 135"/>
                <a:gd name="T37" fmla="*/ 14 h 152"/>
                <a:gd name="T38" fmla="*/ 33 w 135"/>
                <a:gd name="T39" fmla="*/ 9 h 152"/>
                <a:gd name="T40" fmla="*/ 41 w 135"/>
                <a:gd name="T41" fmla="*/ 5 h 152"/>
                <a:gd name="T42" fmla="*/ 50 w 135"/>
                <a:gd name="T43" fmla="*/ 2 h 152"/>
                <a:gd name="T44" fmla="*/ 67 w 135"/>
                <a:gd name="T45" fmla="*/ 0 h 152"/>
                <a:gd name="T46" fmla="*/ 83 w 135"/>
                <a:gd name="T47" fmla="*/ 2 h 152"/>
                <a:gd name="T48" fmla="*/ 92 w 135"/>
                <a:gd name="T49" fmla="*/ 5 h 152"/>
                <a:gd name="T50" fmla="*/ 100 w 135"/>
                <a:gd name="T51" fmla="*/ 9 h 152"/>
                <a:gd name="T52" fmla="*/ 107 w 135"/>
                <a:gd name="T53" fmla="*/ 14 h 152"/>
                <a:gd name="T54" fmla="*/ 114 w 135"/>
                <a:gd name="T55" fmla="*/ 21 h 152"/>
                <a:gd name="T56" fmla="*/ 119 w 135"/>
                <a:gd name="T57" fmla="*/ 29 h 152"/>
                <a:gd name="T58" fmla="*/ 125 w 135"/>
                <a:gd name="T59" fmla="*/ 38 h 152"/>
                <a:gd name="T60" fmla="*/ 129 w 135"/>
                <a:gd name="T61" fmla="*/ 47 h 152"/>
                <a:gd name="T62" fmla="*/ 132 w 135"/>
                <a:gd name="T63" fmla="*/ 57 h 152"/>
                <a:gd name="T64" fmla="*/ 134 w 135"/>
                <a:gd name="T65" fmla="*/ 77 h 152"/>
                <a:gd name="T66" fmla="*/ 133 w 135"/>
                <a:gd name="T67" fmla="*/ 87 h 152"/>
                <a:gd name="T68" fmla="*/ 131 w 135"/>
                <a:gd name="T69" fmla="*/ 96 h 152"/>
                <a:gd name="T70" fmla="*/ 128 w 135"/>
                <a:gd name="T71" fmla="*/ 105 h 152"/>
                <a:gd name="T72" fmla="*/ 125 w 135"/>
                <a:gd name="T73" fmla="*/ 113 h 152"/>
                <a:gd name="T74" fmla="*/ 120 w 135"/>
                <a:gd name="T75" fmla="*/ 121 h 152"/>
                <a:gd name="T76" fmla="*/ 115 w 135"/>
                <a:gd name="T77" fmla="*/ 129 h 152"/>
                <a:gd name="T78" fmla="*/ 108 w 135"/>
                <a:gd name="T79" fmla="*/ 135 h 152"/>
                <a:gd name="T80" fmla="*/ 101 w 135"/>
                <a:gd name="T81" fmla="*/ 140 h 152"/>
                <a:gd name="T82" fmla="*/ 94 w 135"/>
                <a:gd name="T83" fmla="*/ 145 h 152"/>
                <a:gd name="T84" fmla="*/ 85 w 135"/>
                <a:gd name="T85" fmla="*/ 148 h 152"/>
                <a:gd name="T86" fmla="*/ 77 w 135"/>
                <a:gd name="T87" fmla="*/ 150 h 152"/>
                <a:gd name="T88" fmla="*/ 67 w 135"/>
                <a:gd name="T89" fmla="*/ 151 h 1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5"/>
                <a:gd name="T136" fmla="*/ 0 h 152"/>
                <a:gd name="T137" fmla="*/ 135 w 135"/>
                <a:gd name="T138" fmla="*/ 152 h 1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5" h="152">
                  <a:moveTo>
                    <a:pt x="67" y="151"/>
                  </a:moveTo>
                  <a:lnTo>
                    <a:pt x="56" y="150"/>
                  </a:lnTo>
                  <a:lnTo>
                    <a:pt x="48" y="148"/>
                  </a:lnTo>
                  <a:lnTo>
                    <a:pt x="39" y="145"/>
                  </a:lnTo>
                  <a:lnTo>
                    <a:pt x="32" y="140"/>
                  </a:lnTo>
                  <a:lnTo>
                    <a:pt x="25" y="135"/>
                  </a:lnTo>
                  <a:lnTo>
                    <a:pt x="18" y="129"/>
                  </a:lnTo>
                  <a:lnTo>
                    <a:pt x="13" y="121"/>
                  </a:lnTo>
                  <a:lnTo>
                    <a:pt x="8" y="113"/>
                  </a:lnTo>
                  <a:lnTo>
                    <a:pt x="5" y="105"/>
                  </a:lnTo>
                  <a:lnTo>
                    <a:pt x="2" y="96"/>
                  </a:lnTo>
                  <a:lnTo>
                    <a:pt x="0" y="87"/>
                  </a:lnTo>
                  <a:lnTo>
                    <a:pt x="0" y="77"/>
                  </a:lnTo>
                  <a:lnTo>
                    <a:pt x="1" y="57"/>
                  </a:lnTo>
                  <a:lnTo>
                    <a:pt x="4" y="47"/>
                  </a:lnTo>
                  <a:lnTo>
                    <a:pt x="8" y="38"/>
                  </a:lnTo>
                  <a:lnTo>
                    <a:pt x="14" y="29"/>
                  </a:lnTo>
                  <a:lnTo>
                    <a:pt x="19" y="21"/>
                  </a:lnTo>
                  <a:lnTo>
                    <a:pt x="26" y="14"/>
                  </a:lnTo>
                  <a:lnTo>
                    <a:pt x="33" y="9"/>
                  </a:lnTo>
                  <a:lnTo>
                    <a:pt x="41" y="5"/>
                  </a:lnTo>
                  <a:lnTo>
                    <a:pt x="50" y="2"/>
                  </a:lnTo>
                  <a:lnTo>
                    <a:pt x="67" y="0"/>
                  </a:lnTo>
                  <a:lnTo>
                    <a:pt x="83" y="2"/>
                  </a:lnTo>
                  <a:lnTo>
                    <a:pt x="92" y="5"/>
                  </a:lnTo>
                  <a:lnTo>
                    <a:pt x="100" y="9"/>
                  </a:lnTo>
                  <a:lnTo>
                    <a:pt x="107" y="14"/>
                  </a:lnTo>
                  <a:lnTo>
                    <a:pt x="114" y="21"/>
                  </a:lnTo>
                  <a:lnTo>
                    <a:pt x="119" y="29"/>
                  </a:lnTo>
                  <a:lnTo>
                    <a:pt x="125" y="38"/>
                  </a:lnTo>
                  <a:lnTo>
                    <a:pt x="129" y="47"/>
                  </a:lnTo>
                  <a:lnTo>
                    <a:pt x="132" y="57"/>
                  </a:lnTo>
                  <a:lnTo>
                    <a:pt x="134" y="77"/>
                  </a:lnTo>
                  <a:lnTo>
                    <a:pt x="133" y="87"/>
                  </a:lnTo>
                  <a:lnTo>
                    <a:pt x="131" y="96"/>
                  </a:lnTo>
                  <a:lnTo>
                    <a:pt x="128" y="105"/>
                  </a:lnTo>
                  <a:lnTo>
                    <a:pt x="125" y="113"/>
                  </a:lnTo>
                  <a:lnTo>
                    <a:pt x="120" y="121"/>
                  </a:lnTo>
                  <a:lnTo>
                    <a:pt x="115" y="129"/>
                  </a:lnTo>
                  <a:lnTo>
                    <a:pt x="108" y="135"/>
                  </a:lnTo>
                  <a:lnTo>
                    <a:pt x="101" y="140"/>
                  </a:lnTo>
                  <a:lnTo>
                    <a:pt x="94" y="145"/>
                  </a:lnTo>
                  <a:lnTo>
                    <a:pt x="85" y="148"/>
                  </a:lnTo>
                  <a:lnTo>
                    <a:pt x="77" y="150"/>
                  </a:lnTo>
                  <a:lnTo>
                    <a:pt x="67" y="151"/>
                  </a:lnTo>
                </a:path>
              </a:pathLst>
            </a:custGeom>
            <a:solidFill>
              <a:srgbClr val="00FFFF"/>
            </a:solidFill>
            <a:ln w="9525" cap="rnd">
              <a:noFill/>
              <a:round/>
              <a:headEnd/>
              <a:tailEnd/>
            </a:ln>
          </p:spPr>
          <p:txBody>
            <a:bodyPr/>
            <a:lstStyle/>
            <a:p>
              <a:endParaRPr lang="en-US"/>
            </a:p>
          </p:txBody>
        </p:sp>
        <p:sp>
          <p:nvSpPr>
            <p:cNvPr id="16501" name="Freeform 115"/>
            <p:cNvSpPr>
              <a:spLocks/>
            </p:cNvSpPr>
            <p:nvPr/>
          </p:nvSpPr>
          <p:spPr bwMode="auto">
            <a:xfrm>
              <a:off x="4683" y="3150"/>
              <a:ext cx="153" cy="173"/>
            </a:xfrm>
            <a:custGeom>
              <a:avLst/>
              <a:gdLst>
                <a:gd name="T0" fmla="*/ 85 w 153"/>
                <a:gd name="T1" fmla="*/ 157 h 173"/>
                <a:gd name="T2" fmla="*/ 66 w 153"/>
                <a:gd name="T3" fmla="*/ 158 h 173"/>
                <a:gd name="T4" fmla="*/ 50 w 153"/>
                <a:gd name="T5" fmla="*/ 152 h 173"/>
                <a:gd name="T6" fmla="*/ 36 w 153"/>
                <a:gd name="T7" fmla="*/ 143 h 173"/>
                <a:gd name="T8" fmla="*/ 24 w 153"/>
                <a:gd name="T9" fmla="*/ 130 h 173"/>
                <a:gd name="T10" fmla="*/ 16 w 153"/>
                <a:gd name="T11" fmla="*/ 114 h 173"/>
                <a:gd name="T12" fmla="*/ 12 w 153"/>
                <a:gd name="T13" fmla="*/ 97 h 173"/>
                <a:gd name="T14" fmla="*/ 14 w 153"/>
                <a:gd name="T15" fmla="*/ 69 h 173"/>
                <a:gd name="T16" fmla="*/ 20 w 153"/>
                <a:gd name="T17" fmla="*/ 50 h 173"/>
                <a:gd name="T18" fmla="*/ 31 w 153"/>
                <a:gd name="T19" fmla="*/ 34 h 173"/>
                <a:gd name="T20" fmla="*/ 44 w 153"/>
                <a:gd name="T21" fmla="*/ 24 h 173"/>
                <a:gd name="T22" fmla="*/ 60 w 153"/>
                <a:gd name="T23" fmla="*/ 17 h 173"/>
                <a:gd name="T24" fmla="*/ 91 w 153"/>
                <a:gd name="T25" fmla="*/ 17 h 173"/>
                <a:gd name="T26" fmla="*/ 107 w 153"/>
                <a:gd name="T27" fmla="*/ 24 h 173"/>
                <a:gd name="T28" fmla="*/ 120 w 153"/>
                <a:gd name="T29" fmla="*/ 34 h 173"/>
                <a:gd name="T30" fmla="*/ 131 w 153"/>
                <a:gd name="T31" fmla="*/ 50 h 173"/>
                <a:gd name="T32" fmla="*/ 137 w 153"/>
                <a:gd name="T33" fmla="*/ 69 h 173"/>
                <a:gd name="T34" fmla="*/ 139 w 153"/>
                <a:gd name="T35" fmla="*/ 97 h 173"/>
                <a:gd name="T36" fmla="*/ 135 w 153"/>
                <a:gd name="T37" fmla="*/ 114 h 173"/>
                <a:gd name="T38" fmla="*/ 127 w 153"/>
                <a:gd name="T39" fmla="*/ 130 h 173"/>
                <a:gd name="T40" fmla="*/ 115 w 153"/>
                <a:gd name="T41" fmla="*/ 143 h 173"/>
                <a:gd name="T42" fmla="*/ 101 w 153"/>
                <a:gd name="T43" fmla="*/ 152 h 173"/>
                <a:gd name="T44" fmla="*/ 85 w 153"/>
                <a:gd name="T45" fmla="*/ 158 h 173"/>
                <a:gd name="T46" fmla="*/ 66 w 153"/>
                <a:gd name="T47" fmla="*/ 157 h 173"/>
                <a:gd name="T48" fmla="*/ 76 w 153"/>
                <a:gd name="T49" fmla="*/ 172 h 173"/>
                <a:gd name="T50" fmla="*/ 96 w 153"/>
                <a:gd name="T51" fmla="*/ 169 h 173"/>
                <a:gd name="T52" fmla="*/ 114 w 153"/>
                <a:gd name="T53" fmla="*/ 160 h 173"/>
                <a:gd name="T54" fmla="*/ 130 w 153"/>
                <a:gd name="T55" fmla="*/ 146 h 173"/>
                <a:gd name="T56" fmla="*/ 142 w 153"/>
                <a:gd name="T57" fmla="*/ 130 h 173"/>
                <a:gd name="T58" fmla="*/ 149 w 153"/>
                <a:gd name="T59" fmla="*/ 110 h 173"/>
                <a:gd name="T60" fmla="*/ 152 w 153"/>
                <a:gd name="T61" fmla="*/ 88 h 173"/>
                <a:gd name="T62" fmla="*/ 146 w 153"/>
                <a:gd name="T63" fmla="*/ 54 h 173"/>
                <a:gd name="T64" fmla="*/ 136 w 153"/>
                <a:gd name="T65" fmla="*/ 33 h 173"/>
                <a:gd name="T66" fmla="*/ 121 w 153"/>
                <a:gd name="T67" fmla="*/ 17 h 173"/>
                <a:gd name="T68" fmla="*/ 104 w 153"/>
                <a:gd name="T69" fmla="*/ 7 h 173"/>
                <a:gd name="T70" fmla="*/ 76 w 153"/>
                <a:gd name="T71" fmla="*/ 0 h 173"/>
                <a:gd name="T72" fmla="*/ 48 w 153"/>
                <a:gd name="T73" fmla="*/ 7 h 173"/>
                <a:gd name="T74" fmla="*/ 30 w 153"/>
                <a:gd name="T75" fmla="*/ 17 h 173"/>
                <a:gd name="T76" fmla="*/ 16 w 153"/>
                <a:gd name="T77" fmla="*/ 33 h 173"/>
                <a:gd name="T78" fmla="*/ 5 w 153"/>
                <a:gd name="T79" fmla="*/ 54 h 173"/>
                <a:gd name="T80" fmla="*/ 0 w 153"/>
                <a:gd name="T81" fmla="*/ 88 h 173"/>
                <a:gd name="T82" fmla="*/ 2 w 153"/>
                <a:gd name="T83" fmla="*/ 110 h 173"/>
                <a:gd name="T84" fmla="*/ 9 w 153"/>
                <a:gd name="T85" fmla="*/ 130 h 173"/>
                <a:gd name="T86" fmla="*/ 21 w 153"/>
                <a:gd name="T87" fmla="*/ 146 h 173"/>
                <a:gd name="T88" fmla="*/ 37 w 153"/>
                <a:gd name="T89" fmla="*/ 160 h 173"/>
                <a:gd name="T90" fmla="*/ 55 w 153"/>
                <a:gd name="T91" fmla="*/ 169 h 173"/>
                <a:gd name="T92" fmla="*/ 76 w 153"/>
                <a:gd name="T93" fmla="*/ 172 h 1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3"/>
                <a:gd name="T142" fmla="*/ 0 h 173"/>
                <a:gd name="T143" fmla="*/ 153 w 153"/>
                <a:gd name="T144" fmla="*/ 173 h 1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3" h="173">
                  <a:moveTo>
                    <a:pt x="86" y="172"/>
                  </a:moveTo>
                  <a:lnTo>
                    <a:pt x="85" y="157"/>
                  </a:lnTo>
                  <a:lnTo>
                    <a:pt x="76" y="158"/>
                  </a:lnTo>
                  <a:lnTo>
                    <a:pt x="66" y="158"/>
                  </a:lnTo>
                  <a:lnTo>
                    <a:pt x="58" y="156"/>
                  </a:lnTo>
                  <a:lnTo>
                    <a:pt x="50" y="152"/>
                  </a:lnTo>
                  <a:lnTo>
                    <a:pt x="43" y="148"/>
                  </a:lnTo>
                  <a:lnTo>
                    <a:pt x="36" y="143"/>
                  </a:lnTo>
                  <a:lnTo>
                    <a:pt x="30" y="137"/>
                  </a:lnTo>
                  <a:lnTo>
                    <a:pt x="24" y="130"/>
                  </a:lnTo>
                  <a:lnTo>
                    <a:pt x="20" y="122"/>
                  </a:lnTo>
                  <a:lnTo>
                    <a:pt x="16" y="114"/>
                  </a:lnTo>
                  <a:lnTo>
                    <a:pt x="14" y="106"/>
                  </a:lnTo>
                  <a:lnTo>
                    <a:pt x="12" y="97"/>
                  </a:lnTo>
                  <a:lnTo>
                    <a:pt x="12" y="88"/>
                  </a:lnTo>
                  <a:lnTo>
                    <a:pt x="14" y="69"/>
                  </a:lnTo>
                  <a:lnTo>
                    <a:pt x="16" y="59"/>
                  </a:lnTo>
                  <a:lnTo>
                    <a:pt x="20" y="50"/>
                  </a:lnTo>
                  <a:lnTo>
                    <a:pt x="25" y="42"/>
                  </a:lnTo>
                  <a:lnTo>
                    <a:pt x="31" y="34"/>
                  </a:lnTo>
                  <a:lnTo>
                    <a:pt x="37" y="28"/>
                  </a:lnTo>
                  <a:lnTo>
                    <a:pt x="44" y="24"/>
                  </a:lnTo>
                  <a:lnTo>
                    <a:pt x="52" y="20"/>
                  </a:lnTo>
                  <a:lnTo>
                    <a:pt x="60" y="17"/>
                  </a:lnTo>
                  <a:lnTo>
                    <a:pt x="76" y="15"/>
                  </a:lnTo>
                  <a:lnTo>
                    <a:pt x="91" y="17"/>
                  </a:lnTo>
                  <a:lnTo>
                    <a:pt x="99" y="20"/>
                  </a:lnTo>
                  <a:lnTo>
                    <a:pt x="107" y="24"/>
                  </a:lnTo>
                  <a:lnTo>
                    <a:pt x="114" y="28"/>
                  </a:lnTo>
                  <a:lnTo>
                    <a:pt x="120" y="34"/>
                  </a:lnTo>
                  <a:lnTo>
                    <a:pt x="126" y="42"/>
                  </a:lnTo>
                  <a:lnTo>
                    <a:pt x="131" y="50"/>
                  </a:lnTo>
                  <a:lnTo>
                    <a:pt x="135" y="59"/>
                  </a:lnTo>
                  <a:lnTo>
                    <a:pt x="137" y="69"/>
                  </a:lnTo>
                  <a:lnTo>
                    <a:pt x="139" y="88"/>
                  </a:lnTo>
                  <a:lnTo>
                    <a:pt x="139" y="97"/>
                  </a:lnTo>
                  <a:lnTo>
                    <a:pt x="137" y="106"/>
                  </a:lnTo>
                  <a:lnTo>
                    <a:pt x="135" y="114"/>
                  </a:lnTo>
                  <a:lnTo>
                    <a:pt x="131" y="122"/>
                  </a:lnTo>
                  <a:lnTo>
                    <a:pt x="127" y="130"/>
                  </a:lnTo>
                  <a:lnTo>
                    <a:pt x="121" y="137"/>
                  </a:lnTo>
                  <a:lnTo>
                    <a:pt x="115" y="143"/>
                  </a:lnTo>
                  <a:lnTo>
                    <a:pt x="108" y="148"/>
                  </a:lnTo>
                  <a:lnTo>
                    <a:pt x="101" y="152"/>
                  </a:lnTo>
                  <a:lnTo>
                    <a:pt x="93" y="156"/>
                  </a:lnTo>
                  <a:lnTo>
                    <a:pt x="85" y="158"/>
                  </a:lnTo>
                  <a:lnTo>
                    <a:pt x="76" y="158"/>
                  </a:lnTo>
                  <a:lnTo>
                    <a:pt x="66" y="157"/>
                  </a:lnTo>
                  <a:lnTo>
                    <a:pt x="65" y="172"/>
                  </a:lnTo>
                  <a:lnTo>
                    <a:pt x="76" y="172"/>
                  </a:lnTo>
                  <a:lnTo>
                    <a:pt x="86" y="171"/>
                  </a:lnTo>
                  <a:lnTo>
                    <a:pt x="96" y="169"/>
                  </a:lnTo>
                  <a:lnTo>
                    <a:pt x="106" y="165"/>
                  </a:lnTo>
                  <a:lnTo>
                    <a:pt x="114" y="160"/>
                  </a:lnTo>
                  <a:lnTo>
                    <a:pt x="123" y="154"/>
                  </a:lnTo>
                  <a:lnTo>
                    <a:pt x="130" y="146"/>
                  </a:lnTo>
                  <a:lnTo>
                    <a:pt x="136" y="138"/>
                  </a:lnTo>
                  <a:lnTo>
                    <a:pt x="142" y="130"/>
                  </a:lnTo>
                  <a:lnTo>
                    <a:pt x="146" y="120"/>
                  </a:lnTo>
                  <a:lnTo>
                    <a:pt x="149" y="110"/>
                  </a:lnTo>
                  <a:lnTo>
                    <a:pt x="151" y="98"/>
                  </a:lnTo>
                  <a:lnTo>
                    <a:pt x="152" y="88"/>
                  </a:lnTo>
                  <a:lnTo>
                    <a:pt x="150" y="66"/>
                  </a:lnTo>
                  <a:lnTo>
                    <a:pt x="146" y="54"/>
                  </a:lnTo>
                  <a:lnTo>
                    <a:pt x="142" y="43"/>
                  </a:lnTo>
                  <a:lnTo>
                    <a:pt x="136" y="33"/>
                  </a:lnTo>
                  <a:lnTo>
                    <a:pt x="128" y="25"/>
                  </a:lnTo>
                  <a:lnTo>
                    <a:pt x="121" y="17"/>
                  </a:lnTo>
                  <a:lnTo>
                    <a:pt x="112" y="11"/>
                  </a:lnTo>
                  <a:lnTo>
                    <a:pt x="104" y="7"/>
                  </a:lnTo>
                  <a:lnTo>
                    <a:pt x="95" y="3"/>
                  </a:lnTo>
                  <a:lnTo>
                    <a:pt x="76" y="0"/>
                  </a:lnTo>
                  <a:lnTo>
                    <a:pt x="56" y="3"/>
                  </a:lnTo>
                  <a:lnTo>
                    <a:pt x="48" y="7"/>
                  </a:lnTo>
                  <a:lnTo>
                    <a:pt x="39" y="11"/>
                  </a:lnTo>
                  <a:lnTo>
                    <a:pt x="30" y="17"/>
                  </a:lnTo>
                  <a:lnTo>
                    <a:pt x="23" y="25"/>
                  </a:lnTo>
                  <a:lnTo>
                    <a:pt x="16" y="33"/>
                  </a:lnTo>
                  <a:lnTo>
                    <a:pt x="9" y="43"/>
                  </a:lnTo>
                  <a:lnTo>
                    <a:pt x="5" y="54"/>
                  </a:lnTo>
                  <a:lnTo>
                    <a:pt x="1" y="66"/>
                  </a:lnTo>
                  <a:lnTo>
                    <a:pt x="0" y="88"/>
                  </a:lnTo>
                  <a:lnTo>
                    <a:pt x="0" y="98"/>
                  </a:lnTo>
                  <a:lnTo>
                    <a:pt x="2" y="110"/>
                  </a:lnTo>
                  <a:lnTo>
                    <a:pt x="5" y="120"/>
                  </a:lnTo>
                  <a:lnTo>
                    <a:pt x="9" y="130"/>
                  </a:lnTo>
                  <a:lnTo>
                    <a:pt x="15" y="138"/>
                  </a:lnTo>
                  <a:lnTo>
                    <a:pt x="21" y="146"/>
                  </a:lnTo>
                  <a:lnTo>
                    <a:pt x="28" y="154"/>
                  </a:lnTo>
                  <a:lnTo>
                    <a:pt x="37" y="160"/>
                  </a:lnTo>
                  <a:lnTo>
                    <a:pt x="45" y="165"/>
                  </a:lnTo>
                  <a:lnTo>
                    <a:pt x="55" y="169"/>
                  </a:lnTo>
                  <a:lnTo>
                    <a:pt x="65" y="171"/>
                  </a:lnTo>
                  <a:lnTo>
                    <a:pt x="76" y="172"/>
                  </a:lnTo>
                  <a:lnTo>
                    <a:pt x="86" y="172"/>
                  </a:lnTo>
                </a:path>
              </a:pathLst>
            </a:custGeom>
            <a:solidFill>
              <a:srgbClr val="000000"/>
            </a:solidFill>
            <a:ln w="12700" cap="rnd">
              <a:solidFill>
                <a:srgbClr val="000000"/>
              </a:solidFill>
              <a:round/>
              <a:headEnd/>
              <a:tailEnd/>
            </a:ln>
          </p:spPr>
          <p:txBody>
            <a:bodyPr/>
            <a:lstStyle/>
            <a:p>
              <a:endParaRPr lang="en-US"/>
            </a:p>
          </p:txBody>
        </p:sp>
        <p:sp>
          <p:nvSpPr>
            <p:cNvPr id="16502" name="Freeform 116"/>
            <p:cNvSpPr>
              <a:spLocks/>
            </p:cNvSpPr>
            <p:nvPr/>
          </p:nvSpPr>
          <p:spPr bwMode="auto">
            <a:xfrm>
              <a:off x="4829" y="3158"/>
              <a:ext cx="135" cy="152"/>
            </a:xfrm>
            <a:custGeom>
              <a:avLst/>
              <a:gdLst>
                <a:gd name="T0" fmla="*/ 67 w 135"/>
                <a:gd name="T1" fmla="*/ 151 h 152"/>
                <a:gd name="T2" fmla="*/ 56 w 135"/>
                <a:gd name="T3" fmla="*/ 150 h 152"/>
                <a:gd name="T4" fmla="*/ 48 w 135"/>
                <a:gd name="T5" fmla="*/ 148 h 152"/>
                <a:gd name="T6" fmla="*/ 39 w 135"/>
                <a:gd name="T7" fmla="*/ 145 h 152"/>
                <a:gd name="T8" fmla="*/ 32 w 135"/>
                <a:gd name="T9" fmla="*/ 140 h 152"/>
                <a:gd name="T10" fmla="*/ 25 w 135"/>
                <a:gd name="T11" fmla="*/ 135 h 152"/>
                <a:gd name="T12" fmla="*/ 18 w 135"/>
                <a:gd name="T13" fmla="*/ 129 h 152"/>
                <a:gd name="T14" fmla="*/ 13 w 135"/>
                <a:gd name="T15" fmla="*/ 121 h 152"/>
                <a:gd name="T16" fmla="*/ 8 w 135"/>
                <a:gd name="T17" fmla="*/ 113 h 152"/>
                <a:gd name="T18" fmla="*/ 5 w 135"/>
                <a:gd name="T19" fmla="*/ 105 h 152"/>
                <a:gd name="T20" fmla="*/ 2 w 135"/>
                <a:gd name="T21" fmla="*/ 96 h 152"/>
                <a:gd name="T22" fmla="*/ 0 w 135"/>
                <a:gd name="T23" fmla="*/ 87 h 152"/>
                <a:gd name="T24" fmla="*/ 0 w 135"/>
                <a:gd name="T25" fmla="*/ 77 h 152"/>
                <a:gd name="T26" fmla="*/ 1 w 135"/>
                <a:gd name="T27" fmla="*/ 57 h 152"/>
                <a:gd name="T28" fmla="*/ 4 w 135"/>
                <a:gd name="T29" fmla="*/ 47 h 152"/>
                <a:gd name="T30" fmla="*/ 8 w 135"/>
                <a:gd name="T31" fmla="*/ 38 h 152"/>
                <a:gd name="T32" fmla="*/ 14 w 135"/>
                <a:gd name="T33" fmla="*/ 29 h 152"/>
                <a:gd name="T34" fmla="*/ 19 w 135"/>
                <a:gd name="T35" fmla="*/ 21 h 152"/>
                <a:gd name="T36" fmla="*/ 26 w 135"/>
                <a:gd name="T37" fmla="*/ 14 h 152"/>
                <a:gd name="T38" fmla="*/ 33 w 135"/>
                <a:gd name="T39" fmla="*/ 9 h 152"/>
                <a:gd name="T40" fmla="*/ 41 w 135"/>
                <a:gd name="T41" fmla="*/ 5 h 152"/>
                <a:gd name="T42" fmla="*/ 50 w 135"/>
                <a:gd name="T43" fmla="*/ 2 h 152"/>
                <a:gd name="T44" fmla="*/ 67 w 135"/>
                <a:gd name="T45" fmla="*/ 0 h 152"/>
                <a:gd name="T46" fmla="*/ 83 w 135"/>
                <a:gd name="T47" fmla="*/ 2 h 152"/>
                <a:gd name="T48" fmla="*/ 92 w 135"/>
                <a:gd name="T49" fmla="*/ 5 h 152"/>
                <a:gd name="T50" fmla="*/ 100 w 135"/>
                <a:gd name="T51" fmla="*/ 9 h 152"/>
                <a:gd name="T52" fmla="*/ 107 w 135"/>
                <a:gd name="T53" fmla="*/ 14 h 152"/>
                <a:gd name="T54" fmla="*/ 114 w 135"/>
                <a:gd name="T55" fmla="*/ 21 h 152"/>
                <a:gd name="T56" fmla="*/ 120 w 135"/>
                <a:gd name="T57" fmla="*/ 29 h 152"/>
                <a:gd name="T58" fmla="*/ 125 w 135"/>
                <a:gd name="T59" fmla="*/ 38 h 152"/>
                <a:gd name="T60" fmla="*/ 129 w 135"/>
                <a:gd name="T61" fmla="*/ 47 h 152"/>
                <a:gd name="T62" fmla="*/ 132 w 135"/>
                <a:gd name="T63" fmla="*/ 57 h 152"/>
                <a:gd name="T64" fmla="*/ 134 w 135"/>
                <a:gd name="T65" fmla="*/ 77 h 152"/>
                <a:gd name="T66" fmla="*/ 134 w 135"/>
                <a:gd name="T67" fmla="*/ 87 h 152"/>
                <a:gd name="T68" fmla="*/ 132 w 135"/>
                <a:gd name="T69" fmla="*/ 96 h 152"/>
                <a:gd name="T70" fmla="*/ 128 w 135"/>
                <a:gd name="T71" fmla="*/ 105 h 152"/>
                <a:gd name="T72" fmla="*/ 125 w 135"/>
                <a:gd name="T73" fmla="*/ 113 h 152"/>
                <a:gd name="T74" fmla="*/ 120 w 135"/>
                <a:gd name="T75" fmla="*/ 121 h 152"/>
                <a:gd name="T76" fmla="*/ 115 w 135"/>
                <a:gd name="T77" fmla="*/ 129 h 152"/>
                <a:gd name="T78" fmla="*/ 108 w 135"/>
                <a:gd name="T79" fmla="*/ 135 h 152"/>
                <a:gd name="T80" fmla="*/ 101 w 135"/>
                <a:gd name="T81" fmla="*/ 140 h 152"/>
                <a:gd name="T82" fmla="*/ 94 w 135"/>
                <a:gd name="T83" fmla="*/ 145 h 152"/>
                <a:gd name="T84" fmla="*/ 85 w 135"/>
                <a:gd name="T85" fmla="*/ 148 h 152"/>
                <a:gd name="T86" fmla="*/ 77 w 135"/>
                <a:gd name="T87" fmla="*/ 150 h 152"/>
                <a:gd name="T88" fmla="*/ 67 w 135"/>
                <a:gd name="T89" fmla="*/ 151 h 1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5"/>
                <a:gd name="T136" fmla="*/ 0 h 152"/>
                <a:gd name="T137" fmla="*/ 135 w 135"/>
                <a:gd name="T138" fmla="*/ 152 h 1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5" h="152">
                  <a:moveTo>
                    <a:pt x="67" y="151"/>
                  </a:moveTo>
                  <a:lnTo>
                    <a:pt x="56" y="150"/>
                  </a:lnTo>
                  <a:lnTo>
                    <a:pt x="48" y="148"/>
                  </a:lnTo>
                  <a:lnTo>
                    <a:pt x="39" y="145"/>
                  </a:lnTo>
                  <a:lnTo>
                    <a:pt x="32" y="140"/>
                  </a:lnTo>
                  <a:lnTo>
                    <a:pt x="25" y="135"/>
                  </a:lnTo>
                  <a:lnTo>
                    <a:pt x="18" y="129"/>
                  </a:lnTo>
                  <a:lnTo>
                    <a:pt x="13" y="121"/>
                  </a:lnTo>
                  <a:lnTo>
                    <a:pt x="8" y="113"/>
                  </a:lnTo>
                  <a:lnTo>
                    <a:pt x="5" y="105"/>
                  </a:lnTo>
                  <a:lnTo>
                    <a:pt x="2" y="96"/>
                  </a:lnTo>
                  <a:lnTo>
                    <a:pt x="0" y="87"/>
                  </a:lnTo>
                  <a:lnTo>
                    <a:pt x="0" y="77"/>
                  </a:lnTo>
                  <a:lnTo>
                    <a:pt x="1" y="57"/>
                  </a:lnTo>
                  <a:lnTo>
                    <a:pt x="4" y="47"/>
                  </a:lnTo>
                  <a:lnTo>
                    <a:pt x="8" y="38"/>
                  </a:lnTo>
                  <a:lnTo>
                    <a:pt x="14" y="29"/>
                  </a:lnTo>
                  <a:lnTo>
                    <a:pt x="19" y="21"/>
                  </a:lnTo>
                  <a:lnTo>
                    <a:pt x="26" y="14"/>
                  </a:lnTo>
                  <a:lnTo>
                    <a:pt x="33" y="9"/>
                  </a:lnTo>
                  <a:lnTo>
                    <a:pt x="41" y="5"/>
                  </a:lnTo>
                  <a:lnTo>
                    <a:pt x="50" y="2"/>
                  </a:lnTo>
                  <a:lnTo>
                    <a:pt x="67" y="0"/>
                  </a:lnTo>
                  <a:lnTo>
                    <a:pt x="83" y="2"/>
                  </a:lnTo>
                  <a:lnTo>
                    <a:pt x="92" y="5"/>
                  </a:lnTo>
                  <a:lnTo>
                    <a:pt x="100" y="9"/>
                  </a:lnTo>
                  <a:lnTo>
                    <a:pt x="107" y="14"/>
                  </a:lnTo>
                  <a:lnTo>
                    <a:pt x="114" y="21"/>
                  </a:lnTo>
                  <a:lnTo>
                    <a:pt x="120" y="29"/>
                  </a:lnTo>
                  <a:lnTo>
                    <a:pt x="125" y="38"/>
                  </a:lnTo>
                  <a:lnTo>
                    <a:pt x="129" y="47"/>
                  </a:lnTo>
                  <a:lnTo>
                    <a:pt x="132" y="57"/>
                  </a:lnTo>
                  <a:lnTo>
                    <a:pt x="134" y="77"/>
                  </a:lnTo>
                  <a:lnTo>
                    <a:pt x="134" y="87"/>
                  </a:lnTo>
                  <a:lnTo>
                    <a:pt x="132" y="96"/>
                  </a:lnTo>
                  <a:lnTo>
                    <a:pt x="128" y="105"/>
                  </a:lnTo>
                  <a:lnTo>
                    <a:pt x="125" y="113"/>
                  </a:lnTo>
                  <a:lnTo>
                    <a:pt x="120" y="121"/>
                  </a:lnTo>
                  <a:lnTo>
                    <a:pt x="115" y="129"/>
                  </a:lnTo>
                  <a:lnTo>
                    <a:pt x="108" y="135"/>
                  </a:lnTo>
                  <a:lnTo>
                    <a:pt x="101" y="140"/>
                  </a:lnTo>
                  <a:lnTo>
                    <a:pt x="94" y="145"/>
                  </a:lnTo>
                  <a:lnTo>
                    <a:pt x="85" y="148"/>
                  </a:lnTo>
                  <a:lnTo>
                    <a:pt x="77" y="150"/>
                  </a:lnTo>
                  <a:lnTo>
                    <a:pt x="67" y="151"/>
                  </a:lnTo>
                </a:path>
              </a:pathLst>
            </a:custGeom>
            <a:solidFill>
              <a:srgbClr val="00FFFF"/>
            </a:solidFill>
            <a:ln w="9525" cap="rnd">
              <a:noFill/>
              <a:round/>
              <a:headEnd/>
              <a:tailEnd/>
            </a:ln>
          </p:spPr>
          <p:txBody>
            <a:bodyPr/>
            <a:lstStyle/>
            <a:p>
              <a:endParaRPr lang="en-US"/>
            </a:p>
          </p:txBody>
        </p:sp>
        <p:sp>
          <p:nvSpPr>
            <p:cNvPr id="16503" name="Freeform 117"/>
            <p:cNvSpPr>
              <a:spLocks/>
            </p:cNvSpPr>
            <p:nvPr/>
          </p:nvSpPr>
          <p:spPr bwMode="auto">
            <a:xfrm>
              <a:off x="4823" y="3150"/>
              <a:ext cx="153" cy="173"/>
            </a:xfrm>
            <a:custGeom>
              <a:avLst/>
              <a:gdLst>
                <a:gd name="T0" fmla="*/ 84 w 153"/>
                <a:gd name="T1" fmla="*/ 157 h 173"/>
                <a:gd name="T2" fmla="*/ 66 w 153"/>
                <a:gd name="T3" fmla="*/ 158 h 173"/>
                <a:gd name="T4" fmla="*/ 50 w 153"/>
                <a:gd name="T5" fmla="*/ 152 h 173"/>
                <a:gd name="T6" fmla="*/ 36 w 153"/>
                <a:gd name="T7" fmla="*/ 143 h 173"/>
                <a:gd name="T8" fmla="*/ 24 w 153"/>
                <a:gd name="T9" fmla="*/ 130 h 173"/>
                <a:gd name="T10" fmla="*/ 16 w 153"/>
                <a:gd name="T11" fmla="*/ 114 h 173"/>
                <a:gd name="T12" fmla="*/ 12 w 153"/>
                <a:gd name="T13" fmla="*/ 97 h 173"/>
                <a:gd name="T14" fmla="*/ 14 w 153"/>
                <a:gd name="T15" fmla="*/ 69 h 173"/>
                <a:gd name="T16" fmla="*/ 20 w 153"/>
                <a:gd name="T17" fmla="*/ 50 h 173"/>
                <a:gd name="T18" fmla="*/ 30 w 153"/>
                <a:gd name="T19" fmla="*/ 34 h 173"/>
                <a:gd name="T20" fmla="*/ 44 w 153"/>
                <a:gd name="T21" fmla="*/ 24 h 173"/>
                <a:gd name="T22" fmla="*/ 60 w 153"/>
                <a:gd name="T23" fmla="*/ 17 h 173"/>
                <a:gd name="T24" fmla="*/ 91 w 153"/>
                <a:gd name="T25" fmla="*/ 17 h 173"/>
                <a:gd name="T26" fmla="*/ 107 w 153"/>
                <a:gd name="T27" fmla="*/ 24 h 173"/>
                <a:gd name="T28" fmla="*/ 120 w 153"/>
                <a:gd name="T29" fmla="*/ 34 h 173"/>
                <a:gd name="T30" fmla="*/ 130 w 153"/>
                <a:gd name="T31" fmla="*/ 50 h 173"/>
                <a:gd name="T32" fmla="*/ 137 w 153"/>
                <a:gd name="T33" fmla="*/ 69 h 173"/>
                <a:gd name="T34" fmla="*/ 138 w 153"/>
                <a:gd name="T35" fmla="*/ 97 h 173"/>
                <a:gd name="T36" fmla="*/ 134 w 153"/>
                <a:gd name="T37" fmla="*/ 114 h 173"/>
                <a:gd name="T38" fmla="*/ 126 w 153"/>
                <a:gd name="T39" fmla="*/ 130 h 173"/>
                <a:gd name="T40" fmla="*/ 114 w 153"/>
                <a:gd name="T41" fmla="*/ 143 h 173"/>
                <a:gd name="T42" fmla="*/ 100 w 153"/>
                <a:gd name="T43" fmla="*/ 152 h 173"/>
                <a:gd name="T44" fmla="*/ 84 w 153"/>
                <a:gd name="T45" fmla="*/ 158 h 173"/>
                <a:gd name="T46" fmla="*/ 66 w 153"/>
                <a:gd name="T47" fmla="*/ 157 h 173"/>
                <a:gd name="T48" fmla="*/ 76 w 153"/>
                <a:gd name="T49" fmla="*/ 172 h 173"/>
                <a:gd name="T50" fmla="*/ 96 w 153"/>
                <a:gd name="T51" fmla="*/ 169 h 173"/>
                <a:gd name="T52" fmla="*/ 114 w 153"/>
                <a:gd name="T53" fmla="*/ 160 h 173"/>
                <a:gd name="T54" fmla="*/ 130 w 153"/>
                <a:gd name="T55" fmla="*/ 146 h 173"/>
                <a:gd name="T56" fmla="*/ 141 w 153"/>
                <a:gd name="T57" fmla="*/ 130 h 173"/>
                <a:gd name="T58" fmla="*/ 148 w 153"/>
                <a:gd name="T59" fmla="*/ 110 h 173"/>
                <a:gd name="T60" fmla="*/ 152 w 153"/>
                <a:gd name="T61" fmla="*/ 88 h 173"/>
                <a:gd name="T62" fmla="*/ 145 w 153"/>
                <a:gd name="T63" fmla="*/ 54 h 173"/>
                <a:gd name="T64" fmla="*/ 135 w 153"/>
                <a:gd name="T65" fmla="*/ 33 h 173"/>
                <a:gd name="T66" fmla="*/ 121 w 153"/>
                <a:gd name="T67" fmla="*/ 17 h 173"/>
                <a:gd name="T68" fmla="*/ 103 w 153"/>
                <a:gd name="T69" fmla="*/ 7 h 173"/>
                <a:gd name="T70" fmla="*/ 76 w 153"/>
                <a:gd name="T71" fmla="*/ 0 h 173"/>
                <a:gd name="T72" fmla="*/ 47 w 153"/>
                <a:gd name="T73" fmla="*/ 7 h 173"/>
                <a:gd name="T74" fmla="*/ 30 w 153"/>
                <a:gd name="T75" fmla="*/ 17 h 173"/>
                <a:gd name="T76" fmla="*/ 15 w 153"/>
                <a:gd name="T77" fmla="*/ 33 h 173"/>
                <a:gd name="T78" fmla="*/ 5 w 153"/>
                <a:gd name="T79" fmla="*/ 54 h 173"/>
                <a:gd name="T80" fmla="*/ 0 w 153"/>
                <a:gd name="T81" fmla="*/ 88 h 173"/>
                <a:gd name="T82" fmla="*/ 2 w 153"/>
                <a:gd name="T83" fmla="*/ 110 h 173"/>
                <a:gd name="T84" fmla="*/ 9 w 153"/>
                <a:gd name="T85" fmla="*/ 130 h 173"/>
                <a:gd name="T86" fmla="*/ 21 w 153"/>
                <a:gd name="T87" fmla="*/ 146 h 173"/>
                <a:gd name="T88" fmla="*/ 37 w 153"/>
                <a:gd name="T89" fmla="*/ 160 h 173"/>
                <a:gd name="T90" fmla="*/ 54 w 153"/>
                <a:gd name="T91" fmla="*/ 169 h 173"/>
                <a:gd name="T92" fmla="*/ 76 w 153"/>
                <a:gd name="T93" fmla="*/ 172 h 1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3"/>
                <a:gd name="T142" fmla="*/ 0 h 173"/>
                <a:gd name="T143" fmla="*/ 153 w 153"/>
                <a:gd name="T144" fmla="*/ 173 h 1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3" h="173">
                  <a:moveTo>
                    <a:pt x="85" y="172"/>
                  </a:moveTo>
                  <a:lnTo>
                    <a:pt x="84" y="157"/>
                  </a:lnTo>
                  <a:lnTo>
                    <a:pt x="76" y="158"/>
                  </a:lnTo>
                  <a:lnTo>
                    <a:pt x="66" y="158"/>
                  </a:lnTo>
                  <a:lnTo>
                    <a:pt x="58" y="156"/>
                  </a:lnTo>
                  <a:lnTo>
                    <a:pt x="50" y="152"/>
                  </a:lnTo>
                  <a:lnTo>
                    <a:pt x="43" y="148"/>
                  </a:lnTo>
                  <a:lnTo>
                    <a:pt x="36" y="143"/>
                  </a:lnTo>
                  <a:lnTo>
                    <a:pt x="30" y="137"/>
                  </a:lnTo>
                  <a:lnTo>
                    <a:pt x="24" y="130"/>
                  </a:lnTo>
                  <a:lnTo>
                    <a:pt x="20" y="122"/>
                  </a:lnTo>
                  <a:lnTo>
                    <a:pt x="16" y="114"/>
                  </a:lnTo>
                  <a:lnTo>
                    <a:pt x="14" y="106"/>
                  </a:lnTo>
                  <a:lnTo>
                    <a:pt x="12" y="97"/>
                  </a:lnTo>
                  <a:lnTo>
                    <a:pt x="12" y="88"/>
                  </a:lnTo>
                  <a:lnTo>
                    <a:pt x="14" y="69"/>
                  </a:lnTo>
                  <a:lnTo>
                    <a:pt x="16" y="59"/>
                  </a:lnTo>
                  <a:lnTo>
                    <a:pt x="20" y="50"/>
                  </a:lnTo>
                  <a:lnTo>
                    <a:pt x="25" y="42"/>
                  </a:lnTo>
                  <a:lnTo>
                    <a:pt x="30" y="34"/>
                  </a:lnTo>
                  <a:lnTo>
                    <a:pt x="37" y="28"/>
                  </a:lnTo>
                  <a:lnTo>
                    <a:pt x="44" y="24"/>
                  </a:lnTo>
                  <a:lnTo>
                    <a:pt x="52" y="20"/>
                  </a:lnTo>
                  <a:lnTo>
                    <a:pt x="60" y="17"/>
                  </a:lnTo>
                  <a:lnTo>
                    <a:pt x="76" y="15"/>
                  </a:lnTo>
                  <a:lnTo>
                    <a:pt x="91" y="17"/>
                  </a:lnTo>
                  <a:lnTo>
                    <a:pt x="99" y="20"/>
                  </a:lnTo>
                  <a:lnTo>
                    <a:pt x="107" y="24"/>
                  </a:lnTo>
                  <a:lnTo>
                    <a:pt x="114" y="28"/>
                  </a:lnTo>
                  <a:lnTo>
                    <a:pt x="120" y="34"/>
                  </a:lnTo>
                  <a:lnTo>
                    <a:pt x="125" y="42"/>
                  </a:lnTo>
                  <a:lnTo>
                    <a:pt x="130" y="50"/>
                  </a:lnTo>
                  <a:lnTo>
                    <a:pt x="134" y="59"/>
                  </a:lnTo>
                  <a:lnTo>
                    <a:pt x="137" y="69"/>
                  </a:lnTo>
                  <a:lnTo>
                    <a:pt x="138" y="88"/>
                  </a:lnTo>
                  <a:lnTo>
                    <a:pt x="138" y="97"/>
                  </a:lnTo>
                  <a:lnTo>
                    <a:pt x="137" y="106"/>
                  </a:lnTo>
                  <a:lnTo>
                    <a:pt x="134" y="114"/>
                  </a:lnTo>
                  <a:lnTo>
                    <a:pt x="130" y="122"/>
                  </a:lnTo>
                  <a:lnTo>
                    <a:pt x="126" y="130"/>
                  </a:lnTo>
                  <a:lnTo>
                    <a:pt x="121" y="137"/>
                  </a:lnTo>
                  <a:lnTo>
                    <a:pt x="114" y="143"/>
                  </a:lnTo>
                  <a:lnTo>
                    <a:pt x="107" y="148"/>
                  </a:lnTo>
                  <a:lnTo>
                    <a:pt x="100" y="152"/>
                  </a:lnTo>
                  <a:lnTo>
                    <a:pt x="92" y="156"/>
                  </a:lnTo>
                  <a:lnTo>
                    <a:pt x="84" y="158"/>
                  </a:lnTo>
                  <a:lnTo>
                    <a:pt x="76" y="158"/>
                  </a:lnTo>
                  <a:lnTo>
                    <a:pt x="66" y="157"/>
                  </a:lnTo>
                  <a:lnTo>
                    <a:pt x="65" y="172"/>
                  </a:lnTo>
                  <a:lnTo>
                    <a:pt x="76" y="172"/>
                  </a:lnTo>
                  <a:lnTo>
                    <a:pt x="86" y="171"/>
                  </a:lnTo>
                  <a:lnTo>
                    <a:pt x="96" y="169"/>
                  </a:lnTo>
                  <a:lnTo>
                    <a:pt x="106" y="165"/>
                  </a:lnTo>
                  <a:lnTo>
                    <a:pt x="114" y="160"/>
                  </a:lnTo>
                  <a:lnTo>
                    <a:pt x="122" y="154"/>
                  </a:lnTo>
                  <a:lnTo>
                    <a:pt x="130" y="146"/>
                  </a:lnTo>
                  <a:lnTo>
                    <a:pt x="136" y="138"/>
                  </a:lnTo>
                  <a:lnTo>
                    <a:pt x="141" y="130"/>
                  </a:lnTo>
                  <a:lnTo>
                    <a:pt x="145" y="120"/>
                  </a:lnTo>
                  <a:lnTo>
                    <a:pt x="148" y="110"/>
                  </a:lnTo>
                  <a:lnTo>
                    <a:pt x="150" y="98"/>
                  </a:lnTo>
                  <a:lnTo>
                    <a:pt x="152" y="88"/>
                  </a:lnTo>
                  <a:lnTo>
                    <a:pt x="149" y="66"/>
                  </a:lnTo>
                  <a:lnTo>
                    <a:pt x="145" y="54"/>
                  </a:lnTo>
                  <a:lnTo>
                    <a:pt x="141" y="43"/>
                  </a:lnTo>
                  <a:lnTo>
                    <a:pt x="135" y="33"/>
                  </a:lnTo>
                  <a:lnTo>
                    <a:pt x="129" y="25"/>
                  </a:lnTo>
                  <a:lnTo>
                    <a:pt x="121" y="17"/>
                  </a:lnTo>
                  <a:lnTo>
                    <a:pt x="112" y="11"/>
                  </a:lnTo>
                  <a:lnTo>
                    <a:pt x="103" y="7"/>
                  </a:lnTo>
                  <a:lnTo>
                    <a:pt x="94" y="3"/>
                  </a:lnTo>
                  <a:lnTo>
                    <a:pt x="76" y="0"/>
                  </a:lnTo>
                  <a:lnTo>
                    <a:pt x="56" y="3"/>
                  </a:lnTo>
                  <a:lnTo>
                    <a:pt x="47" y="7"/>
                  </a:lnTo>
                  <a:lnTo>
                    <a:pt x="38" y="11"/>
                  </a:lnTo>
                  <a:lnTo>
                    <a:pt x="30" y="17"/>
                  </a:lnTo>
                  <a:lnTo>
                    <a:pt x="22" y="25"/>
                  </a:lnTo>
                  <a:lnTo>
                    <a:pt x="15" y="33"/>
                  </a:lnTo>
                  <a:lnTo>
                    <a:pt x="9" y="43"/>
                  </a:lnTo>
                  <a:lnTo>
                    <a:pt x="5" y="54"/>
                  </a:lnTo>
                  <a:lnTo>
                    <a:pt x="1" y="66"/>
                  </a:lnTo>
                  <a:lnTo>
                    <a:pt x="0" y="88"/>
                  </a:lnTo>
                  <a:lnTo>
                    <a:pt x="0" y="98"/>
                  </a:lnTo>
                  <a:lnTo>
                    <a:pt x="2" y="110"/>
                  </a:lnTo>
                  <a:lnTo>
                    <a:pt x="5" y="120"/>
                  </a:lnTo>
                  <a:lnTo>
                    <a:pt x="9" y="130"/>
                  </a:lnTo>
                  <a:lnTo>
                    <a:pt x="15" y="138"/>
                  </a:lnTo>
                  <a:lnTo>
                    <a:pt x="21" y="146"/>
                  </a:lnTo>
                  <a:lnTo>
                    <a:pt x="28" y="154"/>
                  </a:lnTo>
                  <a:lnTo>
                    <a:pt x="37" y="160"/>
                  </a:lnTo>
                  <a:lnTo>
                    <a:pt x="45" y="165"/>
                  </a:lnTo>
                  <a:lnTo>
                    <a:pt x="54" y="169"/>
                  </a:lnTo>
                  <a:lnTo>
                    <a:pt x="65" y="171"/>
                  </a:lnTo>
                  <a:lnTo>
                    <a:pt x="76" y="172"/>
                  </a:lnTo>
                  <a:lnTo>
                    <a:pt x="85" y="172"/>
                  </a:lnTo>
                </a:path>
              </a:pathLst>
            </a:custGeom>
            <a:solidFill>
              <a:srgbClr val="000000"/>
            </a:solidFill>
            <a:ln w="12700" cap="rnd">
              <a:solidFill>
                <a:srgbClr val="000000"/>
              </a:solidFill>
              <a:round/>
              <a:headEnd/>
              <a:tailEnd/>
            </a:ln>
          </p:spPr>
          <p:txBody>
            <a:bodyPr/>
            <a:lstStyle/>
            <a:p>
              <a:endParaRPr lang="en-US"/>
            </a:p>
          </p:txBody>
        </p:sp>
        <p:sp>
          <p:nvSpPr>
            <p:cNvPr id="16504" name="Freeform 118"/>
            <p:cNvSpPr>
              <a:spLocks/>
            </p:cNvSpPr>
            <p:nvPr/>
          </p:nvSpPr>
          <p:spPr bwMode="auto">
            <a:xfrm>
              <a:off x="4973" y="3158"/>
              <a:ext cx="135" cy="152"/>
            </a:xfrm>
            <a:custGeom>
              <a:avLst/>
              <a:gdLst>
                <a:gd name="T0" fmla="*/ 67 w 135"/>
                <a:gd name="T1" fmla="*/ 151 h 152"/>
                <a:gd name="T2" fmla="*/ 56 w 135"/>
                <a:gd name="T3" fmla="*/ 150 h 152"/>
                <a:gd name="T4" fmla="*/ 48 w 135"/>
                <a:gd name="T5" fmla="*/ 148 h 152"/>
                <a:gd name="T6" fmla="*/ 39 w 135"/>
                <a:gd name="T7" fmla="*/ 145 h 152"/>
                <a:gd name="T8" fmla="*/ 32 w 135"/>
                <a:gd name="T9" fmla="*/ 140 h 152"/>
                <a:gd name="T10" fmla="*/ 25 w 135"/>
                <a:gd name="T11" fmla="*/ 135 h 152"/>
                <a:gd name="T12" fmla="*/ 18 w 135"/>
                <a:gd name="T13" fmla="*/ 129 h 152"/>
                <a:gd name="T14" fmla="*/ 13 w 135"/>
                <a:gd name="T15" fmla="*/ 121 h 152"/>
                <a:gd name="T16" fmla="*/ 8 w 135"/>
                <a:gd name="T17" fmla="*/ 113 h 152"/>
                <a:gd name="T18" fmla="*/ 5 w 135"/>
                <a:gd name="T19" fmla="*/ 105 h 152"/>
                <a:gd name="T20" fmla="*/ 2 w 135"/>
                <a:gd name="T21" fmla="*/ 96 h 152"/>
                <a:gd name="T22" fmla="*/ 0 w 135"/>
                <a:gd name="T23" fmla="*/ 87 h 152"/>
                <a:gd name="T24" fmla="*/ 0 w 135"/>
                <a:gd name="T25" fmla="*/ 77 h 152"/>
                <a:gd name="T26" fmla="*/ 1 w 135"/>
                <a:gd name="T27" fmla="*/ 57 h 152"/>
                <a:gd name="T28" fmla="*/ 4 w 135"/>
                <a:gd name="T29" fmla="*/ 47 h 152"/>
                <a:gd name="T30" fmla="*/ 8 w 135"/>
                <a:gd name="T31" fmla="*/ 38 h 152"/>
                <a:gd name="T32" fmla="*/ 14 w 135"/>
                <a:gd name="T33" fmla="*/ 29 h 152"/>
                <a:gd name="T34" fmla="*/ 19 w 135"/>
                <a:gd name="T35" fmla="*/ 21 h 152"/>
                <a:gd name="T36" fmla="*/ 26 w 135"/>
                <a:gd name="T37" fmla="*/ 14 h 152"/>
                <a:gd name="T38" fmla="*/ 33 w 135"/>
                <a:gd name="T39" fmla="*/ 9 h 152"/>
                <a:gd name="T40" fmla="*/ 41 w 135"/>
                <a:gd name="T41" fmla="*/ 5 h 152"/>
                <a:gd name="T42" fmla="*/ 50 w 135"/>
                <a:gd name="T43" fmla="*/ 2 h 152"/>
                <a:gd name="T44" fmla="*/ 67 w 135"/>
                <a:gd name="T45" fmla="*/ 0 h 152"/>
                <a:gd name="T46" fmla="*/ 83 w 135"/>
                <a:gd name="T47" fmla="*/ 2 h 152"/>
                <a:gd name="T48" fmla="*/ 92 w 135"/>
                <a:gd name="T49" fmla="*/ 5 h 152"/>
                <a:gd name="T50" fmla="*/ 100 w 135"/>
                <a:gd name="T51" fmla="*/ 9 h 152"/>
                <a:gd name="T52" fmla="*/ 107 w 135"/>
                <a:gd name="T53" fmla="*/ 14 h 152"/>
                <a:gd name="T54" fmla="*/ 114 w 135"/>
                <a:gd name="T55" fmla="*/ 21 h 152"/>
                <a:gd name="T56" fmla="*/ 120 w 135"/>
                <a:gd name="T57" fmla="*/ 29 h 152"/>
                <a:gd name="T58" fmla="*/ 125 w 135"/>
                <a:gd name="T59" fmla="*/ 38 h 152"/>
                <a:gd name="T60" fmla="*/ 129 w 135"/>
                <a:gd name="T61" fmla="*/ 47 h 152"/>
                <a:gd name="T62" fmla="*/ 132 w 135"/>
                <a:gd name="T63" fmla="*/ 57 h 152"/>
                <a:gd name="T64" fmla="*/ 134 w 135"/>
                <a:gd name="T65" fmla="*/ 77 h 152"/>
                <a:gd name="T66" fmla="*/ 134 w 135"/>
                <a:gd name="T67" fmla="*/ 87 h 152"/>
                <a:gd name="T68" fmla="*/ 132 w 135"/>
                <a:gd name="T69" fmla="*/ 96 h 152"/>
                <a:gd name="T70" fmla="*/ 128 w 135"/>
                <a:gd name="T71" fmla="*/ 105 h 152"/>
                <a:gd name="T72" fmla="*/ 125 w 135"/>
                <a:gd name="T73" fmla="*/ 113 h 152"/>
                <a:gd name="T74" fmla="*/ 120 w 135"/>
                <a:gd name="T75" fmla="*/ 121 h 152"/>
                <a:gd name="T76" fmla="*/ 115 w 135"/>
                <a:gd name="T77" fmla="*/ 129 h 152"/>
                <a:gd name="T78" fmla="*/ 108 w 135"/>
                <a:gd name="T79" fmla="*/ 135 h 152"/>
                <a:gd name="T80" fmla="*/ 101 w 135"/>
                <a:gd name="T81" fmla="*/ 140 h 152"/>
                <a:gd name="T82" fmla="*/ 94 w 135"/>
                <a:gd name="T83" fmla="*/ 145 h 152"/>
                <a:gd name="T84" fmla="*/ 85 w 135"/>
                <a:gd name="T85" fmla="*/ 148 h 152"/>
                <a:gd name="T86" fmla="*/ 77 w 135"/>
                <a:gd name="T87" fmla="*/ 150 h 152"/>
                <a:gd name="T88" fmla="*/ 67 w 135"/>
                <a:gd name="T89" fmla="*/ 151 h 1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5"/>
                <a:gd name="T136" fmla="*/ 0 h 152"/>
                <a:gd name="T137" fmla="*/ 135 w 135"/>
                <a:gd name="T138" fmla="*/ 152 h 1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5" h="152">
                  <a:moveTo>
                    <a:pt x="67" y="151"/>
                  </a:moveTo>
                  <a:lnTo>
                    <a:pt x="56" y="150"/>
                  </a:lnTo>
                  <a:lnTo>
                    <a:pt x="48" y="148"/>
                  </a:lnTo>
                  <a:lnTo>
                    <a:pt x="39" y="145"/>
                  </a:lnTo>
                  <a:lnTo>
                    <a:pt x="32" y="140"/>
                  </a:lnTo>
                  <a:lnTo>
                    <a:pt x="25" y="135"/>
                  </a:lnTo>
                  <a:lnTo>
                    <a:pt x="18" y="129"/>
                  </a:lnTo>
                  <a:lnTo>
                    <a:pt x="13" y="121"/>
                  </a:lnTo>
                  <a:lnTo>
                    <a:pt x="8" y="113"/>
                  </a:lnTo>
                  <a:lnTo>
                    <a:pt x="5" y="105"/>
                  </a:lnTo>
                  <a:lnTo>
                    <a:pt x="2" y="96"/>
                  </a:lnTo>
                  <a:lnTo>
                    <a:pt x="0" y="87"/>
                  </a:lnTo>
                  <a:lnTo>
                    <a:pt x="0" y="77"/>
                  </a:lnTo>
                  <a:lnTo>
                    <a:pt x="1" y="57"/>
                  </a:lnTo>
                  <a:lnTo>
                    <a:pt x="4" y="47"/>
                  </a:lnTo>
                  <a:lnTo>
                    <a:pt x="8" y="38"/>
                  </a:lnTo>
                  <a:lnTo>
                    <a:pt x="14" y="29"/>
                  </a:lnTo>
                  <a:lnTo>
                    <a:pt x="19" y="21"/>
                  </a:lnTo>
                  <a:lnTo>
                    <a:pt x="26" y="14"/>
                  </a:lnTo>
                  <a:lnTo>
                    <a:pt x="33" y="9"/>
                  </a:lnTo>
                  <a:lnTo>
                    <a:pt x="41" y="5"/>
                  </a:lnTo>
                  <a:lnTo>
                    <a:pt x="50" y="2"/>
                  </a:lnTo>
                  <a:lnTo>
                    <a:pt x="67" y="0"/>
                  </a:lnTo>
                  <a:lnTo>
                    <a:pt x="83" y="2"/>
                  </a:lnTo>
                  <a:lnTo>
                    <a:pt x="92" y="5"/>
                  </a:lnTo>
                  <a:lnTo>
                    <a:pt x="100" y="9"/>
                  </a:lnTo>
                  <a:lnTo>
                    <a:pt x="107" y="14"/>
                  </a:lnTo>
                  <a:lnTo>
                    <a:pt x="114" y="21"/>
                  </a:lnTo>
                  <a:lnTo>
                    <a:pt x="120" y="29"/>
                  </a:lnTo>
                  <a:lnTo>
                    <a:pt x="125" y="38"/>
                  </a:lnTo>
                  <a:lnTo>
                    <a:pt x="129" y="47"/>
                  </a:lnTo>
                  <a:lnTo>
                    <a:pt x="132" y="57"/>
                  </a:lnTo>
                  <a:lnTo>
                    <a:pt x="134" y="77"/>
                  </a:lnTo>
                  <a:lnTo>
                    <a:pt x="134" y="87"/>
                  </a:lnTo>
                  <a:lnTo>
                    <a:pt x="132" y="96"/>
                  </a:lnTo>
                  <a:lnTo>
                    <a:pt x="128" y="105"/>
                  </a:lnTo>
                  <a:lnTo>
                    <a:pt x="125" y="113"/>
                  </a:lnTo>
                  <a:lnTo>
                    <a:pt x="120" y="121"/>
                  </a:lnTo>
                  <a:lnTo>
                    <a:pt x="115" y="129"/>
                  </a:lnTo>
                  <a:lnTo>
                    <a:pt x="108" y="135"/>
                  </a:lnTo>
                  <a:lnTo>
                    <a:pt x="101" y="140"/>
                  </a:lnTo>
                  <a:lnTo>
                    <a:pt x="94" y="145"/>
                  </a:lnTo>
                  <a:lnTo>
                    <a:pt x="85" y="148"/>
                  </a:lnTo>
                  <a:lnTo>
                    <a:pt x="77" y="150"/>
                  </a:lnTo>
                  <a:lnTo>
                    <a:pt x="67" y="151"/>
                  </a:lnTo>
                </a:path>
              </a:pathLst>
            </a:custGeom>
            <a:solidFill>
              <a:srgbClr val="00FFFF"/>
            </a:solidFill>
            <a:ln w="9525" cap="rnd">
              <a:noFill/>
              <a:round/>
              <a:headEnd/>
              <a:tailEnd/>
            </a:ln>
          </p:spPr>
          <p:txBody>
            <a:bodyPr/>
            <a:lstStyle/>
            <a:p>
              <a:endParaRPr lang="en-US"/>
            </a:p>
          </p:txBody>
        </p:sp>
        <p:sp>
          <p:nvSpPr>
            <p:cNvPr id="16505" name="Freeform 119"/>
            <p:cNvSpPr>
              <a:spLocks/>
            </p:cNvSpPr>
            <p:nvPr/>
          </p:nvSpPr>
          <p:spPr bwMode="auto">
            <a:xfrm>
              <a:off x="4967" y="3150"/>
              <a:ext cx="153" cy="173"/>
            </a:xfrm>
            <a:custGeom>
              <a:avLst/>
              <a:gdLst>
                <a:gd name="T0" fmla="*/ 84 w 153"/>
                <a:gd name="T1" fmla="*/ 157 h 173"/>
                <a:gd name="T2" fmla="*/ 66 w 153"/>
                <a:gd name="T3" fmla="*/ 158 h 173"/>
                <a:gd name="T4" fmla="*/ 50 w 153"/>
                <a:gd name="T5" fmla="*/ 152 h 173"/>
                <a:gd name="T6" fmla="*/ 36 w 153"/>
                <a:gd name="T7" fmla="*/ 143 h 173"/>
                <a:gd name="T8" fmla="*/ 24 w 153"/>
                <a:gd name="T9" fmla="*/ 130 h 173"/>
                <a:gd name="T10" fmla="*/ 16 w 153"/>
                <a:gd name="T11" fmla="*/ 114 h 173"/>
                <a:gd name="T12" fmla="*/ 12 w 153"/>
                <a:gd name="T13" fmla="*/ 97 h 173"/>
                <a:gd name="T14" fmla="*/ 14 w 153"/>
                <a:gd name="T15" fmla="*/ 69 h 173"/>
                <a:gd name="T16" fmla="*/ 20 w 153"/>
                <a:gd name="T17" fmla="*/ 50 h 173"/>
                <a:gd name="T18" fmla="*/ 30 w 153"/>
                <a:gd name="T19" fmla="*/ 34 h 173"/>
                <a:gd name="T20" fmla="*/ 44 w 153"/>
                <a:gd name="T21" fmla="*/ 24 h 173"/>
                <a:gd name="T22" fmla="*/ 60 w 153"/>
                <a:gd name="T23" fmla="*/ 17 h 173"/>
                <a:gd name="T24" fmla="*/ 91 w 153"/>
                <a:gd name="T25" fmla="*/ 17 h 173"/>
                <a:gd name="T26" fmla="*/ 107 w 153"/>
                <a:gd name="T27" fmla="*/ 24 h 173"/>
                <a:gd name="T28" fmla="*/ 120 w 153"/>
                <a:gd name="T29" fmla="*/ 34 h 173"/>
                <a:gd name="T30" fmla="*/ 130 w 153"/>
                <a:gd name="T31" fmla="*/ 50 h 173"/>
                <a:gd name="T32" fmla="*/ 137 w 153"/>
                <a:gd name="T33" fmla="*/ 69 h 173"/>
                <a:gd name="T34" fmla="*/ 138 w 153"/>
                <a:gd name="T35" fmla="*/ 97 h 173"/>
                <a:gd name="T36" fmla="*/ 134 w 153"/>
                <a:gd name="T37" fmla="*/ 114 h 173"/>
                <a:gd name="T38" fmla="*/ 126 w 153"/>
                <a:gd name="T39" fmla="*/ 130 h 173"/>
                <a:gd name="T40" fmla="*/ 114 w 153"/>
                <a:gd name="T41" fmla="*/ 143 h 173"/>
                <a:gd name="T42" fmla="*/ 100 w 153"/>
                <a:gd name="T43" fmla="*/ 152 h 173"/>
                <a:gd name="T44" fmla="*/ 84 w 153"/>
                <a:gd name="T45" fmla="*/ 158 h 173"/>
                <a:gd name="T46" fmla="*/ 66 w 153"/>
                <a:gd name="T47" fmla="*/ 157 h 173"/>
                <a:gd name="T48" fmla="*/ 76 w 153"/>
                <a:gd name="T49" fmla="*/ 172 h 173"/>
                <a:gd name="T50" fmla="*/ 96 w 153"/>
                <a:gd name="T51" fmla="*/ 169 h 173"/>
                <a:gd name="T52" fmla="*/ 114 w 153"/>
                <a:gd name="T53" fmla="*/ 160 h 173"/>
                <a:gd name="T54" fmla="*/ 130 w 153"/>
                <a:gd name="T55" fmla="*/ 146 h 173"/>
                <a:gd name="T56" fmla="*/ 141 w 153"/>
                <a:gd name="T57" fmla="*/ 130 h 173"/>
                <a:gd name="T58" fmla="*/ 148 w 153"/>
                <a:gd name="T59" fmla="*/ 110 h 173"/>
                <a:gd name="T60" fmla="*/ 152 w 153"/>
                <a:gd name="T61" fmla="*/ 88 h 173"/>
                <a:gd name="T62" fmla="*/ 145 w 153"/>
                <a:gd name="T63" fmla="*/ 54 h 173"/>
                <a:gd name="T64" fmla="*/ 135 w 153"/>
                <a:gd name="T65" fmla="*/ 33 h 173"/>
                <a:gd name="T66" fmla="*/ 121 w 153"/>
                <a:gd name="T67" fmla="*/ 17 h 173"/>
                <a:gd name="T68" fmla="*/ 103 w 153"/>
                <a:gd name="T69" fmla="*/ 7 h 173"/>
                <a:gd name="T70" fmla="*/ 76 w 153"/>
                <a:gd name="T71" fmla="*/ 0 h 173"/>
                <a:gd name="T72" fmla="*/ 47 w 153"/>
                <a:gd name="T73" fmla="*/ 7 h 173"/>
                <a:gd name="T74" fmla="*/ 30 w 153"/>
                <a:gd name="T75" fmla="*/ 17 h 173"/>
                <a:gd name="T76" fmla="*/ 15 w 153"/>
                <a:gd name="T77" fmla="*/ 33 h 173"/>
                <a:gd name="T78" fmla="*/ 5 w 153"/>
                <a:gd name="T79" fmla="*/ 54 h 173"/>
                <a:gd name="T80" fmla="*/ 0 w 153"/>
                <a:gd name="T81" fmla="*/ 88 h 173"/>
                <a:gd name="T82" fmla="*/ 2 w 153"/>
                <a:gd name="T83" fmla="*/ 110 h 173"/>
                <a:gd name="T84" fmla="*/ 9 w 153"/>
                <a:gd name="T85" fmla="*/ 130 h 173"/>
                <a:gd name="T86" fmla="*/ 21 w 153"/>
                <a:gd name="T87" fmla="*/ 146 h 173"/>
                <a:gd name="T88" fmla="*/ 37 w 153"/>
                <a:gd name="T89" fmla="*/ 160 h 173"/>
                <a:gd name="T90" fmla="*/ 54 w 153"/>
                <a:gd name="T91" fmla="*/ 169 h 173"/>
                <a:gd name="T92" fmla="*/ 76 w 153"/>
                <a:gd name="T93" fmla="*/ 172 h 1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3"/>
                <a:gd name="T142" fmla="*/ 0 h 173"/>
                <a:gd name="T143" fmla="*/ 153 w 153"/>
                <a:gd name="T144" fmla="*/ 173 h 1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3" h="173">
                  <a:moveTo>
                    <a:pt x="85" y="172"/>
                  </a:moveTo>
                  <a:lnTo>
                    <a:pt x="84" y="157"/>
                  </a:lnTo>
                  <a:lnTo>
                    <a:pt x="76" y="158"/>
                  </a:lnTo>
                  <a:lnTo>
                    <a:pt x="66" y="158"/>
                  </a:lnTo>
                  <a:lnTo>
                    <a:pt x="58" y="156"/>
                  </a:lnTo>
                  <a:lnTo>
                    <a:pt x="50" y="152"/>
                  </a:lnTo>
                  <a:lnTo>
                    <a:pt x="43" y="148"/>
                  </a:lnTo>
                  <a:lnTo>
                    <a:pt x="36" y="143"/>
                  </a:lnTo>
                  <a:lnTo>
                    <a:pt x="30" y="137"/>
                  </a:lnTo>
                  <a:lnTo>
                    <a:pt x="24" y="130"/>
                  </a:lnTo>
                  <a:lnTo>
                    <a:pt x="20" y="122"/>
                  </a:lnTo>
                  <a:lnTo>
                    <a:pt x="16" y="114"/>
                  </a:lnTo>
                  <a:lnTo>
                    <a:pt x="14" y="106"/>
                  </a:lnTo>
                  <a:lnTo>
                    <a:pt x="12" y="97"/>
                  </a:lnTo>
                  <a:lnTo>
                    <a:pt x="12" y="88"/>
                  </a:lnTo>
                  <a:lnTo>
                    <a:pt x="14" y="69"/>
                  </a:lnTo>
                  <a:lnTo>
                    <a:pt x="16" y="59"/>
                  </a:lnTo>
                  <a:lnTo>
                    <a:pt x="20" y="50"/>
                  </a:lnTo>
                  <a:lnTo>
                    <a:pt x="25" y="42"/>
                  </a:lnTo>
                  <a:lnTo>
                    <a:pt x="30" y="34"/>
                  </a:lnTo>
                  <a:lnTo>
                    <a:pt x="37" y="28"/>
                  </a:lnTo>
                  <a:lnTo>
                    <a:pt x="44" y="24"/>
                  </a:lnTo>
                  <a:lnTo>
                    <a:pt x="52" y="20"/>
                  </a:lnTo>
                  <a:lnTo>
                    <a:pt x="60" y="17"/>
                  </a:lnTo>
                  <a:lnTo>
                    <a:pt x="76" y="15"/>
                  </a:lnTo>
                  <a:lnTo>
                    <a:pt x="91" y="17"/>
                  </a:lnTo>
                  <a:lnTo>
                    <a:pt x="99" y="20"/>
                  </a:lnTo>
                  <a:lnTo>
                    <a:pt x="107" y="24"/>
                  </a:lnTo>
                  <a:lnTo>
                    <a:pt x="114" y="28"/>
                  </a:lnTo>
                  <a:lnTo>
                    <a:pt x="120" y="34"/>
                  </a:lnTo>
                  <a:lnTo>
                    <a:pt x="125" y="42"/>
                  </a:lnTo>
                  <a:lnTo>
                    <a:pt x="130" y="50"/>
                  </a:lnTo>
                  <a:lnTo>
                    <a:pt x="134" y="59"/>
                  </a:lnTo>
                  <a:lnTo>
                    <a:pt x="137" y="69"/>
                  </a:lnTo>
                  <a:lnTo>
                    <a:pt x="138" y="88"/>
                  </a:lnTo>
                  <a:lnTo>
                    <a:pt x="138" y="97"/>
                  </a:lnTo>
                  <a:lnTo>
                    <a:pt x="137" y="106"/>
                  </a:lnTo>
                  <a:lnTo>
                    <a:pt x="134" y="114"/>
                  </a:lnTo>
                  <a:lnTo>
                    <a:pt x="130" y="122"/>
                  </a:lnTo>
                  <a:lnTo>
                    <a:pt x="126" y="130"/>
                  </a:lnTo>
                  <a:lnTo>
                    <a:pt x="121" y="137"/>
                  </a:lnTo>
                  <a:lnTo>
                    <a:pt x="114" y="143"/>
                  </a:lnTo>
                  <a:lnTo>
                    <a:pt x="107" y="148"/>
                  </a:lnTo>
                  <a:lnTo>
                    <a:pt x="100" y="152"/>
                  </a:lnTo>
                  <a:lnTo>
                    <a:pt x="92" y="156"/>
                  </a:lnTo>
                  <a:lnTo>
                    <a:pt x="84" y="158"/>
                  </a:lnTo>
                  <a:lnTo>
                    <a:pt x="76" y="158"/>
                  </a:lnTo>
                  <a:lnTo>
                    <a:pt x="66" y="157"/>
                  </a:lnTo>
                  <a:lnTo>
                    <a:pt x="65" y="172"/>
                  </a:lnTo>
                  <a:lnTo>
                    <a:pt x="76" y="172"/>
                  </a:lnTo>
                  <a:lnTo>
                    <a:pt x="86" y="171"/>
                  </a:lnTo>
                  <a:lnTo>
                    <a:pt x="96" y="169"/>
                  </a:lnTo>
                  <a:lnTo>
                    <a:pt x="106" y="165"/>
                  </a:lnTo>
                  <a:lnTo>
                    <a:pt x="114" y="160"/>
                  </a:lnTo>
                  <a:lnTo>
                    <a:pt x="122" y="154"/>
                  </a:lnTo>
                  <a:lnTo>
                    <a:pt x="130" y="146"/>
                  </a:lnTo>
                  <a:lnTo>
                    <a:pt x="136" y="138"/>
                  </a:lnTo>
                  <a:lnTo>
                    <a:pt x="141" y="130"/>
                  </a:lnTo>
                  <a:lnTo>
                    <a:pt x="145" y="120"/>
                  </a:lnTo>
                  <a:lnTo>
                    <a:pt x="148" y="110"/>
                  </a:lnTo>
                  <a:lnTo>
                    <a:pt x="150" y="98"/>
                  </a:lnTo>
                  <a:lnTo>
                    <a:pt x="152" y="88"/>
                  </a:lnTo>
                  <a:lnTo>
                    <a:pt x="149" y="66"/>
                  </a:lnTo>
                  <a:lnTo>
                    <a:pt x="145" y="54"/>
                  </a:lnTo>
                  <a:lnTo>
                    <a:pt x="141" y="43"/>
                  </a:lnTo>
                  <a:lnTo>
                    <a:pt x="135" y="33"/>
                  </a:lnTo>
                  <a:lnTo>
                    <a:pt x="129" y="25"/>
                  </a:lnTo>
                  <a:lnTo>
                    <a:pt x="121" y="17"/>
                  </a:lnTo>
                  <a:lnTo>
                    <a:pt x="112" y="11"/>
                  </a:lnTo>
                  <a:lnTo>
                    <a:pt x="103" y="7"/>
                  </a:lnTo>
                  <a:lnTo>
                    <a:pt x="94" y="3"/>
                  </a:lnTo>
                  <a:lnTo>
                    <a:pt x="76" y="0"/>
                  </a:lnTo>
                  <a:lnTo>
                    <a:pt x="56" y="3"/>
                  </a:lnTo>
                  <a:lnTo>
                    <a:pt x="47" y="7"/>
                  </a:lnTo>
                  <a:lnTo>
                    <a:pt x="38" y="11"/>
                  </a:lnTo>
                  <a:lnTo>
                    <a:pt x="30" y="17"/>
                  </a:lnTo>
                  <a:lnTo>
                    <a:pt x="22" y="25"/>
                  </a:lnTo>
                  <a:lnTo>
                    <a:pt x="15" y="33"/>
                  </a:lnTo>
                  <a:lnTo>
                    <a:pt x="9" y="43"/>
                  </a:lnTo>
                  <a:lnTo>
                    <a:pt x="5" y="54"/>
                  </a:lnTo>
                  <a:lnTo>
                    <a:pt x="1" y="66"/>
                  </a:lnTo>
                  <a:lnTo>
                    <a:pt x="0" y="88"/>
                  </a:lnTo>
                  <a:lnTo>
                    <a:pt x="0" y="98"/>
                  </a:lnTo>
                  <a:lnTo>
                    <a:pt x="2" y="110"/>
                  </a:lnTo>
                  <a:lnTo>
                    <a:pt x="5" y="120"/>
                  </a:lnTo>
                  <a:lnTo>
                    <a:pt x="9" y="130"/>
                  </a:lnTo>
                  <a:lnTo>
                    <a:pt x="15" y="138"/>
                  </a:lnTo>
                  <a:lnTo>
                    <a:pt x="21" y="146"/>
                  </a:lnTo>
                  <a:lnTo>
                    <a:pt x="28" y="154"/>
                  </a:lnTo>
                  <a:lnTo>
                    <a:pt x="37" y="160"/>
                  </a:lnTo>
                  <a:lnTo>
                    <a:pt x="45" y="165"/>
                  </a:lnTo>
                  <a:lnTo>
                    <a:pt x="54" y="169"/>
                  </a:lnTo>
                  <a:lnTo>
                    <a:pt x="65" y="171"/>
                  </a:lnTo>
                  <a:lnTo>
                    <a:pt x="76" y="172"/>
                  </a:lnTo>
                  <a:lnTo>
                    <a:pt x="85" y="172"/>
                  </a:lnTo>
                </a:path>
              </a:pathLst>
            </a:custGeom>
            <a:solidFill>
              <a:srgbClr val="000000"/>
            </a:solidFill>
            <a:ln w="12700" cap="rnd">
              <a:solidFill>
                <a:srgbClr val="000000"/>
              </a:solidFill>
              <a:round/>
              <a:headEnd/>
              <a:tailEnd/>
            </a:ln>
          </p:spPr>
          <p:txBody>
            <a:bodyPr/>
            <a:lstStyle/>
            <a:p>
              <a:endParaRPr lang="en-US"/>
            </a:p>
          </p:txBody>
        </p:sp>
        <p:sp>
          <p:nvSpPr>
            <p:cNvPr id="16506" name="Freeform 120"/>
            <p:cNvSpPr>
              <a:spLocks/>
            </p:cNvSpPr>
            <p:nvPr/>
          </p:nvSpPr>
          <p:spPr bwMode="auto">
            <a:xfrm>
              <a:off x="5117" y="3158"/>
              <a:ext cx="136" cy="152"/>
            </a:xfrm>
            <a:custGeom>
              <a:avLst/>
              <a:gdLst>
                <a:gd name="T0" fmla="*/ 67 w 136"/>
                <a:gd name="T1" fmla="*/ 151 h 152"/>
                <a:gd name="T2" fmla="*/ 57 w 136"/>
                <a:gd name="T3" fmla="*/ 150 h 152"/>
                <a:gd name="T4" fmla="*/ 48 w 136"/>
                <a:gd name="T5" fmla="*/ 148 h 152"/>
                <a:gd name="T6" fmla="*/ 40 w 136"/>
                <a:gd name="T7" fmla="*/ 145 h 152"/>
                <a:gd name="T8" fmla="*/ 33 w 136"/>
                <a:gd name="T9" fmla="*/ 140 h 152"/>
                <a:gd name="T10" fmla="*/ 25 w 136"/>
                <a:gd name="T11" fmla="*/ 135 h 152"/>
                <a:gd name="T12" fmla="*/ 19 w 136"/>
                <a:gd name="T13" fmla="*/ 129 h 152"/>
                <a:gd name="T14" fmla="*/ 13 w 136"/>
                <a:gd name="T15" fmla="*/ 121 h 152"/>
                <a:gd name="T16" fmla="*/ 9 w 136"/>
                <a:gd name="T17" fmla="*/ 113 h 152"/>
                <a:gd name="T18" fmla="*/ 5 w 136"/>
                <a:gd name="T19" fmla="*/ 105 h 152"/>
                <a:gd name="T20" fmla="*/ 2 w 136"/>
                <a:gd name="T21" fmla="*/ 96 h 152"/>
                <a:gd name="T22" fmla="*/ 0 w 136"/>
                <a:gd name="T23" fmla="*/ 87 h 152"/>
                <a:gd name="T24" fmla="*/ 0 w 136"/>
                <a:gd name="T25" fmla="*/ 77 h 152"/>
                <a:gd name="T26" fmla="*/ 2 w 136"/>
                <a:gd name="T27" fmla="*/ 57 h 152"/>
                <a:gd name="T28" fmla="*/ 5 w 136"/>
                <a:gd name="T29" fmla="*/ 47 h 152"/>
                <a:gd name="T30" fmla="*/ 9 w 136"/>
                <a:gd name="T31" fmla="*/ 38 h 152"/>
                <a:gd name="T32" fmla="*/ 14 w 136"/>
                <a:gd name="T33" fmla="*/ 29 h 152"/>
                <a:gd name="T34" fmla="*/ 20 w 136"/>
                <a:gd name="T35" fmla="*/ 21 h 152"/>
                <a:gd name="T36" fmla="*/ 27 w 136"/>
                <a:gd name="T37" fmla="*/ 14 h 152"/>
                <a:gd name="T38" fmla="*/ 34 w 136"/>
                <a:gd name="T39" fmla="*/ 9 h 152"/>
                <a:gd name="T40" fmla="*/ 42 w 136"/>
                <a:gd name="T41" fmla="*/ 5 h 152"/>
                <a:gd name="T42" fmla="*/ 50 w 136"/>
                <a:gd name="T43" fmla="*/ 2 h 152"/>
                <a:gd name="T44" fmla="*/ 67 w 136"/>
                <a:gd name="T45" fmla="*/ 0 h 152"/>
                <a:gd name="T46" fmla="*/ 84 w 136"/>
                <a:gd name="T47" fmla="*/ 2 h 152"/>
                <a:gd name="T48" fmla="*/ 92 w 136"/>
                <a:gd name="T49" fmla="*/ 5 h 152"/>
                <a:gd name="T50" fmla="*/ 100 w 136"/>
                <a:gd name="T51" fmla="*/ 9 h 152"/>
                <a:gd name="T52" fmla="*/ 107 w 136"/>
                <a:gd name="T53" fmla="*/ 14 h 152"/>
                <a:gd name="T54" fmla="*/ 114 w 136"/>
                <a:gd name="T55" fmla="*/ 21 h 152"/>
                <a:gd name="T56" fmla="*/ 120 w 136"/>
                <a:gd name="T57" fmla="*/ 29 h 152"/>
                <a:gd name="T58" fmla="*/ 125 w 136"/>
                <a:gd name="T59" fmla="*/ 38 h 152"/>
                <a:gd name="T60" fmla="*/ 129 w 136"/>
                <a:gd name="T61" fmla="*/ 47 h 152"/>
                <a:gd name="T62" fmla="*/ 132 w 136"/>
                <a:gd name="T63" fmla="*/ 57 h 152"/>
                <a:gd name="T64" fmla="*/ 135 w 136"/>
                <a:gd name="T65" fmla="*/ 77 h 152"/>
                <a:gd name="T66" fmla="*/ 134 w 136"/>
                <a:gd name="T67" fmla="*/ 87 h 152"/>
                <a:gd name="T68" fmla="*/ 132 w 136"/>
                <a:gd name="T69" fmla="*/ 96 h 152"/>
                <a:gd name="T70" fmla="*/ 129 w 136"/>
                <a:gd name="T71" fmla="*/ 105 h 152"/>
                <a:gd name="T72" fmla="*/ 125 w 136"/>
                <a:gd name="T73" fmla="*/ 113 h 152"/>
                <a:gd name="T74" fmla="*/ 121 w 136"/>
                <a:gd name="T75" fmla="*/ 121 h 152"/>
                <a:gd name="T76" fmla="*/ 115 w 136"/>
                <a:gd name="T77" fmla="*/ 129 h 152"/>
                <a:gd name="T78" fmla="*/ 109 w 136"/>
                <a:gd name="T79" fmla="*/ 135 h 152"/>
                <a:gd name="T80" fmla="*/ 101 w 136"/>
                <a:gd name="T81" fmla="*/ 140 h 152"/>
                <a:gd name="T82" fmla="*/ 95 w 136"/>
                <a:gd name="T83" fmla="*/ 145 h 152"/>
                <a:gd name="T84" fmla="*/ 86 w 136"/>
                <a:gd name="T85" fmla="*/ 148 h 152"/>
                <a:gd name="T86" fmla="*/ 77 w 136"/>
                <a:gd name="T87" fmla="*/ 150 h 152"/>
                <a:gd name="T88" fmla="*/ 67 w 136"/>
                <a:gd name="T89" fmla="*/ 151 h 1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6"/>
                <a:gd name="T136" fmla="*/ 0 h 152"/>
                <a:gd name="T137" fmla="*/ 136 w 136"/>
                <a:gd name="T138" fmla="*/ 152 h 1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6" h="152">
                  <a:moveTo>
                    <a:pt x="67" y="151"/>
                  </a:moveTo>
                  <a:lnTo>
                    <a:pt x="57" y="150"/>
                  </a:lnTo>
                  <a:lnTo>
                    <a:pt x="48" y="148"/>
                  </a:lnTo>
                  <a:lnTo>
                    <a:pt x="40" y="145"/>
                  </a:lnTo>
                  <a:lnTo>
                    <a:pt x="33" y="140"/>
                  </a:lnTo>
                  <a:lnTo>
                    <a:pt x="25" y="135"/>
                  </a:lnTo>
                  <a:lnTo>
                    <a:pt x="19" y="129"/>
                  </a:lnTo>
                  <a:lnTo>
                    <a:pt x="13" y="121"/>
                  </a:lnTo>
                  <a:lnTo>
                    <a:pt x="9" y="113"/>
                  </a:lnTo>
                  <a:lnTo>
                    <a:pt x="5" y="105"/>
                  </a:lnTo>
                  <a:lnTo>
                    <a:pt x="2" y="96"/>
                  </a:lnTo>
                  <a:lnTo>
                    <a:pt x="0" y="87"/>
                  </a:lnTo>
                  <a:lnTo>
                    <a:pt x="0" y="77"/>
                  </a:lnTo>
                  <a:lnTo>
                    <a:pt x="2" y="57"/>
                  </a:lnTo>
                  <a:lnTo>
                    <a:pt x="5" y="47"/>
                  </a:lnTo>
                  <a:lnTo>
                    <a:pt x="9" y="38"/>
                  </a:lnTo>
                  <a:lnTo>
                    <a:pt x="14" y="29"/>
                  </a:lnTo>
                  <a:lnTo>
                    <a:pt x="20" y="21"/>
                  </a:lnTo>
                  <a:lnTo>
                    <a:pt x="27" y="14"/>
                  </a:lnTo>
                  <a:lnTo>
                    <a:pt x="34" y="9"/>
                  </a:lnTo>
                  <a:lnTo>
                    <a:pt x="42" y="5"/>
                  </a:lnTo>
                  <a:lnTo>
                    <a:pt x="50" y="2"/>
                  </a:lnTo>
                  <a:lnTo>
                    <a:pt x="67" y="0"/>
                  </a:lnTo>
                  <a:lnTo>
                    <a:pt x="84" y="2"/>
                  </a:lnTo>
                  <a:lnTo>
                    <a:pt x="92" y="5"/>
                  </a:lnTo>
                  <a:lnTo>
                    <a:pt x="100" y="9"/>
                  </a:lnTo>
                  <a:lnTo>
                    <a:pt x="107" y="14"/>
                  </a:lnTo>
                  <a:lnTo>
                    <a:pt x="114" y="21"/>
                  </a:lnTo>
                  <a:lnTo>
                    <a:pt x="120" y="29"/>
                  </a:lnTo>
                  <a:lnTo>
                    <a:pt x="125" y="38"/>
                  </a:lnTo>
                  <a:lnTo>
                    <a:pt x="129" y="47"/>
                  </a:lnTo>
                  <a:lnTo>
                    <a:pt x="132" y="57"/>
                  </a:lnTo>
                  <a:lnTo>
                    <a:pt x="135" y="77"/>
                  </a:lnTo>
                  <a:lnTo>
                    <a:pt x="134" y="87"/>
                  </a:lnTo>
                  <a:lnTo>
                    <a:pt x="132" y="96"/>
                  </a:lnTo>
                  <a:lnTo>
                    <a:pt x="129" y="105"/>
                  </a:lnTo>
                  <a:lnTo>
                    <a:pt x="125" y="113"/>
                  </a:lnTo>
                  <a:lnTo>
                    <a:pt x="121" y="121"/>
                  </a:lnTo>
                  <a:lnTo>
                    <a:pt x="115" y="129"/>
                  </a:lnTo>
                  <a:lnTo>
                    <a:pt x="109" y="135"/>
                  </a:lnTo>
                  <a:lnTo>
                    <a:pt x="101" y="140"/>
                  </a:lnTo>
                  <a:lnTo>
                    <a:pt x="95" y="145"/>
                  </a:lnTo>
                  <a:lnTo>
                    <a:pt x="86" y="148"/>
                  </a:lnTo>
                  <a:lnTo>
                    <a:pt x="77" y="150"/>
                  </a:lnTo>
                  <a:lnTo>
                    <a:pt x="67" y="151"/>
                  </a:lnTo>
                </a:path>
              </a:pathLst>
            </a:custGeom>
            <a:solidFill>
              <a:srgbClr val="00FFFF"/>
            </a:solidFill>
            <a:ln w="9525" cap="rnd">
              <a:noFill/>
              <a:round/>
              <a:headEnd/>
              <a:tailEnd/>
            </a:ln>
          </p:spPr>
          <p:txBody>
            <a:bodyPr/>
            <a:lstStyle/>
            <a:p>
              <a:endParaRPr lang="en-US"/>
            </a:p>
          </p:txBody>
        </p:sp>
        <p:sp>
          <p:nvSpPr>
            <p:cNvPr id="16507" name="Freeform 121"/>
            <p:cNvSpPr>
              <a:spLocks/>
            </p:cNvSpPr>
            <p:nvPr/>
          </p:nvSpPr>
          <p:spPr bwMode="auto">
            <a:xfrm>
              <a:off x="5111" y="3150"/>
              <a:ext cx="153" cy="173"/>
            </a:xfrm>
            <a:custGeom>
              <a:avLst/>
              <a:gdLst>
                <a:gd name="T0" fmla="*/ 85 w 153"/>
                <a:gd name="T1" fmla="*/ 157 h 173"/>
                <a:gd name="T2" fmla="*/ 67 w 153"/>
                <a:gd name="T3" fmla="*/ 158 h 173"/>
                <a:gd name="T4" fmla="*/ 50 w 153"/>
                <a:gd name="T5" fmla="*/ 152 h 173"/>
                <a:gd name="T6" fmla="*/ 37 w 153"/>
                <a:gd name="T7" fmla="*/ 143 h 173"/>
                <a:gd name="T8" fmla="*/ 25 w 153"/>
                <a:gd name="T9" fmla="*/ 130 h 173"/>
                <a:gd name="T10" fmla="*/ 17 w 153"/>
                <a:gd name="T11" fmla="*/ 114 h 173"/>
                <a:gd name="T12" fmla="*/ 13 w 153"/>
                <a:gd name="T13" fmla="*/ 97 h 173"/>
                <a:gd name="T14" fmla="*/ 14 w 153"/>
                <a:gd name="T15" fmla="*/ 69 h 173"/>
                <a:gd name="T16" fmla="*/ 21 w 153"/>
                <a:gd name="T17" fmla="*/ 50 h 173"/>
                <a:gd name="T18" fmla="*/ 31 w 153"/>
                <a:gd name="T19" fmla="*/ 34 h 173"/>
                <a:gd name="T20" fmla="*/ 45 w 153"/>
                <a:gd name="T21" fmla="*/ 24 h 173"/>
                <a:gd name="T22" fmla="*/ 60 w 153"/>
                <a:gd name="T23" fmla="*/ 17 h 173"/>
                <a:gd name="T24" fmla="*/ 91 w 153"/>
                <a:gd name="T25" fmla="*/ 17 h 173"/>
                <a:gd name="T26" fmla="*/ 107 w 153"/>
                <a:gd name="T27" fmla="*/ 24 h 173"/>
                <a:gd name="T28" fmla="*/ 120 w 153"/>
                <a:gd name="T29" fmla="*/ 34 h 173"/>
                <a:gd name="T30" fmla="*/ 130 w 153"/>
                <a:gd name="T31" fmla="*/ 50 h 173"/>
                <a:gd name="T32" fmla="*/ 137 w 153"/>
                <a:gd name="T33" fmla="*/ 69 h 173"/>
                <a:gd name="T34" fmla="*/ 138 w 153"/>
                <a:gd name="T35" fmla="*/ 97 h 173"/>
                <a:gd name="T36" fmla="*/ 134 w 153"/>
                <a:gd name="T37" fmla="*/ 114 h 173"/>
                <a:gd name="T38" fmla="*/ 126 w 153"/>
                <a:gd name="T39" fmla="*/ 130 h 173"/>
                <a:gd name="T40" fmla="*/ 114 w 153"/>
                <a:gd name="T41" fmla="*/ 143 h 173"/>
                <a:gd name="T42" fmla="*/ 101 w 153"/>
                <a:gd name="T43" fmla="*/ 152 h 173"/>
                <a:gd name="T44" fmla="*/ 84 w 153"/>
                <a:gd name="T45" fmla="*/ 158 h 173"/>
                <a:gd name="T46" fmla="*/ 66 w 153"/>
                <a:gd name="T47" fmla="*/ 157 h 173"/>
                <a:gd name="T48" fmla="*/ 76 w 153"/>
                <a:gd name="T49" fmla="*/ 172 h 173"/>
                <a:gd name="T50" fmla="*/ 97 w 153"/>
                <a:gd name="T51" fmla="*/ 169 h 173"/>
                <a:gd name="T52" fmla="*/ 114 w 153"/>
                <a:gd name="T53" fmla="*/ 160 h 173"/>
                <a:gd name="T54" fmla="*/ 130 w 153"/>
                <a:gd name="T55" fmla="*/ 146 h 173"/>
                <a:gd name="T56" fmla="*/ 141 w 153"/>
                <a:gd name="T57" fmla="*/ 130 h 173"/>
                <a:gd name="T58" fmla="*/ 149 w 153"/>
                <a:gd name="T59" fmla="*/ 110 h 173"/>
                <a:gd name="T60" fmla="*/ 152 w 153"/>
                <a:gd name="T61" fmla="*/ 88 h 173"/>
                <a:gd name="T62" fmla="*/ 146 w 153"/>
                <a:gd name="T63" fmla="*/ 54 h 173"/>
                <a:gd name="T64" fmla="*/ 136 w 153"/>
                <a:gd name="T65" fmla="*/ 33 h 173"/>
                <a:gd name="T66" fmla="*/ 121 w 153"/>
                <a:gd name="T67" fmla="*/ 17 h 173"/>
                <a:gd name="T68" fmla="*/ 104 w 153"/>
                <a:gd name="T69" fmla="*/ 7 h 173"/>
                <a:gd name="T70" fmla="*/ 76 w 153"/>
                <a:gd name="T71" fmla="*/ 0 h 173"/>
                <a:gd name="T72" fmla="*/ 47 w 153"/>
                <a:gd name="T73" fmla="*/ 7 h 173"/>
                <a:gd name="T74" fmla="*/ 30 w 153"/>
                <a:gd name="T75" fmla="*/ 17 h 173"/>
                <a:gd name="T76" fmla="*/ 15 w 153"/>
                <a:gd name="T77" fmla="*/ 33 h 173"/>
                <a:gd name="T78" fmla="*/ 5 w 153"/>
                <a:gd name="T79" fmla="*/ 54 h 173"/>
                <a:gd name="T80" fmla="*/ 0 w 153"/>
                <a:gd name="T81" fmla="*/ 88 h 173"/>
                <a:gd name="T82" fmla="*/ 2 w 153"/>
                <a:gd name="T83" fmla="*/ 110 h 173"/>
                <a:gd name="T84" fmla="*/ 10 w 153"/>
                <a:gd name="T85" fmla="*/ 130 h 173"/>
                <a:gd name="T86" fmla="*/ 21 w 153"/>
                <a:gd name="T87" fmla="*/ 146 h 173"/>
                <a:gd name="T88" fmla="*/ 37 w 153"/>
                <a:gd name="T89" fmla="*/ 160 h 173"/>
                <a:gd name="T90" fmla="*/ 54 w 153"/>
                <a:gd name="T91" fmla="*/ 169 h 173"/>
                <a:gd name="T92" fmla="*/ 76 w 153"/>
                <a:gd name="T93" fmla="*/ 172 h 1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3"/>
                <a:gd name="T142" fmla="*/ 0 h 173"/>
                <a:gd name="T143" fmla="*/ 153 w 153"/>
                <a:gd name="T144" fmla="*/ 173 h 1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3" h="173">
                  <a:moveTo>
                    <a:pt x="86" y="172"/>
                  </a:moveTo>
                  <a:lnTo>
                    <a:pt x="85" y="157"/>
                  </a:lnTo>
                  <a:lnTo>
                    <a:pt x="76" y="158"/>
                  </a:lnTo>
                  <a:lnTo>
                    <a:pt x="67" y="158"/>
                  </a:lnTo>
                  <a:lnTo>
                    <a:pt x="58" y="156"/>
                  </a:lnTo>
                  <a:lnTo>
                    <a:pt x="50" y="152"/>
                  </a:lnTo>
                  <a:lnTo>
                    <a:pt x="43" y="148"/>
                  </a:lnTo>
                  <a:lnTo>
                    <a:pt x="37" y="143"/>
                  </a:lnTo>
                  <a:lnTo>
                    <a:pt x="30" y="137"/>
                  </a:lnTo>
                  <a:lnTo>
                    <a:pt x="25" y="130"/>
                  </a:lnTo>
                  <a:lnTo>
                    <a:pt x="21" y="122"/>
                  </a:lnTo>
                  <a:lnTo>
                    <a:pt x="17" y="114"/>
                  </a:lnTo>
                  <a:lnTo>
                    <a:pt x="15" y="106"/>
                  </a:lnTo>
                  <a:lnTo>
                    <a:pt x="13" y="97"/>
                  </a:lnTo>
                  <a:lnTo>
                    <a:pt x="12" y="88"/>
                  </a:lnTo>
                  <a:lnTo>
                    <a:pt x="14" y="69"/>
                  </a:lnTo>
                  <a:lnTo>
                    <a:pt x="16" y="59"/>
                  </a:lnTo>
                  <a:lnTo>
                    <a:pt x="21" y="50"/>
                  </a:lnTo>
                  <a:lnTo>
                    <a:pt x="26" y="42"/>
                  </a:lnTo>
                  <a:lnTo>
                    <a:pt x="31" y="34"/>
                  </a:lnTo>
                  <a:lnTo>
                    <a:pt x="38" y="28"/>
                  </a:lnTo>
                  <a:lnTo>
                    <a:pt x="45" y="24"/>
                  </a:lnTo>
                  <a:lnTo>
                    <a:pt x="52" y="20"/>
                  </a:lnTo>
                  <a:lnTo>
                    <a:pt x="60" y="17"/>
                  </a:lnTo>
                  <a:lnTo>
                    <a:pt x="76" y="15"/>
                  </a:lnTo>
                  <a:lnTo>
                    <a:pt x="91" y="17"/>
                  </a:lnTo>
                  <a:lnTo>
                    <a:pt x="99" y="20"/>
                  </a:lnTo>
                  <a:lnTo>
                    <a:pt x="107" y="24"/>
                  </a:lnTo>
                  <a:lnTo>
                    <a:pt x="114" y="28"/>
                  </a:lnTo>
                  <a:lnTo>
                    <a:pt x="120" y="34"/>
                  </a:lnTo>
                  <a:lnTo>
                    <a:pt x="125" y="42"/>
                  </a:lnTo>
                  <a:lnTo>
                    <a:pt x="130" y="50"/>
                  </a:lnTo>
                  <a:lnTo>
                    <a:pt x="135" y="59"/>
                  </a:lnTo>
                  <a:lnTo>
                    <a:pt x="137" y="69"/>
                  </a:lnTo>
                  <a:lnTo>
                    <a:pt x="139" y="88"/>
                  </a:lnTo>
                  <a:lnTo>
                    <a:pt x="138" y="97"/>
                  </a:lnTo>
                  <a:lnTo>
                    <a:pt x="137" y="106"/>
                  </a:lnTo>
                  <a:lnTo>
                    <a:pt x="134" y="114"/>
                  </a:lnTo>
                  <a:lnTo>
                    <a:pt x="130" y="122"/>
                  </a:lnTo>
                  <a:lnTo>
                    <a:pt x="126" y="130"/>
                  </a:lnTo>
                  <a:lnTo>
                    <a:pt x="121" y="137"/>
                  </a:lnTo>
                  <a:lnTo>
                    <a:pt x="114" y="143"/>
                  </a:lnTo>
                  <a:lnTo>
                    <a:pt x="108" y="148"/>
                  </a:lnTo>
                  <a:lnTo>
                    <a:pt x="101" y="152"/>
                  </a:lnTo>
                  <a:lnTo>
                    <a:pt x="93" y="156"/>
                  </a:lnTo>
                  <a:lnTo>
                    <a:pt x="84" y="158"/>
                  </a:lnTo>
                  <a:lnTo>
                    <a:pt x="76" y="158"/>
                  </a:lnTo>
                  <a:lnTo>
                    <a:pt x="66" y="157"/>
                  </a:lnTo>
                  <a:lnTo>
                    <a:pt x="65" y="172"/>
                  </a:lnTo>
                  <a:lnTo>
                    <a:pt x="76" y="172"/>
                  </a:lnTo>
                  <a:lnTo>
                    <a:pt x="86" y="171"/>
                  </a:lnTo>
                  <a:lnTo>
                    <a:pt x="97" y="169"/>
                  </a:lnTo>
                  <a:lnTo>
                    <a:pt x="106" y="165"/>
                  </a:lnTo>
                  <a:lnTo>
                    <a:pt x="114" y="160"/>
                  </a:lnTo>
                  <a:lnTo>
                    <a:pt x="122" y="154"/>
                  </a:lnTo>
                  <a:lnTo>
                    <a:pt x="130" y="146"/>
                  </a:lnTo>
                  <a:lnTo>
                    <a:pt x="136" y="138"/>
                  </a:lnTo>
                  <a:lnTo>
                    <a:pt x="141" y="130"/>
                  </a:lnTo>
                  <a:lnTo>
                    <a:pt x="145" y="120"/>
                  </a:lnTo>
                  <a:lnTo>
                    <a:pt x="149" y="110"/>
                  </a:lnTo>
                  <a:lnTo>
                    <a:pt x="151" y="98"/>
                  </a:lnTo>
                  <a:lnTo>
                    <a:pt x="152" y="88"/>
                  </a:lnTo>
                  <a:lnTo>
                    <a:pt x="149" y="66"/>
                  </a:lnTo>
                  <a:lnTo>
                    <a:pt x="146" y="54"/>
                  </a:lnTo>
                  <a:lnTo>
                    <a:pt x="141" y="43"/>
                  </a:lnTo>
                  <a:lnTo>
                    <a:pt x="136" y="33"/>
                  </a:lnTo>
                  <a:lnTo>
                    <a:pt x="129" y="25"/>
                  </a:lnTo>
                  <a:lnTo>
                    <a:pt x="121" y="17"/>
                  </a:lnTo>
                  <a:lnTo>
                    <a:pt x="113" y="11"/>
                  </a:lnTo>
                  <a:lnTo>
                    <a:pt x="104" y="7"/>
                  </a:lnTo>
                  <a:lnTo>
                    <a:pt x="94" y="3"/>
                  </a:lnTo>
                  <a:lnTo>
                    <a:pt x="76" y="0"/>
                  </a:lnTo>
                  <a:lnTo>
                    <a:pt x="57" y="3"/>
                  </a:lnTo>
                  <a:lnTo>
                    <a:pt x="47" y="7"/>
                  </a:lnTo>
                  <a:lnTo>
                    <a:pt x="38" y="11"/>
                  </a:lnTo>
                  <a:lnTo>
                    <a:pt x="30" y="17"/>
                  </a:lnTo>
                  <a:lnTo>
                    <a:pt x="22" y="25"/>
                  </a:lnTo>
                  <a:lnTo>
                    <a:pt x="15" y="33"/>
                  </a:lnTo>
                  <a:lnTo>
                    <a:pt x="10" y="43"/>
                  </a:lnTo>
                  <a:lnTo>
                    <a:pt x="5" y="54"/>
                  </a:lnTo>
                  <a:lnTo>
                    <a:pt x="2" y="66"/>
                  </a:lnTo>
                  <a:lnTo>
                    <a:pt x="0" y="88"/>
                  </a:lnTo>
                  <a:lnTo>
                    <a:pt x="0" y="98"/>
                  </a:lnTo>
                  <a:lnTo>
                    <a:pt x="2" y="110"/>
                  </a:lnTo>
                  <a:lnTo>
                    <a:pt x="6" y="120"/>
                  </a:lnTo>
                  <a:lnTo>
                    <a:pt x="10" y="130"/>
                  </a:lnTo>
                  <a:lnTo>
                    <a:pt x="15" y="138"/>
                  </a:lnTo>
                  <a:lnTo>
                    <a:pt x="21" y="146"/>
                  </a:lnTo>
                  <a:lnTo>
                    <a:pt x="29" y="154"/>
                  </a:lnTo>
                  <a:lnTo>
                    <a:pt x="37" y="160"/>
                  </a:lnTo>
                  <a:lnTo>
                    <a:pt x="45" y="165"/>
                  </a:lnTo>
                  <a:lnTo>
                    <a:pt x="54" y="169"/>
                  </a:lnTo>
                  <a:lnTo>
                    <a:pt x="65" y="171"/>
                  </a:lnTo>
                  <a:lnTo>
                    <a:pt x="76" y="172"/>
                  </a:lnTo>
                  <a:lnTo>
                    <a:pt x="86" y="172"/>
                  </a:lnTo>
                </a:path>
              </a:pathLst>
            </a:custGeom>
            <a:solidFill>
              <a:srgbClr val="000000"/>
            </a:solidFill>
            <a:ln w="12700" cap="rnd">
              <a:solidFill>
                <a:srgbClr val="000000"/>
              </a:solidFill>
              <a:round/>
              <a:headEnd/>
              <a:tailEnd/>
            </a:ln>
          </p:spPr>
          <p:txBody>
            <a:bodyPr/>
            <a:lstStyle/>
            <a:p>
              <a:endParaRPr lang="en-US"/>
            </a:p>
          </p:txBody>
        </p:sp>
        <p:sp>
          <p:nvSpPr>
            <p:cNvPr id="16508" name="Freeform 122"/>
            <p:cNvSpPr>
              <a:spLocks/>
            </p:cNvSpPr>
            <p:nvPr/>
          </p:nvSpPr>
          <p:spPr bwMode="auto">
            <a:xfrm>
              <a:off x="5262" y="3158"/>
              <a:ext cx="135" cy="152"/>
            </a:xfrm>
            <a:custGeom>
              <a:avLst/>
              <a:gdLst>
                <a:gd name="T0" fmla="*/ 66 w 135"/>
                <a:gd name="T1" fmla="*/ 151 h 152"/>
                <a:gd name="T2" fmla="*/ 56 w 135"/>
                <a:gd name="T3" fmla="*/ 150 h 152"/>
                <a:gd name="T4" fmla="*/ 48 w 135"/>
                <a:gd name="T5" fmla="*/ 148 h 152"/>
                <a:gd name="T6" fmla="*/ 39 w 135"/>
                <a:gd name="T7" fmla="*/ 145 h 152"/>
                <a:gd name="T8" fmla="*/ 32 w 135"/>
                <a:gd name="T9" fmla="*/ 140 h 152"/>
                <a:gd name="T10" fmla="*/ 25 w 135"/>
                <a:gd name="T11" fmla="*/ 135 h 152"/>
                <a:gd name="T12" fmla="*/ 18 w 135"/>
                <a:gd name="T13" fmla="*/ 129 h 152"/>
                <a:gd name="T14" fmla="*/ 13 w 135"/>
                <a:gd name="T15" fmla="*/ 121 h 152"/>
                <a:gd name="T16" fmla="*/ 8 w 135"/>
                <a:gd name="T17" fmla="*/ 113 h 152"/>
                <a:gd name="T18" fmla="*/ 5 w 135"/>
                <a:gd name="T19" fmla="*/ 105 h 152"/>
                <a:gd name="T20" fmla="*/ 1 w 135"/>
                <a:gd name="T21" fmla="*/ 96 h 152"/>
                <a:gd name="T22" fmla="*/ 0 w 135"/>
                <a:gd name="T23" fmla="*/ 87 h 152"/>
                <a:gd name="T24" fmla="*/ 0 w 135"/>
                <a:gd name="T25" fmla="*/ 77 h 152"/>
                <a:gd name="T26" fmla="*/ 1 w 135"/>
                <a:gd name="T27" fmla="*/ 57 h 152"/>
                <a:gd name="T28" fmla="*/ 4 w 135"/>
                <a:gd name="T29" fmla="*/ 47 h 152"/>
                <a:gd name="T30" fmla="*/ 8 w 135"/>
                <a:gd name="T31" fmla="*/ 38 h 152"/>
                <a:gd name="T32" fmla="*/ 13 w 135"/>
                <a:gd name="T33" fmla="*/ 29 h 152"/>
                <a:gd name="T34" fmla="*/ 19 w 135"/>
                <a:gd name="T35" fmla="*/ 21 h 152"/>
                <a:gd name="T36" fmla="*/ 26 w 135"/>
                <a:gd name="T37" fmla="*/ 14 h 152"/>
                <a:gd name="T38" fmla="*/ 33 w 135"/>
                <a:gd name="T39" fmla="*/ 9 h 152"/>
                <a:gd name="T40" fmla="*/ 41 w 135"/>
                <a:gd name="T41" fmla="*/ 5 h 152"/>
                <a:gd name="T42" fmla="*/ 50 w 135"/>
                <a:gd name="T43" fmla="*/ 2 h 152"/>
                <a:gd name="T44" fmla="*/ 66 w 135"/>
                <a:gd name="T45" fmla="*/ 0 h 152"/>
                <a:gd name="T46" fmla="*/ 83 w 135"/>
                <a:gd name="T47" fmla="*/ 2 h 152"/>
                <a:gd name="T48" fmla="*/ 92 w 135"/>
                <a:gd name="T49" fmla="*/ 5 h 152"/>
                <a:gd name="T50" fmla="*/ 100 w 135"/>
                <a:gd name="T51" fmla="*/ 9 h 152"/>
                <a:gd name="T52" fmla="*/ 107 w 135"/>
                <a:gd name="T53" fmla="*/ 14 h 152"/>
                <a:gd name="T54" fmla="*/ 114 w 135"/>
                <a:gd name="T55" fmla="*/ 21 h 152"/>
                <a:gd name="T56" fmla="*/ 119 w 135"/>
                <a:gd name="T57" fmla="*/ 29 h 152"/>
                <a:gd name="T58" fmla="*/ 125 w 135"/>
                <a:gd name="T59" fmla="*/ 38 h 152"/>
                <a:gd name="T60" fmla="*/ 129 w 135"/>
                <a:gd name="T61" fmla="*/ 47 h 152"/>
                <a:gd name="T62" fmla="*/ 132 w 135"/>
                <a:gd name="T63" fmla="*/ 57 h 152"/>
                <a:gd name="T64" fmla="*/ 134 w 135"/>
                <a:gd name="T65" fmla="*/ 77 h 152"/>
                <a:gd name="T66" fmla="*/ 133 w 135"/>
                <a:gd name="T67" fmla="*/ 87 h 152"/>
                <a:gd name="T68" fmla="*/ 131 w 135"/>
                <a:gd name="T69" fmla="*/ 96 h 152"/>
                <a:gd name="T70" fmla="*/ 128 w 135"/>
                <a:gd name="T71" fmla="*/ 105 h 152"/>
                <a:gd name="T72" fmla="*/ 125 w 135"/>
                <a:gd name="T73" fmla="*/ 113 h 152"/>
                <a:gd name="T74" fmla="*/ 120 w 135"/>
                <a:gd name="T75" fmla="*/ 121 h 152"/>
                <a:gd name="T76" fmla="*/ 115 w 135"/>
                <a:gd name="T77" fmla="*/ 129 h 152"/>
                <a:gd name="T78" fmla="*/ 108 w 135"/>
                <a:gd name="T79" fmla="*/ 135 h 152"/>
                <a:gd name="T80" fmla="*/ 101 w 135"/>
                <a:gd name="T81" fmla="*/ 140 h 152"/>
                <a:gd name="T82" fmla="*/ 94 w 135"/>
                <a:gd name="T83" fmla="*/ 145 h 152"/>
                <a:gd name="T84" fmla="*/ 85 w 135"/>
                <a:gd name="T85" fmla="*/ 148 h 152"/>
                <a:gd name="T86" fmla="*/ 77 w 135"/>
                <a:gd name="T87" fmla="*/ 150 h 152"/>
                <a:gd name="T88" fmla="*/ 66 w 135"/>
                <a:gd name="T89" fmla="*/ 151 h 1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5"/>
                <a:gd name="T136" fmla="*/ 0 h 152"/>
                <a:gd name="T137" fmla="*/ 135 w 135"/>
                <a:gd name="T138" fmla="*/ 152 h 1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5" h="152">
                  <a:moveTo>
                    <a:pt x="66" y="151"/>
                  </a:moveTo>
                  <a:lnTo>
                    <a:pt x="56" y="150"/>
                  </a:lnTo>
                  <a:lnTo>
                    <a:pt x="48" y="148"/>
                  </a:lnTo>
                  <a:lnTo>
                    <a:pt x="39" y="145"/>
                  </a:lnTo>
                  <a:lnTo>
                    <a:pt x="32" y="140"/>
                  </a:lnTo>
                  <a:lnTo>
                    <a:pt x="25" y="135"/>
                  </a:lnTo>
                  <a:lnTo>
                    <a:pt x="18" y="129"/>
                  </a:lnTo>
                  <a:lnTo>
                    <a:pt x="13" y="121"/>
                  </a:lnTo>
                  <a:lnTo>
                    <a:pt x="8" y="113"/>
                  </a:lnTo>
                  <a:lnTo>
                    <a:pt x="5" y="105"/>
                  </a:lnTo>
                  <a:lnTo>
                    <a:pt x="1" y="96"/>
                  </a:lnTo>
                  <a:lnTo>
                    <a:pt x="0" y="87"/>
                  </a:lnTo>
                  <a:lnTo>
                    <a:pt x="0" y="77"/>
                  </a:lnTo>
                  <a:lnTo>
                    <a:pt x="1" y="57"/>
                  </a:lnTo>
                  <a:lnTo>
                    <a:pt x="4" y="47"/>
                  </a:lnTo>
                  <a:lnTo>
                    <a:pt x="8" y="38"/>
                  </a:lnTo>
                  <a:lnTo>
                    <a:pt x="13" y="29"/>
                  </a:lnTo>
                  <a:lnTo>
                    <a:pt x="19" y="21"/>
                  </a:lnTo>
                  <a:lnTo>
                    <a:pt x="26" y="14"/>
                  </a:lnTo>
                  <a:lnTo>
                    <a:pt x="33" y="9"/>
                  </a:lnTo>
                  <a:lnTo>
                    <a:pt x="41" y="5"/>
                  </a:lnTo>
                  <a:lnTo>
                    <a:pt x="50" y="2"/>
                  </a:lnTo>
                  <a:lnTo>
                    <a:pt x="66" y="0"/>
                  </a:lnTo>
                  <a:lnTo>
                    <a:pt x="83" y="2"/>
                  </a:lnTo>
                  <a:lnTo>
                    <a:pt x="92" y="5"/>
                  </a:lnTo>
                  <a:lnTo>
                    <a:pt x="100" y="9"/>
                  </a:lnTo>
                  <a:lnTo>
                    <a:pt x="107" y="14"/>
                  </a:lnTo>
                  <a:lnTo>
                    <a:pt x="114" y="21"/>
                  </a:lnTo>
                  <a:lnTo>
                    <a:pt x="119" y="29"/>
                  </a:lnTo>
                  <a:lnTo>
                    <a:pt x="125" y="38"/>
                  </a:lnTo>
                  <a:lnTo>
                    <a:pt x="129" y="47"/>
                  </a:lnTo>
                  <a:lnTo>
                    <a:pt x="132" y="57"/>
                  </a:lnTo>
                  <a:lnTo>
                    <a:pt x="134" y="77"/>
                  </a:lnTo>
                  <a:lnTo>
                    <a:pt x="133" y="87"/>
                  </a:lnTo>
                  <a:lnTo>
                    <a:pt x="131" y="96"/>
                  </a:lnTo>
                  <a:lnTo>
                    <a:pt x="128" y="105"/>
                  </a:lnTo>
                  <a:lnTo>
                    <a:pt x="125" y="113"/>
                  </a:lnTo>
                  <a:lnTo>
                    <a:pt x="120" y="121"/>
                  </a:lnTo>
                  <a:lnTo>
                    <a:pt x="115" y="129"/>
                  </a:lnTo>
                  <a:lnTo>
                    <a:pt x="108" y="135"/>
                  </a:lnTo>
                  <a:lnTo>
                    <a:pt x="101" y="140"/>
                  </a:lnTo>
                  <a:lnTo>
                    <a:pt x="94" y="145"/>
                  </a:lnTo>
                  <a:lnTo>
                    <a:pt x="85" y="148"/>
                  </a:lnTo>
                  <a:lnTo>
                    <a:pt x="77" y="150"/>
                  </a:lnTo>
                  <a:lnTo>
                    <a:pt x="66" y="151"/>
                  </a:lnTo>
                </a:path>
              </a:pathLst>
            </a:custGeom>
            <a:solidFill>
              <a:srgbClr val="00FFFF"/>
            </a:solidFill>
            <a:ln w="9525" cap="rnd">
              <a:noFill/>
              <a:round/>
              <a:headEnd/>
              <a:tailEnd/>
            </a:ln>
          </p:spPr>
          <p:txBody>
            <a:bodyPr/>
            <a:lstStyle/>
            <a:p>
              <a:endParaRPr lang="en-US"/>
            </a:p>
          </p:txBody>
        </p:sp>
        <p:sp>
          <p:nvSpPr>
            <p:cNvPr id="16509" name="Freeform 123"/>
            <p:cNvSpPr>
              <a:spLocks/>
            </p:cNvSpPr>
            <p:nvPr/>
          </p:nvSpPr>
          <p:spPr bwMode="auto">
            <a:xfrm>
              <a:off x="5255" y="3150"/>
              <a:ext cx="153" cy="173"/>
            </a:xfrm>
            <a:custGeom>
              <a:avLst/>
              <a:gdLst>
                <a:gd name="T0" fmla="*/ 85 w 153"/>
                <a:gd name="T1" fmla="*/ 157 h 173"/>
                <a:gd name="T2" fmla="*/ 67 w 153"/>
                <a:gd name="T3" fmla="*/ 158 h 173"/>
                <a:gd name="T4" fmla="*/ 51 w 153"/>
                <a:gd name="T5" fmla="*/ 152 h 173"/>
                <a:gd name="T6" fmla="*/ 37 w 153"/>
                <a:gd name="T7" fmla="*/ 143 h 173"/>
                <a:gd name="T8" fmla="*/ 25 w 153"/>
                <a:gd name="T9" fmla="*/ 130 h 173"/>
                <a:gd name="T10" fmla="*/ 17 w 153"/>
                <a:gd name="T11" fmla="*/ 114 h 173"/>
                <a:gd name="T12" fmla="*/ 13 w 153"/>
                <a:gd name="T13" fmla="*/ 97 h 173"/>
                <a:gd name="T14" fmla="*/ 15 w 153"/>
                <a:gd name="T15" fmla="*/ 69 h 173"/>
                <a:gd name="T16" fmla="*/ 21 w 153"/>
                <a:gd name="T17" fmla="*/ 50 h 173"/>
                <a:gd name="T18" fmla="*/ 31 w 153"/>
                <a:gd name="T19" fmla="*/ 34 h 173"/>
                <a:gd name="T20" fmla="*/ 45 w 153"/>
                <a:gd name="T21" fmla="*/ 24 h 173"/>
                <a:gd name="T22" fmla="*/ 60 w 153"/>
                <a:gd name="T23" fmla="*/ 17 h 173"/>
                <a:gd name="T24" fmla="*/ 91 w 153"/>
                <a:gd name="T25" fmla="*/ 17 h 173"/>
                <a:gd name="T26" fmla="*/ 107 w 153"/>
                <a:gd name="T27" fmla="*/ 24 h 173"/>
                <a:gd name="T28" fmla="*/ 121 w 153"/>
                <a:gd name="T29" fmla="*/ 34 h 173"/>
                <a:gd name="T30" fmla="*/ 131 w 153"/>
                <a:gd name="T31" fmla="*/ 50 h 173"/>
                <a:gd name="T32" fmla="*/ 137 w 153"/>
                <a:gd name="T33" fmla="*/ 69 h 173"/>
                <a:gd name="T34" fmla="*/ 139 w 153"/>
                <a:gd name="T35" fmla="*/ 97 h 173"/>
                <a:gd name="T36" fmla="*/ 135 w 153"/>
                <a:gd name="T37" fmla="*/ 114 h 173"/>
                <a:gd name="T38" fmla="*/ 127 w 153"/>
                <a:gd name="T39" fmla="*/ 130 h 173"/>
                <a:gd name="T40" fmla="*/ 115 w 153"/>
                <a:gd name="T41" fmla="*/ 143 h 173"/>
                <a:gd name="T42" fmla="*/ 101 w 153"/>
                <a:gd name="T43" fmla="*/ 152 h 173"/>
                <a:gd name="T44" fmla="*/ 85 w 153"/>
                <a:gd name="T45" fmla="*/ 158 h 173"/>
                <a:gd name="T46" fmla="*/ 67 w 153"/>
                <a:gd name="T47" fmla="*/ 157 h 173"/>
                <a:gd name="T48" fmla="*/ 76 w 153"/>
                <a:gd name="T49" fmla="*/ 172 h 173"/>
                <a:gd name="T50" fmla="*/ 97 w 153"/>
                <a:gd name="T51" fmla="*/ 169 h 173"/>
                <a:gd name="T52" fmla="*/ 114 w 153"/>
                <a:gd name="T53" fmla="*/ 160 h 173"/>
                <a:gd name="T54" fmla="*/ 130 w 153"/>
                <a:gd name="T55" fmla="*/ 146 h 173"/>
                <a:gd name="T56" fmla="*/ 142 w 153"/>
                <a:gd name="T57" fmla="*/ 130 h 173"/>
                <a:gd name="T58" fmla="*/ 149 w 153"/>
                <a:gd name="T59" fmla="*/ 110 h 173"/>
                <a:gd name="T60" fmla="*/ 152 w 153"/>
                <a:gd name="T61" fmla="*/ 88 h 173"/>
                <a:gd name="T62" fmla="*/ 146 w 153"/>
                <a:gd name="T63" fmla="*/ 54 h 173"/>
                <a:gd name="T64" fmla="*/ 136 w 153"/>
                <a:gd name="T65" fmla="*/ 33 h 173"/>
                <a:gd name="T66" fmla="*/ 122 w 153"/>
                <a:gd name="T67" fmla="*/ 17 h 173"/>
                <a:gd name="T68" fmla="*/ 104 w 153"/>
                <a:gd name="T69" fmla="*/ 7 h 173"/>
                <a:gd name="T70" fmla="*/ 76 w 153"/>
                <a:gd name="T71" fmla="*/ 0 h 173"/>
                <a:gd name="T72" fmla="*/ 48 w 153"/>
                <a:gd name="T73" fmla="*/ 7 h 173"/>
                <a:gd name="T74" fmla="*/ 30 w 153"/>
                <a:gd name="T75" fmla="*/ 17 h 173"/>
                <a:gd name="T76" fmla="*/ 16 w 153"/>
                <a:gd name="T77" fmla="*/ 33 h 173"/>
                <a:gd name="T78" fmla="*/ 6 w 153"/>
                <a:gd name="T79" fmla="*/ 54 h 173"/>
                <a:gd name="T80" fmla="*/ 0 w 153"/>
                <a:gd name="T81" fmla="*/ 88 h 173"/>
                <a:gd name="T82" fmla="*/ 3 w 153"/>
                <a:gd name="T83" fmla="*/ 110 h 173"/>
                <a:gd name="T84" fmla="*/ 10 w 153"/>
                <a:gd name="T85" fmla="*/ 130 h 173"/>
                <a:gd name="T86" fmla="*/ 22 w 153"/>
                <a:gd name="T87" fmla="*/ 146 h 173"/>
                <a:gd name="T88" fmla="*/ 37 w 153"/>
                <a:gd name="T89" fmla="*/ 160 h 173"/>
                <a:gd name="T90" fmla="*/ 55 w 153"/>
                <a:gd name="T91" fmla="*/ 169 h 173"/>
                <a:gd name="T92" fmla="*/ 76 w 153"/>
                <a:gd name="T93" fmla="*/ 172 h 1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3"/>
                <a:gd name="T142" fmla="*/ 0 h 173"/>
                <a:gd name="T143" fmla="*/ 153 w 153"/>
                <a:gd name="T144" fmla="*/ 173 h 1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3" h="173">
                  <a:moveTo>
                    <a:pt x="86" y="172"/>
                  </a:moveTo>
                  <a:lnTo>
                    <a:pt x="85" y="157"/>
                  </a:lnTo>
                  <a:lnTo>
                    <a:pt x="76" y="158"/>
                  </a:lnTo>
                  <a:lnTo>
                    <a:pt x="67" y="158"/>
                  </a:lnTo>
                  <a:lnTo>
                    <a:pt x="59" y="156"/>
                  </a:lnTo>
                  <a:lnTo>
                    <a:pt x="51" y="152"/>
                  </a:lnTo>
                  <a:lnTo>
                    <a:pt x="44" y="148"/>
                  </a:lnTo>
                  <a:lnTo>
                    <a:pt x="37" y="143"/>
                  </a:lnTo>
                  <a:lnTo>
                    <a:pt x="30" y="137"/>
                  </a:lnTo>
                  <a:lnTo>
                    <a:pt x="25" y="130"/>
                  </a:lnTo>
                  <a:lnTo>
                    <a:pt x="21" y="122"/>
                  </a:lnTo>
                  <a:lnTo>
                    <a:pt x="17" y="114"/>
                  </a:lnTo>
                  <a:lnTo>
                    <a:pt x="15" y="106"/>
                  </a:lnTo>
                  <a:lnTo>
                    <a:pt x="13" y="97"/>
                  </a:lnTo>
                  <a:lnTo>
                    <a:pt x="13" y="88"/>
                  </a:lnTo>
                  <a:lnTo>
                    <a:pt x="15" y="69"/>
                  </a:lnTo>
                  <a:lnTo>
                    <a:pt x="17" y="59"/>
                  </a:lnTo>
                  <a:lnTo>
                    <a:pt x="21" y="50"/>
                  </a:lnTo>
                  <a:lnTo>
                    <a:pt x="26" y="42"/>
                  </a:lnTo>
                  <a:lnTo>
                    <a:pt x="31" y="34"/>
                  </a:lnTo>
                  <a:lnTo>
                    <a:pt x="38" y="28"/>
                  </a:lnTo>
                  <a:lnTo>
                    <a:pt x="45" y="24"/>
                  </a:lnTo>
                  <a:lnTo>
                    <a:pt x="53" y="20"/>
                  </a:lnTo>
                  <a:lnTo>
                    <a:pt x="60" y="17"/>
                  </a:lnTo>
                  <a:lnTo>
                    <a:pt x="76" y="15"/>
                  </a:lnTo>
                  <a:lnTo>
                    <a:pt x="91" y="17"/>
                  </a:lnTo>
                  <a:lnTo>
                    <a:pt x="99" y="20"/>
                  </a:lnTo>
                  <a:lnTo>
                    <a:pt x="107" y="24"/>
                  </a:lnTo>
                  <a:lnTo>
                    <a:pt x="114" y="28"/>
                  </a:lnTo>
                  <a:lnTo>
                    <a:pt x="121" y="34"/>
                  </a:lnTo>
                  <a:lnTo>
                    <a:pt x="126" y="42"/>
                  </a:lnTo>
                  <a:lnTo>
                    <a:pt x="131" y="50"/>
                  </a:lnTo>
                  <a:lnTo>
                    <a:pt x="135" y="59"/>
                  </a:lnTo>
                  <a:lnTo>
                    <a:pt x="137" y="69"/>
                  </a:lnTo>
                  <a:lnTo>
                    <a:pt x="139" y="88"/>
                  </a:lnTo>
                  <a:lnTo>
                    <a:pt x="139" y="97"/>
                  </a:lnTo>
                  <a:lnTo>
                    <a:pt x="137" y="106"/>
                  </a:lnTo>
                  <a:lnTo>
                    <a:pt x="135" y="114"/>
                  </a:lnTo>
                  <a:lnTo>
                    <a:pt x="131" y="122"/>
                  </a:lnTo>
                  <a:lnTo>
                    <a:pt x="127" y="130"/>
                  </a:lnTo>
                  <a:lnTo>
                    <a:pt x="122" y="137"/>
                  </a:lnTo>
                  <a:lnTo>
                    <a:pt x="115" y="143"/>
                  </a:lnTo>
                  <a:lnTo>
                    <a:pt x="108" y="148"/>
                  </a:lnTo>
                  <a:lnTo>
                    <a:pt x="101" y="152"/>
                  </a:lnTo>
                  <a:lnTo>
                    <a:pt x="93" y="156"/>
                  </a:lnTo>
                  <a:lnTo>
                    <a:pt x="85" y="158"/>
                  </a:lnTo>
                  <a:lnTo>
                    <a:pt x="76" y="158"/>
                  </a:lnTo>
                  <a:lnTo>
                    <a:pt x="67" y="157"/>
                  </a:lnTo>
                  <a:lnTo>
                    <a:pt x="66" y="172"/>
                  </a:lnTo>
                  <a:lnTo>
                    <a:pt x="76" y="172"/>
                  </a:lnTo>
                  <a:lnTo>
                    <a:pt x="86" y="171"/>
                  </a:lnTo>
                  <a:lnTo>
                    <a:pt x="97" y="169"/>
                  </a:lnTo>
                  <a:lnTo>
                    <a:pt x="107" y="165"/>
                  </a:lnTo>
                  <a:lnTo>
                    <a:pt x="114" y="160"/>
                  </a:lnTo>
                  <a:lnTo>
                    <a:pt x="123" y="154"/>
                  </a:lnTo>
                  <a:lnTo>
                    <a:pt x="130" y="146"/>
                  </a:lnTo>
                  <a:lnTo>
                    <a:pt x="137" y="138"/>
                  </a:lnTo>
                  <a:lnTo>
                    <a:pt x="142" y="130"/>
                  </a:lnTo>
                  <a:lnTo>
                    <a:pt x="146" y="120"/>
                  </a:lnTo>
                  <a:lnTo>
                    <a:pt x="149" y="110"/>
                  </a:lnTo>
                  <a:lnTo>
                    <a:pt x="151" y="98"/>
                  </a:lnTo>
                  <a:lnTo>
                    <a:pt x="152" y="88"/>
                  </a:lnTo>
                  <a:lnTo>
                    <a:pt x="150" y="66"/>
                  </a:lnTo>
                  <a:lnTo>
                    <a:pt x="146" y="54"/>
                  </a:lnTo>
                  <a:lnTo>
                    <a:pt x="142" y="43"/>
                  </a:lnTo>
                  <a:lnTo>
                    <a:pt x="136" y="33"/>
                  </a:lnTo>
                  <a:lnTo>
                    <a:pt x="129" y="25"/>
                  </a:lnTo>
                  <a:lnTo>
                    <a:pt x="122" y="17"/>
                  </a:lnTo>
                  <a:lnTo>
                    <a:pt x="113" y="11"/>
                  </a:lnTo>
                  <a:lnTo>
                    <a:pt x="104" y="7"/>
                  </a:lnTo>
                  <a:lnTo>
                    <a:pt x="95" y="3"/>
                  </a:lnTo>
                  <a:lnTo>
                    <a:pt x="76" y="0"/>
                  </a:lnTo>
                  <a:lnTo>
                    <a:pt x="57" y="3"/>
                  </a:lnTo>
                  <a:lnTo>
                    <a:pt x="48" y="7"/>
                  </a:lnTo>
                  <a:lnTo>
                    <a:pt x="39" y="11"/>
                  </a:lnTo>
                  <a:lnTo>
                    <a:pt x="30" y="17"/>
                  </a:lnTo>
                  <a:lnTo>
                    <a:pt x="22" y="25"/>
                  </a:lnTo>
                  <a:lnTo>
                    <a:pt x="16" y="33"/>
                  </a:lnTo>
                  <a:lnTo>
                    <a:pt x="10" y="43"/>
                  </a:lnTo>
                  <a:lnTo>
                    <a:pt x="6" y="54"/>
                  </a:lnTo>
                  <a:lnTo>
                    <a:pt x="2" y="66"/>
                  </a:lnTo>
                  <a:lnTo>
                    <a:pt x="0" y="88"/>
                  </a:lnTo>
                  <a:lnTo>
                    <a:pt x="1" y="98"/>
                  </a:lnTo>
                  <a:lnTo>
                    <a:pt x="3" y="110"/>
                  </a:lnTo>
                  <a:lnTo>
                    <a:pt x="6" y="120"/>
                  </a:lnTo>
                  <a:lnTo>
                    <a:pt x="10" y="130"/>
                  </a:lnTo>
                  <a:lnTo>
                    <a:pt x="15" y="138"/>
                  </a:lnTo>
                  <a:lnTo>
                    <a:pt x="22" y="146"/>
                  </a:lnTo>
                  <a:lnTo>
                    <a:pt x="29" y="154"/>
                  </a:lnTo>
                  <a:lnTo>
                    <a:pt x="37" y="160"/>
                  </a:lnTo>
                  <a:lnTo>
                    <a:pt x="45" y="165"/>
                  </a:lnTo>
                  <a:lnTo>
                    <a:pt x="55" y="169"/>
                  </a:lnTo>
                  <a:lnTo>
                    <a:pt x="65" y="171"/>
                  </a:lnTo>
                  <a:lnTo>
                    <a:pt x="76" y="172"/>
                  </a:lnTo>
                  <a:lnTo>
                    <a:pt x="86" y="172"/>
                  </a:lnTo>
                </a:path>
              </a:pathLst>
            </a:custGeom>
            <a:solidFill>
              <a:srgbClr val="000000"/>
            </a:solidFill>
            <a:ln w="12700" cap="rnd">
              <a:solidFill>
                <a:srgbClr val="000000"/>
              </a:solidFill>
              <a:round/>
              <a:headEnd/>
              <a:tailEnd/>
            </a:ln>
          </p:spPr>
          <p:txBody>
            <a:bodyPr/>
            <a:lstStyle/>
            <a:p>
              <a:endParaRPr lang="en-US"/>
            </a:p>
          </p:txBody>
        </p:sp>
        <p:sp>
          <p:nvSpPr>
            <p:cNvPr id="16510" name="Freeform 124"/>
            <p:cNvSpPr>
              <a:spLocks/>
            </p:cNvSpPr>
            <p:nvPr/>
          </p:nvSpPr>
          <p:spPr bwMode="auto">
            <a:xfrm>
              <a:off x="3971" y="2168"/>
              <a:ext cx="135" cy="152"/>
            </a:xfrm>
            <a:custGeom>
              <a:avLst/>
              <a:gdLst>
                <a:gd name="T0" fmla="*/ 67 w 135"/>
                <a:gd name="T1" fmla="*/ 151 h 152"/>
                <a:gd name="T2" fmla="*/ 56 w 135"/>
                <a:gd name="T3" fmla="*/ 150 h 152"/>
                <a:gd name="T4" fmla="*/ 48 w 135"/>
                <a:gd name="T5" fmla="*/ 148 h 152"/>
                <a:gd name="T6" fmla="*/ 39 w 135"/>
                <a:gd name="T7" fmla="*/ 145 h 152"/>
                <a:gd name="T8" fmla="*/ 32 w 135"/>
                <a:gd name="T9" fmla="*/ 140 h 152"/>
                <a:gd name="T10" fmla="*/ 25 w 135"/>
                <a:gd name="T11" fmla="*/ 135 h 152"/>
                <a:gd name="T12" fmla="*/ 18 w 135"/>
                <a:gd name="T13" fmla="*/ 129 h 152"/>
                <a:gd name="T14" fmla="*/ 13 w 135"/>
                <a:gd name="T15" fmla="*/ 121 h 152"/>
                <a:gd name="T16" fmla="*/ 8 w 135"/>
                <a:gd name="T17" fmla="*/ 113 h 152"/>
                <a:gd name="T18" fmla="*/ 5 w 135"/>
                <a:gd name="T19" fmla="*/ 105 h 152"/>
                <a:gd name="T20" fmla="*/ 2 w 135"/>
                <a:gd name="T21" fmla="*/ 96 h 152"/>
                <a:gd name="T22" fmla="*/ 0 w 135"/>
                <a:gd name="T23" fmla="*/ 87 h 152"/>
                <a:gd name="T24" fmla="*/ 0 w 135"/>
                <a:gd name="T25" fmla="*/ 77 h 152"/>
                <a:gd name="T26" fmla="*/ 1 w 135"/>
                <a:gd name="T27" fmla="*/ 57 h 152"/>
                <a:gd name="T28" fmla="*/ 4 w 135"/>
                <a:gd name="T29" fmla="*/ 47 h 152"/>
                <a:gd name="T30" fmla="*/ 8 w 135"/>
                <a:gd name="T31" fmla="*/ 38 h 152"/>
                <a:gd name="T32" fmla="*/ 14 w 135"/>
                <a:gd name="T33" fmla="*/ 29 h 152"/>
                <a:gd name="T34" fmla="*/ 19 w 135"/>
                <a:gd name="T35" fmla="*/ 21 h 152"/>
                <a:gd name="T36" fmla="*/ 26 w 135"/>
                <a:gd name="T37" fmla="*/ 14 h 152"/>
                <a:gd name="T38" fmla="*/ 33 w 135"/>
                <a:gd name="T39" fmla="*/ 9 h 152"/>
                <a:gd name="T40" fmla="*/ 41 w 135"/>
                <a:gd name="T41" fmla="*/ 5 h 152"/>
                <a:gd name="T42" fmla="*/ 50 w 135"/>
                <a:gd name="T43" fmla="*/ 2 h 152"/>
                <a:gd name="T44" fmla="*/ 67 w 135"/>
                <a:gd name="T45" fmla="*/ 0 h 152"/>
                <a:gd name="T46" fmla="*/ 83 w 135"/>
                <a:gd name="T47" fmla="*/ 2 h 152"/>
                <a:gd name="T48" fmla="*/ 92 w 135"/>
                <a:gd name="T49" fmla="*/ 5 h 152"/>
                <a:gd name="T50" fmla="*/ 100 w 135"/>
                <a:gd name="T51" fmla="*/ 9 h 152"/>
                <a:gd name="T52" fmla="*/ 107 w 135"/>
                <a:gd name="T53" fmla="*/ 14 h 152"/>
                <a:gd name="T54" fmla="*/ 114 w 135"/>
                <a:gd name="T55" fmla="*/ 21 h 152"/>
                <a:gd name="T56" fmla="*/ 120 w 135"/>
                <a:gd name="T57" fmla="*/ 29 h 152"/>
                <a:gd name="T58" fmla="*/ 125 w 135"/>
                <a:gd name="T59" fmla="*/ 38 h 152"/>
                <a:gd name="T60" fmla="*/ 129 w 135"/>
                <a:gd name="T61" fmla="*/ 47 h 152"/>
                <a:gd name="T62" fmla="*/ 132 w 135"/>
                <a:gd name="T63" fmla="*/ 57 h 152"/>
                <a:gd name="T64" fmla="*/ 134 w 135"/>
                <a:gd name="T65" fmla="*/ 77 h 152"/>
                <a:gd name="T66" fmla="*/ 134 w 135"/>
                <a:gd name="T67" fmla="*/ 87 h 152"/>
                <a:gd name="T68" fmla="*/ 132 w 135"/>
                <a:gd name="T69" fmla="*/ 96 h 152"/>
                <a:gd name="T70" fmla="*/ 128 w 135"/>
                <a:gd name="T71" fmla="*/ 105 h 152"/>
                <a:gd name="T72" fmla="*/ 125 w 135"/>
                <a:gd name="T73" fmla="*/ 113 h 152"/>
                <a:gd name="T74" fmla="*/ 120 w 135"/>
                <a:gd name="T75" fmla="*/ 121 h 152"/>
                <a:gd name="T76" fmla="*/ 115 w 135"/>
                <a:gd name="T77" fmla="*/ 129 h 152"/>
                <a:gd name="T78" fmla="*/ 108 w 135"/>
                <a:gd name="T79" fmla="*/ 135 h 152"/>
                <a:gd name="T80" fmla="*/ 101 w 135"/>
                <a:gd name="T81" fmla="*/ 140 h 152"/>
                <a:gd name="T82" fmla="*/ 94 w 135"/>
                <a:gd name="T83" fmla="*/ 145 h 152"/>
                <a:gd name="T84" fmla="*/ 85 w 135"/>
                <a:gd name="T85" fmla="*/ 148 h 152"/>
                <a:gd name="T86" fmla="*/ 77 w 135"/>
                <a:gd name="T87" fmla="*/ 150 h 152"/>
                <a:gd name="T88" fmla="*/ 67 w 135"/>
                <a:gd name="T89" fmla="*/ 151 h 1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5"/>
                <a:gd name="T136" fmla="*/ 0 h 152"/>
                <a:gd name="T137" fmla="*/ 135 w 135"/>
                <a:gd name="T138" fmla="*/ 152 h 1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5" h="152">
                  <a:moveTo>
                    <a:pt x="67" y="151"/>
                  </a:moveTo>
                  <a:lnTo>
                    <a:pt x="56" y="150"/>
                  </a:lnTo>
                  <a:lnTo>
                    <a:pt x="48" y="148"/>
                  </a:lnTo>
                  <a:lnTo>
                    <a:pt x="39" y="145"/>
                  </a:lnTo>
                  <a:lnTo>
                    <a:pt x="32" y="140"/>
                  </a:lnTo>
                  <a:lnTo>
                    <a:pt x="25" y="135"/>
                  </a:lnTo>
                  <a:lnTo>
                    <a:pt x="18" y="129"/>
                  </a:lnTo>
                  <a:lnTo>
                    <a:pt x="13" y="121"/>
                  </a:lnTo>
                  <a:lnTo>
                    <a:pt x="8" y="113"/>
                  </a:lnTo>
                  <a:lnTo>
                    <a:pt x="5" y="105"/>
                  </a:lnTo>
                  <a:lnTo>
                    <a:pt x="2" y="96"/>
                  </a:lnTo>
                  <a:lnTo>
                    <a:pt x="0" y="87"/>
                  </a:lnTo>
                  <a:lnTo>
                    <a:pt x="0" y="77"/>
                  </a:lnTo>
                  <a:lnTo>
                    <a:pt x="1" y="57"/>
                  </a:lnTo>
                  <a:lnTo>
                    <a:pt x="4" y="47"/>
                  </a:lnTo>
                  <a:lnTo>
                    <a:pt x="8" y="38"/>
                  </a:lnTo>
                  <a:lnTo>
                    <a:pt x="14" y="29"/>
                  </a:lnTo>
                  <a:lnTo>
                    <a:pt x="19" y="21"/>
                  </a:lnTo>
                  <a:lnTo>
                    <a:pt x="26" y="14"/>
                  </a:lnTo>
                  <a:lnTo>
                    <a:pt x="33" y="9"/>
                  </a:lnTo>
                  <a:lnTo>
                    <a:pt x="41" y="5"/>
                  </a:lnTo>
                  <a:lnTo>
                    <a:pt x="50" y="2"/>
                  </a:lnTo>
                  <a:lnTo>
                    <a:pt x="67" y="0"/>
                  </a:lnTo>
                  <a:lnTo>
                    <a:pt x="83" y="2"/>
                  </a:lnTo>
                  <a:lnTo>
                    <a:pt x="92" y="5"/>
                  </a:lnTo>
                  <a:lnTo>
                    <a:pt x="100" y="9"/>
                  </a:lnTo>
                  <a:lnTo>
                    <a:pt x="107" y="14"/>
                  </a:lnTo>
                  <a:lnTo>
                    <a:pt x="114" y="21"/>
                  </a:lnTo>
                  <a:lnTo>
                    <a:pt x="120" y="29"/>
                  </a:lnTo>
                  <a:lnTo>
                    <a:pt x="125" y="38"/>
                  </a:lnTo>
                  <a:lnTo>
                    <a:pt x="129" y="47"/>
                  </a:lnTo>
                  <a:lnTo>
                    <a:pt x="132" y="57"/>
                  </a:lnTo>
                  <a:lnTo>
                    <a:pt x="134" y="77"/>
                  </a:lnTo>
                  <a:lnTo>
                    <a:pt x="134" y="87"/>
                  </a:lnTo>
                  <a:lnTo>
                    <a:pt x="132" y="96"/>
                  </a:lnTo>
                  <a:lnTo>
                    <a:pt x="128" y="105"/>
                  </a:lnTo>
                  <a:lnTo>
                    <a:pt x="125" y="113"/>
                  </a:lnTo>
                  <a:lnTo>
                    <a:pt x="120" y="121"/>
                  </a:lnTo>
                  <a:lnTo>
                    <a:pt x="115" y="129"/>
                  </a:lnTo>
                  <a:lnTo>
                    <a:pt x="108" y="135"/>
                  </a:lnTo>
                  <a:lnTo>
                    <a:pt x="101" y="140"/>
                  </a:lnTo>
                  <a:lnTo>
                    <a:pt x="94" y="145"/>
                  </a:lnTo>
                  <a:lnTo>
                    <a:pt x="85" y="148"/>
                  </a:lnTo>
                  <a:lnTo>
                    <a:pt x="77" y="150"/>
                  </a:lnTo>
                  <a:lnTo>
                    <a:pt x="67" y="151"/>
                  </a:lnTo>
                </a:path>
              </a:pathLst>
            </a:custGeom>
            <a:solidFill>
              <a:srgbClr val="FFFF00"/>
            </a:solidFill>
            <a:ln w="9525" cap="rnd">
              <a:noFill/>
              <a:round/>
              <a:headEnd/>
              <a:tailEnd/>
            </a:ln>
          </p:spPr>
          <p:txBody>
            <a:bodyPr/>
            <a:lstStyle/>
            <a:p>
              <a:endParaRPr lang="en-US"/>
            </a:p>
          </p:txBody>
        </p:sp>
        <p:sp>
          <p:nvSpPr>
            <p:cNvPr id="16511" name="Freeform 125"/>
            <p:cNvSpPr>
              <a:spLocks/>
            </p:cNvSpPr>
            <p:nvPr/>
          </p:nvSpPr>
          <p:spPr bwMode="auto">
            <a:xfrm>
              <a:off x="3965" y="2161"/>
              <a:ext cx="154" cy="172"/>
            </a:xfrm>
            <a:custGeom>
              <a:avLst/>
              <a:gdLst>
                <a:gd name="T0" fmla="*/ 85 w 154"/>
                <a:gd name="T1" fmla="*/ 156 h 172"/>
                <a:gd name="T2" fmla="*/ 66 w 154"/>
                <a:gd name="T3" fmla="*/ 157 h 172"/>
                <a:gd name="T4" fmla="*/ 50 w 154"/>
                <a:gd name="T5" fmla="*/ 151 h 172"/>
                <a:gd name="T6" fmla="*/ 36 w 154"/>
                <a:gd name="T7" fmla="*/ 142 h 172"/>
                <a:gd name="T8" fmla="*/ 24 w 154"/>
                <a:gd name="T9" fmla="*/ 129 h 172"/>
                <a:gd name="T10" fmla="*/ 16 w 154"/>
                <a:gd name="T11" fmla="*/ 113 h 172"/>
                <a:gd name="T12" fmla="*/ 12 w 154"/>
                <a:gd name="T13" fmla="*/ 96 h 172"/>
                <a:gd name="T14" fmla="*/ 14 w 154"/>
                <a:gd name="T15" fmla="*/ 68 h 172"/>
                <a:gd name="T16" fmla="*/ 20 w 154"/>
                <a:gd name="T17" fmla="*/ 50 h 172"/>
                <a:gd name="T18" fmla="*/ 31 w 154"/>
                <a:gd name="T19" fmla="*/ 34 h 172"/>
                <a:gd name="T20" fmla="*/ 44 w 154"/>
                <a:gd name="T21" fmla="*/ 23 h 172"/>
                <a:gd name="T22" fmla="*/ 60 w 154"/>
                <a:gd name="T23" fmla="*/ 16 h 172"/>
                <a:gd name="T24" fmla="*/ 92 w 154"/>
                <a:gd name="T25" fmla="*/ 16 h 172"/>
                <a:gd name="T26" fmla="*/ 107 w 154"/>
                <a:gd name="T27" fmla="*/ 23 h 172"/>
                <a:gd name="T28" fmla="*/ 121 w 154"/>
                <a:gd name="T29" fmla="*/ 34 h 172"/>
                <a:gd name="T30" fmla="*/ 131 w 154"/>
                <a:gd name="T31" fmla="*/ 50 h 172"/>
                <a:gd name="T32" fmla="*/ 137 w 154"/>
                <a:gd name="T33" fmla="*/ 68 h 172"/>
                <a:gd name="T34" fmla="*/ 139 w 154"/>
                <a:gd name="T35" fmla="*/ 96 h 172"/>
                <a:gd name="T36" fmla="*/ 135 w 154"/>
                <a:gd name="T37" fmla="*/ 113 h 172"/>
                <a:gd name="T38" fmla="*/ 127 w 154"/>
                <a:gd name="T39" fmla="*/ 129 h 172"/>
                <a:gd name="T40" fmla="*/ 115 w 154"/>
                <a:gd name="T41" fmla="*/ 142 h 172"/>
                <a:gd name="T42" fmla="*/ 101 w 154"/>
                <a:gd name="T43" fmla="*/ 151 h 172"/>
                <a:gd name="T44" fmla="*/ 85 w 154"/>
                <a:gd name="T45" fmla="*/ 157 h 172"/>
                <a:gd name="T46" fmla="*/ 66 w 154"/>
                <a:gd name="T47" fmla="*/ 156 h 172"/>
                <a:gd name="T48" fmla="*/ 76 w 154"/>
                <a:gd name="T49" fmla="*/ 171 h 172"/>
                <a:gd name="T50" fmla="*/ 97 w 154"/>
                <a:gd name="T51" fmla="*/ 168 h 172"/>
                <a:gd name="T52" fmla="*/ 115 w 154"/>
                <a:gd name="T53" fmla="*/ 159 h 172"/>
                <a:gd name="T54" fmla="*/ 130 w 154"/>
                <a:gd name="T55" fmla="*/ 145 h 172"/>
                <a:gd name="T56" fmla="*/ 142 w 154"/>
                <a:gd name="T57" fmla="*/ 129 h 172"/>
                <a:gd name="T58" fmla="*/ 149 w 154"/>
                <a:gd name="T59" fmla="*/ 109 h 172"/>
                <a:gd name="T60" fmla="*/ 153 w 154"/>
                <a:gd name="T61" fmla="*/ 87 h 172"/>
                <a:gd name="T62" fmla="*/ 146 w 154"/>
                <a:gd name="T63" fmla="*/ 54 h 172"/>
                <a:gd name="T64" fmla="*/ 136 w 154"/>
                <a:gd name="T65" fmla="*/ 32 h 172"/>
                <a:gd name="T66" fmla="*/ 121 w 154"/>
                <a:gd name="T67" fmla="*/ 16 h 172"/>
                <a:gd name="T68" fmla="*/ 104 w 154"/>
                <a:gd name="T69" fmla="*/ 6 h 172"/>
                <a:gd name="T70" fmla="*/ 76 w 154"/>
                <a:gd name="T71" fmla="*/ 0 h 172"/>
                <a:gd name="T72" fmla="*/ 48 w 154"/>
                <a:gd name="T73" fmla="*/ 6 h 172"/>
                <a:gd name="T74" fmla="*/ 30 w 154"/>
                <a:gd name="T75" fmla="*/ 16 h 172"/>
                <a:gd name="T76" fmla="*/ 16 w 154"/>
                <a:gd name="T77" fmla="*/ 32 h 172"/>
                <a:gd name="T78" fmla="*/ 5 w 154"/>
                <a:gd name="T79" fmla="*/ 54 h 172"/>
                <a:gd name="T80" fmla="*/ 0 w 154"/>
                <a:gd name="T81" fmla="*/ 87 h 172"/>
                <a:gd name="T82" fmla="*/ 2 w 154"/>
                <a:gd name="T83" fmla="*/ 109 h 172"/>
                <a:gd name="T84" fmla="*/ 9 w 154"/>
                <a:gd name="T85" fmla="*/ 129 h 172"/>
                <a:gd name="T86" fmla="*/ 21 w 154"/>
                <a:gd name="T87" fmla="*/ 145 h 172"/>
                <a:gd name="T88" fmla="*/ 37 w 154"/>
                <a:gd name="T89" fmla="*/ 159 h 172"/>
                <a:gd name="T90" fmla="*/ 55 w 154"/>
                <a:gd name="T91" fmla="*/ 168 h 172"/>
                <a:gd name="T92" fmla="*/ 76 w 154"/>
                <a:gd name="T93" fmla="*/ 171 h 17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4"/>
                <a:gd name="T142" fmla="*/ 0 h 172"/>
                <a:gd name="T143" fmla="*/ 154 w 154"/>
                <a:gd name="T144" fmla="*/ 172 h 17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4" h="172">
                  <a:moveTo>
                    <a:pt x="86" y="171"/>
                  </a:moveTo>
                  <a:lnTo>
                    <a:pt x="85" y="156"/>
                  </a:lnTo>
                  <a:lnTo>
                    <a:pt x="76" y="157"/>
                  </a:lnTo>
                  <a:lnTo>
                    <a:pt x="66" y="157"/>
                  </a:lnTo>
                  <a:lnTo>
                    <a:pt x="58" y="155"/>
                  </a:lnTo>
                  <a:lnTo>
                    <a:pt x="50" y="151"/>
                  </a:lnTo>
                  <a:lnTo>
                    <a:pt x="43" y="147"/>
                  </a:lnTo>
                  <a:lnTo>
                    <a:pt x="36" y="142"/>
                  </a:lnTo>
                  <a:lnTo>
                    <a:pt x="30" y="136"/>
                  </a:lnTo>
                  <a:lnTo>
                    <a:pt x="24" y="129"/>
                  </a:lnTo>
                  <a:lnTo>
                    <a:pt x="20" y="122"/>
                  </a:lnTo>
                  <a:lnTo>
                    <a:pt x="16" y="113"/>
                  </a:lnTo>
                  <a:lnTo>
                    <a:pt x="14" y="105"/>
                  </a:lnTo>
                  <a:lnTo>
                    <a:pt x="12" y="96"/>
                  </a:lnTo>
                  <a:lnTo>
                    <a:pt x="12" y="87"/>
                  </a:lnTo>
                  <a:lnTo>
                    <a:pt x="14" y="68"/>
                  </a:lnTo>
                  <a:lnTo>
                    <a:pt x="16" y="58"/>
                  </a:lnTo>
                  <a:lnTo>
                    <a:pt x="20" y="50"/>
                  </a:lnTo>
                  <a:lnTo>
                    <a:pt x="25" y="41"/>
                  </a:lnTo>
                  <a:lnTo>
                    <a:pt x="31" y="34"/>
                  </a:lnTo>
                  <a:lnTo>
                    <a:pt x="37" y="28"/>
                  </a:lnTo>
                  <a:lnTo>
                    <a:pt x="44" y="23"/>
                  </a:lnTo>
                  <a:lnTo>
                    <a:pt x="52" y="19"/>
                  </a:lnTo>
                  <a:lnTo>
                    <a:pt x="60" y="16"/>
                  </a:lnTo>
                  <a:lnTo>
                    <a:pt x="76" y="14"/>
                  </a:lnTo>
                  <a:lnTo>
                    <a:pt x="92" y="16"/>
                  </a:lnTo>
                  <a:lnTo>
                    <a:pt x="99" y="19"/>
                  </a:lnTo>
                  <a:lnTo>
                    <a:pt x="107" y="23"/>
                  </a:lnTo>
                  <a:lnTo>
                    <a:pt x="114" y="28"/>
                  </a:lnTo>
                  <a:lnTo>
                    <a:pt x="121" y="34"/>
                  </a:lnTo>
                  <a:lnTo>
                    <a:pt x="126" y="41"/>
                  </a:lnTo>
                  <a:lnTo>
                    <a:pt x="131" y="50"/>
                  </a:lnTo>
                  <a:lnTo>
                    <a:pt x="135" y="58"/>
                  </a:lnTo>
                  <a:lnTo>
                    <a:pt x="137" y="68"/>
                  </a:lnTo>
                  <a:lnTo>
                    <a:pt x="139" y="87"/>
                  </a:lnTo>
                  <a:lnTo>
                    <a:pt x="139" y="96"/>
                  </a:lnTo>
                  <a:lnTo>
                    <a:pt x="137" y="105"/>
                  </a:lnTo>
                  <a:lnTo>
                    <a:pt x="135" y="113"/>
                  </a:lnTo>
                  <a:lnTo>
                    <a:pt x="131" y="122"/>
                  </a:lnTo>
                  <a:lnTo>
                    <a:pt x="127" y="129"/>
                  </a:lnTo>
                  <a:lnTo>
                    <a:pt x="121" y="136"/>
                  </a:lnTo>
                  <a:lnTo>
                    <a:pt x="115" y="142"/>
                  </a:lnTo>
                  <a:lnTo>
                    <a:pt x="108" y="147"/>
                  </a:lnTo>
                  <a:lnTo>
                    <a:pt x="101" y="151"/>
                  </a:lnTo>
                  <a:lnTo>
                    <a:pt x="93" y="155"/>
                  </a:lnTo>
                  <a:lnTo>
                    <a:pt x="85" y="157"/>
                  </a:lnTo>
                  <a:lnTo>
                    <a:pt x="76" y="157"/>
                  </a:lnTo>
                  <a:lnTo>
                    <a:pt x="66" y="156"/>
                  </a:lnTo>
                  <a:lnTo>
                    <a:pt x="65" y="171"/>
                  </a:lnTo>
                  <a:lnTo>
                    <a:pt x="76" y="171"/>
                  </a:lnTo>
                  <a:lnTo>
                    <a:pt x="87" y="170"/>
                  </a:lnTo>
                  <a:lnTo>
                    <a:pt x="97" y="168"/>
                  </a:lnTo>
                  <a:lnTo>
                    <a:pt x="106" y="164"/>
                  </a:lnTo>
                  <a:lnTo>
                    <a:pt x="115" y="159"/>
                  </a:lnTo>
                  <a:lnTo>
                    <a:pt x="123" y="153"/>
                  </a:lnTo>
                  <a:lnTo>
                    <a:pt x="130" y="145"/>
                  </a:lnTo>
                  <a:lnTo>
                    <a:pt x="137" y="137"/>
                  </a:lnTo>
                  <a:lnTo>
                    <a:pt x="142" y="129"/>
                  </a:lnTo>
                  <a:lnTo>
                    <a:pt x="146" y="119"/>
                  </a:lnTo>
                  <a:lnTo>
                    <a:pt x="149" y="109"/>
                  </a:lnTo>
                  <a:lnTo>
                    <a:pt x="151" y="98"/>
                  </a:lnTo>
                  <a:lnTo>
                    <a:pt x="153" y="87"/>
                  </a:lnTo>
                  <a:lnTo>
                    <a:pt x="150" y="65"/>
                  </a:lnTo>
                  <a:lnTo>
                    <a:pt x="146" y="54"/>
                  </a:lnTo>
                  <a:lnTo>
                    <a:pt x="142" y="42"/>
                  </a:lnTo>
                  <a:lnTo>
                    <a:pt x="136" y="32"/>
                  </a:lnTo>
                  <a:lnTo>
                    <a:pt x="129" y="24"/>
                  </a:lnTo>
                  <a:lnTo>
                    <a:pt x="121" y="16"/>
                  </a:lnTo>
                  <a:lnTo>
                    <a:pt x="113" y="10"/>
                  </a:lnTo>
                  <a:lnTo>
                    <a:pt x="104" y="6"/>
                  </a:lnTo>
                  <a:lnTo>
                    <a:pt x="95" y="2"/>
                  </a:lnTo>
                  <a:lnTo>
                    <a:pt x="76" y="0"/>
                  </a:lnTo>
                  <a:lnTo>
                    <a:pt x="56" y="2"/>
                  </a:lnTo>
                  <a:lnTo>
                    <a:pt x="48" y="6"/>
                  </a:lnTo>
                  <a:lnTo>
                    <a:pt x="39" y="10"/>
                  </a:lnTo>
                  <a:lnTo>
                    <a:pt x="30" y="16"/>
                  </a:lnTo>
                  <a:lnTo>
                    <a:pt x="23" y="24"/>
                  </a:lnTo>
                  <a:lnTo>
                    <a:pt x="16" y="32"/>
                  </a:lnTo>
                  <a:lnTo>
                    <a:pt x="9" y="42"/>
                  </a:lnTo>
                  <a:lnTo>
                    <a:pt x="5" y="54"/>
                  </a:lnTo>
                  <a:lnTo>
                    <a:pt x="1" y="65"/>
                  </a:lnTo>
                  <a:lnTo>
                    <a:pt x="0" y="87"/>
                  </a:lnTo>
                  <a:lnTo>
                    <a:pt x="0" y="98"/>
                  </a:lnTo>
                  <a:lnTo>
                    <a:pt x="2" y="109"/>
                  </a:lnTo>
                  <a:lnTo>
                    <a:pt x="5" y="119"/>
                  </a:lnTo>
                  <a:lnTo>
                    <a:pt x="9" y="129"/>
                  </a:lnTo>
                  <a:lnTo>
                    <a:pt x="15" y="137"/>
                  </a:lnTo>
                  <a:lnTo>
                    <a:pt x="21" y="145"/>
                  </a:lnTo>
                  <a:lnTo>
                    <a:pt x="28" y="153"/>
                  </a:lnTo>
                  <a:lnTo>
                    <a:pt x="37" y="159"/>
                  </a:lnTo>
                  <a:lnTo>
                    <a:pt x="45" y="164"/>
                  </a:lnTo>
                  <a:lnTo>
                    <a:pt x="55" y="168"/>
                  </a:lnTo>
                  <a:lnTo>
                    <a:pt x="65" y="170"/>
                  </a:lnTo>
                  <a:lnTo>
                    <a:pt x="76" y="171"/>
                  </a:lnTo>
                  <a:lnTo>
                    <a:pt x="86" y="171"/>
                  </a:lnTo>
                </a:path>
              </a:pathLst>
            </a:custGeom>
            <a:solidFill>
              <a:srgbClr val="FC0128"/>
            </a:solidFill>
            <a:ln w="12700" cap="rnd">
              <a:solidFill>
                <a:srgbClr val="FC0128"/>
              </a:solidFill>
              <a:round/>
              <a:headEnd/>
              <a:tailEnd/>
            </a:ln>
          </p:spPr>
          <p:txBody>
            <a:bodyPr/>
            <a:lstStyle/>
            <a:p>
              <a:endParaRPr lang="en-US"/>
            </a:p>
          </p:txBody>
        </p:sp>
        <p:sp>
          <p:nvSpPr>
            <p:cNvPr id="16512" name="Rectangle 126"/>
            <p:cNvSpPr>
              <a:spLocks noChangeArrowheads="1"/>
            </p:cNvSpPr>
            <p:nvPr/>
          </p:nvSpPr>
          <p:spPr bwMode="auto">
            <a:xfrm>
              <a:off x="3943" y="2168"/>
              <a:ext cx="189" cy="171"/>
            </a:xfrm>
            <a:prstGeom prst="rect">
              <a:avLst/>
            </a:prstGeom>
            <a:noFill/>
            <a:ln w="9525">
              <a:noFill/>
              <a:miter lim="800000"/>
              <a:headEnd/>
              <a:tailEnd/>
            </a:ln>
          </p:spPr>
          <p:txBody>
            <a:bodyPr wrap="none" lIns="90488" tIns="44450" rIns="90488" bIns="44450">
              <a:spAutoFit/>
            </a:bodyPr>
            <a:lstStyle/>
            <a:p>
              <a:pPr eaLnBrk="0" hangingPunct="0"/>
              <a:r>
                <a:rPr lang="en-GB" sz="1200" b="1">
                  <a:solidFill>
                    <a:srgbClr val="000000"/>
                  </a:solidFill>
                </a:rPr>
                <a:t>G</a:t>
              </a:r>
            </a:p>
          </p:txBody>
        </p:sp>
        <p:sp>
          <p:nvSpPr>
            <p:cNvPr id="16513" name="Rectangle 127"/>
            <p:cNvSpPr>
              <a:spLocks noChangeArrowheads="1"/>
            </p:cNvSpPr>
            <p:nvPr/>
          </p:nvSpPr>
          <p:spPr bwMode="auto">
            <a:xfrm>
              <a:off x="3992" y="2168"/>
              <a:ext cx="141" cy="171"/>
            </a:xfrm>
            <a:prstGeom prst="rect">
              <a:avLst/>
            </a:prstGeom>
            <a:noFill/>
            <a:ln w="9525">
              <a:noFill/>
              <a:miter lim="800000"/>
              <a:headEnd/>
              <a:tailEnd/>
            </a:ln>
          </p:spPr>
          <p:txBody>
            <a:bodyPr wrap="none" lIns="90488" tIns="44450" rIns="90488" bIns="44450">
              <a:spAutoFit/>
            </a:bodyPr>
            <a:lstStyle/>
            <a:p>
              <a:pPr eaLnBrk="0" hangingPunct="0"/>
              <a:r>
                <a:rPr lang="en-GB" sz="1200" b="1">
                  <a:solidFill>
                    <a:srgbClr val="000000"/>
                  </a:solidFill>
                </a:rPr>
                <a:t>l</a:t>
              </a:r>
            </a:p>
          </p:txBody>
        </p:sp>
        <p:sp>
          <p:nvSpPr>
            <p:cNvPr id="16514" name="Rectangle 128"/>
            <p:cNvSpPr>
              <a:spLocks noChangeArrowheads="1"/>
            </p:cNvSpPr>
            <p:nvPr/>
          </p:nvSpPr>
          <p:spPr bwMode="auto">
            <a:xfrm>
              <a:off x="4011" y="2168"/>
              <a:ext cx="167" cy="171"/>
            </a:xfrm>
            <a:prstGeom prst="rect">
              <a:avLst/>
            </a:prstGeom>
            <a:noFill/>
            <a:ln w="9525">
              <a:noFill/>
              <a:miter lim="800000"/>
              <a:headEnd/>
              <a:tailEnd/>
            </a:ln>
          </p:spPr>
          <p:txBody>
            <a:bodyPr wrap="none" lIns="90488" tIns="44450" rIns="90488" bIns="44450">
              <a:spAutoFit/>
            </a:bodyPr>
            <a:lstStyle/>
            <a:p>
              <a:pPr eaLnBrk="0" hangingPunct="0"/>
              <a:r>
                <a:rPr lang="en-GB" sz="1200" b="1">
                  <a:solidFill>
                    <a:srgbClr val="000000"/>
                  </a:solidFill>
                </a:rPr>
                <a:t>y</a:t>
              </a:r>
            </a:p>
          </p:txBody>
        </p:sp>
        <p:sp>
          <p:nvSpPr>
            <p:cNvPr id="16515" name="Rectangle 129"/>
            <p:cNvSpPr>
              <a:spLocks noChangeArrowheads="1"/>
            </p:cNvSpPr>
            <p:nvPr/>
          </p:nvSpPr>
          <p:spPr bwMode="auto">
            <a:xfrm>
              <a:off x="3934" y="2646"/>
              <a:ext cx="183" cy="171"/>
            </a:xfrm>
            <a:prstGeom prst="rect">
              <a:avLst/>
            </a:prstGeom>
            <a:noFill/>
            <a:ln w="9525">
              <a:noFill/>
              <a:miter lim="800000"/>
              <a:headEnd/>
              <a:tailEnd/>
            </a:ln>
          </p:spPr>
          <p:txBody>
            <a:bodyPr wrap="none" lIns="90488" tIns="44450" rIns="90488" bIns="44450">
              <a:spAutoFit/>
            </a:bodyPr>
            <a:lstStyle/>
            <a:p>
              <a:pPr eaLnBrk="0" hangingPunct="0"/>
              <a:r>
                <a:rPr lang="en-GB" sz="1200" b="1">
                  <a:solidFill>
                    <a:srgbClr val="000000"/>
                  </a:solidFill>
                </a:rPr>
                <a:t>A</a:t>
              </a:r>
            </a:p>
          </p:txBody>
        </p:sp>
        <p:sp>
          <p:nvSpPr>
            <p:cNvPr id="16516" name="Rectangle 130"/>
            <p:cNvSpPr>
              <a:spLocks noChangeArrowheads="1"/>
            </p:cNvSpPr>
            <p:nvPr/>
          </p:nvSpPr>
          <p:spPr bwMode="auto">
            <a:xfrm>
              <a:off x="3981" y="2646"/>
              <a:ext cx="167" cy="171"/>
            </a:xfrm>
            <a:prstGeom prst="rect">
              <a:avLst/>
            </a:prstGeom>
            <a:noFill/>
            <a:ln w="9525">
              <a:noFill/>
              <a:miter lim="800000"/>
              <a:headEnd/>
              <a:tailEnd/>
            </a:ln>
          </p:spPr>
          <p:txBody>
            <a:bodyPr wrap="none" lIns="90488" tIns="44450" rIns="90488" bIns="44450">
              <a:spAutoFit/>
            </a:bodyPr>
            <a:lstStyle/>
            <a:p>
              <a:pPr eaLnBrk="0" hangingPunct="0"/>
              <a:r>
                <a:rPr lang="en-GB" sz="1200" b="1">
                  <a:solidFill>
                    <a:srgbClr val="000000"/>
                  </a:solidFill>
                </a:rPr>
                <a:t>s</a:t>
              </a:r>
            </a:p>
          </p:txBody>
        </p:sp>
        <p:sp>
          <p:nvSpPr>
            <p:cNvPr id="16517" name="Rectangle 131"/>
            <p:cNvSpPr>
              <a:spLocks noChangeArrowheads="1"/>
            </p:cNvSpPr>
            <p:nvPr/>
          </p:nvSpPr>
          <p:spPr bwMode="auto">
            <a:xfrm>
              <a:off x="4016" y="2646"/>
              <a:ext cx="173" cy="171"/>
            </a:xfrm>
            <a:prstGeom prst="rect">
              <a:avLst/>
            </a:prstGeom>
            <a:noFill/>
            <a:ln w="9525">
              <a:noFill/>
              <a:miter lim="800000"/>
              <a:headEnd/>
              <a:tailEnd/>
            </a:ln>
          </p:spPr>
          <p:txBody>
            <a:bodyPr wrap="none" lIns="90488" tIns="44450" rIns="90488" bIns="44450">
              <a:spAutoFit/>
            </a:bodyPr>
            <a:lstStyle/>
            <a:p>
              <a:pPr eaLnBrk="0" hangingPunct="0"/>
              <a:r>
                <a:rPr lang="en-GB" sz="1200" b="1">
                  <a:solidFill>
                    <a:srgbClr val="000000"/>
                  </a:solidFill>
                </a:rPr>
                <a:t>n</a:t>
              </a:r>
            </a:p>
          </p:txBody>
        </p:sp>
        <p:sp>
          <p:nvSpPr>
            <p:cNvPr id="16518" name="Freeform 132"/>
            <p:cNvSpPr>
              <a:spLocks/>
            </p:cNvSpPr>
            <p:nvPr/>
          </p:nvSpPr>
          <p:spPr bwMode="auto">
            <a:xfrm>
              <a:off x="2042" y="2810"/>
              <a:ext cx="17" cy="332"/>
            </a:xfrm>
            <a:custGeom>
              <a:avLst/>
              <a:gdLst>
                <a:gd name="T0" fmla="*/ 16 w 17"/>
                <a:gd name="T1" fmla="*/ 0 h 332"/>
                <a:gd name="T2" fmla="*/ 0 w 17"/>
                <a:gd name="T3" fmla="*/ 0 h 332"/>
                <a:gd name="T4" fmla="*/ 0 w 17"/>
                <a:gd name="T5" fmla="*/ 331 h 332"/>
                <a:gd name="T6" fmla="*/ 16 w 17"/>
                <a:gd name="T7" fmla="*/ 331 h 332"/>
                <a:gd name="T8" fmla="*/ 16 w 17"/>
                <a:gd name="T9" fmla="*/ 0 h 332"/>
                <a:gd name="T10" fmla="*/ 0 60000 65536"/>
                <a:gd name="T11" fmla="*/ 0 60000 65536"/>
                <a:gd name="T12" fmla="*/ 0 60000 65536"/>
                <a:gd name="T13" fmla="*/ 0 60000 65536"/>
                <a:gd name="T14" fmla="*/ 0 60000 65536"/>
                <a:gd name="T15" fmla="*/ 0 w 17"/>
                <a:gd name="T16" fmla="*/ 0 h 332"/>
                <a:gd name="T17" fmla="*/ 17 w 17"/>
                <a:gd name="T18" fmla="*/ 332 h 332"/>
              </a:gdLst>
              <a:ahLst/>
              <a:cxnLst>
                <a:cxn ang="T10">
                  <a:pos x="T0" y="T1"/>
                </a:cxn>
                <a:cxn ang="T11">
                  <a:pos x="T2" y="T3"/>
                </a:cxn>
                <a:cxn ang="T12">
                  <a:pos x="T4" y="T5"/>
                </a:cxn>
                <a:cxn ang="T13">
                  <a:pos x="T6" y="T7"/>
                </a:cxn>
                <a:cxn ang="T14">
                  <a:pos x="T8" y="T9"/>
                </a:cxn>
              </a:cxnLst>
              <a:rect l="T15" t="T16" r="T17" b="T18"/>
              <a:pathLst>
                <a:path w="17" h="332">
                  <a:moveTo>
                    <a:pt x="16" y="0"/>
                  </a:moveTo>
                  <a:lnTo>
                    <a:pt x="0" y="0"/>
                  </a:lnTo>
                  <a:lnTo>
                    <a:pt x="0" y="331"/>
                  </a:lnTo>
                  <a:lnTo>
                    <a:pt x="16" y="331"/>
                  </a:lnTo>
                  <a:lnTo>
                    <a:pt x="16" y="0"/>
                  </a:lnTo>
                </a:path>
              </a:pathLst>
            </a:custGeom>
            <a:solidFill>
              <a:srgbClr val="000000"/>
            </a:solidFill>
            <a:ln w="12700" cap="rnd">
              <a:solidFill>
                <a:srgbClr val="000000"/>
              </a:solidFill>
              <a:round/>
              <a:headEnd/>
              <a:tailEnd/>
            </a:ln>
          </p:spPr>
          <p:txBody>
            <a:bodyPr/>
            <a:lstStyle/>
            <a:p>
              <a:endParaRPr lang="en-US"/>
            </a:p>
          </p:txBody>
        </p:sp>
        <p:sp>
          <p:nvSpPr>
            <p:cNvPr id="16519" name="Freeform 133"/>
            <p:cNvSpPr>
              <a:spLocks/>
            </p:cNvSpPr>
            <p:nvPr/>
          </p:nvSpPr>
          <p:spPr bwMode="auto">
            <a:xfrm>
              <a:off x="2042" y="2810"/>
              <a:ext cx="17" cy="332"/>
            </a:xfrm>
            <a:custGeom>
              <a:avLst/>
              <a:gdLst>
                <a:gd name="T0" fmla="*/ 16 w 17"/>
                <a:gd name="T1" fmla="*/ 0 h 332"/>
                <a:gd name="T2" fmla="*/ 0 w 17"/>
                <a:gd name="T3" fmla="*/ 0 h 332"/>
                <a:gd name="T4" fmla="*/ 0 w 17"/>
                <a:gd name="T5" fmla="*/ 331 h 332"/>
                <a:gd name="T6" fmla="*/ 16 w 17"/>
                <a:gd name="T7" fmla="*/ 331 h 332"/>
                <a:gd name="T8" fmla="*/ 16 w 17"/>
                <a:gd name="T9" fmla="*/ 0 h 332"/>
                <a:gd name="T10" fmla="*/ 0 60000 65536"/>
                <a:gd name="T11" fmla="*/ 0 60000 65536"/>
                <a:gd name="T12" fmla="*/ 0 60000 65536"/>
                <a:gd name="T13" fmla="*/ 0 60000 65536"/>
                <a:gd name="T14" fmla="*/ 0 60000 65536"/>
                <a:gd name="T15" fmla="*/ 0 w 17"/>
                <a:gd name="T16" fmla="*/ 0 h 332"/>
                <a:gd name="T17" fmla="*/ 17 w 17"/>
                <a:gd name="T18" fmla="*/ 332 h 332"/>
              </a:gdLst>
              <a:ahLst/>
              <a:cxnLst>
                <a:cxn ang="T10">
                  <a:pos x="T0" y="T1"/>
                </a:cxn>
                <a:cxn ang="T11">
                  <a:pos x="T2" y="T3"/>
                </a:cxn>
                <a:cxn ang="T12">
                  <a:pos x="T4" y="T5"/>
                </a:cxn>
                <a:cxn ang="T13">
                  <a:pos x="T6" y="T7"/>
                </a:cxn>
                <a:cxn ang="T14">
                  <a:pos x="T8" y="T9"/>
                </a:cxn>
              </a:cxnLst>
              <a:rect l="T15" t="T16" r="T17" b="T18"/>
              <a:pathLst>
                <a:path w="17" h="332">
                  <a:moveTo>
                    <a:pt x="16" y="0"/>
                  </a:moveTo>
                  <a:lnTo>
                    <a:pt x="0" y="0"/>
                  </a:lnTo>
                  <a:lnTo>
                    <a:pt x="0" y="331"/>
                  </a:lnTo>
                  <a:lnTo>
                    <a:pt x="16" y="331"/>
                  </a:lnTo>
                  <a:lnTo>
                    <a:pt x="16" y="0"/>
                  </a:lnTo>
                </a:path>
              </a:pathLst>
            </a:custGeom>
            <a:solidFill>
              <a:srgbClr val="8CF4EA"/>
            </a:solidFill>
            <a:ln w="12700" cap="rnd">
              <a:solidFill>
                <a:srgbClr val="8CF4EA"/>
              </a:solidFill>
              <a:round/>
              <a:headEnd/>
              <a:tailEnd/>
            </a:ln>
          </p:spPr>
          <p:txBody>
            <a:bodyPr/>
            <a:lstStyle/>
            <a:p>
              <a:endParaRPr lang="en-US"/>
            </a:p>
          </p:txBody>
        </p:sp>
        <p:sp>
          <p:nvSpPr>
            <p:cNvPr id="16520" name="Line 134"/>
            <p:cNvSpPr>
              <a:spLocks noChangeShapeType="1"/>
            </p:cNvSpPr>
            <p:nvPr/>
          </p:nvSpPr>
          <p:spPr bwMode="auto">
            <a:xfrm>
              <a:off x="2048" y="3141"/>
              <a:ext cx="0" cy="17"/>
            </a:xfrm>
            <a:prstGeom prst="line">
              <a:avLst/>
            </a:prstGeom>
            <a:noFill/>
            <a:ln w="9525">
              <a:noFill/>
              <a:round/>
              <a:headEnd type="none" w="sm" len="sm"/>
              <a:tailEnd type="none" w="sm" len="sm"/>
            </a:ln>
          </p:spPr>
          <p:txBody>
            <a:bodyPr/>
            <a:lstStyle/>
            <a:p>
              <a:endParaRPr lang="en-US"/>
            </a:p>
          </p:txBody>
        </p:sp>
        <p:sp>
          <p:nvSpPr>
            <p:cNvPr id="16521" name="Freeform 135"/>
            <p:cNvSpPr>
              <a:spLocks/>
            </p:cNvSpPr>
            <p:nvPr/>
          </p:nvSpPr>
          <p:spPr bwMode="auto">
            <a:xfrm>
              <a:off x="2042" y="3141"/>
              <a:ext cx="17" cy="18"/>
            </a:xfrm>
            <a:custGeom>
              <a:avLst/>
              <a:gdLst>
                <a:gd name="T0" fmla="*/ 0 w 17"/>
                <a:gd name="T1" fmla="*/ 17 h 18"/>
                <a:gd name="T2" fmla="*/ 16 w 17"/>
                <a:gd name="T3" fmla="*/ 17 h 18"/>
                <a:gd name="T4" fmla="*/ 16 w 17"/>
                <a:gd name="T5" fmla="*/ 0 h 18"/>
                <a:gd name="T6" fmla="*/ 0 w 17"/>
                <a:gd name="T7" fmla="*/ 0 h 18"/>
                <a:gd name="T8" fmla="*/ 0 w 17"/>
                <a:gd name="T9" fmla="*/ 17 h 18"/>
                <a:gd name="T10" fmla="*/ 16 w 17"/>
                <a:gd name="T11" fmla="*/ 17 h 18"/>
                <a:gd name="T12" fmla="*/ 16 w 17"/>
                <a:gd name="T13" fmla="*/ 0 h 18"/>
                <a:gd name="T14" fmla="*/ 0 w 17"/>
                <a:gd name="T15" fmla="*/ 0 h 18"/>
                <a:gd name="T16" fmla="*/ 0 w 17"/>
                <a:gd name="T17" fmla="*/ 17 h 18"/>
                <a:gd name="T18" fmla="*/ 16 w 17"/>
                <a:gd name="T19" fmla="*/ 17 h 18"/>
                <a:gd name="T20" fmla="*/ 16 w 17"/>
                <a:gd name="T21" fmla="*/ 0 h 18"/>
                <a:gd name="T22" fmla="*/ 0 w 17"/>
                <a:gd name="T23" fmla="*/ 0 h 18"/>
                <a:gd name="T24" fmla="*/ 0 w 17"/>
                <a:gd name="T25" fmla="*/ 17 h 18"/>
                <a:gd name="T26" fmla="*/ 16 w 17"/>
                <a:gd name="T27" fmla="*/ 17 h 18"/>
                <a:gd name="T28" fmla="*/ 16 w 17"/>
                <a:gd name="T29" fmla="*/ 0 h 18"/>
                <a:gd name="T30" fmla="*/ 0 w 17"/>
                <a:gd name="T31" fmla="*/ 0 h 18"/>
                <a:gd name="T32" fmla="*/ 0 w 17"/>
                <a:gd name="T33" fmla="*/ 17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18"/>
                <a:gd name="T53" fmla="*/ 17 w 17"/>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18">
                  <a:moveTo>
                    <a:pt x="0" y="17"/>
                  </a:moveTo>
                  <a:lnTo>
                    <a:pt x="16" y="17"/>
                  </a:lnTo>
                  <a:lnTo>
                    <a:pt x="16" y="0"/>
                  </a:lnTo>
                  <a:lnTo>
                    <a:pt x="0" y="0"/>
                  </a:lnTo>
                  <a:lnTo>
                    <a:pt x="0" y="17"/>
                  </a:lnTo>
                  <a:lnTo>
                    <a:pt x="16" y="17"/>
                  </a:lnTo>
                  <a:lnTo>
                    <a:pt x="16" y="0"/>
                  </a:lnTo>
                  <a:lnTo>
                    <a:pt x="0" y="0"/>
                  </a:lnTo>
                  <a:lnTo>
                    <a:pt x="0" y="17"/>
                  </a:lnTo>
                  <a:lnTo>
                    <a:pt x="16" y="17"/>
                  </a:lnTo>
                  <a:lnTo>
                    <a:pt x="16" y="0"/>
                  </a:lnTo>
                  <a:lnTo>
                    <a:pt x="0" y="0"/>
                  </a:lnTo>
                  <a:lnTo>
                    <a:pt x="0" y="17"/>
                  </a:lnTo>
                  <a:lnTo>
                    <a:pt x="16" y="17"/>
                  </a:lnTo>
                  <a:lnTo>
                    <a:pt x="16" y="0"/>
                  </a:lnTo>
                  <a:lnTo>
                    <a:pt x="0" y="0"/>
                  </a:lnTo>
                  <a:lnTo>
                    <a:pt x="0" y="17"/>
                  </a:lnTo>
                </a:path>
              </a:pathLst>
            </a:custGeom>
            <a:solidFill>
              <a:srgbClr val="000000"/>
            </a:solidFill>
            <a:ln w="12700" cap="rnd">
              <a:solidFill>
                <a:srgbClr val="000000"/>
              </a:solidFill>
              <a:round/>
              <a:headEnd/>
              <a:tailEnd/>
            </a:ln>
          </p:spPr>
          <p:txBody>
            <a:bodyPr/>
            <a:lstStyle/>
            <a:p>
              <a:endParaRPr lang="en-US"/>
            </a:p>
          </p:txBody>
        </p:sp>
        <p:sp>
          <p:nvSpPr>
            <p:cNvPr id="16522" name="Freeform 136"/>
            <p:cNvSpPr>
              <a:spLocks/>
            </p:cNvSpPr>
            <p:nvPr/>
          </p:nvSpPr>
          <p:spPr bwMode="auto">
            <a:xfrm>
              <a:off x="2042" y="3141"/>
              <a:ext cx="17" cy="18"/>
            </a:xfrm>
            <a:custGeom>
              <a:avLst/>
              <a:gdLst>
                <a:gd name="T0" fmla="*/ 16 w 17"/>
                <a:gd name="T1" fmla="*/ 0 h 18"/>
                <a:gd name="T2" fmla="*/ 0 w 17"/>
                <a:gd name="T3" fmla="*/ 0 h 18"/>
                <a:gd name="T4" fmla="*/ 0 w 17"/>
                <a:gd name="T5" fmla="*/ 17 h 18"/>
                <a:gd name="T6" fmla="*/ 16 w 17"/>
                <a:gd name="T7" fmla="*/ 17 h 18"/>
                <a:gd name="T8" fmla="*/ 16 w 17"/>
                <a:gd name="T9" fmla="*/ 0 h 18"/>
                <a:gd name="T10" fmla="*/ 0 60000 65536"/>
                <a:gd name="T11" fmla="*/ 0 60000 65536"/>
                <a:gd name="T12" fmla="*/ 0 60000 65536"/>
                <a:gd name="T13" fmla="*/ 0 60000 65536"/>
                <a:gd name="T14" fmla="*/ 0 60000 65536"/>
                <a:gd name="T15" fmla="*/ 0 w 17"/>
                <a:gd name="T16" fmla="*/ 0 h 18"/>
                <a:gd name="T17" fmla="*/ 17 w 17"/>
                <a:gd name="T18" fmla="*/ 18 h 18"/>
              </a:gdLst>
              <a:ahLst/>
              <a:cxnLst>
                <a:cxn ang="T10">
                  <a:pos x="T0" y="T1"/>
                </a:cxn>
                <a:cxn ang="T11">
                  <a:pos x="T2" y="T3"/>
                </a:cxn>
                <a:cxn ang="T12">
                  <a:pos x="T4" y="T5"/>
                </a:cxn>
                <a:cxn ang="T13">
                  <a:pos x="T6" y="T7"/>
                </a:cxn>
                <a:cxn ang="T14">
                  <a:pos x="T8" y="T9"/>
                </a:cxn>
              </a:cxnLst>
              <a:rect l="T15" t="T16" r="T17" b="T18"/>
              <a:pathLst>
                <a:path w="17" h="18">
                  <a:moveTo>
                    <a:pt x="16" y="0"/>
                  </a:moveTo>
                  <a:lnTo>
                    <a:pt x="0" y="0"/>
                  </a:lnTo>
                  <a:lnTo>
                    <a:pt x="0" y="17"/>
                  </a:lnTo>
                  <a:lnTo>
                    <a:pt x="16" y="17"/>
                  </a:lnTo>
                  <a:lnTo>
                    <a:pt x="16" y="0"/>
                  </a:lnTo>
                </a:path>
              </a:pathLst>
            </a:custGeom>
            <a:solidFill>
              <a:srgbClr val="000000"/>
            </a:solidFill>
            <a:ln w="12700" cap="rnd">
              <a:solidFill>
                <a:srgbClr val="000000"/>
              </a:solidFill>
              <a:round/>
              <a:headEnd/>
              <a:tailEnd/>
            </a:ln>
          </p:spPr>
          <p:txBody>
            <a:bodyPr/>
            <a:lstStyle/>
            <a:p>
              <a:endParaRPr lang="en-US"/>
            </a:p>
          </p:txBody>
        </p:sp>
        <p:sp>
          <p:nvSpPr>
            <p:cNvPr id="16523" name="Freeform 137"/>
            <p:cNvSpPr>
              <a:spLocks/>
            </p:cNvSpPr>
            <p:nvPr/>
          </p:nvSpPr>
          <p:spPr bwMode="auto">
            <a:xfrm>
              <a:off x="3757" y="2806"/>
              <a:ext cx="155" cy="356"/>
            </a:xfrm>
            <a:custGeom>
              <a:avLst/>
              <a:gdLst>
                <a:gd name="T0" fmla="*/ 154 w 155"/>
                <a:gd name="T1" fmla="*/ 6 h 356"/>
                <a:gd name="T2" fmla="*/ 142 w 155"/>
                <a:gd name="T3" fmla="*/ 0 h 356"/>
                <a:gd name="T4" fmla="*/ 0 w 155"/>
                <a:gd name="T5" fmla="*/ 350 h 356"/>
                <a:gd name="T6" fmla="*/ 10 w 155"/>
                <a:gd name="T7" fmla="*/ 355 h 356"/>
                <a:gd name="T8" fmla="*/ 154 w 155"/>
                <a:gd name="T9" fmla="*/ 6 h 356"/>
                <a:gd name="T10" fmla="*/ 0 60000 65536"/>
                <a:gd name="T11" fmla="*/ 0 60000 65536"/>
                <a:gd name="T12" fmla="*/ 0 60000 65536"/>
                <a:gd name="T13" fmla="*/ 0 60000 65536"/>
                <a:gd name="T14" fmla="*/ 0 60000 65536"/>
                <a:gd name="T15" fmla="*/ 0 w 155"/>
                <a:gd name="T16" fmla="*/ 0 h 356"/>
                <a:gd name="T17" fmla="*/ 155 w 155"/>
                <a:gd name="T18" fmla="*/ 356 h 356"/>
              </a:gdLst>
              <a:ahLst/>
              <a:cxnLst>
                <a:cxn ang="T10">
                  <a:pos x="T0" y="T1"/>
                </a:cxn>
                <a:cxn ang="T11">
                  <a:pos x="T2" y="T3"/>
                </a:cxn>
                <a:cxn ang="T12">
                  <a:pos x="T4" y="T5"/>
                </a:cxn>
                <a:cxn ang="T13">
                  <a:pos x="T6" y="T7"/>
                </a:cxn>
                <a:cxn ang="T14">
                  <a:pos x="T8" y="T9"/>
                </a:cxn>
              </a:cxnLst>
              <a:rect l="T15" t="T16" r="T17" b="T18"/>
              <a:pathLst>
                <a:path w="155" h="356">
                  <a:moveTo>
                    <a:pt x="154" y="6"/>
                  </a:moveTo>
                  <a:lnTo>
                    <a:pt x="142" y="0"/>
                  </a:lnTo>
                  <a:lnTo>
                    <a:pt x="0" y="350"/>
                  </a:lnTo>
                  <a:lnTo>
                    <a:pt x="10" y="355"/>
                  </a:lnTo>
                  <a:lnTo>
                    <a:pt x="154" y="6"/>
                  </a:lnTo>
                </a:path>
              </a:pathLst>
            </a:custGeom>
            <a:solidFill>
              <a:srgbClr val="8CF4EA"/>
            </a:solidFill>
            <a:ln w="12700" cap="rnd">
              <a:solidFill>
                <a:srgbClr val="8CF4EA"/>
              </a:solidFill>
              <a:round/>
              <a:headEnd/>
              <a:tailEnd/>
            </a:ln>
          </p:spPr>
          <p:txBody>
            <a:bodyPr/>
            <a:lstStyle/>
            <a:p>
              <a:endParaRPr lang="en-US"/>
            </a:p>
          </p:txBody>
        </p:sp>
        <p:sp>
          <p:nvSpPr>
            <p:cNvPr id="16524" name="Freeform 138"/>
            <p:cNvSpPr>
              <a:spLocks/>
            </p:cNvSpPr>
            <p:nvPr/>
          </p:nvSpPr>
          <p:spPr bwMode="auto">
            <a:xfrm>
              <a:off x="1896" y="2478"/>
              <a:ext cx="726" cy="175"/>
            </a:xfrm>
            <a:custGeom>
              <a:avLst/>
              <a:gdLst>
                <a:gd name="T0" fmla="*/ 0 w 726"/>
                <a:gd name="T1" fmla="*/ 172 h 175"/>
                <a:gd name="T2" fmla="*/ 12 w 726"/>
                <a:gd name="T3" fmla="*/ 172 h 175"/>
                <a:gd name="T4" fmla="*/ 12 w 726"/>
                <a:gd name="T5" fmla="*/ 14 h 175"/>
                <a:gd name="T6" fmla="*/ 712 w 726"/>
                <a:gd name="T7" fmla="*/ 14 h 175"/>
                <a:gd name="T8" fmla="*/ 712 w 726"/>
                <a:gd name="T9" fmla="*/ 174 h 175"/>
                <a:gd name="T10" fmla="*/ 725 w 726"/>
                <a:gd name="T11" fmla="*/ 174 h 175"/>
                <a:gd name="T12" fmla="*/ 725 w 726"/>
                <a:gd name="T13" fmla="*/ 0 h 175"/>
                <a:gd name="T14" fmla="*/ 0 w 726"/>
                <a:gd name="T15" fmla="*/ 0 h 175"/>
                <a:gd name="T16" fmla="*/ 0 w 726"/>
                <a:gd name="T17" fmla="*/ 172 h 1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26"/>
                <a:gd name="T28" fmla="*/ 0 h 175"/>
                <a:gd name="T29" fmla="*/ 726 w 726"/>
                <a:gd name="T30" fmla="*/ 175 h 1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26" h="175">
                  <a:moveTo>
                    <a:pt x="0" y="172"/>
                  </a:moveTo>
                  <a:lnTo>
                    <a:pt x="12" y="172"/>
                  </a:lnTo>
                  <a:lnTo>
                    <a:pt x="12" y="14"/>
                  </a:lnTo>
                  <a:lnTo>
                    <a:pt x="712" y="14"/>
                  </a:lnTo>
                  <a:lnTo>
                    <a:pt x="712" y="174"/>
                  </a:lnTo>
                  <a:lnTo>
                    <a:pt x="725" y="174"/>
                  </a:lnTo>
                  <a:lnTo>
                    <a:pt x="725" y="0"/>
                  </a:lnTo>
                  <a:lnTo>
                    <a:pt x="0" y="0"/>
                  </a:lnTo>
                  <a:lnTo>
                    <a:pt x="0" y="172"/>
                  </a:lnTo>
                </a:path>
              </a:pathLst>
            </a:custGeom>
            <a:solidFill>
              <a:srgbClr val="8CF4EA"/>
            </a:solidFill>
            <a:ln w="12700" cap="rnd">
              <a:solidFill>
                <a:srgbClr val="8CF4EA"/>
              </a:solidFill>
              <a:round/>
              <a:headEnd/>
              <a:tailEnd/>
            </a:ln>
          </p:spPr>
          <p:txBody>
            <a:bodyPr/>
            <a:lstStyle/>
            <a:p>
              <a:endParaRPr lang="en-US"/>
            </a:p>
          </p:txBody>
        </p:sp>
        <p:sp>
          <p:nvSpPr>
            <p:cNvPr id="16525" name="Rectangle 139"/>
            <p:cNvSpPr>
              <a:spLocks noChangeArrowheads="1"/>
            </p:cNvSpPr>
            <p:nvPr/>
          </p:nvSpPr>
          <p:spPr bwMode="auto">
            <a:xfrm>
              <a:off x="1384" y="2281"/>
              <a:ext cx="151" cy="190"/>
            </a:xfrm>
            <a:prstGeom prst="rect">
              <a:avLst/>
            </a:prstGeom>
            <a:noFill/>
            <a:ln w="9525">
              <a:noFill/>
              <a:miter lim="800000"/>
              <a:headEnd/>
              <a:tailEnd/>
            </a:ln>
          </p:spPr>
          <p:txBody>
            <a:bodyPr wrap="none" lIns="90488" tIns="44450" rIns="90488" bIns="44450">
              <a:spAutoFit/>
            </a:bodyPr>
            <a:lstStyle/>
            <a:p>
              <a:pPr eaLnBrk="0" hangingPunct="0"/>
              <a:r>
                <a:rPr lang="en-GB" sz="1400" b="1">
                  <a:solidFill>
                    <a:srgbClr val="000000"/>
                  </a:solidFill>
                </a:rPr>
                <a:t>-</a:t>
              </a:r>
            </a:p>
          </p:txBody>
        </p:sp>
        <p:sp>
          <p:nvSpPr>
            <p:cNvPr id="16526" name="Rectangle 140"/>
            <p:cNvSpPr>
              <a:spLocks noChangeArrowheads="1"/>
            </p:cNvSpPr>
            <p:nvPr/>
          </p:nvSpPr>
          <p:spPr bwMode="auto">
            <a:xfrm>
              <a:off x="1105" y="2290"/>
              <a:ext cx="622" cy="190"/>
            </a:xfrm>
            <a:prstGeom prst="rect">
              <a:avLst/>
            </a:prstGeom>
            <a:noFill/>
            <a:ln w="9525">
              <a:noFill/>
              <a:miter lim="800000"/>
              <a:headEnd/>
              <a:tailEnd/>
            </a:ln>
          </p:spPr>
          <p:txBody>
            <a:bodyPr lIns="90488" tIns="44450" rIns="90488" bIns="44450">
              <a:spAutoFit/>
            </a:bodyPr>
            <a:lstStyle/>
            <a:p>
              <a:pPr eaLnBrk="0" hangingPunct="0"/>
              <a:r>
                <a:rPr lang="en-GB" sz="1400" b="1">
                  <a:solidFill>
                    <a:srgbClr val="FFFFFF"/>
                  </a:solidFill>
                  <a:latin typeface="OceanSansForAventis Sm Bd" pitchFamily="34" charset="0"/>
                </a:rPr>
                <a:t>A-Chain</a:t>
              </a:r>
            </a:p>
          </p:txBody>
        </p:sp>
        <p:sp>
          <p:nvSpPr>
            <p:cNvPr id="16527" name="Rectangle 141"/>
            <p:cNvSpPr>
              <a:spLocks noChangeArrowheads="1"/>
            </p:cNvSpPr>
            <p:nvPr/>
          </p:nvSpPr>
          <p:spPr bwMode="auto">
            <a:xfrm>
              <a:off x="1384" y="2276"/>
              <a:ext cx="131" cy="192"/>
            </a:xfrm>
            <a:prstGeom prst="rect">
              <a:avLst/>
            </a:prstGeom>
            <a:noFill/>
            <a:ln w="9525">
              <a:noFill/>
              <a:miter lim="800000"/>
              <a:headEnd/>
              <a:tailEnd/>
            </a:ln>
          </p:spPr>
          <p:txBody>
            <a:bodyPr wrap="none" lIns="90488" tIns="44450" rIns="90488" bIns="44450" anchor="ctr"/>
            <a:lstStyle/>
            <a:p>
              <a:pPr defTabSz="762000" eaLnBrk="0" hangingPunct="0">
                <a:spcBef>
                  <a:spcPct val="50000"/>
                </a:spcBef>
              </a:pPr>
              <a:endParaRPr lang="en-GB" sz="2400">
                <a:latin typeface="Times New Roman" pitchFamily="18" charset="0"/>
              </a:endParaRPr>
            </a:p>
          </p:txBody>
        </p:sp>
        <p:sp>
          <p:nvSpPr>
            <p:cNvPr id="16528" name="Rectangle 142"/>
            <p:cNvSpPr>
              <a:spLocks noChangeArrowheads="1"/>
            </p:cNvSpPr>
            <p:nvPr/>
          </p:nvSpPr>
          <p:spPr bwMode="auto">
            <a:xfrm>
              <a:off x="1078" y="3512"/>
              <a:ext cx="175" cy="192"/>
            </a:xfrm>
            <a:prstGeom prst="rect">
              <a:avLst/>
            </a:prstGeom>
            <a:noFill/>
            <a:ln w="9525">
              <a:noFill/>
              <a:miter lim="800000"/>
              <a:headEnd/>
              <a:tailEnd/>
            </a:ln>
          </p:spPr>
          <p:txBody>
            <a:bodyPr wrap="none" lIns="90488" tIns="44450" rIns="90488" bIns="44450" anchor="ctr"/>
            <a:lstStyle/>
            <a:p>
              <a:pPr defTabSz="762000" eaLnBrk="0" hangingPunct="0">
                <a:spcBef>
                  <a:spcPct val="50000"/>
                </a:spcBef>
              </a:pPr>
              <a:endParaRPr lang="en-GB" sz="2400">
                <a:latin typeface="Times New Roman" pitchFamily="18" charset="0"/>
              </a:endParaRPr>
            </a:p>
          </p:txBody>
        </p:sp>
        <p:sp>
          <p:nvSpPr>
            <p:cNvPr id="16529" name="Rectangle 143"/>
            <p:cNvSpPr>
              <a:spLocks noChangeArrowheads="1"/>
            </p:cNvSpPr>
            <p:nvPr/>
          </p:nvSpPr>
          <p:spPr bwMode="auto">
            <a:xfrm>
              <a:off x="1248" y="3512"/>
              <a:ext cx="175" cy="192"/>
            </a:xfrm>
            <a:prstGeom prst="rect">
              <a:avLst/>
            </a:prstGeom>
            <a:noFill/>
            <a:ln w="9525">
              <a:noFill/>
              <a:miter lim="800000"/>
              <a:headEnd/>
              <a:tailEnd/>
            </a:ln>
          </p:spPr>
          <p:txBody>
            <a:bodyPr wrap="none" lIns="90488" tIns="44450" rIns="90488" bIns="44450" anchor="ctr"/>
            <a:lstStyle/>
            <a:p>
              <a:pPr defTabSz="762000" eaLnBrk="0" hangingPunct="0">
                <a:spcBef>
                  <a:spcPct val="50000"/>
                </a:spcBef>
              </a:pPr>
              <a:endParaRPr lang="en-GB" sz="2400">
                <a:latin typeface="Times New Roman" pitchFamily="18" charset="0"/>
              </a:endParaRPr>
            </a:p>
          </p:txBody>
        </p:sp>
        <p:sp>
          <p:nvSpPr>
            <p:cNvPr id="16530" name="Rectangle 144"/>
            <p:cNvSpPr>
              <a:spLocks noChangeArrowheads="1"/>
            </p:cNvSpPr>
            <p:nvPr/>
          </p:nvSpPr>
          <p:spPr bwMode="auto">
            <a:xfrm>
              <a:off x="1384" y="3512"/>
              <a:ext cx="131" cy="192"/>
            </a:xfrm>
            <a:prstGeom prst="rect">
              <a:avLst/>
            </a:prstGeom>
            <a:noFill/>
            <a:ln w="9525">
              <a:noFill/>
              <a:miter lim="800000"/>
              <a:headEnd/>
              <a:tailEnd/>
            </a:ln>
          </p:spPr>
          <p:txBody>
            <a:bodyPr wrap="none" lIns="90488" tIns="44450" rIns="90488" bIns="44450" anchor="ctr"/>
            <a:lstStyle/>
            <a:p>
              <a:pPr defTabSz="762000" eaLnBrk="0" hangingPunct="0">
                <a:spcBef>
                  <a:spcPct val="50000"/>
                </a:spcBef>
              </a:pPr>
              <a:endParaRPr lang="en-GB" sz="2400">
                <a:latin typeface="Times New Roman" pitchFamily="18" charset="0"/>
              </a:endParaRPr>
            </a:p>
          </p:txBody>
        </p:sp>
        <p:sp>
          <p:nvSpPr>
            <p:cNvPr id="16531" name="Rectangle 145"/>
            <p:cNvSpPr>
              <a:spLocks noChangeArrowheads="1"/>
            </p:cNvSpPr>
            <p:nvPr/>
          </p:nvSpPr>
          <p:spPr bwMode="auto">
            <a:xfrm>
              <a:off x="1115" y="3162"/>
              <a:ext cx="167" cy="171"/>
            </a:xfrm>
            <a:prstGeom prst="rect">
              <a:avLst/>
            </a:prstGeom>
            <a:noFill/>
            <a:ln w="9525">
              <a:noFill/>
              <a:miter lim="800000"/>
              <a:headEnd/>
              <a:tailEnd/>
            </a:ln>
          </p:spPr>
          <p:txBody>
            <a:bodyPr wrap="none" lIns="90488" tIns="44450" rIns="90488" bIns="44450">
              <a:spAutoFit/>
            </a:bodyPr>
            <a:lstStyle/>
            <a:p>
              <a:pPr eaLnBrk="0" hangingPunct="0"/>
              <a:r>
                <a:rPr lang="en-GB" sz="1200" b="1">
                  <a:solidFill>
                    <a:srgbClr val="000000"/>
                  </a:solidFill>
                </a:rPr>
                <a:t>1</a:t>
              </a:r>
            </a:p>
          </p:txBody>
        </p:sp>
        <p:sp>
          <p:nvSpPr>
            <p:cNvPr id="16532" name="Rectangle 146"/>
            <p:cNvSpPr>
              <a:spLocks noChangeArrowheads="1"/>
            </p:cNvSpPr>
            <p:nvPr/>
          </p:nvSpPr>
          <p:spPr bwMode="auto">
            <a:xfrm>
              <a:off x="1687" y="3164"/>
              <a:ext cx="167" cy="171"/>
            </a:xfrm>
            <a:prstGeom prst="rect">
              <a:avLst/>
            </a:prstGeom>
            <a:noFill/>
            <a:ln w="9525">
              <a:noFill/>
              <a:miter lim="800000"/>
              <a:headEnd/>
              <a:tailEnd/>
            </a:ln>
          </p:spPr>
          <p:txBody>
            <a:bodyPr wrap="none" lIns="90488" tIns="44450" rIns="90488" bIns="44450">
              <a:spAutoFit/>
            </a:bodyPr>
            <a:lstStyle/>
            <a:p>
              <a:pPr eaLnBrk="0" hangingPunct="0"/>
              <a:r>
                <a:rPr lang="en-GB" sz="1200" b="1">
                  <a:solidFill>
                    <a:srgbClr val="000000"/>
                  </a:solidFill>
                </a:rPr>
                <a:t>5</a:t>
              </a:r>
            </a:p>
          </p:txBody>
        </p:sp>
        <p:sp>
          <p:nvSpPr>
            <p:cNvPr id="16533" name="Rectangle 147"/>
            <p:cNvSpPr>
              <a:spLocks noChangeArrowheads="1"/>
            </p:cNvSpPr>
            <p:nvPr/>
          </p:nvSpPr>
          <p:spPr bwMode="auto">
            <a:xfrm>
              <a:off x="3090" y="3162"/>
              <a:ext cx="167" cy="171"/>
            </a:xfrm>
            <a:prstGeom prst="rect">
              <a:avLst/>
            </a:prstGeom>
            <a:noFill/>
            <a:ln w="9525">
              <a:noFill/>
              <a:miter lim="800000"/>
              <a:headEnd/>
              <a:tailEnd/>
            </a:ln>
          </p:spPr>
          <p:txBody>
            <a:bodyPr wrap="none" lIns="90488" tIns="44450" rIns="90488" bIns="44450">
              <a:spAutoFit/>
            </a:bodyPr>
            <a:lstStyle/>
            <a:p>
              <a:pPr eaLnBrk="0" hangingPunct="0"/>
              <a:r>
                <a:rPr lang="en-GB" sz="1200" b="1">
                  <a:solidFill>
                    <a:srgbClr val="000000"/>
                  </a:solidFill>
                </a:rPr>
                <a:t>1</a:t>
              </a:r>
            </a:p>
          </p:txBody>
        </p:sp>
        <p:sp>
          <p:nvSpPr>
            <p:cNvPr id="16534" name="Rectangle 148"/>
            <p:cNvSpPr>
              <a:spLocks noChangeArrowheads="1"/>
            </p:cNvSpPr>
            <p:nvPr/>
          </p:nvSpPr>
          <p:spPr bwMode="auto">
            <a:xfrm>
              <a:off x="3135" y="3162"/>
              <a:ext cx="167" cy="171"/>
            </a:xfrm>
            <a:prstGeom prst="rect">
              <a:avLst/>
            </a:prstGeom>
            <a:noFill/>
            <a:ln w="9525">
              <a:noFill/>
              <a:miter lim="800000"/>
              <a:headEnd/>
              <a:tailEnd/>
            </a:ln>
          </p:spPr>
          <p:txBody>
            <a:bodyPr wrap="none" lIns="90488" tIns="44450" rIns="90488" bIns="44450">
              <a:spAutoFit/>
            </a:bodyPr>
            <a:lstStyle/>
            <a:p>
              <a:pPr eaLnBrk="0" hangingPunct="0"/>
              <a:r>
                <a:rPr lang="en-GB" sz="1200" b="1">
                  <a:solidFill>
                    <a:srgbClr val="000000"/>
                  </a:solidFill>
                </a:rPr>
                <a:t>5</a:t>
              </a:r>
            </a:p>
          </p:txBody>
        </p:sp>
        <p:sp>
          <p:nvSpPr>
            <p:cNvPr id="16535" name="Rectangle 149"/>
            <p:cNvSpPr>
              <a:spLocks noChangeArrowheads="1"/>
            </p:cNvSpPr>
            <p:nvPr/>
          </p:nvSpPr>
          <p:spPr bwMode="auto">
            <a:xfrm>
              <a:off x="3808" y="3161"/>
              <a:ext cx="167" cy="171"/>
            </a:xfrm>
            <a:prstGeom prst="rect">
              <a:avLst/>
            </a:prstGeom>
            <a:noFill/>
            <a:ln w="9525">
              <a:noFill/>
              <a:miter lim="800000"/>
              <a:headEnd/>
              <a:tailEnd/>
            </a:ln>
          </p:spPr>
          <p:txBody>
            <a:bodyPr wrap="none" lIns="90488" tIns="44450" rIns="90488" bIns="44450">
              <a:spAutoFit/>
            </a:bodyPr>
            <a:lstStyle/>
            <a:p>
              <a:pPr eaLnBrk="0" hangingPunct="0"/>
              <a:r>
                <a:rPr lang="en-GB" sz="1200" b="1">
                  <a:solidFill>
                    <a:srgbClr val="000000"/>
                  </a:solidFill>
                </a:rPr>
                <a:t>2</a:t>
              </a:r>
            </a:p>
          </p:txBody>
        </p:sp>
        <p:sp>
          <p:nvSpPr>
            <p:cNvPr id="16536" name="Rectangle 150"/>
            <p:cNvSpPr>
              <a:spLocks noChangeArrowheads="1"/>
            </p:cNvSpPr>
            <p:nvPr/>
          </p:nvSpPr>
          <p:spPr bwMode="auto">
            <a:xfrm>
              <a:off x="3853" y="3161"/>
              <a:ext cx="167" cy="171"/>
            </a:xfrm>
            <a:prstGeom prst="rect">
              <a:avLst/>
            </a:prstGeom>
            <a:noFill/>
            <a:ln w="9525">
              <a:noFill/>
              <a:miter lim="800000"/>
              <a:headEnd/>
              <a:tailEnd/>
            </a:ln>
          </p:spPr>
          <p:txBody>
            <a:bodyPr wrap="none" lIns="90488" tIns="44450" rIns="90488" bIns="44450">
              <a:spAutoFit/>
            </a:bodyPr>
            <a:lstStyle/>
            <a:p>
              <a:pPr eaLnBrk="0" hangingPunct="0"/>
              <a:r>
                <a:rPr lang="en-GB" sz="1200" b="1">
                  <a:solidFill>
                    <a:srgbClr val="000000"/>
                  </a:solidFill>
                </a:rPr>
                <a:t>0</a:t>
              </a:r>
            </a:p>
          </p:txBody>
        </p:sp>
        <p:sp>
          <p:nvSpPr>
            <p:cNvPr id="16537" name="Rectangle 151"/>
            <p:cNvSpPr>
              <a:spLocks noChangeArrowheads="1"/>
            </p:cNvSpPr>
            <p:nvPr/>
          </p:nvSpPr>
          <p:spPr bwMode="auto">
            <a:xfrm>
              <a:off x="4527" y="3162"/>
              <a:ext cx="167" cy="171"/>
            </a:xfrm>
            <a:prstGeom prst="rect">
              <a:avLst/>
            </a:prstGeom>
            <a:noFill/>
            <a:ln w="9525">
              <a:noFill/>
              <a:miter lim="800000"/>
              <a:headEnd/>
              <a:tailEnd/>
            </a:ln>
          </p:spPr>
          <p:txBody>
            <a:bodyPr wrap="none" lIns="90488" tIns="44450" rIns="90488" bIns="44450">
              <a:spAutoFit/>
            </a:bodyPr>
            <a:lstStyle/>
            <a:p>
              <a:pPr eaLnBrk="0" hangingPunct="0"/>
              <a:r>
                <a:rPr lang="en-GB" sz="1200" b="1">
                  <a:solidFill>
                    <a:srgbClr val="000000"/>
                  </a:solidFill>
                </a:rPr>
                <a:t>2</a:t>
              </a:r>
            </a:p>
          </p:txBody>
        </p:sp>
        <p:sp>
          <p:nvSpPr>
            <p:cNvPr id="16538" name="Rectangle 152"/>
            <p:cNvSpPr>
              <a:spLocks noChangeArrowheads="1"/>
            </p:cNvSpPr>
            <p:nvPr/>
          </p:nvSpPr>
          <p:spPr bwMode="auto">
            <a:xfrm>
              <a:off x="4571" y="3162"/>
              <a:ext cx="167" cy="171"/>
            </a:xfrm>
            <a:prstGeom prst="rect">
              <a:avLst/>
            </a:prstGeom>
            <a:noFill/>
            <a:ln w="9525">
              <a:noFill/>
              <a:miter lim="800000"/>
              <a:headEnd/>
              <a:tailEnd/>
            </a:ln>
          </p:spPr>
          <p:txBody>
            <a:bodyPr wrap="none" lIns="90488" tIns="44450" rIns="90488" bIns="44450">
              <a:spAutoFit/>
            </a:bodyPr>
            <a:lstStyle/>
            <a:p>
              <a:pPr eaLnBrk="0" hangingPunct="0"/>
              <a:r>
                <a:rPr lang="en-GB" sz="1200" b="1">
                  <a:solidFill>
                    <a:srgbClr val="000000"/>
                  </a:solidFill>
                </a:rPr>
                <a:t>5</a:t>
              </a:r>
            </a:p>
          </p:txBody>
        </p:sp>
        <p:sp>
          <p:nvSpPr>
            <p:cNvPr id="16539" name="Rectangle 153"/>
            <p:cNvSpPr>
              <a:spLocks noChangeArrowheads="1"/>
            </p:cNvSpPr>
            <p:nvPr/>
          </p:nvSpPr>
          <p:spPr bwMode="auto">
            <a:xfrm>
              <a:off x="1112" y="2655"/>
              <a:ext cx="167" cy="171"/>
            </a:xfrm>
            <a:prstGeom prst="rect">
              <a:avLst/>
            </a:prstGeom>
            <a:noFill/>
            <a:ln w="9525">
              <a:noFill/>
              <a:miter lim="800000"/>
              <a:headEnd/>
              <a:tailEnd/>
            </a:ln>
          </p:spPr>
          <p:txBody>
            <a:bodyPr wrap="none" lIns="90488" tIns="44450" rIns="90488" bIns="44450">
              <a:spAutoFit/>
            </a:bodyPr>
            <a:lstStyle/>
            <a:p>
              <a:pPr eaLnBrk="0" hangingPunct="0"/>
              <a:r>
                <a:rPr lang="en-GB" sz="1200" b="1">
                  <a:solidFill>
                    <a:srgbClr val="000000"/>
                  </a:solidFill>
                </a:rPr>
                <a:t>1</a:t>
              </a:r>
            </a:p>
          </p:txBody>
        </p:sp>
        <p:sp>
          <p:nvSpPr>
            <p:cNvPr id="16540" name="Rectangle 154"/>
            <p:cNvSpPr>
              <a:spLocks noChangeArrowheads="1"/>
            </p:cNvSpPr>
            <p:nvPr/>
          </p:nvSpPr>
          <p:spPr bwMode="auto">
            <a:xfrm>
              <a:off x="1690" y="2651"/>
              <a:ext cx="167" cy="171"/>
            </a:xfrm>
            <a:prstGeom prst="rect">
              <a:avLst/>
            </a:prstGeom>
            <a:noFill/>
            <a:ln w="9525">
              <a:noFill/>
              <a:miter lim="800000"/>
              <a:headEnd/>
              <a:tailEnd/>
            </a:ln>
          </p:spPr>
          <p:txBody>
            <a:bodyPr wrap="none" lIns="90488" tIns="44450" rIns="90488" bIns="44450">
              <a:spAutoFit/>
            </a:bodyPr>
            <a:lstStyle/>
            <a:p>
              <a:pPr eaLnBrk="0" hangingPunct="0"/>
              <a:r>
                <a:rPr lang="en-GB" sz="1200" b="1">
                  <a:solidFill>
                    <a:srgbClr val="000000"/>
                  </a:solidFill>
                </a:rPr>
                <a:t>5</a:t>
              </a:r>
            </a:p>
          </p:txBody>
        </p:sp>
        <p:sp>
          <p:nvSpPr>
            <p:cNvPr id="16541" name="Rectangle 155"/>
            <p:cNvSpPr>
              <a:spLocks noChangeArrowheads="1"/>
            </p:cNvSpPr>
            <p:nvPr/>
          </p:nvSpPr>
          <p:spPr bwMode="auto">
            <a:xfrm>
              <a:off x="2378" y="2650"/>
              <a:ext cx="167" cy="171"/>
            </a:xfrm>
            <a:prstGeom prst="rect">
              <a:avLst/>
            </a:prstGeom>
            <a:noFill/>
            <a:ln w="9525">
              <a:noFill/>
              <a:miter lim="800000"/>
              <a:headEnd/>
              <a:tailEnd/>
            </a:ln>
          </p:spPr>
          <p:txBody>
            <a:bodyPr wrap="none" lIns="90488" tIns="44450" rIns="90488" bIns="44450">
              <a:spAutoFit/>
            </a:bodyPr>
            <a:lstStyle/>
            <a:p>
              <a:pPr eaLnBrk="0" hangingPunct="0"/>
              <a:r>
                <a:rPr lang="en-GB" sz="1200" b="1">
                  <a:solidFill>
                    <a:srgbClr val="000000"/>
                  </a:solidFill>
                </a:rPr>
                <a:t>1</a:t>
              </a:r>
            </a:p>
          </p:txBody>
        </p:sp>
        <p:sp>
          <p:nvSpPr>
            <p:cNvPr id="16542" name="Rectangle 156"/>
            <p:cNvSpPr>
              <a:spLocks noChangeArrowheads="1"/>
            </p:cNvSpPr>
            <p:nvPr/>
          </p:nvSpPr>
          <p:spPr bwMode="auto">
            <a:xfrm>
              <a:off x="2424" y="2650"/>
              <a:ext cx="167" cy="171"/>
            </a:xfrm>
            <a:prstGeom prst="rect">
              <a:avLst/>
            </a:prstGeom>
            <a:noFill/>
            <a:ln w="9525">
              <a:noFill/>
              <a:miter lim="800000"/>
              <a:headEnd/>
              <a:tailEnd/>
            </a:ln>
          </p:spPr>
          <p:txBody>
            <a:bodyPr wrap="none" lIns="90488" tIns="44450" rIns="90488" bIns="44450">
              <a:spAutoFit/>
            </a:bodyPr>
            <a:lstStyle/>
            <a:p>
              <a:pPr eaLnBrk="0" hangingPunct="0"/>
              <a:r>
                <a:rPr lang="en-GB" sz="1200" b="1">
                  <a:solidFill>
                    <a:srgbClr val="000000"/>
                  </a:solidFill>
                </a:rPr>
                <a:t>0</a:t>
              </a:r>
            </a:p>
          </p:txBody>
        </p:sp>
        <p:sp>
          <p:nvSpPr>
            <p:cNvPr id="16543" name="Rectangle 157"/>
            <p:cNvSpPr>
              <a:spLocks noChangeArrowheads="1"/>
            </p:cNvSpPr>
            <p:nvPr/>
          </p:nvSpPr>
          <p:spPr bwMode="auto">
            <a:xfrm>
              <a:off x="3094" y="2650"/>
              <a:ext cx="167" cy="171"/>
            </a:xfrm>
            <a:prstGeom prst="rect">
              <a:avLst/>
            </a:prstGeom>
            <a:noFill/>
            <a:ln w="9525">
              <a:noFill/>
              <a:miter lim="800000"/>
              <a:headEnd/>
              <a:tailEnd/>
            </a:ln>
          </p:spPr>
          <p:txBody>
            <a:bodyPr wrap="none" lIns="90488" tIns="44450" rIns="90488" bIns="44450">
              <a:spAutoFit/>
            </a:bodyPr>
            <a:lstStyle/>
            <a:p>
              <a:pPr eaLnBrk="0" hangingPunct="0"/>
              <a:r>
                <a:rPr lang="en-GB" sz="1200" b="1">
                  <a:solidFill>
                    <a:srgbClr val="000000"/>
                  </a:solidFill>
                </a:rPr>
                <a:t>1</a:t>
              </a:r>
            </a:p>
          </p:txBody>
        </p:sp>
        <p:sp>
          <p:nvSpPr>
            <p:cNvPr id="16544" name="Rectangle 158"/>
            <p:cNvSpPr>
              <a:spLocks noChangeArrowheads="1"/>
            </p:cNvSpPr>
            <p:nvPr/>
          </p:nvSpPr>
          <p:spPr bwMode="auto">
            <a:xfrm>
              <a:off x="3138" y="2650"/>
              <a:ext cx="167" cy="171"/>
            </a:xfrm>
            <a:prstGeom prst="rect">
              <a:avLst/>
            </a:prstGeom>
            <a:noFill/>
            <a:ln w="9525">
              <a:noFill/>
              <a:miter lim="800000"/>
              <a:headEnd/>
              <a:tailEnd/>
            </a:ln>
          </p:spPr>
          <p:txBody>
            <a:bodyPr wrap="none" lIns="90488" tIns="44450" rIns="90488" bIns="44450">
              <a:spAutoFit/>
            </a:bodyPr>
            <a:lstStyle/>
            <a:p>
              <a:pPr eaLnBrk="0" hangingPunct="0"/>
              <a:r>
                <a:rPr lang="en-GB" sz="1200" b="1">
                  <a:solidFill>
                    <a:srgbClr val="000000"/>
                  </a:solidFill>
                </a:rPr>
                <a:t>5</a:t>
              </a:r>
            </a:p>
          </p:txBody>
        </p:sp>
        <p:sp>
          <p:nvSpPr>
            <p:cNvPr id="16545" name="Rectangle 159"/>
            <p:cNvSpPr>
              <a:spLocks noChangeArrowheads="1"/>
            </p:cNvSpPr>
            <p:nvPr/>
          </p:nvSpPr>
          <p:spPr bwMode="auto">
            <a:xfrm>
              <a:off x="3808" y="2649"/>
              <a:ext cx="167" cy="171"/>
            </a:xfrm>
            <a:prstGeom prst="rect">
              <a:avLst/>
            </a:prstGeom>
            <a:noFill/>
            <a:ln w="9525">
              <a:noFill/>
              <a:miter lim="800000"/>
              <a:headEnd/>
              <a:tailEnd/>
            </a:ln>
          </p:spPr>
          <p:txBody>
            <a:bodyPr wrap="none" lIns="90488" tIns="44450" rIns="90488" bIns="44450">
              <a:spAutoFit/>
            </a:bodyPr>
            <a:lstStyle/>
            <a:p>
              <a:pPr eaLnBrk="0" hangingPunct="0"/>
              <a:r>
                <a:rPr lang="en-GB" sz="1200" b="1">
                  <a:solidFill>
                    <a:srgbClr val="000000"/>
                  </a:solidFill>
                </a:rPr>
                <a:t>2</a:t>
              </a:r>
            </a:p>
          </p:txBody>
        </p:sp>
        <p:sp>
          <p:nvSpPr>
            <p:cNvPr id="16546" name="Rectangle 160"/>
            <p:cNvSpPr>
              <a:spLocks noChangeArrowheads="1"/>
            </p:cNvSpPr>
            <p:nvPr/>
          </p:nvSpPr>
          <p:spPr bwMode="auto">
            <a:xfrm>
              <a:off x="3853" y="2649"/>
              <a:ext cx="167" cy="171"/>
            </a:xfrm>
            <a:prstGeom prst="rect">
              <a:avLst/>
            </a:prstGeom>
            <a:noFill/>
            <a:ln w="9525">
              <a:noFill/>
              <a:miter lim="800000"/>
              <a:headEnd/>
              <a:tailEnd/>
            </a:ln>
          </p:spPr>
          <p:txBody>
            <a:bodyPr wrap="none" lIns="90488" tIns="44450" rIns="90488" bIns="44450">
              <a:spAutoFit/>
            </a:bodyPr>
            <a:lstStyle/>
            <a:p>
              <a:pPr eaLnBrk="0" hangingPunct="0"/>
              <a:r>
                <a:rPr lang="en-GB" sz="1200" b="1">
                  <a:solidFill>
                    <a:srgbClr val="000000"/>
                  </a:solidFill>
                </a:rPr>
                <a:t>0</a:t>
              </a:r>
            </a:p>
          </p:txBody>
        </p:sp>
        <p:sp>
          <p:nvSpPr>
            <p:cNvPr id="16547" name="Freeform 161"/>
            <p:cNvSpPr>
              <a:spLocks/>
            </p:cNvSpPr>
            <p:nvPr/>
          </p:nvSpPr>
          <p:spPr bwMode="auto">
            <a:xfrm>
              <a:off x="4009" y="2370"/>
              <a:ext cx="57" cy="117"/>
            </a:xfrm>
            <a:custGeom>
              <a:avLst/>
              <a:gdLst>
                <a:gd name="T0" fmla="*/ 56 w 57"/>
                <a:gd name="T1" fmla="*/ 116 h 117"/>
                <a:gd name="T2" fmla="*/ 27 w 57"/>
                <a:gd name="T3" fmla="*/ 0 h 117"/>
                <a:gd name="T4" fmla="*/ 0 w 57"/>
                <a:gd name="T5" fmla="*/ 116 h 117"/>
                <a:gd name="T6" fmla="*/ 56 w 57"/>
                <a:gd name="T7" fmla="*/ 116 h 117"/>
                <a:gd name="T8" fmla="*/ 0 60000 65536"/>
                <a:gd name="T9" fmla="*/ 0 60000 65536"/>
                <a:gd name="T10" fmla="*/ 0 60000 65536"/>
                <a:gd name="T11" fmla="*/ 0 60000 65536"/>
                <a:gd name="T12" fmla="*/ 0 w 57"/>
                <a:gd name="T13" fmla="*/ 0 h 117"/>
                <a:gd name="T14" fmla="*/ 57 w 57"/>
                <a:gd name="T15" fmla="*/ 117 h 117"/>
              </a:gdLst>
              <a:ahLst/>
              <a:cxnLst>
                <a:cxn ang="T8">
                  <a:pos x="T0" y="T1"/>
                </a:cxn>
                <a:cxn ang="T9">
                  <a:pos x="T2" y="T3"/>
                </a:cxn>
                <a:cxn ang="T10">
                  <a:pos x="T4" y="T5"/>
                </a:cxn>
                <a:cxn ang="T11">
                  <a:pos x="T6" y="T7"/>
                </a:cxn>
              </a:cxnLst>
              <a:rect l="T12" t="T13" r="T14" b="T15"/>
              <a:pathLst>
                <a:path w="57" h="117">
                  <a:moveTo>
                    <a:pt x="56" y="116"/>
                  </a:moveTo>
                  <a:lnTo>
                    <a:pt x="27" y="0"/>
                  </a:lnTo>
                  <a:lnTo>
                    <a:pt x="0" y="116"/>
                  </a:lnTo>
                  <a:lnTo>
                    <a:pt x="56" y="116"/>
                  </a:lnTo>
                </a:path>
              </a:pathLst>
            </a:custGeom>
            <a:solidFill>
              <a:srgbClr val="FC0128"/>
            </a:solidFill>
            <a:ln w="9525" cap="rnd">
              <a:noFill/>
              <a:round/>
              <a:headEnd/>
              <a:tailEnd/>
            </a:ln>
          </p:spPr>
          <p:txBody>
            <a:bodyPr/>
            <a:lstStyle/>
            <a:p>
              <a:endParaRPr lang="en-US"/>
            </a:p>
          </p:txBody>
        </p:sp>
        <p:sp>
          <p:nvSpPr>
            <p:cNvPr id="16548" name="Freeform 162"/>
            <p:cNvSpPr>
              <a:spLocks/>
            </p:cNvSpPr>
            <p:nvPr/>
          </p:nvSpPr>
          <p:spPr bwMode="auto">
            <a:xfrm>
              <a:off x="4000" y="2345"/>
              <a:ext cx="80" cy="155"/>
            </a:xfrm>
            <a:custGeom>
              <a:avLst/>
              <a:gdLst>
                <a:gd name="T0" fmla="*/ 8 w 80"/>
                <a:gd name="T1" fmla="*/ 139 h 155"/>
                <a:gd name="T2" fmla="*/ 8 w 80"/>
                <a:gd name="T3" fmla="*/ 154 h 155"/>
                <a:gd name="T4" fmla="*/ 79 w 80"/>
                <a:gd name="T5" fmla="*/ 154 h 155"/>
                <a:gd name="T6" fmla="*/ 39 w 80"/>
                <a:gd name="T7" fmla="*/ 0 h 155"/>
                <a:gd name="T8" fmla="*/ 0 w 80"/>
                <a:gd name="T9" fmla="*/ 154 h 155"/>
                <a:gd name="T10" fmla="*/ 79 w 80"/>
                <a:gd name="T11" fmla="*/ 154 h 155"/>
                <a:gd name="T12" fmla="*/ 45 w 80"/>
                <a:gd name="T13" fmla="*/ 23 h 155"/>
                <a:gd name="T14" fmla="*/ 34 w 80"/>
                <a:gd name="T15" fmla="*/ 27 h 155"/>
                <a:gd name="T16" fmla="*/ 62 w 80"/>
                <a:gd name="T17" fmla="*/ 139 h 155"/>
                <a:gd name="T18" fmla="*/ 17 w 80"/>
                <a:gd name="T19" fmla="*/ 139 h 155"/>
                <a:gd name="T20" fmla="*/ 39 w 80"/>
                <a:gd name="T21" fmla="*/ 51 h 155"/>
                <a:gd name="T22" fmla="*/ 62 w 80"/>
                <a:gd name="T23" fmla="*/ 139 h 155"/>
                <a:gd name="T24" fmla="*/ 8 w 80"/>
                <a:gd name="T25" fmla="*/ 139 h 15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0"/>
                <a:gd name="T40" fmla="*/ 0 h 155"/>
                <a:gd name="T41" fmla="*/ 80 w 80"/>
                <a:gd name="T42" fmla="*/ 155 h 15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0" h="155">
                  <a:moveTo>
                    <a:pt x="8" y="139"/>
                  </a:moveTo>
                  <a:lnTo>
                    <a:pt x="8" y="154"/>
                  </a:lnTo>
                  <a:lnTo>
                    <a:pt x="79" y="154"/>
                  </a:lnTo>
                  <a:lnTo>
                    <a:pt x="39" y="0"/>
                  </a:lnTo>
                  <a:lnTo>
                    <a:pt x="0" y="154"/>
                  </a:lnTo>
                  <a:lnTo>
                    <a:pt x="79" y="154"/>
                  </a:lnTo>
                  <a:lnTo>
                    <a:pt x="45" y="23"/>
                  </a:lnTo>
                  <a:lnTo>
                    <a:pt x="34" y="27"/>
                  </a:lnTo>
                  <a:lnTo>
                    <a:pt x="62" y="139"/>
                  </a:lnTo>
                  <a:lnTo>
                    <a:pt x="17" y="139"/>
                  </a:lnTo>
                  <a:lnTo>
                    <a:pt x="39" y="51"/>
                  </a:lnTo>
                  <a:lnTo>
                    <a:pt x="62" y="139"/>
                  </a:lnTo>
                  <a:lnTo>
                    <a:pt x="8" y="139"/>
                  </a:lnTo>
                </a:path>
              </a:pathLst>
            </a:custGeom>
            <a:solidFill>
              <a:srgbClr val="FC0128"/>
            </a:solidFill>
            <a:ln w="12700" cap="rnd">
              <a:solidFill>
                <a:srgbClr val="FC0128"/>
              </a:solidFill>
              <a:round/>
              <a:headEnd/>
              <a:tailEnd/>
            </a:ln>
          </p:spPr>
          <p:txBody>
            <a:bodyPr/>
            <a:lstStyle/>
            <a:p>
              <a:endParaRPr lang="en-US"/>
            </a:p>
          </p:txBody>
        </p:sp>
        <p:sp>
          <p:nvSpPr>
            <p:cNvPr id="16549" name="Freeform 163"/>
            <p:cNvSpPr>
              <a:spLocks/>
            </p:cNvSpPr>
            <p:nvPr/>
          </p:nvSpPr>
          <p:spPr bwMode="auto">
            <a:xfrm>
              <a:off x="4034" y="2370"/>
              <a:ext cx="17" cy="251"/>
            </a:xfrm>
            <a:custGeom>
              <a:avLst/>
              <a:gdLst>
                <a:gd name="T0" fmla="*/ 16 w 17"/>
                <a:gd name="T1" fmla="*/ 0 h 251"/>
                <a:gd name="T2" fmla="*/ 0 w 17"/>
                <a:gd name="T3" fmla="*/ 0 h 251"/>
                <a:gd name="T4" fmla="*/ 0 w 17"/>
                <a:gd name="T5" fmla="*/ 250 h 251"/>
                <a:gd name="T6" fmla="*/ 16 w 17"/>
                <a:gd name="T7" fmla="*/ 250 h 251"/>
                <a:gd name="T8" fmla="*/ 16 w 17"/>
                <a:gd name="T9" fmla="*/ 0 h 251"/>
                <a:gd name="T10" fmla="*/ 0 60000 65536"/>
                <a:gd name="T11" fmla="*/ 0 60000 65536"/>
                <a:gd name="T12" fmla="*/ 0 60000 65536"/>
                <a:gd name="T13" fmla="*/ 0 60000 65536"/>
                <a:gd name="T14" fmla="*/ 0 60000 65536"/>
                <a:gd name="T15" fmla="*/ 0 w 17"/>
                <a:gd name="T16" fmla="*/ 0 h 251"/>
                <a:gd name="T17" fmla="*/ 17 w 17"/>
                <a:gd name="T18" fmla="*/ 251 h 251"/>
              </a:gdLst>
              <a:ahLst/>
              <a:cxnLst>
                <a:cxn ang="T10">
                  <a:pos x="T0" y="T1"/>
                </a:cxn>
                <a:cxn ang="T11">
                  <a:pos x="T2" y="T3"/>
                </a:cxn>
                <a:cxn ang="T12">
                  <a:pos x="T4" y="T5"/>
                </a:cxn>
                <a:cxn ang="T13">
                  <a:pos x="T6" y="T7"/>
                </a:cxn>
                <a:cxn ang="T14">
                  <a:pos x="T8" y="T9"/>
                </a:cxn>
              </a:cxnLst>
              <a:rect l="T15" t="T16" r="T17" b="T18"/>
              <a:pathLst>
                <a:path w="17" h="251">
                  <a:moveTo>
                    <a:pt x="16" y="0"/>
                  </a:moveTo>
                  <a:lnTo>
                    <a:pt x="0" y="0"/>
                  </a:lnTo>
                  <a:lnTo>
                    <a:pt x="0" y="250"/>
                  </a:lnTo>
                  <a:lnTo>
                    <a:pt x="16" y="250"/>
                  </a:lnTo>
                  <a:lnTo>
                    <a:pt x="16" y="0"/>
                  </a:lnTo>
                </a:path>
              </a:pathLst>
            </a:custGeom>
            <a:solidFill>
              <a:srgbClr val="FC0128"/>
            </a:solidFill>
            <a:ln w="12700" cap="rnd">
              <a:solidFill>
                <a:srgbClr val="FC0128"/>
              </a:solidFill>
              <a:round/>
              <a:headEnd/>
              <a:tailEnd/>
            </a:ln>
          </p:spPr>
          <p:txBody>
            <a:bodyPr/>
            <a:lstStyle/>
            <a:p>
              <a:endParaRPr lang="en-US"/>
            </a:p>
          </p:txBody>
        </p:sp>
        <p:sp>
          <p:nvSpPr>
            <p:cNvPr id="16550" name="Rectangle 164"/>
            <p:cNvSpPr>
              <a:spLocks noChangeArrowheads="1"/>
            </p:cNvSpPr>
            <p:nvPr/>
          </p:nvSpPr>
          <p:spPr bwMode="auto">
            <a:xfrm>
              <a:off x="5239" y="3162"/>
              <a:ext cx="167" cy="171"/>
            </a:xfrm>
            <a:prstGeom prst="rect">
              <a:avLst/>
            </a:prstGeom>
            <a:noFill/>
            <a:ln w="9525">
              <a:noFill/>
              <a:miter lim="800000"/>
              <a:headEnd/>
              <a:tailEnd/>
            </a:ln>
          </p:spPr>
          <p:txBody>
            <a:bodyPr wrap="none" lIns="90488" tIns="44450" rIns="90488" bIns="44450">
              <a:spAutoFit/>
            </a:bodyPr>
            <a:lstStyle/>
            <a:p>
              <a:pPr eaLnBrk="0" hangingPunct="0"/>
              <a:r>
                <a:rPr lang="en-GB" sz="1200" b="1">
                  <a:solidFill>
                    <a:srgbClr val="000000"/>
                  </a:solidFill>
                </a:rPr>
                <a:t>3</a:t>
              </a:r>
            </a:p>
          </p:txBody>
        </p:sp>
        <p:sp>
          <p:nvSpPr>
            <p:cNvPr id="16551" name="Rectangle 165"/>
            <p:cNvSpPr>
              <a:spLocks noChangeArrowheads="1"/>
            </p:cNvSpPr>
            <p:nvPr/>
          </p:nvSpPr>
          <p:spPr bwMode="auto">
            <a:xfrm>
              <a:off x="5289" y="3162"/>
              <a:ext cx="167" cy="171"/>
            </a:xfrm>
            <a:prstGeom prst="rect">
              <a:avLst/>
            </a:prstGeom>
            <a:noFill/>
            <a:ln w="9525">
              <a:noFill/>
              <a:miter lim="800000"/>
              <a:headEnd/>
              <a:tailEnd/>
            </a:ln>
          </p:spPr>
          <p:txBody>
            <a:bodyPr wrap="none" lIns="90488" tIns="44450" rIns="90488" bIns="44450">
              <a:spAutoFit/>
            </a:bodyPr>
            <a:lstStyle/>
            <a:p>
              <a:pPr eaLnBrk="0" hangingPunct="0"/>
              <a:r>
                <a:rPr lang="en-GB" sz="1200" b="1">
                  <a:solidFill>
                    <a:srgbClr val="000000"/>
                  </a:solidFill>
                </a:rPr>
                <a:t>0</a:t>
              </a:r>
            </a:p>
          </p:txBody>
        </p:sp>
        <p:sp>
          <p:nvSpPr>
            <p:cNvPr id="16552" name="Rectangle 166"/>
            <p:cNvSpPr>
              <a:spLocks noChangeArrowheads="1"/>
            </p:cNvSpPr>
            <p:nvPr/>
          </p:nvSpPr>
          <p:spPr bwMode="auto">
            <a:xfrm>
              <a:off x="2376" y="3159"/>
              <a:ext cx="167" cy="171"/>
            </a:xfrm>
            <a:prstGeom prst="rect">
              <a:avLst/>
            </a:prstGeom>
            <a:noFill/>
            <a:ln w="9525">
              <a:noFill/>
              <a:miter lim="800000"/>
              <a:headEnd/>
              <a:tailEnd/>
            </a:ln>
          </p:spPr>
          <p:txBody>
            <a:bodyPr wrap="none" lIns="90488" tIns="44450" rIns="90488" bIns="44450">
              <a:spAutoFit/>
            </a:bodyPr>
            <a:lstStyle/>
            <a:p>
              <a:pPr eaLnBrk="0" hangingPunct="0"/>
              <a:r>
                <a:rPr lang="en-GB" sz="1200" b="1">
                  <a:solidFill>
                    <a:srgbClr val="000000"/>
                  </a:solidFill>
                </a:rPr>
                <a:t>1</a:t>
              </a:r>
            </a:p>
          </p:txBody>
        </p:sp>
        <p:sp>
          <p:nvSpPr>
            <p:cNvPr id="16553" name="Rectangle 167"/>
            <p:cNvSpPr>
              <a:spLocks noChangeArrowheads="1"/>
            </p:cNvSpPr>
            <p:nvPr/>
          </p:nvSpPr>
          <p:spPr bwMode="auto">
            <a:xfrm>
              <a:off x="2427" y="3159"/>
              <a:ext cx="167" cy="171"/>
            </a:xfrm>
            <a:prstGeom prst="rect">
              <a:avLst/>
            </a:prstGeom>
            <a:noFill/>
            <a:ln w="9525">
              <a:noFill/>
              <a:miter lim="800000"/>
              <a:headEnd/>
              <a:tailEnd/>
            </a:ln>
          </p:spPr>
          <p:txBody>
            <a:bodyPr wrap="none" lIns="90488" tIns="44450" rIns="90488" bIns="44450">
              <a:spAutoFit/>
            </a:bodyPr>
            <a:lstStyle/>
            <a:p>
              <a:pPr eaLnBrk="0" hangingPunct="0"/>
              <a:r>
                <a:rPr lang="en-GB" sz="1200" b="1">
                  <a:solidFill>
                    <a:srgbClr val="000000"/>
                  </a:solidFill>
                </a:rPr>
                <a:t>0</a:t>
              </a:r>
            </a:p>
          </p:txBody>
        </p:sp>
        <p:sp>
          <p:nvSpPr>
            <p:cNvPr id="16554" name="Freeform 168"/>
            <p:cNvSpPr>
              <a:spLocks/>
            </p:cNvSpPr>
            <p:nvPr/>
          </p:nvSpPr>
          <p:spPr bwMode="auto">
            <a:xfrm>
              <a:off x="5304" y="3481"/>
              <a:ext cx="57" cy="116"/>
            </a:xfrm>
            <a:custGeom>
              <a:avLst/>
              <a:gdLst>
                <a:gd name="T0" fmla="*/ 0 w 57"/>
                <a:gd name="T1" fmla="*/ 0 h 116"/>
                <a:gd name="T2" fmla="*/ 28 w 57"/>
                <a:gd name="T3" fmla="*/ 115 h 116"/>
                <a:gd name="T4" fmla="*/ 56 w 57"/>
                <a:gd name="T5" fmla="*/ 0 h 116"/>
                <a:gd name="T6" fmla="*/ 0 w 57"/>
                <a:gd name="T7" fmla="*/ 0 h 116"/>
                <a:gd name="T8" fmla="*/ 0 60000 65536"/>
                <a:gd name="T9" fmla="*/ 0 60000 65536"/>
                <a:gd name="T10" fmla="*/ 0 60000 65536"/>
                <a:gd name="T11" fmla="*/ 0 60000 65536"/>
                <a:gd name="T12" fmla="*/ 0 w 57"/>
                <a:gd name="T13" fmla="*/ 0 h 116"/>
                <a:gd name="T14" fmla="*/ 57 w 57"/>
                <a:gd name="T15" fmla="*/ 116 h 116"/>
              </a:gdLst>
              <a:ahLst/>
              <a:cxnLst>
                <a:cxn ang="T8">
                  <a:pos x="T0" y="T1"/>
                </a:cxn>
                <a:cxn ang="T9">
                  <a:pos x="T2" y="T3"/>
                </a:cxn>
                <a:cxn ang="T10">
                  <a:pos x="T4" y="T5"/>
                </a:cxn>
                <a:cxn ang="T11">
                  <a:pos x="T6" y="T7"/>
                </a:cxn>
              </a:cxnLst>
              <a:rect l="T12" t="T13" r="T14" b="T15"/>
              <a:pathLst>
                <a:path w="57" h="116">
                  <a:moveTo>
                    <a:pt x="0" y="0"/>
                  </a:moveTo>
                  <a:lnTo>
                    <a:pt x="28" y="115"/>
                  </a:lnTo>
                  <a:lnTo>
                    <a:pt x="56" y="0"/>
                  </a:lnTo>
                  <a:lnTo>
                    <a:pt x="0" y="0"/>
                  </a:lnTo>
                </a:path>
              </a:pathLst>
            </a:custGeom>
            <a:solidFill>
              <a:srgbClr val="FC0128"/>
            </a:solidFill>
            <a:ln w="9525" cap="rnd">
              <a:noFill/>
              <a:round/>
              <a:headEnd/>
              <a:tailEnd/>
            </a:ln>
          </p:spPr>
          <p:txBody>
            <a:bodyPr/>
            <a:lstStyle/>
            <a:p>
              <a:endParaRPr lang="en-US"/>
            </a:p>
          </p:txBody>
        </p:sp>
        <p:sp>
          <p:nvSpPr>
            <p:cNvPr id="16555" name="Freeform 169"/>
            <p:cNvSpPr>
              <a:spLocks/>
            </p:cNvSpPr>
            <p:nvPr/>
          </p:nvSpPr>
          <p:spPr bwMode="auto">
            <a:xfrm>
              <a:off x="5296" y="3474"/>
              <a:ext cx="79" cy="155"/>
            </a:xfrm>
            <a:custGeom>
              <a:avLst/>
              <a:gdLst>
                <a:gd name="T0" fmla="*/ 70 w 79"/>
                <a:gd name="T1" fmla="*/ 14 h 155"/>
                <a:gd name="T2" fmla="*/ 70 w 79"/>
                <a:gd name="T3" fmla="*/ 0 h 155"/>
                <a:gd name="T4" fmla="*/ 0 w 79"/>
                <a:gd name="T5" fmla="*/ 0 h 155"/>
                <a:gd name="T6" fmla="*/ 39 w 79"/>
                <a:gd name="T7" fmla="*/ 154 h 155"/>
                <a:gd name="T8" fmla="*/ 78 w 79"/>
                <a:gd name="T9" fmla="*/ 0 h 155"/>
                <a:gd name="T10" fmla="*/ 0 w 79"/>
                <a:gd name="T11" fmla="*/ 0 h 155"/>
                <a:gd name="T12" fmla="*/ 32 w 79"/>
                <a:gd name="T13" fmla="*/ 130 h 155"/>
                <a:gd name="T14" fmla="*/ 45 w 79"/>
                <a:gd name="T15" fmla="*/ 126 h 155"/>
                <a:gd name="T16" fmla="*/ 15 w 79"/>
                <a:gd name="T17" fmla="*/ 14 h 155"/>
                <a:gd name="T18" fmla="*/ 62 w 79"/>
                <a:gd name="T19" fmla="*/ 14 h 155"/>
                <a:gd name="T20" fmla="*/ 39 w 79"/>
                <a:gd name="T21" fmla="*/ 103 h 155"/>
                <a:gd name="T22" fmla="*/ 15 w 79"/>
                <a:gd name="T23" fmla="*/ 14 h 155"/>
                <a:gd name="T24" fmla="*/ 70 w 79"/>
                <a:gd name="T25" fmla="*/ 14 h 15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9"/>
                <a:gd name="T40" fmla="*/ 0 h 155"/>
                <a:gd name="T41" fmla="*/ 79 w 79"/>
                <a:gd name="T42" fmla="*/ 155 h 15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9" h="155">
                  <a:moveTo>
                    <a:pt x="70" y="14"/>
                  </a:moveTo>
                  <a:lnTo>
                    <a:pt x="70" y="0"/>
                  </a:lnTo>
                  <a:lnTo>
                    <a:pt x="0" y="0"/>
                  </a:lnTo>
                  <a:lnTo>
                    <a:pt x="39" y="154"/>
                  </a:lnTo>
                  <a:lnTo>
                    <a:pt x="78" y="0"/>
                  </a:lnTo>
                  <a:lnTo>
                    <a:pt x="0" y="0"/>
                  </a:lnTo>
                  <a:lnTo>
                    <a:pt x="32" y="130"/>
                  </a:lnTo>
                  <a:lnTo>
                    <a:pt x="45" y="126"/>
                  </a:lnTo>
                  <a:lnTo>
                    <a:pt x="15" y="14"/>
                  </a:lnTo>
                  <a:lnTo>
                    <a:pt x="62" y="14"/>
                  </a:lnTo>
                  <a:lnTo>
                    <a:pt x="39" y="103"/>
                  </a:lnTo>
                  <a:lnTo>
                    <a:pt x="15" y="14"/>
                  </a:lnTo>
                  <a:lnTo>
                    <a:pt x="70" y="14"/>
                  </a:lnTo>
                </a:path>
              </a:pathLst>
            </a:custGeom>
            <a:solidFill>
              <a:srgbClr val="FC0128"/>
            </a:solidFill>
            <a:ln w="12700" cap="rnd">
              <a:solidFill>
                <a:srgbClr val="FC0128"/>
              </a:solidFill>
              <a:round/>
              <a:headEnd/>
              <a:tailEnd/>
            </a:ln>
          </p:spPr>
          <p:txBody>
            <a:bodyPr/>
            <a:lstStyle/>
            <a:p>
              <a:endParaRPr lang="en-US"/>
            </a:p>
          </p:txBody>
        </p:sp>
        <p:sp>
          <p:nvSpPr>
            <p:cNvPr id="16556" name="Freeform 170"/>
            <p:cNvSpPr>
              <a:spLocks/>
            </p:cNvSpPr>
            <p:nvPr/>
          </p:nvSpPr>
          <p:spPr bwMode="auto">
            <a:xfrm>
              <a:off x="5328" y="3352"/>
              <a:ext cx="17" cy="251"/>
            </a:xfrm>
            <a:custGeom>
              <a:avLst/>
              <a:gdLst>
                <a:gd name="T0" fmla="*/ 0 w 17"/>
                <a:gd name="T1" fmla="*/ 250 h 251"/>
                <a:gd name="T2" fmla="*/ 16 w 17"/>
                <a:gd name="T3" fmla="*/ 250 h 251"/>
                <a:gd name="T4" fmla="*/ 16 w 17"/>
                <a:gd name="T5" fmla="*/ 0 h 251"/>
                <a:gd name="T6" fmla="*/ 0 w 17"/>
                <a:gd name="T7" fmla="*/ 0 h 251"/>
                <a:gd name="T8" fmla="*/ 0 w 17"/>
                <a:gd name="T9" fmla="*/ 250 h 251"/>
                <a:gd name="T10" fmla="*/ 0 60000 65536"/>
                <a:gd name="T11" fmla="*/ 0 60000 65536"/>
                <a:gd name="T12" fmla="*/ 0 60000 65536"/>
                <a:gd name="T13" fmla="*/ 0 60000 65536"/>
                <a:gd name="T14" fmla="*/ 0 60000 65536"/>
                <a:gd name="T15" fmla="*/ 0 w 17"/>
                <a:gd name="T16" fmla="*/ 0 h 251"/>
                <a:gd name="T17" fmla="*/ 17 w 17"/>
                <a:gd name="T18" fmla="*/ 251 h 251"/>
              </a:gdLst>
              <a:ahLst/>
              <a:cxnLst>
                <a:cxn ang="T10">
                  <a:pos x="T0" y="T1"/>
                </a:cxn>
                <a:cxn ang="T11">
                  <a:pos x="T2" y="T3"/>
                </a:cxn>
                <a:cxn ang="T12">
                  <a:pos x="T4" y="T5"/>
                </a:cxn>
                <a:cxn ang="T13">
                  <a:pos x="T6" y="T7"/>
                </a:cxn>
                <a:cxn ang="T14">
                  <a:pos x="T8" y="T9"/>
                </a:cxn>
              </a:cxnLst>
              <a:rect l="T15" t="T16" r="T17" b="T18"/>
              <a:pathLst>
                <a:path w="17" h="251">
                  <a:moveTo>
                    <a:pt x="0" y="250"/>
                  </a:moveTo>
                  <a:lnTo>
                    <a:pt x="16" y="250"/>
                  </a:lnTo>
                  <a:lnTo>
                    <a:pt x="16" y="0"/>
                  </a:lnTo>
                  <a:lnTo>
                    <a:pt x="0" y="0"/>
                  </a:lnTo>
                  <a:lnTo>
                    <a:pt x="0" y="250"/>
                  </a:lnTo>
                </a:path>
              </a:pathLst>
            </a:custGeom>
            <a:solidFill>
              <a:srgbClr val="FC0128"/>
            </a:solidFill>
            <a:ln w="12700" cap="rnd">
              <a:solidFill>
                <a:srgbClr val="FC0128"/>
              </a:solidFill>
              <a:round/>
              <a:headEnd/>
              <a:tailEnd/>
            </a:ln>
          </p:spPr>
          <p:txBody>
            <a:bodyPr/>
            <a:lstStyle/>
            <a:p>
              <a:endParaRPr lang="en-US"/>
            </a:p>
          </p:txBody>
        </p:sp>
        <p:sp>
          <p:nvSpPr>
            <p:cNvPr id="16557" name="Freeform 171"/>
            <p:cNvSpPr>
              <a:spLocks/>
            </p:cNvSpPr>
            <p:nvPr/>
          </p:nvSpPr>
          <p:spPr bwMode="auto">
            <a:xfrm>
              <a:off x="5264" y="3658"/>
              <a:ext cx="136" cy="153"/>
            </a:xfrm>
            <a:custGeom>
              <a:avLst/>
              <a:gdLst>
                <a:gd name="T0" fmla="*/ 67 w 136"/>
                <a:gd name="T1" fmla="*/ 152 h 153"/>
                <a:gd name="T2" fmla="*/ 57 w 136"/>
                <a:gd name="T3" fmla="*/ 151 h 153"/>
                <a:gd name="T4" fmla="*/ 48 w 136"/>
                <a:gd name="T5" fmla="*/ 149 h 153"/>
                <a:gd name="T6" fmla="*/ 40 w 136"/>
                <a:gd name="T7" fmla="*/ 146 h 153"/>
                <a:gd name="T8" fmla="*/ 32 w 136"/>
                <a:gd name="T9" fmla="*/ 141 h 153"/>
                <a:gd name="T10" fmla="*/ 25 w 136"/>
                <a:gd name="T11" fmla="*/ 136 h 153"/>
                <a:gd name="T12" fmla="*/ 18 w 136"/>
                <a:gd name="T13" fmla="*/ 129 h 153"/>
                <a:gd name="T14" fmla="*/ 13 w 136"/>
                <a:gd name="T15" fmla="*/ 122 h 153"/>
                <a:gd name="T16" fmla="*/ 8 w 136"/>
                <a:gd name="T17" fmla="*/ 114 h 153"/>
                <a:gd name="T18" fmla="*/ 5 w 136"/>
                <a:gd name="T19" fmla="*/ 106 h 153"/>
                <a:gd name="T20" fmla="*/ 2 w 136"/>
                <a:gd name="T21" fmla="*/ 96 h 153"/>
                <a:gd name="T22" fmla="*/ 0 w 136"/>
                <a:gd name="T23" fmla="*/ 87 h 153"/>
                <a:gd name="T24" fmla="*/ 0 w 136"/>
                <a:gd name="T25" fmla="*/ 77 h 153"/>
                <a:gd name="T26" fmla="*/ 1 w 136"/>
                <a:gd name="T27" fmla="*/ 58 h 153"/>
                <a:gd name="T28" fmla="*/ 5 w 136"/>
                <a:gd name="T29" fmla="*/ 48 h 153"/>
                <a:gd name="T30" fmla="*/ 8 w 136"/>
                <a:gd name="T31" fmla="*/ 38 h 153"/>
                <a:gd name="T32" fmla="*/ 14 w 136"/>
                <a:gd name="T33" fmla="*/ 29 h 153"/>
                <a:gd name="T34" fmla="*/ 20 w 136"/>
                <a:gd name="T35" fmla="*/ 21 h 153"/>
                <a:gd name="T36" fmla="*/ 27 w 136"/>
                <a:gd name="T37" fmla="*/ 15 h 153"/>
                <a:gd name="T38" fmla="*/ 33 w 136"/>
                <a:gd name="T39" fmla="*/ 10 h 153"/>
                <a:gd name="T40" fmla="*/ 42 w 136"/>
                <a:gd name="T41" fmla="*/ 6 h 153"/>
                <a:gd name="T42" fmla="*/ 50 w 136"/>
                <a:gd name="T43" fmla="*/ 3 h 153"/>
                <a:gd name="T44" fmla="*/ 67 w 136"/>
                <a:gd name="T45" fmla="*/ 0 h 153"/>
                <a:gd name="T46" fmla="*/ 83 w 136"/>
                <a:gd name="T47" fmla="*/ 3 h 153"/>
                <a:gd name="T48" fmla="*/ 92 w 136"/>
                <a:gd name="T49" fmla="*/ 6 h 153"/>
                <a:gd name="T50" fmla="*/ 100 w 136"/>
                <a:gd name="T51" fmla="*/ 10 h 153"/>
                <a:gd name="T52" fmla="*/ 107 w 136"/>
                <a:gd name="T53" fmla="*/ 15 h 153"/>
                <a:gd name="T54" fmla="*/ 114 w 136"/>
                <a:gd name="T55" fmla="*/ 21 h 153"/>
                <a:gd name="T56" fmla="*/ 120 w 136"/>
                <a:gd name="T57" fmla="*/ 29 h 153"/>
                <a:gd name="T58" fmla="*/ 125 w 136"/>
                <a:gd name="T59" fmla="*/ 38 h 153"/>
                <a:gd name="T60" fmla="*/ 129 w 136"/>
                <a:gd name="T61" fmla="*/ 48 h 153"/>
                <a:gd name="T62" fmla="*/ 132 w 136"/>
                <a:gd name="T63" fmla="*/ 58 h 153"/>
                <a:gd name="T64" fmla="*/ 135 w 136"/>
                <a:gd name="T65" fmla="*/ 77 h 153"/>
                <a:gd name="T66" fmla="*/ 134 w 136"/>
                <a:gd name="T67" fmla="*/ 87 h 153"/>
                <a:gd name="T68" fmla="*/ 132 w 136"/>
                <a:gd name="T69" fmla="*/ 96 h 153"/>
                <a:gd name="T70" fmla="*/ 129 w 136"/>
                <a:gd name="T71" fmla="*/ 106 h 153"/>
                <a:gd name="T72" fmla="*/ 125 w 136"/>
                <a:gd name="T73" fmla="*/ 114 h 153"/>
                <a:gd name="T74" fmla="*/ 121 w 136"/>
                <a:gd name="T75" fmla="*/ 122 h 153"/>
                <a:gd name="T76" fmla="*/ 115 w 136"/>
                <a:gd name="T77" fmla="*/ 129 h 153"/>
                <a:gd name="T78" fmla="*/ 109 w 136"/>
                <a:gd name="T79" fmla="*/ 136 h 153"/>
                <a:gd name="T80" fmla="*/ 101 w 136"/>
                <a:gd name="T81" fmla="*/ 141 h 153"/>
                <a:gd name="T82" fmla="*/ 94 w 136"/>
                <a:gd name="T83" fmla="*/ 146 h 153"/>
                <a:gd name="T84" fmla="*/ 85 w 136"/>
                <a:gd name="T85" fmla="*/ 149 h 153"/>
                <a:gd name="T86" fmla="*/ 77 w 136"/>
                <a:gd name="T87" fmla="*/ 151 h 153"/>
                <a:gd name="T88" fmla="*/ 67 w 136"/>
                <a:gd name="T89" fmla="*/ 152 h 15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6"/>
                <a:gd name="T136" fmla="*/ 0 h 153"/>
                <a:gd name="T137" fmla="*/ 136 w 136"/>
                <a:gd name="T138" fmla="*/ 153 h 15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6" h="153">
                  <a:moveTo>
                    <a:pt x="67" y="152"/>
                  </a:moveTo>
                  <a:lnTo>
                    <a:pt x="57" y="151"/>
                  </a:lnTo>
                  <a:lnTo>
                    <a:pt x="48" y="149"/>
                  </a:lnTo>
                  <a:lnTo>
                    <a:pt x="40" y="146"/>
                  </a:lnTo>
                  <a:lnTo>
                    <a:pt x="32" y="141"/>
                  </a:lnTo>
                  <a:lnTo>
                    <a:pt x="25" y="136"/>
                  </a:lnTo>
                  <a:lnTo>
                    <a:pt x="18" y="129"/>
                  </a:lnTo>
                  <a:lnTo>
                    <a:pt x="13" y="122"/>
                  </a:lnTo>
                  <a:lnTo>
                    <a:pt x="8" y="114"/>
                  </a:lnTo>
                  <a:lnTo>
                    <a:pt x="5" y="106"/>
                  </a:lnTo>
                  <a:lnTo>
                    <a:pt x="2" y="96"/>
                  </a:lnTo>
                  <a:lnTo>
                    <a:pt x="0" y="87"/>
                  </a:lnTo>
                  <a:lnTo>
                    <a:pt x="0" y="77"/>
                  </a:lnTo>
                  <a:lnTo>
                    <a:pt x="1" y="58"/>
                  </a:lnTo>
                  <a:lnTo>
                    <a:pt x="5" y="48"/>
                  </a:lnTo>
                  <a:lnTo>
                    <a:pt x="8" y="38"/>
                  </a:lnTo>
                  <a:lnTo>
                    <a:pt x="14" y="29"/>
                  </a:lnTo>
                  <a:lnTo>
                    <a:pt x="20" y="21"/>
                  </a:lnTo>
                  <a:lnTo>
                    <a:pt x="27" y="15"/>
                  </a:lnTo>
                  <a:lnTo>
                    <a:pt x="33" y="10"/>
                  </a:lnTo>
                  <a:lnTo>
                    <a:pt x="42" y="6"/>
                  </a:lnTo>
                  <a:lnTo>
                    <a:pt x="50" y="3"/>
                  </a:lnTo>
                  <a:lnTo>
                    <a:pt x="67" y="0"/>
                  </a:lnTo>
                  <a:lnTo>
                    <a:pt x="83" y="3"/>
                  </a:lnTo>
                  <a:lnTo>
                    <a:pt x="92" y="6"/>
                  </a:lnTo>
                  <a:lnTo>
                    <a:pt x="100" y="10"/>
                  </a:lnTo>
                  <a:lnTo>
                    <a:pt x="107" y="15"/>
                  </a:lnTo>
                  <a:lnTo>
                    <a:pt x="114" y="21"/>
                  </a:lnTo>
                  <a:lnTo>
                    <a:pt x="120" y="29"/>
                  </a:lnTo>
                  <a:lnTo>
                    <a:pt x="125" y="38"/>
                  </a:lnTo>
                  <a:lnTo>
                    <a:pt x="129" y="48"/>
                  </a:lnTo>
                  <a:lnTo>
                    <a:pt x="132" y="58"/>
                  </a:lnTo>
                  <a:lnTo>
                    <a:pt x="135" y="77"/>
                  </a:lnTo>
                  <a:lnTo>
                    <a:pt x="134" y="87"/>
                  </a:lnTo>
                  <a:lnTo>
                    <a:pt x="132" y="96"/>
                  </a:lnTo>
                  <a:lnTo>
                    <a:pt x="129" y="106"/>
                  </a:lnTo>
                  <a:lnTo>
                    <a:pt x="125" y="114"/>
                  </a:lnTo>
                  <a:lnTo>
                    <a:pt x="121" y="122"/>
                  </a:lnTo>
                  <a:lnTo>
                    <a:pt x="115" y="129"/>
                  </a:lnTo>
                  <a:lnTo>
                    <a:pt x="109" y="136"/>
                  </a:lnTo>
                  <a:lnTo>
                    <a:pt x="101" y="141"/>
                  </a:lnTo>
                  <a:lnTo>
                    <a:pt x="94" y="146"/>
                  </a:lnTo>
                  <a:lnTo>
                    <a:pt x="85" y="149"/>
                  </a:lnTo>
                  <a:lnTo>
                    <a:pt x="77" y="151"/>
                  </a:lnTo>
                  <a:lnTo>
                    <a:pt x="67" y="152"/>
                  </a:lnTo>
                </a:path>
              </a:pathLst>
            </a:custGeom>
            <a:solidFill>
              <a:srgbClr val="00FFFF"/>
            </a:solidFill>
            <a:ln w="9525" cap="rnd">
              <a:noFill/>
              <a:round/>
              <a:headEnd/>
              <a:tailEnd/>
            </a:ln>
          </p:spPr>
          <p:txBody>
            <a:bodyPr/>
            <a:lstStyle/>
            <a:p>
              <a:endParaRPr lang="en-US"/>
            </a:p>
          </p:txBody>
        </p:sp>
        <p:sp>
          <p:nvSpPr>
            <p:cNvPr id="16558" name="Freeform 172"/>
            <p:cNvSpPr>
              <a:spLocks/>
            </p:cNvSpPr>
            <p:nvPr/>
          </p:nvSpPr>
          <p:spPr bwMode="auto">
            <a:xfrm>
              <a:off x="5257" y="3651"/>
              <a:ext cx="154" cy="173"/>
            </a:xfrm>
            <a:custGeom>
              <a:avLst/>
              <a:gdLst>
                <a:gd name="T0" fmla="*/ 86 w 154"/>
                <a:gd name="T1" fmla="*/ 157 h 173"/>
                <a:gd name="T2" fmla="*/ 66 w 154"/>
                <a:gd name="T3" fmla="*/ 157 h 173"/>
                <a:gd name="T4" fmla="*/ 50 w 154"/>
                <a:gd name="T5" fmla="*/ 152 h 173"/>
                <a:gd name="T6" fmla="*/ 36 w 154"/>
                <a:gd name="T7" fmla="*/ 143 h 173"/>
                <a:gd name="T8" fmla="*/ 25 w 154"/>
                <a:gd name="T9" fmla="*/ 129 h 173"/>
                <a:gd name="T10" fmla="*/ 16 w 154"/>
                <a:gd name="T11" fmla="*/ 114 h 173"/>
                <a:gd name="T12" fmla="*/ 13 w 154"/>
                <a:gd name="T13" fmla="*/ 97 h 173"/>
                <a:gd name="T14" fmla="*/ 14 w 154"/>
                <a:gd name="T15" fmla="*/ 69 h 173"/>
                <a:gd name="T16" fmla="*/ 20 w 154"/>
                <a:gd name="T17" fmla="*/ 50 h 173"/>
                <a:gd name="T18" fmla="*/ 31 w 154"/>
                <a:gd name="T19" fmla="*/ 34 h 173"/>
                <a:gd name="T20" fmla="*/ 45 w 154"/>
                <a:gd name="T21" fmla="*/ 23 h 173"/>
                <a:gd name="T22" fmla="*/ 60 w 154"/>
                <a:gd name="T23" fmla="*/ 17 h 173"/>
                <a:gd name="T24" fmla="*/ 92 w 154"/>
                <a:gd name="T25" fmla="*/ 17 h 173"/>
                <a:gd name="T26" fmla="*/ 107 w 154"/>
                <a:gd name="T27" fmla="*/ 23 h 173"/>
                <a:gd name="T28" fmla="*/ 121 w 154"/>
                <a:gd name="T29" fmla="*/ 34 h 173"/>
                <a:gd name="T30" fmla="*/ 131 w 154"/>
                <a:gd name="T31" fmla="*/ 50 h 173"/>
                <a:gd name="T32" fmla="*/ 137 w 154"/>
                <a:gd name="T33" fmla="*/ 69 h 173"/>
                <a:gd name="T34" fmla="*/ 139 w 154"/>
                <a:gd name="T35" fmla="*/ 97 h 173"/>
                <a:gd name="T36" fmla="*/ 135 w 154"/>
                <a:gd name="T37" fmla="*/ 114 h 173"/>
                <a:gd name="T38" fmla="*/ 127 w 154"/>
                <a:gd name="T39" fmla="*/ 129 h 173"/>
                <a:gd name="T40" fmla="*/ 115 w 154"/>
                <a:gd name="T41" fmla="*/ 143 h 173"/>
                <a:gd name="T42" fmla="*/ 102 w 154"/>
                <a:gd name="T43" fmla="*/ 152 h 173"/>
                <a:gd name="T44" fmla="*/ 85 w 154"/>
                <a:gd name="T45" fmla="*/ 157 h 173"/>
                <a:gd name="T46" fmla="*/ 66 w 154"/>
                <a:gd name="T47" fmla="*/ 157 h 173"/>
                <a:gd name="T48" fmla="*/ 76 w 154"/>
                <a:gd name="T49" fmla="*/ 172 h 173"/>
                <a:gd name="T50" fmla="*/ 97 w 154"/>
                <a:gd name="T51" fmla="*/ 169 h 173"/>
                <a:gd name="T52" fmla="*/ 115 w 154"/>
                <a:gd name="T53" fmla="*/ 160 h 173"/>
                <a:gd name="T54" fmla="*/ 130 w 154"/>
                <a:gd name="T55" fmla="*/ 146 h 173"/>
                <a:gd name="T56" fmla="*/ 142 w 154"/>
                <a:gd name="T57" fmla="*/ 129 h 173"/>
                <a:gd name="T58" fmla="*/ 150 w 154"/>
                <a:gd name="T59" fmla="*/ 109 h 173"/>
                <a:gd name="T60" fmla="*/ 153 w 154"/>
                <a:gd name="T61" fmla="*/ 87 h 173"/>
                <a:gd name="T62" fmla="*/ 146 w 154"/>
                <a:gd name="T63" fmla="*/ 54 h 173"/>
                <a:gd name="T64" fmla="*/ 136 w 154"/>
                <a:gd name="T65" fmla="*/ 33 h 173"/>
                <a:gd name="T66" fmla="*/ 121 w 154"/>
                <a:gd name="T67" fmla="*/ 17 h 173"/>
                <a:gd name="T68" fmla="*/ 104 w 154"/>
                <a:gd name="T69" fmla="*/ 7 h 173"/>
                <a:gd name="T70" fmla="*/ 76 w 154"/>
                <a:gd name="T71" fmla="*/ 0 h 173"/>
                <a:gd name="T72" fmla="*/ 48 w 154"/>
                <a:gd name="T73" fmla="*/ 7 h 173"/>
                <a:gd name="T74" fmla="*/ 31 w 154"/>
                <a:gd name="T75" fmla="*/ 17 h 173"/>
                <a:gd name="T76" fmla="*/ 16 w 154"/>
                <a:gd name="T77" fmla="*/ 33 h 173"/>
                <a:gd name="T78" fmla="*/ 5 w 154"/>
                <a:gd name="T79" fmla="*/ 54 h 173"/>
                <a:gd name="T80" fmla="*/ 0 w 154"/>
                <a:gd name="T81" fmla="*/ 87 h 173"/>
                <a:gd name="T82" fmla="*/ 2 w 154"/>
                <a:gd name="T83" fmla="*/ 109 h 173"/>
                <a:gd name="T84" fmla="*/ 9 w 154"/>
                <a:gd name="T85" fmla="*/ 129 h 173"/>
                <a:gd name="T86" fmla="*/ 21 w 154"/>
                <a:gd name="T87" fmla="*/ 146 h 173"/>
                <a:gd name="T88" fmla="*/ 37 w 154"/>
                <a:gd name="T89" fmla="*/ 160 h 173"/>
                <a:gd name="T90" fmla="*/ 55 w 154"/>
                <a:gd name="T91" fmla="*/ 169 h 173"/>
                <a:gd name="T92" fmla="*/ 76 w 154"/>
                <a:gd name="T93" fmla="*/ 172 h 1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4"/>
                <a:gd name="T142" fmla="*/ 0 h 173"/>
                <a:gd name="T143" fmla="*/ 154 w 154"/>
                <a:gd name="T144" fmla="*/ 173 h 1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4" h="173">
                  <a:moveTo>
                    <a:pt x="86" y="171"/>
                  </a:moveTo>
                  <a:lnTo>
                    <a:pt x="86" y="157"/>
                  </a:lnTo>
                  <a:lnTo>
                    <a:pt x="76" y="158"/>
                  </a:lnTo>
                  <a:lnTo>
                    <a:pt x="66" y="157"/>
                  </a:lnTo>
                  <a:lnTo>
                    <a:pt x="58" y="155"/>
                  </a:lnTo>
                  <a:lnTo>
                    <a:pt x="50" y="152"/>
                  </a:lnTo>
                  <a:lnTo>
                    <a:pt x="43" y="148"/>
                  </a:lnTo>
                  <a:lnTo>
                    <a:pt x="36" y="143"/>
                  </a:lnTo>
                  <a:lnTo>
                    <a:pt x="31" y="137"/>
                  </a:lnTo>
                  <a:lnTo>
                    <a:pt x="25" y="129"/>
                  </a:lnTo>
                  <a:lnTo>
                    <a:pt x="20" y="122"/>
                  </a:lnTo>
                  <a:lnTo>
                    <a:pt x="16" y="114"/>
                  </a:lnTo>
                  <a:lnTo>
                    <a:pt x="15" y="105"/>
                  </a:lnTo>
                  <a:lnTo>
                    <a:pt x="13" y="97"/>
                  </a:lnTo>
                  <a:lnTo>
                    <a:pt x="12" y="87"/>
                  </a:lnTo>
                  <a:lnTo>
                    <a:pt x="14" y="69"/>
                  </a:lnTo>
                  <a:lnTo>
                    <a:pt x="16" y="59"/>
                  </a:lnTo>
                  <a:lnTo>
                    <a:pt x="20" y="50"/>
                  </a:lnTo>
                  <a:lnTo>
                    <a:pt x="25" y="42"/>
                  </a:lnTo>
                  <a:lnTo>
                    <a:pt x="31" y="34"/>
                  </a:lnTo>
                  <a:lnTo>
                    <a:pt x="38" y="28"/>
                  </a:lnTo>
                  <a:lnTo>
                    <a:pt x="45" y="23"/>
                  </a:lnTo>
                  <a:lnTo>
                    <a:pt x="52" y="19"/>
                  </a:lnTo>
                  <a:lnTo>
                    <a:pt x="60" y="17"/>
                  </a:lnTo>
                  <a:lnTo>
                    <a:pt x="76" y="15"/>
                  </a:lnTo>
                  <a:lnTo>
                    <a:pt x="92" y="17"/>
                  </a:lnTo>
                  <a:lnTo>
                    <a:pt x="100" y="19"/>
                  </a:lnTo>
                  <a:lnTo>
                    <a:pt x="107" y="23"/>
                  </a:lnTo>
                  <a:lnTo>
                    <a:pt x="114" y="28"/>
                  </a:lnTo>
                  <a:lnTo>
                    <a:pt x="121" y="34"/>
                  </a:lnTo>
                  <a:lnTo>
                    <a:pt x="126" y="42"/>
                  </a:lnTo>
                  <a:lnTo>
                    <a:pt x="131" y="50"/>
                  </a:lnTo>
                  <a:lnTo>
                    <a:pt x="136" y="59"/>
                  </a:lnTo>
                  <a:lnTo>
                    <a:pt x="137" y="69"/>
                  </a:lnTo>
                  <a:lnTo>
                    <a:pt x="139" y="87"/>
                  </a:lnTo>
                  <a:lnTo>
                    <a:pt x="139" y="97"/>
                  </a:lnTo>
                  <a:lnTo>
                    <a:pt x="137" y="105"/>
                  </a:lnTo>
                  <a:lnTo>
                    <a:pt x="135" y="114"/>
                  </a:lnTo>
                  <a:lnTo>
                    <a:pt x="131" y="122"/>
                  </a:lnTo>
                  <a:lnTo>
                    <a:pt x="127" y="129"/>
                  </a:lnTo>
                  <a:lnTo>
                    <a:pt x="121" y="137"/>
                  </a:lnTo>
                  <a:lnTo>
                    <a:pt x="115" y="143"/>
                  </a:lnTo>
                  <a:lnTo>
                    <a:pt x="109" y="148"/>
                  </a:lnTo>
                  <a:lnTo>
                    <a:pt x="102" y="152"/>
                  </a:lnTo>
                  <a:lnTo>
                    <a:pt x="93" y="155"/>
                  </a:lnTo>
                  <a:lnTo>
                    <a:pt x="85" y="157"/>
                  </a:lnTo>
                  <a:lnTo>
                    <a:pt x="76" y="158"/>
                  </a:lnTo>
                  <a:lnTo>
                    <a:pt x="66" y="157"/>
                  </a:lnTo>
                  <a:lnTo>
                    <a:pt x="65" y="171"/>
                  </a:lnTo>
                  <a:lnTo>
                    <a:pt x="76" y="172"/>
                  </a:lnTo>
                  <a:lnTo>
                    <a:pt x="87" y="171"/>
                  </a:lnTo>
                  <a:lnTo>
                    <a:pt x="97" y="169"/>
                  </a:lnTo>
                  <a:lnTo>
                    <a:pt x="106" y="165"/>
                  </a:lnTo>
                  <a:lnTo>
                    <a:pt x="115" y="160"/>
                  </a:lnTo>
                  <a:lnTo>
                    <a:pt x="123" y="154"/>
                  </a:lnTo>
                  <a:lnTo>
                    <a:pt x="130" y="146"/>
                  </a:lnTo>
                  <a:lnTo>
                    <a:pt x="137" y="138"/>
                  </a:lnTo>
                  <a:lnTo>
                    <a:pt x="142" y="129"/>
                  </a:lnTo>
                  <a:lnTo>
                    <a:pt x="146" y="119"/>
                  </a:lnTo>
                  <a:lnTo>
                    <a:pt x="150" y="109"/>
                  </a:lnTo>
                  <a:lnTo>
                    <a:pt x="152" y="98"/>
                  </a:lnTo>
                  <a:lnTo>
                    <a:pt x="153" y="87"/>
                  </a:lnTo>
                  <a:lnTo>
                    <a:pt x="150" y="65"/>
                  </a:lnTo>
                  <a:lnTo>
                    <a:pt x="146" y="54"/>
                  </a:lnTo>
                  <a:lnTo>
                    <a:pt x="142" y="43"/>
                  </a:lnTo>
                  <a:lnTo>
                    <a:pt x="136" y="33"/>
                  </a:lnTo>
                  <a:lnTo>
                    <a:pt x="129" y="25"/>
                  </a:lnTo>
                  <a:lnTo>
                    <a:pt x="121" y="17"/>
                  </a:lnTo>
                  <a:lnTo>
                    <a:pt x="113" y="11"/>
                  </a:lnTo>
                  <a:lnTo>
                    <a:pt x="104" y="7"/>
                  </a:lnTo>
                  <a:lnTo>
                    <a:pt x="95" y="3"/>
                  </a:lnTo>
                  <a:lnTo>
                    <a:pt x="76" y="0"/>
                  </a:lnTo>
                  <a:lnTo>
                    <a:pt x="57" y="3"/>
                  </a:lnTo>
                  <a:lnTo>
                    <a:pt x="48" y="7"/>
                  </a:lnTo>
                  <a:lnTo>
                    <a:pt x="39" y="11"/>
                  </a:lnTo>
                  <a:lnTo>
                    <a:pt x="31" y="17"/>
                  </a:lnTo>
                  <a:lnTo>
                    <a:pt x="23" y="25"/>
                  </a:lnTo>
                  <a:lnTo>
                    <a:pt x="16" y="33"/>
                  </a:lnTo>
                  <a:lnTo>
                    <a:pt x="9" y="43"/>
                  </a:lnTo>
                  <a:lnTo>
                    <a:pt x="5" y="54"/>
                  </a:lnTo>
                  <a:lnTo>
                    <a:pt x="2" y="65"/>
                  </a:lnTo>
                  <a:lnTo>
                    <a:pt x="0" y="87"/>
                  </a:lnTo>
                  <a:lnTo>
                    <a:pt x="0" y="98"/>
                  </a:lnTo>
                  <a:lnTo>
                    <a:pt x="2" y="109"/>
                  </a:lnTo>
                  <a:lnTo>
                    <a:pt x="6" y="119"/>
                  </a:lnTo>
                  <a:lnTo>
                    <a:pt x="9" y="129"/>
                  </a:lnTo>
                  <a:lnTo>
                    <a:pt x="15" y="138"/>
                  </a:lnTo>
                  <a:lnTo>
                    <a:pt x="21" y="146"/>
                  </a:lnTo>
                  <a:lnTo>
                    <a:pt x="29" y="154"/>
                  </a:lnTo>
                  <a:lnTo>
                    <a:pt x="37" y="160"/>
                  </a:lnTo>
                  <a:lnTo>
                    <a:pt x="45" y="165"/>
                  </a:lnTo>
                  <a:lnTo>
                    <a:pt x="55" y="169"/>
                  </a:lnTo>
                  <a:lnTo>
                    <a:pt x="65" y="171"/>
                  </a:lnTo>
                  <a:lnTo>
                    <a:pt x="76" y="172"/>
                  </a:lnTo>
                  <a:lnTo>
                    <a:pt x="86" y="171"/>
                  </a:lnTo>
                </a:path>
              </a:pathLst>
            </a:custGeom>
            <a:solidFill>
              <a:srgbClr val="000000"/>
            </a:solidFill>
            <a:ln w="12700" cap="rnd">
              <a:solidFill>
                <a:srgbClr val="000000"/>
              </a:solidFill>
              <a:round/>
              <a:headEnd/>
              <a:tailEnd/>
            </a:ln>
          </p:spPr>
          <p:txBody>
            <a:bodyPr/>
            <a:lstStyle/>
            <a:p>
              <a:endParaRPr lang="en-US"/>
            </a:p>
          </p:txBody>
        </p:sp>
        <p:sp>
          <p:nvSpPr>
            <p:cNvPr id="16559" name="Freeform 173"/>
            <p:cNvSpPr>
              <a:spLocks/>
            </p:cNvSpPr>
            <p:nvPr/>
          </p:nvSpPr>
          <p:spPr bwMode="auto">
            <a:xfrm>
              <a:off x="5408" y="3658"/>
              <a:ext cx="136" cy="153"/>
            </a:xfrm>
            <a:custGeom>
              <a:avLst/>
              <a:gdLst>
                <a:gd name="T0" fmla="*/ 67 w 136"/>
                <a:gd name="T1" fmla="*/ 152 h 153"/>
                <a:gd name="T2" fmla="*/ 57 w 136"/>
                <a:gd name="T3" fmla="*/ 151 h 153"/>
                <a:gd name="T4" fmla="*/ 49 w 136"/>
                <a:gd name="T5" fmla="*/ 149 h 153"/>
                <a:gd name="T6" fmla="*/ 40 w 136"/>
                <a:gd name="T7" fmla="*/ 146 h 153"/>
                <a:gd name="T8" fmla="*/ 33 w 136"/>
                <a:gd name="T9" fmla="*/ 141 h 153"/>
                <a:gd name="T10" fmla="*/ 25 w 136"/>
                <a:gd name="T11" fmla="*/ 136 h 153"/>
                <a:gd name="T12" fmla="*/ 19 w 136"/>
                <a:gd name="T13" fmla="*/ 129 h 153"/>
                <a:gd name="T14" fmla="*/ 13 w 136"/>
                <a:gd name="T15" fmla="*/ 122 h 153"/>
                <a:gd name="T16" fmla="*/ 9 w 136"/>
                <a:gd name="T17" fmla="*/ 114 h 153"/>
                <a:gd name="T18" fmla="*/ 5 w 136"/>
                <a:gd name="T19" fmla="*/ 106 h 153"/>
                <a:gd name="T20" fmla="*/ 2 w 136"/>
                <a:gd name="T21" fmla="*/ 96 h 153"/>
                <a:gd name="T22" fmla="*/ 0 w 136"/>
                <a:gd name="T23" fmla="*/ 87 h 153"/>
                <a:gd name="T24" fmla="*/ 0 w 136"/>
                <a:gd name="T25" fmla="*/ 77 h 153"/>
                <a:gd name="T26" fmla="*/ 2 w 136"/>
                <a:gd name="T27" fmla="*/ 58 h 153"/>
                <a:gd name="T28" fmla="*/ 5 w 136"/>
                <a:gd name="T29" fmla="*/ 48 h 153"/>
                <a:gd name="T30" fmla="*/ 9 w 136"/>
                <a:gd name="T31" fmla="*/ 38 h 153"/>
                <a:gd name="T32" fmla="*/ 14 w 136"/>
                <a:gd name="T33" fmla="*/ 29 h 153"/>
                <a:gd name="T34" fmla="*/ 20 w 136"/>
                <a:gd name="T35" fmla="*/ 21 h 153"/>
                <a:gd name="T36" fmla="*/ 27 w 136"/>
                <a:gd name="T37" fmla="*/ 15 h 153"/>
                <a:gd name="T38" fmla="*/ 34 w 136"/>
                <a:gd name="T39" fmla="*/ 10 h 153"/>
                <a:gd name="T40" fmla="*/ 42 w 136"/>
                <a:gd name="T41" fmla="*/ 6 h 153"/>
                <a:gd name="T42" fmla="*/ 51 w 136"/>
                <a:gd name="T43" fmla="*/ 3 h 153"/>
                <a:gd name="T44" fmla="*/ 67 w 136"/>
                <a:gd name="T45" fmla="*/ 0 h 153"/>
                <a:gd name="T46" fmla="*/ 84 w 136"/>
                <a:gd name="T47" fmla="*/ 3 h 153"/>
                <a:gd name="T48" fmla="*/ 92 w 136"/>
                <a:gd name="T49" fmla="*/ 6 h 153"/>
                <a:gd name="T50" fmla="*/ 101 w 136"/>
                <a:gd name="T51" fmla="*/ 10 h 153"/>
                <a:gd name="T52" fmla="*/ 107 w 136"/>
                <a:gd name="T53" fmla="*/ 15 h 153"/>
                <a:gd name="T54" fmla="*/ 114 w 136"/>
                <a:gd name="T55" fmla="*/ 21 h 153"/>
                <a:gd name="T56" fmla="*/ 120 w 136"/>
                <a:gd name="T57" fmla="*/ 29 h 153"/>
                <a:gd name="T58" fmla="*/ 126 w 136"/>
                <a:gd name="T59" fmla="*/ 38 h 153"/>
                <a:gd name="T60" fmla="*/ 129 w 136"/>
                <a:gd name="T61" fmla="*/ 48 h 153"/>
                <a:gd name="T62" fmla="*/ 133 w 136"/>
                <a:gd name="T63" fmla="*/ 58 h 153"/>
                <a:gd name="T64" fmla="*/ 135 w 136"/>
                <a:gd name="T65" fmla="*/ 77 h 153"/>
                <a:gd name="T66" fmla="*/ 134 w 136"/>
                <a:gd name="T67" fmla="*/ 87 h 153"/>
                <a:gd name="T68" fmla="*/ 132 w 136"/>
                <a:gd name="T69" fmla="*/ 96 h 153"/>
                <a:gd name="T70" fmla="*/ 129 w 136"/>
                <a:gd name="T71" fmla="*/ 106 h 153"/>
                <a:gd name="T72" fmla="*/ 126 w 136"/>
                <a:gd name="T73" fmla="*/ 114 h 153"/>
                <a:gd name="T74" fmla="*/ 121 w 136"/>
                <a:gd name="T75" fmla="*/ 122 h 153"/>
                <a:gd name="T76" fmla="*/ 116 w 136"/>
                <a:gd name="T77" fmla="*/ 129 h 153"/>
                <a:gd name="T78" fmla="*/ 109 w 136"/>
                <a:gd name="T79" fmla="*/ 136 h 153"/>
                <a:gd name="T80" fmla="*/ 102 w 136"/>
                <a:gd name="T81" fmla="*/ 141 h 153"/>
                <a:gd name="T82" fmla="*/ 95 w 136"/>
                <a:gd name="T83" fmla="*/ 146 h 153"/>
                <a:gd name="T84" fmla="*/ 86 w 136"/>
                <a:gd name="T85" fmla="*/ 149 h 153"/>
                <a:gd name="T86" fmla="*/ 77 w 136"/>
                <a:gd name="T87" fmla="*/ 151 h 153"/>
                <a:gd name="T88" fmla="*/ 67 w 136"/>
                <a:gd name="T89" fmla="*/ 152 h 15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6"/>
                <a:gd name="T136" fmla="*/ 0 h 153"/>
                <a:gd name="T137" fmla="*/ 136 w 136"/>
                <a:gd name="T138" fmla="*/ 153 h 15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6" h="153">
                  <a:moveTo>
                    <a:pt x="67" y="152"/>
                  </a:moveTo>
                  <a:lnTo>
                    <a:pt x="57" y="151"/>
                  </a:lnTo>
                  <a:lnTo>
                    <a:pt x="49" y="149"/>
                  </a:lnTo>
                  <a:lnTo>
                    <a:pt x="40" y="146"/>
                  </a:lnTo>
                  <a:lnTo>
                    <a:pt x="33" y="141"/>
                  </a:lnTo>
                  <a:lnTo>
                    <a:pt x="25" y="136"/>
                  </a:lnTo>
                  <a:lnTo>
                    <a:pt x="19" y="129"/>
                  </a:lnTo>
                  <a:lnTo>
                    <a:pt x="13" y="122"/>
                  </a:lnTo>
                  <a:lnTo>
                    <a:pt x="9" y="114"/>
                  </a:lnTo>
                  <a:lnTo>
                    <a:pt x="5" y="106"/>
                  </a:lnTo>
                  <a:lnTo>
                    <a:pt x="2" y="96"/>
                  </a:lnTo>
                  <a:lnTo>
                    <a:pt x="0" y="87"/>
                  </a:lnTo>
                  <a:lnTo>
                    <a:pt x="0" y="77"/>
                  </a:lnTo>
                  <a:lnTo>
                    <a:pt x="2" y="58"/>
                  </a:lnTo>
                  <a:lnTo>
                    <a:pt x="5" y="48"/>
                  </a:lnTo>
                  <a:lnTo>
                    <a:pt x="9" y="38"/>
                  </a:lnTo>
                  <a:lnTo>
                    <a:pt x="14" y="29"/>
                  </a:lnTo>
                  <a:lnTo>
                    <a:pt x="20" y="21"/>
                  </a:lnTo>
                  <a:lnTo>
                    <a:pt x="27" y="15"/>
                  </a:lnTo>
                  <a:lnTo>
                    <a:pt x="34" y="10"/>
                  </a:lnTo>
                  <a:lnTo>
                    <a:pt x="42" y="6"/>
                  </a:lnTo>
                  <a:lnTo>
                    <a:pt x="51" y="3"/>
                  </a:lnTo>
                  <a:lnTo>
                    <a:pt x="67" y="0"/>
                  </a:lnTo>
                  <a:lnTo>
                    <a:pt x="84" y="3"/>
                  </a:lnTo>
                  <a:lnTo>
                    <a:pt x="92" y="6"/>
                  </a:lnTo>
                  <a:lnTo>
                    <a:pt x="101" y="10"/>
                  </a:lnTo>
                  <a:lnTo>
                    <a:pt x="107" y="15"/>
                  </a:lnTo>
                  <a:lnTo>
                    <a:pt x="114" y="21"/>
                  </a:lnTo>
                  <a:lnTo>
                    <a:pt x="120" y="29"/>
                  </a:lnTo>
                  <a:lnTo>
                    <a:pt x="126" y="38"/>
                  </a:lnTo>
                  <a:lnTo>
                    <a:pt x="129" y="48"/>
                  </a:lnTo>
                  <a:lnTo>
                    <a:pt x="133" y="58"/>
                  </a:lnTo>
                  <a:lnTo>
                    <a:pt x="135" y="77"/>
                  </a:lnTo>
                  <a:lnTo>
                    <a:pt x="134" y="87"/>
                  </a:lnTo>
                  <a:lnTo>
                    <a:pt x="132" y="96"/>
                  </a:lnTo>
                  <a:lnTo>
                    <a:pt x="129" y="106"/>
                  </a:lnTo>
                  <a:lnTo>
                    <a:pt x="126" y="114"/>
                  </a:lnTo>
                  <a:lnTo>
                    <a:pt x="121" y="122"/>
                  </a:lnTo>
                  <a:lnTo>
                    <a:pt x="116" y="129"/>
                  </a:lnTo>
                  <a:lnTo>
                    <a:pt x="109" y="136"/>
                  </a:lnTo>
                  <a:lnTo>
                    <a:pt x="102" y="141"/>
                  </a:lnTo>
                  <a:lnTo>
                    <a:pt x="95" y="146"/>
                  </a:lnTo>
                  <a:lnTo>
                    <a:pt x="86" y="149"/>
                  </a:lnTo>
                  <a:lnTo>
                    <a:pt x="77" y="151"/>
                  </a:lnTo>
                  <a:lnTo>
                    <a:pt x="67" y="152"/>
                  </a:lnTo>
                </a:path>
              </a:pathLst>
            </a:custGeom>
            <a:solidFill>
              <a:srgbClr val="FFFF00"/>
            </a:solidFill>
            <a:ln w="9525" cap="rnd">
              <a:noFill/>
              <a:round/>
              <a:headEnd/>
              <a:tailEnd/>
            </a:ln>
          </p:spPr>
          <p:txBody>
            <a:bodyPr/>
            <a:lstStyle/>
            <a:p>
              <a:endParaRPr lang="en-US"/>
            </a:p>
          </p:txBody>
        </p:sp>
        <p:sp>
          <p:nvSpPr>
            <p:cNvPr id="16560" name="Freeform 174"/>
            <p:cNvSpPr>
              <a:spLocks/>
            </p:cNvSpPr>
            <p:nvPr/>
          </p:nvSpPr>
          <p:spPr bwMode="auto">
            <a:xfrm>
              <a:off x="5401" y="3651"/>
              <a:ext cx="154" cy="173"/>
            </a:xfrm>
            <a:custGeom>
              <a:avLst/>
              <a:gdLst>
                <a:gd name="T0" fmla="*/ 86 w 154"/>
                <a:gd name="T1" fmla="*/ 157 h 173"/>
                <a:gd name="T2" fmla="*/ 67 w 154"/>
                <a:gd name="T3" fmla="*/ 157 h 173"/>
                <a:gd name="T4" fmla="*/ 50 w 154"/>
                <a:gd name="T5" fmla="*/ 152 h 173"/>
                <a:gd name="T6" fmla="*/ 37 w 154"/>
                <a:gd name="T7" fmla="*/ 143 h 173"/>
                <a:gd name="T8" fmla="*/ 25 w 154"/>
                <a:gd name="T9" fmla="*/ 129 h 173"/>
                <a:gd name="T10" fmla="*/ 17 w 154"/>
                <a:gd name="T11" fmla="*/ 114 h 173"/>
                <a:gd name="T12" fmla="*/ 13 w 154"/>
                <a:gd name="T13" fmla="*/ 97 h 173"/>
                <a:gd name="T14" fmla="*/ 15 w 154"/>
                <a:gd name="T15" fmla="*/ 69 h 173"/>
                <a:gd name="T16" fmla="*/ 21 w 154"/>
                <a:gd name="T17" fmla="*/ 50 h 173"/>
                <a:gd name="T18" fmla="*/ 32 w 154"/>
                <a:gd name="T19" fmla="*/ 34 h 173"/>
                <a:gd name="T20" fmla="*/ 45 w 154"/>
                <a:gd name="T21" fmla="*/ 23 h 173"/>
                <a:gd name="T22" fmla="*/ 60 w 154"/>
                <a:gd name="T23" fmla="*/ 17 h 173"/>
                <a:gd name="T24" fmla="*/ 92 w 154"/>
                <a:gd name="T25" fmla="*/ 17 h 173"/>
                <a:gd name="T26" fmla="*/ 107 w 154"/>
                <a:gd name="T27" fmla="*/ 23 h 173"/>
                <a:gd name="T28" fmla="*/ 121 w 154"/>
                <a:gd name="T29" fmla="*/ 34 h 173"/>
                <a:gd name="T30" fmla="*/ 132 w 154"/>
                <a:gd name="T31" fmla="*/ 50 h 173"/>
                <a:gd name="T32" fmla="*/ 138 w 154"/>
                <a:gd name="T33" fmla="*/ 69 h 173"/>
                <a:gd name="T34" fmla="*/ 139 w 154"/>
                <a:gd name="T35" fmla="*/ 97 h 173"/>
                <a:gd name="T36" fmla="*/ 136 w 154"/>
                <a:gd name="T37" fmla="*/ 114 h 173"/>
                <a:gd name="T38" fmla="*/ 127 w 154"/>
                <a:gd name="T39" fmla="*/ 129 h 173"/>
                <a:gd name="T40" fmla="*/ 116 w 154"/>
                <a:gd name="T41" fmla="*/ 143 h 173"/>
                <a:gd name="T42" fmla="*/ 102 w 154"/>
                <a:gd name="T43" fmla="*/ 152 h 173"/>
                <a:gd name="T44" fmla="*/ 86 w 154"/>
                <a:gd name="T45" fmla="*/ 157 h 173"/>
                <a:gd name="T46" fmla="*/ 66 w 154"/>
                <a:gd name="T47" fmla="*/ 157 h 173"/>
                <a:gd name="T48" fmla="*/ 76 w 154"/>
                <a:gd name="T49" fmla="*/ 172 h 173"/>
                <a:gd name="T50" fmla="*/ 97 w 154"/>
                <a:gd name="T51" fmla="*/ 169 h 173"/>
                <a:gd name="T52" fmla="*/ 115 w 154"/>
                <a:gd name="T53" fmla="*/ 160 h 173"/>
                <a:gd name="T54" fmla="*/ 131 w 154"/>
                <a:gd name="T55" fmla="*/ 146 h 173"/>
                <a:gd name="T56" fmla="*/ 143 w 154"/>
                <a:gd name="T57" fmla="*/ 129 h 173"/>
                <a:gd name="T58" fmla="*/ 150 w 154"/>
                <a:gd name="T59" fmla="*/ 109 h 173"/>
                <a:gd name="T60" fmla="*/ 153 w 154"/>
                <a:gd name="T61" fmla="*/ 87 h 173"/>
                <a:gd name="T62" fmla="*/ 147 w 154"/>
                <a:gd name="T63" fmla="*/ 54 h 173"/>
                <a:gd name="T64" fmla="*/ 137 w 154"/>
                <a:gd name="T65" fmla="*/ 33 h 173"/>
                <a:gd name="T66" fmla="*/ 121 w 154"/>
                <a:gd name="T67" fmla="*/ 17 h 173"/>
                <a:gd name="T68" fmla="*/ 105 w 154"/>
                <a:gd name="T69" fmla="*/ 7 h 173"/>
                <a:gd name="T70" fmla="*/ 76 w 154"/>
                <a:gd name="T71" fmla="*/ 0 h 173"/>
                <a:gd name="T72" fmla="*/ 48 w 154"/>
                <a:gd name="T73" fmla="*/ 7 h 173"/>
                <a:gd name="T74" fmla="*/ 31 w 154"/>
                <a:gd name="T75" fmla="*/ 17 h 173"/>
                <a:gd name="T76" fmla="*/ 16 w 154"/>
                <a:gd name="T77" fmla="*/ 33 h 173"/>
                <a:gd name="T78" fmla="*/ 6 w 154"/>
                <a:gd name="T79" fmla="*/ 54 h 173"/>
                <a:gd name="T80" fmla="*/ 0 w 154"/>
                <a:gd name="T81" fmla="*/ 87 h 173"/>
                <a:gd name="T82" fmla="*/ 2 w 154"/>
                <a:gd name="T83" fmla="*/ 109 h 173"/>
                <a:gd name="T84" fmla="*/ 10 w 154"/>
                <a:gd name="T85" fmla="*/ 129 h 173"/>
                <a:gd name="T86" fmla="*/ 22 w 154"/>
                <a:gd name="T87" fmla="*/ 146 h 173"/>
                <a:gd name="T88" fmla="*/ 37 w 154"/>
                <a:gd name="T89" fmla="*/ 160 h 173"/>
                <a:gd name="T90" fmla="*/ 56 w 154"/>
                <a:gd name="T91" fmla="*/ 169 h 173"/>
                <a:gd name="T92" fmla="*/ 76 w 154"/>
                <a:gd name="T93" fmla="*/ 172 h 1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4"/>
                <a:gd name="T142" fmla="*/ 0 h 173"/>
                <a:gd name="T143" fmla="*/ 154 w 154"/>
                <a:gd name="T144" fmla="*/ 173 h 1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4" h="173">
                  <a:moveTo>
                    <a:pt x="87" y="171"/>
                  </a:moveTo>
                  <a:lnTo>
                    <a:pt x="86" y="157"/>
                  </a:lnTo>
                  <a:lnTo>
                    <a:pt x="76" y="158"/>
                  </a:lnTo>
                  <a:lnTo>
                    <a:pt x="67" y="157"/>
                  </a:lnTo>
                  <a:lnTo>
                    <a:pt x="59" y="155"/>
                  </a:lnTo>
                  <a:lnTo>
                    <a:pt x="50" y="152"/>
                  </a:lnTo>
                  <a:lnTo>
                    <a:pt x="43" y="148"/>
                  </a:lnTo>
                  <a:lnTo>
                    <a:pt x="37" y="143"/>
                  </a:lnTo>
                  <a:lnTo>
                    <a:pt x="31" y="137"/>
                  </a:lnTo>
                  <a:lnTo>
                    <a:pt x="25" y="129"/>
                  </a:lnTo>
                  <a:lnTo>
                    <a:pt x="21" y="122"/>
                  </a:lnTo>
                  <a:lnTo>
                    <a:pt x="17" y="114"/>
                  </a:lnTo>
                  <a:lnTo>
                    <a:pt x="15" y="105"/>
                  </a:lnTo>
                  <a:lnTo>
                    <a:pt x="13" y="97"/>
                  </a:lnTo>
                  <a:lnTo>
                    <a:pt x="13" y="87"/>
                  </a:lnTo>
                  <a:lnTo>
                    <a:pt x="15" y="69"/>
                  </a:lnTo>
                  <a:lnTo>
                    <a:pt x="16" y="59"/>
                  </a:lnTo>
                  <a:lnTo>
                    <a:pt x="21" y="50"/>
                  </a:lnTo>
                  <a:lnTo>
                    <a:pt x="26" y="42"/>
                  </a:lnTo>
                  <a:lnTo>
                    <a:pt x="32" y="34"/>
                  </a:lnTo>
                  <a:lnTo>
                    <a:pt x="38" y="28"/>
                  </a:lnTo>
                  <a:lnTo>
                    <a:pt x="45" y="23"/>
                  </a:lnTo>
                  <a:lnTo>
                    <a:pt x="52" y="19"/>
                  </a:lnTo>
                  <a:lnTo>
                    <a:pt x="60" y="17"/>
                  </a:lnTo>
                  <a:lnTo>
                    <a:pt x="76" y="15"/>
                  </a:lnTo>
                  <a:lnTo>
                    <a:pt x="92" y="17"/>
                  </a:lnTo>
                  <a:lnTo>
                    <a:pt x="100" y="19"/>
                  </a:lnTo>
                  <a:lnTo>
                    <a:pt x="107" y="23"/>
                  </a:lnTo>
                  <a:lnTo>
                    <a:pt x="114" y="28"/>
                  </a:lnTo>
                  <a:lnTo>
                    <a:pt x="121" y="34"/>
                  </a:lnTo>
                  <a:lnTo>
                    <a:pt x="127" y="42"/>
                  </a:lnTo>
                  <a:lnTo>
                    <a:pt x="132" y="50"/>
                  </a:lnTo>
                  <a:lnTo>
                    <a:pt x="136" y="59"/>
                  </a:lnTo>
                  <a:lnTo>
                    <a:pt x="138" y="69"/>
                  </a:lnTo>
                  <a:lnTo>
                    <a:pt x="140" y="87"/>
                  </a:lnTo>
                  <a:lnTo>
                    <a:pt x="139" y="97"/>
                  </a:lnTo>
                  <a:lnTo>
                    <a:pt x="137" y="105"/>
                  </a:lnTo>
                  <a:lnTo>
                    <a:pt x="136" y="114"/>
                  </a:lnTo>
                  <a:lnTo>
                    <a:pt x="132" y="122"/>
                  </a:lnTo>
                  <a:lnTo>
                    <a:pt x="127" y="129"/>
                  </a:lnTo>
                  <a:lnTo>
                    <a:pt x="121" y="137"/>
                  </a:lnTo>
                  <a:lnTo>
                    <a:pt x="116" y="143"/>
                  </a:lnTo>
                  <a:lnTo>
                    <a:pt x="109" y="148"/>
                  </a:lnTo>
                  <a:lnTo>
                    <a:pt x="102" y="152"/>
                  </a:lnTo>
                  <a:lnTo>
                    <a:pt x="94" y="155"/>
                  </a:lnTo>
                  <a:lnTo>
                    <a:pt x="86" y="157"/>
                  </a:lnTo>
                  <a:lnTo>
                    <a:pt x="76" y="158"/>
                  </a:lnTo>
                  <a:lnTo>
                    <a:pt x="66" y="157"/>
                  </a:lnTo>
                  <a:lnTo>
                    <a:pt x="66" y="171"/>
                  </a:lnTo>
                  <a:lnTo>
                    <a:pt x="76" y="172"/>
                  </a:lnTo>
                  <a:lnTo>
                    <a:pt x="87" y="171"/>
                  </a:lnTo>
                  <a:lnTo>
                    <a:pt x="97" y="169"/>
                  </a:lnTo>
                  <a:lnTo>
                    <a:pt x="107" y="165"/>
                  </a:lnTo>
                  <a:lnTo>
                    <a:pt x="115" y="160"/>
                  </a:lnTo>
                  <a:lnTo>
                    <a:pt x="123" y="154"/>
                  </a:lnTo>
                  <a:lnTo>
                    <a:pt x="131" y="146"/>
                  </a:lnTo>
                  <a:lnTo>
                    <a:pt x="137" y="138"/>
                  </a:lnTo>
                  <a:lnTo>
                    <a:pt x="143" y="129"/>
                  </a:lnTo>
                  <a:lnTo>
                    <a:pt x="146" y="119"/>
                  </a:lnTo>
                  <a:lnTo>
                    <a:pt x="150" y="109"/>
                  </a:lnTo>
                  <a:lnTo>
                    <a:pt x="152" y="98"/>
                  </a:lnTo>
                  <a:lnTo>
                    <a:pt x="153" y="87"/>
                  </a:lnTo>
                  <a:lnTo>
                    <a:pt x="150" y="65"/>
                  </a:lnTo>
                  <a:lnTo>
                    <a:pt x="147" y="54"/>
                  </a:lnTo>
                  <a:lnTo>
                    <a:pt x="143" y="43"/>
                  </a:lnTo>
                  <a:lnTo>
                    <a:pt x="137" y="33"/>
                  </a:lnTo>
                  <a:lnTo>
                    <a:pt x="129" y="25"/>
                  </a:lnTo>
                  <a:lnTo>
                    <a:pt x="121" y="17"/>
                  </a:lnTo>
                  <a:lnTo>
                    <a:pt x="113" y="11"/>
                  </a:lnTo>
                  <a:lnTo>
                    <a:pt x="105" y="7"/>
                  </a:lnTo>
                  <a:lnTo>
                    <a:pt x="95" y="3"/>
                  </a:lnTo>
                  <a:lnTo>
                    <a:pt x="76" y="0"/>
                  </a:lnTo>
                  <a:lnTo>
                    <a:pt x="57" y="3"/>
                  </a:lnTo>
                  <a:lnTo>
                    <a:pt x="48" y="7"/>
                  </a:lnTo>
                  <a:lnTo>
                    <a:pt x="40" y="11"/>
                  </a:lnTo>
                  <a:lnTo>
                    <a:pt x="31" y="17"/>
                  </a:lnTo>
                  <a:lnTo>
                    <a:pt x="23" y="25"/>
                  </a:lnTo>
                  <a:lnTo>
                    <a:pt x="16" y="33"/>
                  </a:lnTo>
                  <a:lnTo>
                    <a:pt x="10" y="43"/>
                  </a:lnTo>
                  <a:lnTo>
                    <a:pt x="6" y="54"/>
                  </a:lnTo>
                  <a:lnTo>
                    <a:pt x="2" y="65"/>
                  </a:lnTo>
                  <a:lnTo>
                    <a:pt x="0" y="87"/>
                  </a:lnTo>
                  <a:lnTo>
                    <a:pt x="0" y="98"/>
                  </a:lnTo>
                  <a:lnTo>
                    <a:pt x="2" y="109"/>
                  </a:lnTo>
                  <a:lnTo>
                    <a:pt x="6" y="119"/>
                  </a:lnTo>
                  <a:lnTo>
                    <a:pt x="10" y="129"/>
                  </a:lnTo>
                  <a:lnTo>
                    <a:pt x="16" y="138"/>
                  </a:lnTo>
                  <a:lnTo>
                    <a:pt x="22" y="146"/>
                  </a:lnTo>
                  <a:lnTo>
                    <a:pt x="29" y="154"/>
                  </a:lnTo>
                  <a:lnTo>
                    <a:pt x="37" y="160"/>
                  </a:lnTo>
                  <a:lnTo>
                    <a:pt x="46" y="165"/>
                  </a:lnTo>
                  <a:lnTo>
                    <a:pt x="56" y="169"/>
                  </a:lnTo>
                  <a:lnTo>
                    <a:pt x="65" y="171"/>
                  </a:lnTo>
                  <a:lnTo>
                    <a:pt x="76" y="172"/>
                  </a:lnTo>
                  <a:lnTo>
                    <a:pt x="87" y="171"/>
                  </a:lnTo>
                </a:path>
              </a:pathLst>
            </a:custGeom>
            <a:solidFill>
              <a:srgbClr val="FC0128"/>
            </a:solidFill>
            <a:ln w="12700" cap="rnd">
              <a:solidFill>
                <a:srgbClr val="FC0128"/>
              </a:solidFill>
              <a:round/>
              <a:headEnd/>
              <a:tailEnd/>
            </a:ln>
          </p:spPr>
          <p:txBody>
            <a:bodyPr/>
            <a:lstStyle/>
            <a:p>
              <a:endParaRPr lang="en-US"/>
            </a:p>
          </p:txBody>
        </p:sp>
        <p:sp>
          <p:nvSpPr>
            <p:cNvPr id="16561" name="Freeform 175"/>
            <p:cNvSpPr>
              <a:spLocks/>
            </p:cNvSpPr>
            <p:nvPr/>
          </p:nvSpPr>
          <p:spPr bwMode="auto">
            <a:xfrm>
              <a:off x="5552" y="3658"/>
              <a:ext cx="136" cy="153"/>
            </a:xfrm>
            <a:custGeom>
              <a:avLst/>
              <a:gdLst>
                <a:gd name="T0" fmla="*/ 68 w 136"/>
                <a:gd name="T1" fmla="*/ 152 h 153"/>
                <a:gd name="T2" fmla="*/ 57 w 136"/>
                <a:gd name="T3" fmla="*/ 151 h 153"/>
                <a:gd name="T4" fmla="*/ 49 w 136"/>
                <a:gd name="T5" fmla="*/ 149 h 153"/>
                <a:gd name="T6" fmla="*/ 40 w 136"/>
                <a:gd name="T7" fmla="*/ 146 h 153"/>
                <a:gd name="T8" fmla="*/ 33 w 136"/>
                <a:gd name="T9" fmla="*/ 141 h 153"/>
                <a:gd name="T10" fmla="*/ 25 w 136"/>
                <a:gd name="T11" fmla="*/ 136 h 153"/>
                <a:gd name="T12" fmla="*/ 18 w 136"/>
                <a:gd name="T13" fmla="*/ 129 h 153"/>
                <a:gd name="T14" fmla="*/ 13 w 136"/>
                <a:gd name="T15" fmla="*/ 122 h 153"/>
                <a:gd name="T16" fmla="*/ 8 w 136"/>
                <a:gd name="T17" fmla="*/ 114 h 153"/>
                <a:gd name="T18" fmla="*/ 5 w 136"/>
                <a:gd name="T19" fmla="*/ 106 h 153"/>
                <a:gd name="T20" fmla="*/ 2 w 136"/>
                <a:gd name="T21" fmla="*/ 96 h 153"/>
                <a:gd name="T22" fmla="*/ 0 w 136"/>
                <a:gd name="T23" fmla="*/ 87 h 153"/>
                <a:gd name="T24" fmla="*/ 0 w 136"/>
                <a:gd name="T25" fmla="*/ 77 h 153"/>
                <a:gd name="T26" fmla="*/ 1 w 136"/>
                <a:gd name="T27" fmla="*/ 58 h 153"/>
                <a:gd name="T28" fmla="*/ 4 w 136"/>
                <a:gd name="T29" fmla="*/ 48 h 153"/>
                <a:gd name="T30" fmla="*/ 8 w 136"/>
                <a:gd name="T31" fmla="*/ 38 h 153"/>
                <a:gd name="T32" fmla="*/ 14 w 136"/>
                <a:gd name="T33" fmla="*/ 29 h 153"/>
                <a:gd name="T34" fmla="*/ 19 w 136"/>
                <a:gd name="T35" fmla="*/ 21 h 153"/>
                <a:gd name="T36" fmla="*/ 26 w 136"/>
                <a:gd name="T37" fmla="*/ 15 h 153"/>
                <a:gd name="T38" fmla="*/ 34 w 136"/>
                <a:gd name="T39" fmla="*/ 10 h 153"/>
                <a:gd name="T40" fmla="*/ 42 w 136"/>
                <a:gd name="T41" fmla="*/ 6 h 153"/>
                <a:gd name="T42" fmla="*/ 51 w 136"/>
                <a:gd name="T43" fmla="*/ 3 h 153"/>
                <a:gd name="T44" fmla="*/ 68 w 136"/>
                <a:gd name="T45" fmla="*/ 0 h 153"/>
                <a:gd name="T46" fmla="*/ 84 w 136"/>
                <a:gd name="T47" fmla="*/ 3 h 153"/>
                <a:gd name="T48" fmla="*/ 93 w 136"/>
                <a:gd name="T49" fmla="*/ 6 h 153"/>
                <a:gd name="T50" fmla="*/ 101 w 136"/>
                <a:gd name="T51" fmla="*/ 10 h 153"/>
                <a:gd name="T52" fmla="*/ 108 w 136"/>
                <a:gd name="T53" fmla="*/ 15 h 153"/>
                <a:gd name="T54" fmla="*/ 115 w 136"/>
                <a:gd name="T55" fmla="*/ 21 h 153"/>
                <a:gd name="T56" fmla="*/ 121 w 136"/>
                <a:gd name="T57" fmla="*/ 29 h 153"/>
                <a:gd name="T58" fmla="*/ 126 w 136"/>
                <a:gd name="T59" fmla="*/ 38 h 153"/>
                <a:gd name="T60" fmla="*/ 130 w 136"/>
                <a:gd name="T61" fmla="*/ 48 h 153"/>
                <a:gd name="T62" fmla="*/ 133 w 136"/>
                <a:gd name="T63" fmla="*/ 58 h 153"/>
                <a:gd name="T64" fmla="*/ 135 w 136"/>
                <a:gd name="T65" fmla="*/ 77 h 153"/>
                <a:gd name="T66" fmla="*/ 135 w 136"/>
                <a:gd name="T67" fmla="*/ 87 h 153"/>
                <a:gd name="T68" fmla="*/ 133 w 136"/>
                <a:gd name="T69" fmla="*/ 96 h 153"/>
                <a:gd name="T70" fmla="*/ 129 w 136"/>
                <a:gd name="T71" fmla="*/ 106 h 153"/>
                <a:gd name="T72" fmla="*/ 126 w 136"/>
                <a:gd name="T73" fmla="*/ 114 h 153"/>
                <a:gd name="T74" fmla="*/ 121 w 136"/>
                <a:gd name="T75" fmla="*/ 122 h 153"/>
                <a:gd name="T76" fmla="*/ 116 w 136"/>
                <a:gd name="T77" fmla="*/ 129 h 153"/>
                <a:gd name="T78" fmla="*/ 109 w 136"/>
                <a:gd name="T79" fmla="*/ 136 h 153"/>
                <a:gd name="T80" fmla="*/ 102 w 136"/>
                <a:gd name="T81" fmla="*/ 141 h 153"/>
                <a:gd name="T82" fmla="*/ 94 w 136"/>
                <a:gd name="T83" fmla="*/ 146 h 153"/>
                <a:gd name="T84" fmla="*/ 85 w 136"/>
                <a:gd name="T85" fmla="*/ 149 h 153"/>
                <a:gd name="T86" fmla="*/ 77 w 136"/>
                <a:gd name="T87" fmla="*/ 151 h 153"/>
                <a:gd name="T88" fmla="*/ 68 w 136"/>
                <a:gd name="T89" fmla="*/ 152 h 15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6"/>
                <a:gd name="T136" fmla="*/ 0 h 153"/>
                <a:gd name="T137" fmla="*/ 136 w 136"/>
                <a:gd name="T138" fmla="*/ 153 h 15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6" h="153">
                  <a:moveTo>
                    <a:pt x="68" y="152"/>
                  </a:moveTo>
                  <a:lnTo>
                    <a:pt x="57" y="151"/>
                  </a:lnTo>
                  <a:lnTo>
                    <a:pt x="49" y="149"/>
                  </a:lnTo>
                  <a:lnTo>
                    <a:pt x="40" y="146"/>
                  </a:lnTo>
                  <a:lnTo>
                    <a:pt x="33" y="141"/>
                  </a:lnTo>
                  <a:lnTo>
                    <a:pt x="25" y="136"/>
                  </a:lnTo>
                  <a:lnTo>
                    <a:pt x="18" y="129"/>
                  </a:lnTo>
                  <a:lnTo>
                    <a:pt x="13" y="122"/>
                  </a:lnTo>
                  <a:lnTo>
                    <a:pt x="8" y="114"/>
                  </a:lnTo>
                  <a:lnTo>
                    <a:pt x="5" y="106"/>
                  </a:lnTo>
                  <a:lnTo>
                    <a:pt x="2" y="96"/>
                  </a:lnTo>
                  <a:lnTo>
                    <a:pt x="0" y="87"/>
                  </a:lnTo>
                  <a:lnTo>
                    <a:pt x="0" y="77"/>
                  </a:lnTo>
                  <a:lnTo>
                    <a:pt x="1" y="58"/>
                  </a:lnTo>
                  <a:lnTo>
                    <a:pt x="4" y="48"/>
                  </a:lnTo>
                  <a:lnTo>
                    <a:pt x="8" y="38"/>
                  </a:lnTo>
                  <a:lnTo>
                    <a:pt x="14" y="29"/>
                  </a:lnTo>
                  <a:lnTo>
                    <a:pt x="19" y="21"/>
                  </a:lnTo>
                  <a:lnTo>
                    <a:pt x="26" y="15"/>
                  </a:lnTo>
                  <a:lnTo>
                    <a:pt x="34" y="10"/>
                  </a:lnTo>
                  <a:lnTo>
                    <a:pt x="42" y="6"/>
                  </a:lnTo>
                  <a:lnTo>
                    <a:pt x="51" y="3"/>
                  </a:lnTo>
                  <a:lnTo>
                    <a:pt x="68" y="0"/>
                  </a:lnTo>
                  <a:lnTo>
                    <a:pt x="84" y="3"/>
                  </a:lnTo>
                  <a:lnTo>
                    <a:pt x="93" y="6"/>
                  </a:lnTo>
                  <a:lnTo>
                    <a:pt x="101" y="10"/>
                  </a:lnTo>
                  <a:lnTo>
                    <a:pt x="108" y="15"/>
                  </a:lnTo>
                  <a:lnTo>
                    <a:pt x="115" y="21"/>
                  </a:lnTo>
                  <a:lnTo>
                    <a:pt x="121" y="29"/>
                  </a:lnTo>
                  <a:lnTo>
                    <a:pt x="126" y="38"/>
                  </a:lnTo>
                  <a:lnTo>
                    <a:pt x="130" y="48"/>
                  </a:lnTo>
                  <a:lnTo>
                    <a:pt x="133" y="58"/>
                  </a:lnTo>
                  <a:lnTo>
                    <a:pt x="135" y="77"/>
                  </a:lnTo>
                  <a:lnTo>
                    <a:pt x="135" y="87"/>
                  </a:lnTo>
                  <a:lnTo>
                    <a:pt x="133" y="96"/>
                  </a:lnTo>
                  <a:lnTo>
                    <a:pt x="129" y="106"/>
                  </a:lnTo>
                  <a:lnTo>
                    <a:pt x="126" y="114"/>
                  </a:lnTo>
                  <a:lnTo>
                    <a:pt x="121" y="122"/>
                  </a:lnTo>
                  <a:lnTo>
                    <a:pt x="116" y="129"/>
                  </a:lnTo>
                  <a:lnTo>
                    <a:pt x="109" y="136"/>
                  </a:lnTo>
                  <a:lnTo>
                    <a:pt x="102" y="141"/>
                  </a:lnTo>
                  <a:lnTo>
                    <a:pt x="94" y="146"/>
                  </a:lnTo>
                  <a:lnTo>
                    <a:pt x="85" y="149"/>
                  </a:lnTo>
                  <a:lnTo>
                    <a:pt x="77" y="151"/>
                  </a:lnTo>
                  <a:lnTo>
                    <a:pt x="68" y="152"/>
                  </a:lnTo>
                </a:path>
              </a:pathLst>
            </a:custGeom>
            <a:solidFill>
              <a:srgbClr val="FFFF00"/>
            </a:solidFill>
            <a:ln w="9525" cap="rnd">
              <a:noFill/>
              <a:round/>
              <a:headEnd/>
              <a:tailEnd/>
            </a:ln>
          </p:spPr>
          <p:txBody>
            <a:bodyPr/>
            <a:lstStyle/>
            <a:p>
              <a:endParaRPr lang="en-US"/>
            </a:p>
          </p:txBody>
        </p:sp>
        <p:sp>
          <p:nvSpPr>
            <p:cNvPr id="16562" name="Freeform 176"/>
            <p:cNvSpPr>
              <a:spLocks/>
            </p:cNvSpPr>
            <p:nvPr/>
          </p:nvSpPr>
          <p:spPr bwMode="auto">
            <a:xfrm>
              <a:off x="5546" y="3651"/>
              <a:ext cx="154" cy="173"/>
            </a:xfrm>
            <a:custGeom>
              <a:avLst/>
              <a:gdLst>
                <a:gd name="T0" fmla="*/ 85 w 154"/>
                <a:gd name="T1" fmla="*/ 157 h 173"/>
                <a:gd name="T2" fmla="*/ 66 w 154"/>
                <a:gd name="T3" fmla="*/ 157 h 173"/>
                <a:gd name="T4" fmla="*/ 50 w 154"/>
                <a:gd name="T5" fmla="*/ 152 h 173"/>
                <a:gd name="T6" fmla="*/ 36 w 154"/>
                <a:gd name="T7" fmla="*/ 143 h 173"/>
                <a:gd name="T8" fmla="*/ 24 w 154"/>
                <a:gd name="T9" fmla="*/ 129 h 173"/>
                <a:gd name="T10" fmla="*/ 16 w 154"/>
                <a:gd name="T11" fmla="*/ 114 h 173"/>
                <a:gd name="T12" fmla="*/ 12 w 154"/>
                <a:gd name="T13" fmla="*/ 97 h 173"/>
                <a:gd name="T14" fmla="*/ 14 w 154"/>
                <a:gd name="T15" fmla="*/ 69 h 173"/>
                <a:gd name="T16" fmla="*/ 20 w 154"/>
                <a:gd name="T17" fmla="*/ 50 h 173"/>
                <a:gd name="T18" fmla="*/ 31 w 154"/>
                <a:gd name="T19" fmla="*/ 34 h 173"/>
                <a:gd name="T20" fmla="*/ 44 w 154"/>
                <a:gd name="T21" fmla="*/ 23 h 173"/>
                <a:gd name="T22" fmla="*/ 60 w 154"/>
                <a:gd name="T23" fmla="*/ 17 h 173"/>
                <a:gd name="T24" fmla="*/ 92 w 154"/>
                <a:gd name="T25" fmla="*/ 17 h 173"/>
                <a:gd name="T26" fmla="*/ 107 w 154"/>
                <a:gd name="T27" fmla="*/ 23 h 173"/>
                <a:gd name="T28" fmla="*/ 121 w 154"/>
                <a:gd name="T29" fmla="*/ 34 h 173"/>
                <a:gd name="T30" fmla="*/ 131 w 154"/>
                <a:gd name="T31" fmla="*/ 50 h 173"/>
                <a:gd name="T32" fmla="*/ 137 w 154"/>
                <a:gd name="T33" fmla="*/ 69 h 173"/>
                <a:gd name="T34" fmla="*/ 139 w 154"/>
                <a:gd name="T35" fmla="*/ 97 h 173"/>
                <a:gd name="T36" fmla="*/ 135 w 154"/>
                <a:gd name="T37" fmla="*/ 114 h 173"/>
                <a:gd name="T38" fmla="*/ 127 w 154"/>
                <a:gd name="T39" fmla="*/ 129 h 173"/>
                <a:gd name="T40" fmla="*/ 115 w 154"/>
                <a:gd name="T41" fmla="*/ 143 h 173"/>
                <a:gd name="T42" fmla="*/ 101 w 154"/>
                <a:gd name="T43" fmla="*/ 152 h 173"/>
                <a:gd name="T44" fmla="*/ 85 w 154"/>
                <a:gd name="T45" fmla="*/ 157 h 173"/>
                <a:gd name="T46" fmla="*/ 66 w 154"/>
                <a:gd name="T47" fmla="*/ 157 h 173"/>
                <a:gd name="T48" fmla="*/ 76 w 154"/>
                <a:gd name="T49" fmla="*/ 172 h 173"/>
                <a:gd name="T50" fmla="*/ 97 w 154"/>
                <a:gd name="T51" fmla="*/ 169 h 173"/>
                <a:gd name="T52" fmla="*/ 115 w 154"/>
                <a:gd name="T53" fmla="*/ 160 h 173"/>
                <a:gd name="T54" fmla="*/ 130 w 154"/>
                <a:gd name="T55" fmla="*/ 146 h 173"/>
                <a:gd name="T56" fmla="*/ 142 w 154"/>
                <a:gd name="T57" fmla="*/ 129 h 173"/>
                <a:gd name="T58" fmla="*/ 149 w 154"/>
                <a:gd name="T59" fmla="*/ 109 h 173"/>
                <a:gd name="T60" fmla="*/ 153 w 154"/>
                <a:gd name="T61" fmla="*/ 87 h 173"/>
                <a:gd name="T62" fmla="*/ 146 w 154"/>
                <a:gd name="T63" fmla="*/ 54 h 173"/>
                <a:gd name="T64" fmla="*/ 136 w 154"/>
                <a:gd name="T65" fmla="*/ 33 h 173"/>
                <a:gd name="T66" fmla="*/ 121 w 154"/>
                <a:gd name="T67" fmla="*/ 17 h 173"/>
                <a:gd name="T68" fmla="*/ 104 w 154"/>
                <a:gd name="T69" fmla="*/ 7 h 173"/>
                <a:gd name="T70" fmla="*/ 76 w 154"/>
                <a:gd name="T71" fmla="*/ 0 h 173"/>
                <a:gd name="T72" fmla="*/ 48 w 154"/>
                <a:gd name="T73" fmla="*/ 7 h 173"/>
                <a:gd name="T74" fmla="*/ 30 w 154"/>
                <a:gd name="T75" fmla="*/ 17 h 173"/>
                <a:gd name="T76" fmla="*/ 16 w 154"/>
                <a:gd name="T77" fmla="*/ 33 h 173"/>
                <a:gd name="T78" fmla="*/ 5 w 154"/>
                <a:gd name="T79" fmla="*/ 54 h 173"/>
                <a:gd name="T80" fmla="*/ 0 w 154"/>
                <a:gd name="T81" fmla="*/ 87 h 173"/>
                <a:gd name="T82" fmla="*/ 2 w 154"/>
                <a:gd name="T83" fmla="*/ 109 h 173"/>
                <a:gd name="T84" fmla="*/ 9 w 154"/>
                <a:gd name="T85" fmla="*/ 129 h 173"/>
                <a:gd name="T86" fmla="*/ 21 w 154"/>
                <a:gd name="T87" fmla="*/ 146 h 173"/>
                <a:gd name="T88" fmla="*/ 37 w 154"/>
                <a:gd name="T89" fmla="*/ 160 h 173"/>
                <a:gd name="T90" fmla="*/ 55 w 154"/>
                <a:gd name="T91" fmla="*/ 169 h 173"/>
                <a:gd name="T92" fmla="*/ 76 w 154"/>
                <a:gd name="T93" fmla="*/ 172 h 1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4"/>
                <a:gd name="T142" fmla="*/ 0 h 173"/>
                <a:gd name="T143" fmla="*/ 154 w 154"/>
                <a:gd name="T144" fmla="*/ 173 h 1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4" h="173">
                  <a:moveTo>
                    <a:pt x="86" y="171"/>
                  </a:moveTo>
                  <a:lnTo>
                    <a:pt x="85" y="157"/>
                  </a:lnTo>
                  <a:lnTo>
                    <a:pt x="76" y="158"/>
                  </a:lnTo>
                  <a:lnTo>
                    <a:pt x="66" y="157"/>
                  </a:lnTo>
                  <a:lnTo>
                    <a:pt x="58" y="155"/>
                  </a:lnTo>
                  <a:lnTo>
                    <a:pt x="50" y="152"/>
                  </a:lnTo>
                  <a:lnTo>
                    <a:pt x="43" y="148"/>
                  </a:lnTo>
                  <a:lnTo>
                    <a:pt x="36" y="143"/>
                  </a:lnTo>
                  <a:lnTo>
                    <a:pt x="30" y="137"/>
                  </a:lnTo>
                  <a:lnTo>
                    <a:pt x="24" y="129"/>
                  </a:lnTo>
                  <a:lnTo>
                    <a:pt x="20" y="122"/>
                  </a:lnTo>
                  <a:lnTo>
                    <a:pt x="16" y="114"/>
                  </a:lnTo>
                  <a:lnTo>
                    <a:pt x="14" y="105"/>
                  </a:lnTo>
                  <a:lnTo>
                    <a:pt x="12" y="97"/>
                  </a:lnTo>
                  <a:lnTo>
                    <a:pt x="12" y="87"/>
                  </a:lnTo>
                  <a:lnTo>
                    <a:pt x="14" y="69"/>
                  </a:lnTo>
                  <a:lnTo>
                    <a:pt x="16" y="59"/>
                  </a:lnTo>
                  <a:lnTo>
                    <a:pt x="20" y="50"/>
                  </a:lnTo>
                  <a:lnTo>
                    <a:pt x="25" y="42"/>
                  </a:lnTo>
                  <a:lnTo>
                    <a:pt x="31" y="34"/>
                  </a:lnTo>
                  <a:lnTo>
                    <a:pt x="37" y="28"/>
                  </a:lnTo>
                  <a:lnTo>
                    <a:pt x="44" y="23"/>
                  </a:lnTo>
                  <a:lnTo>
                    <a:pt x="52" y="19"/>
                  </a:lnTo>
                  <a:lnTo>
                    <a:pt x="60" y="17"/>
                  </a:lnTo>
                  <a:lnTo>
                    <a:pt x="76" y="15"/>
                  </a:lnTo>
                  <a:lnTo>
                    <a:pt x="92" y="17"/>
                  </a:lnTo>
                  <a:lnTo>
                    <a:pt x="99" y="19"/>
                  </a:lnTo>
                  <a:lnTo>
                    <a:pt x="107" y="23"/>
                  </a:lnTo>
                  <a:lnTo>
                    <a:pt x="114" y="28"/>
                  </a:lnTo>
                  <a:lnTo>
                    <a:pt x="121" y="34"/>
                  </a:lnTo>
                  <a:lnTo>
                    <a:pt x="126" y="42"/>
                  </a:lnTo>
                  <a:lnTo>
                    <a:pt x="131" y="50"/>
                  </a:lnTo>
                  <a:lnTo>
                    <a:pt x="135" y="59"/>
                  </a:lnTo>
                  <a:lnTo>
                    <a:pt x="137" y="69"/>
                  </a:lnTo>
                  <a:lnTo>
                    <a:pt x="139" y="87"/>
                  </a:lnTo>
                  <a:lnTo>
                    <a:pt x="139" y="97"/>
                  </a:lnTo>
                  <a:lnTo>
                    <a:pt x="137" y="105"/>
                  </a:lnTo>
                  <a:lnTo>
                    <a:pt x="135" y="114"/>
                  </a:lnTo>
                  <a:lnTo>
                    <a:pt x="131" y="122"/>
                  </a:lnTo>
                  <a:lnTo>
                    <a:pt x="127" y="129"/>
                  </a:lnTo>
                  <a:lnTo>
                    <a:pt x="121" y="137"/>
                  </a:lnTo>
                  <a:lnTo>
                    <a:pt x="115" y="143"/>
                  </a:lnTo>
                  <a:lnTo>
                    <a:pt x="108" y="148"/>
                  </a:lnTo>
                  <a:lnTo>
                    <a:pt x="101" y="152"/>
                  </a:lnTo>
                  <a:lnTo>
                    <a:pt x="93" y="155"/>
                  </a:lnTo>
                  <a:lnTo>
                    <a:pt x="85" y="157"/>
                  </a:lnTo>
                  <a:lnTo>
                    <a:pt x="76" y="158"/>
                  </a:lnTo>
                  <a:lnTo>
                    <a:pt x="66" y="157"/>
                  </a:lnTo>
                  <a:lnTo>
                    <a:pt x="65" y="171"/>
                  </a:lnTo>
                  <a:lnTo>
                    <a:pt x="76" y="172"/>
                  </a:lnTo>
                  <a:lnTo>
                    <a:pt x="87" y="171"/>
                  </a:lnTo>
                  <a:lnTo>
                    <a:pt x="97" y="169"/>
                  </a:lnTo>
                  <a:lnTo>
                    <a:pt x="106" y="165"/>
                  </a:lnTo>
                  <a:lnTo>
                    <a:pt x="115" y="160"/>
                  </a:lnTo>
                  <a:lnTo>
                    <a:pt x="123" y="154"/>
                  </a:lnTo>
                  <a:lnTo>
                    <a:pt x="130" y="146"/>
                  </a:lnTo>
                  <a:lnTo>
                    <a:pt x="137" y="138"/>
                  </a:lnTo>
                  <a:lnTo>
                    <a:pt x="142" y="129"/>
                  </a:lnTo>
                  <a:lnTo>
                    <a:pt x="146" y="119"/>
                  </a:lnTo>
                  <a:lnTo>
                    <a:pt x="149" y="109"/>
                  </a:lnTo>
                  <a:lnTo>
                    <a:pt x="151" y="98"/>
                  </a:lnTo>
                  <a:lnTo>
                    <a:pt x="153" y="87"/>
                  </a:lnTo>
                  <a:lnTo>
                    <a:pt x="150" y="65"/>
                  </a:lnTo>
                  <a:lnTo>
                    <a:pt x="146" y="54"/>
                  </a:lnTo>
                  <a:lnTo>
                    <a:pt x="142" y="43"/>
                  </a:lnTo>
                  <a:lnTo>
                    <a:pt x="136" y="33"/>
                  </a:lnTo>
                  <a:lnTo>
                    <a:pt x="129" y="25"/>
                  </a:lnTo>
                  <a:lnTo>
                    <a:pt x="121" y="17"/>
                  </a:lnTo>
                  <a:lnTo>
                    <a:pt x="113" y="11"/>
                  </a:lnTo>
                  <a:lnTo>
                    <a:pt x="104" y="7"/>
                  </a:lnTo>
                  <a:lnTo>
                    <a:pt x="95" y="3"/>
                  </a:lnTo>
                  <a:lnTo>
                    <a:pt x="76" y="0"/>
                  </a:lnTo>
                  <a:lnTo>
                    <a:pt x="56" y="3"/>
                  </a:lnTo>
                  <a:lnTo>
                    <a:pt x="48" y="7"/>
                  </a:lnTo>
                  <a:lnTo>
                    <a:pt x="39" y="11"/>
                  </a:lnTo>
                  <a:lnTo>
                    <a:pt x="30" y="17"/>
                  </a:lnTo>
                  <a:lnTo>
                    <a:pt x="23" y="25"/>
                  </a:lnTo>
                  <a:lnTo>
                    <a:pt x="16" y="33"/>
                  </a:lnTo>
                  <a:lnTo>
                    <a:pt x="9" y="43"/>
                  </a:lnTo>
                  <a:lnTo>
                    <a:pt x="5" y="54"/>
                  </a:lnTo>
                  <a:lnTo>
                    <a:pt x="1" y="65"/>
                  </a:lnTo>
                  <a:lnTo>
                    <a:pt x="0" y="87"/>
                  </a:lnTo>
                  <a:lnTo>
                    <a:pt x="0" y="98"/>
                  </a:lnTo>
                  <a:lnTo>
                    <a:pt x="2" y="109"/>
                  </a:lnTo>
                  <a:lnTo>
                    <a:pt x="5" y="119"/>
                  </a:lnTo>
                  <a:lnTo>
                    <a:pt x="9" y="129"/>
                  </a:lnTo>
                  <a:lnTo>
                    <a:pt x="15" y="138"/>
                  </a:lnTo>
                  <a:lnTo>
                    <a:pt x="21" y="146"/>
                  </a:lnTo>
                  <a:lnTo>
                    <a:pt x="28" y="154"/>
                  </a:lnTo>
                  <a:lnTo>
                    <a:pt x="37" y="160"/>
                  </a:lnTo>
                  <a:lnTo>
                    <a:pt x="45" y="165"/>
                  </a:lnTo>
                  <a:lnTo>
                    <a:pt x="55" y="169"/>
                  </a:lnTo>
                  <a:lnTo>
                    <a:pt x="65" y="171"/>
                  </a:lnTo>
                  <a:lnTo>
                    <a:pt x="76" y="172"/>
                  </a:lnTo>
                  <a:lnTo>
                    <a:pt x="86" y="171"/>
                  </a:lnTo>
                </a:path>
              </a:pathLst>
            </a:custGeom>
            <a:solidFill>
              <a:srgbClr val="FC0128"/>
            </a:solidFill>
            <a:ln w="12700" cap="rnd">
              <a:solidFill>
                <a:srgbClr val="FC0128"/>
              </a:solidFill>
              <a:round/>
              <a:headEnd/>
              <a:tailEnd/>
            </a:ln>
          </p:spPr>
          <p:txBody>
            <a:bodyPr/>
            <a:lstStyle/>
            <a:p>
              <a:endParaRPr lang="en-US"/>
            </a:p>
          </p:txBody>
        </p:sp>
        <p:sp>
          <p:nvSpPr>
            <p:cNvPr id="16563" name="Rectangle 177"/>
            <p:cNvSpPr>
              <a:spLocks noChangeArrowheads="1"/>
            </p:cNvSpPr>
            <p:nvPr/>
          </p:nvSpPr>
          <p:spPr bwMode="auto">
            <a:xfrm>
              <a:off x="5522" y="3652"/>
              <a:ext cx="183" cy="171"/>
            </a:xfrm>
            <a:prstGeom prst="rect">
              <a:avLst/>
            </a:prstGeom>
            <a:noFill/>
            <a:ln w="9525">
              <a:noFill/>
              <a:miter lim="800000"/>
              <a:headEnd/>
              <a:tailEnd/>
            </a:ln>
          </p:spPr>
          <p:txBody>
            <a:bodyPr wrap="none" lIns="90488" tIns="44450" rIns="90488" bIns="44450">
              <a:spAutoFit/>
            </a:bodyPr>
            <a:lstStyle/>
            <a:p>
              <a:pPr eaLnBrk="0" hangingPunct="0"/>
              <a:r>
                <a:rPr lang="en-GB" sz="1200" b="1">
                  <a:solidFill>
                    <a:srgbClr val="000000"/>
                  </a:solidFill>
                </a:rPr>
                <a:t>A</a:t>
              </a:r>
            </a:p>
          </p:txBody>
        </p:sp>
        <p:sp>
          <p:nvSpPr>
            <p:cNvPr id="16564" name="Rectangle 178"/>
            <p:cNvSpPr>
              <a:spLocks noChangeArrowheads="1"/>
            </p:cNvSpPr>
            <p:nvPr/>
          </p:nvSpPr>
          <p:spPr bwMode="auto">
            <a:xfrm>
              <a:off x="5569" y="3652"/>
              <a:ext cx="151" cy="171"/>
            </a:xfrm>
            <a:prstGeom prst="rect">
              <a:avLst/>
            </a:prstGeom>
            <a:noFill/>
            <a:ln w="9525">
              <a:noFill/>
              <a:miter lim="800000"/>
              <a:headEnd/>
              <a:tailEnd/>
            </a:ln>
          </p:spPr>
          <p:txBody>
            <a:bodyPr wrap="none" lIns="90488" tIns="44450" rIns="90488" bIns="44450">
              <a:spAutoFit/>
            </a:bodyPr>
            <a:lstStyle/>
            <a:p>
              <a:pPr eaLnBrk="0" hangingPunct="0"/>
              <a:r>
                <a:rPr lang="en-GB" sz="1200" b="1">
                  <a:solidFill>
                    <a:srgbClr val="000000"/>
                  </a:solidFill>
                </a:rPr>
                <a:t>r</a:t>
              </a:r>
            </a:p>
          </p:txBody>
        </p:sp>
        <p:sp>
          <p:nvSpPr>
            <p:cNvPr id="16565" name="Rectangle 179"/>
            <p:cNvSpPr>
              <a:spLocks noChangeArrowheads="1"/>
            </p:cNvSpPr>
            <p:nvPr/>
          </p:nvSpPr>
          <p:spPr bwMode="auto">
            <a:xfrm>
              <a:off x="5595" y="3652"/>
              <a:ext cx="173" cy="171"/>
            </a:xfrm>
            <a:prstGeom prst="rect">
              <a:avLst/>
            </a:prstGeom>
            <a:noFill/>
            <a:ln w="9525">
              <a:noFill/>
              <a:miter lim="800000"/>
              <a:headEnd/>
              <a:tailEnd/>
            </a:ln>
          </p:spPr>
          <p:txBody>
            <a:bodyPr wrap="none" lIns="90488" tIns="44450" rIns="90488" bIns="44450">
              <a:spAutoFit/>
            </a:bodyPr>
            <a:lstStyle/>
            <a:p>
              <a:pPr eaLnBrk="0" hangingPunct="0"/>
              <a:r>
                <a:rPr lang="en-GB" sz="1200" b="1">
                  <a:solidFill>
                    <a:srgbClr val="000000"/>
                  </a:solidFill>
                </a:rPr>
                <a:t>g</a:t>
              </a:r>
            </a:p>
          </p:txBody>
        </p:sp>
        <p:sp>
          <p:nvSpPr>
            <p:cNvPr id="16566" name="Rectangle 180"/>
            <p:cNvSpPr>
              <a:spLocks noChangeArrowheads="1"/>
            </p:cNvSpPr>
            <p:nvPr/>
          </p:nvSpPr>
          <p:spPr bwMode="auto">
            <a:xfrm>
              <a:off x="5375" y="3655"/>
              <a:ext cx="183" cy="171"/>
            </a:xfrm>
            <a:prstGeom prst="rect">
              <a:avLst/>
            </a:prstGeom>
            <a:noFill/>
            <a:ln w="9525">
              <a:noFill/>
              <a:miter lim="800000"/>
              <a:headEnd/>
              <a:tailEnd/>
            </a:ln>
          </p:spPr>
          <p:txBody>
            <a:bodyPr wrap="none" lIns="90488" tIns="44450" rIns="90488" bIns="44450">
              <a:spAutoFit/>
            </a:bodyPr>
            <a:lstStyle/>
            <a:p>
              <a:pPr eaLnBrk="0" hangingPunct="0"/>
              <a:r>
                <a:rPr lang="en-GB" sz="1200" b="1">
                  <a:solidFill>
                    <a:srgbClr val="000000"/>
                  </a:solidFill>
                </a:rPr>
                <a:t>A</a:t>
              </a:r>
            </a:p>
          </p:txBody>
        </p:sp>
        <p:sp>
          <p:nvSpPr>
            <p:cNvPr id="16567" name="Rectangle 181"/>
            <p:cNvSpPr>
              <a:spLocks noChangeArrowheads="1"/>
            </p:cNvSpPr>
            <p:nvPr/>
          </p:nvSpPr>
          <p:spPr bwMode="auto">
            <a:xfrm>
              <a:off x="5422" y="3655"/>
              <a:ext cx="151" cy="171"/>
            </a:xfrm>
            <a:prstGeom prst="rect">
              <a:avLst/>
            </a:prstGeom>
            <a:noFill/>
            <a:ln w="9525">
              <a:noFill/>
              <a:miter lim="800000"/>
              <a:headEnd/>
              <a:tailEnd/>
            </a:ln>
          </p:spPr>
          <p:txBody>
            <a:bodyPr wrap="none" lIns="90488" tIns="44450" rIns="90488" bIns="44450">
              <a:spAutoFit/>
            </a:bodyPr>
            <a:lstStyle/>
            <a:p>
              <a:pPr eaLnBrk="0" hangingPunct="0"/>
              <a:r>
                <a:rPr lang="en-GB" sz="1200" b="1">
                  <a:solidFill>
                    <a:srgbClr val="000000"/>
                  </a:solidFill>
                </a:rPr>
                <a:t>r</a:t>
              </a:r>
            </a:p>
          </p:txBody>
        </p:sp>
        <p:sp>
          <p:nvSpPr>
            <p:cNvPr id="16568" name="Rectangle 182"/>
            <p:cNvSpPr>
              <a:spLocks noChangeArrowheads="1"/>
            </p:cNvSpPr>
            <p:nvPr/>
          </p:nvSpPr>
          <p:spPr bwMode="auto">
            <a:xfrm>
              <a:off x="5448" y="3655"/>
              <a:ext cx="173" cy="171"/>
            </a:xfrm>
            <a:prstGeom prst="rect">
              <a:avLst/>
            </a:prstGeom>
            <a:noFill/>
            <a:ln w="9525">
              <a:noFill/>
              <a:miter lim="800000"/>
              <a:headEnd/>
              <a:tailEnd/>
            </a:ln>
          </p:spPr>
          <p:txBody>
            <a:bodyPr wrap="none" lIns="90488" tIns="44450" rIns="90488" bIns="44450">
              <a:spAutoFit/>
            </a:bodyPr>
            <a:lstStyle/>
            <a:p>
              <a:pPr eaLnBrk="0" hangingPunct="0"/>
              <a:r>
                <a:rPr lang="en-GB" sz="1200" b="1">
                  <a:solidFill>
                    <a:srgbClr val="000000"/>
                  </a:solidFill>
                </a:rPr>
                <a:t>g</a:t>
              </a:r>
            </a:p>
          </p:txBody>
        </p:sp>
        <p:sp>
          <p:nvSpPr>
            <p:cNvPr id="16569" name="Rectangle 183"/>
            <p:cNvSpPr>
              <a:spLocks noChangeArrowheads="1"/>
            </p:cNvSpPr>
            <p:nvPr/>
          </p:nvSpPr>
          <p:spPr bwMode="auto">
            <a:xfrm>
              <a:off x="1071" y="3641"/>
              <a:ext cx="728" cy="190"/>
            </a:xfrm>
            <a:prstGeom prst="rect">
              <a:avLst/>
            </a:prstGeom>
            <a:noFill/>
            <a:ln w="9525">
              <a:noFill/>
              <a:miter lim="800000"/>
              <a:headEnd/>
              <a:tailEnd/>
            </a:ln>
          </p:spPr>
          <p:txBody>
            <a:bodyPr lIns="90488" tIns="44450" rIns="90488" bIns="44450">
              <a:spAutoFit/>
            </a:bodyPr>
            <a:lstStyle/>
            <a:p>
              <a:pPr eaLnBrk="0" hangingPunct="0"/>
              <a:r>
                <a:rPr lang="en-GB" sz="1400" b="1">
                  <a:solidFill>
                    <a:srgbClr val="FFFFFF"/>
                  </a:solidFill>
                  <a:latin typeface="OceanSansForAventis Sm Bd" pitchFamily="34" charset="0"/>
                </a:rPr>
                <a:t>B-Chain</a:t>
              </a:r>
            </a:p>
          </p:txBody>
        </p:sp>
        <p:sp>
          <p:nvSpPr>
            <p:cNvPr id="16570" name="Rectangle 184"/>
            <p:cNvSpPr>
              <a:spLocks noChangeArrowheads="1"/>
            </p:cNvSpPr>
            <p:nvPr/>
          </p:nvSpPr>
          <p:spPr bwMode="auto">
            <a:xfrm>
              <a:off x="4228" y="3641"/>
              <a:ext cx="647" cy="190"/>
            </a:xfrm>
            <a:prstGeom prst="rect">
              <a:avLst/>
            </a:prstGeom>
            <a:noFill/>
            <a:ln w="9525">
              <a:noFill/>
              <a:miter lim="800000"/>
              <a:headEnd/>
              <a:tailEnd/>
            </a:ln>
          </p:spPr>
          <p:txBody>
            <a:bodyPr wrap="none" lIns="90488" tIns="44450" rIns="90488" bIns="44450">
              <a:spAutoFit/>
            </a:bodyPr>
            <a:lstStyle/>
            <a:p>
              <a:pPr eaLnBrk="0" hangingPunct="0"/>
              <a:r>
                <a:rPr lang="en-GB" sz="1400" b="1">
                  <a:solidFill>
                    <a:srgbClr val="FFFFFF"/>
                  </a:solidFill>
                  <a:latin typeface="OceanSansForAventis Sm Bd" pitchFamily="34" charset="0"/>
                </a:rPr>
                <a:t>Extension</a:t>
              </a:r>
            </a:p>
          </p:txBody>
        </p:sp>
        <p:sp>
          <p:nvSpPr>
            <p:cNvPr id="16571" name="Rectangle 185"/>
            <p:cNvSpPr>
              <a:spLocks noChangeArrowheads="1"/>
            </p:cNvSpPr>
            <p:nvPr/>
          </p:nvSpPr>
          <p:spPr bwMode="auto">
            <a:xfrm>
              <a:off x="4236" y="2385"/>
              <a:ext cx="764" cy="190"/>
            </a:xfrm>
            <a:prstGeom prst="rect">
              <a:avLst/>
            </a:prstGeom>
            <a:noFill/>
            <a:ln w="9525">
              <a:noFill/>
              <a:miter lim="800000"/>
              <a:headEnd/>
              <a:tailEnd/>
            </a:ln>
          </p:spPr>
          <p:txBody>
            <a:bodyPr wrap="none" lIns="90488" tIns="44450" rIns="90488" bIns="44450">
              <a:spAutoFit/>
            </a:bodyPr>
            <a:lstStyle/>
            <a:p>
              <a:pPr eaLnBrk="0" hangingPunct="0"/>
              <a:r>
                <a:rPr lang="en-GB" sz="1400" b="1">
                  <a:solidFill>
                    <a:srgbClr val="FFFFFF"/>
                  </a:solidFill>
                  <a:latin typeface="OceanSansForAventis Sm Bd" pitchFamily="34" charset="0"/>
                </a:rPr>
                <a:t>Substitution</a:t>
              </a:r>
            </a:p>
          </p:txBody>
        </p:sp>
      </p:grpSp>
      <p:sp>
        <p:nvSpPr>
          <p:cNvPr id="16388" name="Rectangle 186"/>
          <p:cNvSpPr>
            <a:spLocks noChangeArrowheads="1"/>
          </p:cNvSpPr>
          <p:nvPr/>
        </p:nvSpPr>
        <p:spPr bwMode="auto">
          <a:xfrm>
            <a:off x="2362200" y="1752600"/>
            <a:ext cx="6781800" cy="1604029"/>
          </a:xfrm>
          <a:prstGeom prst="rect">
            <a:avLst/>
          </a:prstGeom>
          <a:noFill/>
          <a:ln w="9525">
            <a:noFill/>
            <a:miter lim="800000"/>
            <a:headEnd/>
            <a:tailEnd/>
          </a:ln>
        </p:spPr>
        <p:txBody>
          <a:bodyPr wrap="square" lIns="90488" tIns="44450" rIns="90488" bIns="44450">
            <a:spAutoFit/>
          </a:bodyPr>
          <a:lstStyle/>
          <a:p>
            <a:pPr defTabSz="762000" eaLnBrk="0" hangingPunct="0">
              <a:spcBef>
                <a:spcPct val="10000"/>
              </a:spcBef>
              <a:buClr>
                <a:srgbClr val="FFFF00"/>
              </a:buClr>
              <a:buSzPct val="134000"/>
              <a:buFont typeface="Wingdings" pitchFamily="2" charset="2"/>
              <a:buChar char="§"/>
            </a:pPr>
            <a:r>
              <a:rPr lang="fr-FR" sz="2000" dirty="0">
                <a:solidFill>
                  <a:srgbClr val="FFFFFF"/>
                </a:solidFill>
              </a:rPr>
              <a:t>    </a:t>
            </a:r>
            <a:r>
              <a:rPr lang="fr-FR" sz="2400" dirty="0" smtClean="0">
                <a:solidFill>
                  <a:srgbClr val="FFFFFF"/>
                </a:solidFill>
                <a:latin typeface="Garamond" pitchFamily="18" charset="0"/>
              </a:rPr>
              <a:t>A-</a:t>
            </a:r>
            <a:r>
              <a:rPr lang="fr-FR" sz="2400" dirty="0" err="1" smtClean="0">
                <a:solidFill>
                  <a:srgbClr val="FFFFFF"/>
                </a:solidFill>
                <a:latin typeface="Garamond" pitchFamily="18" charset="0"/>
              </a:rPr>
              <a:t>chain</a:t>
            </a:r>
            <a:r>
              <a:rPr lang="fr-FR" sz="2400" dirty="0" smtClean="0">
                <a:solidFill>
                  <a:srgbClr val="FFFFFF"/>
                </a:solidFill>
                <a:latin typeface="Garamond" pitchFamily="18" charset="0"/>
              </a:rPr>
              <a:t> </a:t>
            </a:r>
            <a:r>
              <a:rPr lang="fr-FR" sz="2400" dirty="0">
                <a:solidFill>
                  <a:srgbClr val="FFFFFF"/>
                </a:solidFill>
                <a:latin typeface="Garamond" pitchFamily="18" charset="0"/>
              </a:rPr>
              <a:t>has an Asparagine to Glycine </a:t>
            </a:r>
            <a:r>
              <a:rPr lang="fr-FR" sz="2400" dirty="0" err="1">
                <a:solidFill>
                  <a:srgbClr val="FFFFFF"/>
                </a:solidFill>
                <a:latin typeface="Garamond" pitchFamily="18" charset="0"/>
              </a:rPr>
              <a:t>substituiation</a:t>
            </a:r>
            <a:r>
              <a:rPr lang="fr-FR" sz="2400" dirty="0">
                <a:solidFill>
                  <a:srgbClr val="FFFFFF"/>
                </a:solidFill>
                <a:latin typeface="Garamond" pitchFamily="18" charset="0"/>
              </a:rPr>
              <a:t> </a:t>
            </a:r>
            <a:r>
              <a:rPr lang="fr-FR" sz="2400" dirty="0" err="1">
                <a:solidFill>
                  <a:srgbClr val="FFFFFF"/>
                </a:solidFill>
                <a:latin typeface="Garamond" pitchFamily="18" charset="0"/>
              </a:rPr>
              <a:t>at</a:t>
            </a:r>
            <a:r>
              <a:rPr lang="fr-FR" sz="2400" dirty="0">
                <a:solidFill>
                  <a:srgbClr val="FFFFFF"/>
                </a:solidFill>
                <a:latin typeface="Garamond" pitchFamily="18" charset="0"/>
              </a:rPr>
              <a:t> position A21</a:t>
            </a:r>
          </a:p>
          <a:p>
            <a:pPr defTabSz="762000" eaLnBrk="0" hangingPunct="0">
              <a:spcBef>
                <a:spcPct val="10000"/>
              </a:spcBef>
              <a:buClr>
                <a:srgbClr val="FFFF00"/>
              </a:buClr>
              <a:buFont typeface="Wingdings" pitchFamily="2" charset="2"/>
              <a:buChar char="§"/>
            </a:pPr>
            <a:r>
              <a:rPr lang="fr-FR" sz="2400" dirty="0">
                <a:solidFill>
                  <a:srgbClr val="FFFFFF"/>
                </a:solidFill>
                <a:latin typeface="Garamond" pitchFamily="18" charset="0"/>
              </a:rPr>
              <a:t>   </a:t>
            </a:r>
            <a:r>
              <a:rPr lang="fr-FR" sz="2400" dirty="0" err="1">
                <a:solidFill>
                  <a:srgbClr val="FFFFFF"/>
                </a:solidFill>
                <a:latin typeface="Garamond" pitchFamily="18" charset="0"/>
              </a:rPr>
              <a:t>Two</a:t>
            </a:r>
            <a:r>
              <a:rPr lang="fr-FR" sz="2400" dirty="0">
                <a:solidFill>
                  <a:srgbClr val="FFFFFF"/>
                </a:solidFill>
                <a:latin typeface="Garamond" pitchFamily="18" charset="0"/>
              </a:rPr>
              <a:t> </a:t>
            </a:r>
            <a:r>
              <a:rPr lang="fr-FR" sz="2400" dirty="0" err="1">
                <a:solidFill>
                  <a:srgbClr val="FFFFFF"/>
                </a:solidFill>
                <a:latin typeface="Garamond" pitchFamily="18" charset="0"/>
              </a:rPr>
              <a:t>positively</a:t>
            </a:r>
            <a:r>
              <a:rPr lang="fr-FR" sz="2400" dirty="0">
                <a:solidFill>
                  <a:srgbClr val="FFFFFF"/>
                </a:solidFill>
                <a:latin typeface="Garamond" pitchFamily="18" charset="0"/>
              </a:rPr>
              <a:t> </a:t>
            </a:r>
            <a:r>
              <a:rPr lang="fr-FR" sz="2400" dirty="0" err="1">
                <a:solidFill>
                  <a:srgbClr val="FFFFFF"/>
                </a:solidFill>
                <a:latin typeface="Garamond" pitchFamily="18" charset="0"/>
              </a:rPr>
              <a:t>charged</a:t>
            </a:r>
            <a:r>
              <a:rPr lang="fr-FR" sz="2400" dirty="0">
                <a:solidFill>
                  <a:srgbClr val="FFFFFF"/>
                </a:solidFill>
                <a:latin typeface="Garamond" pitchFamily="18" charset="0"/>
              </a:rPr>
              <a:t>  Arginine  are </a:t>
            </a:r>
            <a:r>
              <a:rPr lang="fr-FR" sz="2400" dirty="0" err="1">
                <a:solidFill>
                  <a:srgbClr val="FFFFFF"/>
                </a:solidFill>
                <a:latin typeface="Garamond" pitchFamily="18" charset="0"/>
              </a:rPr>
              <a:t>added</a:t>
            </a:r>
            <a:r>
              <a:rPr lang="fr-FR" sz="2400" dirty="0">
                <a:solidFill>
                  <a:srgbClr val="FFFFFF"/>
                </a:solidFill>
                <a:latin typeface="Garamond" pitchFamily="18" charset="0"/>
              </a:rPr>
              <a:t>  </a:t>
            </a:r>
            <a:r>
              <a:rPr lang="fr-FR" sz="2400" dirty="0" err="1">
                <a:solidFill>
                  <a:srgbClr val="FFFFFF"/>
                </a:solidFill>
                <a:latin typeface="Garamond" pitchFamily="18" charset="0"/>
              </a:rPr>
              <a:t>at</a:t>
            </a:r>
            <a:r>
              <a:rPr lang="fr-FR" sz="2400" dirty="0">
                <a:solidFill>
                  <a:srgbClr val="FFFFFF"/>
                </a:solidFill>
                <a:latin typeface="Garamond" pitchFamily="18" charset="0"/>
              </a:rPr>
              <a:t> the C terminus of the </a:t>
            </a:r>
            <a:r>
              <a:rPr lang="fr-FR" sz="2400" dirty="0" smtClean="0">
                <a:solidFill>
                  <a:srgbClr val="FFFFFF"/>
                </a:solidFill>
                <a:latin typeface="Garamond" pitchFamily="18" charset="0"/>
              </a:rPr>
              <a:t>B </a:t>
            </a:r>
            <a:r>
              <a:rPr lang="fr-FR" sz="2400" dirty="0" err="1">
                <a:solidFill>
                  <a:srgbClr val="FFFFFF"/>
                </a:solidFill>
                <a:latin typeface="Garamond" pitchFamily="18" charset="0"/>
              </a:rPr>
              <a:t>chain</a:t>
            </a:r>
            <a:endParaRPr lang="en-GB" sz="2400" dirty="0">
              <a:solidFill>
                <a:srgbClr val="FFFFFF"/>
              </a:solidFill>
              <a:latin typeface="Garamond" pitchFamily="18" charset="0"/>
            </a:endParaRPr>
          </a:p>
        </p:txBody>
      </p:sp>
      <p:pic>
        <p:nvPicPr>
          <p:cNvPr id="16389" name="Picture 188" descr="http://www.inspireddiabetic-blog.com/wp-content/uploads/2009/12/Lantus-03.jpg"/>
          <p:cNvPicPr>
            <a:picLocks noChangeAspect="1" noChangeArrowheads="1"/>
          </p:cNvPicPr>
          <p:nvPr/>
        </p:nvPicPr>
        <p:blipFill>
          <a:blip r:embed="rId3" cstate="print"/>
          <a:srcRect/>
          <a:stretch>
            <a:fillRect/>
          </a:stretch>
        </p:blipFill>
        <p:spPr bwMode="auto">
          <a:xfrm>
            <a:off x="197452" y="2438400"/>
            <a:ext cx="2164748" cy="3429000"/>
          </a:xfrm>
          <a:prstGeom prst="rect">
            <a:avLst/>
          </a:prstGeom>
          <a:noFill/>
          <a:ln w="9525">
            <a:solidFill>
              <a:srgbClr val="FF0000"/>
            </a:solidFill>
            <a:miter lim="800000"/>
            <a:headEnd/>
            <a:tailEnd/>
          </a:ln>
        </p:spPr>
      </p:pic>
    </p:spTree>
  </p:cSld>
  <p:clrMapOvr>
    <a:masterClrMapping/>
  </p:clrMapOvr>
  <p:transition spd="med"/>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Conception personnalisée">
  <a:themeElements>
    <a:clrScheme name="">
      <a:dk1>
        <a:srgbClr val="969696"/>
      </a:dk1>
      <a:lt1>
        <a:srgbClr val="FFFFFF"/>
      </a:lt1>
      <a:dk2>
        <a:srgbClr val="000066"/>
      </a:dk2>
      <a:lt2>
        <a:srgbClr val="CCFFFF"/>
      </a:lt2>
      <a:accent1>
        <a:srgbClr val="66CCFF"/>
      </a:accent1>
      <a:accent2>
        <a:srgbClr val="FF9900"/>
      </a:accent2>
      <a:accent3>
        <a:srgbClr val="AAAAB8"/>
      </a:accent3>
      <a:accent4>
        <a:srgbClr val="DADADA"/>
      </a:accent4>
      <a:accent5>
        <a:srgbClr val="B8E2FF"/>
      </a:accent5>
      <a:accent6>
        <a:srgbClr val="E78A00"/>
      </a:accent6>
      <a:hlink>
        <a:srgbClr val="FFFFFF"/>
      </a:hlink>
      <a:folHlink>
        <a:srgbClr val="99CC00"/>
      </a:folHlink>
    </a:clrScheme>
    <a:fontScheme name="Conception personnalisé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nception personnalisé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nception personnalisé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nception personnalisé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nception personnalisé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nception personnalisé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nception personnalisé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nception personnalisé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nception personnalisé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nception personnalisé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nception personnalisé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nception personnalisé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onception personnalisée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CC"/>
        </a:hlink>
        <a:folHlink>
          <a:srgbClr val="99CC00"/>
        </a:folHlink>
      </a:clrScheme>
      <a:clrMap bg1="lt1" tx1="dk1" bg2="lt2" tx2="dk2" accent1="accent1" accent2="accent2" accent3="accent3" accent4="accent4" accent5="accent5" accent6="accent6" hlink="hlink" folHlink="folHlink"/>
    </a:extraClrScheme>
    <a:extraClrScheme>
      <a:clrScheme name="Conception personnalisée 14">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FFFFCC"/>
        </a:hlink>
        <a:folHlink>
          <a:srgbClr val="99CC00"/>
        </a:folHlink>
      </a:clrScheme>
      <a:clrMap bg1="lt1" tx1="dk1" bg2="lt2" tx2="dk2" accent1="accent1" accent2="accent2" accent3="accent3" accent4="accent4" accent5="accent5" accent6="accent6" hlink="hlink" folHlink="folHlink"/>
    </a:extraClrScheme>
    <a:extraClrScheme>
      <a:clrScheme name="Conception personnalisée 15">
        <a:dk1>
          <a:srgbClr val="808080"/>
        </a:dk1>
        <a:lt1>
          <a:srgbClr val="FFFFFF"/>
        </a:lt1>
        <a:dk2>
          <a:srgbClr val="003399"/>
        </a:dk2>
        <a:lt2>
          <a:srgbClr val="CCFFFF"/>
        </a:lt2>
        <a:accent1>
          <a:srgbClr val="66CCFF"/>
        </a:accent1>
        <a:accent2>
          <a:srgbClr val="FF9900"/>
        </a:accent2>
        <a:accent3>
          <a:srgbClr val="AAADCA"/>
        </a:accent3>
        <a:accent4>
          <a:srgbClr val="DADADA"/>
        </a:accent4>
        <a:accent5>
          <a:srgbClr val="B8E2FF"/>
        </a:accent5>
        <a:accent6>
          <a:srgbClr val="E78A00"/>
        </a:accent6>
        <a:hlink>
          <a:srgbClr val="FFFFFF"/>
        </a:hlink>
        <a:folHlink>
          <a:srgbClr val="99CC00"/>
        </a:folHlink>
      </a:clrScheme>
      <a:clrMap bg1="dk2" tx1="lt1" bg2="dk1" tx2="lt2" accent1="accent1" accent2="accent2" accent3="accent3" accent4="accent4" accent5="accent5" accent6="accent6" hlink="hlink" folHlink="folHlink"/>
    </a:extraClrScheme>
    <a:extraClrScheme>
      <a:clrScheme name="Conception personnalisée 16">
        <a:dk1>
          <a:srgbClr val="BBE0E3"/>
        </a:dk1>
        <a:lt1>
          <a:srgbClr val="FFFFFF"/>
        </a:lt1>
        <a:dk2>
          <a:srgbClr val="003399"/>
        </a:dk2>
        <a:lt2>
          <a:srgbClr val="CCFFFF"/>
        </a:lt2>
        <a:accent1>
          <a:srgbClr val="66CCFF"/>
        </a:accent1>
        <a:accent2>
          <a:srgbClr val="FF9900"/>
        </a:accent2>
        <a:accent3>
          <a:srgbClr val="AAADCA"/>
        </a:accent3>
        <a:accent4>
          <a:srgbClr val="DADADA"/>
        </a:accent4>
        <a:accent5>
          <a:srgbClr val="B8E2FF"/>
        </a:accent5>
        <a:accent6>
          <a:srgbClr val="E78A00"/>
        </a:accent6>
        <a:hlink>
          <a:srgbClr val="FFFFFF"/>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eme1">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Custom 3">
      <a:majorFont>
        <a:latin typeface="Cambria"/>
        <a:ea typeface=""/>
        <a:cs typeface="Arial"/>
      </a:majorFont>
      <a:minorFont>
        <a:latin typeface="Cambri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6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Garamond"/>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5048</TotalTime>
  <Words>6382</Words>
  <Application>Microsoft Office PowerPoint</Application>
  <PresentationFormat>On-screen Show (4:3)</PresentationFormat>
  <Paragraphs>751</Paragraphs>
  <Slides>76</Slides>
  <Notes>24</Notes>
  <HiddenSlides>0</HiddenSlides>
  <MMClips>0</MMClips>
  <ScaleCrop>false</ScaleCrop>
  <HeadingPairs>
    <vt:vector size="4" baseType="variant">
      <vt:variant>
        <vt:lpstr>Theme</vt:lpstr>
      </vt:variant>
      <vt:variant>
        <vt:i4>5</vt:i4>
      </vt:variant>
      <vt:variant>
        <vt:lpstr>Slide Titles</vt:lpstr>
      </vt:variant>
      <vt:variant>
        <vt:i4>76</vt:i4>
      </vt:variant>
    </vt:vector>
  </HeadingPairs>
  <TitlesOfParts>
    <vt:vector size="81" baseType="lpstr">
      <vt:lpstr>Conception personnalisée</vt:lpstr>
      <vt:lpstr>Theme1</vt:lpstr>
      <vt:lpstr>6_Default Design</vt:lpstr>
      <vt:lpstr>4_Edge</vt:lpstr>
      <vt:lpstr>Office Theme</vt:lpstr>
      <vt:lpstr>Slide 1</vt:lpstr>
      <vt:lpstr>Long-acting Insulin Analogues</vt:lpstr>
      <vt:lpstr>   AGENDA</vt:lpstr>
      <vt:lpstr>Slide 4</vt:lpstr>
      <vt:lpstr>Insulin Analogues: 2000</vt:lpstr>
      <vt:lpstr>Conventional insulins do not replicate the pattern of  basal and postprandial endogenous insulin secretion</vt:lpstr>
      <vt:lpstr>The new analogues are more predictable than conventional Insulins and allow simplified insulin replacement strategies.</vt:lpstr>
      <vt:lpstr>Long Acting Insulin Analogous </vt:lpstr>
      <vt:lpstr>Slide 9</vt:lpstr>
      <vt:lpstr>GLARGINE: Mechanism of Action</vt:lpstr>
      <vt:lpstr>GLARGINE: PHARMACOKINETICS </vt:lpstr>
      <vt:lpstr>Administration of  Insulin Glargine Injection</vt:lpstr>
      <vt:lpstr>Initial Dosing Guidelines for Insulin Glargine</vt:lpstr>
      <vt:lpstr>Slide 14</vt:lpstr>
      <vt:lpstr>Slide 15</vt:lpstr>
      <vt:lpstr>Slide 16</vt:lpstr>
      <vt:lpstr>Slide 17</vt:lpstr>
      <vt:lpstr>  Ideal Basal Insulin</vt:lpstr>
      <vt:lpstr>INSULIN  ANALOGUES</vt:lpstr>
      <vt:lpstr>Slide 20</vt:lpstr>
      <vt:lpstr>Slide 21</vt:lpstr>
      <vt:lpstr>Slide 22</vt:lpstr>
      <vt:lpstr>Slide 23</vt:lpstr>
      <vt:lpstr>Slide 24</vt:lpstr>
      <vt:lpstr>Slide 25</vt:lpstr>
      <vt:lpstr>Slide 26</vt:lpstr>
      <vt:lpstr>Consistently low incidence of hypoglycaemia  with insulin glargine</vt:lpstr>
      <vt:lpstr>Slide 28</vt:lpstr>
      <vt:lpstr>Slide 29</vt:lpstr>
      <vt:lpstr>INSULIN  ANALOGUES</vt:lpstr>
      <vt:lpstr>Detemir vs. Glargine: Head-to-Head Comparisons</vt:lpstr>
      <vt:lpstr>Slide 32</vt:lpstr>
      <vt:lpstr>Detemir vs. Glargine: Comparison of Weight Gain</vt:lpstr>
      <vt:lpstr>Insulin  Analogues</vt:lpstr>
      <vt:lpstr>Within-subject Variability</vt:lpstr>
      <vt:lpstr>INSULIN  ANALOGUES</vt:lpstr>
      <vt:lpstr>CONCLUSIONS</vt:lpstr>
      <vt:lpstr>INSULIN  ANALOGUES</vt:lpstr>
      <vt:lpstr>The relationship between insulin structure, insulin receptor and IGF-1R binding, and metabolic and mitogenic potency of insulin analogues.</vt:lpstr>
      <vt:lpstr>Slide 40</vt:lpstr>
      <vt:lpstr>What is known about diabetes, insulin and cancer?</vt:lpstr>
      <vt:lpstr>Limitations of in vitro studies</vt:lpstr>
      <vt:lpstr>Slide 43</vt:lpstr>
      <vt:lpstr>Human studies : An ‘unwarranted alarm’</vt:lpstr>
      <vt:lpstr>The 4 analyses published in Diabetologia at a glance</vt:lpstr>
      <vt:lpstr>Limitations of the analyses</vt:lpstr>
      <vt:lpstr>Combined RCTs experience of malignancies in studies using insulin Glargine </vt:lpstr>
      <vt:lpstr>Slide 48</vt:lpstr>
      <vt:lpstr>Slide 49</vt:lpstr>
      <vt:lpstr>Slide 50</vt:lpstr>
      <vt:lpstr>Slide 51</vt:lpstr>
      <vt:lpstr>FDA Overview</vt:lpstr>
      <vt:lpstr>FDA Overview</vt:lpstr>
      <vt:lpstr>WHAT’S NEW?</vt:lpstr>
      <vt:lpstr>Insulin degludec is a new generation, ultra-long acting basal insulin</vt:lpstr>
      <vt:lpstr>Degludec – Multi-hexamer formation key to protraction mechanism</vt:lpstr>
      <vt:lpstr>Size exclusion chromatography of Degludec in a subcutaneous model</vt:lpstr>
      <vt:lpstr>Slide 58</vt:lpstr>
      <vt:lpstr>DEGLUDEC</vt:lpstr>
      <vt:lpstr>Slide 60</vt:lpstr>
      <vt:lpstr>Slide 61</vt:lpstr>
      <vt:lpstr>Slide 62</vt:lpstr>
      <vt:lpstr>Cumulative number of hypoglycemic episodes</vt:lpstr>
      <vt:lpstr>Slide 64</vt:lpstr>
      <vt:lpstr>Slide 65</vt:lpstr>
      <vt:lpstr>Slide 66</vt:lpstr>
      <vt:lpstr>Figure 1- Mean A1C over time (A), percentage of subjects achieving A1C targets of &lt;7.0% and ≤6.5% at end of study (B), and percentage of subjects treated for at least 8 weeks achieving A1C targets of &lt;7.0% and ≤6.5% at end of study in the absence of confirmed hypoglycemia in the last 4 weeks of treatment (C). </vt:lpstr>
      <vt:lpstr>Figure 2. Mean 9-point SMPG profiles.  Mean 2-h postdinner PG increase was lower for IDegAsp (0.13 mmol/L) and AF (0.24 mmol/L) than IGlar (1.63 mmol/L)</vt:lpstr>
      <vt:lpstr>Slide 69</vt:lpstr>
      <vt:lpstr>Slide 70</vt:lpstr>
      <vt:lpstr>Insulin degludec, an ultra-long-acting basal insulin, once a day or 3 times a week vs. insulin glargine once a day in patients with DM2: a 16-week, randomised, open-label, phase 2 trial</vt:lpstr>
      <vt:lpstr>Insulin degludec, an ultra-long-acting basal insulin, once a day or 3 times a week vs. insulin glargine once a day in patients with DM2: a 16-week, randomised, open-label, phase 2 trial</vt:lpstr>
      <vt:lpstr>Insulin degludec, an ultra-long-acting basal insulin, once a day or 3 times a week vs. insulin glargine once a day in patients with DM2: a 16-week, randomised, open-label, phase 2 trial </vt:lpstr>
      <vt:lpstr>Insulin degludec, an ultra-long-acting basal insulin, once a day or 3 times a week vs. insulin glargine once a day in patients with DM2: a 16-week, randomised, open-label, phase 2 trial</vt:lpstr>
      <vt:lpstr>Insulin degludec, an ultra-long-acting basal insulin, once a day or 3 times a week vs. insulin glargine once a day in patients with DM2: a 16-week, randomised, open-label, phase 2 trial  </vt:lpstr>
      <vt:lpstr>Slide 76</vt:lpstr>
    </vt:vector>
  </TitlesOfParts>
  <Company>MRT www.Win2Farsi.com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MRT</dc:creator>
  <cp:lastModifiedBy>MRT</cp:lastModifiedBy>
  <cp:revision>223</cp:revision>
  <dcterms:created xsi:type="dcterms:W3CDTF">2011-05-04T07:08:43Z</dcterms:created>
  <dcterms:modified xsi:type="dcterms:W3CDTF">2011-06-22T22:30:46Z</dcterms:modified>
</cp:coreProperties>
</file>