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928" r:id="rId1"/>
  </p:sldMasterIdLst>
  <p:notesMasterIdLst>
    <p:notesMasterId r:id="rId33"/>
  </p:notesMasterIdLst>
  <p:sldIdLst>
    <p:sldId id="256" r:id="rId2"/>
    <p:sldId id="258" r:id="rId3"/>
    <p:sldId id="295" r:id="rId4"/>
    <p:sldId id="260" r:id="rId5"/>
    <p:sldId id="288" r:id="rId6"/>
    <p:sldId id="264" r:id="rId7"/>
    <p:sldId id="267" r:id="rId8"/>
    <p:sldId id="266" r:id="rId9"/>
    <p:sldId id="268" r:id="rId10"/>
    <p:sldId id="270" r:id="rId11"/>
    <p:sldId id="285" r:id="rId12"/>
    <p:sldId id="293" r:id="rId13"/>
    <p:sldId id="269" r:id="rId14"/>
    <p:sldId id="296" r:id="rId15"/>
    <p:sldId id="272" r:id="rId16"/>
    <p:sldId id="273" r:id="rId17"/>
    <p:sldId id="261" r:id="rId18"/>
    <p:sldId id="262" r:id="rId19"/>
    <p:sldId id="263" r:id="rId20"/>
    <p:sldId id="274" r:id="rId21"/>
    <p:sldId id="297" r:id="rId22"/>
    <p:sldId id="299" r:id="rId23"/>
    <p:sldId id="284" r:id="rId24"/>
    <p:sldId id="291" r:id="rId25"/>
    <p:sldId id="294" r:id="rId26"/>
    <p:sldId id="292" r:id="rId27"/>
    <p:sldId id="282" r:id="rId28"/>
    <p:sldId id="283" r:id="rId29"/>
    <p:sldId id="287" r:id="rId30"/>
    <p:sldId id="286" r:id="rId31"/>
    <p:sldId id="29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3091" autoAdjust="0"/>
  </p:normalViewPr>
  <p:slideViewPr>
    <p:cSldViewPr snapToGrid="0" snapToObjects="1">
      <p:cViewPr varScale="1">
        <p:scale>
          <a:sx n="81" d="100"/>
          <a:sy n="81" d="100"/>
        </p:scale>
        <p:origin x="96" y="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6F026-B45A-194C-B4FF-A05D179B08CE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1AF9D-753C-4A41-B4BF-21EEE4CD8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9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1AF9D-753C-4A41-B4BF-21EEE4CD83C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1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603B-C38F-5A40-BF49-1EB2AF09D34F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5FDA-E318-A24B-B661-B49617A8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84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603B-C38F-5A40-BF49-1EB2AF09D34F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5FDA-E318-A24B-B661-B49617A8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72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603B-C38F-5A40-BF49-1EB2AF09D34F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5FDA-E318-A24B-B661-B49617A81E5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73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603B-C38F-5A40-BF49-1EB2AF09D34F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5FDA-E318-A24B-B661-B49617A8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8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603B-C38F-5A40-BF49-1EB2AF09D34F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5FDA-E318-A24B-B661-B49617A81E5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6004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603B-C38F-5A40-BF49-1EB2AF09D34F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5FDA-E318-A24B-B661-B49617A8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90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603B-C38F-5A40-BF49-1EB2AF09D34F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5FDA-E318-A24B-B661-B49617A8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8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603B-C38F-5A40-BF49-1EB2AF09D34F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5FDA-E318-A24B-B661-B49617A8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011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603B-C38F-5A40-BF49-1EB2AF09D34F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5FDA-E318-A24B-B661-B49617A8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36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603B-C38F-5A40-BF49-1EB2AF09D34F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5FDA-E318-A24B-B661-B49617A8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53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603B-C38F-5A40-BF49-1EB2AF09D34F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5FDA-E318-A24B-B661-B49617A8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537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603B-C38F-5A40-BF49-1EB2AF09D34F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5FDA-E318-A24B-B661-B49617A8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3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603B-C38F-5A40-BF49-1EB2AF09D34F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5FDA-E318-A24B-B661-B49617A8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8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603B-C38F-5A40-BF49-1EB2AF09D34F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5FDA-E318-A24B-B661-B49617A8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56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603B-C38F-5A40-BF49-1EB2AF09D34F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5FDA-E318-A24B-B661-B49617A8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315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5FDA-E318-A24B-B661-B49617A81E5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603B-C38F-5A40-BF49-1EB2AF09D34F}" type="datetimeFigureOut">
              <a:rPr lang="en-US" smtClean="0"/>
              <a:t>7/23/2018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50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F603B-C38F-5A40-BF49-1EB2AF09D34F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A7D5FDA-E318-A24B-B661-B49617A8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9" r:id="rId1"/>
    <p:sldLayoutId id="2147484930" r:id="rId2"/>
    <p:sldLayoutId id="2147484931" r:id="rId3"/>
    <p:sldLayoutId id="2147484932" r:id="rId4"/>
    <p:sldLayoutId id="2147484933" r:id="rId5"/>
    <p:sldLayoutId id="2147484934" r:id="rId6"/>
    <p:sldLayoutId id="2147484935" r:id="rId7"/>
    <p:sldLayoutId id="2147484936" r:id="rId8"/>
    <p:sldLayoutId id="2147484937" r:id="rId9"/>
    <p:sldLayoutId id="2147484938" r:id="rId10"/>
    <p:sldLayoutId id="2147484939" r:id="rId11"/>
    <p:sldLayoutId id="2147484940" r:id="rId12"/>
    <p:sldLayoutId id="2147484941" r:id="rId13"/>
    <p:sldLayoutId id="2147484942" r:id="rId14"/>
    <p:sldLayoutId id="2147484943" r:id="rId15"/>
    <p:sldLayoutId id="21474849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0305" y="2224430"/>
            <a:ext cx="7503697" cy="1646302"/>
          </a:xfrm>
        </p:spPr>
        <p:txBody>
          <a:bodyPr/>
          <a:lstStyle/>
          <a:p>
            <a:pPr algn="l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In the name of GOD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8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234" y="0"/>
            <a:ext cx="8387313" cy="68579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User\Desktop\untitled folder\endoscopy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88"/>
          <a:stretch/>
        </p:blipFill>
        <p:spPr bwMode="auto">
          <a:xfrm>
            <a:off x="1787235" y="997541"/>
            <a:ext cx="7329055" cy="4738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5320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User\Desktop\untitled folder\CTA aor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62"/>
          <a:stretch/>
        </p:blipFill>
        <p:spPr bwMode="auto">
          <a:xfrm>
            <a:off x="2900793" y="498766"/>
            <a:ext cx="5143500" cy="5749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8131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User\Desktop\untitled folder\brain MR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5"/>
          <a:stretch/>
        </p:blipFill>
        <p:spPr bwMode="auto">
          <a:xfrm>
            <a:off x="2741244" y="290955"/>
            <a:ext cx="5130105" cy="6137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4556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indent="-342900" algn="justLow" defTabSz="457200" rtl="1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در نهایت بیمار کاندید جراحی شده و در مرکز مسیح دانشوری در تاریخ 1396/04/28 تحت جراحی قرار گرفتند.</a:t>
            </a:r>
          </a:p>
          <a:p>
            <a:pPr marL="342900" indent="-342900" algn="justLow" defTabSz="457200" rtl="1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ابتدا برونکوسکوپی ریجید قبل از عمل انجام شد که مخاط تراشه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intact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بود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اثر فشاری شدید از سمت چپ روی تراشه وجود دا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ش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ت و فقط یک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rim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باریک باز باقی مانده بود.</a:t>
            </a:r>
          </a:p>
          <a:p>
            <a:pPr algn="justLow" rtl="1">
              <a:lnSpc>
                <a:spcPct val="150000"/>
              </a:lnSpc>
            </a:pP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و سپس دایسکشن گردن با برش کلاو انجام شد. تومور تمام غلاف کاروتید و </a:t>
            </a:r>
            <a:r>
              <a:rPr lang="fa-I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ژوگولار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را گر فته و تا روی ستون مهره ها رفته بود. قطع جوگولار داخلی چپ، آزاد سازی کامل کاروتید چپ به علاوه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massligation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توراسیک داکت درگیر با تومور و بیوپسی اینسیژنال جهت پاتولوژی فروزن انجام شد. </a:t>
            </a:r>
          </a:p>
        </p:txBody>
      </p:sp>
    </p:spTree>
    <p:extLst>
      <p:ext uri="{BB962C8B-B14F-4D97-AF65-F5344CB8AC3E}">
        <p14:creationId xmlns:p14="http://schemas.microsoft.com/office/powerpoint/2010/main" val="51981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Low" rtl="1">
              <a:lnSpc>
                <a:spcPct val="150000"/>
              </a:lnSpc>
            </a:pP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نمونه جهت فروزن ارسال شد که 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جواب، 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کارسینوم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MTC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undifferentiated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 بود که قابل رزکشن نبود. لذا جهت تراکوستومی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try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 شد که تمام غضروف های تراشه با تومور یکی شده بود و به سختی تراکوستومی اسپایرال شماره ۸ فیکس 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شد.</a:t>
            </a:r>
          </a:p>
          <a:p>
            <a:pPr algn="justLow" rtl="1">
              <a:lnSpc>
                <a:spcPct val="150000"/>
              </a:lnSpc>
            </a:pP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بیمار 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با 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تراکئوستومی 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ترخیص شد.</a:t>
            </a:r>
          </a:p>
        </p:txBody>
      </p:sp>
    </p:spTree>
    <p:extLst>
      <p:ext uri="{BB962C8B-B14F-4D97-AF65-F5344CB8AC3E}">
        <p14:creationId xmlns:p14="http://schemas.microsoft.com/office/powerpoint/2010/main" val="185141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User\Desktop\untitled folder\image 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54"/>
          <a:stretch/>
        </p:blipFill>
        <p:spPr bwMode="auto">
          <a:xfrm>
            <a:off x="1981200" y="70340"/>
            <a:ext cx="6686550" cy="6710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0650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User\Desktop\untitled folder\image 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69"/>
          <a:stretch/>
        </p:blipFill>
        <p:spPr bwMode="auto">
          <a:xfrm>
            <a:off x="2138294" y="70340"/>
            <a:ext cx="6035040" cy="6668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6088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justLow" defTabSz="457200" rtl="1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در مرکز مسیح </a:t>
            </a:r>
            <a:r>
              <a:rPr lang="fa-I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دانشوری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تحت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PET scan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قرار گرفتند که توده ی هایپرمتابولیک 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در لوب چپ 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تیرویئد، لنفادنوپاتی گردنی 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و 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ندول های ساب پلورال ریوی با احتمال متاستاز ریوی گزارش شد.</a:t>
            </a:r>
            <a:endParaRPr lang="fa-I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Low" defTabSz="457200" rtl="1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8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>
          <a:xfrm>
            <a:off x="1604826" y="391469"/>
            <a:ext cx="6794500" cy="5967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437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53"/>
          <a:stretch/>
        </p:blipFill>
        <p:spPr>
          <a:xfrm>
            <a:off x="1761287" y="497873"/>
            <a:ext cx="6766560" cy="5893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46100" y="3162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64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justLow" defTabSz="457200" rtl="1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بیمار آقای ۳۲ ساله که از سه سال قبل به دنبال سرماخوردگی به مدت چند هفته دچار گرفتگی صدا می شدند. بررسی های متعددی از جمله بررسی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ENT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انجام شد که نرمال گزار شدند.</a:t>
            </a:r>
          </a:p>
          <a:p>
            <a:pPr marL="342900" indent="-342900" algn="justLow" defTabSz="457200" rtl="1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همچنین مراجعاتی به متخصص طب سنتی داشتند که نتیجه بخش نبوده  و ذکر می کردند که این مشکل به دلیل درجاتی از آسم است.</a:t>
            </a:r>
          </a:p>
          <a:p>
            <a:pPr marL="342900" indent="-342900" algn="justLow" defTabSz="457200" rtl="1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بیمار از اوایل سال ۹۶ دچار دیسفاژی به هنگام خوردن غذای سفت مثل کباب  و همچنین دچار تورم گردن شدند.</a:t>
            </a:r>
          </a:p>
        </p:txBody>
      </p:sp>
    </p:spTree>
    <p:extLst>
      <p:ext uri="{BB962C8B-B14F-4D97-AF65-F5344CB8AC3E}">
        <p14:creationId xmlns:p14="http://schemas.microsoft.com/office/powerpoint/2010/main" val="161869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Low" rtl="1">
              <a:lnSpc>
                <a:spcPct val="150000"/>
              </a:lnSpc>
            </a:pP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بیمار با توجه به تهاجم تومور به تراشه، حنجره و مری 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در تاریخ 96/05/30 تحت 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جراحی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توتال لارنژکتومی و رزکسیون  تراشه گردنی قرارگرفتند.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gastric pull up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و تراکئوستومی مدیاستینال نیز انجام شد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Low" rtl="1">
              <a:lnSpc>
                <a:spcPct val="150000"/>
              </a:lnSpc>
            </a:pPr>
            <a:r>
              <a:rPr lang="fa-IR" sz="2000" smtClean="0">
                <a:latin typeface="Arial" panose="020B0604020202020204" pitchFamily="34" charset="0"/>
                <a:cs typeface="Arial" panose="020B0604020202020204" pitchFamily="34" charset="0"/>
              </a:rPr>
              <a:t>و به دنبال آن تحت رادیوتراپی قرار گرفتند.</a:t>
            </a:r>
            <a:endParaRPr lang="fa-I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Low" rtl="1">
              <a:lnSpc>
                <a:spcPct val="150000"/>
              </a:lnSpc>
            </a:pP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در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follow up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بیمار دچار پلورال افیوژن سمت چپ شدند که در بررسی های انجام شده سیتولوژی منفی بود و احتمالا به دنبال  جراحی وسیع قبلی بوده است. در نهایت برای بیمار چست تیوب تعبیه شد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a-I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14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4578819"/>
              </p:ext>
            </p:extLst>
          </p:nvPr>
        </p:nvGraphicFramePr>
        <p:xfrm>
          <a:off x="241236" y="1569746"/>
          <a:ext cx="11758506" cy="27686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339850">
                  <a:extLst>
                    <a:ext uri="{9D8B030D-6E8A-4147-A177-3AD203B41FA5}">
                      <a16:colId xmlns:a16="http://schemas.microsoft.com/office/drawing/2014/main" xmlns="" val="2200031617"/>
                    </a:ext>
                  </a:extLst>
                </a:gridCol>
                <a:gridCol w="798061">
                  <a:extLst>
                    <a:ext uri="{9D8B030D-6E8A-4147-A177-3AD203B41FA5}">
                      <a16:colId xmlns:a16="http://schemas.microsoft.com/office/drawing/2014/main" xmlns="" val="4173832972"/>
                    </a:ext>
                  </a:extLst>
                </a:gridCol>
                <a:gridCol w="1068955">
                  <a:extLst>
                    <a:ext uri="{9D8B030D-6E8A-4147-A177-3AD203B41FA5}">
                      <a16:colId xmlns:a16="http://schemas.microsoft.com/office/drawing/2014/main" xmlns="" val="1400524737"/>
                    </a:ext>
                  </a:extLst>
                </a:gridCol>
                <a:gridCol w="1068955">
                  <a:extLst>
                    <a:ext uri="{9D8B030D-6E8A-4147-A177-3AD203B41FA5}">
                      <a16:colId xmlns:a16="http://schemas.microsoft.com/office/drawing/2014/main" xmlns="" val="1881531850"/>
                    </a:ext>
                  </a:extLst>
                </a:gridCol>
                <a:gridCol w="1159094">
                  <a:extLst>
                    <a:ext uri="{9D8B030D-6E8A-4147-A177-3AD203B41FA5}">
                      <a16:colId xmlns:a16="http://schemas.microsoft.com/office/drawing/2014/main" xmlns="" val="3838628062"/>
                    </a:ext>
                  </a:extLst>
                </a:gridCol>
                <a:gridCol w="907529">
                  <a:extLst>
                    <a:ext uri="{9D8B030D-6E8A-4147-A177-3AD203B41FA5}">
                      <a16:colId xmlns:a16="http://schemas.microsoft.com/office/drawing/2014/main" xmlns="" val="3023977828"/>
                    </a:ext>
                  </a:extLst>
                </a:gridCol>
                <a:gridCol w="1420837">
                  <a:extLst>
                    <a:ext uri="{9D8B030D-6E8A-4147-A177-3AD203B41FA5}">
                      <a16:colId xmlns:a16="http://schemas.microsoft.com/office/drawing/2014/main" xmlns="" val="315020071"/>
                    </a:ext>
                  </a:extLst>
                </a:gridCol>
                <a:gridCol w="984738">
                  <a:extLst>
                    <a:ext uri="{9D8B030D-6E8A-4147-A177-3AD203B41FA5}">
                      <a16:colId xmlns:a16="http://schemas.microsoft.com/office/drawing/2014/main" xmlns="" val="39917973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xmlns="" val="357496940"/>
                    </a:ext>
                  </a:extLst>
                </a:gridCol>
                <a:gridCol w="661372">
                  <a:extLst>
                    <a:ext uri="{9D8B030D-6E8A-4147-A177-3AD203B41FA5}">
                      <a16:colId xmlns:a16="http://schemas.microsoft.com/office/drawing/2014/main" xmlns="" val="4157192572"/>
                    </a:ext>
                  </a:extLst>
                </a:gridCol>
                <a:gridCol w="1068955">
                  <a:extLst>
                    <a:ext uri="{9D8B030D-6E8A-4147-A177-3AD203B41FA5}">
                      <a16:colId xmlns:a16="http://schemas.microsoft.com/office/drawing/2014/main" xmlns="" val="31000580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baseline="0" dirty="0" smtClean="0"/>
                        <a:t>(mg/dl)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 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baseline="0" dirty="0" smtClean="0"/>
                        <a:t>mg/dl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25(OH) </a:t>
                      </a:r>
                      <a:r>
                        <a:rPr lang="en-US" dirty="0" err="1" smtClean="0"/>
                        <a:t>VitD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(ng/ml)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TSH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uIU</a:t>
                      </a:r>
                      <a:r>
                        <a:rPr lang="en-US" dirty="0" smtClean="0"/>
                        <a:t>/ml)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T4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ug</a:t>
                      </a:r>
                      <a:r>
                        <a:rPr lang="en-US" dirty="0" smtClean="0"/>
                        <a:t>/dl)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T3</a:t>
                      </a:r>
                    </a:p>
                    <a:p>
                      <a:pPr algn="ctr"/>
                      <a:r>
                        <a:rPr lang="en-US" dirty="0" smtClean="0"/>
                        <a:t>(ng/ml)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CEA</a:t>
                      </a:r>
                    </a:p>
                    <a:p>
                      <a:pPr algn="ctr"/>
                      <a:r>
                        <a:rPr lang="en-US" dirty="0" smtClean="0"/>
                        <a:t>(ng/ml)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Calcitonin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pg</a:t>
                      </a:r>
                      <a:r>
                        <a:rPr lang="en-US" dirty="0" smtClean="0"/>
                        <a:t>/ml)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0285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96/07/04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4190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96/07/17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6355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96/08/15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markazi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31276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96/11/03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3.77(</a:t>
                      </a:r>
                      <a:r>
                        <a:rPr lang="en-US" dirty="0" err="1" smtClean="0"/>
                        <a:t>pg</a:t>
                      </a:r>
                      <a:r>
                        <a:rPr lang="en-US" dirty="0" smtClean="0"/>
                        <a:t>/ml)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markazi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1765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97/02/04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3.9(</a:t>
                      </a:r>
                      <a:r>
                        <a:rPr lang="en-US" dirty="0" err="1" smtClean="0"/>
                        <a:t>pg</a:t>
                      </a:r>
                      <a:r>
                        <a:rPr lang="en-US" dirty="0" smtClean="0"/>
                        <a:t>/ml)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markazi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9818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3081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طی بستری به علت هایپوکلسمی و با تشخیص هایپوپاراتیروئیدی تحت درمان با کربنات کلسیم، روکاترول و ویتامین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 قرار گرفتند</a:t>
            </a:r>
            <a:r>
              <a:rPr lang="fa-IR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latin typeface="Arial" panose="020B0604020202020204" pitchFamily="34" charset="0"/>
                <a:cs typeface="Arial" panose="020B0604020202020204" pitchFamily="34" charset="0"/>
              </a:rPr>
              <a:t>و با تشخیص هایپوتیروئیدی، لووتیروکسین شروع شد.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156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6255"/>
            <a:ext cx="8596668" cy="587510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User\Desktop\untitled folder\RE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" t="3292" r="861" b="24485"/>
          <a:stretch/>
        </p:blipFill>
        <p:spPr bwMode="auto">
          <a:xfrm>
            <a:off x="2548991" y="773722"/>
            <a:ext cx="4853353" cy="4937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1042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User\Desktop\untitled folder\spirl ct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4444" r="3637" b="5657"/>
          <a:stretch/>
        </p:blipFill>
        <p:spPr bwMode="auto">
          <a:xfrm>
            <a:off x="2626363" y="309489"/>
            <a:ext cx="4698610" cy="6260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0378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User\Desktop\untitled folder\image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98476"/>
            <a:ext cx="8870334" cy="6652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3870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User\Desktop\untitled folder\bone sc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77"/>
          <a:stretch/>
        </p:blipFill>
        <p:spPr bwMode="auto">
          <a:xfrm>
            <a:off x="2403918" y="722144"/>
            <a:ext cx="5143500" cy="5275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8024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84"/>
          <a:stretch/>
        </p:blipFill>
        <p:spPr>
          <a:xfrm>
            <a:off x="2430212" y="609600"/>
            <a:ext cx="5090911" cy="5594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92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User\Desktop\untitled folder\pet  cttt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05"/>
          <a:stretch/>
        </p:blipFill>
        <p:spPr bwMode="auto">
          <a:xfrm>
            <a:off x="2124229" y="647113"/>
            <a:ext cx="5702877" cy="5472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928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Low" rtl="1"/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اکس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ی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زیون لنف نود زیربغل انجام شد که طبق پاتولوژی راکتیو بود.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94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latin typeface="Arial" panose="020B0604020202020204" pitchFamily="34" charset="0"/>
                <a:cs typeface="Arial" panose="020B0604020202020204" pitchFamily="34" charset="0"/>
              </a:rPr>
              <a:t>کلینیک رادیولوژی و سونوگرافی دکتر امانی</a:t>
            </a:r>
            <a:br>
              <a:rPr lang="fa-I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a-I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1396/03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Low" rtl="1">
              <a:lnSpc>
                <a:spcPct val="150000"/>
              </a:lnSpc>
            </a:pP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سایز لوب چپ افزایش یافته است. سایز لوب راست تیروئید و ایسم نرمال است.</a:t>
            </a:r>
          </a:p>
          <a:p>
            <a:pPr algn="justLow" rtl="1">
              <a:lnSpc>
                <a:spcPct val="150000"/>
              </a:lnSpc>
            </a:pP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لوب راست 10*13      لوب چپ 56*63</a:t>
            </a:r>
          </a:p>
          <a:p>
            <a:pPr algn="justLow" rtl="1">
              <a:lnSpc>
                <a:spcPct val="150000"/>
              </a:lnSpc>
            </a:pP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توده های هایپو اکوی هتروژن با حدود شارپ با کانون های اکوژن داخل آن مطرح کننده ی کلسیفیکاسیون به سایز حداکثر 39*57 میلی متر در لوب چپ تیروئید مشهود است.</a:t>
            </a:r>
          </a:p>
          <a:p>
            <a:pPr algn="justLow" rtl="1">
              <a:lnSpc>
                <a:spcPct val="150000"/>
              </a:lnSpc>
            </a:pP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لنف نود هایی با همین خصوصیات در زنجیره ی قدامی گردن در سمت چپ به سایز های 23*33 و 13*27 و 9*16 میلی متر به نفع لنف نود های متاستاتیک رویت می شود.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19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User\Desktop\untitled folder\IMG_36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2"/>
          <a:stretch/>
        </p:blipFill>
        <p:spPr bwMode="auto">
          <a:xfrm>
            <a:off x="2403918" y="239154"/>
            <a:ext cx="5143500" cy="6358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973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92" y="1505239"/>
            <a:ext cx="6093752" cy="40772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31420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justLow" defTabSz="457200" rtl="1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در مرکز امام خمینی در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CT scan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گردنی انجام شده، توده ی هتروژن در لوب چپ تیرویید به سایز 45*47 میلی متر با اثر فشاری بر تراشه  و لنفادنوپاتی گردنی گزارش شد.</a:t>
            </a:r>
          </a:p>
        </p:txBody>
      </p:sp>
    </p:spTree>
    <p:extLst>
      <p:ext uri="{BB962C8B-B14F-4D97-AF65-F5344CB8AC3E}">
        <p14:creationId xmlns:p14="http://schemas.microsoft.com/office/powerpoint/2010/main" val="30611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untitled folder\piral ct ne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221" y="18783"/>
            <a:ext cx="6661009" cy="657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4283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به علت گرفتگی صدا تحت لارنگوسکوپی قرار 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گرفتند 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که فلج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TVC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گزارش شد.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با 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توجه 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به 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ندول 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تیروئید، بیمار کاندید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FNA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شدند 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که در بیمارستان امام انجام 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شد.</a:t>
            </a:r>
            <a:endParaRPr lang="fa-I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3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5"/>
          <a:stretch/>
        </p:blipFill>
        <p:spPr>
          <a:xfrm>
            <a:off x="2135912" y="277095"/>
            <a:ext cx="6121400" cy="6248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19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با توجه به 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شکایت از دیسفاژی، بیمار تحت 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اندوسکوپی </a:t>
            </a:r>
            <a:r>
              <a:rPr lang="fa-I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قرار گرفتند.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66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0"/>
          <a:stretch/>
        </p:blipFill>
        <p:spPr>
          <a:xfrm>
            <a:off x="2951018" y="387931"/>
            <a:ext cx="4682835" cy="5847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193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2091</TotalTime>
  <Words>648</Words>
  <Application>Microsoft Office PowerPoint</Application>
  <PresentationFormat>Widescreen</PresentationFormat>
  <Paragraphs>80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Andalus</vt:lpstr>
      <vt:lpstr>Arial</vt:lpstr>
      <vt:lpstr>Calibri</vt:lpstr>
      <vt:lpstr>Tahoma</vt:lpstr>
      <vt:lpstr>Trebuchet MS</vt:lpstr>
      <vt:lpstr>Wingdings 3</vt:lpstr>
      <vt:lpstr>Facet</vt:lpstr>
      <vt:lpstr>In the name of GOD</vt:lpstr>
      <vt:lpstr>PowerPoint Presentation</vt:lpstr>
      <vt:lpstr>کلینیک رادیولوژی و سونوگرافی دکتر امانی 1396/03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Presentation</dc:title>
  <dc:creator>P</dc:creator>
  <cp:lastModifiedBy>Saloon3</cp:lastModifiedBy>
  <cp:revision>87</cp:revision>
  <dcterms:created xsi:type="dcterms:W3CDTF">2018-07-20T05:35:09Z</dcterms:created>
  <dcterms:modified xsi:type="dcterms:W3CDTF">2018-07-23T05:16:12Z</dcterms:modified>
</cp:coreProperties>
</file>