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7" r:id="rId2"/>
    <p:sldId id="256" r:id="rId3"/>
    <p:sldId id="266" r:id="rId4"/>
    <p:sldId id="265" r:id="rId5"/>
    <p:sldId id="258" r:id="rId6"/>
    <p:sldId id="263" r:id="rId7"/>
    <p:sldId id="273" r:id="rId8"/>
    <p:sldId id="274" r:id="rId9"/>
    <p:sldId id="436" r:id="rId10"/>
    <p:sldId id="421" r:id="rId11"/>
    <p:sldId id="44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442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65" r:id="rId48"/>
    <p:sldId id="407" r:id="rId49"/>
    <p:sldId id="410" r:id="rId50"/>
    <p:sldId id="409" r:id="rId51"/>
    <p:sldId id="319" r:id="rId52"/>
    <p:sldId id="424" r:id="rId53"/>
    <p:sldId id="425" r:id="rId54"/>
    <p:sldId id="426" r:id="rId55"/>
    <p:sldId id="427" r:id="rId56"/>
    <p:sldId id="320" r:id="rId57"/>
    <p:sldId id="321" r:id="rId58"/>
    <p:sldId id="430" r:id="rId59"/>
    <p:sldId id="390" r:id="rId60"/>
    <p:sldId id="384" r:id="rId61"/>
    <p:sldId id="385" r:id="rId62"/>
    <p:sldId id="386" r:id="rId63"/>
    <p:sldId id="387" r:id="rId64"/>
    <p:sldId id="388" r:id="rId65"/>
    <p:sldId id="391" r:id="rId66"/>
    <p:sldId id="431" r:id="rId67"/>
    <p:sldId id="432" r:id="rId68"/>
    <p:sldId id="393" r:id="rId69"/>
    <p:sldId id="433" r:id="rId70"/>
    <p:sldId id="434" r:id="rId71"/>
    <p:sldId id="435" r:id="rId72"/>
    <p:sldId id="395" r:id="rId73"/>
    <p:sldId id="380" r:id="rId74"/>
    <p:sldId id="381" r:id="rId75"/>
    <p:sldId id="382" r:id="rId76"/>
    <p:sldId id="360" r:id="rId77"/>
    <p:sldId id="406" r:id="rId78"/>
    <p:sldId id="377" r:id="rId79"/>
    <p:sldId id="378" r:id="rId80"/>
    <p:sldId id="379" r:id="rId81"/>
    <p:sldId id="375" r:id="rId82"/>
    <p:sldId id="376" r:id="rId83"/>
    <p:sldId id="322" r:id="rId84"/>
    <p:sldId id="323" r:id="rId85"/>
    <p:sldId id="324" r:id="rId86"/>
    <p:sldId id="325" r:id="rId87"/>
    <p:sldId id="326" r:id="rId88"/>
    <p:sldId id="440" r:id="rId89"/>
    <p:sldId id="411" r:id="rId90"/>
    <p:sldId id="437" r:id="rId91"/>
    <p:sldId id="364" r:id="rId92"/>
    <p:sldId id="438" r:id="rId93"/>
    <p:sldId id="327" r:id="rId94"/>
    <p:sldId id="328" r:id="rId95"/>
    <p:sldId id="367" r:id="rId96"/>
    <p:sldId id="416" r:id="rId97"/>
    <p:sldId id="366" r:id="rId98"/>
    <p:sldId id="369" r:id="rId99"/>
    <p:sldId id="368" r:id="rId100"/>
    <p:sldId id="413" r:id="rId101"/>
    <p:sldId id="414" r:id="rId102"/>
    <p:sldId id="415" r:id="rId103"/>
    <p:sldId id="417" r:id="rId104"/>
    <p:sldId id="43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C0591-7463-4EC2-8A5F-9EB797ACBA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6488D18-4FAF-47A7-8062-FC3729C4E6B2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حکمت</a:t>
          </a:r>
          <a:endParaRPr lang="fa-IR" b="1" dirty="0">
            <a:cs typeface="B Titr" pitchFamily="2" charset="-78"/>
          </a:endParaRPr>
        </a:p>
      </dgm:t>
    </dgm:pt>
    <dgm:pt modelId="{42F2751F-8695-4719-B0A7-128AD3FEA7AD}" type="par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AB7D8B2F-7E6C-4D34-820C-FC92DB26F622}" type="sib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4B885407-4AD2-4CC5-B309-338A07BC66B8}">
      <dgm:prSet phldrT="[Text]"/>
      <dgm:spPr>
        <a:solidFill>
          <a:schemeClr val="tx2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دکترین و اصول</a:t>
          </a:r>
          <a:r>
            <a:rPr lang="fa-IR" dirty="0" smtClean="0"/>
            <a:t> </a:t>
          </a:r>
          <a:endParaRPr lang="fa-IR" dirty="0"/>
        </a:p>
      </dgm:t>
    </dgm:pt>
    <dgm:pt modelId="{42E5AE7B-C5C1-44CB-821F-7E88390A1B4F}" type="par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79509946-F325-4641-AF59-F1D04052836C}" type="sib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8D52C6EA-088D-4E3A-B55F-658A0DF9555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سیاست های کلان</a:t>
          </a:r>
          <a:endParaRPr lang="fa-IR" b="1" dirty="0">
            <a:cs typeface="B Titr" pitchFamily="2" charset="-78"/>
          </a:endParaRPr>
        </a:p>
      </dgm:t>
    </dgm:pt>
    <dgm:pt modelId="{336468FA-E2AA-46AC-8329-781FCCBBAE51}" type="par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648520B-9E08-4DA5-998E-3E38799A0A4E}" type="sib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F45C234-B7BB-4FB7-8AFC-936B96A0CA55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راهبرد ها</a:t>
          </a:r>
          <a:endParaRPr lang="fa-IR" b="1" dirty="0">
            <a:cs typeface="B Titr" pitchFamily="2" charset="-78"/>
          </a:endParaRPr>
        </a:p>
      </dgm:t>
    </dgm:pt>
    <dgm:pt modelId="{2899B171-0904-4FB6-958D-08EF8E631C8E}" type="par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8F269195-9252-478F-BCD3-B3BADFC643B0}" type="sib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6F87437B-9F0C-4D7A-ADA0-EBD4F8B4DA49}">
      <dgm:prSet/>
      <dgm:spPr>
        <a:solidFill>
          <a:srgbClr val="7030A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اهداف عینی </a:t>
          </a:r>
          <a:endParaRPr lang="fa-IR" b="1" dirty="0">
            <a:cs typeface="B Titr" pitchFamily="2" charset="-78"/>
          </a:endParaRPr>
        </a:p>
      </dgm:t>
    </dgm:pt>
    <dgm:pt modelId="{96D7E313-A781-43F8-B262-797595AF35D7}" type="par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D779D331-7CE1-4A34-9905-8CF9663091EA}" type="sib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1BD7D0D3-8DB4-4827-B425-F28A8808DCEE}">
      <dgm:prSet/>
      <dgm:spPr>
        <a:solidFill>
          <a:srgbClr val="C0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پروژه های اجرایی </a:t>
          </a:r>
          <a:endParaRPr lang="fa-IR" b="1" dirty="0">
            <a:cs typeface="B Titr" pitchFamily="2" charset="-78"/>
          </a:endParaRPr>
        </a:p>
      </dgm:t>
    </dgm:pt>
    <dgm:pt modelId="{1D321AB7-304C-4A96-9F28-F53844AD022A}" type="par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4C042735-5528-4A7C-8F3D-B58B49AE90E1}" type="sib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C058EA2D-537A-4288-BF1D-9712D9835060}" type="pres">
      <dgm:prSet presAssocID="{D2CC0591-7463-4EC2-8A5F-9EB797ACB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44262-1CED-4438-94C1-35067920A8C2}" type="pres">
      <dgm:prSet presAssocID="{D6488D18-4FAF-47A7-8062-FC3729C4E6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66776-A37A-4E54-885A-F32BE5B81D58}" type="pres">
      <dgm:prSet presAssocID="{AB7D8B2F-7E6C-4D34-820C-FC92DB26F622}" presName="sibTrans" presStyleCnt="0"/>
      <dgm:spPr/>
    </dgm:pt>
    <dgm:pt modelId="{95CF933E-66E0-4FB4-B6B6-0525CECCD810}" type="pres">
      <dgm:prSet presAssocID="{4B885407-4AD2-4CC5-B309-338A07BC66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2725EE-F844-43F2-93A7-D5AA111E140C}" type="pres">
      <dgm:prSet presAssocID="{79509946-F325-4641-AF59-F1D04052836C}" presName="sibTrans" presStyleCnt="0"/>
      <dgm:spPr/>
    </dgm:pt>
    <dgm:pt modelId="{BC6E9476-9DF0-4309-9C7F-F64257600924}" type="pres">
      <dgm:prSet presAssocID="{8D52C6EA-088D-4E3A-B55F-658A0DF955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6A0A87-372F-46DA-A194-E436D3FB009B}" type="pres">
      <dgm:prSet presAssocID="{B648520B-9E08-4DA5-998E-3E38799A0A4E}" presName="sibTrans" presStyleCnt="0"/>
      <dgm:spPr/>
    </dgm:pt>
    <dgm:pt modelId="{C7A33BBA-C9E8-41FE-BF37-1962ACB54ADC}" type="pres">
      <dgm:prSet presAssocID="{BF45C234-B7BB-4FB7-8AFC-936B96A0CA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AEEB-645D-4465-94E8-C171106796EF}" type="pres">
      <dgm:prSet presAssocID="{8F269195-9252-478F-BCD3-B3BADFC643B0}" presName="sibTrans" presStyleCnt="0"/>
      <dgm:spPr/>
    </dgm:pt>
    <dgm:pt modelId="{669AFDFE-4C8E-4FDE-97B8-3DF1DBEE28F2}" type="pres">
      <dgm:prSet presAssocID="{6F87437B-9F0C-4D7A-ADA0-EBD4F8B4DA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0CF1F1-471B-47EB-8678-5725B535DCC0}" type="pres">
      <dgm:prSet presAssocID="{D779D331-7CE1-4A34-9905-8CF9663091EA}" presName="sibTrans" presStyleCnt="0"/>
      <dgm:spPr/>
    </dgm:pt>
    <dgm:pt modelId="{167EC9B7-B0DC-4930-87BB-0D109F55F3D1}" type="pres">
      <dgm:prSet presAssocID="{1BD7D0D3-8DB4-4827-B425-F28A8808DC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5260C-F137-4CF4-A797-2F018A27FF1D}" srcId="{D2CC0591-7463-4EC2-8A5F-9EB797ACBA3E}" destId="{4B885407-4AD2-4CC5-B309-338A07BC66B8}" srcOrd="1" destOrd="0" parTransId="{42E5AE7B-C5C1-44CB-821F-7E88390A1B4F}" sibTransId="{79509946-F325-4641-AF59-F1D04052836C}"/>
    <dgm:cxn modelId="{FEB4643F-1712-4BE2-9C3F-A2186C741CD4}" type="presOf" srcId="{D6488D18-4FAF-47A7-8062-FC3729C4E6B2}" destId="{2F144262-1CED-4438-94C1-35067920A8C2}" srcOrd="0" destOrd="0" presId="urn:microsoft.com/office/officeart/2005/8/layout/hList6"/>
    <dgm:cxn modelId="{958E91F0-74F5-4241-9D2D-2FA6C33D6FAF}" type="presOf" srcId="{8D52C6EA-088D-4E3A-B55F-658A0DF95553}" destId="{BC6E9476-9DF0-4309-9C7F-F64257600924}" srcOrd="0" destOrd="0" presId="urn:microsoft.com/office/officeart/2005/8/layout/hList6"/>
    <dgm:cxn modelId="{E7477764-7869-461A-B1A7-678E6AE8AC22}" type="presOf" srcId="{4B885407-4AD2-4CC5-B309-338A07BC66B8}" destId="{95CF933E-66E0-4FB4-B6B6-0525CECCD810}" srcOrd="0" destOrd="0" presId="urn:microsoft.com/office/officeart/2005/8/layout/hList6"/>
    <dgm:cxn modelId="{78A45E29-8107-4C2B-95EC-61C45C94DBD3}" type="presOf" srcId="{1BD7D0D3-8DB4-4827-B425-F28A8808DCEE}" destId="{167EC9B7-B0DC-4930-87BB-0D109F55F3D1}" srcOrd="0" destOrd="0" presId="urn:microsoft.com/office/officeart/2005/8/layout/hList6"/>
    <dgm:cxn modelId="{DCC503E4-511F-4D06-8426-1800F4D2534E}" srcId="{D2CC0591-7463-4EC2-8A5F-9EB797ACBA3E}" destId="{BF45C234-B7BB-4FB7-8AFC-936B96A0CA55}" srcOrd="3" destOrd="0" parTransId="{2899B171-0904-4FB6-958D-08EF8E631C8E}" sibTransId="{8F269195-9252-478F-BCD3-B3BADFC643B0}"/>
    <dgm:cxn modelId="{8FEA1466-A684-435E-87F4-4715EB295341}" srcId="{D2CC0591-7463-4EC2-8A5F-9EB797ACBA3E}" destId="{6F87437B-9F0C-4D7A-ADA0-EBD4F8B4DA49}" srcOrd="4" destOrd="0" parTransId="{96D7E313-A781-43F8-B262-797595AF35D7}" sibTransId="{D779D331-7CE1-4A34-9905-8CF9663091EA}"/>
    <dgm:cxn modelId="{0B4EC46C-2EFA-491C-B6F9-4D6E7B086AD9}" type="presOf" srcId="{6F87437B-9F0C-4D7A-ADA0-EBD4F8B4DA49}" destId="{669AFDFE-4C8E-4FDE-97B8-3DF1DBEE28F2}" srcOrd="0" destOrd="0" presId="urn:microsoft.com/office/officeart/2005/8/layout/hList6"/>
    <dgm:cxn modelId="{116A4D9D-CE1E-4CCF-BC65-F0FBF8A14E90}" type="presOf" srcId="{BF45C234-B7BB-4FB7-8AFC-936B96A0CA55}" destId="{C7A33BBA-C9E8-41FE-BF37-1962ACB54ADC}" srcOrd="0" destOrd="0" presId="urn:microsoft.com/office/officeart/2005/8/layout/hList6"/>
    <dgm:cxn modelId="{62E8DF4D-DBEE-422B-B23F-BD5593141CC3}" srcId="{D2CC0591-7463-4EC2-8A5F-9EB797ACBA3E}" destId="{1BD7D0D3-8DB4-4827-B425-F28A8808DCEE}" srcOrd="5" destOrd="0" parTransId="{1D321AB7-304C-4A96-9F28-F53844AD022A}" sibTransId="{4C042735-5528-4A7C-8F3D-B58B49AE90E1}"/>
    <dgm:cxn modelId="{4F7BF10E-514D-46AD-8845-10F5F5EF706D}" srcId="{D2CC0591-7463-4EC2-8A5F-9EB797ACBA3E}" destId="{D6488D18-4FAF-47A7-8062-FC3729C4E6B2}" srcOrd="0" destOrd="0" parTransId="{42F2751F-8695-4719-B0A7-128AD3FEA7AD}" sibTransId="{AB7D8B2F-7E6C-4D34-820C-FC92DB26F622}"/>
    <dgm:cxn modelId="{A698ABC5-D3F0-41C7-B914-40603BB60E25}" srcId="{D2CC0591-7463-4EC2-8A5F-9EB797ACBA3E}" destId="{8D52C6EA-088D-4E3A-B55F-658A0DF95553}" srcOrd="2" destOrd="0" parTransId="{336468FA-E2AA-46AC-8329-781FCCBBAE51}" sibTransId="{B648520B-9E08-4DA5-998E-3E38799A0A4E}"/>
    <dgm:cxn modelId="{FE73BB5E-3647-4268-877C-DBEA34779FF0}" type="presOf" srcId="{D2CC0591-7463-4EC2-8A5F-9EB797ACBA3E}" destId="{C058EA2D-537A-4288-BF1D-9712D9835060}" srcOrd="0" destOrd="0" presId="urn:microsoft.com/office/officeart/2005/8/layout/hList6"/>
    <dgm:cxn modelId="{4197AD59-ED02-4F23-9C67-DE7DEB95DB2F}" type="presParOf" srcId="{C058EA2D-537A-4288-BF1D-9712D9835060}" destId="{2F144262-1CED-4438-94C1-35067920A8C2}" srcOrd="0" destOrd="0" presId="urn:microsoft.com/office/officeart/2005/8/layout/hList6"/>
    <dgm:cxn modelId="{4C58FFD5-5DC3-4828-8CCB-F27ED6619204}" type="presParOf" srcId="{C058EA2D-537A-4288-BF1D-9712D9835060}" destId="{BF766776-A37A-4E54-885A-F32BE5B81D58}" srcOrd="1" destOrd="0" presId="urn:microsoft.com/office/officeart/2005/8/layout/hList6"/>
    <dgm:cxn modelId="{71C6F8FF-1514-46BB-ACA9-27F46867D6B5}" type="presParOf" srcId="{C058EA2D-537A-4288-BF1D-9712D9835060}" destId="{95CF933E-66E0-4FB4-B6B6-0525CECCD810}" srcOrd="2" destOrd="0" presId="urn:microsoft.com/office/officeart/2005/8/layout/hList6"/>
    <dgm:cxn modelId="{FE7D8C80-7B09-4A49-96C9-9C634B7C51A6}" type="presParOf" srcId="{C058EA2D-537A-4288-BF1D-9712D9835060}" destId="{112725EE-F844-43F2-93A7-D5AA111E140C}" srcOrd="3" destOrd="0" presId="urn:microsoft.com/office/officeart/2005/8/layout/hList6"/>
    <dgm:cxn modelId="{ED0DEF91-F59E-495F-A1C9-4B8046B7F969}" type="presParOf" srcId="{C058EA2D-537A-4288-BF1D-9712D9835060}" destId="{BC6E9476-9DF0-4309-9C7F-F64257600924}" srcOrd="4" destOrd="0" presId="urn:microsoft.com/office/officeart/2005/8/layout/hList6"/>
    <dgm:cxn modelId="{580789D0-63BB-4FFE-8BC3-4B9C695C80B2}" type="presParOf" srcId="{C058EA2D-537A-4288-BF1D-9712D9835060}" destId="{B46A0A87-372F-46DA-A194-E436D3FB009B}" srcOrd="5" destOrd="0" presId="urn:microsoft.com/office/officeart/2005/8/layout/hList6"/>
    <dgm:cxn modelId="{78D6A084-B861-45A4-89D9-7794A87C3F4F}" type="presParOf" srcId="{C058EA2D-537A-4288-BF1D-9712D9835060}" destId="{C7A33BBA-C9E8-41FE-BF37-1962ACB54ADC}" srcOrd="6" destOrd="0" presId="urn:microsoft.com/office/officeart/2005/8/layout/hList6"/>
    <dgm:cxn modelId="{FE49F311-C3B4-481B-B09A-28B6EB86E16A}" type="presParOf" srcId="{C058EA2D-537A-4288-BF1D-9712D9835060}" destId="{6337AEEB-645D-4465-94E8-C171106796EF}" srcOrd="7" destOrd="0" presId="urn:microsoft.com/office/officeart/2005/8/layout/hList6"/>
    <dgm:cxn modelId="{8A6032FC-4282-4D5F-B353-85F7F74F4A49}" type="presParOf" srcId="{C058EA2D-537A-4288-BF1D-9712D9835060}" destId="{669AFDFE-4C8E-4FDE-97B8-3DF1DBEE28F2}" srcOrd="8" destOrd="0" presId="urn:microsoft.com/office/officeart/2005/8/layout/hList6"/>
    <dgm:cxn modelId="{ED1BB9B7-0B1B-4EF5-BBDE-95FD2605F3E8}" type="presParOf" srcId="{C058EA2D-537A-4288-BF1D-9712D9835060}" destId="{0B0CF1F1-471B-47EB-8678-5725B535DCC0}" srcOrd="9" destOrd="0" presId="urn:microsoft.com/office/officeart/2005/8/layout/hList6"/>
    <dgm:cxn modelId="{DDDB7C10-63CD-4975-90F9-F4AA43859F2B}" type="presParOf" srcId="{C058EA2D-537A-4288-BF1D-9712D9835060}" destId="{167EC9B7-B0DC-4930-87BB-0D109F55F3D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51CCF-5A85-4E8E-AF79-7AF0365955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9FB49F-50FB-4B7C-A510-E2E8708EF6DC}">
      <dgm:prSet phldrT="[Text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dirty="0" smtClean="0"/>
            <a:t>بیانیه دکترین و سیاست های کلان </a:t>
          </a:r>
          <a:endParaRPr lang="fa-IR" b="1" dirty="0"/>
        </a:p>
      </dgm:t>
    </dgm:pt>
    <dgm:pt modelId="{8AF6EFDC-DD38-4BC7-BDEA-41545A6A9F32}" type="parTrans" cxnId="{065C6E81-BF55-455C-A00C-F58C74FBA2C1}">
      <dgm:prSet/>
      <dgm:spPr/>
      <dgm:t>
        <a:bodyPr/>
        <a:lstStyle/>
        <a:p>
          <a:pPr rtl="1"/>
          <a:endParaRPr lang="fa-IR"/>
        </a:p>
      </dgm:t>
    </dgm:pt>
    <dgm:pt modelId="{2EF56A95-FC64-41BA-AB5E-6AC12A20562E}" type="sibTrans" cxnId="{065C6E81-BF55-455C-A00C-F58C74FBA2C1}">
      <dgm:prSet/>
      <dgm:spPr/>
      <dgm:t>
        <a:bodyPr/>
        <a:lstStyle/>
        <a:p>
          <a:pPr rtl="1"/>
          <a:endParaRPr lang="fa-IR"/>
        </a:p>
      </dgm:t>
    </dgm:pt>
    <dgm:pt modelId="{E757DFF5-18EB-4D22-832B-CF43F8C8CDD3}">
      <dgm:prSet phldrT="[Text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dirty="0" smtClean="0"/>
            <a:t>بیانیه راهبردی </a:t>
          </a:r>
          <a:endParaRPr lang="fa-IR" b="1" dirty="0"/>
        </a:p>
      </dgm:t>
    </dgm:pt>
    <dgm:pt modelId="{9322036C-645A-4CB7-878C-0C85070C8D50}" type="parTrans" cxnId="{41DB6FD1-6B62-4D7B-8FDC-A8BE09487C70}">
      <dgm:prSet/>
      <dgm:spPr/>
      <dgm:t>
        <a:bodyPr/>
        <a:lstStyle/>
        <a:p>
          <a:pPr rtl="1"/>
          <a:endParaRPr lang="fa-IR"/>
        </a:p>
      </dgm:t>
    </dgm:pt>
    <dgm:pt modelId="{C11E06ED-A163-479F-8B81-7138D5A2931D}" type="sibTrans" cxnId="{41DB6FD1-6B62-4D7B-8FDC-A8BE09487C70}">
      <dgm:prSet/>
      <dgm:spPr/>
      <dgm:t>
        <a:bodyPr/>
        <a:lstStyle/>
        <a:p>
          <a:pPr rtl="1"/>
          <a:endParaRPr lang="fa-IR"/>
        </a:p>
      </dgm:t>
    </dgm:pt>
    <dgm:pt modelId="{02E25C7E-2758-470C-AF33-7AAE51539CA7}">
      <dgm:prSet phldrT="[Text]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dirty="0" smtClean="0"/>
            <a:t>بیانیه عملیاتی و اهداف عینی </a:t>
          </a:r>
          <a:endParaRPr lang="fa-IR" dirty="0"/>
        </a:p>
      </dgm:t>
    </dgm:pt>
    <dgm:pt modelId="{0F7DBB3B-7166-413E-A5D6-D884CF807A63}" type="parTrans" cxnId="{438ADA3F-AA30-456F-82B0-8CBE9FFA7BD9}">
      <dgm:prSet/>
      <dgm:spPr/>
      <dgm:t>
        <a:bodyPr/>
        <a:lstStyle/>
        <a:p>
          <a:pPr rtl="1"/>
          <a:endParaRPr lang="fa-IR"/>
        </a:p>
      </dgm:t>
    </dgm:pt>
    <dgm:pt modelId="{7BFBED77-CFE9-4DF5-8716-23A7F7A41962}" type="sibTrans" cxnId="{438ADA3F-AA30-456F-82B0-8CBE9FFA7BD9}">
      <dgm:prSet/>
      <dgm:spPr/>
      <dgm:t>
        <a:bodyPr/>
        <a:lstStyle/>
        <a:p>
          <a:pPr rtl="1"/>
          <a:endParaRPr lang="fa-IR"/>
        </a:p>
      </dgm:t>
    </dgm:pt>
    <dgm:pt modelId="{61E658EA-14BF-4167-B237-8FD88DA322BB}">
      <dgm:prSet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dirty="0" smtClean="0"/>
            <a:t>بیانیه مدیریت پروژه </a:t>
          </a:r>
          <a:endParaRPr lang="fa-IR" dirty="0"/>
        </a:p>
      </dgm:t>
    </dgm:pt>
    <dgm:pt modelId="{7EC4DBF3-3DD6-4E68-ABE6-D10158231C2D}" type="parTrans" cxnId="{178F61B2-7F27-4784-9B91-CE6C25DDC02E}">
      <dgm:prSet/>
      <dgm:spPr/>
      <dgm:t>
        <a:bodyPr/>
        <a:lstStyle/>
        <a:p>
          <a:pPr rtl="1"/>
          <a:endParaRPr lang="fa-IR"/>
        </a:p>
      </dgm:t>
    </dgm:pt>
    <dgm:pt modelId="{67FD0190-AAF9-4316-AFBF-098598A13492}" type="sibTrans" cxnId="{178F61B2-7F27-4784-9B91-CE6C25DDC02E}">
      <dgm:prSet/>
      <dgm:spPr/>
      <dgm:t>
        <a:bodyPr/>
        <a:lstStyle/>
        <a:p>
          <a:pPr rtl="1"/>
          <a:endParaRPr lang="fa-IR"/>
        </a:p>
      </dgm:t>
    </dgm:pt>
    <dgm:pt modelId="{AE64BA52-B080-42CD-9993-0BFB46F8AF38}">
      <dgm:prSet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dirty="0" smtClean="0">
              <a:latin typeface="B Titr"/>
            </a:rPr>
            <a:t>بیانیه حکمت</a:t>
          </a:r>
          <a:endParaRPr lang="fa-IR" b="1" dirty="0">
            <a:latin typeface="B Titr"/>
          </a:endParaRPr>
        </a:p>
      </dgm:t>
    </dgm:pt>
    <dgm:pt modelId="{C73192B3-4FA4-44E7-A466-5E3B17F032A6}" type="parTrans" cxnId="{EB362F90-C416-4F7F-B74D-9522227D73F1}">
      <dgm:prSet/>
      <dgm:spPr/>
      <dgm:t>
        <a:bodyPr/>
        <a:lstStyle/>
        <a:p>
          <a:pPr rtl="1"/>
          <a:endParaRPr lang="fa-IR"/>
        </a:p>
      </dgm:t>
    </dgm:pt>
    <dgm:pt modelId="{DB018A78-D667-4567-B32D-73A55579E514}" type="sibTrans" cxnId="{EB362F90-C416-4F7F-B74D-9522227D73F1}">
      <dgm:prSet/>
      <dgm:spPr/>
      <dgm:t>
        <a:bodyPr/>
        <a:lstStyle/>
        <a:p>
          <a:pPr rtl="1"/>
          <a:endParaRPr lang="fa-IR"/>
        </a:p>
      </dgm:t>
    </dgm:pt>
    <dgm:pt modelId="{0AB679F8-19DC-47E7-8799-87BA2AEFA58F}" type="pres">
      <dgm:prSet presAssocID="{78951CCF-5A85-4E8E-AF79-7AF03659554D}" presName="CompostProcess" presStyleCnt="0">
        <dgm:presLayoutVars>
          <dgm:dir/>
          <dgm:resizeHandles val="exact"/>
        </dgm:presLayoutVars>
      </dgm:prSet>
      <dgm:spPr/>
    </dgm:pt>
    <dgm:pt modelId="{D7F4DACE-607F-4181-BF42-6BC6CFD848FC}" type="pres">
      <dgm:prSet presAssocID="{78951CCF-5A85-4E8E-AF79-7AF03659554D}" presName="arrow" presStyleLbl="bgShp" presStyleIdx="0" presStyleCnt="1"/>
      <dgm:spPr/>
    </dgm:pt>
    <dgm:pt modelId="{85F75FD8-B512-43AD-8026-F130F4816BDD}" type="pres">
      <dgm:prSet presAssocID="{78951CCF-5A85-4E8E-AF79-7AF03659554D}" presName="linearProcess" presStyleCnt="0"/>
      <dgm:spPr/>
    </dgm:pt>
    <dgm:pt modelId="{063A3574-784C-45A4-A73C-5C0B06C68195}" type="pres">
      <dgm:prSet presAssocID="{AE64BA52-B080-42CD-9993-0BFB46F8AF3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ED1831-C085-4C0C-ADA3-6F1A5D42680B}" type="pres">
      <dgm:prSet presAssocID="{DB018A78-D667-4567-B32D-73A55579E514}" presName="sibTrans" presStyleCnt="0"/>
      <dgm:spPr/>
    </dgm:pt>
    <dgm:pt modelId="{EEE65F5D-AF26-43BC-B48C-2C8532A977EB}" type="pres">
      <dgm:prSet presAssocID="{4F9FB49F-50FB-4B7C-A510-E2E8708EF6D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65001E-EAE4-4F51-9E11-E376C4B4A859}" type="pres">
      <dgm:prSet presAssocID="{2EF56A95-FC64-41BA-AB5E-6AC12A20562E}" presName="sibTrans" presStyleCnt="0"/>
      <dgm:spPr/>
    </dgm:pt>
    <dgm:pt modelId="{D4E1ED91-0535-4863-A72B-0364F7E9BDDF}" type="pres">
      <dgm:prSet presAssocID="{E757DFF5-18EB-4D22-832B-CF43F8C8CDD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EE324F-0028-4F6E-96FC-CE684BEEC29A}" type="pres">
      <dgm:prSet presAssocID="{C11E06ED-A163-479F-8B81-7138D5A2931D}" presName="sibTrans" presStyleCnt="0"/>
      <dgm:spPr/>
    </dgm:pt>
    <dgm:pt modelId="{5D1F5CF7-024D-4257-A749-B40031E2DA29}" type="pres">
      <dgm:prSet presAssocID="{02E25C7E-2758-470C-AF33-7AAE51539CA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E760BD-686C-4862-8F39-251B54F9D23B}" type="pres">
      <dgm:prSet presAssocID="{7BFBED77-CFE9-4DF5-8716-23A7F7A41962}" presName="sibTrans" presStyleCnt="0"/>
      <dgm:spPr/>
    </dgm:pt>
    <dgm:pt modelId="{4910F68D-296B-42C8-B5CB-BCDDD21B1790}" type="pres">
      <dgm:prSet presAssocID="{61E658EA-14BF-4167-B237-8FD88DA322B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4856BDD-9E2F-40B6-949D-34075B7A18DF}" type="presOf" srcId="{78951CCF-5A85-4E8E-AF79-7AF03659554D}" destId="{0AB679F8-19DC-47E7-8799-87BA2AEFA58F}" srcOrd="0" destOrd="0" presId="urn:microsoft.com/office/officeart/2005/8/layout/hProcess9"/>
    <dgm:cxn modelId="{5C888255-5ACC-4946-8DF3-357CB47F66E8}" type="presOf" srcId="{02E25C7E-2758-470C-AF33-7AAE51539CA7}" destId="{5D1F5CF7-024D-4257-A749-B40031E2DA29}" srcOrd="0" destOrd="0" presId="urn:microsoft.com/office/officeart/2005/8/layout/hProcess9"/>
    <dgm:cxn modelId="{5A6E5B3A-EC86-47A5-8EAA-C332F4C33B49}" type="presOf" srcId="{AE64BA52-B080-42CD-9993-0BFB46F8AF38}" destId="{063A3574-784C-45A4-A73C-5C0B06C68195}" srcOrd="0" destOrd="0" presId="urn:microsoft.com/office/officeart/2005/8/layout/hProcess9"/>
    <dgm:cxn modelId="{5E88D7D9-7128-4B23-917B-859138E800FE}" type="presOf" srcId="{4F9FB49F-50FB-4B7C-A510-E2E8708EF6DC}" destId="{EEE65F5D-AF26-43BC-B48C-2C8532A977EB}" srcOrd="0" destOrd="0" presId="urn:microsoft.com/office/officeart/2005/8/layout/hProcess9"/>
    <dgm:cxn modelId="{EB362F90-C416-4F7F-B74D-9522227D73F1}" srcId="{78951CCF-5A85-4E8E-AF79-7AF03659554D}" destId="{AE64BA52-B080-42CD-9993-0BFB46F8AF38}" srcOrd="0" destOrd="0" parTransId="{C73192B3-4FA4-44E7-A466-5E3B17F032A6}" sibTransId="{DB018A78-D667-4567-B32D-73A55579E514}"/>
    <dgm:cxn modelId="{178F61B2-7F27-4784-9B91-CE6C25DDC02E}" srcId="{78951CCF-5A85-4E8E-AF79-7AF03659554D}" destId="{61E658EA-14BF-4167-B237-8FD88DA322BB}" srcOrd="4" destOrd="0" parTransId="{7EC4DBF3-3DD6-4E68-ABE6-D10158231C2D}" sibTransId="{67FD0190-AAF9-4316-AFBF-098598A13492}"/>
    <dgm:cxn modelId="{41DB6FD1-6B62-4D7B-8FDC-A8BE09487C70}" srcId="{78951CCF-5A85-4E8E-AF79-7AF03659554D}" destId="{E757DFF5-18EB-4D22-832B-CF43F8C8CDD3}" srcOrd="2" destOrd="0" parTransId="{9322036C-645A-4CB7-878C-0C85070C8D50}" sibTransId="{C11E06ED-A163-479F-8B81-7138D5A2931D}"/>
    <dgm:cxn modelId="{94D6BBF3-3623-4F89-8F8F-43DAE172CF69}" type="presOf" srcId="{E757DFF5-18EB-4D22-832B-CF43F8C8CDD3}" destId="{D4E1ED91-0535-4863-A72B-0364F7E9BDDF}" srcOrd="0" destOrd="0" presId="urn:microsoft.com/office/officeart/2005/8/layout/hProcess9"/>
    <dgm:cxn modelId="{438ADA3F-AA30-456F-82B0-8CBE9FFA7BD9}" srcId="{78951CCF-5A85-4E8E-AF79-7AF03659554D}" destId="{02E25C7E-2758-470C-AF33-7AAE51539CA7}" srcOrd="3" destOrd="0" parTransId="{0F7DBB3B-7166-413E-A5D6-D884CF807A63}" sibTransId="{7BFBED77-CFE9-4DF5-8716-23A7F7A41962}"/>
    <dgm:cxn modelId="{502FEDEA-3163-4A3F-BA33-AFB43BF3190B}" type="presOf" srcId="{61E658EA-14BF-4167-B237-8FD88DA322BB}" destId="{4910F68D-296B-42C8-B5CB-BCDDD21B1790}" srcOrd="0" destOrd="0" presId="urn:microsoft.com/office/officeart/2005/8/layout/hProcess9"/>
    <dgm:cxn modelId="{065C6E81-BF55-455C-A00C-F58C74FBA2C1}" srcId="{78951CCF-5A85-4E8E-AF79-7AF03659554D}" destId="{4F9FB49F-50FB-4B7C-A510-E2E8708EF6DC}" srcOrd="1" destOrd="0" parTransId="{8AF6EFDC-DD38-4BC7-BDEA-41545A6A9F32}" sibTransId="{2EF56A95-FC64-41BA-AB5E-6AC12A20562E}"/>
    <dgm:cxn modelId="{DE475FA5-E293-4CB1-9DAF-C15D519CD85B}" type="presParOf" srcId="{0AB679F8-19DC-47E7-8799-87BA2AEFA58F}" destId="{D7F4DACE-607F-4181-BF42-6BC6CFD848FC}" srcOrd="0" destOrd="0" presId="urn:microsoft.com/office/officeart/2005/8/layout/hProcess9"/>
    <dgm:cxn modelId="{A3004492-2DF4-453B-B244-7F9399DA420C}" type="presParOf" srcId="{0AB679F8-19DC-47E7-8799-87BA2AEFA58F}" destId="{85F75FD8-B512-43AD-8026-F130F4816BDD}" srcOrd="1" destOrd="0" presId="urn:microsoft.com/office/officeart/2005/8/layout/hProcess9"/>
    <dgm:cxn modelId="{E86666EC-731F-477E-A5EE-CBBA67C4D14F}" type="presParOf" srcId="{85F75FD8-B512-43AD-8026-F130F4816BDD}" destId="{063A3574-784C-45A4-A73C-5C0B06C68195}" srcOrd="0" destOrd="0" presId="urn:microsoft.com/office/officeart/2005/8/layout/hProcess9"/>
    <dgm:cxn modelId="{6C538733-8B71-4C58-99E8-17705B8F7BA2}" type="presParOf" srcId="{85F75FD8-B512-43AD-8026-F130F4816BDD}" destId="{3AED1831-C085-4C0C-ADA3-6F1A5D42680B}" srcOrd="1" destOrd="0" presId="urn:microsoft.com/office/officeart/2005/8/layout/hProcess9"/>
    <dgm:cxn modelId="{86C2F17D-60B0-4D62-8B02-434804B2D258}" type="presParOf" srcId="{85F75FD8-B512-43AD-8026-F130F4816BDD}" destId="{EEE65F5D-AF26-43BC-B48C-2C8532A977EB}" srcOrd="2" destOrd="0" presId="urn:microsoft.com/office/officeart/2005/8/layout/hProcess9"/>
    <dgm:cxn modelId="{3D13546C-996A-43DC-BC1E-C5528A25310C}" type="presParOf" srcId="{85F75FD8-B512-43AD-8026-F130F4816BDD}" destId="{1D65001E-EAE4-4F51-9E11-E376C4B4A859}" srcOrd="3" destOrd="0" presId="urn:microsoft.com/office/officeart/2005/8/layout/hProcess9"/>
    <dgm:cxn modelId="{CCE56567-E31E-406E-AF65-68134E38B5B0}" type="presParOf" srcId="{85F75FD8-B512-43AD-8026-F130F4816BDD}" destId="{D4E1ED91-0535-4863-A72B-0364F7E9BDDF}" srcOrd="4" destOrd="0" presId="urn:microsoft.com/office/officeart/2005/8/layout/hProcess9"/>
    <dgm:cxn modelId="{3C71B5BE-7220-4EDD-843F-0F7EDE569E15}" type="presParOf" srcId="{85F75FD8-B512-43AD-8026-F130F4816BDD}" destId="{C4EE324F-0028-4F6E-96FC-CE684BEEC29A}" srcOrd="5" destOrd="0" presId="urn:microsoft.com/office/officeart/2005/8/layout/hProcess9"/>
    <dgm:cxn modelId="{A7464BC1-7BB2-45A7-B9DB-AF687B82C54A}" type="presParOf" srcId="{85F75FD8-B512-43AD-8026-F130F4816BDD}" destId="{5D1F5CF7-024D-4257-A749-B40031E2DA29}" srcOrd="6" destOrd="0" presId="urn:microsoft.com/office/officeart/2005/8/layout/hProcess9"/>
    <dgm:cxn modelId="{0D12A2BE-9F08-4328-8B6F-8C52AE6DCE9E}" type="presParOf" srcId="{85F75FD8-B512-43AD-8026-F130F4816BDD}" destId="{FEE760BD-686C-4862-8F39-251B54F9D23B}" srcOrd="7" destOrd="0" presId="urn:microsoft.com/office/officeart/2005/8/layout/hProcess9"/>
    <dgm:cxn modelId="{915F99DA-755E-42E6-890E-A87AC1E1F971}" type="presParOf" srcId="{85F75FD8-B512-43AD-8026-F130F4816BDD}" destId="{4910F68D-296B-42C8-B5CB-BCDDD21B1790}" srcOrd="8" destOrd="0" presId="urn:microsoft.com/office/officeart/2005/8/layout/hProcess9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C0591-7463-4EC2-8A5F-9EB797ACBA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6488D18-4FAF-47A7-8062-FC3729C4E6B2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حکمت</a:t>
          </a:r>
          <a:endParaRPr lang="fa-IR" b="1" dirty="0">
            <a:cs typeface="B Titr" pitchFamily="2" charset="-78"/>
          </a:endParaRPr>
        </a:p>
      </dgm:t>
    </dgm:pt>
    <dgm:pt modelId="{42F2751F-8695-4719-B0A7-128AD3FEA7AD}" type="par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AB7D8B2F-7E6C-4D34-820C-FC92DB26F622}" type="sibTrans" cxnId="{4F7BF10E-514D-46AD-8845-10F5F5EF706D}">
      <dgm:prSet/>
      <dgm:spPr/>
      <dgm:t>
        <a:bodyPr/>
        <a:lstStyle/>
        <a:p>
          <a:pPr rtl="1"/>
          <a:endParaRPr lang="fa-IR"/>
        </a:p>
      </dgm:t>
    </dgm:pt>
    <dgm:pt modelId="{4B885407-4AD2-4CC5-B309-338A07BC66B8}">
      <dgm:prSet phldrT="[Text]"/>
      <dgm:spPr>
        <a:solidFill>
          <a:schemeClr val="tx2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دکترین و اصول حاکم</a:t>
          </a:r>
          <a:r>
            <a:rPr lang="fa-IR" dirty="0" smtClean="0"/>
            <a:t> </a:t>
          </a:r>
          <a:endParaRPr lang="fa-IR" dirty="0"/>
        </a:p>
      </dgm:t>
    </dgm:pt>
    <dgm:pt modelId="{42E5AE7B-C5C1-44CB-821F-7E88390A1B4F}" type="par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79509946-F325-4641-AF59-F1D04052836C}" type="sibTrans" cxnId="{8855260C-F137-4CF4-A797-2F018A27FF1D}">
      <dgm:prSet/>
      <dgm:spPr/>
      <dgm:t>
        <a:bodyPr/>
        <a:lstStyle/>
        <a:p>
          <a:pPr rtl="1"/>
          <a:endParaRPr lang="fa-IR"/>
        </a:p>
      </dgm:t>
    </dgm:pt>
    <dgm:pt modelId="{8D52C6EA-088D-4E3A-B55F-658A0DF9555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سیاست های کلان</a:t>
          </a:r>
          <a:endParaRPr lang="fa-IR" b="1" dirty="0">
            <a:cs typeface="B Titr" pitchFamily="2" charset="-78"/>
          </a:endParaRPr>
        </a:p>
      </dgm:t>
    </dgm:pt>
    <dgm:pt modelId="{336468FA-E2AA-46AC-8329-781FCCBBAE51}" type="par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648520B-9E08-4DA5-998E-3E38799A0A4E}" type="sibTrans" cxnId="{A698ABC5-D3F0-41C7-B914-40603BB60E25}">
      <dgm:prSet/>
      <dgm:spPr/>
      <dgm:t>
        <a:bodyPr/>
        <a:lstStyle/>
        <a:p>
          <a:pPr rtl="1"/>
          <a:endParaRPr lang="fa-IR"/>
        </a:p>
      </dgm:t>
    </dgm:pt>
    <dgm:pt modelId="{BF45C234-B7BB-4FB7-8AFC-936B96A0CA55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راهبردها</a:t>
          </a:r>
          <a:endParaRPr lang="fa-IR" b="1" dirty="0">
            <a:cs typeface="B Titr" pitchFamily="2" charset="-78"/>
          </a:endParaRPr>
        </a:p>
      </dgm:t>
    </dgm:pt>
    <dgm:pt modelId="{2899B171-0904-4FB6-958D-08EF8E631C8E}" type="par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8F269195-9252-478F-BCD3-B3BADFC643B0}" type="sibTrans" cxnId="{DCC503E4-511F-4D06-8426-1800F4D2534E}">
      <dgm:prSet/>
      <dgm:spPr/>
      <dgm:t>
        <a:bodyPr/>
        <a:lstStyle/>
        <a:p>
          <a:pPr rtl="1"/>
          <a:endParaRPr lang="fa-IR"/>
        </a:p>
      </dgm:t>
    </dgm:pt>
    <dgm:pt modelId="{6F87437B-9F0C-4D7A-ADA0-EBD4F8B4DA49}">
      <dgm:prSet/>
      <dgm:spPr>
        <a:solidFill>
          <a:srgbClr val="7030A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اهداف عینی </a:t>
          </a:r>
          <a:endParaRPr lang="fa-IR" b="1" dirty="0">
            <a:cs typeface="B Titr" pitchFamily="2" charset="-78"/>
          </a:endParaRPr>
        </a:p>
      </dgm:t>
    </dgm:pt>
    <dgm:pt modelId="{96D7E313-A781-43F8-B262-797595AF35D7}" type="par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D779D331-7CE1-4A34-9905-8CF9663091EA}" type="sibTrans" cxnId="{8FEA1466-A684-435E-87F4-4715EB295341}">
      <dgm:prSet/>
      <dgm:spPr/>
      <dgm:t>
        <a:bodyPr/>
        <a:lstStyle/>
        <a:p>
          <a:pPr rtl="1"/>
          <a:endParaRPr lang="fa-IR"/>
        </a:p>
      </dgm:t>
    </dgm:pt>
    <dgm:pt modelId="{1BD7D0D3-8DB4-4827-B425-F28A8808DCEE}">
      <dgm:prSet/>
      <dgm:spPr>
        <a:solidFill>
          <a:srgbClr val="C00000"/>
        </a:solidFill>
      </dgm:spPr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پروژه های اجرایی </a:t>
          </a:r>
          <a:endParaRPr lang="fa-IR" b="1" dirty="0">
            <a:cs typeface="B Titr" pitchFamily="2" charset="-78"/>
          </a:endParaRPr>
        </a:p>
      </dgm:t>
    </dgm:pt>
    <dgm:pt modelId="{1D321AB7-304C-4A96-9F28-F53844AD022A}" type="par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4C042735-5528-4A7C-8F3D-B58B49AE90E1}" type="sibTrans" cxnId="{62E8DF4D-DBEE-422B-B23F-BD5593141CC3}">
      <dgm:prSet/>
      <dgm:spPr/>
      <dgm:t>
        <a:bodyPr/>
        <a:lstStyle/>
        <a:p>
          <a:pPr rtl="1"/>
          <a:endParaRPr lang="fa-IR"/>
        </a:p>
      </dgm:t>
    </dgm:pt>
    <dgm:pt modelId="{C058EA2D-537A-4288-BF1D-9712D9835060}" type="pres">
      <dgm:prSet presAssocID="{D2CC0591-7463-4EC2-8A5F-9EB797ACB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44262-1CED-4438-94C1-35067920A8C2}" type="pres">
      <dgm:prSet presAssocID="{D6488D18-4FAF-47A7-8062-FC3729C4E6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66776-A37A-4E54-885A-F32BE5B81D58}" type="pres">
      <dgm:prSet presAssocID="{AB7D8B2F-7E6C-4D34-820C-FC92DB26F622}" presName="sibTrans" presStyleCnt="0"/>
      <dgm:spPr/>
    </dgm:pt>
    <dgm:pt modelId="{95CF933E-66E0-4FB4-B6B6-0525CECCD810}" type="pres">
      <dgm:prSet presAssocID="{4B885407-4AD2-4CC5-B309-338A07BC66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2725EE-F844-43F2-93A7-D5AA111E140C}" type="pres">
      <dgm:prSet presAssocID="{79509946-F325-4641-AF59-F1D04052836C}" presName="sibTrans" presStyleCnt="0"/>
      <dgm:spPr/>
    </dgm:pt>
    <dgm:pt modelId="{BC6E9476-9DF0-4309-9C7F-F64257600924}" type="pres">
      <dgm:prSet presAssocID="{8D52C6EA-088D-4E3A-B55F-658A0DF955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6A0A87-372F-46DA-A194-E436D3FB009B}" type="pres">
      <dgm:prSet presAssocID="{B648520B-9E08-4DA5-998E-3E38799A0A4E}" presName="sibTrans" presStyleCnt="0"/>
      <dgm:spPr/>
    </dgm:pt>
    <dgm:pt modelId="{C7A33BBA-C9E8-41FE-BF37-1962ACB54ADC}" type="pres">
      <dgm:prSet presAssocID="{BF45C234-B7BB-4FB7-8AFC-936B96A0CA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AEEB-645D-4465-94E8-C171106796EF}" type="pres">
      <dgm:prSet presAssocID="{8F269195-9252-478F-BCD3-B3BADFC643B0}" presName="sibTrans" presStyleCnt="0"/>
      <dgm:spPr/>
    </dgm:pt>
    <dgm:pt modelId="{669AFDFE-4C8E-4FDE-97B8-3DF1DBEE28F2}" type="pres">
      <dgm:prSet presAssocID="{6F87437B-9F0C-4D7A-ADA0-EBD4F8B4DA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0CF1F1-471B-47EB-8678-5725B535DCC0}" type="pres">
      <dgm:prSet presAssocID="{D779D331-7CE1-4A34-9905-8CF9663091EA}" presName="sibTrans" presStyleCnt="0"/>
      <dgm:spPr/>
    </dgm:pt>
    <dgm:pt modelId="{167EC9B7-B0DC-4930-87BB-0D109F55F3D1}" type="pres">
      <dgm:prSet presAssocID="{1BD7D0D3-8DB4-4827-B425-F28A8808DC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AFE42-1B83-4903-AE21-1531EFA1548F}" type="presOf" srcId="{BF45C234-B7BB-4FB7-8AFC-936B96A0CA55}" destId="{C7A33BBA-C9E8-41FE-BF37-1962ACB54ADC}" srcOrd="0" destOrd="0" presId="urn:microsoft.com/office/officeart/2005/8/layout/hList6"/>
    <dgm:cxn modelId="{8855260C-F137-4CF4-A797-2F018A27FF1D}" srcId="{D2CC0591-7463-4EC2-8A5F-9EB797ACBA3E}" destId="{4B885407-4AD2-4CC5-B309-338A07BC66B8}" srcOrd="1" destOrd="0" parTransId="{42E5AE7B-C5C1-44CB-821F-7E88390A1B4F}" sibTransId="{79509946-F325-4641-AF59-F1D04052836C}"/>
    <dgm:cxn modelId="{A7CED1A7-096E-4892-B55E-28A507B19DBB}" type="presOf" srcId="{6F87437B-9F0C-4D7A-ADA0-EBD4F8B4DA49}" destId="{669AFDFE-4C8E-4FDE-97B8-3DF1DBEE28F2}" srcOrd="0" destOrd="0" presId="urn:microsoft.com/office/officeart/2005/8/layout/hList6"/>
    <dgm:cxn modelId="{B72FF99A-9E65-4561-8E67-DA44D179FEA6}" type="presOf" srcId="{D6488D18-4FAF-47A7-8062-FC3729C4E6B2}" destId="{2F144262-1CED-4438-94C1-35067920A8C2}" srcOrd="0" destOrd="0" presId="urn:microsoft.com/office/officeart/2005/8/layout/hList6"/>
    <dgm:cxn modelId="{C06C2EDF-90E4-4046-A145-A811B97C163D}" type="presOf" srcId="{8D52C6EA-088D-4E3A-B55F-658A0DF95553}" destId="{BC6E9476-9DF0-4309-9C7F-F64257600924}" srcOrd="0" destOrd="0" presId="urn:microsoft.com/office/officeart/2005/8/layout/hList6"/>
    <dgm:cxn modelId="{6B3A1B08-315D-4EA9-BFE8-E9AE914583F0}" type="presOf" srcId="{1BD7D0D3-8DB4-4827-B425-F28A8808DCEE}" destId="{167EC9B7-B0DC-4930-87BB-0D109F55F3D1}" srcOrd="0" destOrd="0" presId="urn:microsoft.com/office/officeart/2005/8/layout/hList6"/>
    <dgm:cxn modelId="{DCC503E4-511F-4D06-8426-1800F4D2534E}" srcId="{D2CC0591-7463-4EC2-8A5F-9EB797ACBA3E}" destId="{BF45C234-B7BB-4FB7-8AFC-936B96A0CA55}" srcOrd="3" destOrd="0" parTransId="{2899B171-0904-4FB6-958D-08EF8E631C8E}" sibTransId="{8F269195-9252-478F-BCD3-B3BADFC643B0}"/>
    <dgm:cxn modelId="{8FEA1466-A684-435E-87F4-4715EB295341}" srcId="{D2CC0591-7463-4EC2-8A5F-9EB797ACBA3E}" destId="{6F87437B-9F0C-4D7A-ADA0-EBD4F8B4DA49}" srcOrd="4" destOrd="0" parTransId="{96D7E313-A781-43F8-B262-797595AF35D7}" sibTransId="{D779D331-7CE1-4A34-9905-8CF9663091EA}"/>
    <dgm:cxn modelId="{62E8DF4D-DBEE-422B-B23F-BD5593141CC3}" srcId="{D2CC0591-7463-4EC2-8A5F-9EB797ACBA3E}" destId="{1BD7D0D3-8DB4-4827-B425-F28A8808DCEE}" srcOrd="5" destOrd="0" parTransId="{1D321AB7-304C-4A96-9F28-F53844AD022A}" sibTransId="{4C042735-5528-4A7C-8F3D-B58B49AE90E1}"/>
    <dgm:cxn modelId="{6456186C-EC92-4ABE-9890-6D4188889221}" type="presOf" srcId="{D2CC0591-7463-4EC2-8A5F-9EB797ACBA3E}" destId="{C058EA2D-537A-4288-BF1D-9712D9835060}" srcOrd="0" destOrd="0" presId="urn:microsoft.com/office/officeart/2005/8/layout/hList6"/>
    <dgm:cxn modelId="{04663313-063C-46A8-A8B0-78871AB7152E}" type="presOf" srcId="{4B885407-4AD2-4CC5-B309-338A07BC66B8}" destId="{95CF933E-66E0-4FB4-B6B6-0525CECCD810}" srcOrd="0" destOrd="0" presId="urn:microsoft.com/office/officeart/2005/8/layout/hList6"/>
    <dgm:cxn modelId="{4F7BF10E-514D-46AD-8845-10F5F5EF706D}" srcId="{D2CC0591-7463-4EC2-8A5F-9EB797ACBA3E}" destId="{D6488D18-4FAF-47A7-8062-FC3729C4E6B2}" srcOrd="0" destOrd="0" parTransId="{42F2751F-8695-4719-B0A7-128AD3FEA7AD}" sibTransId="{AB7D8B2F-7E6C-4D34-820C-FC92DB26F622}"/>
    <dgm:cxn modelId="{A698ABC5-D3F0-41C7-B914-40603BB60E25}" srcId="{D2CC0591-7463-4EC2-8A5F-9EB797ACBA3E}" destId="{8D52C6EA-088D-4E3A-B55F-658A0DF95553}" srcOrd="2" destOrd="0" parTransId="{336468FA-E2AA-46AC-8329-781FCCBBAE51}" sibTransId="{B648520B-9E08-4DA5-998E-3E38799A0A4E}"/>
    <dgm:cxn modelId="{E0088082-E0AD-43B3-AD25-737BA736CA53}" type="presParOf" srcId="{C058EA2D-537A-4288-BF1D-9712D9835060}" destId="{2F144262-1CED-4438-94C1-35067920A8C2}" srcOrd="0" destOrd="0" presId="urn:microsoft.com/office/officeart/2005/8/layout/hList6"/>
    <dgm:cxn modelId="{9ADE78BA-F7C3-4F22-831A-DCCDD63025F3}" type="presParOf" srcId="{C058EA2D-537A-4288-BF1D-9712D9835060}" destId="{BF766776-A37A-4E54-885A-F32BE5B81D58}" srcOrd="1" destOrd="0" presId="urn:microsoft.com/office/officeart/2005/8/layout/hList6"/>
    <dgm:cxn modelId="{85FD4E7F-7742-4DA6-8C2F-4845B23BD9D0}" type="presParOf" srcId="{C058EA2D-537A-4288-BF1D-9712D9835060}" destId="{95CF933E-66E0-4FB4-B6B6-0525CECCD810}" srcOrd="2" destOrd="0" presId="urn:microsoft.com/office/officeart/2005/8/layout/hList6"/>
    <dgm:cxn modelId="{5C456ADC-CAE7-4F43-A7FE-058AEB76292C}" type="presParOf" srcId="{C058EA2D-537A-4288-BF1D-9712D9835060}" destId="{112725EE-F844-43F2-93A7-D5AA111E140C}" srcOrd="3" destOrd="0" presId="urn:microsoft.com/office/officeart/2005/8/layout/hList6"/>
    <dgm:cxn modelId="{3D8B5D23-FB8D-437A-B8AC-896745A0AF56}" type="presParOf" srcId="{C058EA2D-537A-4288-BF1D-9712D9835060}" destId="{BC6E9476-9DF0-4309-9C7F-F64257600924}" srcOrd="4" destOrd="0" presId="urn:microsoft.com/office/officeart/2005/8/layout/hList6"/>
    <dgm:cxn modelId="{E76978FF-2873-4C9F-B89A-7CE486A22C74}" type="presParOf" srcId="{C058EA2D-537A-4288-BF1D-9712D9835060}" destId="{B46A0A87-372F-46DA-A194-E436D3FB009B}" srcOrd="5" destOrd="0" presId="urn:microsoft.com/office/officeart/2005/8/layout/hList6"/>
    <dgm:cxn modelId="{0B239027-8863-42BC-B238-284A3BC7FD52}" type="presParOf" srcId="{C058EA2D-537A-4288-BF1D-9712D9835060}" destId="{C7A33BBA-C9E8-41FE-BF37-1962ACB54ADC}" srcOrd="6" destOrd="0" presId="urn:microsoft.com/office/officeart/2005/8/layout/hList6"/>
    <dgm:cxn modelId="{6FEA7F29-6803-4B8C-A879-75756114A951}" type="presParOf" srcId="{C058EA2D-537A-4288-BF1D-9712D9835060}" destId="{6337AEEB-645D-4465-94E8-C171106796EF}" srcOrd="7" destOrd="0" presId="urn:microsoft.com/office/officeart/2005/8/layout/hList6"/>
    <dgm:cxn modelId="{93F9A32D-6244-485A-BBCA-F6327C8621AE}" type="presParOf" srcId="{C058EA2D-537A-4288-BF1D-9712D9835060}" destId="{669AFDFE-4C8E-4FDE-97B8-3DF1DBEE28F2}" srcOrd="8" destOrd="0" presId="urn:microsoft.com/office/officeart/2005/8/layout/hList6"/>
    <dgm:cxn modelId="{38C707E4-4D4D-40E1-B75B-3A1DEB065746}" type="presParOf" srcId="{C058EA2D-537A-4288-BF1D-9712D9835060}" destId="{0B0CF1F1-471B-47EB-8678-5725B535DCC0}" srcOrd="9" destOrd="0" presId="urn:microsoft.com/office/officeart/2005/8/layout/hList6"/>
    <dgm:cxn modelId="{D5F0A8AC-AEC2-44F6-B8CD-3B9731016801}" type="presParOf" srcId="{C058EA2D-537A-4288-BF1D-9712D9835060}" destId="{167EC9B7-B0DC-4930-87BB-0D109F55F3D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4262-1CED-4438-94C1-35067920A8C2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حکمت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3266" y="905192"/>
        <a:ext cx="1289893" cy="2715577"/>
      </dsp:txXfrm>
    </dsp:sp>
    <dsp:sp modelId="{95CF933E-66E0-4FB4-B6B6-0525CECCD810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دکترین و اصول</a:t>
          </a:r>
          <a:r>
            <a:rPr lang="fa-IR" sz="2700" kern="1200" dirty="0" smtClean="0"/>
            <a:t> </a:t>
          </a:r>
          <a:endParaRPr lang="fa-IR" sz="2700" kern="1200" dirty="0"/>
        </a:p>
      </dsp:txBody>
      <dsp:txXfrm rot="5400000">
        <a:off x="1389901" y="905192"/>
        <a:ext cx="1289893" cy="2715577"/>
      </dsp:txXfrm>
    </dsp:sp>
    <dsp:sp modelId="{BC6E9476-9DF0-4309-9C7F-F64257600924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سیاست های کلان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2776535" y="905192"/>
        <a:ext cx="1289893" cy="2715577"/>
      </dsp:txXfrm>
    </dsp:sp>
    <dsp:sp modelId="{C7A33BBA-C9E8-41FE-BF37-1962ACB54ADC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راهبرد ها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4163171" y="905192"/>
        <a:ext cx="1289893" cy="2715577"/>
      </dsp:txXfrm>
    </dsp:sp>
    <dsp:sp modelId="{669AFDFE-4C8E-4FDE-97B8-3DF1DBEE28F2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اهداف عینی 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5549806" y="905192"/>
        <a:ext cx="1289893" cy="2715577"/>
      </dsp:txXfrm>
    </dsp:sp>
    <dsp:sp modelId="{167EC9B7-B0DC-4930-87BB-0D109F55F3D1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63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Titr" pitchFamily="2" charset="-78"/>
            </a:rPr>
            <a:t>پروژه های اجرایی </a:t>
          </a:r>
          <a:endParaRPr lang="fa-IR" sz="2700" b="1" kern="1200" dirty="0">
            <a:cs typeface="B Titr" pitchFamily="2" charset="-78"/>
          </a:endParaRPr>
        </a:p>
      </dsp:txBody>
      <dsp:txXfrm rot="5400000">
        <a:off x="6936441" y="905192"/>
        <a:ext cx="128989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4DACE-607F-4181-BF42-6BC6CFD848FC}">
      <dsp:nvSpPr>
        <dsp:cNvPr id="0" name=""/>
        <dsp:cNvSpPr/>
      </dsp:nvSpPr>
      <dsp:spPr>
        <a:xfrm>
          <a:off x="685799" y="0"/>
          <a:ext cx="7772400" cy="685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A3574-784C-45A4-A73C-5C0B06C68195}">
      <dsp:nvSpPr>
        <dsp:cNvPr id="0" name=""/>
        <dsp:cNvSpPr/>
      </dsp:nvSpPr>
      <dsp:spPr>
        <a:xfrm>
          <a:off x="5846" y="2057400"/>
          <a:ext cx="1713411" cy="2743200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>
              <a:latin typeface="B Titr"/>
            </a:rPr>
            <a:t>بیانیه حکمت</a:t>
          </a:r>
          <a:endParaRPr lang="fa-IR" sz="3400" b="1" kern="1200" dirty="0">
            <a:latin typeface="B Titr"/>
          </a:endParaRPr>
        </a:p>
      </dsp:txBody>
      <dsp:txXfrm>
        <a:off x="89488" y="2141042"/>
        <a:ext cx="1546127" cy="2575916"/>
      </dsp:txXfrm>
    </dsp:sp>
    <dsp:sp modelId="{EEE65F5D-AF26-43BC-B48C-2C8532A977EB}">
      <dsp:nvSpPr>
        <dsp:cNvPr id="0" name=""/>
        <dsp:cNvSpPr/>
      </dsp:nvSpPr>
      <dsp:spPr>
        <a:xfrm>
          <a:off x="1860570" y="2057400"/>
          <a:ext cx="1713411" cy="2743200"/>
        </a:xfrm>
        <a:prstGeom prst="round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/>
            <a:t>بیانیه دکترین و سیاست های کلان </a:t>
          </a:r>
          <a:endParaRPr lang="fa-IR" sz="3400" b="1" kern="1200" dirty="0"/>
        </a:p>
      </dsp:txBody>
      <dsp:txXfrm>
        <a:off x="1944212" y="2141042"/>
        <a:ext cx="1546127" cy="2575916"/>
      </dsp:txXfrm>
    </dsp:sp>
    <dsp:sp modelId="{D4E1ED91-0535-4863-A72B-0364F7E9BDDF}">
      <dsp:nvSpPr>
        <dsp:cNvPr id="0" name=""/>
        <dsp:cNvSpPr/>
      </dsp:nvSpPr>
      <dsp:spPr>
        <a:xfrm>
          <a:off x="3715294" y="2057400"/>
          <a:ext cx="1713411" cy="2743200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/>
            <a:t>بیانیه راهبردی </a:t>
          </a:r>
          <a:endParaRPr lang="fa-IR" sz="3400" b="1" kern="1200" dirty="0"/>
        </a:p>
      </dsp:txBody>
      <dsp:txXfrm>
        <a:off x="3798936" y="2141042"/>
        <a:ext cx="1546127" cy="2575916"/>
      </dsp:txXfrm>
    </dsp:sp>
    <dsp:sp modelId="{5D1F5CF7-024D-4257-A749-B40031E2DA29}">
      <dsp:nvSpPr>
        <dsp:cNvPr id="0" name=""/>
        <dsp:cNvSpPr/>
      </dsp:nvSpPr>
      <dsp:spPr>
        <a:xfrm>
          <a:off x="5570018" y="2057400"/>
          <a:ext cx="1713411" cy="2743200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/>
            <a:t>بیانیه عملیاتی و اهداف عینی </a:t>
          </a:r>
          <a:endParaRPr lang="fa-IR" sz="3400" kern="1200" dirty="0"/>
        </a:p>
      </dsp:txBody>
      <dsp:txXfrm>
        <a:off x="5653660" y="2141042"/>
        <a:ext cx="1546127" cy="2575916"/>
      </dsp:txXfrm>
    </dsp:sp>
    <dsp:sp modelId="{4910F68D-296B-42C8-B5CB-BCDDD21B1790}">
      <dsp:nvSpPr>
        <dsp:cNvPr id="0" name=""/>
        <dsp:cNvSpPr/>
      </dsp:nvSpPr>
      <dsp:spPr>
        <a:xfrm>
          <a:off x="7424742" y="2057400"/>
          <a:ext cx="1713411" cy="2743200"/>
        </a:xfrm>
        <a:prstGeom prst="round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/>
            <a:t>بیانیه مدیریت پروژه </a:t>
          </a:r>
          <a:endParaRPr lang="fa-IR" sz="3400" kern="1200" dirty="0"/>
        </a:p>
      </dsp:txBody>
      <dsp:txXfrm>
        <a:off x="7508384" y="2141042"/>
        <a:ext cx="1546127" cy="2575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4262-1CED-4438-94C1-35067920A8C2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حکمت</a:t>
          </a:r>
          <a:endParaRPr lang="fa-IR" sz="2400" b="1" kern="1200" dirty="0">
            <a:cs typeface="B Titr" pitchFamily="2" charset="-78"/>
          </a:endParaRPr>
        </a:p>
      </dsp:txBody>
      <dsp:txXfrm rot="5400000">
        <a:off x="3266" y="905192"/>
        <a:ext cx="1289893" cy="2715577"/>
      </dsp:txXfrm>
    </dsp:sp>
    <dsp:sp modelId="{95CF933E-66E0-4FB4-B6B6-0525CECCD810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دکترین و اصول حاکم</a:t>
          </a:r>
          <a:r>
            <a:rPr lang="fa-IR" sz="2400" kern="1200" dirty="0" smtClean="0"/>
            <a:t> </a:t>
          </a:r>
          <a:endParaRPr lang="fa-IR" sz="2400" kern="1200" dirty="0"/>
        </a:p>
      </dsp:txBody>
      <dsp:txXfrm rot="5400000">
        <a:off x="1389901" y="905192"/>
        <a:ext cx="1289893" cy="2715577"/>
      </dsp:txXfrm>
    </dsp:sp>
    <dsp:sp modelId="{BC6E9476-9DF0-4309-9C7F-F64257600924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سیاست های کلان</a:t>
          </a:r>
          <a:endParaRPr lang="fa-IR" sz="2400" b="1" kern="1200" dirty="0">
            <a:cs typeface="B Titr" pitchFamily="2" charset="-78"/>
          </a:endParaRPr>
        </a:p>
      </dsp:txBody>
      <dsp:txXfrm rot="5400000">
        <a:off x="2776535" y="905192"/>
        <a:ext cx="1289893" cy="2715577"/>
      </dsp:txXfrm>
    </dsp:sp>
    <dsp:sp modelId="{C7A33BBA-C9E8-41FE-BF37-1962ACB54ADC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راهبردها</a:t>
          </a:r>
          <a:endParaRPr lang="fa-IR" sz="2400" b="1" kern="1200" dirty="0">
            <a:cs typeface="B Titr" pitchFamily="2" charset="-78"/>
          </a:endParaRPr>
        </a:p>
      </dsp:txBody>
      <dsp:txXfrm rot="5400000">
        <a:off x="4163171" y="905192"/>
        <a:ext cx="1289893" cy="2715577"/>
      </dsp:txXfrm>
    </dsp:sp>
    <dsp:sp modelId="{669AFDFE-4C8E-4FDE-97B8-3DF1DBEE28F2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اهداف عینی </a:t>
          </a:r>
          <a:endParaRPr lang="fa-IR" sz="2400" b="1" kern="1200" dirty="0">
            <a:cs typeface="B Titr" pitchFamily="2" charset="-78"/>
          </a:endParaRPr>
        </a:p>
      </dsp:txBody>
      <dsp:txXfrm rot="5400000">
        <a:off x="5549806" y="905192"/>
        <a:ext cx="1289893" cy="2715577"/>
      </dsp:txXfrm>
    </dsp:sp>
    <dsp:sp modelId="{167EC9B7-B0DC-4930-87BB-0D109F55F3D1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55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itchFamily="2" charset="-78"/>
            </a:rPr>
            <a:t>پروژه های اجرایی </a:t>
          </a:r>
          <a:endParaRPr lang="fa-IR" sz="2400" b="1" kern="1200" dirty="0">
            <a:cs typeface="B Titr" pitchFamily="2" charset="-78"/>
          </a:endParaRPr>
        </a:p>
      </dsp:txBody>
      <dsp:txXfrm rot="5400000">
        <a:off x="6936441" y="905192"/>
        <a:ext cx="128989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4D4A-9B67-464C-B044-601ED7B10C93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9F67-27D1-498A-84D3-20D6BB6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7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41516D-A92A-400E-BE61-CB672813FD52}" type="slidenum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34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20001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85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85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9F67-27D1-498A-84D3-20D6BB697EC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9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41516D-A92A-400E-BE61-CB672813FD52}" type="slidenum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94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9745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2A1C-6BEE-4F81-A036-9CB5BF2CB2AA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9550"/>
            <a:ext cx="7467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59832" y="836712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SUPPORTING BOXES </a:t>
            </a:r>
            <a:endParaRPr lang="fa-I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708920"/>
            <a:ext cx="73448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BODY OF THE BUILDING</a:t>
            </a:r>
            <a:endParaRPr lang="fa-I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FOUNDATION OF THE BUILDING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1926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STRATEGIC ARCHITECTURING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5794509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بیانیه کنترل راهبردی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01237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0" y="0"/>
          <a:ext cx="91147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Slide" r:id="rId3" imgW="6214944" imgH="3496041" progId="PowerPoint.Slide.12">
                  <p:embed/>
                </p:oleObj>
              </mc:Choice>
              <mc:Fallback>
                <p:oleObj name="Slide" r:id="rId3" imgW="6214944" imgH="3496041" progId="PowerPoint.Slide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476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051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0" y="0"/>
          <a:ext cx="90485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Slide" r:id="rId3" imgW="6094639" imgH="3427400" progId="PowerPoint.Slide.12">
                  <p:embed/>
                </p:oleObj>
              </mc:Choice>
              <mc:Fallback>
                <p:oleObj name="Slide" r:id="rId3" imgW="6094639" imgH="3427400" progId="PowerPoint.Slide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52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9626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گروه 4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02433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PUBLIC EDUCATION, MEDIA &amp; NGOs</a:t>
            </a:r>
            <a:endParaRPr lang="fa-IR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RESOURCE MANAGEMENT  &amp; FINANCIAL SUPPORT</a:t>
            </a:r>
            <a:endParaRPr lang="fa-IR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RESEARCH MANAGEMENT</a:t>
            </a:r>
            <a:endParaRPr lang="fa-IR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SPECIAL EDUCATION </a:t>
            </a:r>
            <a:endParaRPr lang="fa-I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705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92457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82474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گام اول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گام اول،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ایده و اندیشه </a:t>
            </a:r>
            <a:r>
              <a:rPr lang="fa-IR" sz="4400" b="1" dirty="0" smtClean="0">
                <a:cs typeface="B Titr" panose="00000700000000000000" pitchFamily="2" charset="-78"/>
              </a:rPr>
              <a:t>خود را در مورد شاخص های عمارت مورد نظرتان کاملا مشخص می کنید. </a:t>
            </a:r>
          </a:p>
        </p:txBody>
      </p:sp>
    </p:spTree>
    <p:extLst>
      <p:ext uri="{BB962C8B-B14F-4D97-AF65-F5344CB8AC3E}">
        <p14:creationId xmlns:p14="http://schemas.microsoft.com/office/powerpoint/2010/main" val="3630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گام دوم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گام دوم، ایده خودرا با چند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معمار</a:t>
            </a:r>
            <a:r>
              <a:rPr lang="fa-IR" sz="4400" b="1" dirty="0" smtClean="0">
                <a:cs typeface="B Titr" panose="00000700000000000000" pitchFamily="2" charset="-78"/>
              </a:rPr>
              <a:t> مطرح می کنید و از آنها می خواهید که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بهترین نقشه </a:t>
            </a:r>
            <a:r>
              <a:rPr lang="fa-IR" sz="4400" b="1" dirty="0" smtClean="0">
                <a:cs typeface="B Titr" panose="00000700000000000000" pitchFamily="2" charset="-78"/>
              </a:rPr>
              <a:t>را برای ایده شما ترسیم کنند. 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از بین نقشه های متعدد، یکی را که با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شاخص های ایده شما </a:t>
            </a:r>
            <a:r>
              <a:rPr lang="fa-IR" sz="4400" b="1" dirty="0" smtClean="0">
                <a:cs typeface="B Titr" panose="00000700000000000000" pitchFamily="2" charset="-78"/>
              </a:rPr>
              <a:t>بیشتر انطباق دارد، انتخاب می کنید. 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گام سوم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گام سوم، نقشه انتخاب شده را با چند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مهندس</a:t>
            </a:r>
            <a:r>
              <a:rPr lang="fa-IR" sz="4400" b="1" dirty="0" smtClean="0">
                <a:cs typeface="B Titr" panose="00000700000000000000" pitchFamily="2" charset="-78"/>
              </a:rPr>
              <a:t> مطرح کرده و از آنها می خواهید که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بهترین برنامه راهبردی و برآورد کلی هزینه </a:t>
            </a:r>
            <a:r>
              <a:rPr lang="fa-IR" sz="4400" b="1" dirty="0" smtClean="0">
                <a:cs typeface="B Titr" panose="00000700000000000000" pitchFamily="2" charset="-78"/>
              </a:rPr>
              <a:t>را به شما بدهند.</a:t>
            </a:r>
          </a:p>
          <a:p>
            <a:pPr algn="r" rtl="1"/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بهترین برنامه </a:t>
            </a:r>
            <a:r>
              <a:rPr lang="fa-IR" sz="4400" b="1" dirty="0" smtClean="0">
                <a:cs typeface="B Titr" panose="00000700000000000000" pitchFamily="2" charset="-78"/>
              </a:rPr>
              <a:t>را انتخاب می کنید.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42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گام چهارم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گام چهارم، بهترین برنامه را به یک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پیمانکار</a:t>
            </a:r>
            <a:r>
              <a:rPr lang="fa-IR" sz="4400" b="1" dirty="0" smtClean="0">
                <a:cs typeface="B Titr" panose="00000700000000000000" pitchFamily="2" charset="-78"/>
              </a:rPr>
              <a:t> ماهر تحویل می دهید</a:t>
            </a:r>
            <a:r>
              <a:rPr lang="fa-IR" sz="4400" b="1" dirty="0">
                <a:cs typeface="B Titr" panose="00000700000000000000" pitchFamily="2" charset="-78"/>
              </a:rPr>
              <a:t> </a:t>
            </a:r>
            <a:r>
              <a:rPr lang="fa-IR" sz="4400" b="1" dirty="0" smtClean="0">
                <a:cs typeface="B Titr" panose="00000700000000000000" pitchFamily="2" charset="-78"/>
              </a:rPr>
              <a:t>و از او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برنامه اجرایی با زمانبندی مشخص و نحوه بودجه ریزی </a:t>
            </a:r>
            <a:r>
              <a:rPr lang="fa-IR" sz="4400" b="1" dirty="0" smtClean="0">
                <a:cs typeface="B Titr" panose="00000700000000000000" pitchFamily="2" charset="-78"/>
              </a:rPr>
              <a:t>را می خواهید. 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اورا به کار می گمارید.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3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گام پنجم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گام آخر، پیمانکار از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افراد متخصصی </a:t>
            </a:r>
            <a:r>
              <a:rPr lang="fa-IR" sz="4400" b="1" dirty="0" smtClean="0">
                <a:cs typeface="B Titr" panose="00000700000000000000" pitchFamily="2" charset="-78"/>
              </a:rPr>
              <a:t>در هر حوزه کاری استفاده نموده و عمارت مورد نظرشمارا می سازد. 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نظارت و پایش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در همه مراحل فوق، شما فردی را به عنوان مشاور برای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کنترل راهبردی مراحل </a:t>
            </a:r>
            <a:r>
              <a:rPr lang="fa-IR" sz="4400" b="1" dirty="0" smtClean="0">
                <a:cs typeface="B Titr" panose="00000700000000000000" pitchFamily="2" charset="-78"/>
              </a:rPr>
              <a:t>اجرای ایده خود می گمارید که به شما گزارش های ماهانه از پیشرفت کار بدهد. </a:t>
            </a:r>
          </a:p>
        </p:txBody>
      </p:sp>
    </p:spTree>
    <p:extLst>
      <p:ext uri="{BB962C8B-B14F-4D97-AF65-F5344CB8AC3E}">
        <p14:creationId xmlns:p14="http://schemas.microsoft.com/office/powerpoint/2010/main" val="19359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شروط محقق شدن عمارت مطلوب شما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اندیشه صحیح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معماری هوشمندانه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مهندسی جامع نگرانه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پیمانکاری کارآمد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اجرای ماهرانه</a:t>
            </a:r>
          </a:p>
          <a:p>
            <a:pPr algn="r" rtl="1"/>
            <a:r>
              <a:rPr lang="fa-IR" sz="4400" b="1" dirty="0" smtClean="0">
                <a:cs typeface="B Titr" panose="00000700000000000000" pitchFamily="2" charset="-78"/>
              </a:rPr>
              <a:t>کنترل هدفمند </a:t>
            </a:r>
            <a:endParaRPr lang="fa-IR" sz="44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1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شروط محقق شدن یک حاکمیت صحیح در حوزه پژوهش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اندیشه صحیح با هدف تدوین بیانیه حکمت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معماری هوشمندانه با هدف تدوین بیانیه دکترین و سیاست های کلان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مهندسی جامع نگر با هدف تدوین بیانیه راهبردی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پیمانکاری کارآمد با هدف تدوین و اجرای برنامه عملیاتی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متخصصینی ماهر باهدف اجرای صحیح پروژه ها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400" b="1" dirty="0" smtClean="0">
                <a:cs typeface="B Titr" panose="00000700000000000000" pitchFamily="2" charset="-78"/>
              </a:rPr>
              <a:t>کنترل کنندگانی هدفمند با هدف کنترل و نظارت کل مراحل حاکمیت   </a:t>
            </a:r>
            <a:endParaRPr lang="fa-IR" sz="44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4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NATIONAL HEALTH RESEARCH  PHILOSOPHY AND GOVERNANCE: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NHRS STRATEGIC ARCHITECTURIN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5671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BY: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SH.ALAMDARI, MD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ASSOCIATE PROFESSOR OF INTERNAL MEDICINE,  ENDICRINOLOGY &amp; METABOLISM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SHAHID </a:t>
            </a:r>
            <a:r>
              <a:rPr lang="en-US" b="1" dirty="0">
                <a:solidFill>
                  <a:srgbClr val="FF0000"/>
                </a:solidFill>
              </a:rPr>
              <a:t>BEHESHTI UNIVERSITY OF MEDICAL SCIENCES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RESEARCH INSTITUTE FOR ENDOCRINE SCIENCES</a:t>
            </a:r>
          </a:p>
          <a:p>
            <a:pPr algn="l"/>
            <a:r>
              <a:rPr lang="en-US" sz="3800" b="1" dirty="0" smtClean="0">
                <a:solidFill>
                  <a:srgbClr val="002060"/>
                </a:solidFill>
              </a:rPr>
              <a:t>alamdari@endocrine.ac.ir</a:t>
            </a:r>
            <a:endParaRPr lang="en-US" sz="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حکمت نظری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800" dirty="0" smtClean="0">
                <a:cs typeface="B Titr" pitchFamily="2" charset="-78"/>
              </a:rPr>
              <a:t>حکمت نظری چیست؟ </a:t>
            </a:r>
          </a:p>
          <a:p>
            <a:pPr lvl="1" algn="r" rtl="1"/>
            <a:r>
              <a:rPr lang="fa-IR" sz="4800" dirty="0" smtClean="0">
                <a:cs typeface="B Titr" pitchFamily="2" charset="-78"/>
              </a:rPr>
              <a:t> حکمت نظری اولی که همان شناخت مبدا و معاد است. </a:t>
            </a:r>
            <a:endParaRPr lang="en-US" sz="4800" dirty="0" smtClean="0">
              <a:cs typeface="B Titr" pitchFamily="2" charset="-78"/>
            </a:endParaRPr>
          </a:p>
          <a:p>
            <a:pPr lvl="1" algn="r" rtl="1"/>
            <a:r>
              <a:rPr lang="fa-IR" sz="4800" dirty="0" smtClean="0">
                <a:cs typeface="B Titr" pitchFamily="2" charset="-78"/>
              </a:rPr>
              <a:t> نظام شناسی در نظام خلقت هستی کامل ترین تعریف حکمت نظری </a:t>
            </a:r>
          </a:p>
        </p:txBody>
      </p:sp>
    </p:spTree>
    <p:extLst>
      <p:ext uri="{BB962C8B-B14F-4D97-AF65-F5344CB8AC3E}">
        <p14:creationId xmlns:p14="http://schemas.microsoft.com/office/powerpoint/2010/main" val="396958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حکمت عملی یا تدبیر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نظام سازی در اداره زندگی فردی و اجتماعی براساس نظام خلقت الهی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طبق نظر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ابوعلی سینا و خواجه نصیر الدین طوسی</a:t>
            </a:r>
            <a:r>
              <a:rPr lang="fa-IR" dirty="0" smtClean="0">
                <a:cs typeface="B Titr" pitchFamily="2" charset="-78"/>
              </a:rPr>
              <a:t>: شامل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تدبیر فردی </a:t>
            </a:r>
            <a:r>
              <a:rPr lang="fa-IR" dirty="0" smtClean="0">
                <a:cs typeface="B Titr" pitchFamily="2" charset="-78"/>
              </a:rPr>
              <a:t>(اخلاق)،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تدبیر منزل </a:t>
            </a:r>
            <a:r>
              <a:rPr lang="fa-IR" dirty="0" smtClean="0">
                <a:cs typeface="B Titr" pitchFamily="2" charset="-78"/>
              </a:rPr>
              <a:t>(مدیریت امور خانواده) و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تدبیر جامعه </a:t>
            </a:r>
            <a:r>
              <a:rPr lang="fa-IR" dirty="0" smtClean="0">
                <a:cs typeface="B Titr" pitchFamily="2" charset="-78"/>
              </a:rPr>
              <a:t>(سیاست)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تدبیر شامل مراحل زیراست: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اصول حاکم بر روند اجرای کار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سیاست های حاکم برروند اجرای کار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راهبردهای اجرای کار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اهداف عینی اجرای کار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مدیریت پروژه در اجرای کار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کنترل راهبردی در زمان اجرای کار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56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093626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بخش دوم: </a:t>
            </a:r>
            <a:br>
              <a:rPr lang="fa-IR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شباهت ها و تفاوت های ما و سیاستمداران و استراتژیست ها؟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3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سناریوهای ما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سناریوی حاد: </a:t>
            </a:r>
            <a:r>
              <a:rPr lang="fa-IR" dirty="0" smtClean="0">
                <a:cs typeface="B Titr" pitchFamily="2" charset="-78"/>
              </a:rPr>
              <a:t>فرض کنید که پرستار اورژانس به ما اطلاع می دهد که بیماری با سابقه دیابت و کوما به اورژانس بیمارستان مراجعه نموده است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سناریوی مزمن: </a:t>
            </a:r>
            <a:r>
              <a:rPr lang="fa-IR" dirty="0" smtClean="0">
                <a:cs typeface="B Titr" pitchFamily="2" charset="-78"/>
              </a:rPr>
              <a:t>فرض کنید یک بیمار سرپایی با علائم و نشانه های آکرومگالی به درمانگاه مراجعه نموده است و شما می خواهید اورا بررسی کنید </a:t>
            </a:r>
            <a:endParaRPr lang="en-US" dirty="0" smtClean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سناریوهای سیاستمداران و استراتژیست ها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سیاست به معنی تدبیر است نه قدرت.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سناریوی حاد: </a:t>
            </a:r>
            <a:r>
              <a:rPr lang="fa-IR" dirty="0" smtClean="0">
                <a:cs typeface="B Titr" pitchFamily="2" charset="-78"/>
              </a:rPr>
              <a:t>در چند روز گذشته گزارش هایی از افزایش ریزگردها در 20 استان کشور با شدت بسیار بالا گزارش می شود به حدی که فرودگاه ها دچار مشکلات جدی هستند و اورژانس ها کفاف بیماران بستری را نمی دهند. 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سناریوی مزمن</a:t>
            </a:r>
            <a:r>
              <a:rPr lang="fa-IR" dirty="0" smtClean="0">
                <a:cs typeface="B Titr" pitchFamily="2" charset="-78"/>
              </a:rPr>
              <a:t>: مراکز اطلاعات و آمار کشور گزارشی از افزایش تورم و کاهش نرخ اشتغال می دهند. 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731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مرحله 1: چه عاملی بر اولین واکنش ما اثردارد؟ 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نوع اندیشه ما در مورد بیمار و حوزه سلامت قطعا بر نوع واکنش ما اثر دارد. (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حکمت نظری</a:t>
            </a:r>
            <a:r>
              <a:rPr lang="fa-IR" dirty="0" smtClean="0">
                <a:cs typeface="B Titr" pitchFamily="2" charset="-78"/>
              </a:rPr>
              <a:t>)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اصالت وجود (ثبات)</a:t>
            </a:r>
            <a:r>
              <a:rPr lang="fa-IR" dirty="0" smtClean="0">
                <a:cs typeface="B Titr" pitchFamily="2" charset="-78"/>
              </a:rPr>
              <a:t>: بیمار محور و نگران بیمار و خانواده او: سریعا به سوی اورژانس حرکت می کنیم ودر مسیر، اندیشه و فکر خودرا درمورد بیمار ساماندهی می کنیم و تشخیص های افتراقی را مرور می کنیم. وقتی هم به اورژانس رسیدیم، همه چیز را حول محور بیمار ساماندهی می کنیم.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اخذ شرح حال دقیق، معاینه دقیق، تمرکز برموضوع، انجام آزمایشات لازم، بررسی کامل موضوع، فرماندهی واحد در جمع آوری و تحلیل اطلاعات، تصمیم گیری براساس خرد جمعی، اجرای صحیح و هماهنگ، کنترل دقیق وضعیت بیمار پس از مراحل مختلف بیماربا تشکیل  چارت درمانی، استفاده از بازخوردهای جمعی، اصلاح مداوم و پایدار مشکل، تیم سازی و کار تشکیلاتی پایدار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اصالت ماهیت (بی ثباتی)</a:t>
            </a:r>
            <a:r>
              <a:rPr lang="fa-IR" dirty="0" smtClean="0">
                <a:cs typeface="B Titr" pitchFamily="2" charset="-78"/>
              </a:rPr>
              <a:t>: برعکس همه موارد بالا </a:t>
            </a:r>
          </a:p>
        </p:txBody>
      </p:sp>
    </p:spTree>
    <p:extLst>
      <p:ext uri="{BB962C8B-B14F-4D97-AF65-F5344CB8AC3E}">
        <p14:creationId xmlns:p14="http://schemas.microsoft.com/office/powerpoint/2010/main" val="323485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عامل موثر بر نوع واکنش استراتژیست ها و سیاستمداران؟ </a:t>
            </a: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چه در سناریوی حاد و چه در سناریوی مزمن، نوع اندیشه حاکم بر تفکر یک سیاستمدار و استراتژیست خیلی مهم است. (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حکمت نظری</a:t>
            </a:r>
            <a:r>
              <a:rPr lang="fa-IR" dirty="0" smtClean="0">
                <a:cs typeface="B Titr" pitchFamily="2" charset="-78"/>
              </a:rPr>
              <a:t>)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اصالت وجودی؟ </a:t>
            </a:r>
            <a:r>
              <a:rPr lang="fa-IR" dirty="0" smtClean="0">
                <a:cs typeface="B Titr" pitchFamily="2" charset="-78"/>
              </a:rPr>
              <a:t>تمرکز برموضوع، بررسی کامل موضوع،فرماندهی واحد در جمع آوری و تحلیل اطلاعات، تصمیم گیری براساس خرد جمعی، اجرای صحیح و هماهنگ، پایش و کنترل راهبردی، استفاده از بازخوردهای جمعی، اصلاح مداوم و پایدار مشکل، تیم سازی و کار تشکیلاتی پایدار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اصالت ماهیتی؟ </a:t>
            </a:r>
            <a:r>
              <a:rPr lang="fa-IR" dirty="0" smtClean="0">
                <a:cs typeface="B Titr" pitchFamily="2" charset="-78"/>
              </a:rPr>
              <a:t>برعکس همه موارد بالا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213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يكپارچه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 داشته باشیم 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هماهنگ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باشیم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هدف محور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باشیم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شفاف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عمل کنیم 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داشته باشیم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اثربخش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کارآمد باشیم. 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آينده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نگر باشیم. 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واقع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گرا باشیم. 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فهوم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علمی عمل کنیم. 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850900"/>
          </a:xfrm>
        </p:spPr>
        <p:txBody>
          <a:bodyPr>
            <a:noAutofit/>
          </a:bodyPr>
          <a:lstStyle/>
          <a:p>
            <a:pPr rtl="1"/>
            <a:r>
              <a:rPr lang="fa-IR" sz="3600" dirty="0" smtClean="0">
                <a:cs typeface="B Titr" pitchFamily="2" charset="-78"/>
              </a:rPr>
              <a:t>مرحله 2: در حل سناریوهای بالینی حاد ومزمن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چه اصولی </a:t>
            </a:r>
            <a:r>
              <a:rPr lang="fa-IR" sz="3600" dirty="0" smtClean="0">
                <a:cs typeface="B Titr" pitchFamily="2" charset="-78"/>
              </a:rPr>
              <a:t>را باید رعایت کنیم؟ </a:t>
            </a:r>
            <a:endParaRPr lang="en-US" sz="3600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00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يكپارچه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هم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هماهنگي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هدف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شفافيت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راهبردي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اثربخش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 مديريت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رويكرد آينده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گرايانه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واقع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قابليت تحقق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ar-SA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مفهوم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pPr rtl="1"/>
            <a:r>
              <a:rPr lang="fa-IR" sz="3200" dirty="0" smtClean="0">
                <a:cs typeface="B Titr" pitchFamily="2" charset="-78"/>
              </a:rPr>
              <a:t>مرحله 2: استراتژیست ها و سیاستمداران برای حل مشکلات بزرگ چه اصولی را باید رعایت کنند؟ (دکترین)</a:t>
            </a:r>
            <a:endParaRPr lang="en-US" sz="3200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55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مرحله 3: ما برای حل سناریوی حاد و مزمن بالینی،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چه سیاست هایی </a:t>
            </a:r>
            <a:r>
              <a:rPr lang="fa-IR" dirty="0" smtClean="0">
                <a:cs typeface="B Titr" pitchFamily="2" charset="-78"/>
              </a:rPr>
              <a:t>را به کار می بندیم؟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اگر اهل خردجمعی و دانش کارآمد و اثر بخش باشیم، حتما: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براساس شواهد موجود، بهترین توصیه های بالینی را برای تشخیص ودرمان بیمار استفاده می کنیم. </a:t>
            </a:r>
          </a:p>
          <a:p>
            <a:pPr lvl="1"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گایدلاین های بالینی مبتنی بر شواهد </a:t>
            </a:r>
            <a:r>
              <a:rPr lang="fa-IR" dirty="0" smtClean="0">
                <a:cs typeface="B Titr" pitchFamily="2" charset="-78"/>
              </a:rPr>
              <a:t>بهترین روش ما هستند. </a:t>
            </a:r>
          </a:p>
          <a:p>
            <a:pPr algn="r" rtl="1"/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10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Definitions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b="1" dirty="0" smtClean="0"/>
              <a:t>National Research System </a:t>
            </a:r>
          </a:p>
          <a:p>
            <a:r>
              <a:rPr lang="en-US" sz="6000" b="1" dirty="0" smtClean="0"/>
              <a:t>Research Philosophy</a:t>
            </a:r>
            <a:r>
              <a:rPr lang="en-US" sz="6000" dirty="0" smtClean="0"/>
              <a:t> </a:t>
            </a:r>
          </a:p>
          <a:p>
            <a:r>
              <a:rPr lang="en-US" sz="6000" b="1" dirty="0" smtClean="0"/>
              <a:t>Research Governance</a:t>
            </a:r>
          </a:p>
          <a:p>
            <a:r>
              <a:rPr lang="en-US" sz="6000" b="1" dirty="0" smtClean="0"/>
              <a:t>Strategic </a:t>
            </a:r>
            <a:r>
              <a:rPr lang="en-US" sz="6000" b="1" dirty="0" err="1" smtClean="0"/>
              <a:t>Architecturing</a:t>
            </a:r>
            <a:endParaRPr 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مرحله 3: سیاستمداران واستراتژیست ها برای حل سناریوهای خود چه سیاست هایی را اخذ می کنند؟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اگر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اهل خردجمعی و دانش کارآمد و اثر بخش </a:t>
            </a:r>
            <a:r>
              <a:rPr lang="fa-IR" dirty="0" smtClean="0">
                <a:cs typeface="B Titr" pitchFamily="2" charset="-78"/>
              </a:rPr>
              <a:t>باشند، حتما: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متخصص ترین افراد در هر حوزه را سریعا جمع کرده وبراساس بهترین شواهد مشکل را تحلیل وارزیابی می کنند.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براساس خردجمعی بهترین سیاست و تدبیر را اخذ می کنند. </a:t>
            </a:r>
          </a:p>
        </p:txBody>
      </p:sp>
    </p:spTree>
    <p:extLst>
      <p:ext uri="{BB962C8B-B14F-4D97-AF65-F5344CB8AC3E}">
        <p14:creationId xmlns:p14="http://schemas.microsoft.com/office/powerpoint/2010/main" val="320895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274638"/>
          <a:ext cx="8758238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119"/>
                <a:gridCol w="4379119"/>
              </a:tblGrid>
              <a:tr h="4341551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14303" marR="114303" marT="124357" marB="1243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A0F418"/>
                    </a:solidFill>
                  </a:tcPr>
                </a:tc>
              </a:tr>
              <a:tr h="1908436"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EDEB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850" y="1196975"/>
            <a:ext cx="647700" cy="194468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بیان مسئله و </a:t>
            </a:r>
          </a:p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تدوین نقشۀ مفهومی</a:t>
            </a:r>
          </a:p>
        </p:txBody>
      </p:sp>
      <p:cxnSp>
        <p:nvCxnSpPr>
          <p:cNvPr id="6" name="AutoShape 11"/>
          <p:cNvCxnSpPr>
            <a:cxnSpLocks noChangeShapeType="1"/>
            <a:endCxn id="8" idx="1"/>
          </p:cNvCxnSpPr>
          <p:nvPr/>
        </p:nvCxnSpPr>
        <p:spPr bwMode="auto">
          <a:xfrm>
            <a:off x="971550" y="1992313"/>
            <a:ext cx="215900" cy="12700"/>
          </a:xfrm>
          <a:prstGeom prst="straightConnector1">
            <a:avLst/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87450" y="1700213"/>
            <a:ext cx="500063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مسئله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endCxn id="13" idx="1"/>
          </p:cNvCxnSpPr>
          <p:nvPr/>
        </p:nvCxnSpPr>
        <p:spPr>
          <a:xfrm rot="5400000" flipH="1" flipV="1">
            <a:off x="1510506" y="970757"/>
            <a:ext cx="828675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AutoShape 4"/>
          <p:cNvCxnSpPr>
            <a:cxnSpLocks noChangeShapeType="1"/>
            <a:endCxn id="15" idx="1"/>
          </p:cNvCxnSpPr>
          <p:nvPr/>
        </p:nvCxnSpPr>
        <p:spPr bwMode="auto">
          <a:xfrm flipV="1">
            <a:off x="1673225" y="1404938"/>
            <a:ext cx="384175" cy="544512"/>
          </a:xfrm>
          <a:prstGeom prst="bentConnector3">
            <a:avLst>
              <a:gd name="adj1" fmla="val 28244"/>
            </a:avLst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 rot="16200000" flipH="1">
            <a:off x="1543844" y="1702594"/>
            <a:ext cx="762000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1478757" y="2464594"/>
            <a:ext cx="876300" cy="268287"/>
          </a:xfrm>
          <a:prstGeom prst="bentConnector3">
            <a:avLst>
              <a:gd name="adj1" fmla="val 10014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065338" y="392113"/>
            <a:ext cx="7175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بررسی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اسناد بالا دستی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057400" y="111125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مرور منابع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065338" y="193040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مطالعه تطبیقی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بهینه کاوی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2055813" y="2678113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نقد سیاست موجود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22625" y="1614488"/>
            <a:ext cx="6286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پیشنهاد گزینه 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786063" y="1404938"/>
            <a:ext cx="436562" cy="514350"/>
          </a:xfrm>
          <a:prstGeom prst="bentConnector3">
            <a:avLst>
              <a:gd name="adj1" fmla="val 49999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786063" y="1843088"/>
            <a:ext cx="217487" cy="381000"/>
          </a:xfrm>
          <a:prstGeom prst="bentConnector3">
            <a:avLst>
              <a:gd name="adj1" fmla="val 1011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506662" y="963613"/>
            <a:ext cx="765175" cy="228600"/>
          </a:xfrm>
          <a:prstGeom prst="bentConnector3">
            <a:avLst>
              <a:gd name="adj1" fmla="val 250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2473325" y="2473326"/>
            <a:ext cx="847725" cy="222250"/>
          </a:xfrm>
          <a:prstGeom prst="bentConnector3">
            <a:avLst>
              <a:gd name="adj1" fmla="val -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lbow Connector 1030"/>
          <p:cNvCxnSpPr/>
          <p:nvPr/>
        </p:nvCxnSpPr>
        <p:spPr>
          <a:xfrm>
            <a:off x="3851275" y="1919288"/>
            <a:ext cx="4625975" cy="1704975"/>
          </a:xfrm>
          <a:prstGeom prst="bentConnector3">
            <a:avLst>
              <a:gd name="adj1" fmla="val 10003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7812088" y="3624263"/>
            <a:ext cx="111601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تدوین </a:t>
            </a:r>
          </a:p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سیاست پیشنهادی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5681663" y="735013"/>
            <a:ext cx="795337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مطالعۀ امکان سنجی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642100" y="735013"/>
            <a:ext cx="630238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هزینۀ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5202238" y="2517775"/>
            <a:ext cx="719137" cy="588963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اخلاقی راه حل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>
            <a:off x="6115050" y="2517775"/>
            <a:ext cx="79692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اجتماعی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فرهنگی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AutoShape 26"/>
          <p:cNvSpPr>
            <a:spLocks noChangeArrowheads="1"/>
          </p:cNvSpPr>
          <p:nvPr/>
        </p:nvSpPr>
        <p:spPr bwMode="auto">
          <a:xfrm>
            <a:off x="7092950" y="2517775"/>
            <a:ext cx="628650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قانونی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AutoShape 21"/>
          <p:cNvSpPr>
            <a:spLocks noChangeArrowheads="1"/>
          </p:cNvSpPr>
          <p:nvPr/>
        </p:nvSpPr>
        <p:spPr bwMode="auto">
          <a:xfrm>
            <a:off x="4843463" y="695325"/>
            <a:ext cx="62547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سیاسی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>
            <a:off x="5156200" y="1341438"/>
            <a:ext cx="0" cy="588962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87" idx="2"/>
          </p:cNvCxnSpPr>
          <p:nvPr/>
        </p:nvCxnSpPr>
        <p:spPr>
          <a:xfrm>
            <a:off x="6078538" y="1344613"/>
            <a:ext cx="0" cy="60483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88" idx="2"/>
          </p:cNvCxnSpPr>
          <p:nvPr/>
        </p:nvCxnSpPr>
        <p:spPr>
          <a:xfrm>
            <a:off x="6958013" y="1344613"/>
            <a:ext cx="0" cy="5857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0" idx="0"/>
          </p:cNvCxnSpPr>
          <p:nvPr/>
        </p:nvCxnSpPr>
        <p:spPr>
          <a:xfrm flipV="1">
            <a:off x="5562600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1" idx="0"/>
          </p:cNvCxnSpPr>
          <p:nvPr/>
        </p:nvCxnSpPr>
        <p:spPr>
          <a:xfrm flipV="1">
            <a:off x="6513513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0"/>
          </p:cNvCxnSpPr>
          <p:nvPr/>
        </p:nvCxnSpPr>
        <p:spPr>
          <a:xfrm flipV="1">
            <a:off x="7407275" y="1919288"/>
            <a:ext cx="0" cy="5984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6386513" y="36242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پیمایش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415088" y="4956175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چکش کاری و مداقه </a:t>
            </a:r>
          </a:p>
          <a:p>
            <a:pPr algn="ctr" rtl="1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در سیاست پیشنهادی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4897438" y="4233863"/>
            <a:ext cx="754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تصویب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AutoShape 31"/>
          <p:cNvSpPr>
            <a:spLocks noChangeArrowheads="1"/>
          </p:cNvSpPr>
          <p:nvPr/>
        </p:nvSpPr>
        <p:spPr bwMode="auto">
          <a:xfrm>
            <a:off x="2795588" y="4254500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AutoShape 33"/>
          <p:cNvSpPr>
            <a:spLocks noChangeArrowheads="1"/>
          </p:cNvSpPr>
          <p:nvPr/>
        </p:nvSpPr>
        <p:spPr bwMode="auto">
          <a:xfrm>
            <a:off x="531813" y="42338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ارزیابی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2795588" y="5573713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AutoShape 34"/>
          <p:cNvSpPr>
            <a:spLocks noChangeArrowheads="1"/>
          </p:cNvSpPr>
          <p:nvPr/>
        </p:nvSpPr>
        <p:spPr bwMode="auto">
          <a:xfrm>
            <a:off x="495300" y="5565775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ارزیابی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 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6" idx="1"/>
            <a:endCxn id="112" idx="3"/>
          </p:cNvCxnSpPr>
          <p:nvPr/>
        </p:nvCxnSpPr>
        <p:spPr>
          <a:xfrm flipH="1">
            <a:off x="7529513" y="3929063"/>
            <a:ext cx="282575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V="1">
            <a:off x="7558088" y="4244975"/>
            <a:ext cx="908050" cy="1055688"/>
          </a:xfrm>
          <a:prstGeom prst="bentConnector3">
            <a:avLst>
              <a:gd name="adj1" fmla="val 8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12" idx="1"/>
            <a:endCxn id="114" idx="3"/>
          </p:cNvCxnSpPr>
          <p:nvPr/>
        </p:nvCxnSpPr>
        <p:spPr>
          <a:xfrm rot="10800000" flipV="1">
            <a:off x="5651500" y="3929063"/>
            <a:ext cx="735013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>
            <a:off x="5651500" y="4554538"/>
            <a:ext cx="763588" cy="722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15" idx="3"/>
          </p:cNvCxnSpPr>
          <p:nvPr/>
        </p:nvCxnSpPr>
        <p:spPr>
          <a:xfrm flipH="1" flipV="1">
            <a:off x="3938588" y="4559300"/>
            <a:ext cx="920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674813" y="4538663"/>
            <a:ext cx="11001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5" idx="2"/>
            <a:endCxn id="118" idx="0"/>
          </p:cNvCxnSpPr>
          <p:nvPr/>
        </p:nvCxnSpPr>
        <p:spPr>
          <a:xfrm>
            <a:off x="3367088" y="486410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03313" y="4852988"/>
            <a:ext cx="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986588" y="422275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مرحله 4: ما مدیریت بیمار را چگونه انجام می دهیم؟ </a:t>
            </a:r>
            <a:b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از تدوین راهبرد درمانی تا اجرای راهبردها 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شرح حال دقیق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معاینه کامل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تهیه لیست تشخیص های افتراقی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تعیین </a:t>
            </a:r>
            <a:r>
              <a:rPr lang="en-US" dirty="0" smtClean="0">
                <a:cs typeface="B Titr" pitchFamily="2" charset="-78"/>
              </a:rPr>
              <a:t>pretest probability</a:t>
            </a:r>
            <a:r>
              <a:rPr lang="fa-IR" dirty="0" smtClean="0">
                <a:cs typeface="B Titr" pitchFamily="2" charset="-78"/>
              </a:rPr>
              <a:t>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تعیین استراتژی های تشخیصی لازم وصحیح و انجام آزمایشات و تصویربرداری های لازم و درست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تعیین </a:t>
            </a:r>
            <a:r>
              <a:rPr lang="en-US" dirty="0" smtClean="0">
                <a:cs typeface="B Titr" pitchFamily="2" charset="-78"/>
              </a:rPr>
              <a:t>posttest probability</a:t>
            </a:r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تشخیص قطعی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تعیین استراتژی های درمانی بیمار طبق اولویت ها  </a:t>
            </a:r>
          </a:p>
        </p:txBody>
      </p:sp>
    </p:spTree>
    <p:extLst>
      <p:ext uri="{BB962C8B-B14F-4D97-AF65-F5344CB8AC3E}">
        <p14:creationId xmlns:p14="http://schemas.microsoft.com/office/powerpoint/2010/main" val="373718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مرحله 4: سیاستمداران واستراتژیست ها برای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مدیریت سناریوهای </a:t>
            </a:r>
            <a:r>
              <a:rPr lang="fa-IR" dirty="0" smtClean="0">
                <a:cs typeface="B Titr" pitchFamily="2" charset="-78"/>
              </a:rPr>
              <a:t>خود چه می کنند؟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9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8763000" cy="4876800"/>
            <a:chOff x="96" y="816"/>
            <a:chExt cx="5520" cy="3072"/>
          </a:xfrm>
        </p:grpSpPr>
        <p:sp>
          <p:nvSpPr>
            <p:cNvPr id="44081" name="Oval 3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2" name="Oval 4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3" name="Oval 5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4" name="Oval 6"/>
            <p:cNvSpPr>
              <a:spLocks noChangeArrowheads="1"/>
            </p:cNvSpPr>
            <p:nvPr/>
          </p:nvSpPr>
          <p:spPr bwMode="auto">
            <a:xfrm>
              <a:off x="2352" y="211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5" name="Oval 7"/>
            <p:cNvSpPr>
              <a:spLocks noChangeArrowheads="1"/>
            </p:cNvSpPr>
            <p:nvPr/>
          </p:nvSpPr>
          <p:spPr bwMode="auto">
            <a:xfrm>
              <a:off x="3168" y="259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6" name="Oval 8"/>
            <p:cNvSpPr>
              <a:spLocks noChangeArrowheads="1"/>
            </p:cNvSpPr>
            <p:nvPr/>
          </p:nvSpPr>
          <p:spPr bwMode="auto">
            <a:xfrm>
              <a:off x="3936" y="3024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7" name="Oval 9"/>
            <p:cNvSpPr>
              <a:spLocks noChangeArrowheads="1"/>
            </p:cNvSpPr>
            <p:nvPr/>
          </p:nvSpPr>
          <p:spPr bwMode="auto">
            <a:xfrm>
              <a:off x="4656" y="345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</p:grpSp>
      <p:sp>
        <p:nvSpPr>
          <p:cNvPr id="44035" name="Line 10"/>
          <p:cNvSpPr>
            <a:spLocks noChangeShapeType="1"/>
          </p:cNvSpPr>
          <p:nvPr/>
        </p:nvSpPr>
        <p:spPr bwMode="auto">
          <a:xfrm>
            <a:off x="1066800" y="11430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228600" y="18288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7" name="Line 12"/>
          <p:cNvSpPr>
            <a:spLocks noChangeShapeType="1"/>
          </p:cNvSpPr>
          <p:nvPr/>
        </p:nvSpPr>
        <p:spPr bwMode="auto">
          <a:xfrm>
            <a:off x="1371600" y="19050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590800" y="2667000"/>
            <a:ext cx="228600" cy="152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3733800" y="3352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4953000" y="4114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1" name="Line 16"/>
          <p:cNvSpPr>
            <a:spLocks noChangeShapeType="1"/>
          </p:cNvSpPr>
          <p:nvPr/>
        </p:nvSpPr>
        <p:spPr bwMode="auto">
          <a:xfrm>
            <a:off x="6096000" y="48006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7239000" y="54864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H="1">
            <a:off x="12954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V="1">
            <a:off x="13716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2400" y="1295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Koodak" pitchFamily="10" charset="-78"/>
              </a:rPr>
              <a:t>mission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1371600" y="19812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cs typeface="Koodak" pitchFamily="10" charset="-78"/>
              </a:rPr>
              <a:t>goals</a:t>
            </a:r>
          </a:p>
        </p:txBody>
      </p:sp>
      <p:sp>
        <p:nvSpPr>
          <p:cNvPr id="44047" name="Oval 22"/>
          <p:cNvSpPr>
            <a:spLocks noChangeArrowheads="1"/>
          </p:cNvSpPr>
          <p:nvPr/>
        </p:nvSpPr>
        <p:spPr bwMode="auto">
          <a:xfrm>
            <a:off x="2590800" y="26670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cs typeface="Koodak" pitchFamily="10" charset="-78"/>
              </a:rPr>
              <a:t>Strategies  </a:t>
            </a:r>
          </a:p>
        </p:txBody>
      </p:sp>
      <p:sp>
        <p:nvSpPr>
          <p:cNvPr id="44048" name="Oval 23"/>
          <p:cNvSpPr>
            <a:spLocks noChangeArrowheads="1"/>
          </p:cNvSpPr>
          <p:nvPr/>
        </p:nvSpPr>
        <p:spPr bwMode="auto">
          <a:xfrm>
            <a:off x="3733800" y="3352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 dirty="0">
                <a:solidFill>
                  <a:srgbClr val="FFFF00"/>
                </a:solidFill>
                <a:cs typeface="Koodak" pitchFamily="10" charset="-78"/>
              </a:rPr>
              <a:t>اهداف عيني  </a:t>
            </a:r>
            <a:endParaRPr lang="en-US" b="1" dirty="0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49" name="Oval 24"/>
          <p:cNvSpPr>
            <a:spLocks noChangeArrowheads="1"/>
          </p:cNvSpPr>
          <p:nvPr/>
        </p:nvSpPr>
        <p:spPr bwMode="auto">
          <a:xfrm>
            <a:off x="5029200" y="4114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فعاليتها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0" name="Oval 25"/>
          <p:cNvSpPr>
            <a:spLocks noChangeArrowheads="1"/>
          </p:cNvSpPr>
          <p:nvPr/>
        </p:nvSpPr>
        <p:spPr bwMode="auto">
          <a:xfrm>
            <a:off x="6248400" y="48006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بودجه ريزي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1" name="Oval 26"/>
          <p:cNvSpPr>
            <a:spLocks noChangeArrowheads="1"/>
          </p:cNvSpPr>
          <p:nvPr/>
        </p:nvSpPr>
        <p:spPr bwMode="auto">
          <a:xfrm>
            <a:off x="7391400" y="5486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پايش و ارزشيابي 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2" name="Line 27"/>
          <p:cNvSpPr>
            <a:spLocks noChangeShapeType="1"/>
          </p:cNvSpPr>
          <p:nvPr/>
        </p:nvSpPr>
        <p:spPr bwMode="auto">
          <a:xfrm flipH="1">
            <a:off x="6858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3" name="Line 28"/>
          <p:cNvSpPr>
            <a:spLocks noChangeShapeType="1"/>
          </p:cNvSpPr>
          <p:nvPr/>
        </p:nvSpPr>
        <p:spPr bwMode="auto">
          <a:xfrm flipV="1">
            <a:off x="7620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2879725" y="6130925"/>
            <a:ext cx="11604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sz="2400" b="1">
                <a:solidFill>
                  <a:srgbClr val="FFFF00"/>
                </a:solidFill>
                <a:cs typeface="Koodak" pitchFamily="10" charset="-78"/>
              </a:rPr>
              <a:t>               </a:t>
            </a:r>
            <a:endParaRPr lang="en-US" sz="2400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5" name="Line 30"/>
          <p:cNvSpPr>
            <a:spLocks noChangeShapeType="1"/>
          </p:cNvSpPr>
          <p:nvPr/>
        </p:nvSpPr>
        <p:spPr bwMode="auto">
          <a:xfrm>
            <a:off x="6096000" y="4953000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6" name="Line 31"/>
          <p:cNvSpPr>
            <a:spLocks noChangeShapeType="1"/>
          </p:cNvSpPr>
          <p:nvPr/>
        </p:nvSpPr>
        <p:spPr bwMode="auto">
          <a:xfrm>
            <a:off x="7315200" y="56388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7" name="Line 32"/>
          <p:cNvSpPr>
            <a:spLocks noChangeShapeType="1"/>
          </p:cNvSpPr>
          <p:nvPr/>
        </p:nvSpPr>
        <p:spPr bwMode="auto">
          <a:xfrm>
            <a:off x="4800600" y="4191000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8" name="Line 33"/>
          <p:cNvSpPr>
            <a:spLocks noChangeShapeType="1"/>
          </p:cNvSpPr>
          <p:nvPr/>
        </p:nvSpPr>
        <p:spPr bwMode="auto">
          <a:xfrm>
            <a:off x="3657600" y="3505200"/>
            <a:ext cx="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9" name="Text Box 34"/>
          <p:cNvSpPr txBox="1">
            <a:spLocks noChangeArrowheads="1"/>
          </p:cNvSpPr>
          <p:nvPr/>
        </p:nvSpPr>
        <p:spPr bwMode="auto">
          <a:xfrm>
            <a:off x="2836863" y="6146800"/>
            <a:ext cx="841375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بازخورد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" y="1295400"/>
            <a:ext cx="2743200" cy="1371600"/>
            <a:chOff x="96" y="816"/>
            <a:chExt cx="1728" cy="864"/>
          </a:xfrm>
        </p:grpSpPr>
        <p:sp>
          <p:nvSpPr>
            <p:cNvPr id="44079" name="Oval 36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ماموريت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  <p:sp>
          <p:nvSpPr>
            <p:cNvPr id="44080" name="Oval 37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اهداف كلان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66800" y="228600"/>
            <a:ext cx="2667000" cy="1463675"/>
            <a:chOff x="672" y="144"/>
            <a:chExt cx="1680" cy="922"/>
          </a:xfrm>
        </p:grpSpPr>
        <p:sp>
          <p:nvSpPr>
            <p:cNvPr id="44077" name="Oval 39"/>
            <p:cNvSpPr>
              <a:spLocks noChangeArrowheads="1"/>
            </p:cNvSpPr>
            <p:nvPr/>
          </p:nvSpPr>
          <p:spPr bwMode="auto">
            <a:xfrm>
              <a:off x="1296" y="144"/>
              <a:ext cx="1056" cy="544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تحليل دروني و 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بروني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8" name="Text Box 40"/>
            <p:cNvSpPr txBox="1">
              <a:spLocks noChangeArrowheads="1"/>
            </p:cNvSpPr>
            <p:nvPr/>
          </p:nvSpPr>
          <p:spPr bwMode="auto">
            <a:xfrm rot="-3667702">
              <a:off x="1023" y="225"/>
              <a:ext cx="490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800">
                  <a:solidFill>
                    <a:schemeClr val="bg1"/>
                  </a:solidFill>
                  <a:latin typeface="Tahoma" pitchFamily="34" charset="0"/>
                  <a:cs typeface="Koodak" pitchFamily="10" charset="-78"/>
                </a:rPr>
                <a:t>}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86200" y="152400"/>
            <a:ext cx="1828800" cy="990600"/>
            <a:chOff x="2448" y="96"/>
            <a:chExt cx="1152" cy="736"/>
          </a:xfrm>
        </p:grpSpPr>
        <p:sp>
          <p:nvSpPr>
            <p:cNvPr id="44075" name="Oval 42"/>
            <p:cNvSpPr>
              <a:spLocks noChangeArrowheads="1"/>
            </p:cNvSpPr>
            <p:nvPr/>
          </p:nvSpPr>
          <p:spPr bwMode="auto">
            <a:xfrm>
              <a:off x="2544" y="96"/>
              <a:ext cx="1056" cy="736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موقعيت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 راهبردي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>
              <a:off x="2448" y="432"/>
              <a:ext cx="9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1066800"/>
            <a:ext cx="1219200" cy="990600"/>
            <a:chOff x="1920" y="672"/>
            <a:chExt cx="624" cy="624"/>
          </a:xfrm>
        </p:grpSpPr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2160" y="6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4" name="Rectangle 46"/>
            <p:cNvSpPr>
              <a:spLocks noChangeArrowheads="1"/>
            </p:cNvSpPr>
            <p:nvPr/>
          </p:nvSpPr>
          <p:spPr bwMode="auto">
            <a:xfrm>
              <a:off x="1920" y="912"/>
              <a:ext cx="624" cy="3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ماتريس </a:t>
              </a:r>
            </a:p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دروني و بروني</a:t>
              </a:r>
              <a:endParaRPr lang="en-US" b="1">
                <a:solidFill>
                  <a:schemeClr val="bg2"/>
                </a:solidFill>
                <a:latin typeface="Tahoma" pitchFamily="34" charset="0"/>
                <a:cs typeface="Koodak" pitchFamily="10" charset="-78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590800" y="1371600"/>
            <a:ext cx="2286000" cy="1981200"/>
            <a:chOff x="1632" y="864"/>
            <a:chExt cx="1440" cy="1248"/>
          </a:xfrm>
        </p:grpSpPr>
        <p:sp>
          <p:nvSpPr>
            <p:cNvPr id="44070" name="Line 48"/>
            <p:cNvSpPr>
              <a:spLocks noChangeShapeType="1"/>
            </p:cNvSpPr>
            <p:nvPr/>
          </p:nvSpPr>
          <p:spPr bwMode="auto">
            <a:xfrm flipH="1">
              <a:off x="2496" y="864"/>
              <a:ext cx="576" cy="81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1" name="Line 49"/>
            <p:cNvSpPr>
              <a:spLocks noChangeShapeType="1"/>
            </p:cNvSpPr>
            <p:nvPr/>
          </p:nvSpPr>
          <p:spPr bwMode="auto">
            <a:xfrm>
              <a:off x="2160" y="1344"/>
              <a:ext cx="0" cy="24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2" name="Oval 50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راهبردها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sp>
        <p:nvSpPr>
          <p:cNvPr id="44065" name="Rectangle 51"/>
          <p:cNvSpPr>
            <a:spLocks noChangeArrowheads="1"/>
          </p:cNvSpPr>
          <p:nvPr/>
        </p:nvSpPr>
        <p:spPr bwMode="auto">
          <a:xfrm>
            <a:off x="1676400" y="0"/>
            <a:ext cx="4343400" cy="121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67" name="Oval 53"/>
          <p:cNvSpPr>
            <a:spLocks noChangeArrowheads="1"/>
          </p:cNvSpPr>
          <p:nvPr/>
        </p:nvSpPr>
        <p:spPr bwMode="auto">
          <a:xfrm>
            <a:off x="0" y="228600"/>
            <a:ext cx="1219200" cy="685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چشم انداز</a:t>
            </a:r>
            <a:endParaRPr lang="en-US" sz="24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762000" y="5791200"/>
            <a:ext cx="6172200" cy="0"/>
          </a:xfrm>
          <a:prstGeom prst="line">
            <a:avLst/>
          </a:prstGeom>
          <a:noFill/>
          <a:ln w="133350" cap="rnd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69" name="Text Box 55"/>
          <p:cNvSpPr txBox="1">
            <a:spLocks noChangeArrowheads="1"/>
          </p:cNvSpPr>
          <p:nvPr/>
        </p:nvSpPr>
        <p:spPr bwMode="auto">
          <a:xfrm>
            <a:off x="1600200" y="5029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ارزشها</a:t>
            </a:r>
            <a:endParaRPr lang="en-US" sz="24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" y="0"/>
          <a:ext cx="90544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Slide" r:id="rId3" imgW="4597824" imgH="3448963" progId="PowerPoint.Slide.12">
                  <p:embed/>
                </p:oleObj>
              </mc:Choice>
              <mc:Fallback>
                <p:oleObj name="Slide" r:id="rId3" imgW="4597824" imgH="3448963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0544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05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5" y="0"/>
            <a:ext cx="9113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642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مرحله 5</a:t>
            </a:r>
            <a:r>
              <a:rPr lang="fa-IR" dirty="0" smtClean="0">
                <a:cs typeface="B Titr" pitchFamily="2" charset="-78"/>
              </a:rPr>
              <a:t>: ما برای کنترل و پیگیری (فالوآپ) بیمارمان چه می کنیم؟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اگر اهل خردجمعی و دانش کارآمد و اثر بخش باشیم، حتما: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براساس شواهد موجود، بهترین توصیه های بالینی را برای فالوآپ بیمار استفاده می کنیم. </a:t>
            </a:r>
          </a:p>
          <a:p>
            <a:pPr lvl="1"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گایدلاین های بالینی مبتنی بر شواهد </a:t>
            </a:r>
            <a:r>
              <a:rPr lang="fa-IR" dirty="0" smtClean="0">
                <a:cs typeface="B Titr" pitchFamily="2" charset="-78"/>
              </a:rPr>
              <a:t>بهترین روش ما هستند.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باید کنترل کنیم که همه اصول و سیاست ها هم درست اجرا شده اند چون در روند کلی کار بیمار خیلی موثر هستند.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باید کنترل کنیم که خلاف اندیشه وباورهای کلی خود هم عمل نکرده باشیم. </a:t>
            </a:r>
          </a:p>
          <a:p>
            <a:pPr algn="r" rtl="1"/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451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032447"/>
          </a:xfrm>
        </p:spPr>
        <p:txBody>
          <a:bodyPr>
            <a:noAutofit/>
          </a:bodyPr>
          <a:lstStyle/>
          <a:p>
            <a:pPr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مرحله 5</a:t>
            </a:r>
            <a:r>
              <a:rPr lang="fa-IR" sz="4800" dirty="0" smtClean="0">
                <a:cs typeface="B Titr" pitchFamily="2" charset="-78"/>
              </a:rPr>
              <a:t>: سیاستمداران واستراتژیست ها برای </a:t>
            </a: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کنترل راهبردی و عملیاتی مشکلات ملی و جهانی </a:t>
            </a:r>
            <a:r>
              <a:rPr lang="fa-IR" sz="4800" dirty="0" smtClean="0">
                <a:cs typeface="B Titr" pitchFamily="2" charset="-78"/>
              </a:rPr>
              <a:t>چه می کنند؟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445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روش کنترل راهبردی توسط سیاستمداران واستراتژیست ها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اگر اهل خردجمعی و دانش کارآمد و اثر بخش باشند، حتما: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براساس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شواهد موجود</a:t>
            </a:r>
            <a:r>
              <a:rPr lang="fa-IR" dirty="0" smtClean="0">
                <a:cs typeface="B Titr" pitchFamily="2" charset="-78"/>
              </a:rPr>
              <a:t>، بهترین تدبیر را برای فالوآپ بیمار استفاده می کنیم. </a:t>
            </a:r>
          </a:p>
          <a:p>
            <a:pPr lvl="1"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آنها هم برای خود دارای گایدلاین های تدبیر مبتنی بر شواهد </a:t>
            </a:r>
            <a:r>
              <a:rPr lang="fa-IR" dirty="0" smtClean="0">
                <a:cs typeface="B Titr" pitchFamily="2" charset="-78"/>
              </a:rPr>
              <a:t>دارند.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باید کنترل کنند که همه اصول و سیاست های حاکم هم درست اجرا شده باشند چون در روند کلی کار جامعه خیلی موثر هستند.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حتما باید کنترل کنند که خلاف اندیشه و باورهای کلی جامعه هم عمل نکرده باشند. </a:t>
            </a:r>
          </a:p>
        </p:txBody>
      </p:sp>
    </p:spTree>
    <p:extLst>
      <p:ext uri="{BB962C8B-B14F-4D97-AF65-F5344CB8AC3E}">
        <p14:creationId xmlns:p14="http://schemas.microsoft.com/office/powerpoint/2010/main" val="36026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Research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system for planning, coordinating, monitoring and </a:t>
            </a:r>
            <a:r>
              <a:rPr lang="en-US" b="1" dirty="0" smtClean="0"/>
              <a:t>managing research </a:t>
            </a:r>
            <a:r>
              <a:rPr lang="en-US" b="1" dirty="0"/>
              <a:t>resources and activities; and for promoting research for </a:t>
            </a:r>
            <a:r>
              <a:rPr lang="en-US" b="1" dirty="0" smtClean="0"/>
              <a:t>effective and </a:t>
            </a:r>
            <a:r>
              <a:rPr lang="en-US" b="1" dirty="0"/>
              <a:t>equitable national </a:t>
            </a:r>
            <a:r>
              <a:rPr lang="en-US" b="1" dirty="0" smtClean="0"/>
              <a:t>Research </a:t>
            </a:r>
            <a:r>
              <a:rPr lang="en-US" b="1" dirty="0"/>
              <a:t>development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0" y="0"/>
          <a:ext cx="91147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Slide" r:id="rId3" imgW="6214944" imgH="3496041" progId="PowerPoint.Slide.12">
                  <p:embed/>
                </p:oleObj>
              </mc:Choice>
              <mc:Fallback>
                <p:oleObj name="Slide" r:id="rId3" imgW="6214944" imgH="3496041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476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72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0" y="0"/>
          <a:ext cx="90485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Slide" r:id="rId3" imgW="6094639" imgH="3427400" progId="PowerPoint.Slide.12">
                  <p:embed/>
                </p:oleObj>
              </mc:Choice>
              <mc:Fallback>
                <p:oleObj name="Slide" r:id="rId3" imgW="6094639" imgH="3427400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52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460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5089768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بخش سوم: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راهکار اصلی حل مشکلات مدیریتی کشور: 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آموزش حکمت محور به جای آموزش دانش محور شامل هم حکمت نظری و هم حکمت عملی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026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051050" y="1125538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500563" y="1125538"/>
            <a:ext cx="2303462" cy="489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51050" y="1125538"/>
            <a:ext cx="2449513" cy="489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067175" y="51577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779838" y="4581525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419475" y="3860800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987675" y="3068638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700338" y="2420938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339975" y="1700213"/>
            <a:ext cx="4176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>
            <a:off x="2339975" y="5734050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250825" y="5516563"/>
            <a:ext cx="20891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تخصصی</a:t>
            </a:r>
            <a:endParaRPr lang="en-US">
              <a:cs typeface="B Titr" pitchFamily="2" charset="-78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250825" y="4724400"/>
            <a:ext cx="2089150" cy="576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مدیریتی</a:t>
            </a:r>
            <a:endParaRPr lang="en-US">
              <a:cs typeface="B Titr" pitchFamily="2" charset="-78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250825" y="4005263"/>
            <a:ext cx="2089150" cy="5762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راهبردی</a:t>
            </a:r>
            <a:endParaRPr lang="en-US">
              <a:cs typeface="B Titr" pitchFamily="2" charset="-78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250825" y="3284538"/>
            <a:ext cx="2089150" cy="576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سیاست گذاری</a:t>
            </a:r>
            <a:endParaRPr lang="en-US">
              <a:cs typeface="B Titr" pitchFamily="2" charset="-78"/>
            </a:endParaRP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250825" y="2565400"/>
            <a:ext cx="2089150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دکترینی</a:t>
            </a:r>
            <a:endParaRPr lang="en-US">
              <a:cs typeface="B Titr" pitchFamily="2" charset="-78"/>
            </a:endParaRPr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250825" y="1844675"/>
            <a:ext cx="2089150" cy="576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فلسفی</a:t>
            </a:r>
            <a:endParaRPr lang="en-US">
              <a:cs typeface="B Titr" pitchFamily="2" charset="-78"/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250825" y="1196975"/>
            <a:ext cx="180022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سطح حکمت متعالیه</a:t>
            </a:r>
            <a:endParaRPr lang="en-US">
              <a:cs typeface="B Titr" pitchFamily="2" charset="-78"/>
            </a:endParaRP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H="1">
            <a:off x="2339975" y="4941888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 flipH="1">
            <a:off x="2339975" y="4221163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 flipH="1">
            <a:off x="2339975" y="342900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 flipH="1">
            <a:off x="2339975" y="2708275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 flipH="1">
            <a:off x="2339975" y="2060575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H="1">
            <a:off x="2051050" y="1412875"/>
            <a:ext cx="2449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3563888" y="188640"/>
            <a:ext cx="1873250" cy="720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dirty="0">
                <a:cs typeface="B Titr" pitchFamily="2" charset="-78"/>
              </a:rPr>
              <a:t>وحدت علوم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9244" name="Rectangle 29"/>
          <p:cNvSpPr>
            <a:spLocks noChangeArrowheads="1"/>
          </p:cNvSpPr>
          <p:nvPr/>
        </p:nvSpPr>
        <p:spPr bwMode="auto">
          <a:xfrm>
            <a:off x="3347864" y="6165304"/>
            <a:ext cx="2233613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کثرت علوم</a:t>
            </a:r>
            <a:endParaRPr lang="en-US">
              <a:cs typeface="B Titr" pitchFamily="2" charset="-78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6444208" y="908720"/>
            <a:ext cx="1296144" cy="49685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740352" y="1700808"/>
            <a:ext cx="1259632" cy="280831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itchFamily="2" charset="-78"/>
              </a:rPr>
              <a:t>کنترل راهبردی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235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6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Titr" pitchFamily="2" charset="-78"/>
              </a:rPr>
              <a:t>روند نظریه پردازی تا نهادینه </a:t>
            </a:r>
            <a:r>
              <a:rPr lang="fa-IR" sz="3200" b="1" smtClean="0">
                <a:cs typeface="B Titr" pitchFamily="2" charset="-78"/>
              </a:rPr>
              <a:t>سازی دانشگاه اسلامی</a:t>
            </a:r>
            <a:endParaRPr lang="fa-IR" sz="3200" b="1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89324"/>
              </p:ext>
            </p:extLst>
          </p:nvPr>
        </p:nvGraphicFramePr>
        <p:xfrm>
          <a:off x="48131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6165304"/>
            <a:ext cx="8352928" cy="576064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cs typeface="B Titr" pitchFamily="2" charset="-78"/>
              </a:rPr>
              <a:t>کنترل راهبردی</a:t>
            </a:r>
            <a:endParaRPr lang="fa-IR" sz="36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7618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8" y="0"/>
            <a:ext cx="9111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6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Titr" pitchFamily="2" charset="-78"/>
              </a:rPr>
              <a:t> معماری راهبردی </a:t>
            </a:r>
            <a:r>
              <a:rPr lang="en-US" sz="3200" b="1" dirty="0" smtClean="0">
                <a:cs typeface="B Titr" pitchFamily="2" charset="-78"/>
              </a:rPr>
              <a:t>STRATEGIC ARCHITECTURING</a:t>
            </a:r>
            <a:endParaRPr lang="fa-IR" sz="3200" b="1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106964"/>
              </p:ext>
            </p:extLst>
          </p:nvPr>
        </p:nvGraphicFramePr>
        <p:xfrm>
          <a:off x="48131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6165304"/>
            <a:ext cx="8352928" cy="576064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 smtClean="0">
                <a:cs typeface="B Titr" pitchFamily="2" charset="-78"/>
              </a:rPr>
              <a:t>کنترل راهبردی</a:t>
            </a:r>
            <a:endParaRPr lang="fa-IR" sz="36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6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59832" y="836712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SUPPORTING BOXES </a:t>
            </a:r>
            <a:endParaRPr lang="fa-I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708920"/>
            <a:ext cx="73448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BODY OF THE BUILDING</a:t>
            </a:r>
            <a:endParaRPr lang="fa-I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FOUNDATION OF THE BUILDING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1926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STRATEGIC ARCHITECTURING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877211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اول: دو بخش از عناصر پایه معماری سیستم ملی پژوهش</a:t>
            </a: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3096344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NHRS VCA, RISK MAP, SCENARIOS</a:t>
            </a:r>
          </a:p>
          <a:p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و تدوین </a:t>
            </a:r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بیانیه حکمت، بیانیه دکترین واصول و بیانیه سیاست های کلان براساس سند تحول نظام سلامت</a:t>
            </a:r>
            <a:endParaRPr lang="en-US" sz="4400" b="1" dirty="0" smtClean="0">
              <a:solidFill>
                <a:schemeClr val="tx1"/>
              </a:solidFill>
            </a:endParaRPr>
          </a:p>
          <a:p>
            <a:endParaRPr lang="fa-I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7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philosophy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According to Johnson and Christensen (2005), research philosophy </a:t>
            </a:r>
            <a:r>
              <a:rPr lang="en-US" b="1" dirty="0" smtClean="0">
                <a:solidFill>
                  <a:srgbClr val="FF0000"/>
                </a:solidFill>
              </a:rPr>
              <a:t>is a perspective that is based on the set of shared assumptions, values, concepts and practices.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In other word, philosophy can be defined as a </a:t>
            </a:r>
            <a:r>
              <a:rPr lang="en-US" b="1" dirty="0" smtClean="0">
                <a:solidFill>
                  <a:srgbClr val="FF0000"/>
                </a:solidFill>
              </a:rPr>
              <a:t>function of how researcher thinks about the development of knowledge.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Research philosophy is a </a:t>
            </a:r>
            <a:r>
              <a:rPr lang="en-US" b="1" dirty="0" smtClean="0">
                <a:solidFill>
                  <a:srgbClr val="FF0000"/>
                </a:solidFill>
              </a:rPr>
              <a:t>combination of two ideas that are related to the nature of world and the function of researcher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helps researcher to</a:t>
            </a:r>
            <a:r>
              <a:rPr lang="en-US" b="1" dirty="0" smtClean="0">
                <a:solidFill>
                  <a:srgbClr val="FF0000"/>
                </a:solidFill>
              </a:rPr>
              <a:t> conduct the study in an effective manner.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NHRS </a:t>
            </a:r>
            <a:r>
              <a:rPr lang="en-US" b="1" dirty="0" smtClean="0"/>
              <a:t>VCA, RISK MAP, SCENARIOS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NHRS </a:t>
            </a:r>
            <a:r>
              <a:rPr lang="en-US" b="1" dirty="0" smtClean="0"/>
              <a:t>VCA</a:t>
            </a:r>
          </a:p>
          <a:p>
            <a:r>
              <a:rPr lang="en-US" b="1" dirty="0"/>
              <a:t>NHRS </a:t>
            </a:r>
            <a:r>
              <a:rPr lang="en-US" b="1" dirty="0" smtClean="0"/>
              <a:t>RISK MAP</a:t>
            </a:r>
          </a:p>
          <a:p>
            <a:r>
              <a:rPr lang="en-US" b="1" dirty="0"/>
              <a:t>NHRS </a:t>
            </a:r>
            <a:r>
              <a:rPr lang="en-US" b="1" dirty="0" smtClean="0"/>
              <a:t>SCENARIOS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8123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pPr lvl="0" rtl="1"/>
            <a:r>
              <a:rPr lang="fa-IR" sz="6000" b="1" dirty="0">
                <a:solidFill>
                  <a:srgbClr val="FF0000"/>
                </a:solidFill>
                <a:latin typeface="B Titr"/>
                <a:cs typeface="B Titr" panose="00000700000000000000" pitchFamily="2" charset="-78"/>
              </a:rPr>
              <a:t>بیانیه </a:t>
            </a:r>
            <a:r>
              <a:rPr lang="fa-IR" sz="6000" b="1" dirty="0" smtClean="0">
                <a:solidFill>
                  <a:srgbClr val="FF0000"/>
                </a:solidFill>
                <a:latin typeface="B Titr"/>
                <a:cs typeface="B Titr" panose="00000700000000000000" pitchFamily="2" charset="-78"/>
              </a:rPr>
              <a:t>حکمت برای سیستم ملی پژوهش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2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smtClean="0">
                <a:cs typeface="B Titr" pitchFamily="2" charset="-78"/>
              </a:rPr>
              <a:t>حکمت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 eaLnBrk="1" hangingPunct="1"/>
            <a:r>
              <a:rPr lang="fa-IR" smtClean="0">
                <a:cs typeface="B Titr" pitchFamily="2" charset="-78"/>
              </a:rPr>
              <a:t>فلسفه (عقل)</a:t>
            </a:r>
          </a:p>
          <a:p>
            <a:pPr algn="r" rtl="1" eaLnBrk="1" hangingPunct="1"/>
            <a:r>
              <a:rPr lang="fa-IR" smtClean="0">
                <a:cs typeface="B Titr" pitchFamily="2" charset="-78"/>
              </a:rPr>
              <a:t>عرفان (شهود)</a:t>
            </a:r>
          </a:p>
          <a:p>
            <a:pPr algn="r" rtl="1" eaLnBrk="1" hangingPunct="1"/>
            <a:r>
              <a:rPr lang="fa-IR" smtClean="0">
                <a:cs typeface="B Titr" pitchFamily="2" charset="-78"/>
              </a:rPr>
              <a:t>کلام (نقل)</a:t>
            </a:r>
          </a:p>
          <a:p>
            <a:pPr algn="r" rtl="1" eaLnBrk="1" hangingPunct="1"/>
            <a:r>
              <a:rPr lang="fa-IR" smtClean="0">
                <a:cs typeface="B Titr" pitchFamily="2" charset="-78"/>
              </a:rPr>
              <a:t>علم (تجربه)</a:t>
            </a:r>
          </a:p>
          <a:p>
            <a:pPr algn="r" rtl="1" eaLnBrk="1" hangingPunct="1"/>
            <a:r>
              <a:rPr lang="fa-IR" smtClean="0">
                <a:cs typeface="B Titr" pitchFamily="2" charset="-78"/>
              </a:rPr>
              <a:t>حکمت </a:t>
            </a:r>
          </a:p>
          <a:p>
            <a:pPr algn="r" rtl="1" eaLnBrk="1" hangingPunct="1"/>
            <a:r>
              <a:rPr lang="fa-IR" smtClean="0">
                <a:cs typeface="B Titr" pitchFamily="2" charset="-78"/>
              </a:rPr>
              <a:t>حکمت متعالیه</a:t>
            </a:r>
          </a:p>
          <a:p>
            <a:pPr algn="r" rtl="1" eaLnBrk="1" hangingPunct="1"/>
            <a:endParaRPr lang="en-US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9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 rtl="1">
              <a:spcBef>
                <a:spcPts val="580"/>
              </a:spcBef>
              <a:defRPr/>
            </a:pP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فلسفه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قدیم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lvl="1" algn="r" rt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dirty="0" smtClean="0">
                <a:cs typeface="B Titr" pitchFamily="2" charset="-78"/>
              </a:rPr>
              <a:t>مقطع تاریخی: آغاز قرن ششم قبل از میلاد تا قرن پنجم میلادی </a:t>
            </a:r>
          </a:p>
          <a:p>
            <a:pPr marL="822960" lvl="2" algn="r" rtl="1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fa-IR" sz="3600" dirty="0" smtClean="0">
                <a:cs typeface="B Titr" pitchFamily="2" charset="-78"/>
              </a:rPr>
              <a:t>بخش یونانی: از آغاز تا مرگ ارسطو ( 322 ق م) شامل دوره پیش سقراطی و سقراطی</a:t>
            </a:r>
          </a:p>
          <a:p>
            <a:pPr marL="822960" lvl="2" algn="r" rtl="1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fa-IR" sz="3600" dirty="0" smtClean="0">
                <a:cs typeface="B Titr" pitchFamily="2" charset="-78"/>
              </a:rPr>
              <a:t>بخش یونانی مآبی: از سال مرگ ارسطو تا آغاز قرون وسطی </a:t>
            </a:r>
          </a:p>
          <a:p>
            <a:pPr marL="548640" lvl="1" algn="r" rt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dirty="0" smtClean="0">
                <a:cs typeface="B Titr" pitchFamily="2" charset="-78"/>
              </a:rPr>
              <a:t>معیار تفکر: اصالت طبیعت (</a:t>
            </a:r>
            <a:r>
              <a:rPr lang="en-US" sz="3600" dirty="0" smtClean="0">
                <a:cs typeface="B Titr" pitchFamily="2" charset="-78"/>
              </a:rPr>
              <a:t>Naturalism</a:t>
            </a:r>
            <a:r>
              <a:rPr lang="fa-IR" sz="3600" dirty="0" smtClean="0">
                <a:cs typeface="B Titr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8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فلسفه قرون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وسطی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r>
              <a:rPr lang="fa-IR" sz="4000" dirty="0" smtClean="0">
                <a:cs typeface="B Titr" pitchFamily="2" charset="-78"/>
              </a:rPr>
              <a:t>مقطع </a:t>
            </a:r>
            <a:r>
              <a:rPr lang="fa-IR" sz="4000" dirty="0">
                <a:cs typeface="B Titr" pitchFamily="2" charset="-78"/>
              </a:rPr>
              <a:t>تاریخی: قرن ششم تا شانزدهم میلادی </a:t>
            </a: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r>
              <a:rPr lang="fa-IR" sz="4000" dirty="0">
                <a:cs typeface="B Titr" pitchFamily="2" charset="-78"/>
              </a:rPr>
              <a:t>معیار تفکر: خدامحوری </a:t>
            </a:r>
            <a:r>
              <a:rPr lang="fa-IR" sz="4000" dirty="0">
                <a:cs typeface="+mj-cs"/>
              </a:rPr>
              <a:t>(</a:t>
            </a:r>
            <a:r>
              <a:rPr lang="en-US" sz="4000" dirty="0" err="1">
                <a:cs typeface="+mj-cs"/>
              </a:rPr>
              <a:t>Theocentric</a:t>
            </a:r>
            <a:r>
              <a:rPr lang="fa-IR" sz="4000" dirty="0" smtClean="0">
                <a:cs typeface="+mj-cs"/>
              </a:rPr>
              <a:t>)</a:t>
            </a:r>
            <a:endParaRPr lang="fa-IR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586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فلسفه جدید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ومعاصر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r>
              <a:rPr lang="fa-IR" sz="4400" dirty="0" smtClean="0">
                <a:cs typeface="B Titr" pitchFamily="2" charset="-78"/>
              </a:rPr>
              <a:t>مقطع </a:t>
            </a:r>
            <a:r>
              <a:rPr lang="fa-IR" sz="4400" dirty="0">
                <a:cs typeface="B Titr" pitchFamily="2" charset="-78"/>
              </a:rPr>
              <a:t>تاریخی فلسفه جدید: از قرن هفدهم تا اواخر قرن نوزدهم </a:t>
            </a: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r>
              <a:rPr lang="fa-IR" sz="4400" dirty="0">
                <a:cs typeface="B Titr" pitchFamily="2" charset="-78"/>
              </a:rPr>
              <a:t>مقطع تاریخی فلسفه معاصر: از اواخر قرن نوزدهم تا کنون </a:t>
            </a: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r>
              <a:rPr lang="fa-IR" sz="4400" dirty="0">
                <a:cs typeface="B Titr" pitchFamily="2" charset="-78"/>
              </a:rPr>
              <a:t>معیار تفکر: انسان محوری (</a:t>
            </a:r>
            <a:r>
              <a:rPr lang="en-US" sz="4400" dirty="0">
                <a:cs typeface="B Titr" pitchFamily="2" charset="-78"/>
              </a:rPr>
              <a:t>Humanism</a:t>
            </a:r>
            <a:r>
              <a:rPr lang="fa-IR" sz="4400" dirty="0" smtClean="0">
                <a:cs typeface="B Titr" pitchFamily="2" charset="-78"/>
              </a:rPr>
              <a:t>)</a:t>
            </a:r>
            <a:endParaRPr lang="fa-IR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679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مکاتب فکری یا اندیشه ها (</a:t>
            </a:r>
            <a:r>
              <a:rPr lang="en-US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Schools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 </a:t>
            </a:r>
            <a:endParaRPr lang="en-US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تعریف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نشانگرها (شاخص های کلیدی)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اخلاقی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اجتماعی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فرهنگی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اقتصادی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سیاسی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پیامدهای امنیتی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اصول مدیریت فردی در مقابله با مکتب فکری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b="1" dirty="0" smtClean="0">
                <a:cs typeface="B Titr" panose="00000700000000000000" pitchFamily="2" charset="-78"/>
              </a:rPr>
              <a:t>اصول مدیریت جامعه در مقابله با مکتب فکر</a:t>
            </a:r>
            <a:r>
              <a:rPr lang="fa-IR" b="1" dirty="0" smtClean="0">
                <a:cs typeface="+mj-cs"/>
              </a:rPr>
              <a:t>ی</a:t>
            </a:r>
            <a:r>
              <a:rPr lang="fa-IR" dirty="0" smtClean="0">
                <a:cs typeface="+mj-cs"/>
              </a:rPr>
              <a:t> </a:t>
            </a:r>
          </a:p>
          <a:p>
            <a:pPr marL="514350" indent="-514350" algn="r" rtl="1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28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itchFamily="2" charset="-78"/>
              </a:rPr>
              <a:t>چرا بررسی بیماری های اندیشه مهم است؟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اندیشه غلط منجر به اجرای غلط خواهدشد.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اگر حکومتی، اندیشه های خودرا طراحی نکند، برایش طراحی خواهند کرد.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اساس طراحی جنگ نرم بر روی طراحی اندیشه است.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جریان اندیشه تا اجرا توسط فرآیند اجرایی جنگ نرم خودبخود حرکت خواهد کرد.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هر اندیشه ای (غلط یا درست)، در درون حاکمیت مانند بدن انسان، سیراجرایی خودراطی خواهدکرد. 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آسیب شناسی اندیشه: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اندیشه غلط ----- اجرای غلط 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اندیشه صحیح----- اجرای غلط</a:t>
            </a:r>
          </a:p>
        </p:txBody>
      </p:sp>
    </p:spTree>
    <p:extLst>
      <p:ext uri="{BB962C8B-B14F-4D97-AF65-F5344CB8AC3E}">
        <p14:creationId xmlns:p14="http://schemas.microsoft.com/office/powerpoint/2010/main" val="24199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اندیشه ها ومکاتب فلسفی قبل از سقراط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جهان بینی های پیش از فلسفه: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آئین دیونوسوس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اورفئوس و اورفیک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جهان شناسی هومروس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هسیودوس یا هزیود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جهشی در اندیشه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خاستگاه فلسفه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مکتب ملطی (طبیعت شناسان)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طالس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آناکسیمندروس</a:t>
            </a:r>
          </a:p>
          <a:p>
            <a:pPr lvl="1" algn="r" rtl="1"/>
            <a:r>
              <a:rPr lang="fa-IR" dirty="0" smtClean="0">
                <a:cs typeface="B Titr" pitchFamily="2" charset="-78"/>
              </a:rPr>
              <a:t>اناکسیمنس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فیثاغورث ومکتب او</a:t>
            </a:r>
          </a:p>
          <a:p>
            <a:pPr algn="r" rtl="1"/>
            <a:r>
              <a:rPr lang="fa-IR" dirty="0" smtClean="0">
                <a:cs typeface="B Titr" pitchFamily="2" charset="-78"/>
              </a:rPr>
              <a:t>هراکلیتوس افه سوسی</a:t>
            </a:r>
          </a:p>
          <a:p>
            <a:pPr lvl="1" algn="r" rtl="1"/>
            <a:endParaRPr lang="fa-IR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4797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" y="391283"/>
            <a:ext cx="9066371" cy="20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3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86"/>
            <a:ext cx="9111763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0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16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71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01" y="192832"/>
            <a:ext cx="38957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847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14"/>
            <a:ext cx="40195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6" y="39414"/>
            <a:ext cx="3840835" cy="52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26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7" y="188638"/>
            <a:ext cx="4296324" cy="59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39"/>
            <a:ext cx="4427985" cy="590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13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4"/>
            <a:ext cx="8280920" cy="67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511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" y="548680"/>
            <a:ext cx="91222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02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Deductive reasoning happens when a researcher works from the more general information to the more specific. </a:t>
            </a:r>
          </a:p>
          <a:p>
            <a:r>
              <a:rPr lang="en-US" b="1" dirty="0" smtClean="0"/>
              <a:t>Sometimes this is called the </a:t>
            </a:r>
            <a:r>
              <a:rPr lang="en-US" b="1" dirty="0" smtClean="0">
                <a:solidFill>
                  <a:srgbClr val="FF0000"/>
                </a:solidFill>
              </a:rPr>
              <a:t>“top-down” approach </a:t>
            </a:r>
            <a:r>
              <a:rPr lang="en-US" b="1" dirty="0" smtClean="0"/>
              <a:t>because the researcher starts at the top with a very broad spectrum of information and they work their way down to a specific conclusion. </a:t>
            </a:r>
          </a:p>
          <a:p>
            <a:r>
              <a:rPr lang="en-US" b="1" dirty="0" smtClean="0"/>
              <a:t>For instance, a researcher might begin with a theory about his or her topic of interest. </a:t>
            </a:r>
          </a:p>
          <a:p>
            <a:r>
              <a:rPr lang="en-US" b="1" dirty="0" smtClean="0"/>
              <a:t>From there, he or she would narrow that down into </a:t>
            </a:r>
            <a:r>
              <a:rPr lang="en-US" b="1" dirty="0" smtClean="0">
                <a:solidFill>
                  <a:srgbClr val="FF0000"/>
                </a:solidFill>
              </a:rPr>
              <a:t>more specific hypotheses </a:t>
            </a:r>
            <a:r>
              <a:rPr lang="en-US" b="1" dirty="0" smtClean="0"/>
              <a:t>that can be tested.</a:t>
            </a:r>
            <a:endParaRPr lang="en-US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Inductive reasoning works the opposite way, </a:t>
            </a:r>
            <a:r>
              <a:rPr lang="en-US" b="1" dirty="0" smtClean="0">
                <a:solidFill>
                  <a:srgbClr val="FF0000"/>
                </a:solidFill>
              </a:rPr>
              <a:t>moving from specific observations to broader generalizations and theories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This is sometimes called a </a:t>
            </a:r>
            <a:r>
              <a:rPr lang="en-US" b="1" dirty="0" smtClean="0">
                <a:solidFill>
                  <a:srgbClr val="FF0000"/>
                </a:solidFill>
              </a:rPr>
              <a:t>“bottom up” approach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researcher begins with specific observations and measures, begins to then detect patterns and regularities, formulate some tentative hypotheses to explore, and finally ends up </a:t>
            </a:r>
            <a:r>
              <a:rPr lang="en-US" b="1" dirty="0" smtClean="0">
                <a:solidFill>
                  <a:srgbClr val="FF0000"/>
                </a:solidFill>
              </a:rPr>
              <a:t>developing some general conclusions or theories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" y="188640"/>
            <a:ext cx="8955906" cy="224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92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Phenomenology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Phenomenology is the study of structures of consciousness as experienced from the first-person point of view. </a:t>
            </a:r>
          </a:p>
          <a:p>
            <a:r>
              <a:rPr lang="en-US" b="1" dirty="0" smtClean="0"/>
              <a:t>The central structure of an experience is its intentionality, its being directed toward something, as it is an experience of or about some object. </a:t>
            </a:r>
          </a:p>
          <a:p>
            <a:r>
              <a:rPr lang="en-US" b="1" dirty="0" smtClean="0"/>
              <a:t>An experience is directed toward an object by virtue of its content or meaning (which represents the object) together with appropriate enabling conditions.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There is no widely accepted definition of Research Governance, but broadly </a:t>
            </a:r>
            <a:r>
              <a:rPr lang="en-US" b="1" dirty="0" smtClean="0">
                <a:solidFill>
                  <a:srgbClr val="FF0000"/>
                </a:solidFill>
              </a:rPr>
              <a:t>it is a process which sets standards in research, defines mechanisms to deliver standards and describes monitoring and assessment arrangements.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discipline of phenomenology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discipline of phenomenology may be defined initially as the study of structures of experience, or consciousness. </a:t>
            </a:r>
          </a:p>
          <a:p>
            <a:r>
              <a:rPr lang="en-US" b="1" dirty="0" smtClean="0"/>
              <a:t>Literally, phenomenology is the study of “</a:t>
            </a:r>
            <a:r>
              <a:rPr lang="en-US" b="1" dirty="0" smtClean="0">
                <a:solidFill>
                  <a:srgbClr val="FF0000"/>
                </a:solidFill>
              </a:rPr>
              <a:t>phenomena</a:t>
            </a:r>
            <a:r>
              <a:rPr lang="en-US" b="1" dirty="0" smtClean="0"/>
              <a:t>”: </a:t>
            </a:r>
            <a:r>
              <a:rPr lang="en-US" b="1" dirty="0" smtClean="0">
                <a:solidFill>
                  <a:srgbClr val="FF0000"/>
                </a:solidFill>
              </a:rPr>
              <a:t>appearances of things, or things as they appear in our experience, or the ways we experience things, thus the meanings things have in our experience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Phenomenology studies conscious experience as experienced from the subjective or first person point of view.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discipline of phenomenology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field of philosophy is then to be distinguished from, and related to, the other main fields of philosophy: </a:t>
            </a:r>
          </a:p>
          <a:p>
            <a:pPr lvl="1"/>
            <a:r>
              <a:rPr lang="en-US" b="1" dirty="0" smtClean="0"/>
              <a:t>ontology (the study of being or what is), </a:t>
            </a:r>
          </a:p>
          <a:p>
            <a:pPr lvl="1"/>
            <a:r>
              <a:rPr lang="en-US" b="1" dirty="0" smtClean="0"/>
              <a:t>epistemology (the study of knowledge), </a:t>
            </a:r>
          </a:p>
          <a:p>
            <a:pPr lvl="1"/>
            <a:r>
              <a:rPr lang="en-US" b="1" dirty="0" smtClean="0"/>
              <a:t>logic (the study of valid reasoning), </a:t>
            </a:r>
          </a:p>
          <a:p>
            <a:pPr lvl="1"/>
            <a:r>
              <a:rPr lang="en-US" b="1" dirty="0" smtClean="0"/>
              <a:t>ethics (the study of right and wrong action), etc.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" y="332656"/>
            <a:ext cx="911327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81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423931"/>
            <a:ext cx="9122660" cy="44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186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" y="466725"/>
            <a:ext cx="9112469" cy="590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41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48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790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86"/>
            <a:ext cx="9111763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290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3563"/>
            <a:ext cx="8591550" cy="68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800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" y="620687"/>
            <a:ext cx="9122220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9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Doctrine &amp; principles </a:t>
            </a:r>
          </a:p>
          <a:p>
            <a:r>
              <a:rPr lang="en-US" b="1" dirty="0" smtClean="0"/>
              <a:t>Research Policies (Macro &amp; Micro) </a:t>
            </a:r>
          </a:p>
          <a:p>
            <a:r>
              <a:rPr lang="en-US" b="1" dirty="0" smtClean="0"/>
              <a:t>Research Strategies</a:t>
            </a:r>
          </a:p>
          <a:p>
            <a:r>
              <a:rPr lang="en-US" b="1" dirty="0" smtClean="0"/>
              <a:t>Research Objectives </a:t>
            </a:r>
          </a:p>
          <a:p>
            <a:r>
              <a:rPr lang="en-US" b="1" dirty="0" smtClean="0"/>
              <a:t>Research Projects </a:t>
            </a:r>
          </a:p>
          <a:p>
            <a:r>
              <a:rPr lang="en-US" b="1" dirty="0" smtClean="0"/>
              <a:t>Research strategic Control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" y="980728"/>
            <a:ext cx="9047598" cy="49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5" y="135647"/>
            <a:ext cx="7776864" cy="7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517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8464" cy="42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984776" cy="8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735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59"/>
            <a:ext cx="8712968" cy="67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141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rtl="1"/>
            <a:r>
              <a:rPr lang="fa-IR" sz="6000" b="1" dirty="0">
                <a:solidFill>
                  <a:srgbClr val="FF0000"/>
                </a:solidFill>
                <a:cs typeface="B Titr" panose="00000700000000000000" pitchFamily="2" charset="-78"/>
              </a:rPr>
              <a:t>بیانیه دکترین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9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CCFFFF"/>
          </a:solidFill>
        </p:spPr>
        <p:txBody>
          <a:bodyPr/>
          <a:lstStyle/>
          <a:p>
            <a:pPr algn="ctr" rtl="1" eaLnBrk="1" hangingPunct="1"/>
            <a:r>
              <a:rPr lang="fa-IR" b="1" dirty="0" smtClean="0">
                <a:cs typeface="B Titr" panose="00000700000000000000" pitchFamily="2" charset="-78"/>
              </a:rPr>
              <a:t>دکترین چیست؟</a:t>
            </a:r>
            <a:endParaRPr lang="en-US" b="1" dirty="0" smtClean="0">
              <a:cs typeface="B Titr" panose="000007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572000"/>
          </a:xfrm>
          <a:solidFill>
            <a:srgbClr val="FFFF99"/>
          </a:solidFill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3600" b="1" dirty="0" smtClean="0">
                <a:cs typeface="B Titr" panose="00000700000000000000" pitchFamily="2" charset="-78"/>
              </a:rPr>
              <a:t>مجموعه ای از اصول بنیادین است که تمامی منابع، راهبردها، سیاست ها، برنامه ها، واقدامات اجرایی را جهت پشتیبانی اثربخش وکارآمد از اهداف حاکمیت، بسیج، هدایت وبه کارگیری می کند.   </a:t>
            </a:r>
            <a:endParaRPr lang="en-US" sz="3600" b="1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3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يكپارچه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هم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هماهنگي و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هدف 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شفافيت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راهبردي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اثربخش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 مديريت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رويكرد آينده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گرايانه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واقع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قابليت تحقق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مفهوم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1" eaLnBrk="1" hangingPunct="1"/>
            <a:r>
              <a:rPr lang="fa-IR" b="1" dirty="0" smtClean="0">
                <a:cs typeface="B Titr" pitchFamily="2" charset="-78"/>
              </a:rPr>
              <a:t>شاخص های دکترین موثر</a:t>
            </a:r>
            <a:endParaRPr lang="en-US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27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بیانیه سیاست های کلان </a:t>
            </a:r>
            <a:endParaRPr lang="fa-IR" sz="6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03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274638"/>
          <a:ext cx="8758238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119"/>
                <a:gridCol w="4379119"/>
              </a:tblGrid>
              <a:tr h="4341551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14303" marR="114303" marT="124357" marB="1243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A0F418"/>
                    </a:solidFill>
                  </a:tcPr>
                </a:tc>
              </a:tr>
              <a:tr h="1908436"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EDEB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850" y="1196975"/>
            <a:ext cx="647700" cy="194468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بیان مسئله و </a:t>
            </a:r>
          </a:p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تدوین نقشۀ مفهومی</a:t>
            </a:r>
          </a:p>
        </p:txBody>
      </p:sp>
      <p:cxnSp>
        <p:nvCxnSpPr>
          <p:cNvPr id="6" name="AutoShape 11"/>
          <p:cNvCxnSpPr>
            <a:cxnSpLocks noChangeShapeType="1"/>
            <a:endCxn id="8" idx="1"/>
          </p:cNvCxnSpPr>
          <p:nvPr/>
        </p:nvCxnSpPr>
        <p:spPr bwMode="auto">
          <a:xfrm>
            <a:off x="971550" y="1992313"/>
            <a:ext cx="215900" cy="12700"/>
          </a:xfrm>
          <a:prstGeom prst="straightConnector1">
            <a:avLst/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87450" y="1700213"/>
            <a:ext cx="500063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مسئله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endCxn id="13" idx="1"/>
          </p:cNvCxnSpPr>
          <p:nvPr/>
        </p:nvCxnSpPr>
        <p:spPr>
          <a:xfrm rot="5400000" flipH="1" flipV="1">
            <a:off x="1510506" y="970757"/>
            <a:ext cx="828675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AutoShape 4"/>
          <p:cNvCxnSpPr>
            <a:cxnSpLocks noChangeShapeType="1"/>
            <a:endCxn id="15" idx="1"/>
          </p:cNvCxnSpPr>
          <p:nvPr/>
        </p:nvCxnSpPr>
        <p:spPr bwMode="auto">
          <a:xfrm flipV="1">
            <a:off x="1673225" y="1404938"/>
            <a:ext cx="384175" cy="544512"/>
          </a:xfrm>
          <a:prstGeom prst="bentConnector3">
            <a:avLst>
              <a:gd name="adj1" fmla="val 28244"/>
            </a:avLst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 rot="16200000" flipH="1">
            <a:off x="1543844" y="1702594"/>
            <a:ext cx="762000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1478757" y="2464594"/>
            <a:ext cx="876300" cy="268287"/>
          </a:xfrm>
          <a:prstGeom prst="bentConnector3">
            <a:avLst>
              <a:gd name="adj1" fmla="val 10014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065338" y="392113"/>
            <a:ext cx="7175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بررسی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اسناد بالا دستی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057400" y="111125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مرور منابع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065338" y="193040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مطالعه تطبیقی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بهینه کاوی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2055813" y="2678113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نقد سیاست موجود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22625" y="1614488"/>
            <a:ext cx="6286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پیشنهاد گزینه 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786063" y="1404938"/>
            <a:ext cx="436562" cy="514350"/>
          </a:xfrm>
          <a:prstGeom prst="bentConnector3">
            <a:avLst>
              <a:gd name="adj1" fmla="val 49999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786063" y="1843088"/>
            <a:ext cx="217487" cy="381000"/>
          </a:xfrm>
          <a:prstGeom prst="bentConnector3">
            <a:avLst>
              <a:gd name="adj1" fmla="val 1011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506662" y="963613"/>
            <a:ext cx="765175" cy="228600"/>
          </a:xfrm>
          <a:prstGeom prst="bentConnector3">
            <a:avLst>
              <a:gd name="adj1" fmla="val 250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2473325" y="2473326"/>
            <a:ext cx="847725" cy="222250"/>
          </a:xfrm>
          <a:prstGeom prst="bentConnector3">
            <a:avLst>
              <a:gd name="adj1" fmla="val -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lbow Connector 1030"/>
          <p:cNvCxnSpPr/>
          <p:nvPr/>
        </p:nvCxnSpPr>
        <p:spPr>
          <a:xfrm>
            <a:off x="3851275" y="1919288"/>
            <a:ext cx="4625975" cy="1704975"/>
          </a:xfrm>
          <a:prstGeom prst="bentConnector3">
            <a:avLst>
              <a:gd name="adj1" fmla="val 10003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7812088" y="3624263"/>
            <a:ext cx="111601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تدوین </a:t>
            </a:r>
          </a:p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سیاست پیشنهادی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5681663" y="735013"/>
            <a:ext cx="795337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مطالعۀ امکان سنجی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642100" y="735013"/>
            <a:ext cx="630238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هزینۀ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5202238" y="2517775"/>
            <a:ext cx="719137" cy="588963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اخلاقی راه حل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>
            <a:off x="6115050" y="2517775"/>
            <a:ext cx="79692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اجتماعی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فرهنگی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AutoShape 26"/>
          <p:cNvSpPr>
            <a:spLocks noChangeArrowheads="1"/>
          </p:cNvSpPr>
          <p:nvPr/>
        </p:nvSpPr>
        <p:spPr bwMode="auto">
          <a:xfrm>
            <a:off x="7092950" y="2517775"/>
            <a:ext cx="628650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قانونی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AutoShape 21"/>
          <p:cNvSpPr>
            <a:spLocks noChangeArrowheads="1"/>
          </p:cNvSpPr>
          <p:nvPr/>
        </p:nvSpPr>
        <p:spPr bwMode="auto">
          <a:xfrm>
            <a:off x="4843463" y="695325"/>
            <a:ext cx="62547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سیاسی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>
            <a:off x="5156200" y="1341438"/>
            <a:ext cx="0" cy="588962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87" idx="2"/>
          </p:cNvCxnSpPr>
          <p:nvPr/>
        </p:nvCxnSpPr>
        <p:spPr>
          <a:xfrm>
            <a:off x="6078538" y="1344613"/>
            <a:ext cx="0" cy="60483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88" idx="2"/>
          </p:cNvCxnSpPr>
          <p:nvPr/>
        </p:nvCxnSpPr>
        <p:spPr>
          <a:xfrm>
            <a:off x="6958013" y="1344613"/>
            <a:ext cx="0" cy="5857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0" idx="0"/>
          </p:cNvCxnSpPr>
          <p:nvPr/>
        </p:nvCxnSpPr>
        <p:spPr>
          <a:xfrm flipV="1">
            <a:off x="5562600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1" idx="0"/>
          </p:cNvCxnSpPr>
          <p:nvPr/>
        </p:nvCxnSpPr>
        <p:spPr>
          <a:xfrm flipV="1">
            <a:off x="6513513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0"/>
          </p:cNvCxnSpPr>
          <p:nvPr/>
        </p:nvCxnSpPr>
        <p:spPr>
          <a:xfrm flipV="1">
            <a:off x="7407275" y="1919288"/>
            <a:ext cx="0" cy="5984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6386513" y="36242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پیمایش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415088" y="4956175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چکش کاری و مداقه </a:t>
            </a:r>
          </a:p>
          <a:p>
            <a:pPr algn="ctr" rtl="1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در سیاست پیشنهادی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4897438" y="4233863"/>
            <a:ext cx="754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تصویب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AutoShape 31"/>
          <p:cNvSpPr>
            <a:spLocks noChangeArrowheads="1"/>
          </p:cNvSpPr>
          <p:nvPr/>
        </p:nvSpPr>
        <p:spPr bwMode="auto">
          <a:xfrm>
            <a:off x="2795588" y="4254500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AutoShape 33"/>
          <p:cNvSpPr>
            <a:spLocks noChangeArrowheads="1"/>
          </p:cNvSpPr>
          <p:nvPr/>
        </p:nvSpPr>
        <p:spPr bwMode="auto">
          <a:xfrm>
            <a:off x="531813" y="42338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ارزیابی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2795588" y="5573713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AutoShape 34"/>
          <p:cNvSpPr>
            <a:spLocks noChangeArrowheads="1"/>
          </p:cNvSpPr>
          <p:nvPr/>
        </p:nvSpPr>
        <p:spPr bwMode="auto">
          <a:xfrm>
            <a:off x="495300" y="5565775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ارزیابی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 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6" idx="1"/>
            <a:endCxn id="112" idx="3"/>
          </p:cNvCxnSpPr>
          <p:nvPr/>
        </p:nvCxnSpPr>
        <p:spPr>
          <a:xfrm flipH="1">
            <a:off x="7529513" y="3929063"/>
            <a:ext cx="282575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V="1">
            <a:off x="7558088" y="4244975"/>
            <a:ext cx="908050" cy="1055688"/>
          </a:xfrm>
          <a:prstGeom prst="bentConnector3">
            <a:avLst>
              <a:gd name="adj1" fmla="val 8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12" idx="1"/>
            <a:endCxn id="114" idx="3"/>
          </p:cNvCxnSpPr>
          <p:nvPr/>
        </p:nvCxnSpPr>
        <p:spPr>
          <a:xfrm rot="10800000" flipV="1">
            <a:off x="5651500" y="3929063"/>
            <a:ext cx="735013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>
            <a:off x="5651500" y="4554538"/>
            <a:ext cx="763588" cy="722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15" idx="3"/>
          </p:cNvCxnSpPr>
          <p:nvPr/>
        </p:nvCxnSpPr>
        <p:spPr>
          <a:xfrm flipH="1" flipV="1">
            <a:off x="3938588" y="4559300"/>
            <a:ext cx="920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674813" y="4538663"/>
            <a:ext cx="11001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5" idx="2"/>
            <a:endCxn id="118" idx="0"/>
          </p:cNvCxnSpPr>
          <p:nvPr/>
        </p:nvCxnSpPr>
        <p:spPr>
          <a:xfrm>
            <a:off x="3367088" y="486410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03313" y="4852988"/>
            <a:ext cx="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986588" y="422275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گروه 2: 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en-US" b="1" dirty="0"/>
              <a:t>NHRS TARGET CAPABILITY </a:t>
            </a:r>
            <a:r>
              <a:rPr lang="en-US" b="1" dirty="0" smtClean="0"/>
              <a:t>LIST: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CPGs/ PROTOCOLS/ PATHWAYS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NHRS </a:t>
            </a:r>
            <a:r>
              <a:rPr lang="en-US" b="1" dirty="0"/>
              <a:t>ORGANIZATIONAL  STRUCTURE: </a:t>
            </a:r>
            <a:br>
              <a:rPr lang="en-US" b="1" dirty="0"/>
            </a:br>
            <a:r>
              <a:rPr lang="en-US" b="1" dirty="0"/>
              <a:t>DICS/ DUCS/ DACS/ DMACS/ DNIMS/ DGIMS</a:t>
            </a:r>
            <a:r>
              <a:rPr lang="fa-IR" b="1" dirty="0"/>
              <a:t/>
            </a:r>
            <a:br>
              <a:rPr lang="fa-IR" b="1" dirty="0"/>
            </a:br>
            <a:r>
              <a:rPr lang="en-US" b="1" dirty="0" smtClean="0"/>
              <a:t> </a:t>
            </a:r>
            <a:r>
              <a:rPr lang="fa-IR" b="1" dirty="0"/>
              <a:t/>
            </a:r>
            <a:br>
              <a:rPr lang="fa-IR" b="1" dirty="0"/>
            </a:b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1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Strategic </a:t>
            </a:r>
            <a:r>
              <a:rPr lang="en-US" b="1" dirty="0" err="1" smtClean="0"/>
              <a:t>Architecturing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comprehensive and integrated approach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organization leadership and management </a:t>
            </a:r>
            <a:r>
              <a:rPr lang="en-US" b="1" dirty="0" smtClean="0"/>
              <a:t>that  includes </a:t>
            </a:r>
            <a:r>
              <a:rPr lang="en-US" b="1" dirty="0" smtClean="0">
                <a:solidFill>
                  <a:srgbClr val="FF0000"/>
                </a:solidFill>
              </a:rPr>
              <a:t>philosophic bases to operational aspects of an organization</a:t>
            </a:r>
            <a:r>
              <a:rPr lang="en-US" b="1" dirty="0" smtClean="0"/>
              <a:t> and consists of: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Risk map and scenarios</a:t>
            </a:r>
            <a:r>
              <a:rPr lang="en-US" b="1" dirty="0" smtClean="0"/>
              <a:t>,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Philosophy, doctrine, principles and policies </a:t>
            </a:r>
            <a:r>
              <a:rPr lang="en-US" b="1" dirty="0" smtClean="0"/>
              <a:t>of the organization,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Target capabilities and organizational structure</a:t>
            </a:r>
            <a:r>
              <a:rPr lang="en-US" b="1" dirty="0" smtClean="0"/>
              <a:t>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Strategic fields </a:t>
            </a:r>
            <a:r>
              <a:rPr lang="en-US" b="1" dirty="0" smtClean="0"/>
              <a:t>of the organization and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Supporting parts </a:t>
            </a:r>
            <a:r>
              <a:rPr lang="en-US" b="1" dirty="0" smtClean="0"/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resource management and financial support, research and education, advocating bodies, media and public education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9245721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26469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گروه 3: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تدوین بیانیه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راهبردی، بیانیه عملیاتی و بیانیه مدیریت پروژه برای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سیستم پژوهش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ملی براساس سند تحول سلامت کشور </a:t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سوال اصلی: </a:t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حوزه های راهبردی سیستم ملی پژوهش چه هستند؟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en-US" sz="3100" b="1" dirty="0"/>
              <a:t>STRATEGIC FIELDS: STRATEGIES, OBJECTIVES AND </a:t>
            </a:r>
            <a:r>
              <a:rPr lang="fa-IR" sz="3100" b="1" dirty="0" smtClean="0"/>
              <a:t/>
            </a:r>
            <a:br>
              <a:rPr lang="fa-IR" sz="3100" b="1" dirty="0" smtClean="0"/>
            </a:br>
            <a:r>
              <a:rPr lang="en-US" sz="3100" b="1" dirty="0" smtClean="0"/>
              <a:t>PROJECTS</a:t>
            </a:r>
            <a:r>
              <a:rPr lang="fa-IR" sz="3100" b="1" dirty="0" smtClean="0"/>
              <a:t/>
            </a:r>
            <a:br>
              <a:rPr lang="fa-IR" sz="3100" b="1" dirty="0" smtClean="0"/>
            </a:br>
            <a:r>
              <a:rPr lang="en-US" sz="3100" b="1" dirty="0"/>
              <a:t>STRATEGIC EVALUATION &amp; </a:t>
            </a:r>
            <a:r>
              <a:rPr lang="en-US" sz="3100" b="1" dirty="0" smtClean="0"/>
              <a:t>MONITORING CRITERIAS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22293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9245721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rtl="1"/>
            <a:r>
              <a:rPr lang="fa-IR" sz="6000" b="1" dirty="0">
                <a:solidFill>
                  <a:srgbClr val="FF0000"/>
                </a:solidFill>
                <a:cs typeface="B Titr" panose="00000700000000000000" pitchFamily="2" charset="-78"/>
              </a:rPr>
              <a:t>بیانیه راهبردی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5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52400" y="1295400"/>
            <a:ext cx="8763000" cy="4876800"/>
            <a:chOff x="96" y="816"/>
            <a:chExt cx="5520" cy="3072"/>
          </a:xfrm>
        </p:grpSpPr>
        <p:sp>
          <p:nvSpPr>
            <p:cNvPr id="44081" name="Oval 3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2" name="Oval 4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3" name="Oval 5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4" name="Oval 6"/>
            <p:cNvSpPr>
              <a:spLocks noChangeArrowheads="1"/>
            </p:cNvSpPr>
            <p:nvPr/>
          </p:nvSpPr>
          <p:spPr bwMode="auto">
            <a:xfrm>
              <a:off x="2352" y="211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5" name="Oval 7"/>
            <p:cNvSpPr>
              <a:spLocks noChangeArrowheads="1"/>
            </p:cNvSpPr>
            <p:nvPr/>
          </p:nvSpPr>
          <p:spPr bwMode="auto">
            <a:xfrm>
              <a:off x="3168" y="259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6" name="Oval 8"/>
            <p:cNvSpPr>
              <a:spLocks noChangeArrowheads="1"/>
            </p:cNvSpPr>
            <p:nvPr/>
          </p:nvSpPr>
          <p:spPr bwMode="auto">
            <a:xfrm>
              <a:off x="3936" y="3024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7" name="Oval 9"/>
            <p:cNvSpPr>
              <a:spLocks noChangeArrowheads="1"/>
            </p:cNvSpPr>
            <p:nvPr/>
          </p:nvSpPr>
          <p:spPr bwMode="auto">
            <a:xfrm>
              <a:off x="4656" y="345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</p:grpSp>
      <p:sp>
        <p:nvSpPr>
          <p:cNvPr id="44035" name="Line 10"/>
          <p:cNvSpPr>
            <a:spLocks noChangeShapeType="1"/>
          </p:cNvSpPr>
          <p:nvPr/>
        </p:nvSpPr>
        <p:spPr bwMode="auto">
          <a:xfrm>
            <a:off x="1066800" y="11430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228600" y="18288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7" name="Line 12"/>
          <p:cNvSpPr>
            <a:spLocks noChangeShapeType="1"/>
          </p:cNvSpPr>
          <p:nvPr/>
        </p:nvSpPr>
        <p:spPr bwMode="auto">
          <a:xfrm>
            <a:off x="1371600" y="19050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590800" y="2667000"/>
            <a:ext cx="228600" cy="152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3733800" y="3352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4953000" y="4114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1" name="Line 16"/>
          <p:cNvSpPr>
            <a:spLocks noChangeShapeType="1"/>
          </p:cNvSpPr>
          <p:nvPr/>
        </p:nvSpPr>
        <p:spPr bwMode="auto">
          <a:xfrm>
            <a:off x="6096000" y="48006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7239000" y="54864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H="1">
            <a:off x="12954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V="1">
            <a:off x="13716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2400" y="1295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Koodak" pitchFamily="10" charset="-78"/>
              </a:rPr>
              <a:t>mission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1371600" y="19812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cs typeface="Koodak" pitchFamily="10" charset="-78"/>
              </a:rPr>
              <a:t>goals</a:t>
            </a:r>
          </a:p>
        </p:txBody>
      </p:sp>
      <p:sp>
        <p:nvSpPr>
          <p:cNvPr id="44047" name="Oval 22"/>
          <p:cNvSpPr>
            <a:spLocks noChangeArrowheads="1"/>
          </p:cNvSpPr>
          <p:nvPr/>
        </p:nvSpPr>
        <p:spPr bwMode="auto">
          <a:xfrm>
            <a:off x="2590800" y="26670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cs typeface="Koodak" pitchFamily="10" charset="-78"/>
              </a:rPr>
              <a:t>Strategies  </a:t>
            </a:r>
          </a:p>
        </p:txBody>
      </p:sp>
      <p:sp>
        <p:nvSpPr>
          <p:cNvPr id="44048" name="Oval 23"/>
          <p:cNvSpPr>
            <a:spLocks noChangeArrowheads="1"/>
          </p:cNvSpPr>
          <p:nvPr/>
        </p:nvSpPr>
        <p:spPr bwMode="auto">
          <a:xfrm>
            <a:off x="3733800" y="3352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 dirty="0">
                <a:solidFill>
                  <a:srgbClr val="FFFF00"/>
                </a:solidFill>
                <a:cs typeface="Koodak" pitchFamily="10" charset="-78"/>
              </a:rPr>
              <a:t>اهداف عيني  </a:t>
            </a:r>
            <a:endParaRPr lang="en-US" b="1" dirty="0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49" name="Oval 24"/>
          <p:cNvSpPr>
            <a:spLocks noChangeArrowheads="1"/>
          </p:cNvSpPr>
          <p:nvPr/>
        </p:nvSpPr>
        <p:spPr bwMode="auto">
          <a:xfrm>
            <a:off x="5029200" y="4114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فعاليتها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0" name="Oval 25"/>
          <p:cNvSpPr>
            <a:spLocks noChangeArrowheads="1"/>
          </p:cNvSpPr>
          <p:nvPr/>
        </p:nvSpPr>
        <p:spPr bwMode="auto">
          <a:xfrm>
            <a:off x="6248400" y="48006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بودجه ريزي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1" name="Oval 26"/>
          <p:cNvSpPr>
            <a:spLocks noChangeArrowheads="1"/>
          </p:cNvSpPr>
          <p:nvPr/>
        </p:nvSpPr>
        <p:spPr bwMode="auto">
          <a:xfrm>
            <a:off x="7391400" y="5486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پايش و ارزشيابي 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2" name="Line 27"/>
          <p:cNvSpPr>
            <a:spLocks noChangeShapeType="1"/>
          </p:cNvSpPr>
          <p:nvPr/>
        </p:nvSpPr>
        <p:spPr bwMode="auto">
          <a:xfrm flipH="1">
            <a:off x="6858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3" name="Line 28"/>
          <p:cNvSpPr>
            <a:spLocks noChangeShapeType="1"/>
          </p:cNvSpPr>
          <p:nvPr/>
        </p:nvSpPr>
        <p:spPr bwMode="auto">
          <a:xfrm flipV="1">
            <a:off x="7620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2879725" y="6130925"/>
            <a:ext cx="11604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sz="2400" b="1">
                <a:solidFill>
                  <a:srgbClr val="FFFF00"/>
                </a:solidFill>
                <a:cs typeface="Koodak" pitchFamily="10" charset="-78"/>
              </a:rPr>
              <a:t>               </a:t>
            </a:r>
            <a:endParaRPr lang="en-US" sz="2400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5" name="Line 30"/>
          <p:cNvSpPr>
            <a:spLocks noChangeShapeType="1"/>
          </p:cNvSpPr>
          <p:nvPr/>
        </p:nvSpPr>
        <p:spPr bwMode="auto">
          <a:xfrm>
            <a:off x="6096000" y="4953000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6" name="Line 31"/>
          <p:cNvSpPr>
            <a:spLocks noChangeShapeType="1"/>
          </p:cNvSpPr>
          <p:nvPr/>
        </p:nvSpPr>
        <p:spPr bwMode="auto">
          <a:xfrm>
            <a:off x="7315200" y="56388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7" name="Line 32"/>
          <p:cNvSpPr>
            <a:spLocks noChangeShapeType="1"/>
          </p:cNvSpPr>
          <p:nvPr/>
        </p:nvSpPr>
        <p:spPr bwMode="auto">
          <a:xfrm>
            <a:off x="4800600" y="4191000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8" name="Line 33"/>
          <p:cNvSpPr>
            <a:spLocks noChangeShapeType="1"/>
          </p:cNvSpPr>
          <p:nvPr/>
        </p:nvSpPr>
        <p:spPr bwMode="auto">
          <a:xfrm>
            <a:off x="3657600" y="3505200"/>
            <a:ext cx="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9" name="Text Box 34"/>
          <p:cNvSpPr txBox="1">
            <a:spLocks noChangeArrowheads="1"/>
          </p:cNvSpPr>
          <p:nvPr/>
        </p:nvSpPr>
        <p:spPr bwMode="auto">
          <a:xfrm>
            <a:off x="2836863" y="6146800"/>
            <a:ext cx="841375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بازخورد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grpSp>
        <p:nvGrpSpPr>
          <p:cNvPr id="44060" name="Group 35"/>
          <p:cNvGrpSpPr>
            <a:grpSpLocks/>
          </p:cNvGrpSpPr>
          <p:nvPr/>
        </p:nvGrpSpPr>
        <p:grpSpPr bwMode="auto">
          <a:xfrm>
            <a:off x="152400" y="1295400"/>
            <a:ext cx="2743200" cy="1371600"/>
            <a:chOff x="96" y="816"/>
            <a:chExt cx="1728" cy="864"/>
          </a:xfrm>
        </p:grpSpPr>
        <p:sp>
          <p:nvSpPr>
            <p:cNvPr id="44079" name="Oval 36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ماموريت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  <p:sp>
          <p:nvSpPr>
            <p:cNvPr id="44080" name="Oval 37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اهداف كلان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grpSp>
        <p:nvGrpSpPr>
          <p:cNvPr id="44061" name="Group 38"/>
          <p:cNvGrpSpPr>
            <a:grpSpLocks/>
          </p:cNvGrpSpPr>
          <p:nvPr/>
        </p:nvGrpSpPr>
        <p:grpSpPr bwMode="auto">
          <a:xfrm>
            <a:off x="1066800" y="228600"/>
            <a:ext cx="2667000" cy="1463675"/>
            <a:chOff x="672" y="144"/>
            <a:chExt cx="1680" cy="922"/>
          </a:xfrm>
        </p:grpSpPr>
        <p:sp>
          <p:nvSpPr>
            <p:cNvPr id="44077" name="Oval 39"/>
            <p:cNvSpPr>
              <a:spLocks noChangeArrowheads="1"/>
            </p:cNvSpPr>
            <p:nvPr/>
          </p:nvSpPr>
          <p:spPr bwMode="auto">
            <a:xfrm>
              <a:off x="1296" y="144"/>
              <a:ext cx="1056" cy="544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تحليل دروني و 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بروني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8" name="Text Box 40"/>
            <p:cNvSpPr txBox="1">
              <a:spLocks noChangeArrowheads="1"/>
            </p:cNvSpPr>
            <p:nvPr/>
          </p:nvSpPr>
          <p:spPr bwMode="auto">
            <a:xfrm rot="-3667702">
              <a:off x="1023" y="225"/>
              <a:ext cx="490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800">
                  <a:solidFill>
                    <a:schemeClr val="bg1"/>
                  </a:solidFill>
                  <a:latin typeface="Tahoma" pitchFamily="34" charset="0"/>
                  <a:cs typeface="Koodak" pitchFamily="10" charset="-78"/>
                </a:rPr>
                <a:t>}</a:t>
              </a:r>
            </a:p>
          </p:txBody>
        </p:sp>
      </p:grpSp>
      <p:grpSp>
        <p:nvGrpSpPr>
          <p:cNvPr id="44062" name="Group 41"/>
          <p:cNvGrpSpPr>
            <a:grpSpLocks/>
          </p:cNvGrpSpPr>
          <p:nvPr/>
        </p:nvGrpSpPr>
        <p:grpSpPr bwMode="auto">
          <a:xfrm>
            <a:off x="3886200" y="152400"/>
            <a:ext cx="1828800" cy="990600"/>
            <a:chOff x="2448" y="96"/>
            <a:chExt cx="1152" cy="736"/>
          </a:xfrm>
        </p:grpSpPr>
        <p:sp>
          <p:nvSpPr>
            <p:cNvPr id="44075" name="Oval 42"/>
            <p:cNvSpPr>
              <a:spLocks noChangeArrowheads="1"/>
            </p:cNvSpPr>
            <p:nvPr/>
          </p:nvSpPr>
          <p:spPr bwMode="auto">
            <a:xfrm>
              <a:off x="2544" y="96"/>
              <a:ext cx="1056" cy="736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موقعيت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 راهبردي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>
              <a:off x="2448" y="432"/>
              <a:ext cx="9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44063" name="Group 44"/>
          <p:cNvGrpSpPr>
            <a:grpSpLocks/>
          </p:cNvGrpSpPr>
          <p:nvPr/>
        </p:nvGrpSpPr>
        <p:grpSpPr bwMode="auto">
          <a:xfrm>
            <a:off x="2819400" y="1066800"/>
            <a:ext cx="1219200" cy="990600"/>
            <a:chOff x="1920" y="672"/>
            <a:chExt cx="624" cy="624"/>
          </a:xfrm>
        </p:grpSpPr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2160" y="6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4" name="Rectangle 46"/>
            <p:cNvSpPr>
              <a:spLocks noChangeArrowheads="1"/>
            </p:cNvSpPr>
            <p:nvPr/>
          </p:nvSpPr>
          <p:spPr bwMode="auto">
            <a:xfrm>
              <a:off x="1920" y="912"/>
              <a:ext cx="624" cy="3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ماتريس </a:t>
              </a:r>
            </a:p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دروني و بروني</a:t>
              </a:r>
              <a:endParaRPr lang="en-US" b="1">
                <a:solidFill>
                  <a:schemeClr val="bg2"/>
                </a:solidFill>
                <a:latin typeface="Tahoma" pitchFamily="34" charset="0"/>
                <a:cs typeface="Koodak" pitchFamily="10" charset="-78"/>
              </a:endParaRPr>
            </a:p>
          </p:txBody>
        </p:sp>
      </p:grpSp>
      <p:grpSp>
        <p:nvGrpSpPr>
          <p:cNvPr id="44064" name="Group 47"/>
          <p:cNvGrpSpPr>
            <a:grpSpLocks/>
          </p:cNvGrpSpPr>
          <p:nvPr/>
        </p:nvGrpSpPr>
        <p:grpSpPr bwMode="auto">
          <a:xfrm>
            <a:off x="2590800" y="1371600"/>
            <a:ext cx="2286000" cy="1981200"/>
            <a:chOff x="1632" y="864"/>
            <a:chExt cx="1440" cy="1248"/>
          </a:xfrm>
        </p:grpSpPr>
        <p:sp>
          <p:nvSpPr>
            <p:cNvPr id="44070" name="Line 48"/>
            <p:cNvSpPr>
              <a:spLocks noChangeShapeType="1"/>
            </p:cNvSpPr>
            <p:nvPr/>
          </p:nvSpPr>
          <p:spPr bwMode="auto">
            <a:xfrm flipH="1">
              <a:off x="2496" y="864"/>
              <a:ext cx="576" cy="81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1" name="Line 49"/>
            <p:cNvSpPr>
              <a:spLocks noChangeShapeType="1"/>
            </p:cNvSpPr>
            <p:nvPr/>
          </p:nvSpPr>
          <p:spPr bwMode="auto">
            <a:xfrm>
              <a:off x="2160" y="1344"/>
              <a:ext cx="0" cy="24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2" name="Oval 50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راهبردها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sp>
        <p:nvSpPr>
          <p:cNvPr id="44065" name="Rectangle 51"/>
          <p:cNvSpPr>
            <a:spLocks noChangeArrowheads="1"/>
          </p:cNvSpPr>
          <p:nvPr/>
        </p:nvSpPr>
        <p:spPr bwMode="auto">
          <a:xfrm>
            <a:off x="1676400" y="0"/>
            <a:ext cx="4343400" cy="121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67" name="Oval 53"/>
          <p:cNvSpPr>
            <a:spLocks noChangeArrowheads="1"/>
          </p:cNvSpPr>
          <p:nvPr/>
        </p:nvSpPr>
        <p:spPr bwMode="auto">
          <a:xfrm>
            <a:off x="0" y="228600"/>
            <a:ext cx="1219200" cy="685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چشم انداز</a:t>
            </a:r>
            <a:endParaRPr lang="en-US" sz="24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762000" y="5791200"/>
            <a:ext cx="6172200" cy="0"/>
          </a:xfrm>
          <a:prstGeom prst="line">
            <a:avLst/>
          </a:prstGeom>
          <a:noFill/>
          <a:ln w="133350" cap="rnd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69" name="Text Box 55"/>
          <p:cNvSpPr txBox="1">
            <a:spLocks noChangeArrowheads="1"/>
          </p:cNvSpPr>
          <p:nvPr/>
        </p:nvSpPr>
        <p:spPr bwMode="auto">
          <a:xfrm>
            <a:off x="1600200" y="5029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ارزشها</a:t>
            </a:r>
            <a:endParaRPr lang="en-US" sz="24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rtl="1"/>
            <a:r>
              <a:rPr lang="fa-IR" sz="6000" b="1" dirty="0">
                <a:solidFill>
                  <a:srgbClr val="FF0000"/>
                </a:solidFill>
                <a:cs typeface="B Titr" panose="00000700000000000000" pitchFamily="2" charset="-78"/>
              </a:rPr>
              <a:t>بیانیه </a:t>
            </a:r>
            <a:r>
              <a:rPr lang="fa-IR" sz="6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عملیاتی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0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"/>
            <a:ext cx="9155072" cy="68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354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" y="0"/>
          <a:ext cx="90544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Slide" r:id="rId3" imgW="4597824" imgH="3448963" progId="PowerPoint.Slide.12">
                  <p:embed/>
                </p:oleObj>
              </mc:Choice>
              <mc:Fallback>
                <p:oleObj name="Slide" r:id="rId3" imgW="4597824" imgH="3448963" progId="PowerPoint.Slide.12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0544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1934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rtl="1"/>
            <a:r>
              <a:rPr lang="fa-IR" sz="6000" b="1" dirty="0">
                <a:solidFill>
                  <a:srgbClr val="FF0000"/>
                </a:solidFill>
                <a:cs typeface="B Titr" panose="00000700000000000000" pitchFamily="2" charset="-78"/>
              </a:rPr>
              <a:t>بیانیه </a:t>
            </a:r>
            <a:r>
              <a:rPr lang="fa-IR" sz="6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مدیریت پروژه 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6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5" y="0"/>
            <a:ext cx="9113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62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3073</Words>
  <Application>Microsoft Office PowerPoint</Application>
  <PresentationFormat>On-screen Show (4:3)</PresentationFormat>
  <Paragraphs>504</Paragraphs>
  <Slides>104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4" baseType="lpstr">
      <vt:lpstr>Arial</vt:lpstr>
      <vt:lpstr>B Titr</vt:lpstr>
      <vt:lpstr>Calibri</vt:lpstr>
      <vt:lpstr>Koodak</vt:lpstr>
      <vt:lpstr>Tahoma</vt:lpstr>
      <vt:lpstr>Times New Roman</vt:lpstr>
      <vt:lpstr>Titr</vt:lpstr>
      <vt:lpstr>Wingdings 2</vt:lpstr>
      <vt:lpstr>Office Theme</vt:lpstr>
      <vt:lpstr>Slide</vt:lpstr>
      <vt:lpstr>PowerPoint Presentation</vt:lpstr>
      <vt:lpstr>NATIONAL HEALTH RESEARCH  PHILOSOPHY AND GOVERNANCE:  NHRS STRATEGIC ARCHITECTURIN</vt:lpstr>
      <vt:lpstr>Definitions </vt:lpstr>
      <vt:lpstr>National Research System </vt:lpstr>
      <vt:lpstr>Research philosophy </vt:lpstr>
      <vt:lpstr>PowerPoint Presentation</vt:lpstr>
      <vt:lpstr>Research governance</vt:lpstr>
      <vt:lpstr>Research governance</vt:lpstr>
      <vt:lpstr>Strategic Architecturing</vt:lpstr>
      <vt:lpstr>PowerPoint Presentation</vt:lpstr>
      <vt:lpstr>PowerPoint Presentation</vt:lpstr>
      <vt:lpstr>گام اول </vt:lpstr>
      <vt:lpstr>گام دوم </vt:lpstr>
      <vt:lpstr>گام سوم</vt:lpstr>
      <vt:lpstr>گام چهارم </vt:lpstr>
      <vt:lpstr>گام پنجم</vt:lpstr>
      <vt:lpstr>نظارت و پایش </vt:lpstr>
      <vt:lpstr>شروط محقق شدن عمارت مطلوب شما</vt:lpstr>
      <vt:lpstr>شروط محقق شدن یک حاکمیت صحیح در حوزه پژوهش </vt:lpstr>
      <vt:lpstr>حکمت نظری</vt:lpstr>
      <vt:lpstr>حکمت عملی یا تدبیر</vt:lpstr>
      <vt:lpstr>بخش دوم:  شباهت ها و تفاوت های ما و سیاستمداران و استراتژیست ها؟</vt:lpstr>
      <vt:lpstr>سناریوهای ما</vt:lpstr>
      <vt:lpstr>سناریوهای سیاستمداران و استراتژیست ها</vt:lpstr>
      <vt:lpstr>مرحله 1: چه عاملی بر اولین واکنش ما اثردارد؟ </vt:lpstr>
      <vt:lpstr>عامل موثر بر نوع واکنش استراتژیست ها و سیاستمداران؟ </vt:lpstr>
      <vt:lpstr>مرحله 2: در حل سناریوهای بالینی حاد ومزمن چه اصولی را باید رعایت کنیم؟ </vt:lpstr>
      <vt:lpstr>مرحله 2: استراتژیست ها و سیاستمداران برای حل مشکلات بزرگ چه اصولی را باید رعایت کنند؟ (دکترین)</vt:lpstr>
      <vt:lpstr>مرحله 3: ما برای حل سناریوی حاد و مزمن بالینی، چه سیاست هایی را به کار می بندیم؟ </vt:lpstr>
      <vt:lpstr>مرحله 3: سیاستمداران واستراتژیست ها برای حل سناریوهای خود چه سیاست هایی را اخذ می کنند؟ </vt:lpstr>
      <vt:lpstr>PowerPoint Presentation</vt:lpstr>
      <vt:lpstr>مرحله 4: ما مدیریت بیمار را چگونه انجام می دهیم؟  از تدوین راهبرد درمانی تا اجرای راهبردها </vt:lpstr>
      <vt:lpstr>مرحله 4: سیاستمداران واستراتژیست ها برای مدیریت سناریوهای خود چه می کنند؟ </vt:lpstr>
      <vt:lpstr>PowerPoint Presentation</vt:lpstr>
      <vt:lpstr>PowerPoint Presentation</vt:lpstr>
      <vt:lpstr>PowerPoint Presentation</vt:lpstr>
      <vt:lpstr>مرحله 5: ما برای کنترل و پیگیری (فالوآپ) بیمارمان چه می کنیم؟ </vt:lpstr>
      <vt:lpstr>مرحله 5: سیاستمداران واستراتژیست ها برای کنترل راهبردی و عملیاتی مشکلات ملی و جهانی چه می کنند؟ </vt:lpstr>
      <vt:lpstr>روش کنترل راهبردی توسط سیاستمداران واستراتژیست ها</vt:lpstr>
      <vt:lpstr>PowerPoint Presentation</vt:lpstr>
      <vt:lpstr>PowerPoint Presentation</vt:lpstr>
      <vt:lpstr>بخش سوم:  راهکار اصلی حل مشکلات مدیریتی کشور:  آموزش حکمت محور به جای آموزش دانش محور شامل هم حکمت نظری و هم حکمت عملی </vt:lpstr>
      <vt:lpstr>PowerPoint Presentation</vt:lpstr>
      <vt:lpstr>روند نظریه پردازی تا نهادینه سازی دانشگاه اسلامی</vt:lpstr>
      <vt:lpstr>PowerPoint Presentation</vt:lpstr>
      <vt:lpstr>PowerPoint Presentation</vt:lpstr>
      <vt:lpstr> معماری راهبردی STRATEGIC ARCHITECTURING</vt:lpstr>
      <vt:lpstr>PowerPoint Presentation</vt:lpstr>
      <vt:lpstr>گروه اول: دو بخش از عناصر پایه معماری سیستم ملی پژوهش</vt:lpstr>
      <vt:lpstr>NHRS VCA, RISK MAP, SCENARIOS</vt:lpstr>
      <vt:lpstr>بیانیه حکمت برای سیستم ملی پژوهش </vt:lpstr>
      <vt:lpstr>حکمت</vt:lpstr>
      <vt:lpstr>فلسفه قدیم</vt:lpstr>
      <vt:lpstr>فلسفه قرون وسطی</vt:lpstr>
      <vt:lpstr>فلسفه جدید ومعاصر</vt:lpstr>
      <vt:lpstr>مکاتب فکری یا اندیشه ها (Schools) </vt:lpstr>
      <vt:lpstr>چرا بررسی بیماری های اندیشه مهم است؟</vt:lpstr>
      <vt:lpstr>اندیشه ها ومکاتب فلسفی قبل از سقراط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Deductive Reasoning</vt:lpstr>
      <vt:lpstr>Inductive Reasoning</vt:lpstr>
      <vt:lpstr>PowerPoint Presentation</vt:lpstr>
      <vt:lpstr>Phenomenology</vt:lpstr>
      <vt:lpstr>The discipline of phenomenology</vt:lpstr>
      <vt:lpstr>The discipline of phenomenology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بیانیه دکترین </vt:lpstr>
      <vt:lpstr>دکترین چیست؟</vt:lpstr>
      <vt:lpstr>شاخص های دکترین موثر</vt:lpstr>
      <vt:lpstr>بیانیه سیاست های کلان </vt:lpstr>
      <vt:lpstr>PowerPoint Presentation</vt:lpstr>
      <vt:lpstr>PowerPoint Presentation</vt:lpstr>
      <vt:lpstr>گروه 2:  NHRS TARGET CAPABILITY LIST:  CPGs/ PROTOCOLS/ PATHWAYS  NHRS ORGANIZATIONAL  STRUCTURE:  DICS/ DUCS/ DACS/ DMACS/ DNIMS/ DGIMS   </vt:lpstr>
      <vt:lpstr>PowerPoint Presentation</vt:lpstr>
      <vt:lpstr>گروه 3: تدوین بیانیه راهبردی، بیانیه عملیاتی و بیانیه مدیریت پروژه برای سیستم پژوهش ملی براساس سند تحول سلامت کشور  سوال اصلی:  حوزه های راهبردی سیستم ملی پژوهش چه هستند؟ STRATEGIC FIELDS: STRATEGIES, OBJECTIVES AND  PROJECTS STRATEGIC EVALUATION &amp; MONITORING CRITERIAS </vt:lpstr>
      <vt:lpstr>PowerPoint Presentation</vt:lpstr>
      <vt:lpstr>بیانیه راهبردی </vt:lpstr>
      <vt:lpstr>PowerPoint Presentation</vt:lpstr>
      <vt:lpstr>بیانیه عملیاتی </vt:lpstr>
      <vt:lpstr>PowerPoint Presentation</vt:lpstr>
      <vt:lpstr>PowerPoint Presentation</vt:lpstr>
      <vt:lpstr>بیانیه مدیریت پروژه  </vt:lpstr>
      <vt:lpstr>PowerPoint Presentation</vt:lpstr>
      <vt:lpstr>بیانیه کنترل راهبردی</vt:lpstr>
      <vt:lpstr>PowerPoint Presentation</vt:lpstr>
      <vt:lpstr>PowerPoint Presentation</vt:lpstr>
      <vt:lpstr>گروه 4</vt:lpstr>
      <vt:lpstr>PowerPoint Presentation</vt:lpstr>
    </vt:vector>
  </TitlesOfParts>
  <Company>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PHILOSOPHY AND GOVERNANCE</dc:title>
  <dc:creator>Alamdari Dr</dc:creator>
  <cp:lastModifiedBy>Saloon3</cp:lastModifiedBy>
  <cp:revision>161</cp:revision>
  <dcterms:created xsi:type="dcterms:W3CDTF">2013-05-26T02:22:27Z</dcterms:created>
  <dcterms:modified xsi:type="dcterms:W3CDTF">2016-09-17T03:36:19Z</dcterms:modified>
</cp:coreProperties>
</file>