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8" r:id="rId7"/>
    <p:sldId id="263" r:id="rId8"/>
    <p:sldId id="264" r:id="rId9"/>
    <p:sldId id="265" r:id="rId10"/>
    <p:sldId id="266" r:id="rId11"/>
    <p:sldId id="267" r:id="rId12"/>
    <p:sldId id="275" r:id="rId13"/>
    <p:sldId id="300" r:id="rId14"/>
    <p:sldId id="269" r:id="rId15"/>
    <p:sldId id="274" r:id="rId16"/>
    <p:sldId id="270" r:id="rId17"/>
    <p:sldId id="271" r:id="rId18"/>
    <p:sldId id="272" r:id="rId19"/>
    <p:sldId id="273" r:id="rId20"/>
    <p:sldId id="277" r:id="rId21"/>
    <p:sldId id="287" r:id="rId22"/>
    <p:sldId id="288" r:id="rId23"/>
    <p:sldId id="289" r:id="rId24"/>
    <p:sldId id="278" r:id="rId25"/>
    <p:sldId id="279" r:id="rId26"/>
    <p:sldId id="286" r:id="rId27"/>
    <p:sldId id="299" r:id="rId28"/>
    <p:sldId id="281" r:id="rId29"/>
    <p:sldId id="282" r:id="rId30"/>
    <p:sldId id="284" r:id="rId31"/>
    <p:sldId id="290" r:id="rId32"/>
    <p:sldId id="303" r:id="rId33"/>
    <p:sldId id="304" r:id="rId34"/>
    <p:sldId id="301" r:id="rId35"/>
    <p:sldId id="302" r:id="rId36"/>
    <p:sldId id="292" r:id="rId37"/>
    <p:sldId id="285" r:id="rId38"/>
    <p:sldId id="291" r:id="rId39"/>
    <p:sldId id="296" r:id="rId40"/>
    <p:sldId id="298" r:id="rId41"/>
    <p:sldId id="306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D011-CC04-4B6C-BEF4-F55AE90FD080}" type="datetimeFigureOut">
              <a:rPr lang="en-US" smtClean="0"/>
              <a:t>11/15/2015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2A0E-C6B7-4A55-A0D7-01B0453787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D011-CC04-4B6C-BEF4-F55AE90FD080}" type="datetimeFigureOut">
              <a:rPr lang="en-US" smtClean="0"/>
              <a:t>11/15/2015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2A0E-C6B7-4A55-A0D7-01B0453787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D011-CC04-4B6C-BEF4-F55AE90FD080}" type="datetimeFigureOut">
              <a:rPr lang="en-US" smtClean="0"/>
              <a:t>11/15/2015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2A0E-C6B7-4A55-A0D7-01B0453787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D011-CC04-4B6C-BEF4-F55AE90FD080}" type="datetimeFigureOut">
              <a:rPr lang="en-US" smtClean="0"/>
              <a:t>11/15/2015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2A0E-C6B7-4A55-A0D7-01B0453787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D011-CC04-4B6C-BEF4-F55AE90FD080}" type="datetimeFigureOut">
              <a:rPr lang="en-US" smtClean="0"/>
              <a:t>11/15/2015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2A0E-C6B7-4A55-A0D7-01B0453787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D011-CC04-4B6C-BEF4-F55AE90FD080}" type="datetimeFigureOut">
              <a:rPr lang="en-US" smtClean="0"/>
              <a:t>11/15/2015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2A0E-C6B7-4A55-A0D7-01B0453787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D011-CC04-4B6C-BEF4-F55AE90FD080}" type="datetimeFigureOut">
              <a:rPr lang="en-US" smtClean="0"/>
              <a:t>11/15/2015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2A0E-C6B7-4A55-A0D7-01B0453787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D011-CC04-4B6C-BEF4-F55AE90FD080}" type="datetimeFigureOut">
              <a:rPr lang="en-US" smtClean="0"/>
              <a:t>11/15/2015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2A0E-C6B7-4A55-A0D7-01B0453787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D011-CC04-4B6C-BEF4-F55AE90FD080}" type="datetimeFigureOut">
              <a:rPr lang="en-US" smtClean="0"/>
              <a:t>11/15/2015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2A0E-C6B7-4A55-A0D7-01B0453787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D011-CC04-4B6C-BEF4-F55AE90FD080}" type="datetimeFigureOut">
              <a:rPr lang="en-US" smtClean="0"/>
              <a:t>11/15/2015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2A0E-C6B7-4A55-A0D7-01B04537873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D011-CC04-4B6C-BEF4-F55AE90FD080}" type="datetimeFigureOut">
              <a:rPr lang="en-US" smtClean="0"/>
              <a:t>11/15/2015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012A0E-C6B7-4A55-A0D7-01B04537873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D8012A0E-C6B7-4A55-A0D7-01B04537873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A1B5D011-CC04-4B6C-BEF4-F55AE90FD080}" type="datetimeFigureOut">
              <a:rPr lang="en-US" smtClean="0"/>
              <a:t>11/15/2015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4000" b="1" dirty="0" smtClean="0"/>
              <a:t>CC : </a:t>
            </a:r>
            <a:r>
              <a:rPr lang="en-US" sz="3600" dirty="0" smtClean="0"/>
              <a:t>seizure</a:t>
            </a:r>
            <a:r>
              <a:rPr lang="en-US" sz="3600" b="1" dirty="0" smtClean="0"/>
              <a:t> </a:t>
            </a:r>
          </a:p>
          <a:p>
            <a:pPr marL="114300" indent="0">
              <a:buNone/>
            </a:pPr>
            <a:r>
              <a:rPr lang="en-US" sz="3600" b="1" dirty="0" smtClean="0"/>
              <a:t>PI : </a:t>
            </a:r>
            <a:r>
              <a:rPr lang="en-US" sz="3200" dirty="0" smtClean="0"/>
              <a:t>A  15 year old boy with seizure from 12 years ago , who had been threated with antiepileptic drugs and Carbamazepine from 8 years ago . </a:t>
            </a:r>
          </a:p>
          <a:p>
            <a:pPr marL="114300" indent="0">
              <a:buNone/>
            </a:pPr>
            <a:endParaRPr lang="en-US" sz="3200" dirty="0" smtClean="0"/>
          </a:p>
          <a:p>
            <a:pPr marL="114300" indent="0">
              <a:buNone/>
            </a:pPr>
            <a:r>
              <a:rPr lang="en-US" sz="3200" dirty="0" smtClean="0"/>
              <a:t>Recently after detection of low calcium in his lab tests he was referred to an endocrinologist for further evaluation and treatment 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8779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990600"/>
            <a:ext cx="6400800" cy="4800600"/>
          </a:xfrm>
        </p:spPr>
      </p:pic>
    </p:spTree>
    <p:extLst>
      <p:ext uri="{BB962C8B-B14F-4D97-AF65-F5344CB8AC3E}">
        <p14:creationId xmlns:p14="http://schemas.microsoft.com/office/powerpoint/2010/main" val="113742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04900" y="1028700"/>
            <a:ext cx="6400800" cy="4800600"/>
          </a:xfrm>
        </p:spPr>
      </p:pic>
    </p:spTree>
    <p:extLst>
      <p:ext uri="{BB962C8B-B14F-4D97-AF65-F5344CB8AC3E}">
        <p14:creationId xmlns:p14="http://schemas.microsoft.com/office/powerpoint/2010/main" val="329828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4571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7620000" cy="6019800"/>
          </a:xfrm>
        </p:spPr>
        <p:txBody>
          <a:bodyPr/>
          <a:lstStyle/>
          <a:p>
            <a:pPr marL="114300" indent="0">
              <a:buNone/>
            </a:pPr>
            <a:r>
              <a:rPr lang="en-US" sz="3600" b="1" dirty="0" smtClean="0"/>
              <a:t>Lab Data's : </a:t>
            </a:r>
          </a:p>
          <a:p>
            <a:r>
              <a:rPr lang="en-US" sz="3200" dirty="0" smtClean="0"/>
              <a:t>CBC : </a:t>
            </a:r>
            <a:r>
              <a:rPr lang="en-US" sz="3200" dirty="0" err="1" smtClean="0"/>
              <a:t>Nl</a:t>
            </a:r>
            <a:r>
              <a:rPr lang="en-US" sz="3200" dirty="0" smtClean="0"/>
              <a:t> </a:t>
            </a:r>
          </a:p>
          <a:p>
            <a:r>
              <a:rPr lang="en-US" sz="3200" dirty="0" smtClean="0"/>
              <a:t>BUN : 12   Cr :0.8 </a:t>
            </a:r>
          </a:p>
          <a:p>
            <a:r>
              <a:rPr lang="en-US" sz="3200" dirty="0" smtClean="0"/>
              <a:t>Na : 138    K : 4.4      </a:t>
            </a:r>
            <a:r>
              <a:rPr lang="en-US" sz="3200" dirty="0"/>
              <a:t>Mg : 1.9 </a:t>
            </a:r>
            <a:endParaRPr lang="en-US" sz="3200" dirty="0" smtClean="0"/>
          </a:p>
          <a:p>
            <a:r>
              <a:rPr lang="en-US" sz="3200" dirty="0" smtClean="0"/>
              <a:t>AST : 34    ALT : 38     </a:t>
            </a:r>
            <a:r>
              <a:rPr lang="en-US" sz="3200" dirty="0" err="1" smtClean="0"/>
              <a:t>Alk</a:t>
            </a:r>
            <a:r>
              <a:rPr lang="en-US" sz="3200" dirty="0" smtClean="0"/>
              <a:t> </a:t>
            </a:r>
            <a:r>
              <a:rPr lang="en-US" sz="3200" dirty="0" err="1" smtClean="0"/>
              <a:t>ph</a:t>
            </a:r>
            <a:r>
              <a:rPr lang="en-US" sz="3200" dirty="0" smtClean="0"/>
              <a:t> : 223 </a:t>
            </a:r>
          </a:p>
          <a:p>
            <a:r>
              <a:rPr lang="en-US" sz="3200" dirty="0" err="1" smtClean="0">
                <a:solidFill>
                  <a:srgbClr val="FF0000"/>
                </a:solidFill>
              </a:rPr>
              <a:t>Ca</a:t>
            </a:r>
            <a:r>
              <a:rPr lang="en-US" sz="3200" dirty="0" smtClean="0">
                <a:solidFill>
                  <a:srgbClr val="FF0000"/>
                </a:solidFill>
              </a:rPr>
              <a:t> : 5        </a:t>
            </a:r>
            <a:r>
              <a:rPr lang="en-US" sz="3200" dirty="0" err="1" smtClean="0">
                <a:solidFill>
                  <a:srgbClr val="FF0000"/>
                </a:solidFill>
              </a:rPr>
              <a:t>Ph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: 6.9 </a:t>
            </a:r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en-US" sz="3200" dirty="0" err="1" smtClean="0">
                <a:solidFill>
                  <a:srgbClr val="FF0000"/>
                </a:solidFill>
              </a:rPr>
              <a:t>iCa</a:t>
            </a:r>
            <a:r>
              <a:rPr lang="en-US" sz="3200" dirty="0" smtClean="0">
                <a:solidFill>
                  <a:srgbClr val="FF0000"/>
                </a:solidFill>
              </a:rPr>
              <a:t> :2.12  </a:t>
            </a:r>
            <a:r>
              <a:rPr lang="en-US" sz="3200" dirty="0" err="1" smtClean="0">
                <a:solidFill>
                  <a:srgbClr val="FF0000"/>
                </a:solidFill>
              </a:rPr>
              <a:t>Alb</a:t>
            </a:r>
            <a:r>
              <a:rPr lang="en-US" sz="3200" dirty="0" smtClean="0">
                <a:solidFill>
                  <a:srgbClr val="FF0000"/>
                </a:solidFill>
              </a:rPr>
              <a:t> : 4.2</a:t>
            </a:r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en-US" sz="3200" dirty="0" smtClean="0">
                <a:solidFill>
                  <a:srgbClr val="FF0000"/>
                </a:solidFill>
              </a:rPr>
              <a:t>PTH : 140.9 </a:t>
            </a:r>
            <a:r>
              <a:rPr lang="en-US" sz="3200" dirty="0" err="1" smtClean="0">
                <a:solidFill>
                  <a:srgbClr val="FF0000"/>
                </a:solidFill>
              </a:rPr>
              <a:t>pg</a:t>
            </a:r>
            <a:r>
              <a:rPr lang="en-US" sz="3200" dirty="0" smtClean="0">
                <a:solidFill>
                  <a:srgbClr val="FF0000"/>
                </a:solidFill>
              </a:rPr>
              <a:t>/ml</a:t>
            </a:r>
            <a:r>
              <a:rPr lang="en-US" sz="3200" dirty="0" smtClean="0"/>
              <a:t> </a:t>
            </a:r>
          </a:p>
          <a:p>
            <a:r>
              <a:rPr lang="en-US" sz="3200" dirty="0" smtClean="0">
                <a:solidFill>
                  <a:srgbClr val="00B0F0"/>
                </a:solidFill>
              </a:rPr>
              <a:t>TSH : 3.31 IU/lit   T4 : 7.2 </a:t>
            </a:r>
            <a:r>
              <a:rPr lang="en-US" sz="3200" b="1" dirty="0" smtClean="0">
                <a:solidFill>
                  <a:srgbClr val="00B0F0"/>
                </a:solidFill>
              </a:rPr>
              <a:t>µ</a:t>
            </a:r>
            <a:r>
              <a:rPr lang="en-US" sz="3200" dirty="0" smtClean="0">
                <a:solidFill>
                  <a:srgbClr val="00B0F0"/>
                </a:solidFill>
              </a:rPr>
              <a:t>g/</a:t>
            </a:r>
            <a:r>
              <a:rPr lang="en-US" sz="3200" dirty="0" err="1" smtClean="0">
                <a:solidFill>
                  <a:srgbClr val="00B0F0"/>
                </a:solidFill>
              </a:rPr>
              <a:t>dL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</a:p>
          <a:p>
            <a:r>
              <a:rPr lang="en-US" sz="3200" dirty="0" smtClean="0"/>
              <a:t>25OH </a:t>
            </a:r>
            <a:r>
              <a:rPr lang="en-US" sz="3200" dirty="0" err="1" smtClean="0"/>
              <a:t>Vit</a:t>
            </a:r>
            <a:r>
              <a:rPr lang="en-US" sz="3200" dirty="0" smtClean="0"/>
              <a:t> D : 38.4 </a:t>
            </a:r>
            <a:r>
              <a:rPr lang="en-US" sz="3200" dirty="0" err="1" smtClean="0"/>
              <a:t>ng</a:t>
            </a:r>
            <a:r>
              <a:rPr lang="en-US" sz="3200" dirty="0" smtClean="0"/>
              <a:t>/ml 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4158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24 h urine volume : 1050 ml</a:t>
            </a:r>
          </a:p>
          <a:p>
            <a:r>
              <a:rPr lang="en-US" sz="3200" dirty="0"/>
              <a:t>24 h </a:t>
            </a:r>
            <a:r>
              <a:rPr lang="en-US" sz="3200" dirty="0" smtClean="0"/>
              <a:t>urine </a:t>
            </a:r>
            <a:r>
              <a:rPr lang="en-US" sz="3200" dirty="0" err="1" smtClean="0"/>
              <a:t>creatinine</a:t>
            </a:r>
            <a:r>
              <a:rPr lang="en-US" sz="3200" dirty="0" smtClean="0"/>
              <a:t> : 987 mg</a:t>
            </a:r>
          </a:p>
          <a:p>
            <a:r>
              <a:rPr lang="en-US" sz="3200" dirty="0"/>
              <a:t>24 h </a:t>
            </a:r>
            <a:r>
              <a:rPr lang="en-US" sz="3200" dirty="0" smtClean="0"/>
              <a:t>urine Cr/Kg :22 </a:t>
            </a:r>
          </a:p>
          <a:p>
            <a:r>
              <a:rPr lang="en-US" sz="3200" dirty="0"/>
              <a:t>24 h </a:t>
            </a:r>
            <a:r>
              <a:rPr lang="en-US" sz="3200" dirty="0" smtClean="0"/>
              <a:t>urine Calcium : 5 mg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88171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914400"/>
            <a:ext cx="6400800" cy="4800600"/>
          </a:xfrm>
        </p:spPr>
      </p:pic>
    </p:spTree>
    <p:extLst>
      <p:ext uri="{BB962C8B-B14F-4D97-AF65-F5344CB8AC3E}">
        <p14:creationId xmlns:p14="http://schemas.microsoft.com/office/powerpoint/2010/main" val="139120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81100" y="1028700"/>
            <a:ext cx="6400800" cy="4800600"/>
          </a:xfrm>
        </p:spPr>
      </p:pic>
    </p:spTree>
    <p:extLst>
      <p:ext uri="{BB962C8B-B14F-4D97-AF65-F5344CB8AC3E}">
        <p14:creationId xmlns:p14="http://schemas.microsoft.com/office/powerpoint/2010/main" val="347771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57300" y="1104900"/>
            <a:ext cx="6400800" cy="4800600"/>
          </a:xfrm>
        </p:spPr>
      </p:pic>
    </p:spTree>
    <p:extLst>
      <p:ext uri="{BB962C8B-B14F-4D97-AF65-F5344CB8AC3E}">
        <p14:creationId xmlns:p14="http://schemas.microsoft.com/office/powerpoint/2010/main" val="325266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43000" y="990600"/>
            <a:ext cx="6400800" cy="4800600"/>
          </a:xfrm>
        </p:spPr>
      </p:pic>
    </p:spTree>
    <p:extLst>
      <p:ext uri="{BB962C8B-B14F-4D97-AF65-F5344CB8AC3E}">
        <p14:creationId xmlns:p14="http://schemas.microsoft.com/office/powerpoint/2010/main" val="42599058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990600"/>
            <a:ext cx="6400800" cy="4800600"/>
          </a:xfrm>
        </p:spPr>
      </p:pic>
    </p:spTree>
    <p:extLst>
      <p:ext uri="{BB962C8B-B14F-4D97-AF65-F5344CB8AC3E}">
        <p14:creationId xmlns:p14="http://schemas.microsoft.com/office/powerpoint/2010/main" val="14711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38200"/>
            <a:ext cx="6400800" cy="4800600"/>
          </a:xfrm>
        </p:spPr>
      </p:pic>
    </p:spTree>
    <p:extLst>
      <p:ext uri="{BB962C8B-B14F-4D97-AF65-F5344CB8AC3E}">
        <p14:creationId xmlns:p14="http://schemas.microsoft.com/office/powerpoint/2010/main" val="85466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4571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7620000" cy="60198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3600" b="1" dirty="0" smtClean="0"/>
              <a:t>PMH :</a:t>
            </a:r>
          </a:p>
          <a:p>
            <a:pPr marL="114300" indent="0">
              <a:buNone/>
            </a:pPr>
            <a:r>
              <a:rPr lang="en-US" sz="3600" b="1" dirty="0" smtClean="0"/>
              <a:t> </a:t>
            </a:r>
            <a:r>
              <a:rPr lang="en-US" sz="3600" dirty="0"/>
              <a:t>seizure</a:t>
            </a:r>
            <a:r>
              <a:rPr lang="en-US" sz="3600" b="1" dirty="0"/>
              <a:t> </a:t>
            </a:r>
          </a:p>
          <a:p>
            <a:pPr marL="114300" indent="0">
              <a:buNone/>
            </a:pPr>
            <a:r>
              <a:rPr lang="en-US" sz="3600" b="1" dirty="0" smtClean="0"/>
              <a:t> </a:t>
            </a:r>
            <a:r>
              <a:rPr lang="en-US" sz="3200" dirty="0" smtClean="0"/>
              <a:t>Mental retardation ( He had a bad school performance even was not able to finish elementary school .</a:t>
            </a:r>
          </a:p>
          <a:p>
            <a:pPr marL="114300" indent="0">
              <a:buNone/>
            </a:pPr>
            <a:r>
              <a:rPr lang="en-US" sz="3600" b="1" dirty="0" smtClean="0"/>
              <a:t>DH :</a:t>
            </a:r>
          </a:p>
          <a:p>
            <a:pPr marL="114300" indent="0">
              <a:buNone/>
            </a:pPr>
            <a:r>
              <a:rPr lang="en-US" sz="3600" b="1" dirty="0" smtClean="0"/>
              <a:t> </a:t>
            </a:r>
            <a:r>
              <a:rPr lang="en-US" sz="3200" dirty="0" smtClean="0"/>
              <a:t>Carbamazepine 200 </a:t>
            </a:r>
            <a:r>
              <a:rPr lang="en-US" sz="3200" dirty="0" smtClean="0"/>
              <a:t>mg/TDS </a:t>
            </a:r>
          </a:p>
          <a:p>
            <a:pPr marL="114300" indent="0">
              <a:buNone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46965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57300" y="1028700"/>
            <a:ext cx="6400800" cy="4800600"/>
          </a:xfrm>
        </p:spPr>
      </p:pic>
    </p:spTree>
    <p:extLst>
      <p:ext uri="{BB962C8B-B14F-4D97-AF65-F5344CB8AC3E}">
        <p14:creationId xmlns:p14="http://schemas.microsoft.com/office/powerpoint/2010/main" val="150348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94" y="230974"/>
            <a:ext cx="4363630" cy="5812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460" y="230974"/>
            <a:ext cx="4363630" cy="5812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77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20" y="603206"/>
            <a:ext cx="4202438" cy="55120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31" y="603206"/>
            <a:ext cx="4184230" cy="55120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91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99" y="430672"/>
            <a:ext cx="4229343" cy="5945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472" y="430672"/>
            <a:ext cx="4229343" cy="5945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683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81100" y="1028700"/>
            <a:ext cx="6400800" cy="4800600"/>
          </a:xfrm>
        </p:spPr>
      </p:pic>
    </p:spTree>
    <p:extLst>
      <p:ext uri="{BB962C8B-B14F-4D97-AF65-F5344CB8AC3E}">
        <p14:creationId xmlns:p14="http://schemas.microsoft.com/office/powerpoint/2010/main" val="72038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066800"/>
            <a:ext cx="6400800" cy="4800600"/>
          </a:xfrm>
        </p:spPr>
      </p:pic>
    </p:spTree>
    <p:extLst>
      <p:ext uri="{BB962C8B-B14F-4D97-AF65-F5344CB8AC3E}">
        <p14:creationId xmlns:p14="http://schemas.microsoft.com/office/powerpoint/2010/main" val="204645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020762"/>
          </a:xfrm>
        </p:spPr>
        <p:txBody>
          <a:bodyPr/>
          <a:lstStyle/>
          <a:p>
            <a:r>
              <a:rPr lang="en-US" dirty="0" smtClean="0"/>
              <a:t>Problem list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A 15 year old boy </a:t>
            </a:r>
          </a:p>
          <a:p>
            <a:r>
              <a:rPr lang="en-US" sz="3200" dirty="0" smtClean="0"/>
              <a:t>AHO :</a:t>
            </a:r>
          </a:p>
          <a:p>
            <a:pPr marL="114300" indent="0">
              <a:buNone/>
            </a:pPr>
            <a:r>
              <a:rPr lang="en-US" sz="3200" dirty="0" smtClean="0"/>
              <a:t>    Mental retardation </a:t>
            </a:r>
          </a:p>
          <a:p>
            <a:pPr marL="114300" indent="0">
              <a:buNone/>
            </a:pPr>
            <a:r>
              <a:rPr lang="en-US" sz="3200" dirty="0" smtClean="0"/>
              <a:t>    Rounded face </a:t>
            </a:r>
          </a:p>
          <a:p>
            <a:pPr marL="114300" indent="0">
              <a:buNone/>
            </a:pPr>
            <a:r>
              <a:rPr lang="en-US" sz="3200" dirty="0" smtClean="0"/>
              <a:t>     Short neck</a:t>
            </a:r>
          </a:p>
          <a:p>
            <a:pPr marL="114300" indent="0">
              <a:buNone/>
            </a:pPr>
            <a:r>
              <a:rPr lang="en-US" sz="3200" dirty="0" smtClean="0"/>
              <a:t>     Short stature </a:t>
            </a:r>
          </a:p>
          <a:p>
            <a:r>
              <a:rPr lang="en-US" sz="3200" dirty="0" smtClean="0"/>
              <a:t>Repeated seizure </a:t>
            </a:r>
            <a:endParaRPr lang="en-US" sz="3200" dirty="0" smtClean="0"/>
          </a:p>
          <a:p>
            <a:r>
              <a:rPr lang="en-US" sz="3200" dirty="0" smtClean="0"/>
              <a:t>Low </a:t>
            </a:r>
            <a:r>
              <a:rPr lang="en-US" sz="3200" dirty="0" err="1" smtClean="0"/>
              <a:t>Ca</a:t>
            </a:r>
            <a:r>
              <a:rPr lang="en-US" sz="3200" dirty="0" smtClean="0"/>
              <a:t>  , High </a:t>
            </a:r>
            <a:r>
              <a:rPr lang="en-US" sz="3200" dirty="0" err="1" smtClean="0"/>
              <a:t>Ph</a:t>
            </a:r>
            <a:r>
              <a:rPr lang="en-US" sz="3200" dirty="0" smtClean="0"/>
              <a:t>  , High PTH </a:t>
            </a:r>
          </a:p>
          <a:p>
            <a:r>
              <a:rPr lang="en-US" sz="3200" dirty="0" smtClean="0"/>
              <a:t>Normal 25 OH </a:t>
            </a:r>
            <a:r>
              <a:rPr lang="en-US" sz="3200" dirty="0" err="1" smtClean="0"/>
              <a:t>Vit</a:t>
            </a:r>
            <a:r>
              <a:rPr lang="en-US" sz="3200" dirty="0" smtClean="0"/>
              <a:t> D   </a:t>
            </a:r>
          </a:p>
          <a:p>
            <a:r>
              <a:rPr lang="en-US" sz="3200" dirty="0" smtClean="0"/>
              <a:t>Basal ganglia calcification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6674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Treatment during </a:t>
            </a:r>
            <a:r>
              <a:rPr lang="en-US" sz="4000" dirty="0" err="1" smtClean="0"/>
              <a:t>admition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Calcium IV infusion then  Tab </a:t>
            </a:r>
            <a:r>
              <a:rPr lang="en-US" sz="3200" dirty="0" err="1" smtClean="0"/>
              <a:t>Ca</a:t>
            </a:r>
            <a:r>
              <a:rPr lang="en-US" sz="3200" dirty="0" smtClean="0"/>
              <a:t> fort /1000 mg /Daily </a:t>
            </a:r>
          </a:p>
          <a:p>
            <a:r>
              <a:rPr lang="en-US" sz="3200" dirty="0" smtClean="0"/>
              <a:t>Tab </a:t>
            </a:r>
            <a:r>
              <a:rPr lang="en-US" sz="3200" dirty="0" err="1" smtClean="0"/>
              <a:t>Calcitriol</a:t>
            </a:r>
            <a:r>
              <a:rPr lang="en-US" sz="3200" dirty="0" smtClean="0"/>
              <a:t>  0.5 µg / Daily </a:t>
            </a:r>
          </a:p>
          <a:p>
            <a:r>
              <a:rPr lang="en-US" sz="3200" dirty="0" smtClean="0"/>
              <a:t>Pearl </a:t>
            </a:r>
            <a:r>
              <a:rPr lang="en-US" sz="3200" dirty="0" err="1" smtClean="0"/>
              <a:t>Vit</a:t>
            </a:r>
            <a:r>
              <a:rPr lang="en-US" sz="3200" dirty="0" smtClean="0"/>
              <a:t> D 50000 U / Daily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834389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DD </a:t>
            </a:r>
            <a:r>
              <a:rPr lang="en-US" dirty="0"/>
              <a:t>o</a:t>
            </a:r>
            <a:r>
              <a:rPr lang="en-US" dirty="0" smtClean="0"/>
              <a:t>f low </a:t>
            </a:r>
            <a:r>
              <a:rPr lang="en-US" dirty="0" err="1" smtClean="0"/>
              <a:t>Ca</a:t>
            </a:r>
            <a:r>
              <a:rPr lang="en-US" dirty="0" smtClean="0"/>
              <a:t> in early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Congenital </a:t>
            </a:r>
            <a:r>
              <a:rPr lang="en-US" sz="2800" dirty="0" err="1" smtClean="0"/>
              <a:t>hypoparathyroidism</a:t>
            </a:r>
            <a:r>
              <a:rPr lang="en-US" sz="2800" dirty="0" smtClean="0"/>
              <a:t> </a:t>
            </a:r>
          </a:p>
          <a:p>
            <a:pPr marL="114300" indent="0">
              <a:buNone/>
            </a:pPr>
            <a:r>
              <a:rPr lang="en-US" sz="2800" dirty="0" smtClean="0"/>
              <a:t>      </a:t>
            </a:r>
            <a:r>
              <a:rPr lang="en-US" sz="2800" dirty="0" err="1" smtClean="0"/>
              <a:t>DiGeorge</a:t>
            </a:r>
            <a:r>
              <a:rPr lang="en-US" sz="2800" dirty="0" smtClean="0"/>
              <a:t> syndrome </a:t>
            </a:r>
          </a:p>
          <a:p>
            <a:pPr marL="114300" indent="0">
              <a:buNone/>
            </a:pPr>
            <a:r>
              <a:rPr lang="en-US" sz="2800" dirty="0" smtClean="0"/>
              <a:t>      Autoimmune </a:t>
            </a:r>
            <a:r>
              <a:rPr lang="en-US" sz="2800" dirty="0" err="1" smtClean="0"/>
              <a:t>polyglandular</a:t>
            </a:r>
            <a:r>
              <a:rPr lang="en-US" sz="2800" dirty="0" smtClean="0"/>
              <a:t> syndrome type 1</a:t>
            </a:r>
          </a:p>
          <a:p>
            <a:pPr marL="114300" indent="0">
              <a:buNone/>
            </a:pPr>
            <a:r>
              <a:rPr lang="en-US" sz="2800" dirty="0" smtClean="0"/>
              <a:t>      PTH gene mutation </a:t>
            </a:r>
          </a:p>
          <a:p>
            <a:r>
              <a:rPr lang="en-US" sz="2800" dirty="0" smtClean="0"/>
              <a:t>Autosomal dominant  </a:t>
            </a:r>
            <a:r>
              <a:rPr lang="en-US" sz="2800" dirty="0" err="1" smtClean="0"/>
              <a:t>hypocalcemia</a:t>
            </a:r>
            <a:r>
              <a:rPr lang="en-US" sz="2800" dirty="0" smtClean="0"/>
              <a:t> (Activating mutations in the </a:t>
            </a:r>
            <a:r>
              <a:rPr lang="en-US" sz="2800" dirty="0" smtClean="0"/>
              <a:t>CASR </a:t>
            </a:r>
            <a:r>
              <a:rPr lang="en-US" sz="2800" dirty="0" smtClean="0"/>
              <a:t>) </a:t>
            </a:r>
          </a:p>
          <a:p>
            <a:r>
              <a:rPr lang="en-US" sz="2800" dirty="0" err="1" smtClean="0"/>
              <a:t>Vit</a:t>
            </a:r>
            <a:r>
              <a:rPr lang="en-US" sz="2800" dirty="0" smtClean="0"/>
              <a:t> D deficiency </a:t>
            </a:r>
          </a:p>
          <a:p>
            <a:r>
              <a:rPr lang="en-US" sz="2800" dirty="0" err="1" smtClean="0"/>
              <a:t>Psudo</a:t>
            </a:r>
            <a:r>
              <a:rPr lang="en-US" sz="2800" dirty="0" smtClean="0"/>
              <a:t> </a:t>
            </a:r>
            <a:r>
              <a:rPr lang="en-US" sz="2800" dirty="0" err="1" smtClean="0"/>
              <a:t>vit</a:t>
            </a:r>
            <a:r>
              <a:rPr lang="en-US" sz="2800" dirty="0" smtClean="0"/>
              <a:t> D deficiency rickets </a:t>
            </a:r>
          </a:p>
          <a:p>
            <a:r>
              <a:rPr lang="en-US" sz="2800" dirty="0" smtClean="0"/>
              <a:t>Hereditary </a:t>
            </a:r>
            <a:r>
              <a:rPr lang="en-US" sz="2800" dirty="0" err="1" smtClean="0"/>
              <a:t>vit</a:t>
            </a:r>
            <a:r>
              <a:rPr lang="en-US" sz="2800" dirty="0" smtClean="0"/>
              <a:t> D-resistant rickets (HVDRR) </a:t>
            </a:r>
          </a:p>
          <a:p>
            <a:r>
              <a:rPr lang="en-US" sz="2800" dirty="0" err="1" smtClean="0"/>
              <a:t>Pseudohypoparathyroidism</a:t>
            </a:r>
            <a:endParaRPr lang="en-US" sz="2800" dirty="0" smtClean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94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7620000" cy="2057400"/>
          </a:xfrm>
        </p:spPr>
        <p:txBody>
          <a:bodyPr/>
          <a:lstStyle/>
          <a:p>
            <a:pPr algn="ctr"/>
            <a:r>
              <a:rPr lang="en-US" sz="4800" dirty="0" err="1"/>
              <a:t>Psudohypoparathyroidism</a:t>
            </a:r>
            <a:r>
              <a:rPr lang="en-US" sz="4800" dirty="0"/>
              <a:t/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33800"/>
            <a:ext cx="7620000" cy="2667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78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4571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7620000" cy="6019800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sz="3600" b="1" dirty="0"/>
              <a:t>FH</a:t>
            </a:r>
            <a:r>
              <a:rPr lang="en-US" sz="3600" b="1" dirty="0" smtClean="0"/>
              <a:t>:</a:t>
            </a:r>
          </a:p>
          <a:p>
            <a:pPr marL="114300" indent="0">
              <a:buNone/>
            </a:pPr>
            <a:r>
              <a:rPr lang="en-US" sz="3200" dirty="0" smtClean="0"/>
              <a:t>He </a:t>
            </a:r>
            <a:r>
              <a:rPr lang="en-US" sz="3200" dirty="0"/>
              <a:t>is the second </a:t>
            </a:r>
            <a:r>
              <a:rPr lang="en-US" sz="3200" dirty="0" smtClean="0"/>
              <a:t>child in his family </a:t>
            </a:r>
            <a:r>
              <a:rPr lang="en-US" sz="3200" dirty="0"/>
              <a:t>.</a:t>
            </a:r>
          </a:p>
          <a:p>
            <a:pPr marL="114300" indent="0">
              <a:buNone/>
            </a:pPr>
            <a:r>
              <a:rPr lang="en-US" sz="3200" dirty="0"/>
              <a:t>The first child is a 17 </a:t>
            </a:r>
            <a:r>
              <a:rPr lang="en-US" sz="3200" dirty="0" smtClean="0"/>
              <a:t>year </a:t>
            </a:r>
            <a:r>
              <a:rPr lang="en-US" sz="3200" dirty="0"/>
              <a:t>old girl . </a:t>
            </a:r>
          </a:p>
          <a:p>
            <a:pPr marL="114300" indent="0">
              <a:buNone/>
            </a:pPr>
            <a:r>
              <a:rPr lang="en-US" sz="3200" dirty="0"/>
              <a:t>The 3rd and 4th children are 14 </a:t>
            </a:r>
            <a:r>
              <a:rPr lang="en-US" sz="3200" dirty="0" smtClean="0"/>
              <a:t>year </a:t>
            </a:r>
            <a:r>
              <a:rPr lang="en-US" sz="3200" dirty="0"/>
              <a:t>old </a:t>
            </a:r>
            <a:r>
              <a:rPr lang="en-US" sz="3200" dirty="0" smtClean="0"/>
              <a:t>twins </a:t>
            </a:r>
            <a:r>
              <a:rPr lang="en-US" sz="3200" dirty="0"/>
              <a:t>. </a:t>
            </a:r>
          </a:p>
          <a:p>
            <a:pPr marL="114300" indent="0">
              <a:buNone/>
            </a:pPr>
            <a:r>
              <a:rPr lang="en-US" sz="3200" dirty="0"/>
              <a:t>The 5th one is a 6 </a:t>
            </a:r>
            <a:r>
              <a:rPr lang="en-US" sz="3200" dirty="0" smtClean="0"/>
              <a:t>year </a:t>
            </a:r>
            <a:r>
              <a:rPr lang="en-US" sz="3200" dirty="0"/>
              <a:t>old girl . </a:t>
            </a:r>
          </a:p>
          <a:p>
            <a:pPr marL="114300" indent="0">
              <a:buNone/>
            </a:pPr>
            <a:r>
              <a:rPr lang="en-US" sz="3200" dirty="0"/>
              <a:t>All his siblings are normal </a:t>
            </a:r>
            <a:r>
              <a:rPr lang="en-US" sz="3200" dirty="0" smtClean="0"/>
              <a:t>. </a:t>
            </a:r>
          </a:p>
          <a:p>
            <a:pPr marL="114300" indent="0">
              <a:buNone/>
            </a:pPr>
            <a:r>
              <a:rPr lang="en-US" sz="3200" dirty="0" smtClean="0"/>
              <a:t>There is no one with the history of seizure or mental retardation or </a:t>
            </a:r>
            <a:r>
              <a:rPr lang="en-US" sz="3200" dirty="0" err="1" smtClean="0"/>
              <a:t>Ca</a:t>
            </a:r>
            <a:r>
              <a:rPr lang="en-US" sz="3200" dirty="0" smtClean="0"/>
              <a:t> , P abnormalities  in his family . </a:t>
            </a:r>
          </a:p>
          <a:p>
            <a:pPr marL="114300" indent="0">
              <a:buNone/>
            </a:pPr>
            <a:r>
              <a:rPr lang="en-US" sz="3200" dirty="0" smtClean="0"/>
              <a:t>His parents are cousins .</a:t>
            </a:r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5366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4571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7620000" cy="5638800"/>
          </a:xfrm>
        </p:spPr>
        <p:txBody>
          <a:bodyPr>
            <a:noAutofit/>
          </a:bodyPr>
          <a:lstStyle/>
          <a:p>
            <a:r>
              <a:rPr lang="en-US" sz="3200" dirty="0"/>
              <a:t>In 1942, Fuller Albright and cols. described 3 </a:t>
            </a:r>
            <a:r>
              <a:rPr lang="en-US" sz="3200" dirty="0" smtClean="0"/>
              <a:t>patients with </a:t>
            </a:r>
            <a:r>
              <a:rPr lang="en-US" sz="3200" dirty="0"/>
              <a:t>clinical </a:t>
            </a:r>
            <a:r>
              <a:rPr lang="en-US" sz="3200" dirty="0" smtClean="0"/>
              <a:t> and </a:t>
            </a:r>
            <a:r>
              <a:rPr lang="en-US" sz="3200" dirty="0"/>
              <a:t>laboratorial </a:t>
            </a:r>
            <a:r>
              <a:rPr lang="en-US" sz="3200" dirty="0" err="1" smtClean="0"/>
              <a:t>hypocalcemia</a:t>
            </a:r>
            <a:r>
              <a:rPr lang="en-US" sz="3200" dirty="0"/>
              <a:t> </a:t>
            </a:r>
            <a:r>
              <a:rPr lang="en-US" sz="3200" dirty="0" smtClean="0"/>
              <a:t>and AHO feature .</a:t>
            </a:r>
          </a:p>
          <a:p>
            <a:r>
              <a:rPr lang="en-US" sz="3200" dirty="0" smtClean="0"/>
              <a:t> </a:t>
            </a:r>
            <a:r>
              <a:rPr lang="en-US" sz="3200" dirty="0"/>
              <a:t>A</a:t>
            </a:r>
            <a:r>
              <a:rPr lang="en-US" sz="3200" dirty="0" smtClean="0"/>
              <a:t>dministration </a:t>
            </a:r>
            <a:r>
              <a:rPr lang="en-US" sz="3200" dirty="0"/>
              <a:t>of parathyroid tissue </a:t>
            </a:r>
            <a:r>
              <a:rPr lang="en-US" sz="3200" dirty="0" smtClean="0"/>
              <a:t>extracts did </a:t>
            </a:r>
            <a:r>
              <a:rPr lang="en-US" sz="3200" dirty="0"/>
              <a:t>not promote an increase in serum calcium or </a:t>
            </a:r>
            <a:r>
              <a:rPr lang="en-US" sz="3200" dirty="0" err="1" smtClean="0"/>
              <a:t>phosphaturia</a:t>
            </a:r>
            <a:r>
              <a:rPr lang="en-US" sz="3200" dirty="0" smtClean="0"/>
              <a:t>.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11436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3349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7620000" cy="5638800"/>
          </a:xfrm>
        </p:spPr>
        <p:txBody>
          <a:bodyPr>
            <a:normAutofit/>
          </a:bodyPr>
          <a:lstStyle/>
          <a:p>
            <a:r>
              <a:rPr lang="en-US" sz="3200" dirty="0"/>
              <a:t>In 1966, </a:t>
            </a:r>
            <a:r>
              <a:rPr lang="en-US" sz="3200" dirty="0" err="1"/>
              <a:t>Tashjian</a:t>
            </a:r>
            <a:r>
              <a:rPr lang="en-US" sz="3200" dirty="0"/>
              <a:t> et al.  demonstrated an increase in serum PTH concentrations in these patients .</a:t>
            </a:r>
          </a:p>
          <a:p>
            <a:endParaRPr lang="en-US" sz="3200" dirty="0" smtClean="0"/>
          </a:p>
          <a:p>
            <a:r>
              <a:rPr lang="en-US" sz="3200" dirty="0" smtClean="0"/>
              <a:t>In </a:t>
            </a:r>
            <a:r>
              <a:rPr lang="en-US" sz="3200" dirty="0"/>
              <a:t>1969, Chase et al.  presented that there was no urinary </a:t>
            </a:r>
            <a:r>
              <a:rPr lang="en-US" sz="3200" dirty="0" err="1"/>
              <a:t>cAMP</a:t>
            </a:r>
            <a:r>
              <a:rPr lang="en-US" sz="3200" dirty="0"/>
              <a:t> generation in patients with PHP and the pathogenesis of this abnormality should be related to a renal defect in the generation of urinary </a:t>
            </a:r>
            <a:r>
              <a:rPr lang="en-US" sz="3200" dirty="0" err="1"/>
              <a:t>cAMP</a:t>
            </a:r>
            <a:r>
              <a:rPr lang="en-US" sz="3200" dirty="0"/>
              <a:t> by the PTH receptor.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735333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20" y="381000"/>
            <a:ext cx="801878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052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7895597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6401666"/>
            <a:ext cx="464820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685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68362"/>
          </a:xfrm>
        </p:spPr>
        <p:txBody>
          <a:bodyPr/>
          <a:lstStyle/>
          <a:p>
            <a:r>
              <a:rPr lang="en-US" dirty="0" smtClean="0"/>
              <a:t>Clinical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620000" cy="5105400"/>
          </a:xfrm>
        </p:spPr>
        <p:txBody>
          <a:bodyPr>
            <a:normAutofit/>
          </a:bodyPr>
          <a:lstStyle/>
          <a:p>
            <a:r>
              <a:rPr lang="en-US" sz="3200" b="1" dirty="0"/>
              <a:t>AHO</a:t>
            </a:r>
            <a:r>
              <a:rPr lang="en-US" sz="3200" dirty="0"/>
              <a:t> </a:t>
            </a:r>
          </a:p>
          <a:p>
            <a:pPr marL="114300" indent="0">
              <a:buNone/>
            </a:pPr>
            <a:r>
              <a:rPr lang="en-US" sz="3200" dirty="0"/>
              <a:t>Rounded face, short stature, centripetal obesity, short neck, </a:t>
            </a:r>
            <a:r>
              <a:rPr lang="en-US" sz="3200" dirty="0" err="1"/>
              <a:t>brachydactyly</a:t>
            </a:r>
            <a:r>
              <a:rPr lang="en-US" sz="3200" dirty="0"/>
              <a:t>, short and low-set nasal bridge, ectopic subcutaneous calcifications, and cognitive abnormalities  of varying degree</a:t>
            </a:r>
            <a:r>
              <a:rPr lang="en-US" sz="3200" dirty="0" smtClean="0"/>
              <a:t>. </a:t>
            </a:r>
          </a:p>
          <a:p>
            <a:pPr>
              <a:buFont typeface="Wingdings" pitchFamily="2" charset="2"/>
              <a:buChar char="Ø"/>
            </a:pPr>
            <a:endParaRPr lang="en-US" sz="3200" dirty="0" smtClean="0"/>
          </a:p>
          <a:p>
            <a:pPr>
              <a:buFont typeface="Wingdings" pitchFamily="2" charset="2"/>
              <a:buChar char="Ø"/>
            </a:pPr>
            <a:r>
              <a:rPr lang="en-US" sz="3200" dirty="0" smtClean="0"/>
              <a:t>Archibald sign 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/>
              <a:t>Murderers thumb or Potters thumb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132359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"/>
            <a:ext cx="4724400" cy="6535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16960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Laboratory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Low </a:t>
            </a:r>
            <a:r>
              <a:rPr lang="en-US" sz="3200" dirty="0" err="1" smtClean="0"/>
              <a:t>Ca</a:t>
            </a:r>
            <a:r>
              <a:rPr lang="en-US" sz="3200" dirty="0" smtClean="0"/>
              <a:t>   High </a:t>
            </a:r>
            <a:r>
              <a:rPr lang="en-US" sz="3200" dirty="0" err="1" smtClean="0"/>
              <a:t>Ph</a:t>
            </a:r>
            <a:r>
              <a:rPr lang="en-US" sz="3200" dirty="0" smtClean="0"/>
              <a:t>    High PTH </a:t>
            </a:r>
          </a:p>
          <a:p>
            <a:r>
              <a:rPr lang="en-US" sz="3200" dirty="0" err="1" smtClean="0"/>
              <a:t>Hypocalciuria</a:t>
            </a:r>
            <a:r>
              <a:rPr lang="en-US" sz="3200" dirty="0" smtClean="0"/>
              <a:t> </a:t>
            </a:r>
          </a:p>
          <a:p>
            <a:r>
              <a:rPr lang="en-US" sz="3200" dirty="0" smtClean="0"/>
              <a:t>TSH resistance </a:t>
            </a:r>
          </a:p>
          <a:p>
            <a:r>
              <a:rPr lang="en-US" sz="3200" dirty="0" smtClean="0"/>
              <a:t>Gonadotropins resistance  </a:t>
            </a:r>
          </a:p>
          <a:p>
            <a:r>
              <a:rPr lang="en-US" sz="3200" dirty="0" smtClean="0"/>
              <a:t>GHRH resistance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191652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35866"/>
            <a:ext cx="8458200" cy="2864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014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1981200"/>
            <a:ext cx="8355766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00452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639762"/>
          </a:xfrm>
        </p:spPr>
        <p:txBody>
          <a:bodyPr/>
          <a:lstStyle/>
          <a:p>
            <a:r>
              <a:rPr lang="pt-BR" sz="2000" dirty="0"/>
              <a:t>Arq Bras Endocrinol Metab vol 50 nº 4 Agosto 2006</a:t>
            </a:r>
            <a:endParaRPr lang="en-US" sz="2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0600"/>
            <a:ext cx="7134420" cy="5612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529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06362"/>
          </a:xfrm>
        </p:spPr>
        <p:txBody>
          <a:bodyPr/>
          <a:lstStyle/>
          <a:p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7620000" cy="6019800"/>
          </a:xfrm>
        </p:spPr>
        <p:txBody>
          <a:bodyPr/>
          <a:lstStyle/>
          <a:p>
            <a:pPr marL="114300" indent="0">
              <a:buNone/>
            </a:pPr>
            <a:r>
              <a:rPr lang="en-US" sz="3600" b="1" dirty="0" smtClean="0"/>
              <a:t>PE : </a:t>
            </a:r>
          </a:p>
          <a:p>
            <a:pPr marL="114300" indent="0">
              <a:buNone/>
            </a:pPr>
            <a:r>
              <a:rPr lang="en-US" sz="3200" dirty="0" smtClean="0"/>
              <a:t>Height : 139 cm </a:t>
            </a:r>
          </a:p>
          <a:p>
            <a:pPr marL="114300" indent="0">
              <a:buNone/>
            </a:pPr>
            <a:r>
              <a:rPr lang="en-US" sz="3200" dirty="0" smtClean="0"/>
              <a:t>Arm span : 139 cm </a:t>
            </a:r>
          </a:p>
          <a:p>
            <a:pPr marL="114300" indent="0">
              <a:buNone/>
            </a:pPr>
            <a:r>
              <a:rPr lang="en-US" sz="3200" dirty="0" smtClean="0"/>
              <a:t>Mid parental height : 166.5 cm</a:t>
            </a:r>
          </a:p>
          <a:p>
            <a:pPr marL="114300" indent="0">
              <a:buNone/>
            </a:pPr>
            <a:r>
              <a:rPr lang="en-US" sz="3200" dirty="0" smtClean="0"/>
              <a:t>Weight : 44 Kg </a:t>
            </a:r>
          </a:p>
          <a:p>
            <a:pPr marL="114300" indent="0">
              <a:buNone/>
            </a:pPr>
            <a:r>
              <a:rPr lang="en-US" sz="3200" dirty="0" smtClean="0"/>
              <a:t>BMI : 23.8 Kg/m2 </a:t>
            </a:r>
          </a:p>
          <a:p>
            <a:pPr marL="114300" indent="0">
              <a:buNone/>
            </a:pPr>
            <a:r>
              <a:rPr lang="en-US" sz="3200" dirty="0" smtClean="0"/>
              <a:t>SD : - 3.2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71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goal is keeping the serum TSH level within or close normal range</a:t>
            </a:r>
          </a:p>
          <a:p>
            <a:endParaRPr lang="en-US" sz="3200" dirty="0" smtClean="0"/>
          </a:p>
          <a:p>
            <a:r>
              <a:rPr lang="en-US" sz="3200" dirty="0" smtClean="0"/>
              <a:t>Oral calcium supplements  </a:t>
            </a:r>
          </a:p>
          <a:p>
            <a:r>
              <a:rPr lang="en-US" sz="3200" dirty="0" smtClean="0"/>
              <a:t>Activated </a:t>
            </a:r>
            <a:r>
              <a:rPr lang="en-US" sz="3200" dirty="0" err="1" smtClean="0"/>
              <a:t>vit</a:t>
            </a:r>
            <a:r>
              <a:rPr lang="en-US" sz="3200" dirty="0" smtClean="0"/>
              <a:t> D analogues 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1462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Beth\Documents\php\20151115_2112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81100" y="1028700"/>
            <a:ext cx="64008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31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45719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7620000" cy="6019800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Head and neck : </a:t>
            </a:r>
          </a:p>
          <a:p>
            <a:pPr marL="114300" indent="0">
              <a:buNone/>
            </a:pPr>
            <a:r>
              <a:rPr lang="en-US" dirty="0" smtClean="0"/>
              <a:t>     </a:t>
            </a:r>
            <a:r>
              <a:rPr lang="en-US" sz="3200" dirty="0" smtClean="0"/>
              <a:t>Rounded face , Short neck </a:t>
            </a:r>
          </a:p>
          <a:p>
            <a:r>
              <a:rPr lang="en-US" sz="3600" dirty="0" smtClean="0"/>
              <a:t>Chest :</a:t>
            </a:r>
            <a:r>
              <a:rPr lang="en-US" dirty="0" smtClean="0"/>
              <a:t> </a:t>
            </a:r>
            <a:r>
              <a:rPr lang="en-US" sz="3200" dirty="0" err="1" smtClean="0"/>
              <a:t>Nl</a:t>
            </a:r>
            <a:r>
              <a:rPr lang="en-US" dirty="0" smtClean="0"/>
              <a:t> </a:t>
            </a:r>
          </a:p>
          <a:p>
            <a:r>
              <a:rPr lang="en-US" sz="3600" dirty="0" smtClean="0"/>
              <a:t>Abdomen : </a:t>
            </a:r>
            <a:r>
              <a:rPr lang="en-US" sz="3200" dirty="0" err="1" smtClean="0"/>
              <a:t>Nl</a:t>
            </a:r>
            <a:r>
              <a:rPr lang="en-US" sz="3200" dirty="0" smtClean="0"/>
              <a:t> </a:t>
            </a:r>
          </a:p>
          <a:p>
            <a:r>
              <a:rPr lang="en-US" sz="3600" dirty="0" smtClean="0"/>
              <a:t>Extremities : </a:t>
            </a:r>
          </a:p>
          <a:p>
            <a:pPr marL="114300" indent="0">
              <a:buNone/>
            </a:pPr>
            <a:r>
              <a:rPr lang="en-US" sz="3600" dirty="0"/>
              <a:t> </a:t>
            </a:r>
            <a:r>
              <a:rPr lang="en-US" sz="3600" dirty="0" smtClean="0"/>
              <a:t>  </a:t>
            </a:r>
            <a:r>
              <a:rPr lang="en-US" sz="3200" dirty="0" err="1" smtClean="0"/>
              <a:t>Nl</a:t>
            </a:r>
            <a:r>
              <a:rPr lang="en-US" sz="3200" dirty="0" smtClean="0"/>
              <a:t> hands and feet , Flexion contracture in      elbows and knees , No subcutaneous  calcifications . </a:t>
            </a:r>
          </a:p>
          <a:p>
            <a:r>
              <a:rPr lang="en-US" sz="3600" dirty="0" smtClean="0"/>
              <a:t>External genitalia :</a:t>
            </a:r>
          </a:p>
          <a:p>
            <a:pPr marL="114300" indent="0">
              <a:buNone/>
            </a:pPr>
            <a:r>
              <a:rPr lang="en-US" sz="3600" dirty="0"/>
              <a:t> </a:t>
            </a:r>
            <a:r>
              <a:rPr lang="en-US" sz="3200" dirty="0" smtClean="0"/>
              <a:t>P5 G5 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1976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04900" y="1028700"/>
            <a:ext cx="6400800" cy="4800600"/>
          </a:xfrm>
        </p:spPr>
      </p:pic>
    </p:spTree>
    <p:extLst>
      <p:ext uri="{BB962C8B-B14F-4D97-AF65-F5344CB8AC3E}">
        <p14:creationId xmlns:p14="http://schemas.microsoft.com/office/powerpoint/2010/main" val="2567392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990600"/>
            <a:ext cx="6400800" cy="4800600"/>
          </a:xfrm>
        </p:spPr>
      </p:pic>
    </p:spTree>
    <p:extLst>
      <p:ext uri="{BB962C8B-B14F-4D97-AF65-F5344CB8AC3E}">
        <p14:creationId xmlns:p14="http://schemas.microsoft.com/office/powerpoint/2010/main" val="3189906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990600"/>
            <a:ext cx="6400800" cy="4800600"/>
          </a:xfrm>
        </p:spPr>
      </p:pic>
    </p:spTree>
    <p:extLst>
      <p:ext uri="{BB962C8B-B14F-4D97-AF65-F5344CB8AC3E}">
        <p14:creationId xmlns:p14="http://schemas.microsoft.com/office/powerpoint/2010/main" val="456748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990600"/>
            <a:ext cx="6400800" cy="4800600"/>
          </a:xfrm>
        </p:spPr>
      </p:pic>
    </p:spTree>
    <p:extLst>
      <p:ext uri="{BB962C8B-B14F-4D97-AF65-F5344CB8AC3E}">
        <p14:creationId xmlns:p14="http://schemas.microsoft.com/office/powerpoint/2010/main" val="29925281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525</TotalTime>
  <Words>616</Words>
  <Application>Microsoft Office PowerPoint</Application>
  <PresentationFormat>On-screen Show (4:3)</PresentationFormat>
  <Paragraphs>95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Adjacency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Problem list </vt:lpstr>
      <vt:lpstr>Treatment during admition </vt:lpstr>
      <vt:lpstr>DD of low Ca in early life</vt:lpstr>
      <vt:lpstr>Psudohypoparathyroidism </vt:lpstr>
      <vt:lpstr>PowerPoint Presentation</vt:lpstr>
      <vt:lpstr>PowerPoint Presentation</vt:lpstr>
      <vt:lpstr>PowerPoint Presentation</vt:lpstr>
      <vt:lpstr>PowerPoint Presentation</vt:lpstr>
      <vt:lpstr>Clinical findings</vt:lpstr>
      <vt:lpstr>PowerPoint Presentation</vt:lpstr>
      <vt:lpstr>Laboratory findings</vt:lpstr>
      <vt:lpstr>PowerPoint Presentation</vt:lpstr>
      <vt:lpstr>PowerPoint Presentation</vt:lpstr>
      <vt:lpstr>Arq Bras Endocrinol Metab vol 50 nº 4 Agosto 2006</vt:lpstr>
      <vt:lpstr>Treatment </vt:lpstr>
      <vt:lpstr>PowerPoint Presentation</vt:lpstr>
    </vt:vector>
  </TitlesOfParts>
  <Company>MRT www.Win2Farsi.com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MRT Pack 25 DVDs</dc:creator>
  <cp:lastModifiedBy>MRT Pack 25 DVDs</cp:lastModifiedBy>
  <cp:revision>61</cp:revision>
  <dcterms:created xsi:type="dcterms:W3CDTF">2015-11-11T19:37:04Z</dcterms:created>
  <dcterms:modified xsi:type="dcterms:W3CDTF">2015-11-15T21:09:13Z</dcterms:modified>
</cp:coreProperties>
</file>