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4"/>
  </p:notesMasterIdLst>
  <p:sldIdLst>
    <p:sldId id="259" r:id="rId2"/>
    <p:sldId id="277" r:id="rId3"/>
    <p:sldId id="278" r:id="rId4"/>
    <p:sldId id="279" r:id="rId5"/>
    <p:sldId id="288" r:id="rId6"/>
    <p:sldId id="280" r:id="rId7"/>
    <p:sldId id="281" r:id="rId8"/>
    <p:sldId id="282" r:id="rId9"/>
    <p:sldId id="289" r:id="rId10"/>
    <p:sldId id="283" r:id="rId11"/>
    <p:sldId id="284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0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8073737078758"/>
          <c:y val="0.12431899206239047"/>
          <c:w val="0.55602965879265087"/>
          <c:h val="0.68858139698158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Pharmacists </c:v>
                </c:pt>
              </c:strCache>
            </c:strRef>
          </c:tx>
          <c:dLbls>
            <c:dLbl>
              <c:idx val="0"/>
              <c:layout>
                <c:manualLayout>
                  <c:x val="-0.19102720116302707"/>
                  <c:y val="0.10163345300605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922260774507312E-2"/>
                  <c:y val="-0.1670985139475470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038434043419773"/>
                  <c:y val="1.70971698695547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81884205025876"/>
                  <c:y val="0.1525157655370442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47-4030-9894-5E0DF111A7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500 mgs</c:v>
                </c:pt>
                <c:pt idx="1">
                  <c:v>1000 mgs</c:v>
                </c:pt>
                <c:pt idx="2">
                  <c:v>1500 mgs</c:v>
                </c:pt>
                <c:pt idx="3">
                  <c:v>2000 mgs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0.36000000000000032</c:v>
                </c:pt>
                <c:pt idx="2">
                  <c:v>0.24000000000000021</c:v>
                </c:pt>
                <c:pt idx="3">
                  <c:v>0.11000000000000014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47-4030-9894-5E0DF111A71B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5.8606299212598537E-2"/>
          <c:y val="0.71807098508456835"/>
          <c:w val="0.79639325970608954"/>
          <c:h val="0.25237885672145982"/>
        </c:manualLayout>
      </c:layout>
    </c:legend>
    <c:plotVisOnly val="1"/>
    <c:dispBlanksAs val="zero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07373707875769"/>
          <c:y val="0.12431899206239047"/>
          <c:w val="0.55602965879265087"/>
          <c:h val="0.688581396981579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Pharmacists </c:v>
                </c:pt>
              </c:strCache>
            </c:strRef>
          </c:tx>
          <c:dLbls>
            <c:dLbl>
              <c:idx val="0"/>
              <c:layout>
                <c:manualLayout>
                  <c:x val="-0.17467973987460411"/>
                  <c:y val="9.99952422865573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05749664091467E-2"/>
                  <c:y val="-0.1821342210883296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180787276090418"/>
                  <c:y val="3.75062381382035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310593510781926E-2"/>
                  <c:y val="7.930854671603249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9%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BF4-4177-A905-C618DF9105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500 mgs</c:v>
                </c:pt>
                <c:pt idx="1">
                  <c:v>1000 mgs</c:v>
                </c:pt>
                <c:pt idx="2">
                  <c:v>1500 mgs</c:v>
                </c:pt>
                <c:pt idx="3">
                  <c:v>2000 mgs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0.36000000000000032</c:v>
                </c:pt>
                <c:pt idx="2">
                  <c:v>0.25</c:v>
                </c:pt>
                <c:pt idx="3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F4-4177-A905-C618DF910533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5.8606299212598433E-2"/>
          <c:y val="0.71807098508456835"/>
          <c:w val="0.79639325970608954"/>
          <c:h val="0.25237885672145982"/>
        </c:manualLayout>
      </c:layout>
    </c:legend>
    <c:plotVisOnly val="1"/>
    <c:dispBlanksAs val="zero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07373707875769"/>
          <c:y val="0.12431899206239047"/>
          <c:w val="0.55602965879265087"/>
          <c:h val="0.688581396981579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Pharmacists </c:v>
                </c:pt>
              </c:strCache>
            </c:strRef>
          </c:tx>
          <c:dLbls>
            <c:dLbl>
              <c:idx val="0"/>
              <c:layout>
                <c:manualLayout>
                  <c:x val="-0.17018969892684485"/>
                  <c:y val="9.99952422865573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105805127317785E-2"/>
                  <c:y val="-0.1780661460439937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362801279176619"/>
                  <c:y val="2.09330139074702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818829160711854"/>
                  <c:y val="0.1430325129896393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F56-42F9-95CE-DD0F39437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500 mgs</c:v>
                </c:pt>
                <c:pt idx="1">
                  <c:v>1000 mgs</c:v>
                </c:pt>
                <c:pt idx="2">
                  <c:v>1500 mgs</c:v>
                </c:pt>
                <c:pt idx="3">
                  <c:v>2000 mgs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0.36000000000000032</c:v>
                </c:pt>
                <c:pt idx="2">
                  <c:v>0.23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56-42F9-95CE-DD0F3943744C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5.8606299212598433E-2"/>
          <c:y val="0.71807098508456835"/>
          <c:w val="0.79639325970608954"/>
          <c:h val="0.25237885672145982"/>
        </c:manualLayout>
      </c:layout>
    </c:legend>
    <c:plotVisOnly val="1"/>
    <c:dispBlanksAs val="zero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</cdr:y>
    </cdr:from>
    <cdr:to>
      <cdr:x>1</cdr:x>
      <cdr:y>1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 rot="5400000">
          <a:off x="4000499" y="3467100"/>
          <a:ext cx="403860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A3B2C1"/>
        </a:solidFill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FB75-A4F3-4B9D-8C2B-3138762C15F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BC22-1B81-4BBE-AE00-6BEAFC15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0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A5E87-0A0C-4336-BF3F-796351761B3D}" type="slidenum">
              <a:rPr lang="en-US">
                <a:solidFill>
                  <a:srgbClr val="52328F"/>
                </a:solidFill>
              </a:rPr>
              <a:pPr/>
              <a:t>4</a:t>
            </a:fld>
            <a:endParaRPr lang="en-US">
              <a:solidFill>
                <a:srgbClr val="52328F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51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A5E87-0A0C-4336-BF3F-796351761B3D}" type="slidenum">
              <a:rPr lang="en-US">
                <a:solidFill>
                  <a:srgbClr val="52328F"/>
                </a:solidFill>
              </a:rPr>
              <a:pPr/>
              <a:t>6</a:t>
            </a:fld>
            <a:endParaRPr lang="en-US">
              <a:solidFill>
                <a:srgbClr val="52328F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13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62B0C-0987-4B40-8913-24CEDBC9498E}" type="slidenum">
              <a:rPr lang="en-US">
                <a:solidFill>
                  <a:srgbClr val="52328F"/>
                </a:solidFill>
              </a:rPr>
              <a:pPr/>
              <a:t>7</a:t>
            </a:fld>
            <a:endParaRPr lang="en-US">
              <a:solidFill>
                <a:srgbClr val="52328F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10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221B-E24B-4DFC-A2AB-218CF7CB42B4}" type="slidenum">
              <a:rPr lang="en-US">
                <a:solidFill>
                  <a:srgbClr val="52328F"/>
                </a:solidFill>
              </a:rPr>
              <a:pPr/>
              <a:t>8</a:t>
            </a:fld>
            <a:endParaRPr lang="en-US">
              <a:solidFill>
                <a:srgbClr val="52328F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9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C5D99-FFFF-4BCE-9B64-44F453AAFE7A}" type="slidenum">
              <a:rPr lang="en-US">
                <a:solidFill>
                  <a:srgbClr val="52328F"/>
                </a:solidFill>
              </a:rPr>
              <a:pPr/>
              <a:t>10</a:t>
            </a:fld>
            <a:endParaRPr lang="en-US">
              <a:solidFill>
                <a:srgbClr val="52328F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30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Q27</a:t>
            </a:r>
          </a:p>
          <a:p>
            <a:r>
              <a:rPr lang="en-US" dirty="0" smtClean="0"/>
              <a:t>Q28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A1E2-57A1-4E3F-8907-E3E5E9B3147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64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DE494958-959D-40CE-BF24-049C94EE9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93794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</p:spTree>
    <p:extLst>
      <p:ext uri="{BB962C8B-B14F-4D97-AF65-F5344CB8AC3E}">
        <p14:creationId xmlns="" xmlns:p14="http://schemas.microsoft.com/office/powerpoint/2010/main" val="239205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140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2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</p:spTree>
    <p:extLst>
      <p:ext uri="{BB962C8B-B14F-4D97-AF65-F5344CB8AC3E}">
        <p14:creationId xmlns="" xmlns:p14="http://schemas.microsoft.com/office/powerpoint/2010/main" val="298412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030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163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3A248-D168-4579-ADB3-5353CA6F5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11150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41368-46CE-474C-911E-AC3F5B842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8002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6" y="457200"/>
            <a:ext cx="8229600" cy="448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384687" y="1485900"/>
            <a:ext cx="8220636" cy="379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625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57AD8-AC2E-4188-BE0E-1CC8D17BC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005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0CF4-923B-4768-B310-A524F6302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65039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5A449-3B69-4544-BC0C-2232C9E6F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547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0D66-046A-472B-8605-1ED42DB290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65593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3A48-CA3C-4C11-A40F-75D4BB913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11050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1C2B-7455-452F-83DC-E230C7AFB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8553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316C2-BFCD-4135-971B-C955ECE58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10406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5C10-6855-4775-AB5D-7F6E5DF4A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5757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baseline="-250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FF7255-6035-4662-A437-D0ABAC21DC78}" type="slidenum">
              <a:rPr lang="en-US" sz="1600" b="1" baseline="-25000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baseline="-25000"/>
          </a:p>
        </p:txBody>
      </p:sp>
    </p:spTree>
    <p:extLst>
      <p:ext uri="{BB962C8B-B14F-4D97-AF65-F5344CB8AC3E}">
        <p14:creationId xmlns="" xmlns:p14="http://schemas.microsoft.com/office/powerpoint/2010/main" val="23186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38200" y="2210176"/>
            <a:ext cx="2286000" cy="152353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Safety profiles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" y="4139980"/>
            <a:ext cx="2286000" cy="152353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Patient satisfaction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43600" y="4139980"/>
            <a:ext cx="2286000" cy="152353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Cost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29000" y="4139980"/>
            <a:ext cx="2286000" cy="152353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Extra-glycemic effects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43600" y="2210176"/>
            <a:ext cx="2286000" cy="152353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Side effects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29000" y="2210176"/>
            <a:ext cx="2286000" cy="15235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 pitchFamily="34" charset="0"/>
              </a:rPr>
              <a:t>Effectiveness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660894"/>
            <a:ext cx="8286808" cy="11430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/>
              <a:t>Points in choosing a proper medication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Rectangle 95" hidden="1"/>
          <p:cNvGraphicFramePr>
            <a:graphicFrameLocks/>
          </p:cNvGraphicFramePr>
          <p:nvPr/>
        </p:nvGraphicFramePr>
        <p:xfrm>
          <a:off x="1143000" y="857250"/>
          <a:ext cx="119063" cy="119063"/>
        </p:xfrm>
        <a:graphic>
          <a:graphicData uri="http://schemas.openxmlformats.org/presentationml/2006/ole">
            <p:oleObj spid="_x0000_s13333" name="think-cell Slide" r:id="rId4" imgW="0" imgH="0" progId="">
              <p:embed/>
            </p:oleObj>
          </a:graphicData>
        </a:graphic>
      </p:graphicFrame>
      <p:sp>
        <p:nvSpPr>
          <p:cNvPr id="102" name="Rounded Rectangle 101"/>
          <p:cNvSpPr/>
          <p:nvPr/>
        </p:nvSpPr>
        <p:spPr bwMode="gray">
          <a:xfrm>
            <a:off x="381001" y="3733800"/>
            <a:ext cx="8382000" cy="2057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290" rIns="34290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cs typeface="Calibri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cs typeface="Calibri"/>
              </a:rPr>
              <a:t>of patients receive Metformin dose of </a:t>
            </a:r>
            <a:r>
              <a:rPr lang="en-US" sz="3200" b="1" dirty="0" smtClean="0">
                <a:solidFill>
                  <a:srgbClr val="000000"/>
                </a:solidFill>
                <a:cs typeface="Calibri"/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  <a:cs typeface="Calibri"/>
              </a:rPr>
              <a:t>2000mg</a:t>
            </a:r>
            <a:endParaRPr lang="en-US" sz="3200" b="1" dirty="0">
              <a:solidFill>
                <a:srgbClr val="FF0000"/>
              </a:solidFill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0000"/>
                </a:solidFill>
                <a:cs typeface="Calibri"/>
              </a:rPr>
              <a:t>“not the </a:t>
            </a:r>
            <a:r>
              <a:rPr lang="en-US" sz="3200" b="1" i="1" dirty="0">
                <a:solidFill>
                  <a:srgbClr val="FF0000"/>
                </a:solidFill>
                <a:cs typeface="Calibri"/>
              </a:rPr>
              <a:t>optimal dose</a:t>
            </a:r>
            <a:r>
              <a:rPr lang="en-US" sz="3200" b="1" i="1" dirty="0">
                <a:solidFill>
                  <a:srgbClr val="000000"/>
                </a:solidFill>
                <a:cs typeface="Calibri"/>
              </a:rPr>
              <a:t>” </a:t>
            </a:r>
            <a:endParaRPr lang="en-US" sz="2400" b="1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1" y="2146300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</a:rPr>
              <a:t>89%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" y="476672"/>
            <a:ext cx="9143999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Iran: Gaps in Diabetes Management-4</a:t>
            </a:r>
            <a:endParaRPr lang="en-US" sz="4000" b="1" dirty="0" smtClean="0">
              <a:latin typeface="Adobe Garamond Pro Bol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4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dobe Garamond Pro Bold" pitchFamily="18" charset="0"/>
              </a:rPr>
              <a:t>Metformin </a:t>
            </a:r>
            <a:r>
              <a:rPr lang="en-US" sz="3600" dirty="0">
                <a:solidFill>
                  <a:srgbClr val="000000"/>
                </a:solidFill>
                <a:latin typeface="Adobe Garamond Pro Bold" pitchFamily="18" charset="0"/>
              </a:rPr>
              <a:t>D</a:t>
            </a:r>
            <a:r>
              <a:rPr lang="en-US" sz="3600" dirty="0" smtClean="0">
                <a:solidFill>
                  <a:srgbClr val="000000"/>
                </a:solidFill>
                <a:latin typeface="Adobe Garamond Pro Bold" pitchFamily="18" charset="0"/>
              </a:rPr>
              <a:t>oses Distribution</a:t>
            </a:r>
            <a:endParaRPr lang="en-US" sz="3600" dirty="0">
              <a:solidFill>
                <a:srgbClr val="000000"/>
              </a:solidFill>
              <a:latin typeface="Adobe Garamond Pro Bold" pitchFamily="18" charset="0"/>
            </a:endParaRPr>
          </a:p>
        </p:txBody>
      </p:sp>
      <p:graphicFrame>
        <p:nvGraphicFramePr>
          <p:cNvPr id="158" name="Chart 157"/>
          <p:cNvGraphicFramePr/>
          <p:nvPr>
            <p:extLst>
              <p:ext uri="{D42A27DB-BD31-4B8C-83A1-F6EECF244321}">
                <p14:modId xmlns="" xmlns:p14="http://schemas.microsoft.com/office/powerpoint/2010/main" val="1648808445"/>
              </p:ext>
            </p:extLst>
          </p:nvPr>
        </p:nvGraphicFramePr>
        <p:xfrm>
          <a:off x="214313" y="1447800"/>
          <a:ext cx="2828482" cy="401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="" xmlns:p14="http://schemas.microsoft.com/office/powerpoint/2010/main" val="3734209715"/>
              </p:ext>
            </p:extLst>
          </p:nvPr>
        </p:nvGraphicFramePr>
        <p:xfrm>
          <a:off x="3048000" y="1447799"/>
          <a:ext cx="2971791" cy="40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="" xmlns:p14="http://schemas.microsoft.com/office/powerpoint/2010/main" val="893548590"/>
              </p:ext>
            </p:extLst>
          </p:nvPr>
        </p:nvGraphicFramePr>
        <p:xfrm>
          <a:off x="5943600" y="1447799"/>
          <a:ext cx="2959091" cy="40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Rectangle 38"/>
          <p:cNvSpPr/>
          <p:nvPr/>
        </p:nvSpPr>
        <p:spPr>
          <a:xfrm>
            <a:off x="244200" y="1447800"/>
            <a:ext cx="2862000" cy="5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Total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N=80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24200" y="1447800"/>
            <a:ext cx="2880000" cy="5400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Endo Level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N=30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35400" y="1447800"/>
            <a:ext cx="2865600" cy="5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PCP’s Level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</a:rPr>
              <a:t>N=50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4312" y="5638800"/>
            <a:ext cx="8701088" cy="60805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Mainly the patients pool in 1</a:t>
            </a:r>
            <a:r>
              <a:rPr lang="en-US" sz="2400" b="1" baseline="30000" dirty="0">
                <a:solidFill>
                  <a:schemeClr val="bg1"/>
                </a:solidFill>
              </a:rPr>
              <a:t>st</a:t>
            </a:r>
            <a:r>
              <a:rPr lang="en-US" sz="2400" b="1" dirty="0">
                <a:solidFill>
                  <a:schemeClr val="bg1"/>
                </a:solidFill>
              </a:rPr>
              <a:t> line therapy, with A</a:t>
            </a:r>
            <a:r>
              <a:rPr lang="en-US" sz="2400" b="1" baseline="-25000" dirty="0">
                <a:solidFill>
                  <a:schemeClr val="bg1"/>
                </a:solidFill>
              </a:rPr>
              <a:t>1C</a:t>
            </a:r>
            <a:r>
              <a:rPr lang="en-US" sz="2400" b="1" dirty="0">
                <a:solidFill>
                  <a:schemeClr val="bg1"/>
                </a:solidFill>
              </a:rPr>
              <a:t> 7-8%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4010999" y="3456600"/>
            <a:ext cx="401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1115399" y="3456600"/>
            <a:ext cx="401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5472391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015856" y="1844824"/>
            <a:ext cx="1260000" cy="720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Safety profiles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66236" y="1844824"/>
            <a:ext cx="1260000" cy="72000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Patient satisfaction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80312" y="1844824"/>
            <a:ext cx="1324800" cy="7200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Cost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52160" y="1844824"/>
            <a:ext cx="1260000" cy="720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Extra-glycemic effects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84008" y="1844824"/>
            <a:ext cx="1260000" cy="720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Side effects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1560" y="1844824"/>
            <a:ext cx="1324800" cy="7200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en-GB" altLang="en-US" sz="1600" b="1" dirty="0">
                <a:solidFill>
                  <a:prstClr val="black"/>
                </a:solidFill>
                <a:latin typeface="Calibri" pitchFamily="34" charset="0"/>
              </a:rPr>
              <a:t>Effectiveness</a:t>
            </a:r>
            <a:endParaRPr lang="en-GB" altLang="en-US" sz="15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2782416"/>
            <a:ext cx="8109718" cy="3526904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Considering the above factors, among all anti-hyperglycemic medications, no other agent has more favorable properties than </a:t>
            </a:r>
            <a:r>
              <a:rPr lang="en-US" dirty="0" smtClean="0">
                <a:solidFill>
                  <a:srgbClr val="FF0000"/>
                </a:solidFill>
              </a:rPr>
              <a:t>Metformin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As indicated in all diabetes guidelines, Metformin should be placed in the top of the therapeutic list.</a:t>
            </a:r>
          </a:p>
          <a:p>
            <a:pPr algn="just"/>
            <a:r>
              <a:rPr lang="en-US" dirty="0" smtClean="0"/>
              <a:t>In a logic way, </a:t>
            </a:r>
            <a:r>
              <a:rPr lang="en-US" dirty="0" smtClean="0">
                <a:solidFill>
                  <a:srgbClr val="FF0000"/>
                </a:solidFill>
              </a:rPr>
              <a:t>any other OADs </a:t>
            </a:r>
            <a:r>
              <a:rPr lang="en-US" dirty="0" smtClean="0"/>
              <a:t>should be started only after full dosage of Metformin has been used.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itchFamily="18" charset="0"/>
                <a:ea typeface="+mj-ea"/>
                <a:cs typeface="+mj-cs"/>
              </a:rPr>
              <a:t>What to take home?</a:t>
            </a:r>
            <a:endParaRPr kumimoji="0" lang="en-US" sz="5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2" animBg="1"/>
      <p:bldP spid="20" grpId="0" animBg="1"/>
      <p:bldP spid="21" grpId="0" animBg="1"/>
      <p:bldP spid="22" grpId="0" animBg="1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gabionline.net/var/gabi/storage/images/media/images/iran-flag-v13e31/18360-1-eng-GB/Iran-flag-V13E31_mediu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2929880" cy="28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74BD6-FE48-4381-B2AF-9F40D26860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804" y="620688"/>
            <a:ext cx="91440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dobe Garamond Pro Bold" pitchFamily="18" charset="0"/>
              </a:rPr>
              <a:t>Facts Report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dobe Garamond Pro Bold" pitchFamily="18" charset="0"/>
              </a:rPr>
              <a:t>Market </a:t>
            </a:r>
            <a:r>
              <a:rPr lang="en-US" sz="3600" dirty="0">
                <a:solidFill>
                  <a:srgbClr val="000000"/>
                </a:solidFill>
                <a:latin typeface="Adobe Garamond Pro Bold" pitchFamily="18" charset="0"/>
              </a:rPr>
              <a:t>Research in Iran </a:t>
            </a:r>
          </a:p>
        </p:txBody>
      </p:sp>
    </p:spTree>
  </p:cSld>
  <p:clrMapOvr>
    <a:masterClrMapping/>
  </p:clrMapOvr>
  <p:transition spd="med" advTm="7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GB" dirty="0"/>
              <a:t>Project Specifications</a:t>
            </a:r>
          </a:p>
        </p:txBody>
      </p:sp>
      <p:sp>
        <p:nvSpPr>
          <p:cNvPr id="6" name="Rectangle 89"/>
          <p:cNvSpPr>
            <a:spLocks noChangeArrowheads="1"/>
          </p:cNvSpPr>
          <p:nvPr/>
        </p:nvSpPr>
        <p:spPr bwMode="auto">
          <a:xfrm>
            <a:off x="2562958" y="1096645"/>
            <a:ext cx="5972533" cy="892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</a:pPr>
            <a:r>
              <a:rPr kumimoji="1" lang="en-US" altLang="ko-KR" dirty="0">
                <a:solidFill>
                  <a:srgbClr val="000000"/>
                </a:solidFill>
              </a:rPr>
              <a:t>Quantitative Face to Face interviews</a:t>
            </a:r>
          </a:p>
        </p:txBody>
      </p:sp>
      <p:sp>
        <p:nvSpPr>
          <p:cNvPr id="7" name="Rectangle 90"/>
          <p:cNvSpPr>
            <a:spLocks noChangeArrowheads="1"/>
          </p:cNvSpPr>
          <p:nvPr/>
        </p:nvSpPr>
        <p:spPr bwMode="auto">
          <a:xfrm>
            <a:off x="381000" y="1126123"/>
            <a:ext cx="2069123" cy="892825"/>
          </a:xfrm>
          <a:prstGeom prst="roundRect">
            <a:avLst/>
          </a:prstGeom>
          <a:solidFill>
            <a:srgbClr val="002060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solidFill>
                  <a:srgbClr val="FFFFFF"/>
                </a:solidFill>
              </a:rPr>
              <a:t>Methodology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93328" y="1442762"/>
            <a:ext cx="413238" cy="201506"/>
            <a:chOff x="1472" y="923"/>
            <a:chExt cx="260" cy="122"/>
          </a:xfrm>
          <a:solidFill>
            <a:schemeClr val="bg2"/>
          </a:solidFill>
          <a:effectLst/>
        </p:grpSpPr>
        <p:sp>
          <p:nvSpPr>
            <p:cNvPr id="9" name="Oval 92"/>
            <p:cNvSpPr>
              <a:spLocks noChangeArrowheads="1"/>
            </p:cNvSpPr>
            <p:nvPr/>
          </p:nvSpPr>
          <p:spPr bwMode="auto">
            <a:xfrm rot="5400000">
              <a:off x="1669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10" name="Oval 93"/>
            <p:cNvSpPr>
              <a:spLocks noChangeArrowheads="1"/>
            </p:cNvSpPr>
            <p:nvPr/>
          </p:nvSpPr>
          <p:spPr bwMode="auto">
            <a:xfrm rot="5400000">
              <a:off x="1471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1502" y="923"/>
              <a:ext cx="197" cy="89"/>
            </a:xfrm>
            <a:custGeom>
              <a:avLst/>
              <a:gdLst>
                <a:gd name="T0" fmla="*/ 0 w 197"/>
                <a:gd name="T1" fmla="*/ 89 h 89"/>
                <a:gd name="T2" fmla="*/ 52 w 197"/>
                <a:gd name="T3" fmla="*/ 13 h 89"/>
                <a:gd name="T4" fmla="*/ 134 w 197"/>
                <a:gd name="T5" fmla="*/ 13 h 89"/>
                <a:gd name="T6" fmla="*/ 197 w 197"/>
                <a:gd name="T7" fmla="*/ 8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89"/>
                <a:gd name="T14" fmla="*/ 197 w 19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89">
                  <a:moveTo>
                    <a:pt x="0" y="89"/>
                  </a:moveTo>
                  <a:cubicBezTo>
                    <a:pt x="9" y="76"/>
                    <a:pt x="30" y="26"/>
                    <a:pt x="52" y="13"/>
                  </a:cubicBezTo>
                  <a:cubicBezTo>
                    <a:pt x="74" y="0"/>
                    <a:pt x="110" y="1"/>
                    <a:pt x="134" y="13"/>
                  </a:cubicBezTo>
                  <a:cubicBezTo>
                    <a:pt x="158" y="25"/>
                    <a:pt x="184" y="71"/>
                    <a:pt x="197" y="86"/>
                  </a:cubicBezTo>
                </a:path>
              </a:pathLst>
            </a:custGeom>
            <a:grpFill/>
            <a:ln w="28575" cap="flat" cmpd="sng">
              <a:solidFill>
                <a:srgbClr val="4D4D4D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0AB00"/>
                </a:solidFill>
              </a:endParaRPr>
            </a:p>
          </p:txBody>
        </p:sp>
      </p:grpSp>
      <p:sp>
        <p:nvSpPr>
          <p:cNvPr id="12" name="Rectangle 107"/>
          <p:cNvSpPr>
            <a:spLocks noChangeArrowheads="1"/>
          </p:cNvSpPr>
          <p:nvPr/>
        </p:nvSpPr>
        <p:spPr bwMode="auto">
          <a:xfrm>
            <a:off x="2562958" y="2139747"/>
            <a:ext cx="5972533" cy="6696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  <a:defRPr/>
            </a:pPr>
            <a:r>
              <a:rPr kumimoji="1" lang="en-US" altLang="ko-KR" dirty="0">
                <a:solidFill>
                  <a:srgbClr val="000000"/>
                </a:solidFill>
              </a:rPr>
              <a:t>March 2016</a:t>
            </a:r>
          </a:p>
        </p:txBody>
      </p:sp>
      <p:sp>
        <p:nvSpPr>
          <p:cNvPr id="13" name="Rectangle 108"/>
          <p:cNvSpPr>
            <a:spLocks noChangeArrowheads="1"/>
          </p:cNvSpPr>
          <p:nvPr/>
        </p:nvSpPr>
        <p:spPr bwMode="auto">
          <a:xfrm>
            <a:off x="381000" y="2136579"/>
            <a:ext cx="2069123" cy="669619"/>
          </a:xfrm>
          <a:prstGeom prst="roundRect">
            <a:avLst/>
          </a:prstGeom>
          <a:solidFill>
            <a:srgbClr val="002060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FFFFFF"/>
                </a:solidFill>
              </a:rPr>
              <a:t>Time </a:t>
            </a:r>
            <a:endParaRPr kumimoji="1" lang="en-US" altLang="ko-KR" sz="1600" dirty="0">
              <a:solidFill>
                <a:srgbClr val="FFFFFF"/>
              </a:solidFill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293328" y="2330286"/>
            <a:ext cx="413238" cy="201506"/>
            <a:chOff x="1472" y="923"/>
            <a:chExt cx="260" cy="122"/>
          </a:xfrm>
          <a:solidFill>
            <a:schemeClr val="bg2"/>
          </a:solidFill>
          <a:effectLst/>
        </p:grpSpPr>
        <p:sp>
          <p:nvSpPr>
            <p:cNvPr id="15" name="Oval 110"/>
            <p:cNvSpPr>
              <a:spLocks noChangeArrowheads="1"/>
            </p:cNvSpPr>
            <p:nvPr/>
          </p:nvSpPr>
          <p:spPr bwMode="auto">
            <a:xfrm rot="5400000">
              <a:off x="1669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16" name="Oval 111"/>
            <p:cNvSpPr>
              <a:spLocks noChangeArrowheads="1"/>
            </p:cNvSpPr>
            <p:nvPr/>
          </p:nvSpPr>
          <p:spPr bwMode="auto">
            <a:xfrm rot="5400000">
              <a:off x="1471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17" name="Freeform 112"/>
            <p:cNvSpPr>
              <a:spLocks/>
            </p:cNvSpPr>
            <p:nvPr/>
          </p:nvSpPr>
          <p:spPr bwMode="auto">
            <a:xfrm>
              <a:off x="1502" y="923"/>
              <a:ext cx="197" cy="89"/>
            </a:xfrm>
            <a:custGeom>
              <a:avLst/>
              <a:gdLst>
                <a:gd name="T0" fmla="*/ 0 w 197"/>
                <a:gd name="T1" fmla="*/ 89 h 89"/>
                <a:gd name="T2" fmla="*/ 52 w 197"/>
                <a:gd name="T3" fmla="*/ 13 h 89"/>
                <a:gd name="T4" fmla="*/ 134 w 197"/>
                <a:gd name="T5" fmla="*/ 13 h 89"/>
                <a:gd name="T6" fmla="*/ 197 w 197"/>
                <a:gd name="T7" fmla="*/ 8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89"/>
                <a:gd name="T14" fmla="*/ 197 w 19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89">
                  <a:moveTo>
                    <a:pt x="0" y="89"/>
                  </a:moveTo>
                  <a:cubicBezTo>
                    <a:pt x="9" y="76"/>
                    <a:pt x="30" y="26"/>
                    <a:pt x="52" y="13"/>
                  </a:cubicBezTo>
                  <a:cubicBezTo>
                    <a:pt x="74" y="0"/>
                    <a:pt x="110" y="1"/>
                    <a:pt x="134" y="13"/>
                  </a:cubicBezTo>
                  <a:cubicBezTo>
                    <a:pt x="158" y="25"/>
                    <a:pt x="184" y="71"/>
                    <a:pt x="197" y="86"/>
                  </a:cubicBezTo>
                </a:path>
              </a:pathLst>
            </a:custGeom>
            <a:grpFill/>
            <a:ln w="28575" cap="flat" cmpd="sng">
              <a:solidFill>
                <a:srgbClr val="4D4D4D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0AB00"/>
                </a:solidFill>
              </a:endParaRPr>
            </a:p>
          </p:txBody>
        </p:sp>
      </p:grpSp>
      <p:sp>
        <p:nvSpPr>
          <p:cNvPr id="18" name="Rectangle 107"/>
          <p:cNvSpPr>
            <a:spLocks noChangeArrowheads="1"/>
          </p:cNvSpPr>
          <p:nvPr/>
        </p:nvSpPr>
        <p:spPr bwMode="auto">
          <a:xfrm>
            <a:off x="2562958" y="2945587"/>
            <a:ext cx="5998916" cy="6696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  <a:defRPr/>
            </a:pPr>
            <a:r>
              <a:rPr kumimoji="1" lang="en-US" altLang="ko-KR" dirty="0">
                <a:solidFill>
                  <a:srgbClr val="000000"/>
                </a:solidFill>
              </a:rPr>
              <a:t>Iran</a:t>
            </a:r>
            <a:endParaRPr kumimoji="1" lang="en-US" altLang="ko-KR" sz="1600" dirty="0">
              <a:solidFill>
                <a:srgbClr val="000000"/>
              </a:solidFill>
            </a:endParaRPr>
          </a:p>
        </p:txBody>
      </p:sp>
      <p:sp>
        <p:nvSpPr>
          <p:cNvPr id="19" name="Rectangle 108"/>
          <p:cNvSpPr>
            <a:spLocks noChangeArrowheads="1"/>
          </p:cNvSpPr>
          <p:nvPr/>
        </p:nvSpPr>
        <p:spPr bwMode="auto">
          <a:xfrm>
            <a:off x="381000" y="2942419"/>
            <a:ext cx="2069123" cy="669619"/>
          </a:xfrm>
          <a:prstGeom prst="roundRect">
            <a:avLst/>
          </a:prstGeom>
          <a:solidFill>
            <a:srgbClr val="002060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FFFFFF"/>
                </a:solidFill>
              </a:rPr>
              <a:t>Country</a:t>
            </a:r>
            <a:endParaRPr kumimoji="1" lang="en-US" altLang="ko-KR" sz="1600" dirty="0">
              <a:solidFill>
                <a:srgbClr val="FFFFFF"/>
              </a:solidFill>
            </a:endParaRPr>
          </a:p>
        </p:txBody>
      </p: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2266945" y="3136126"/>
            <a:ext cx="413238" cy="201506"/>
            <a:chOff x="1472" y="923"/>
            <a:chExt cx="260" cy="122"/>
          </a:xfrm>
          <a:solidFill>
            <a:schemeClr val="bg2"/>
          </a:solidFill>
          <a:effectLst/>
        </p:grpSpPr>
        <p:sp>
          <p:nvSpPr>
            <p:cNvPr id="21" name="Oval 110"/>
            <p:cNvSpPr>
              <a:spLocks noChangeArrowheads="1"/>
            </p:cNvSpPr>
            <p:nvPr/>
          </p:nvSpPr>
          <p:spPr bwMode="auto">
            <a:xfrm rot="5400000">
              <a:off x="1669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22" name="Oval 111"/>
            <p:cNvSpPr>
              <a:spLocks noChangeArrowheads="1"/>
            </p:cNvSpPr>
            <p:nvPr/>
          </p:nvSpPr>
          <p:spPr bwMode="auto">
            <a:xfrm rot="5400000">
              <a:off x="1471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auto">
            <a:xfrm>
              <a:off x="1502" y="923"/>
              <a:ext cx="197" cy="89"/>
            </a:xfrm>
            <a:custGeom>
              <a:avLst/>
              <a:gdLst>
                <a:gd name="T0" fmla="*/ 0 w 197"/>
                <a:gd name="T1" fmla="*/ 89 h 89"/>
                <a:gd name="T2" fmla="*/ 52 w 197"/>
                <a:gd name="T3" fmla="*/ 13 h 89"/>
                <a:gd name="T4" fmla="*/ 134 w 197"/>
                <a:gd name="T5" fmla="*/ 13 h 89"/>
                <a:gd name="T6" fmla="*/ 197 w 197"/>
                <a:gd name="T7" fmla="*/ 8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89"/>
                <a:gd name="T14" fmla="*/ 197 w 19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89">
                  <a:moveTo>
                    <a:pt x="0" y="89"/>
                  </a:moveTo>
                  <a:cubicBezTo>
                    <a:pt x="9" y="76"/>
                    <a:pt x="30" y="26"/>
                    <a:pt x="52" y="13"/>
                  </a:cubicBezTo>
                  <a:cubicBezTo>
                    <a:pt x="74" y="0"/>
                    <a:pt x="110" y="1"/>
                    <a:pt x="134" y="13"/>
                  </a:cubicBezTo>
                  <a:cubicBezTo>
                    <a:pt x="158" y="25"/>
                    <a:pt x="184" y="71"/>
                    <a:pt x="197" y="86"/>
                  </a:cubicBezTo>
                </a:path>
              </a:pathLst>
            </a:custGeom>
            <a:grpFill/>
            <a:ln w="28575" cap="flat" cmpd="sng">
              <a:solidFill>
                <a:srgbClr val="4D4D4D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0AB00"/>
                </a:solidFill>
              </a:endParaRPr>
            </a:p>
          </p:txBody>
        </p:sp>
      </p:grpSp>
      <p:sp>
        <p:nvSpPr>
          <p:cNvPr id="24" name="Rectangle 107"/>
          <p:cNvSpPr>
            <a:spLocks noChangeArrowheads="1"/>
          </p:cNvSpPr>
          <p:nvPr/>
        </p:nvSpPr>
        <p:spPr bwMode="auto">
          <a:xfrm>
            <a:off x="2562958" y="3735811"/>
            <a:ext cx="5998916" cy="13284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  <a:defRPr/>
            </a:pPr>
            <a:r>
              <a:rPr kumimoji="1" lang="en-US" altLang="ko-KR" dirty="0">
                <a:solidFill>
                  <a:srgbClr val="000000"/>
                </a:solidFill>
              </a:rPr>
              <a:t>80 HCP</a:t>
            </a:r>
          </a:p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  <a:defRPr/>
            </a:pPr>
            <a:endParaRPr kumimoji="1" lang="en-US" altLang="ko-KR" sz="1600" dirty="0">
              <a:solidFill>
                <a:srgbClr val="000000"/>
              </a:solidFill>
            </a:endParaRPr>
          </a:p>
          <a:p>
            <a:pPr marL="361950" indent="-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buFont typeface="Wingdings" pitchFamily="2" charset="2"/>
              <a:buChar char="§"/>
              <a:defRPr/>
            </a:pPr>
            <a:endParaRPr kumimoji="1" lang="en-US" altLang="ko-KR" sz="1600" dirty="0">
              <a:solidFill>
                <a:srgbClr val="000000"/>
              </a:solidFill>
            </a:endParaRPr>
          </a:p>
        </p:txBody>
      </p:sp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381000" y="3732642"/>
            <a:ext cx="2069123" cy="1331587"/>
          </a:xfrm>
          <a:prstGeom prst="roundRect">
            <a:avLst/>
          </a:prstGeom>
          <a:solidFill>
            <a:srgbClr val="002060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solidFill>
                  <a:srgbClr val="FFFFFF"/>
                </a:solidFill>
              </a:rPr>
              <a:t>Sample Size</a:t>
            </a:r>
          </a:p>
        </p:txBody>
      </p: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2293328" y="4218094"/>
            <a:ext cx="413238" cy="201506"/>
            <a:chOff x="1472" y="923"/>
            <a:chExt cx="260" cy="122"/>
          </a:xfrm>
          <a:solidFill>
            <a:schemeClr val="bg2"/>
          </a:solidFill>
          <a:effectLst/>
        </p:grpSpPr>
        <p:sp>
          <p:nvSpPr>
            <p:cNvPr id="27" name="Oval 110"/>
            <p:cNvSpPr>
              <a:spLocks noChangeArrowheads="1"/>
            </p:cNvSpPr>
            <p:nvPr/>
          </p:nvSpPr>
          <p:spPr bwMode="auto">
            <a:xfrm rot="5400000">
              <a:off x="1669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28" name="Oval 111"/>
            <p:cNvSpPr>
              <a:spLocks noChangeArrowheads="1"/>
            </p:cNvSpPr>
            <p:nvPr/>
          </p:nvSpPr>
          <p:spPr bwMode="auto">
            <a:xfrm rot="5400000">
              <a:off x="1471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1502" y="923"/>
              <a:ext cx="197" cy="89"/>
            </a:xfrm>
            <a:custGeom>
              <a:avLst/>
              <a:gdLst>
                <a:gd name="T0" fmla="*/ 0 w 197"/>
                <a:gd name="T1" fmla="*/ 89 h 89"/>
                <a:gd name="T2" fmla="*/ 52 w 197"/>
                <a:gd name="T3" fmla="*/ 13 h 89"/>
                <a:gd name="T4" fmla="*/ 134 w 197"/>
                <a:gd name="T5" fmla="*/ 13 h 89"/>
                <a:gd name="T6" fmla="*/ 197 w 197"/>
                <a:gd name="T7" fmla="*/ 8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89"/>
                <a:gd name="T14" fmla="*/ 197 w 19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89">
                  <a:moveTo>
                    <a:pt x="0" y="89"/>
                  </a:moveTo>
                  <a:cubicBezTo>
                    <a:pt x="9" y="76"/>
                    <a:pt x="30" y="26"/>
                    <a:pt x="52" y="13"/>
                  </a:cubicBezTo>
                  <a:cubicBezTo>
                    <a:pt x="74" y="0"/>
                    <a:pt x="110" y="1"/>
                    <a:pt x="134" y="13"/>
                  </a:cubicBezTo>
                  <a:cubicBezTo>
                    <a:pt x="158" y="25"/>
                    <a:pt x="184" y="71"/>
                    <a:pt x="197" y="86"/>
                  </a:cubicBezTo>
                </a:path>
              </a:pathLst>
            </a:custGeom>
            <a:grpFill/>
            <a:ln w="28575" cap="flat" cmpd="sng">
              <a:solidFill>
                <a:srgbClr val="4D4D4D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0AB00"/>
                </a:solidFill>
              </a:endParaRPr>
            </a:p>
          </p:txBody>
        </p:sp>
      </p:grpSp>
      <p:sp>
        <p:nvSpPr>
          <p:cNvPr id="30" name="Rectangle 107"/>
          <p:cNvSpPr>
            <a:spLocks noChangeArrowheads="1"/>
          </p:cNvSpPr>
          <p:nvPr/>
        </p:nvSpPr>
        <p:spPr bwMode="auto">
          <a:xfrm>
            <a:off x="2590800" y="5170556"/>
            <a:ext cx="5976000" cy="13064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marL="180975" eaLnBrk="0" fontAlgn="base" latinLnBrk="1" hangingPunct="0">
              <a:spcBef>
                <a:spcPct val="40000"/>
              </a:spcBef>
              <a:spcAft>
                <a:spcPct val="0"/>
              </a:spcAft>
              <a:buClr>
                <a:srgbClr val="F03C42"/>
              </a:buClr>
              <a:defRPr/>
            </a:pPr>
            <a:endParaRPr kumimoji="1" lang="en-US" altLang="ko-KR" sz="1600" dirty="0">
              <a:solidFill>
                <a:srgbClr val="000000"/>
              </a:solidFill>
            </a:endParaRPr>
          </a:p>
        </p:txBody>
      </p:sp>
      <p:sp>
        <p:nvSpPr>
          <p:cNvPr id="31" name="Rectangle 108"/>
          <p:cNvSpPr>
            <a:spLocks noChangeArrowheads="1"/>
          </p:cNvSpPr>
          <p:nvPr/>
        </p:nvSpPr>
        <p:spPr bwMode="auto">
          <a:xfrm>
            <a:off x="381001" y="5167387"/>
            <a:ext cx="2088000" cy="1309613"/>
          </a:xfrm>
          <a:prstGeom prst="roundRect">
            <a:avLst/>
          </a:prstGeom>
          <a:solidFill>
            <a:srgbClr val="002060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457200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solidFill>
                  <a:srgbClr val="FFFFFF"/>
                </a:solidFill>
              </a:rPr>
              <a:t>Sample Specs</a:t>
            </a:r>
          </a:p>
        </p:txBody>
      </p:sp>
      <p:grpSp>
        <p:nvGrpSpPr>
          <p:cNvPr id="26" name="Group 109"/>
          <p:cNvGrpSpPr>
            <a:grpSpLocks/>
          </p:cNvGrpSpPr>
          <p:nvPr/>
        </p:nvGrpSpPr>
        <p:grpSpPr bwMode="auto">
          <a:xfrm>
            <a:off x="2368437" y="5665894"/>
            <a:ext cx="413238" cy="201506"/>
            <a:chOff x="1472" y="923"/>
            <a:chExt cx="260" cy="122"/>
          </a:xfrm>
          <a:solidFill>
            <a:schemeClr val="bg2"/>
          </a:solidFill>
          <a:effectLst/>
        </p:grpSpPr>
        <p:sp>
          <p:nvSpPr>
            <p:cNvPr id="34" name="Oval 110"/>
            <p:cNvSpPr>
              <a:spLocks noChangeArrowheads="1"/>
            </p:cNvSpPr>
            <p:nvPr/>
          </p:nvSpPr>
          <p:spPr bwMode="auto">
            <a:xfrm rot="5400000">
              <a:off x="1669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35" name="Oval 111"/>
            <p:cNvSpPr>
              <a:spLocks noChangeArrowheads="1"/>
            </p:cNvSpPr>
            <p:nvPr/>
          </p:nvSpPr>
          <p:spPr bwMode="auto">
            <a:xfrm rot="5400000">
              <a:off x="1471" y="982"/>
              <a:ext cx="64" cy="62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>
                <a:solidFill>
                  <a:srgbClr val="F0AB00"/>
                </a:solidFill>
              </a:endParaRPr>
            </a:p>
          </p:txBody>
        </p:sp>
        <p:sp>
          <p:nvSpPr>
            <p:cNvPr id="36" name="Freeform 112"/>
            <p:cNvSpPr>
              <a:spLocks/>
            </p:cNvSpPr>
            <p:nvPr/>
          </p:nvSpPr>
          <p:spPr bwMode="auto">
            <a:xfrm>
              <a:off x="1502" y="923"/>
              <a:ext cx="197" cy="89"/>
            </a:xfrm>
            <a:custGeom>
              <a:avLst/>
              <a:gdLst>
                <a:gd name="T0" fmla="*/ 0 w 197"/>
                <a:gd name="T1" fmla="*/ 89 h 89"/>
                <a:gd name="T2" fmla="*/ 52 w 197"/>
                <a:gd name="T3" fmla="*/ 13 h 89"/>
                <a:gd name="T4" fmla="*/ 134 w 197"/>
                <a:gd name="T5" fmla="*/ 13 h 89"/>
                <a:gd name="T6" fmla="*/ 197 w 197"/>
                <a:gd name="T7" fmla="*/ 8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89"/>
                <a:gd name="T14" fmla="*/ 197 w 19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89">
                  <a:moveTo>
                    <a:pt x="0" y="89"/>
                  </a:moveTo>
                  <a:cubicBezTo>
                    <a:pt x="9" y="76"/>
                    <a:pt x="30" y="26"/>
                    <a:pt x="52" y="13"/>
                  </a:cubicBezTo>
                  <a:cubicBezTo>
                    <a:pt x="74" y="0"/>
                    <a:pt x="110" y="1"/>
                    <a:pt x="134" y="13"/>
                  </a:cubicBezTo>
                  <a:cubicBezTo>
                    <a:pt x="158" y="25"/>
                    <a:pt x="184" y="71"/>
                    <a:pt x="197" y="86"/>
                  </a:cubicBezTo>
                </a:path>
              </a:pathLst>
            </a:custGeom>
            <a:grpFill/>
            <a:ln w="28575" cap="flat" cmpd="sng">
              <a:solidFill>
                <a:srgbClr val="4D4D4D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0AB00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0929645"/>
              </p:ext>
            </p:extLst>
          </p:nvPr>
        </p:nvGraphicFramePr>
        <p:xfrm>
          <a:off x="3657600" y="5296196"/>
          <a:ext cx="4114800" cy="1104604"/>
        </p:xfrm>
        <a:graphic>
          <a:graphicData uri="http://schemas.openxmlformats.org/drawingml/2006/table">
            <a:tbl>
              <a:tblPr firstRow="1" firstCol="1" bandRow="1"/>
              <a:tblGrid>
                <a:gridCol w="2094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Tehran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Mashhad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Isfahan 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1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561" y="3834169"/>
            <a:ext cx="3047439" cy="1118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Rectangle 95" hidden="1"/>
          <p:cNvGraphicFramePr>
            <a:graphicFrameLocks/>
          </p:cNvGraphicFramePr>
          <p:nvPr/>
        </p:nvGraphicFramePr>
        <p:xfrm>
          <a:off x="1143000" y="857250"/>
          <a:ext cx="119063" cy="119063"/>
        </p:xfrm>
        <a:graphic>
          <a:graphicData uri="http://schemas.openxmlformats.org/presentationml/2006/ole">
            <p:oleObj spid="_x0000_s9237" name="think-cell Slide" r:id="rId4" imgW="0" imgH="0" progId="">
              <p:embed/>
            </p:oleObj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5117737"/>
              </p:ext>
            </p:extLst>
          </p:nvPr>
        </p:nvGraphicFramePr>
        <p:xfrm>
          <a:off x="609600" y="1926770"/>
          <a:ext cx="7924800" cy="371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41273"/>
                <a:gridCol w="2421127"/>
                <a:gridCol w="19812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</a:t>
                      </a:r>
                      <a:r>
                        <a:rPr lang="en-US" sz="1800" baseline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400" dirty="0" smtClean="0">
                        <a:solidFill>
                          <a:schemeClr val="accent3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(n= 80)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Endocrinologists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0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(n=30)</a:t>
                      </a:r>
                      <a:endParaRPr lang="en-US" sz="10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PCP’s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(n=50)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2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≤7%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2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7.1-8%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20.8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2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8.1-9%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2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9.1-10%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82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&gt;10%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rtl="0"/>
            <a:r>
              <a:rPr lang="en-US" sz="3600" dirty="0" smtClean="0">
                <a:solidFill>
                  <a:schemeClr val="tx1"/>
                </a:solidFill>
              </a:rPr>
              <a:t>Patients classification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according to HbA</a:t>
            </a:r>
            <a:r>
              <a:rPr lang="en-US" sz="3600" baseline="-25000" dirty="0" smtClean="0">
                <a:solidFill>
                  <a:schemeClr val="tx1"/>
                </a:solidFill>
              </a:rPr>
              <a:t>1C</a:t>
            </a:r>
            <a:r>
              <a:rPr lang="en-US" sz="3600" dirty="0" smtClean="0">
                <a:solidFill>
                  <a:schemeClr val="tx1"/>
                </a:solidFill>
              </a:rPr>
              <a:t> level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7266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 More than 60% of the T2D patients had HbA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1C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&gt; 8%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38200" y="4038600"/>
            <a:ext cx="3124200" cy="1676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38200" y="5715000"/>
            <a:ext cx="56388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vote!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071" y="2204864"/>
            <a:ext cx="7884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In a usual newly diagnosed type 2 diabetic patient, what is your first choice of medication?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914400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Glibenclamide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Metformin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Sitagliptin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smtClean="0"/>
              <a:t>Pioglitazone</a:t>
            </a:r>
            <a:endParaRPr lang="en-US" sz="2400" dirty="0" smtClean="0"/>
          </a:p>
          <a:p>
            <a:pPr marL="914400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Basal insulin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45999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Rectangle 95" hidden="1"/>
          <p:cNvGraphicFramePr>
            <a:graphicFrameLocks/>
          </p:cNvGraphicFramePr>
          <p:nvPr/>
        </p:nvGraphicFramePr>
        <p:xfrm>
          <a:off x="1143000" y="857250"/>
          <a:ext cx="119063" cy="119063"/>
        </p:xfrm>
        <a:graphic>
          <a:graphicData uri="http://schemas.openxmlformats.org/presentationml/2006/ole">
            <p:oleObj spid="_x0000_s10261" name="think-cell Slide" r:id="rId4" imgW="0" imgH="0" progId="">
              <p:embed/>
            </p:oleObj>
          </a:graphicData>
        </a:graphic>
      </p:graphicFrame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7924799" cy="838200"/>
          </a:xfrm>
        </p:spPr>
        <p:txBody>
          <a:bodyPr/>
          <a:lstStyle/>
          <a:p>
            <a:pPr algn="ctr" rtl="0"/>
            <a:r>
              <a:rPr lang="en-US" sz="3600" b="1" dirty="0" smtClean="0">
                <a:latin typeface="Adobe Garamond Pro Bold" pitchFamily="18" charset="0"/>
              </a:rPr>
              <a:t>Iran: Gaps in Diabetes Management-1</a:t>
            </a:r>
          </a:p>
        </p:txBody>
      </p:sp>
      <p:sp>
        <p:nvSpPr>
          <p:cNvPr id="102" name="Rounded Rectangle 101"/>
          <p:cNvSpPr/>
          <p:nvPr/>
        </p:nvSpPr>
        <p:spPr bwMode="gray">
          <a:xfrm>
            <a:off x="495300" y="3733800"/>
            <a:ext cx="8191500" cy="2057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290" rIns="3429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cs typeface="Calibri"/>
              </a:rPr>
              <a:t>of newly diagnosed patients start with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Sulphonylurea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2146300"/>
            <a:ext cx="9143999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</a:rPr>
              <a:t>31%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Rectangle 95" hidden="1"/>
          <p:cNvGraphicFramePr>
            <a:graphicFrameLocks/>
          </p:cNvGraphicFramePr>
          <p:nvPr/>
        </p:nvGraphicFramePr>
        <p:xfrm>
          <a:off x="1143000" y="857250"/>
          <a:ext cx="119063" cy="119063"/>
        </p:xfrm>
        <a:graphic>
          <a:graphicData uri="http://schemas.openxmlformats.org/presentationml/2006/ole">
            <p:oleObj spid="_x0000_s11285" name="think-cell Slide" r:id="rId4" imgW="0" imgH="0" progId="">
              <p:embed/>
            </p:oleObj>
          </a:graphicData>
        </a:graphic>
      </p:graphicFrame>
      <p:sp>
        <p:nvSpPr>
          <p:cNvPr id="102" name="Rounded Rectangle 101"/>
          <p:cNvSpPr/>
          <p:nvPr/>
        </p:nvSpPr>
        <p:spPr bwMode="gray">
          <a:xfrm>
            <a:off x="495300" y="3733800"/>
            <a:ext cx="8191500" cy="2057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290" r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cs typeface="Calibri"/>
              </a:rPr>
              <a:t> of newly diagnosed patients were only on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lifestyle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0000"/>
                </a:solidFill>
                <a:cs typeface="Calibri"/>
              </a:rPr>
              <a:t>“not with Metformin” </a:t>
            </a: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0" y="2146300"/>
            <a:ext cx="9143999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</a:rPr>
              <a:t>44%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476672"/>
            <a:ext cx="9143999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Iran: Gaps in Diabetes Management-2</a:t>
            </a:r>
            <a:endParaRPr lang="en-US" sz="4000" b="1" dirty="0" smtClean="0">
              <a:latin typeface="Adobe Garamond Pro Bol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Rectangle 95" hidden="1"/>
          <p:cNvGraphicFramePr>
            <a:graphicFrameLocks/>
          </p:cNvGraphicFramePr>
          <p:nvPr/>
        </p:nvGraphicFramePr>
        <p:xfrm>
          <a:off x="1143000" y="857250"/>
          <a:ext cx="119063" cy="119063"/>
        </p:xfrm>
        <a:graphic>
          <a:graphicData uri="http://schemas.openxmlformats.org/presentationml/2006/ole">
            <p:oleObj spid="_x0000_s12309" name="think-cell Slide" r:id="rId4" imgW="0" imgH="0" progId="">
              <p:embed/>
            </p:oleObj>
          </a:graphicData>
        </a:graphic>
      </p:graphicFrame>
      <p:sp>
        <p:nvSpPr>
          <p:cNvPr id="102" name="Rounded Rectangle 101"/>
          <p:cNvSpPr/>
          <p:nvPr/>
        </p:nvSpPr>
        <p:spPr bwMode="gray">
          <a:xfrm>
            <a:off x="495300" y="3733800"/>
            <a:ext cx="8191500" cy="2057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290" r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200" b="1" dirty="0">
                <a:solidFill>
                  <a:srgbClr val="000000"/>
                </a:solidFill>
                <a:cs typeface="Calibri"/>
              </a:rPr>
              <a:t>of total diabetic patients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switched</a:t>
            </a:r>
            <a:r>
              <a:rPr lang="en-US" sz="3200" b="1" dirty="0">
                <a:solidFill>
                  <a:srgbClr val="000000"/>
                </a:solidFill>
                <a:cs typeface="Calibri"/>
              </a:rPr>
              <a:t> to other OHAs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before 3 m</a:t>
            </a:r>
            <a:r>
              <a:rPr lang="en-US" sz="3200" b="1" dirty="0">
                <a:solidFill>
                  <a:srgbClr val="000000"/>
                </a:solidFill>
                <a:cs typeface="Calibri"/>
              </a:rPr>
              <a:t>onths</a:t>
            </a:r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1" y="2146300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00"/>
                </a:solidFill>
              </a:rPr>
              <a:t>58%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191" y="476672"/>
            <a:ext cx="9143999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Iran: Gaps in Diabetes Management-3</a:t>
            </a:r>
            <a:endParaRPr lang="en-US" sz="4000" b="1" dirty="0" smtClean="0">
              <a:latin typeface="Adobe Garamond Pro Bol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Please vote!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4055" y="2060848"/>
            <a:ext cx="8028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In your routine clinical practice, what’s the total daily dose of Metformin achieved before you add the other OHA or Insulin to the patient’s regimen?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914400" lvl="1" indent="-457200" algn="just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500 mg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1000 mg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1500 mg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2000 mg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2500 mg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548237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1371</TotalTime>
  <Words>390</Words>
  <Application>Microsoft Office PowerPoint</Application>
  <PresentationFormat>On-screen Show (4:3)</PresentationFormat>
  <Paragraphs>126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Organic</vt:lpstr>
      <vt:lpstr>think-cell Slide</vt:lpstr>
      <vt:lpstr>Points in choosing a proper medication</vt:lpstr>
      <vt:lpstr>Slide 2</vt:lpstr>
      <vt:lpstr>Project Specifications</vt:lpstr>
      <vt:lpstr>Patients classification according to HbA1C level</vt:lpstr>
      <vt:lpstr>Please vote!</vt:lpstr>
      <vt:lpstr>Iran: Gaps in Diabetes Management-1</vt:lpstr>
      <vt:lpstr>Iran: Gaps in Diabetes Management-2</vt:lpstr>
      <vt:lpstr>Iran: Gaps in Diabetes Management-3</vt:lpstr>
      <vt:lpstr>Please vote!</vt:lpstr>
      <vt:lpstr>Iran: Gaps in Diabetes Management-4</vt:lpstr>
      <vt:lpstr>Slide 11</vt:lpstr>
      <vt:lpstr>Slide 12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AVA</cp:lastModifiedBy>
  <cp:revision>27</cp:revision>
  <dcterms:created xsi:type="dcterms:W3CDTF">2016-05-11T09:21:55Z</dcterms:created>
  <dcterms:modified xsi:type="dcterms:W3CDTF">2017-01-03T19:20:51Z</dcterms:modified>
</cp:coreProperties>
</file>