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7" r:id="rId9"/>
    <p:sldId id="266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5E6C1E-CF11-40E4-A5F8-797078ADBB87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0D5A1C4-D642-4DD3-8AEF-111D474BC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Bariatric surgical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Biliopancreatic</a:t>
            </a:r>
            <a:r>
              <a:rPr lang="en-US" sz="2800" dirty="0" smtClean="0"/>
              <a:t> diversion(BPD) and Duodenal switch(DS)</a:t>
            </a:r>
            <a:endParaRPr lang="en-US" sz="2800" dirty="0"/>
          </a:p>
        </p:txBody>
      </p:sp>
      <p:pic>
        <p:nvPicPr>
          <p:cNvPr id="6" name="Content Placeholder 5" descr="BPD 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438400"/>
            <a:ext cx="6342055" cy="378409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Roux-en-Y gastric bypass(RYGB)</a:t>
            </a:r>
            <a:endParaRPr lang="en-US" sz="2800" dirty="0"/>
          </a:p>
        </p:txBody>
      </p:sp>
      <p:pic>
        <p:nvPicPr>
          <p:cNvPr id="4" name="Content Placeholder 3" descr="Roux-en-Y-gastric-bypas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5340" y="1784350"/>
            <a:ext cx="4150519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Minigastric</a:t>
            </a:r>
            <a:r>
              <a:rPr lang="en-US" sz="2800" dirty="0" smtClean="0"/>
              <a:t> bypass(MGB)</a:t>
            </a:r>
            <a:endParaRPr lang="en-US" sz="2800" dirty="0"/>
          </a:p>
        </p:txBody>
      </p:sp>
      <p:pic>
        <p:nvPicPr>
          <p:cNvPr id="4" name="Content Placeholder 3" descr="mini-gastric-byp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Intragastric</a:t>
            </a:r>
            <a:r>
              <a:rPr lang="en-US" sz="2800" dirty="0" smtClean="0"/>
              <a:t> balloon</a:t>
            </a:r>
            <a:endParaRPr lang="en-US" sz="2800" dirty="0"/>
          </a:p>
        </p:txBody>
      </p:sp>
      <p:pic>
        <p:nvPicPr>
          <p:cNvPr id="4" name="Content Placeholder 3" descr="ball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752994"/>
            <a:ext cx="7772400" cy="26347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 of bariatric surgery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Bariatric operations produce weight loss through at least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mechanisms and probably </a:t>
            </a:r>
            <a:r>
              <a:rPr lang="en-US" dirty="0" smtClean="0">
                <a:solidFill>
                  <a:srgbClr val="FFC000"/>
                </a:solidFill>
              </a:rPr>
              <a:t>many more </a:t>
            </a:r>
            <a:r>
              <a:rPr lang="en-US" dirty="0" smtClean="0"/>
              <a:t>that are not known.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Restriction</a:t>
            </a:r>
            <a:r>
              <a:rPr lang="en-US" dirty="0" smtClean="0"/>
              <a:t> of intake.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Malabsoption</a:t>
            </a:r>
            <a:r>
              <a:rPr lang="en-US" dirty="0" smtClean="0"/>
              <a:t> of ingested food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 of commonly performed bariatric operations by mechanism of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Primarily Restrictive</a:t>
            </a:r>
          </a:p>
          <a:p>
            <a:pPr lvl="1"/>
            <a:r>
              <a:rPr lang="en-US" dirty="0" smtClean="0"/>
              <a:t>Laparoscopic  adjustable gastric banding(LAGB)</a:t>
            </a:r>
          </a:p>
          <a:p>
            <a:pPr lvl="1"/>
            <a:r>
              <a:rPr lang="en-US" dirty="0" smtClean="0"/>
              <a:t>Sleeve </a:t>
            </a:r>
            <a:r>
              <a:rPr lang="en-US" dirty="0" err="1" smtClean="0"/>
              <a:t>gastrectomy</a:t>
            </a:r>
            <a:r>
              <a:rPr lang="en-US" dirty="0" smtClean="0"/>
              <a:t>(SG)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Primarily </a:t>
            </a:r>
            <a:r>
              <a:rPr lang="en-US" dirty="0" err="1" smtClean="0">
                <a:solidFill>
                  <a:srgbClr val="FFC000"/>
                </a:solidFill>
              </a:rPr>
              <a:t>Malabsorptive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/>
              <a:t>Biliopancreatic</a:t>
            </a:r>
            <a:r>
              <a:rPr lang="en-US" dirty="0" smtClean="0"/>
              <a:t> diversion(BPD)</a:t>
            </a:r>
          </a:p>
          <a:p>
            <a:pPr lvl="1"/>
            <a:r>
              <a:rPr lang="en-US" dirty="0" smtClean="0"/>
              <a:t>Duodenal switch(DS)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Combination</a:t>
            </a:r>
          </a:p>
          <a:p>
            <a:pPr lvl="1"/>
            <a:r>
              <a:rPr lang="en-US" dirty="0" smtClean="0"/>
              <a:t>Roux-en-Y gastric bypass(RYGB)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Evolution of Bariatric surgery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1950s</a:t>
            </a:r>
            <a:r>
              <a:rPr lang="en-US" dirty="0" smtClean="0"/>
              <a:t> - </a:t>
            </a:r>
            <a:r>
              <a:rPr lang="en-US" dirty="0" err="1" smtClean="0"/>
              <a:t>Ileocolic</a:t>
            </a:r>
            <a:r>
              <a:rPr lang="en-US" dirty="0" smtClean="0"/>
              <a:t> Bypass</a:t>
            </a:r>
            <a:r>
              <a:rPr lang="en-US" dirty="0" smtClean="0">
                <a:solidFill>
                  <a:srgbClr val="00B0F0"/>
                </a:solidFill>
              </a:rPr>
              <a:t>:  operations were first performed to treat  severe </a:t>
            </a:r>
            <a:r>
              <a:rPr lang="en-US" dirty="0" err="1" smtClean="0">
                <a:solidFill>
                  <a:srgbClr val="00B0F0"/>
                </a:solidFill>
              </a:rPr>
              <a:t>hyperlipidemia</a:t>
            </a:r>
            <a:r>
              <a:rPr lang="en-US" dirty="0" smtClean="0">
                <a:solidFill>
                  <a:srgbClr val="00B0F0"/>
                </a:solidFill>
              </a:rPr>
              <a:t> with associated obesity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1970s</a:t>
            </a:r>
            <a:r>
              <a:rPr lang="en-US" dirty="0" smtClean="0"/>
              <a:t> – </a:t>
            </a:r>
            <a:r>
              <a:rPr lang="en-US" dirty="0" err="1" smtClean="0"/>
              <a:t>Jejunoileal</a:t>
            </a:r>
            <a:r>
              <a:rPr lang="en-US" dirty="0" smtClean="0"/>
              <a:t> Bypass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1969</a:t>
            </a:r>
            <a:r>
              <a:rPr lang="en-US" dirty="0" smtClean="0"/>
              <a:t> – Gastric  Bypass: </a:t>
            </a:r>
            <a:r>
              <a:rPr lang="en-US" dirty="0" smtClean="0">
                <a:solidFill>
                  <a:srgbClr val="92D050"/>
                </a:solidFill>
              </a:rPr>
              <a:t>Mason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1977</a:t>
            </a:r>
            <a:r>
              <a:rPr lang="en-US" dirty="0" smtClean="0"/>
              <a:t> – Roux-en-Y Gastric  Bypass: </a:t>
            </a:r>
            <a:r>
              <a:rPr lang="en-US" dirty="0" smtClean="0">
                <a:solidFill>
                  <a:srgbClr val="92D050"/>
                </a:solidFill>
              </a:rPr>
              <a:t>Griffin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1970s-1980s</a:t>
            </a:r>
            <a:r>
              <a:rPr lang="en-US" dirty="0" smtClean="0"/>
              <a:t> – Gastric Stapling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1980</a:t>
            </a:r>
            <a:r>
              <a:rPr lang="en-US" dirty="0" smtClean="0"/>
              <a:t> – Vertical Banded </a:t>
            </a:r>
            <a:r>
              <a:rPr lang="en-US" dirty="0" err="1" smtClean="0"/>
              <a:t>Gastroplasty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92D050"/>
                </a:solidFill>
              </a:rPr>
              <a:t>Mason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Evolution of Bariatric surgery(con.)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1980s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Biliopancreatic</a:t>
            </a:r>
            <a:r>
              <a:rPr lang="en-US" dirty="0" smtClean="0"/>
              <a:t> Diversion: </a:t>
            </a:r>
            <a:r>
              <a:rPr lang="en-US" dirty="0" err="1" smtClean="0">
                <a:solidFill>
                  <a:srgbClr val="92D050"/>
                </a:solidFill>
              </a:rPr>
              <a:t>Scopinaro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1980s</a:t>
            </a:r>
            <a:r>
              <a:rPr lang="en-US" dirty="0" smtClean="0"/>
              <a:t> – Fixed Banding of Stomach: </a:t>
            </a:r>
            <a:r>
              <a:rPr lang="en-US" dirty="0" err="1" smtClean="0">
                <a:solidFill>
                  <a:srgbClr val="92D050"/>
                </a:solidFill>
              </a:rPr>
              <a:t>Kuzmak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1990s</a:t>
            </a:r>
            <a:r>
              <a:rPr lang="en-US" dirty="0" smtClean="0"/>
              <a:t> – RYGB </a:t>
            </a:r>
            <a:r>
              <a:rPr lang="en-US" dirty="0" smtClean="0">
                <a:solidFill>
                  <a:srgbClr val="00B0F0"/>
                </a:solidFill>
              </a:rPr>
              <a:t>became the procedure of choice for bariatric surgery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1990s</a:t>
            </a:r>
            <a:r>
              <a:rPr lang="en-US" dirty="0" smtClean="0"/>
              <a:t> </a:t>
            </a:r>
            <a:r>
              <a:rPr lang="en-US" dirty="0" smtClean="0"/>
              <a:t>– Laparoscopic alternative to bariatric surgery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1994</a:t>
            </a:r>
            <a:r>
              <a:rPr lang="en-US" dirty="0" smtClean="0"/>
              <a:t> – Laparoscopic Adjustable Gastric Banding: </a:t>
            </a:r>
            <a:r>
              <a:rPr lang="en-US" dirty="0" err="1" smtClean="0">
                <a:solidFill>
                  <a:srgbClr val="92D050"/>
                </a:solidFill>
              </a:rPr>
              <a:t>Belachew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1994</a:t>
            </a:r>
            <a:r>
              <a:rPr lang="en-US" dirty="0" smtClean="0"/>
              <a:t> – Laparoscopic RYGB: </a:t>
            </a:r>
            <a:r>
              <a:rPr lang="en-US" dirty="0" err="1" smtClean="0">
                <a:solidFill>
                  <a:srgbClr val="92D050"/>
                </a:solidFill>
              </a:rPr>
              <a:t>Wittgrove</a:t>
            </a:r>
            <a:r>
              <a:rPr lang="en-US" dirty="0" smtClean="0">
                <a:solidFill>
                  <a:srgbClr val="92D050"/>
                </a:solidFill>
              </a:rPr>
              <a:t> and Clark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2008</a:t>
            </a:r>
            <a:r>
              <a:rPr lang="en-US" dirty="0" smtClean="0"/>
              <a:t> – Sleeve </a:t>
            </a:r>
            <a:r>
              <a:rPr lang="en-US" dirty="0" err="1" smtClean="0"/>
              <a:t>Gastrectomy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rapidly popularized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Laparoscopic adjustable gastric banding(LAGB)</a:t>
            </a:r>
            <a:endParaRPr lang="en-US" sz="2400" dirty="0"/>
          </a:p>
        </p:txBody>
      </p:sp>
      <p:pic>
        <p:nvPicPr>
          <p:cNvPr id="4" name="Content Placeholder 3" descr="gastric-banding-275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845217"/>
            <a:ext cx="4038600" cy="4484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Sleeve </a:t>
            </a:r>
            <a:r>
              <a:rPr lang="en-US" sz="2800" dirty="0" err="1" smtClean="0"/>
              <a:t>gastrectomy</a:t>
            </a:r>
            <a:r>
              <a:rPr lang="en-US" sz="2800" dirty="0" smtClean="0"/>
              <a:t>(SG)</a:t>
            </a:r>
            <a:endParaRPr lang="en-US" sz="2800" dirty="0"/>
          </a:p>
        </p:txBody>
      </p:sp>
      <p:pic>
        <p:nvPicPr>
          <p:cNvPr id="4" name="Content Placeholder 3" descr="gastric-slee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2490" y="1985772"/>
            <a:ext cx="4437910" cy="41864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Gastric </a:t>
            </a:r>
            <a:r>
              <a:rPr lang="en-US" sz="2800" dirty="0" err="1" smtClean="0"/>
              <a:t>plication</a:t>
            </a:r>
            <a:endParaRPr lang="en-US" sz="2800" dirty="0"/>
          </a:p>
        </p:txBody>
      </p:sp>
      <p:pic>
        <p:nvPicPr>
          <p:cNvPr id="4" name="Content Placeholder 3" descr="original_plic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590800"/>
            <a:ext cx="6279698" cy="35762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Vertical banded </a:t>
            </a:r>
            <a:r>
              <a:rPr lang="en-US" sz="2800" dirty="0" err="1" smtClean="0"/>
              <a:t>gastroplasty</a:t>
            </a:r>
            <a:r>
              <a:rPr lang="en-US" sz="2800" dirty="0" smtClean="0"/>
              <a:t>(VGB)</a:t>
            </a:r>
            <a:endParaRPr lang="en-US" sz="2800" dirty="0"/>
          </a:p>
        </p:txBody>
      </p:sp>
      <p:pic>
        <p:nvPicPr>
          <p:cNvPr id="4" name="Content Placeholder 3" descr="VG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0900" y="1911350"/>
            <a:ext cx="5359400" cy="431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105</TotalTime>
  <Words>205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Bariatric surgical procedures</vt:lpstr>
      <vt:lpstr>Overview of bariatric surgery</vt:lpstr>
      <vt:lpstr>Type of commonly performed bariatric operations by mechanism of action</vt:lpstr>
      <vt:lpstr>Evolution of Bariatric surgery</vt:lpstr>
      <vt:lpstr>Evolution of Bariatric surgery(con.)</vt:lpstr>
      <vt:lpstr>Laparoscopic adjustable gastric banding(LAGB)</vt:lpstr>
      <vt:lpstr>Sleeve gastrectomy(SG)</vt:lpstr>
      <vt:lpstr>Gastric plication</vt:lpstr>
      <vt:lpstr>Vertical banded gastroplasty(VGB)</vt:lpstr>
      <vt:lpstr>Biliopancreatic diversion(BPD) and Duodenal switch(DS)</vt:lpstr>
      <vt:lpstr>Roux-en-Y gastric bypass(RYGB)</vt:lpstr>
      <vt:lpstr>Minigastric bypass(MGB)</vt:lpstr>
      <vt:lpstr>Intragastric balloon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</dc:creator>
  <cp:lastModifiedBy>Helen</cp:lastModifiedBy>
  <cp:revision>15</cp:revision>
  <dcterms:created xsi:type="dcterms:W3CDTF">2014-12-17T21:36:49Z</dcterms:created>
  <dcterms:modified xsi:type="dcterms:W3CDTF">2014-12-17T23:23:53Z</dcterms:modified>
</cp:coreProperties>
</file>