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505" r:id="rId2"/>
    <p:sldId id="507" r:id="rId3"/>
    <p:sldId id="527" r:id="rId4"/>
    <p:sldId id="441" r:id="rId5"/>
    <p:sldId id="497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500" r:id="rId16"/>
    <p:sldId id="501" r:id="rId17"/>
    <p:sldId id="504" r:id="rId18"/>
    <p:sldId id="532" r:id="rId19"/>
    <p:sldId id="537" r:id="rId20"/>
    <p:sldId id="539" r:id="rId21"/>
    <p:sldId id="540" r:id="rId22"/>
    <p:sldId id="543" r:id="rId23"/>
    <p:sldId id="544" r:id="rId24"/>
    <p:sldId id="545" r:id="rId25"/>
    <p:sldId id="529" r:id="rId26"/>
    <p:sldId id="530" r:id="rId27"/>
    <p:sldId id="479" r:id="rId28"/>
    <p:sldId id="480" r:id="rId29"/>
    <p:sldId id="522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525" r:id="rId38"/>
    <p:sldId id="488" r:id="rId39"/>
    <p:sldId id="489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6" r:id="rId49"/>
    <p:sldId id="520" r:id="rId50"/>
    <p:sldId id="521" r:id="rId51"/>
    <p:sldId id="536" r:id="rId52"/>
    <p:sldId id="546" r:id="rId53"/>
    <p:sldId id="547" r:id="rId54"/>
    <p:sldId id="548" r:id="rId55"/>
    <p:sldId id="533" r:id="rId56"/>
    <p:sldId id="534" r:id="rId57"/>
    <p:sldId id="535" r:id="rId58"/>
    <p:sldId id="51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01" autoAdjust="0"/>
    <p:restoredTop sz="93403" autoAdjust="0"/>
  </p:normalViewPr>
  <p:slideViewPr>
    <p:cSldViewPr>
      <p:cViewPr varScale="1">
        <p:scale>
          <a:sx n="78" d="100"/>
          <a:sy n="7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B062-350C-437D-847B-73F265FB26CA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DA6A-17C6-41C3-B04C-FB9B79DCF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88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DA6A-17C6-41C3-B04C-FB9B79DCF11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7EF5-862B-47F3-8E2F-2EDE8F7E46C5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8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0663-CC4D-40F1-9777-895BC1704DBE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9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B3AA-B148-41B4-B4E5-91FA569463EB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06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FCB-5607-4478-842E-B7B543BAFB9A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0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3DAB-7D9B-4ED2-A157-857611B03109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7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3BD8-AE0D-470C-A4EF-A64DA0CBE909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69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BC16-E12C-46D6-900E-D754D36F3AFD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EE67-F643-4FA9-84F1-B4AD5E40F8E4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4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9DA-2B9F-4E30-A50D-50FEBEA1961E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0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0482-04A1-4788-B7C5-6D3017F0CEE8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962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D88-CEA0-4971-89DE-AC46A56B9246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2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C44-F675-4917-A453-CE7B252A909D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do.theclinics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do.theclinics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812233487_237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0306"/>
            <a:ext cx="82296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8680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Close follow-up </a:t>
            </a:r>
            <a:r>
              <a:rPr lang="en-US" dirty="0" smtClean="0"/>
              <a:t>and </a:t>
            </a:r>
            <a:r>
              <a:rPr lang="en-US" b="1" dirty="0" smtClean="0"/>
              <a:t>visual field testing </a:t>
            </a:r>
            <a:r>
              <a:rPr lang="en-US" dirty="0" smtClean="0"/>
              <a:t>are recommended </a:t>
            </a:r>
            <a:r>
              <a:rPr lang="en-US" b="1" dirty="0" smtClean="0"/>
              <a:t>every trimester</a:t>
            </a:r>
            <a:r>
              <a:rPr lang="fa-IR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use of </a:t>
            </a:r>
            <a:r>
              <a:rPr lang="en-US" dirty="0" smtClean="0">
                <a:solidFill>
                  <a:srgbClr val="C00000"/>
                </a:solidFill>
              </a:rPr>
              <a:t>MRI</a:t>
            </a:r>
            <a:r>
              <a:rPr lang="en-US" dirty="0" smtClean="0"/>
              <a:t> limited to </a:t>
            </a:r>
            <a:r>
              <a:rPr lang="en-US" i="1" dirty="0" smtClean="0"/>
              <a:t>confirming</a:t>
            </a:r>
            <a:r>
              <a:rPr lang="en-US" dirty="0" smtClean="0"/>
              <a:t> </a:t>
            </a:r>
            <a:r>
              <a:rPr lang="en-US" b="1" dirty="0" smtClean="0"/>
              <a:t>tumor enlargement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patients with a </a:t>
            </a:r>
            <a:r>
              <a:rPr lang="en-US" dirty="0" err="1" smtClean="0"/>
              <a:t>macroadenoma</a:t>
            </a:r>
            <a:r>
              <a:rPr lang="en-US" dirty="0" smtClean="0"/>
              <a:t> diagnosed during pregnancy </a:t>
            </a:r>
            <a:r>
              <a:rPr lang="en-US" b="1" dirty="0" smtClean="0"/>
              <a:t>or</a:t>
            </a:r>
            <a:r>
              <a:rPr lang="en-US" dirty="0" smtClean="0"/>
              <a:t> after a short medical treatment (</a:t>
            </a:r>
            <a:r>
              <a:rPr lang="en-US" dirty="0" smtClean="0">
                <a:solidFill>
                  <a:srgbClr val="FF0000"/>
                </a:solidFill>
              </a:rPr>
              <a:t>less than 1 year</a:t>
            </a:r>
            <a:r>
              <a:rPr lang="en-US" dirty="0" smtClean="0"/>
              <a:t>), </a:t>
            </a:r>
            <a:r>
              <a:rPr lang="en-US" b="1" dirty="0" smtClean="0"/>
              <a:t>monthly follow-up visits should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be proposed.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62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macroadenomas</a:t>
            </a:r>
            <a:r>
              <a:rPr lang="en-US" dirty="0" smtClean="0"/>
              <a:t> at </a:t>
            </a:r>
            <a:r>
              <a:rPr lang="en-US" b="1" dirty="0" smtClean="0"/>
              <a:t>high risk </a:t>
            </a:r>
            <a:r>
              <a:rPr lang="en-US" dirty="0" smtClean="0"/>
              <a:t>for </a:t>
            </a:r>
            <a:r>
              <a:rPr lang="en-US" b="1" dirty="0" smtClean="0"/>
              <a:t>tumor growth </a:t>
            </a:r>
            <a:r>
              <a:rPr lang="en-US" dirty="0" smtClean="0"/>
              <a:t>can be </a:t>
            </a:r>
            <a:r>
              <a:rPr lang="en-US" b="1" dirty="0" smtClean="0"/>
              <a:t>maintained</a:t>
            </a:r>
            <a:r>
              <a:rPr lang="en-US" dirty="0" smtClean="0"/>
              <a:t> on treatment with DA and/or SA throughout the pregnancy.</a:t>
            </a:r>
          </a:p>
          <a:p>
            <a:r>
              <a:rPr lang="en-US" dirty="0" smtClean="0"/>
              <a:t>In patients with evidence of </a:t>
            </a:r>
            <a:r>
              <a:rPr lang="en-US" b="1" dirty="0" smtClean="0"/>
              <a:t>tumor growth</a:t>
            </a:r>
            <a:r>
              <a:rPr lang="en-US" dirty="0" smtClean="0"/>
              <a:t>, </a:t>
            </a:r>
            <a:r>
              <a:rPr lang="en-US" i="1" dirty="0" err="1" smtClean="0"/>
              <a:t>transsphenoidal</a:t>
            </a:r>
            <a:r>
              <a:rPr lang="en-US" i="1" dirty="0" smtClean="0"/>
              <a:t> surgery </a:t>
            </a:r>
            <a:r>
              <a:rPr lang="en-US" dirty="0" smtClean="0"/>
              <a:t>during </a:t>
            </a:r>
            <a:r>
              <a:rPr lang="en-US" b="1" dirty="0" smtClean="0"/>
              <a:t>the second trimester </a:t>
            </a:r>
            <a:r>
              <a:rPr lang="en-US" dirty="0" smtClean="0">
                <a:solidFill>
                  <a:srgbClr val="FF0000"/>
                </a:solidFill>
              </a:rPr>
              <a:t>and/or</a:t>
            </a:r>
            <a:r>
              <a:rPr lang="en-US" dirty="0" smtClean="0"/>
              <a:t> </a:t>
            </a:r>
            <a:r>
              <a:rPr lang="en-US" b="1" dirty="0" smtClean="0"/>
              <a:t>medical treatment </a:t>
            </a:r>
            <a:r>
              <a:rPr lang="en-US" dirty="0" smtClean="0"/>
              <a:t>should be considered, and </a:t>
            </a:r>
            <a:r>
              <a:rPr lang="en-US" b="1" dirty="0" smtClean="0">
                <a:solidFill>
                  <a:srgbClr val="C00000"/>
                </a:solidFill>
              </a:rPr>
              <a:t>breastfeeding is contraindicated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7554" y="6000768"/>
            <a:ext cx="523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only 2 reports </a:t>
            </a:r>
            <a:r>
              <a:rPr lang="en-US" dirty="0" smtClean="0"/>
              <a:t>of </a:t>
            </a:r>
            <a:r>
              <a:rPr lang="en-US" dirty="0" err="1" smtClean="0"/>
              <a:t>transsphenoidal</a:t>
            </a:r>
            <a:r>
              <a:rPr lang="en-US" dirty="0" smtClean="0"/>
              <a:t> </a:t>
            </a:r>
            <a:r>
              <a:rPr lang="en-US" b="1" dirty="0" smtClean="0"/>
              <a:t>surgery</a:t>
            </a:r>
            <a:r>
              <a:rPr lang="en-US" dirty="0" smtClean="0"/>
              <a:t> in </a:t>
            </a:r>
            <a:r>
              <a:rPr lang="en-US" dirty="0" err="1" smtClean="0"/>
              <a:t>acromegalic</a:t>
            </a:r>
            <a:r>
              <a:rPr lang="en-US" dirty="0" smtClean="0"/>
              <a:t> pregnant Patients.</a:t>
            </a:r>
          </a:p>
          <a:p>
            <a:r>
              <a:rPr lang="en-US" dirty="0" smtClean="0"/>
              <a:t>In both cases, the </a:t>
            </a:r>
            <a:r>
              <a:rPr lang="en-US" b="1" dirty="0" smtClean="0"/>
              <a:t>diagnosis</a:t>
            </a:r>
            <a:r>
              <a:rPr lang="en-US" dirty="0" smtClean="0"/>
              <a:t> of </a:t>
            </a:r>
            <a:r>
              <a:rPr lang="en-US" dirty="0" err="1" smtClean="0"/>
              <a:t>acromegaly</a:t>
            </a:r>
            <a:r>
              <a:rPr lang="en-US" dirty="0" smtClean="0"/>
              <a:t> was made at the </a:t>
            </a:r>
            <a:r>
              <a:rPr lang="en-US" b="1" dirty="0" smtClean="0"/>
              <a:t>last trimester </a:t>
            </a:r>
            <a:r>
              <a:rPr lang="en-US" dirty="0" smtClean="0"/>
              <a:t>due to visual complaints:</a:t>
            </a:r>
          </a:p>
          <a:p>
            <a:pPr>
              <a:buNone/>
            </a:pPr>
            <a:r>
              <a:rPr lang="en-US" dirty="0" smtClean="0"/>
              <a:t>    patient had </a:t>
            </a:r>
            <a:r>
              <a:rPr lang="en-US" b="1" dirty="0" smtClean="0"/>
              <a:t>acute visual loss </a:t>
            </a:r>
            <a:r>
              <a:rPr lang="en-US" dirty="0" smtClean="0"/>
              <a:t>and the other had </a:t>
            </a:r>
            <a:r>
              <a:rPr lang="en-US" b="1" dirty="0" smtClean="0">
                <a:solidFill>
                  <a:srgbClr val="00B0F0"/>
                </a:solidFill>
              </a:rPr>
              <a:t>pituitary apoplexy</a:t>
            </a:r>
            <a:r>
              <a:rPr lang="en-US" dirty="0" smtClean="0"/>
              <a:t>. One patient delivered at term, whereas the other patient had a cesarean section at 34 weeks.  Both babies were healthy.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during pregnancy.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71553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secretion of </a:t>
            </a:r>
            <a:r>
              <a:rPr lang="en-US" sz="2400" b="1" dirty="0" smtClean="0"/>
              <a:t>placental GH </a:t>
            </a:r>
            <a:r>
              <a:rPr lang="en-US" sz="2400" dirty="0" smtClean="0"/>
              <a:t>induces an increase in plasma</a:t>
            </a:r>
            <a:r>
              <a:rPr lang="fa-IR" sz="2400" dirty="0" smtClean="0"/>
              <a:t> </a:t>
            </a:r>
            <a:r>
              <a:rPr lang="en-US" sz="2400" dirty="0" smtClean="0"/>
              <a:t>IGF-1 level but </a:t>
            </a:r>
            <a:r>
              <a:rPr lang="en-US" sz="2400" b="1" i="1" dirty="0" smtClean="0"/>
              <a:t>not a decrease </a:t>
            </a:r>
            <a:r>
              <a:rPr lang="en-US" sz="2400" dirty="0" smtClean="0"/>
              <a:t>in the autonomous secretion of GH by the pituitary adenoma.</a:t>
            </a:r>
            <a:endParaRPr lang="fa-IR" sz="2400" dirty="0" smtClean="0"/>
          </a:p>
          <a:p>
            <a:r>
              <a:rPr lang="en-US" sz="2400" dirty="0" smtClean="0"/>
              <a:t>The presence of both </a:t>
            </a:r>
            <a:r>
              <a:rPr lang="en-US" sz="2400" b="1" i="1" dirty="0" smtClean="0"/>
              <a:t>maternal</a:t>
            </a:r>
            <a:r>
              <a:rPr lang="en-US" sz="2400" b="1" dirty="0" smtClean="0"/>
              <a:t> GH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b="1" i="1" dirty="0" smtClean="0"/>
              <a:t>placental</a:t>
            </a:r>
            <a:r>
              <a:rPr lang="en-US" sz="2400" b="1" dirty="0" smtClean="0"/>
              <a:t> GH</a:t>
            </a:r>
            <a:r>
              <a:rPr lang="en-US" sz="2400" dirty="0" smtClean="0"/>
              <a:t>, makes it </a:t>
            </a:r>
            <a:r>
              <a:rPr lang="en-US" sz="2400" dirty="0" smtClean="0">
                <a:solidFill>
                  <a:srgbClr val="FF0000"/>
                </a:solidFill>
              </a:rPr>
              <a:t>difficult to diagnose </a:t>
            </a:r>
            <a:r>
              <a:rPr lang="en-US" sz="2400" dirty="0" err="1" smtClean="0"/>
              <a:t>acromegaly</a:t>
            </a:r>
            <a:r>
              <a:rPr lang="en-US" sz="2400" dirty="0" smtClean="0"/>
              <a:t> during gestation.</a:t>
            </a:r>
            <a:r>
              <a:rPr lang="fa-IR" sz="2400" dirty="0" smtClean="0"/>
              <a:t> </a:t>
            </a:r>
            <a:r>
              <a:rPr lang="en-US" sz="2400" dirty="0" smtClean="0"/>
              <a:t> Therefore,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monitoring </a:t>
            </a:r>
            <a:r>
              <a:rPr lang="en-US" sz="2400" dirty="0" smtClean="0"/>
              <a:t>is of </a:t>
            </a:r>
            <a:r>
              <a:rPr lang="en-US" sz="2400" b="1" dirty="0" smtClean="0">
                <a:solidFill>
                  <a:srgbClr val="C00000"/>
                </a:solidFill>
              </a:rPr>
              <a:t>limited use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To </a:t>
            </a:r>
            <a:r>
              <a:rPr lang="en-US" sz="2400" b="1" i="1" dirty="0" smtClean="0"/>
              <a:t>diagnose</a:t>
            </a:r>
            <a:r>
              <a:rPr lang="en-US" sz="2400" dirty="0" smtClean="0"/>
              <a:t> </a:t>
            </a:r>
            <a:r>
              <a:rPr lang="en-US" sz="2400" dirty="0" err="1" smtClean="0"/>
              <a:t>acromegaly</a:t>
            </a:r>
            <a:r>
              <a:rPr lang="en-US" sz="2400" dirty="0" smtClean="0"/>
              <a:t> in pregnancy, an interference-free </a:t>
            </a:r>
            <a:r>
              <a:rPr lang="en-US" sz="2400" b="1" dirty="0" err="1" smtClean="0">
                <a:solidFill>
                  <a:srgbClr val="C00000"/>
                </a:solidFill>
              </a:rPr>
              <a:t>immunofluorometric</a:t>
            </a:r>
            <a:r>
              <a:rPr lang="en-US" sz="2400" b="1" dirty="0" smtClean="0">
                <a:solidFill>
                  <a:srgbClr val="C00000"/>
                </a:solidFill>
              </a:rPr>
              <a:t> assay</a:t>
            </a:r>
            <a:r>
              <a:rPr lang="fa-IR" sz="2400" b="1" dirty="0" smtClean="0"/>
              <a:t> </a:t>
            </a:r>
            <a:r>
              <a:rPr lang="en-US" sz="2400" dirty="0" smtClean="0"/>
              <a:t>specific for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placental GH variant </a:t>
            </a:r>
            <a:r>
              <a:rPr lang="en-US" sz="2400" dirty="0" smtClean="0"/>
              <a:t>is required to differentiate the pituitary GH and the</a:t>
            </a:r>
            <a:r>
              <a:rPr lang="fa-IR" sz="2400" dirty="0" smtClean="0"/>
              <a:t> </a:t>
            </a:r>
            <a:r>
              <a:rPr lang="en-US" sz="2400" dirty="0" smtClean="0"/>
              <a:t>placental GH.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fa-IR" sz="2400" dirty="0" smtClean="0"/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Acromegalic</a:t>
            </a:r>
            <a:r>
              <a:rPr lang="en-US" dirty="0" smtClean="0"/>
              <a:t> patients </a:t>
            </a:r>
            <a:r>
              <a:rPr lang="en-US" dirty="0" smtClean="0">
                <a:solidFill>
                  <a:srgbClr val="FF0000"/>
                </a:solidFill>
              </a:rPr>
              <a:t>often</a:t>
            </a:r>
            <a:r>
              <a:rPr lang="en-US" dirty="0" smtClean="0"/>
              <a:t> report</a:t>
            </a:r>
            <a:r>
              <a:rPr lang="fa-IR" dirty="0" smtClean="0"/>
              <a:t> </a:t>
            </a:r>
            <a:r>
              <a:rPr lang="en-US" dirty="0" smtClean="0"/>
              <a:t>an </a:t>
            </a:r>
            <a:r>
              <a:rPr lang="en-US" b="1" dirty="0" smtClean="0"/>
              <a:t>improvement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 their clinical </a:t>
            </a:r>
            <a:r>
              <a:rPr lang="en-US" b="1" dirty="0" smtClean="0"/>
              <a:t>signs and symptoms, especially </a:t>
            </a:r>
            <a:r>
              <a:rPr lang="en-US" dirty="0" smtClean="0"/>
              <a:t>during the </a:t>
            </a:r>
            <a:r>
              <a:rPr lang="en-US" b="1" dirty="0" smtClean="0"/>
              <a:t>first trimester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reduction in IGF-1 </a:t>
            </a:r>
            <a:r>
              <a:rPr lang="en-US" dirty="0" smtClean="0"/>
              <a:t>levels during pregnancy of </a:t>
            </a:r>
            <a:r>
              <a:rPr lang="en-US" b="1" i="1" dirty="0" err="1" smtClean="0"/>
              <a:t>acromegalic</a:t>
            </a:r>
            <a:r>
              <a:rPr lang="en-US" b="1" i="1" dirty="0" smtClean="0"/>
              <a:t> patients </a:t>
            </a:r>
            <a:r>
              <a:rPr lang="en-US" dirty="0" smtClean="0"/>
              <a:t>is often noted even</a:t>
            </a:r>
            <a:r>
              <a:rPr lang="fa-IR" dirty="0" smtClean="0"/>
              <a:t> </a:t>
            </a:r>
            <a:r>
              <a:rPr lang="en-US" b="1" dirty="0" smtClean="0"/>
              <a:t>without medical </a:t>
            </a:r>
            <a:r>
              <a:rPr lang="en-US" dirty="0" smtClean="0"/>
              <a:t>therapy.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48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C0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</a:t>
            </a:r>
            <a:r>
              <a:rPr lang="en-US" b="1" dirty="0" smtClean="0"/>
              <a:t>improvement in IGF-1 </a:t>
            </a:r>
            <a:r>
              <a:rPr lang="en-US" dirty="0" smtClean="0"/>
              <a:t>could be attributed to the effect of the marked </a:t>
            </a:r>
            <a:r>
              <a:rPr lang="en-US" b="1" dirty="0" smtClean="0"/>
              <a:t>increase in</a:t>
            </a:r>
            <a:r>
              <a:rPr lang="fa-IR" b="1" dirty="0" smtClean="0"/>
              <a:t> </a:t>
            </a:r>
            <a:r>
              <a:rPr lang="en-US" b="1" dirty="0" smtClean="0"/>
              <a:t>estrogen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levels during pregnancy, which </a:t>
            </a:r>
            <a:r>
              <a:rPr lang="en-US" b="1" dirty="0" smtClean="0"/>
              <a:t>inhibits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/>
              <a:t>GH signaling</a:t>
            </a:r>
            <a:r>
              <a:rPr lang="en-US" dirty="0" smtClean="0"/>
              <a:t>, resulting in a state of </a:t>
            </a:r>
            <a:r>
              <a:rPr lang="en-US" b="1" dirty="0" smtClean="0"/>
              <a:t>GH</a:t>
            </a:r>
            <a:r>
              <a:rPr lang="fa-IR" b="1" dirty="0" smtClean="0"/>
              <a:t> </a:t>
            </a:r>
            <a:r>
              <a:rPr lang="en-US" b="1" dirty="0" smtClean="0"/>
              <a:t>resistance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False positives </a:t>
            </a:r>
            <a:r>
              <a:rPr lang="en-US" dirty="0" smtClean="0"/>
              <a:t>for a </a:t>
            </a:r>
            <a:r>
              <a:rPr lang="en-US" b="1" dirty="0" smtClean="0"/>
              <a:t>diagnosis</a:t>
            </a:r>
            <a:r>
              <a:rPr lang="en-US" dirty="0" smtClean="0"/>
              <a:t> of </a:t>
            </a:r>
            <a:r>
              <a:rPr lang="en-US" b="1" dirty="0" err="1" smtClean="0">
                <a:solidFill>
                  <a:srgbClr val="00B0F0"/>
                </a:solidFill>
              </a:rPr>
              <a:t>acromegaly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may occur in</a:t>
            </a:r>
            <a:r>
              <a:rPr lang="fa-IR" dirty="0" smtClean="0"/>
              <a:t> </a:t>
            </a:r>
            <a:r>
              <a:rPr lang="en-US" dirty="0" smtClean="0"/>
              <a:t>pregnancy.</a:t>
            </a:r>
            <a:endParaRPr lang="fa-IR" dirty="0" smtClean="0"/>
          </a:p>
          <a:p>
            <a:r>
              <a:rPr lang="en-US" dirty="0" smtClean="0"/>
              <a:t>For the patient with </a:t>
            </a:r>
            <a:r>
              <a:rPr lang="en-US" dirty="0" err="1" smtClean="0"/>
              <a:t>acromegaly</a:t>
            </a:r>
            <a:r>
              <a:rPr lang="en-US" dirty="0" smtClean="0"/>
              <a:t> who becomes</a:t>
            </a:r>
            <a:r>
              <a:rPr lang="fa-IR" dirty="0" smtClean="0"/>
              <a:t> </a:t>
            </a:r>
            <a:r>
              <a:rPr lang="en-US" dirty="0" smtClean="0"/>
              <a:t>pregnant,</a:t>
            </a:r>
            <a:r>
              <a:rPr lang="fa-IR" dirty="0" smtClean="0"/>
              <a:t> </a:t>
            </a:r>
            <a:r>
              <a:rPr lang="en-US" dirty="0" smtClean="0"/>
              <a:t> there is a </a:t>
            </a:r>
            <a:r>
              <a:rPr lang="en-US" b="1" dirty="0" smtClean="0">
                <a:solidFill>
                  <a:srgbClr val="FF0000"/>
                </a:solidFill>
              </a:rPr>
              <a:t>concern</a:t>
            </a:r>
            <a:r>
              <a:rPr lang="en-US" dirty="0" smtClean="0"/>
              <a:t> for </a:t>
            </a:r>
            <a:r>
              <a:rPr lang="en-US" b="1" i="1" dirty="0" smtClean="0"/>
              <a:t>tumor si</a:t>
            </a:r>
            <a:r>
              <a:rPr lang="en-US" b="1" dirty="0" smtClean="0"/>
              <a:t>ze</a:t>
            </a:r>
            <a:r>
              <a:rPr lang="en-US" dirty="0" smtClean="0"/>
              <a:t>, and the </a:t>
            </a:r>
            <a:r>
              <a:rPr lang="en-US" b="1" i="1" dirty="0" smtClean="0"/>
              <a:t>safety of medications</a:t>
            </a:r>
            <a:r>
              <a:rPr lang="fa-IR" b="1" i="1" dirty="0" smtClean="0"/>
              <a:t> </a:t>
            </a:r>
            <a:r>
              <a:rPr lang="en-US" dirty="0" smtClean="0"/>
              <a:t>used to treat </a:t>
            </a:r>
            <a:r>
              <a:rPr lang="en-US" dirty="0" err="1" smtClean="0"/>
              <a:t>acromegaly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Tumor</a:t>
            </a:r>
            <a:b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in Pregnancy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tx1"/>
                </a:solidFill>
              </a:rPr>
              <a:t>Dr.Bijan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ghobadian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Shahid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Beheshti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University of Medical Sciences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6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four</a:t>
            </a:r>
            <a:r>
              <a:rPr lang="en-US" dirty="0" smtClean="0"/>
              <a:t> patients, </a:t>
            </a:r>
            <a:r>
              <a:rPr lang="en-US" b="1" dirty="0" smtClean="0"/>
              <a:t>tumor</a:t>
            </a:r>
            <a:r>
              <a:rPr lang="fa-IR" b="1" dirty="0" smtClean="0"/>
              <a:t> </a:t>
            </a:r>
            <a:r>
              <a:rPr lang="en-US" b="1" dirty="0" smtClean="0"/>
              <a:t>growth </a:t>
            </a:r>
            <a:r>
              <a:rPr lang="en-US" dirty="0" smtClean="0"/>
              <a:t>and </a:t>
            </a:r>
            <a:r>
              <a:rPr lang="en-US" b="1" dirty="0" smtClean="0"/>
              <a:t>hemorrhage</a:t>
            </a:r>
            <a:r>
              <a:rPr lang="en-US" dirty="0" smtClean="0"/>
              <a:t> have been described during pregnancy,</a:t>
            </a:r>
            <a:r>
              <a:rPr lang="fa-IR" dirty="0" smtClean="0"/>
              <a:t> </a:t>
            </a:r>
            <a:r>
              <a:rPr lang="en-US" dirty="0" smtClean="0"/>
              <a:t> including a patient with </a:t>
            </a:r>
            <a:r>
              <a:rPr lang="en-US" b="1" dirty="0" smtClean="0"/>
              <a:t>progressive visual field loss</a:t>
            </a:r>
            <a:r>
              <a:rPr lang="fa-IR" b="1" dirty="0" smtClean="0"/>
              <a:t> </a:t>
            </a:r>
            <a:r>
              <a:rPr lang="en-US" b="1" dirty="0" smtClean="0"/>
              <a:t> </a:t>
            </a:r>
            <a:r>
              <a:rPr lang="fa-IR" dirty="0" smtClean="0"/>
              <a:t>.</a:t>
            </a:r>
          </a:p>
          <a:p>
            <a:r>
              <a:rPr lang="en-US" dirty="0" smtClean="0"/>
              <a:t>Therefore, patients with </a:t>
            </a:r>
            <a:r>
              <a:rPr lang="en-US" b="1" dirty="0" err="1" smtClean="0"/>
              <a:t>acromegaly</a:t>
            </a:r>
            <a:r>
              <a:rPr lang="fa-IR" b="1" dirty="0" smtClean="0"/>
              <a:t> </a:t>
            </a:r>
            <a:r>
              <a:rPr lang="en-US" b="1" dirty="0" smtClean="0"/>
              <a:t>with </a:t>
            </a:r>
            <a:r>
              <a:rPr lang="en-US" b="1" dirty="0" err="1" smtClean="0"/>
              <a:t>macroadenomas</a:t>
            </a:r>
            <a:r>
              <a:rPr lang="en-US" dirty="0" smtClean="0"/>
              <a:t> should be </a:t>
            </a:r>
            <a:r>
              <a:rPr lang="en-US" b="1" i="1" dirty="0" smtClean="0"/>
              <a:t>monitored</a:t>
            </a:r>
            <a:r>
              <a:rPr lang="en-US" i="1" dirty="0" smtClean="0"/>
              <a:t> </a:t>
            </a:r>
            <a:r>
              <a:rPr lang="en-US" dirty="0" smtClean="0"/>
              <a:t>clinically for</a:t>
            </a:r>
            <a:r>
              <a:rPr lang="fa-IR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headaches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visual symptoms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a </a:t>
            </a:r>
            <a:r>
              <a:rPr lang="en-US" b="1" i="1" dirty="0" smtClean="0"/>
              <a:t>decrease in uterine artery</a:t>
            </a:r>
            <a:r>
              <a:rPr lang="fa-IR" b="1" i="1" dirty="0" smtClean="0"/>
              <a:t> </a:t>
            </a:r>
            <a:r>
              <a:rPr lang="en-US" b="1" i="1" dirty="0" smtClean="0"/>
              <a:t>blood flow </a:t>
            </a:r>
            <a:r>
              <a:rPr lang="en-US" dirty="0" smtClean="0"/>
              <a:t>has been reported with </a:t>
            </a:r>
            <a:r>
              <a:rPr lang="en-US" b="1" dirty="0" smtClean="0"/>
              <a:t>short-acting </a:t>
            </a:r>
            <a:r>
              <a:rPr lang="en-US" b="1" dirty="0" err="1" smtClean="0"/>
              <a:t>octreotide</a:t>
            </a:r>
            <a:r>
              <a:rPr lang="fa-IR" dirty="0" smtClean="0"/>
              <a:t> </a:t>
            </a:r>
            <a:r>
              <a:rPr lang="en-US" dirty="0" smtClean="0"/>
              <a:t> and one fetus appeared to have </a:t>
            </a:r>
            <a:r>
              <a:rPr lang="en-US" b="1" dirty="0" smtClean="0">
                <a:solidFill>
                  <a:srgbClr val="FF0000"/>
                </a:solidFill>
              </a:rPr>
              <a:t>IUGR </a:t>
            </a:r>
            <a:r>
              <a:rPr lang="en-US" dirty="0" smtClean="0"/>
              <a:t>that responded to a lower dose of </a:t>
            </a:r>
            <a:r>
              <a:rPr lang="en-US" dirty="0" err="1" smtClean="0"/>
              <a:t>octreotide</a:t>
            </a:r>
            <a:r>
              <a:rPr lang="fa-IR" dirty="0" smtClean="0"/>
              <a:t> </a:t>
            </a:r>
            <a:r>
              <a:rPr lang="en-US" dirty="0" smtClean="0"/>
              <a:t>LAR</a:t>
            </a:r>
            <a:r>
              <a:rPr lang="fa-IR" dirty="0" smtClean="0"/>
              <a:t>.</a:t>
            </a:r>
          </a:p>
          <a:p>
            <a:r>
              <a:rPr lang="en-US" dirty="0" err="1" smtClean="0"/>
              <a:t>Octreotide</a:t>
            </a:r>
            <a:r>
              <a:rPr lang="en-US" dirty="0" smtClean="0"/>
              <a:t> can affect </a:t>
            </a:r>
            <a:r>
              <a:rPr lang="en-US" b="1" i="1" dirty="0" smtClean="0">
                <a:solidFill>
                  <a:srgbClr val="FF0000"/>
                </a:solidFill>
              </a:rPr>
              <a:t>developing fetal </a:t>
            </a:r>
            <a:r>
              <a:rPr lang="en-US" dirty="0" smtClean="0"/>
              <a:t>tissues</a:t>
            </a:r>
            <a:r>
              <a:rPr lang="fa-IR" dirty="0" smtClean="0"/>
              <a:t> </a:t>
            </a:r>
            <a:r>
              <a:rPr lang="en-US" dirty="0" smtClean="0"/>
              <a:t>where </a:t>
            </a:r>
            <a:r>
              <a:rPr lang="en-US" b="1" dirty="0" err="1" smtClean="0"/>
              <a:t>somatostatin</a:t>
            </a:r>
            <a:r>
              <a:rPr lang="fa-IR" b="1" dirty="0" smtClean="0"/>
              <a:t> </a:t>
            </a:r>
            <a:r>
              <a:rPr lang="en-US" b="1" dirty="0" smtClean="0"/>
              <a:t>receptors </a:t>
            </a:r>
            <a:r>
              <a:rPr lang="en-US" dirty="0" smtClean="0"/>
              <a:t>are widespread, especially in the </a:t>
            </a:r>
            <a:r>
              <a:rPr lang="en-US" b="1" dirty="0" smtClean="0"/>
              <a:t>brain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the </a:t>
            </a:r>
            <a:r>
              <a:rPr lang="en-US" b="1" dirty="0" smtClean="0"/>
              <a:t>limited data </a:t>
            </a:r>
            <a:r>
              <a:rPr lang="en-US" dirty="0" smtClean="0"/>
              <a:t>documenting </a:t>
            </a:r>
            <a:r>
              <a:rPr lang="en-US" b="1" dirty="0" smtClean="0">
                <a:solidFill>
                  <a:srgbClr val="00B050"/>
                </a:solidFill>
              </a:rPr>
              <a:t>safety</a:t>
            </a:r>
            <a:r>
              <a:rPr lang="en-US" dirty="0" smtClean="0"/>
              <a:t>, we recommend</a:t>
            </a:r>
            <a:r>
              <a:rPr lang="fa-IR" dirty="0" smtClean="0"/>
              <a:t> </a:t>
            </a:r>
            <a:r>
              <a:rPr lang="en-US" dirty="0" smtClean="0"/>
              <a:t>that </a:t>
            </a:r>
            <a:r>
              <a:rPr lang="en-US" b="1" dirty="0" smtClean="0"/>
              <a:t>long-acting</a:t>
            </a:r>
            <a:r>
              <a:rPr lang="en-US" dirty="0" smtClean="0"/>
              <a:t> </a:t>
            </a:r>
            <a:r>
              <a:rPr lang="en-US" b="1" dirty="0" smtClean="0"/>
              <a:t>SRLs </a:t>
            </a:r>
            <a:r>
              <a:rPr lang="en-US" dirty="0" smtClean="0"/>
              <a:t>be</a:t>
            </a:r>
            <a:r>
              <a:rPr lang="fa-IR" dirty="0" smtClean="0"/>
              <a:t> </a:t>
            </a:r>
            <a:r>
              <a:rPr lang="en-US" b="1" dirty="0" smtClean="0"/>
              <a:t>discontinued</a:t>
            </a:r>
            <a:r>
              <a:rPr lang="en-US" dirty="0" smtClean="0"/>
              <a:t> if pregnancy is considered </a:t>
            </a:r>
            <a:r>
              <a:rPr lang="fa-IR" dirty="0" smtClean="0"/>
              <a:t>.</a:t>
            </a:r>
          </a:p>
          <a:p>
            <a:r>
              <a:rPr lang="en-US" b="1" dirty="0" smtClean="0"/>
              <a:t>Contraception</a:t>
            </a:r>
            <a:r>
              <a:rPr lang="fa-IR" dirty="0" smtClean="0"/>
              <a:t> </a:t>
            </a:r>
            <a:r>
              <a:rPr lang="en-US" dirty="0" smtClean="0"/>
              <a:t>be used when these drugs are administered.</a:t>
            </a:r>
            <a:endParaRPr lang="fa-IR" dirty="0" smtClean="0"/>
          </a:p>
          <a:p>
            <a:r>
              <a:rPr lang="en-US" b="1" dirty="0" err="1" smtClean="0"/>
              <a:t>Shortacting</a:t>
            </a:r>
            <a:r>
              <a:rPr lang="fa-IR" b="1" dirty="0" smtClean="0"/>
              <a:t> </a:t>
            </a:r>
            <a:r>
              <a:rPr lang="en-US" dirty="0" err="1" smtClean="0"/>
              <a:t>octreotide</a:t>
            </a:r>
            <a:r>
              <a:rPr lang="en-US" dirty="0" smtClean="0"/>
              <a:t> sc injections can be utilized for disease</a:t>
            </a:r>
            <a:r>
              <a:rPr lang="fa-IR" dirty="0" smtClean="0"/>
              <a:t> </a:t>
            </a:r>
            <a:r>
              <a:rPr lang="en-US" dirty="0" smtClean="0"/>
              <a:t>control while </a:t>
            </a:r>
            <a:r>
              <a:rPr lang="en-US" b="1" dirty="0" smtClean="0"/>
              <a:t>awaiting conception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Considering the </a:t>
            </a:r>
            <a:r>
              <a:rPr lang="en-US" b="1" i="1" dirty="0" smtClean="0"/>
              <a:t>prolonged</a:t>
            </a:r>
            <a:r>
              <a:rPr lang="fa-IR" b="1" i="1" dirty="0" smtClean="0"/>
              <a:t> </a:t>
            </a:r>
            <a:r>
              <a:rPr lang="en-US" b="1" i="1" dirty="0" smtClean="0"/>
              <a:t>nature </a:t>
            </a:r>
            <a:r>
              <a:rPr lang="en-US" dirty="0" smtClean="0"/>
              <a:t>of the course of most patients with </a:t>
            </a:r>
            <a:r>
              <a:rPr lang="en-US" b="1" dirty="0" err="1" smtClean="0"/>
              <a:t>acromegaly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medical therapy </a:t>
            </a:r>
            <a:r>
              <a:rPr lang="en-US" dirty="0" smtClean="0"/>
              <a:t>for 9–12 months</a:t>
            </a:r>
            <a:r>
              <a:rPr lang="fa-IR" dirty="0" smtClean="0"/>
              <a:t> </a:t>
            </a:r>
            <a:r>
              <a:rPr lang="en-US" dirty="0" smtClean="0"/>
              <a:t>should not have a adverse effect on the </a:t>
            </a:r>
            <a:r>
              <a:rPr lang="en-US" b="1" dirty="0" err="1" smtClean="0"/>
              <a:t>longterm</a:t>
            </a:r>
            <a:r>
              <a:rPr lang="fa-IR" b="1" dirty="0" smtClean="0"/>
              <a:t> </a:t>
            </a:r>
            <a:r>
              <a:rPr lang="en-US" b="1" dirty="0" smtClean="0"/>
              <a:t>outcome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On the other hand, these drugs </a:t>
            </a:r>
            <a:r>
              <a:rPr lang="en-US" b="1" dirty="0" smtClean="0"/>
              <a:t>can control</a:t>
            </a:r>
            <a:r>
              <a:rPr lang="fa-IR" b="1" dirty="0" smtClean="0"/>
              <a:t> </a:t>
            </a:r>
            <a:r>
              <a:rPr lang="en-US" b="1" dirty="0" smtClean="0"/>
              <a:t>tumor growth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And for enlarging tumors, their reintroduction</a:t>
            </a:r>
            <a:r>
              <a:rPr lang="fa-IR" dirty="0" smtClean="0"/>
              <a:t> </a:t>
            </a:r>
            <a:r>
              <a:rPr lang="en-US" dirty="0" smtClean="0"/>
              <a:t>during pregnancy may be warranted </a:t>
            </a:r>
            <a:r>
              <a:rPr lang="en-US" b="1" dirty="0" err="1" smtClean="0"/>
              <a:t>vs</a:t>
            </a:r>
            <a:r>
              <a:rPr lang="en-US" b="1" dirty="0" smtClean="0"/>
              <a:t> operating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Pegvisomant</a:t>
            </a:r>
            <a:r>
              <a:rPr lang="en-US" dirty="0" smtClean="0"/>
              <a:t>, </a:t>
            </a:r>
            <a:r>
              <a:rPr lang="en-US" dirty="0" err="1" smtClean="0"/>
              <a:t>aGHreceptor</a:t>
            </a:r>
            <a:r>
              <a:rPr lang="en-US" dirty="0" smtClean="0"/>
              <a:t> antagonist, has been given to</a:t>
            </a:r>
            <a:r>
              <a:rPr lang="fa-IR" dirty="0" smtClean="0"/>
              <a:t> </a:t>
            </a:r>
            <a:r>
              <a:rPr lang="en-US" b="1" i="1" dirty="0" smtClean="0"/>
              <a:t>two patients </a:t>
            </a:r>
            <a:r>
              <a:rPr lang="en-US" dirty="0" smtClean="0"/>
              <a:t>with </a:t>
            </a:r>
            <a:r>
              <a:rPr lang="en-US" dirty="0" err="1" smtClean="0"/>
              <a:t>acromegaly</a:t>
            </a:r>
            <a:r>
              <a:rPr lang="en-US" dirty="0" smtClean="0"/>
              <a:t> during pregnancy </a:t>
            </a:r>
            <a:r>
              <a:rPr lang="en-US" b="1" dirty="0" smtClean="0">
                <a:solidFill>
                  <a:srgbClr val="00B050"/>
                </a:solidFill>
              </a:rPr>
              <a:t>without</a:t>
            </a:r>
            <a:r>
              <a:rPr lang="fa-IR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harm </a:t>
            </a:r>
            <a:r>
              <a:rPr lang="fa-IR" dirty="0" smtClean="0"/>
              <a:t>.</a:t>
            </a:r>
          </a:p>
          <a:p>
            <a:r>
              <a:rPr lang="en-US" dirty="0" smtClean="0"/>
              <a:t>But the </a:t>
            </a:r>
            <a:r>
              <a:rPr lang="en-US" b="1" dirty="0" smtClean="0"/>
              <a:t>safety</a:t>
            </a:r>
            <a:r>
              <a:rPr lang="en-US" dirty="0" smtClean="0"/>
              <a:t> of this is certainly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established</a:t>
            </a:r>
            <a:r>
              <a:rPr lang="en-US" dirty="0" smtClean="0"/>
              <a:t>, and we recommend against its use during</a:t>
            </a:r>
            <a:r>
              <a:rPr lang="fa-IR" dirty="0" smtClean="0"/>
              <a:t> </a:t>
            </a:r>
            <a:r>
              <a:rPr lang="en-US" dirty="0" smtClean="0"/>
              <a:t>pregnancy.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7.2 </a:t>
            </a:r>
            <a:r>
              <a:rPr lang="en-US" i="1" dirty="0" smtClean="0"/>
              <a:t>We suggest </a:t>
            </a:r>
            <a:r>
              <a:rPr lang="en-US" b="1" i="1" dirty="0" smtClean="0">
                <a:solidFill>
                  <a:srgbClr val="FF0000"/>
                </a:solidFill>
              </a:rPr>
              <a:t>discontinuing</a:t>
            </a:r>
            <a:r>
              <a:rPr lang="en-US" i="1" dirty="0" smtClean="0"/>
              <a:t> </a:t>
            </a:r>
            <a:r>
              <a:rPr lang="en-US" b="1" i="1" dirty="0" smtClean="0"/>
              <a:t>long-acting SRL </a:t>
            </a:r>
            <a:r>
              <a:rPr lang="en-US" i="1" dirty="0" smtClean="0"/>
              <a:t>formulations</a:t>
            </a:r>
            <a:r>
              <a:rPr lang="fa-IR" i="1" dirty="0" smtClean="0"/>
              <a:t> </a:t>
            </a:r>
            <a:r>
              <a:rPr lang="en-US" i="1" dirty="0" smtClean="0"/>
              <a:t>and </a:t>
            </a:r>
            <a:r>
              <a:rPr lang="en-US" b="1" i="1" dirty="0" err="1" smtClean="0"/>
              <a:t>pegvisomant</a:t>
            </a:r>
            <a:r>
              <a:rPr lang="en-US" i="1" dirty="0" smtClean="0"/>
              <a:t> approximately </a:t>
            </a:r>
            <a:r>
              <a:rPr lang="en-US" b="1" i="1" dirty="0" smtClean="0">
                <a:solidFill>
                  <a:srgbClr val="C00000"/>
                </a:solidFill>
              </a:rPr>
              <a:t>2 months </a:t>
            </a:r>
            <a:r>
              <a:rPr lang="en-US" i="1" dirty="0" smtClean="0"/>
              <a:t>before</a:t>
            </a:r>
            <a:r>
              <a:rPr lang="fa-IR" i="1" dirty="0" smtClean="0"/>
              <a:t> </a:t>
            </a:r>
            <a:r>
              <a:rPr lang="en-US" i="1" dirty="0" smtClean="0"/>
              <a:t>attempts to conceive, with use of s</a:t>
            </a:r>
            <a:r>
              <a:rPr lang="en-US" b="1" i="1" dirty="0" smtClean="0"/>
              <a:t>hort-acting</a:t>
            </a:r>
            <a:r>
              <a:rPr lang="en-US" i="1" dirty="0" smtClean="0"/>
              <a:t> </a:t>
            </a:r>
            <a:r>
              <a:rPr lang="en-US" i="1" dirty="0" err="1" smtClean="0"/>
              <a:t>octreotide</a:t>
            </a:r>
            <a:r>
              <a:rPr lang="en-US" i="1" dirty="0" smtClean="0"/>
              <a:t> as</a:t>
            </a:r>
            <a:r>
              <a:rPr lang="fa-IR" i="1" dirty="0" smtClean="0"/>
              <a:t> </a:t>
            </a:r>
            <a:r>
              <a:rPr lang="en-US" i="1" dirty="0" smtClean="0"/>
              <a:t>necessary until conception</a:t>
            </a:r>
            <a:r>
              <a:rPr lang="en-US" dirty="0" smtClean="0"/>
              <a:t>. </a:t>
            </a:r>
            <a:endParaRPr lang="fa-IR" dirty="0" smtClean="0"/>
          </a:p>
          <a:p>
            <a:r>
              <a:rPr lang="en-US" dirty="0" smtClean="0"/>
              <a:t>7.3 During pregnancy, we recommend that </a:t>
            </a:r>
            <a:r>
              <a:rPr lang="en-US" dirty="0" err="1" smtClean="0"/>
              <a:t>acromegaly</a:t>
            </a:r>
            <a:r>
              <a:rPr lang="fa-IR" dirty="0" smtClean="0"/>
              <a:t> </a:t>
            </a:r>
            <a:r>
              <a:rPr lang="en-US" b="1" dirty="0" smtClean="0"/>
              <a:t>medical therapy </a:t>
            </a:r>
            <a:r>
              <a:rPr lang="en-US" dirty="0" smtClean="0"/>
              <a:t>be </a:t>
            </a:r>
            <a:r>
              <a:rPr lang="en-US" b="1" dirty="0" smtClean="0">
                <a:solidFill>
                  <a:srgbClr val="FF0000"/>
                </a:solidFill>
              </a:rPr>
              <a:t>withheld</a:t>
            </a:r>
            <a:r>
              <a:rPr lang="en-US" dirty="0" smtClean="0"/>
              <a:t> and administered </a:t>
            </a:r>
            <a:r>
              <a:rPr lang="en-US" b="1" dirty="0" smtClean="0">
                <a:solidFill>
                  <a:srgbClr val="00B050"/>
                </a:solidFill>
              </a:rPr>
              <a:t>only</a:t>
            </a:r>
            <a:r>
              <a:rPr lang="en-US" dirty="0" smtClean="0"/>
              <a:t> for</a:t>
            </a:r>
            <a:r>
              <a:rPr lang="fa-IR" dirty="0" smtClean="0"/>
              <a:t> </a:t>
            </a:r>
            <a:r>
              <a:rPr lang="en-US" b="1" i="1" dirty="0" smtClean="0"/>
              <a:t>tumor and headache </a:t>
            </a:r>
            <a:r>
              <a:rPr lang="en-US" dirty="0" smtClean="0"/>
              <a:t>control. </a:t>
            </a: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429264"/>
            <a:ext cx="1133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00438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7.4 During pregnancy, we suggest </a:t>
            </a:r>
            <a:r>
              <a:rPr lang="en-US" b="1" dirty="0" smtClean="0"/>
              <a:t>serial visual field</a:t>
            </a:r>
            <a:r>
              <a:rPr lang="fa-IR" dirty="0" smtClean="0"/>
              <a:t> </a:t>
            </a:r>
            <a:r>
              <a:rPr lang="en-US" dirty="0" smtClean="0"/>
              <a:t>testing in patients with </a:t>
            </a:r>
            <a:r>
              <a:rPr lang="en-US" dirty="0" err="1" smtClean="0"/>
              <a:t>macroadenomas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fa-IR" dirty="0" smtClean="0"/>
          </a:p>
          <a:p>
            <a:r>
              <a:rPr lang="en-US" dirty="0" smtClean="0"/>
              <a:t>7.5 We suggest </a:t>
            </a:r>
            <a:r>
              <a:rPr lang="en-US" b="1" i="1" dirty="0" smtClean="0">
                <a:solidFill>
                  <a:srgbClr val="FF0000"/>
                </a:solidFill>
              </a:rPr>
              <a:t>against</a:t>
            </a:r>
            <a:r>
              <a:rPr lang="en-US" dirty="0" smtClean="0"/>
              <a:t> </a:t>
            </a:r>
            <a:r>
              <a:rPr lang="en-US" b="1" dirty="0" smtClean="0"/>
              <a:t>monitoring GH </a:t>
            </a:r>
            <a:r>
              <a:rPr lang="en-US" dirty="0" smtClean="0"/>
              <a:t>and/or </a:t>
            </a:r>
            <a:r>
              <a:rPr lang="en-US" b="1" dirty="0" smtClean="0"/>
              <a:t>IGF-1</a:t>
            </a:r>
            <a:r>
              <a:rPr lang="fa-IR" dirty="0" smtClean="0"/>
              <a:t> </a:t>
            </a:r>
            <a:r>
              <a:rPr lang="en-US" dirty="0" smtClean="0"/>
              <a:t>levels during pregnancy.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29066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adenoma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Pregnancy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Pregnancy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Cushing disease in Pregnancy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Pregnancy </a:t>
            </a:r>
            <a:r>
              <a:rPr lang="en-US" b="1" i="1" dirty="0" smtClean="0"/>
              <a:t>rarely</a:t>
            </a:r>
            <a:r>
              <a:rPr lang="en-US" dirty="0" smtClean="0"/>
              <a:t> occurs during the course of Cushing syndrome (CS) because the</a:t>
            </a:r>
            <a:r>
              <a:rPr lang="fa-IR" dirty="0" smtClean="0"/>
              <a:t> </a:t>
            </a:r>
            <a:r>
              <a:rPr lang="en-US" dirty="0" smtClean="0"/>
              <a:t>disease leads to a state of </a:t>
            </a:r>
            <a:r>
              <a:rPr lang="en-US" b="1" dirty="0" err="1" smtClean="0"/>
              <a:t>hypercortisolism</a:t>
            </a:r>
            <a:r>
              <a:rPr lang="en-US" dirty="0" smtClean="0"/>
              <a:t> that </a:t>
            </a:r>
            <a:r>
              <a:rPr lang="en-US" b="1" dirty="0" smtClean="0">
                <a:solidFill>
                  <a:srgbClr val="FF0000"/>
                </a:solidFill>
              </a:rPr>
              <a:t>suppress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b="1" dirty="0" err="1" smtClean="0"/>
              <a:t>gonadotroph</a:t>
            </a:r>
            <a:r>
              <a:rPr lang="en-US" b="1" dirty="0" smtClean="0"/>
              <a:t> function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b="1" dirty="0" smtClean="0"/>
              <a:t>Different from </a:t>
            </a:r>
            <a:r>
              <a:rPr lang="en-US" dirty="0" smtClean="0"/>
              <a:t>cases of </a:t>
            </a:r>
            <a:r>
              <a:rPr lang="en-US" b="1" dirty="0" err="1" smtClean="0"/>
              <a:t>prolactinoma</a:t>
            </a:r>
            <a:r>
              <a:rPr lang="en-US" dirty="0" smtClean="0"/>
              <a:t> and </a:t>
            </a:r>
            <a:r>
              <a:rPr lang="en-US" b="1" dirty="0" err="1" smtClean="0"/>
              <a:t>acromegaly</a:t>
            </a:r>
            <a:r>
              <a:rPr lang="en-US" b="1" dirty="0" smtClean="0"/>
              <a:t>, CS </a:t>
            </a:r>
            <a:r>
              <a:rPr lang="en-US" dirty="0" smtClean="0"/>
              <a:t>was </a:t>
            </a:r>
            <a:r>
              <a:rPr lang="en-US" i="1" dirty="0" smtClean="0"/>
              <a:t>diagnosed</a:t>
            </a:r>
            <a:r>
              <a:rPr lang="en-US" dirty="0" smtClean="0"/>
              <a:t> </a:t>
            </a:r>
            <a:r>
              <a:rPr lang="en-US" b="1" dirty="0" smtClean="0"/>
              <a:t>during</a:t>
            </a:r>
            <a:r>
              <a:rPr lang="en-US" dirty="0" smtClean="0"/>
              <a:t> the course of pregnancy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description</a:t>
            </a:r>
            <a:r>
              <a:rPr lang="fa-IR" dirty="0" smtClean="0"/>
              <a:t> </a:t>
            </a:r>
            <a:r>
              <a:rPr lang="en-US" dirty="0" smtClean="0"/>
              <a:t>of CS occurring in pregnancy was reported by Hunt, in </a:t>
            </a:r>
            <a:r>
              <a:rPr lang="en-US" dirty="0" smtClean="0">
                <a:solidFill>
                  <a:srgbClr val="FF0000"/>
                </a:solidFill>
              </a:rPr>
              <a:t>1953</a:t>
            </a:r>
            <a:r>
              <a:rPr lang="fa-IR" dirty="0" smtClean="0"/>
              <a:t>.</a:t>
            </a:r>
          </a:p>
          <a:p>
            <a:r>
              <a:rPr lang="en-US" dirty="0" smtClean="0"/>
              <a:t>Since then, at least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140</a:t>
            </a:r>
            <a:r>
              <a:rPr lang="en-US" dirty="0" smtClean="0"/>
              <a:t> pregnancies have been reported as</a:t>
            </a:r>
            <a:r>
              <a:rPr lang="fa-IR" dirty="0" smtClean="0"/>
              <a:t> </a:t>
            </a:r>
            <a:r>
              <a:rPr lang="en-US" dirty="0" smtClean="0"/>
              <a:t>individual cases and small case series</a:t>
            </a:r>
            <a:r>
              <a:rPr lang="fa-IR" dirty="0" smtClean="0"/>
              <a:t>.</a:t>
            </a:r>
          </a:p>
          <a:p>
            <a:r>
              <a:rPr lang="en-US" b="1" dirty="0" smtClean="0"/>
              <a:t>Multiple pregnancies </a:t>
            </a:r>
            <a:r>
              <a:rPr lang="en-US" dirty="0" smtClean="0"/>
              <a:t>occurred in about </a:t>
            </a:r>
            <a:r>
              <a:rPr lang="en-US" b="1" dirty="0" smtClean="0"/>
              <a:t>10%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the</a:t>
            </a:r>
            <a:r>
              <a:rPr lang="fa-IR" dirty="0" smtClean="0"/>
              <a:t> </a:t>
            </a:r>
            <a:r>
              <a:rPr lang="en-US" dirty="0" smtClean="0"/>
              <a:t>patients. The </a:t>
            </a:r>
            <a:r>
              <a:rPr lang="en-US" b="1" dirty="0" smtClean="0"/>
              <a:t>mean gestational </a:t>
            </a:r>
            <a:r>
              <a:rPr lang="en-US" dirty="0" smtClean="0"/>
              <a:t>age at diagnosis</a:t>
            </a:r>
            <a:r>
              <a:rPr lang="fa-IR" dirty="0" smtClean="0"/>
              <a:t> </a:t>
            </a:r>
            <a:r>
              <a:rPr lang="en-US" dirty="0" smtClean="0"/>
              <a:t>is approximately </a:t>
            </a:r>
            <a:r>
              <a:rPr lang="en-US" b="1" dirty="0" smtClean="0">
                <a:solidFill>
                  <a:srgbClr val="00B0F0"/>
                </a:solidFill>
              </a:rPr>
              <a:t>18 weeks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240" y="6000768"/>
            <a:ext cx="5019700" cy="365125"/>
          </a:xfrm>
        </p:spPr>
        <p:txBody>
          <a:bodyPr/>
          <a:lstStyle/>
          <a:p>
            <a:r>
              <a:rPr lang="pt-BR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 Bras Endocrinol Metab 2007;51/8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715272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92895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hlinkClick r:id="rId2"/>
              </a:rPr>
              <a:t>Endocrinology Metabolism Clinics of North America </a:t>
            </a:r>
            <a:r>
              <a:rPr lang="en-US" sz="5400" b="1" dirty="0" smtClean="0">
                <a:solidFill>
                  <a:srgbClr val="FF0000"/>
                </a:solidFill>
              </a:rPr>
              <a:t>44 (2015) 181–197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clinical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  <a:r>
              <a:rPr lang="en-US" dirty="0" smtClean="0"/>
              <a:t> of CS during pregnancy may </a:t>
            </a:r>
            <a:r>
              <a:rPr lang="en-US" b="1" dirty="0" smtClean="0"/>
              <a:t>be missed </a:t>
            </a:r>
            <a:r>
              <a:rPr lang="en-US" dirty="0" smtClean="0"/>
              <a:t>because of the </a:t>
            </a:r>
            <a:r>
              <a:rPr lang="en-US" b="1" dirty="0" smtClean="0">
                <a:solidFill>
                  <a:srgbClr val="00B0F0"/>
                </a:solidFill>
              </a:rPr>
              <a:t>overlapping</a:t>
            </a:r>
            <a:r>
              <a:rPr lang="fa-I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features </a:t>
            </a:r>
            <a:r>
              <a:rPr lang="en-US" dirty="0" smtClean="0"/>
              <a:t>of </a:t>
            </a:r>
            <a:r>
              <a:rPr lang="en-US" b="1" dirty="0" smtClean="0"/>
              <a:t>weight gain</a:t>
            </a:r>
            <a:r>
              <a:rPr lang="en-US" dirty="0" smtClean="0"/>
              <a:t>, </a:t>
            </a:r>
            <a:r>
              <a:rPr lang="en-US" i="1" dirty="0" smtClean="0"/>
              <a:t>hypertension</a:t>
            </a:r>
            <a:r>
              <a:rPr lang="en-US" dirty="0" smtClean="0"/>
              <a:t>, </a:t>
            </a:r>
            <a:r>
              <a:rPr lang="en-US" b="1" dirty="0" smtClean="0"/>
              <a:t>fatigue</a:t>
            </a:r>
            <a:r>
              <a:rPr lang="en-US" dirty="0" smtClean="0"/>
              <a:t>, </a:t>
            </a:r>
            <a:r>
              <a:rPr lang="en-US" i="1" dirty="0" smtClean="0"/>
              <a:t>hyperglycemia</a:t>
            </a:r>
            <a:r>
              <a:rPr lang="en-US" dirty="0" smtClean="0"/>
              <a:t>, and </a:t>
            </a:r>
            <a:r>
              <a:rPr lang="en-US" b="1" dirty="0" smtClean="0"/>
              <a:t>emotional</a:t>
            </a:r>
            <a:r>
              <a:rPr lang="fa-IR" b="1" dirty="0" smtClean="0"/>
              <a:t> </a:t>
            </a:r>
            <a:r>
              <a:rPr lang="en-US" b="1" dirty="0" smtClean="0"/>
              <a:t>changes </a:t>
            </a:r>
            <a:r>
              <a:rPr lang="en-US" dirty="0" smtClean="0"/>
              <a:t>characteristic of pregnancy.</a:t>
            </a:r>
            <a:endParaRPr lang="fa-IR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diagnostic tests</a:t>
            </a:r>
            <a:r>
              <a:rPr lang="en-US" b="1" dirty="0" smtClean="0"/>
              <a:t> </a:t>
            </a:r>
            <a:r>
              <a:rPr lang="en-US" dirty="0" smtClean="0"/>
              <a:t>for CS become </a:t>
            </a:r>
            <a:r>
              <a:rPr lang="en-US" b="1" dirty="0" smtClean="0"/>
              <a:t>less reliable </a:t>
            </a:r>
            <a:r>
              <a:rPr lang="en-US" dirty="0" smtClean="0"/>
              <a:t>during gestation</a:t>
            </a:r>
            <a:endParaRPr lang="fa-IR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normal physiology of pregnancy</a:t>
            </a:r>
            <a:r>
              <a:rPr lang="en-US" dirty="0" smtClean="0"/>
              <a:t> makes it difficult to </a:t>
            </a:r>
            <a:r>
              <a:rPr lang="en-US" dirty="0" smtClean="0">
                <a:solidFill>
                  <a:srgbClr val="00B0F0"/>
                </a:solidFill>
              </a:rPr>
              <a:t>biochemically diagnose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CS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Cushing syndrome diagnosis during gestation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Low-dose </a:t>
            </a:r>
            <a:r>
              <a:rPr lang="en-US" b="1" dirty="0" err="1" smtClean="0"/>
              <a:t>dexamethasone</a:t>
            </a:r>
            <a:r>
              <a:rPr lang="en-US" b="1" dirty="0" smtClean="0"/>
              <a:t> </a:t>
            </a:r>
            <a:r>
              <a:rPr lang="en-US" dirty="0" smtClean="0"/>
              <a:t>administration usually </a:t>
            </a:r>
            <a:r>
              <a:rPr lang="en-US" b="1" dirty="0" smtClean="0"/>
              <a:t>fails to suppress </a:t>
            </a:r>
            <a:r>
              <a:rPr lang="en-US" b="1" dirty="0" err="1" smtClean="0"/>
              <a:t>cortisol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The use of this should </a:t>
            </a:r>
            <a:r>
              <a:rPr lang="en-US" b="1" dirty="0" smtClean="0"/>
              <a:t>not be preferred </a:t>
            </a:r>
            <a:r>
              <a:rPr lang="en-US" dirty="0" smtClean="0"/>
              <a:t>because of </a:t>
            </a:r>
            <a:r>
              <a:rPr lang="en-US" b="1" dirty="0" smtClean="0"/>
              <a:t>false-positive</a:t>
            </a:r>
            <a:r>
              <a:rPr lang="en-US" dirty="0" smtClean="0"/>
              <a:t> results due to blunted response</a:t>
            </a:r>
            <a:r>
              <a:rPr lang="fa-IR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dexamethasone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UFC</a:t>
            </a:r>
            <a:r>
              <a:rPr lang="en-US" dirty="0" smtClean="0"/>
              <a:t> should be used as the </a:t>
            </a:r>
            <a:r>
              <a:rPr lang="en-US" dirty="0" smtClean="0">
                <a:solidFill>
                  <a:srgbClr val="FF0000"/>
                </a:solidFill>
              </a:rPr>
              <a:t>best choice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times </a:t>
            </a:r>
            <a:r>
              <a:rPr lang="en-US" dirty="0" smtClean="0"/>
              <a:t>the upper limit should be taken into consideration in the </a:t>
            </a:r>
            <a:r>
              <a:rPr lang="en-US" b="1" dirty="0" smtClean="0"/>
              <a:t>last 2 trimesters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Because serum </a:t>
            </a:r>
            <a:r>
              <a:rPr lang="en-US" b="1" dirty="0" err="1" smtClean="0"/>
              <a:t>cortisol</a:t>
            </a:r>
            <a:r>
              <a:rPr lang="en-US" b="1" dirty="0" smtClean="0"/>
              <a:t> circadian </a:t>
            </a:r>
            <a:r>
              <a:rPr lang="en-US" dirty="0" smtClean="0"/>
              <a:t>variation,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late-night </a:t>
            </a:r>
            <a:r>
              <a:rPr lang="en-US" b="1" dirty="0" err="1" smtClean="0">
                <a:solidFill>
                  <a:srgbClr val="00B0F0"/>
                </a:solidFill>
              </a:rPr>
              <a:t>cortisol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greater than </a:t>
            </a:r>
            <a:r>
              <a:rPr lang="en-US" b="1" dirty="0" smtClean="0">
                <a:solidFill>
                  <a:srgbClr val="00B0F0"/>
                </a:solidFill>
              </a:rPr>
              <a:t>50% of</a:t>
            </a:r>
            <a:r>
              <a:rPr lang="fa-I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morning </a:t>
            </a:r>
            <a:r>
              <a:rPr lang="en-US" b="1" dirty="0" err="1" smtClean="0">
                <a:solidFill>
                  <a:srgbClr val="00B0F0"/>
                </a:solidFill>
              </a:rPr>
              <a:t>cortisol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b="1" dirty="0" smtClean="0"/>
              <a:t>suggestive</a:t>
            </a:r>
            <a:r>
              <a:rPr lang="en-US" dirty="0" smtClean="0"/>
              <a:t> of CS.</a:t>
            </a:r>
            <a:r>
              <a:rPr lang="fa-IR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i="1" dirty="0" smtClean="0"/>
              <a:t>Nighttime salivary </a:t>
            </a:r>
            <a:r>
              <a:rPr lang="en-US" b="1" i="1" dirty="0" err="1" smtClean="0"/>
              <a:t>cortisol</a:t>
            </a:r>
            <a:r>
              <a:rPr lang="en-US" b="1" i="1" dirty="0" smtClean="0"/>
              <a:t> </a:t>
            </a:r>
            <a:r>
              <a:rPr lang="en-US" dirty="0" smtClean="0"/>
              <a:t>measurement is the </a:t>
            </a:r>
            <a:r>
              <a:rPr lang="en-US" b="1" dirty="0" smtClean="0">
                <a:solidFill>
                  <a:srgbClr val="0070C0"/>
                </a:solidFill>
              </a:rPr>
              <a:t>best test </a:t>
            </a:r>
            <a:r>
              <a:rPr lang="en-US" b="1" dirty="0" smtClean="0"/>
              <a:t>screening test for CS during pregnancy.</a:t>
            </a:r>
          </a:p>
          <a:p>
            <a:r>
              <a:rPr lang="en-US" dirty="0" smtClean="0"/>
              <a:t>Although</a:t>
            </a:r>
            <a:r>
              <a:rPr lang="fa-IR" dirty="0" smtClean="0"/>
              <a:t> </a:t>
            </a:r>
            <a:r>
              <a:rPr lang="en-US" dirty="0" smtClean="0"/>
              <a:t>there is </a:t>
            </a:r>
            <a:r>
              <a:rPr lang="en-US" b="1" dirty="0" smtClean="0"/>
              <a:t>no specific study </a:t>
            </a:r>
            <a:r>
              <a:rPr lang="en-US" dirty="0" smtClean="0"/>
              <a:t>that defines the </a:t>
            </a:r>
            <a:r>
              <a:rPr lang="en-US" b="1" dirty="0" smtClean="0"/>
              <a:t>cutoff </a:t>
            </a:r>
            <a:r>
              <a:rPr lang="en-US" dirty="0" smtClean="0"/>
              <a:t>during gestation</a:t>
            </a:r>
            <a:r>
              <a:rPr lang="fa-I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and fetal complications in Cushing syndrome during pregnancy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of</a:t>
            </a:r>
            <a:r>
              <a:rPr lang="en-US" b="1" dirty="0" smtClean="0"/>
              <a:t> treatment </a:t>
            </a:r>
            <a:r>
              <a:rPr lang="en-US" dirty="0" smtClean="0"/>
              <a:t>to </a:t>
            </a:r>
            <a:r>
              <a:rPr lang="en-US" b="1" dirty="0" smtClean="0"/>
              <a:t>prevent adverse outcomes </a:t>
            </a:r>
            <a:r>
              <a:rPr lang="en-US" dirty="0" smtClean="0"/>
              <a:t>is not well-established.</a:t>
            </a:r>
            <a:endParaRPr lang="fa-IR" dirty="0" smtClean="0"/>
          </a:p>
          <a:p>
            <a:r>
              <a:rPr lang="en-US" dirty="0" smtClean="0"/>
              <a:t>Although a trend toward </a:t>
            </a:r>
            <a:r>
              <a:rPr lang="en-US" b="1" dirty="0" smtClean="0"/>
              <a:t>better fetal outcome </a:t>
            </a:r>
            <a:r>
              <a:rPr lang="en-US" dirty="0" smtClean="0"/>
              <a:t>in treated patients compared</a:t>
            </a:r>
            <a:r>
              <a:rPr lang="fa-I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nontreated</a:t>
            </a:r>
            <a:r>
              <a:rPr lang="en-US" dirty="0" smtClean="0"/>
              <a:t> patients has been observed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48262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Concerning </a:t>
            </a:r>
            <a:r>
              <a:rPr lang="en-US" b="1" dirty="0" smtClean="0"/>
              <a:t>ACTH-secreting adenomas</a:t>
            </a:r>
            <a:r>
              <a:rPr lang="en-US" dirty="0" smtClean="0"/>
              <a:t>,, the treatment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B0F0"/>
                </a:solidFill>
              </a:rPr>
              <a:t>choice</a:t>
            </a:r>
            <a:r>
              <a:rPr lang="en-US" dirty="0" smtClean="0"/>
              <a:t> is </a:t>
            </a:r>
            <a:r>
              <a:rPr lang="en-US" b="1" dirty="0" err="1" smtClean="0"/>
              <a:t>transsphenoidal</a:t>
            </a:r>
            <a:r>
              <a:rPr lang="en-US" b="1" dirty="0" smtClean="0"/>
              <a:t> surgery </a:t>
            </a:r>
            <a:r>
              <a:rPr lang="en-US" dirty="0" smtClean="0"/>
              <a:t>during </a:t>
            </a:r>
            <a:r>
              <a:rPr lang="en-US" b="1" i="1" dirty="0" smtClean="0"/>
              <a:t>the second trimester </a:t>
            </a:r>
            <a:r>
              <a:rPr lang="en-US" dirty="0" smtClean="0"/>
              <a:t>of pregnancy.</a:t>
            </a:r>
            <a:endParaRPr lang="fa-IR" dirty="0" smtClean="0"/>
          </a:p>
          <a:p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20% </a:t>
            </a:r>
            <a:r>
              <a:rPr lang="en-US" dirty="0" smtClean="0"/>
              <a:t>of the patients</a:t>
            </a:r>
            <a:r>
              <a:rPr lang="fa-IR" dirty="0" smtClean="0"/>
              <a:t> </a:t>
            </a:r>
            <a:r>
              <a:rPr lang="en-US" dirty="0" smtClean="0"/>
              <a:t>underwent </a:t>
            </a:r>
            <a:r>
              <a:rPr lang="en-US" dirty="0" err="1" smtClean="0"/>
              <a:t>transsphenoidal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surgery</a:t>
            </a:r>
            <a:r>
              <a:rPr lang="en-US" dirty="0" smtClean="0"/>
              <a:t>; the remainder of the treated patients received medical therapy (</a:t>
            </a:r>
            <a:r>
              <a:rPr lang="en-US" dirty="0" err="1" smtClean="0"/>
              <a:t>metyrapone</a:t>
            </a:r>
            <a:r>
              <a:rPr lang="fa-IR" dirty="0" smtClean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ketoconazole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and/or</a:t>
            </a:r>
            <a:r>
              <a:rPr lang="en-US" dirty="0" smtClean="0"/>
              <a:t> </a:t>
            </a:r>
            <a:r>
              <a:rPr lang="en-US" dirty="0" err="1" smtClean="0"/>
              <a:t>adrenalectomy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A high proportion </a:t>
            </a:r>
            <a:r>
              <a:rPr lang="en-US" b="1" dirty="0" smtClean="0"/>
              <a:t>(54%) </a:t>
            </a:r>
            <a:r>
              <a:rPr lang="en-US" dirty="0" smtClean="0"/>
              <a:t>of the patients</a:t>
            </a:r>
            <a:r>
              <a:rPr lang="fa-IR" dirty="0" smtClean="0"/>
              <a:t> </a:t>
            </a:r>
            <a:r>
              <a:rPr lang="en-US" dirty="0" smtClean="0"/>
              <a:t>was </a:t>
            </a:r>
            <a:r>
              <a:rPr lang="en-US" b="1" dirty="0" smtClean="0"/>
              <a:t>untreated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primary medical therapy was reported </a:t>
            </a:r>
            <a:r>
              <a:rPr lang="en-US" b="1" dirty="0" smtClean="0"/>
              <a:t>in 20 women</a:t>
            </a:r>
            <a:r>
              <a:rPr lang="en-US" dirty="0" smtClean="0"/>
              <a:t>, most using </a:t>
            </a:r>
            <a:r>
              <a:rPr lang="en-US" b="1" dirty="0" err="1" smtClean="0"/>
              <a:t>metyrapone</a:t>
            </a:r>
            <a:r>
              <a:rPr lang="en-US" dirty="0" smtClean="0"/>
              <a:t>, which seems to be well tolerated</a:t>
            </a:r>
          </a:p>
          <a:p>
            <a:r>
              <a:rPr lang="en-US" dirty="0" smtClean="0"/>
              <a:t>It is occasionally</a:t>
            </a:r>
            <a:r>
              <a:rPr lang="fa-IR" dirty="0" smtClean="0"/>
              <a:t> </a:t>
            </a:r>
            <a:r>
              <a:rPr lang="en-US" dirty="0" smtClean="0"/>
              <a:t>associated with </a:t>
            </a:r>
            <a:r>
              <a:rPr lang="en-US" b="1" dirty="0" smtClean="0"/>
              <a:t>preeclampsia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Ketoconazole</a:t>
            </a:r>
            <a:r>
              <a:rPr lang="en-US" dirty="0" smtClean="0"/>
              <a:t> has been successfully used in </a:t>
            </a:r>
            <a:r>
              <a:rPr lang="en-US" b="1" dirty="0" smtClean="0"/>
              <a:t>3 pregnancies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/>
              <a:t>without adverse events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However, because of its </a:t>
            </a:r>
            <a:r>
              <a:rPr lang="en-US" b="1" dirty="0" err="1" smtClean="0"/>
              <a:t>antiandrogenic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effects and</a:t>
            </a:r>
            <a:r>
              <a:rPr lang="fa-IR" dirty="0" smtClean="0"/>
              <a:t> </a:t>
            </a:r>
            <a:r>
              <a:rPr lang="en-US" b="1" dirty="0" err="1" smtClean="0"/>
              <a:t>teratogenicity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1934" y="6072206"/>
            <a:ext cx="485778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medication should be reserved for individuals</a:t>
            </a:r>
            <a:r>
              <a:rPr lang="fa-IR" dirty="0" smtClean="0"/>
              <a:t> </a:t>
            </a:r>
            <a:r>
              <a:rPr lang="en-US" dirty="0" smtClean="0"/>
              <a:t>who need </a:t>
            </a:r>
            <a:r>
              <a:rPr lang="en-US" b="1" dirty="0" smtClean="0"/>
              <a:t>emergent medical therapy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who </a:t>
            </a:r>
            <a:r>
              <a:rPr lang="en-US" b="1" dirty="0" smtClean="0"/>
              <a:t>cannot tolerate </a:t>
            </a:r>
            <a:r>
              <a:rPr lang="en-US" b="1" dirty="0" err="1" smtClean="0"/>
              <a:t>metyrapone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fa-IR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 recent</a:t>
            </a:r>
            <a:r>
              <a:rPr lang="fa-IR" dirty="0" smtClean="0"/>
              <a:t> </a:t>
            </a:r>
            <a:r>
              <a:rPr lang="en-US" dirty="0" smtClean="0"/>
              <a:t>case report concerning the use of </a:t>
            </a:r>
            <a:r>
              <a:rPr lang="en-US" dirty="0" err="1" smtClean="0">
                <a:solidFill>
                  <a:srgbClr val="FF0000"/>
                </a:solidFill>
              </a:rPr>
              <a:t>cabergoline</a:t>
            </a:r>
            <a:r>
              <a:rPr lang="en-US" dirty="0" smtClean="0"/>
              <a:t> in high doses throughout pregnancy</a:t>
            </a:r>
            <a:r>
              <a:rPr lang="fa-IR" dirty="0" smtClean="0"/>
              <a:t> </a:t>
            </a:r>
            <a:r>
              <a:rPr lang="en-US" dirty="0" smtClean="0"/>
              <a:t>showed a </a:t>
            </a:r>
            <a:r>
              <a:rPr lang="en-US" b="1" dirty="0" smtClean="0"/>
              <a:t>favorable outcome</a:t>
            </a:r>
            <a:r>
              <a:rPr lang="fa-IR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Pituitary-Adrenal Function Tests During Pregnancy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9001156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4423"/>
            <a:ext cx="82296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Pregnancy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Pregnancy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Cushing disease in Pregnancy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1736" y="5429264"/>
            <a:ext cx="6572264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  <a:hlinkClick r:id="rId2"/>
              </a:rPr>
              <a:t>Endocrinology Metabolism Clinics of North America </a:t>
            </a:r>
            <a:r>
              <a:rPr lang="en-US" sz="1600" dirty="0" smtClean="0">
                <a:solidFill>
                  <a:srgbClr val="FF0000"/>
                </a:solidFill>
              </a:rPr>
              <a:t>44 (2015) 181–197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found reports of </a:t>
            </a:r>
            <a:r>
              <a:rPr lang="en-US" dirty="0" smtClean="0">
                <a:solidFill>
                  <a:srgbClr val="FF0000"/>
                </a:solidFill>
              </a:rPr>
              <a:t>136 pregnancies </a:t>
            </a:r>
            <a:r>
              <a:rPr lang="en-US" dirty="0" smtClean="0"/>
              <a:t>with CS </a:t>
            </a:r>
            <a:r>
              <a:rPr lang="en-US" b="1" dirty="0" smtClean="0"/>
              <a:t>in 122</a:t>
            </a:r>
            <a:r>
              <a:rPr lang="fa-IR" b="1" dirty="0" smtClean="0"/>
              <a:t> </a:t>
            </a:r>
            <a:r>
              <a:rPr lang="en-US" b="1" dirty="0" smtClean="0"/>
              <a:t>women</a:t>
            </a:r>
            <a:r>
              <a:rPr lang="en-US" dirty="0" smtClean="0"/>
              <a:t>. Seven patients had more than one</a:t>
            </a:r>
            <a:r>
              <a:rPr lang="fa-IR" dirty="0" smtClean="0"/>
              <a:t> </a:t>
            </a:r>
            <a:r>
              <a:rPr lang="en-US" dirty="0" smtClean="0"/>
              <a:t>pregnancy. </a:t>
            </a:r>
            <a:endParaRPr lang="fa-IR" dirty="0" smtClean="0"/>
          </a:p>
          <a:p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dirty="0" smtClean="0"/>
              <a:t>gestational age at</a:t>
            </a:r>
            <a:r>
              <a:rPr lang="fa-IR" dirty="0" smtClean="0"/>
              <a:t> </a:t>
            </a:r>
            <a:r>
              <a:rPr lang="en-US" dirty="0" smtClean="0"/>
              <a:t>diagnosis was </a:t>
            </a:r>
            <a:r>
              <a:rPr lang="en-US" dirty="0" smtClean="0">
                <a:solidFill>
                  <a:srgbClr val="00B050"/>
                </a:solidFill>
              </a:rPr>
              <a:t>18.4   1.0 </a:t>
            </a:r>
            <a:r>
              <a:rPr lang="en-US" dirty="0" smtClean="0"/>
              <a:t>wk (n  92). </a:t>
            </a:r>
          </a:p>
          <a:p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b="1" dirty="0" smtClean="0"/>
              <a:t>clinical presentation </a:t>
            </a:r>
            <a:r>
              <a:rPr lang="en-US" dirty="0" smtClean="0"/>
              <a:t>of CS during </a:t>
            </a:r>
            <a:r>
              <a:rPr lang="en-US" b="1" dirty="0" smtClean="0"/>
              <a:t>pregnancy</a:t>
            </a:r>
            <a:r>
              <a:rPr lang="en-US" dirty="0" smtClean="0"/>
              <a:t> was similar to</a:t>
            </a:r>
            <a:r>
              <a:rPr lang="fa-IR" dirty="0" smtClean="0"/>
              <a:t> </a:t>
            </a:r>
            <a:r>
              <a:rPr lang="en-US" dirty="0" smtClean="0"/>
              <a:t>that in the </a:t>
            </a:r>
            <a:r>
              <a:rPr lang="en-US" b="1" dirty="0" err="1" smtClean="0"/>
              <a:t>nonpregnant</a:t>
            </a:r>
            <a:r>
              <a:rPr lang="en-US" dirty="0" smtClean="0"/>
              <a:t> state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286124"/>
            <a:ext cx="295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 during pregnancy was characterized by a mean </a:t>
            </a:r>
            <a:r>
              <a:rPr lang="en-US" dirty="0" smtClean="0">
                <a:solidFill>
                  <a:srgbClr val="00B0F0"/>
                </a:solidFill>
              </a:rPr>
              <a:t>8-fold</a:t>
            </a:r>
            <a:r>
              <a:rPr lang="fa-IR" dirty="0" smtClean="0"/>
              <a:t> </a:t>
            </a:r>
            <a:r>
              <a:rPr lang="en-US" dirty="0" smtClean="0"/>
              <a:t>elevation in </a:t>
            </a:r>
            <a:r>
              <a:rPr lang="en-US" dirty="0" smtClean="0">
                <a:solidFill>
                  <a:srgbClr val="00B0F0"/>
                </a:solidFill>
              </a:rPr>
              <a:t>UFC</a:t>
            </a:r>
            <a:r>
              <a:rPr lang="en-US" dirty="0" smtClean="0"/>
              <a:t> (range 2–22, n  34). </a:t>
            </a:r>
          </a:p>
          <a:p>
            <a:r>
              <a:rPr lang="en-US" dirty="0" smtClean="0"/>
              <a:t>There was a wide</a:t>
            </a:r>
            <a:r>
              <a:rPr lang="fa-IR" dirty="0" smtClean="0"/>
              <a:t> </a:t>
            </a:r>
            <a:r>
              <a:rPr lang="en-US" dirty="0" smtClean="0"/>
              <a:t>range of </a:t>
            </a:r>
            <a:r>
              <a:rPr lang="en-US" dirty="0" smtClean="0">
                <a:solidFill>
                  <a:srgbClr val="FF0000"/>
                </a:solidFill>
              </a:rPr>
              <a:t>UFC</a:t>
            </a:r>
            <a:r>
              <a:rPr lang="en-US" dirty="0" smtClean="0"/>
              <a:t> values in each </a:t>
            </a:r>
            <a:r>
              <a:rPr lang="en-US" b="1" dirty="0" smtClean="0"/>
              <a:t>trimester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               first, 725 (218 –1233);</a:t>
            </a:r>
          </a:p>
          <a:p>
            <a:pPr>
              <a:buNone/>
            </a:pPr>
            <a:r>
              <a:rPr lang="en-US" dirty="0" smtClean="0"/>
              <a:t>               second, 1061</a:t>
            </a:r>
            <a:r>
              <a:rPr lang="fa-IR" dirty="0" smtClean="0"/>
              <a:t> </a:t>
            </a:r>
            <a:r>
              <a:rPr lang="en-US" dirty="0" smtClean="0"/>
              <a:t> (797–1325); </a:t>
            </a:r>
          </a:p>
          <a:p>
            <a:pPr>
              <a:buNone/>
            </a:pPr>
            <a:r>
              <a:rPr lang="en-US" dirty="0" smtClean="0"/>
              <a:t>               and third, 942 (511–1579)</a:t>
            </a:r>
            <a:r>
              <a:rPr lang="fa-IR" dirty="0" smtClean="0"/>
              <a:t>  </a:t>
            </a:r>
            <a:r>
              <a:rPr lang="en-US" dirty="0" smtClean="0"/>
              <a:t> g per 24 h (</a:t>
            </a:r>
            <a:r>
              <a:rPr lang="en-US" dirty="0" err="1" smtClean="0"/>
              <a:t>nanomoles</a:t>
            </a:r>
            <a:r>
              <a:rPr lang="fa-IR" dirty="0" smtClean="0"/>
              <a:t> </a:t>
            </a:r>
            <a:r>
              <a:rPr lang="en-US" dirty="0" smtClean="0"/>
              <a:t>per liter).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143512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Diurnal variation </a:t>
            </a:r>
            <a:r>
              <a:rPr lang="en-US" dirty="0" smtClean="0"/>
              <a:t>in </a:t>
            </a:r>
            <a:r>
              <a:rPr lang="en-US" b="1" dirty="0" smtClean="0"/>
              <a:t>serum </a:t>
            </a:r>
            <a:r>
              <a:rPr lang="en-US" b="1" dirty="0" err="1" smtClean="0"/>
              <a:t>cortisol</a:t>
            </a:r>
            <a:r>
              <a:rPr lang="en-US" b="1" dirty="0" smtClean="0"/>
              <a:t> </a:t>
            </a:r>
            <a:r>
              <a:rPr lang="en-US" dirty="0" smtClean="0"/>
              <a:t>was </a:t>
            </a:r>
            <a:r>
              <a:rPr lang="en-US" b="1" dirty="0" smtClean="0"/>
              <a:t>absent</a:t>
            </a:r>
            <a:r>
              <a:rPr lang="en-US" dirty="0" smtClean="0"/>
              <a:t>,  with </a:t>
            </a:r>
            <a:r>
              <a:rPr lang="en-US" b="1" dirty="0" smtClean="0"/>
              <a:t>morning values </a:t>
            </a:r>
            <a:r>
              <a:rPr lang="en-US" dirty="0" smtClean="0"/>
              <a:t>of 37.7    2.6 </a:t>
            </a:r>
            <a:r>
              <a:rPr lang="fa-IR" dirty="0" smtClean="0"/>
              <a:t>        </a:t>
            </a:r>
            <a:r>
              <a:rPr lang="en-US" dirty="0" smtClean="0"/>
              <a:t>g/dl (n  52)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Evening values </a:t>
            </a:r>
            <a:r>
              <a:rPr lang="en-US" dirty="0" smtClean="0"/>
              <a:t>of 36.0   2.8</a:t>
            </a:r>
            <a:r>
              <a:rPr lang="fa-IR" dirty="0" smtClean="0"/>
              <a:t>  </a:t>
            </a:r>
            <a:r>
              <a:rPr lang="en-US" dirty="0" smtClean="0"/>
              <a:t> g/dl (n  46).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midnight serum </a:t>
            </a:r>
            <a:r>
              <a:rPr lang="en-US" dirty="0" err="1" smtClean="0"/>
              <a:t>cortisol</a:t>
            </a:r>
            <a:r>
              <a:rPr lang="en-US" dirty="0" smtClean="0"/>
              <a:t> in 16 women was 30.9 -  2.9</a:t>
            </a:r>
            <a:r>
              <a:rPr lang="fa-IR" dirty="0" smtClean="0"/>
              <a:t>  </a:t>
            </a:r>
            <a:r>
              <a:rPr lang="en-US" dirty="0" smtClean="0"/>
              <a:t> g/dl with a range of </a:t>
            </a:r>
            <a:r>
              <a:rPr lang="nn-NO" dirty="0" smtClean="0"/>
              <a:t>13.1–50.0 </a:t>
            </a:r>
            <a:r>
              <a:rPr lang="fa-IR" dirty="0" smtClean="0"/>
              <a:t>        </a:t>
            </a:r>
            <a:r>
              <a:rPr lang="nn-NO" dirty="0" smtClean="0"/>
              <a:t>g/dl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285992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429132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86124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857760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357694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>
            <a:normAutofit/>
          </a:bodyPr>
          <a:lstStyle/>
          <a:p>
            <a:r>
              <a:rPr lang="pt-BR" b="1" dirty="0" smtClean="0"/>
              <a:t>Diagnoses</a:t>
            </a:r>
            <a:r>
              <a:rPr lang="pt-BR" dirty="0" smtClean="0"/>
              <a:t> included </a:t>
            </a:r>
            <a:r>
              <a:rPr lang="pt-BR" b="1" dirty="0" smtClean="0"/>
              <a:t>CD (n  40); </a:t>
            </a:r>
            <a:r>
              <a:rPr lang="pt-BR" dirty="0" smtClean="0">
                <a:solidFill>
                  <a:srgbClr val="00B050"/>
                </a:solidFill>
              </a:rPr>
              <a:t>AA (n  56); </a:t>
            </a:r>
            <a:r>
              <a:rPr lang="pt-BR" dirty="0" smtClean="0">
                <a:solidFill>
                  <a:srgbClr val="FF0000"/>
                </a:solidFill>
              </a:rPr>
              <a:t>adrenal carcinoma (n  12); </a:t>
            </a:r>
            <a:r>
              <a:rPr lang="pt-BR" dirty="0" smtClean="0"/>
              <a:t>ectopic ACTH secretion (EAS)  (n  4)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7030A0"/>
                </a:solidFill>
              </a:rPr>
              <a:t>Carney’s complex (n  1); </a:t>
            </a:r>
            <a:r>
              <a:rPr lang="en-US" dirty="0" smtClean="0"/>
              <a:t>and ACTH-independent hyperplasia (AIH) (n  4).</a:t>
            </a:r>
          </a:p>
          <a:p>
            <a:r>
              <a:rPr lang="en-US" dirty="0" smtClean="0"/>
              <a:t>One </a:t>
            </a:r>
            <a:r>
              <a:rPr lang="en-US" dirty="0" err="1" smtClean="0">
                <a:solidFill>
                  <a:srgbClr val="FF0000"/>
                </a:solidFill>
              </a:rPr>
              <a:t>pheochromocytoma</a:t>
            </a:r>
            <a:r>
              <a:rPr lang="en-US" dirty="0" smtClean="0"/>
              <a:t> was associated with ACTH-independent </a:t>
            </a:r>
            <a:r>
              <a:rPr lang="en-US" dirty="0" err="1" smtClean="0"/>
              <a:t>hypercortisolism</a:t>
            </a:r>
            <a:r>
              <a:rPr lang="en-US" dirty="0" smtClean="0"/>
              <a:t> in pregnancy.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of maternal and fetal complications arising</a:t>
            </a:r>
            <a:b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CS during pregnancy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1439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smtClean="0">
                <a:solidFill>
                  <a:srgbClr val="FF0000"/>
                </a:solidFill>
              </a:rPr>
              <a:t>maternal deaths</a:t>
            </a:r>
            <a:r>
              <a:rPr lang="en-US" dirty="0" smtClean="0"/>
              <a:t> were associated with complicated </a:t>
            </a:r>
            <a:r>
              <a:rPr lang="en-US" b="1" dirty="0" err="1" smtClean="0"/>
              <a:t>pheochromocytoma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Of 107 live births,</a:t>
            </a:r>
            <a:r>
              <a:rPr lang="en-US" b="1" dirty="0" smtClean="0"/>
              <a:t> 43% were premature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50% were male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were </a:t>
            </a:r>
            <a:r>
              <a:rPr lang="en-US" dirty="0" smtClean="0">
                <a:solidFill>
                  <a:srgbClr val="FF0000"/>
                </a:solidFill>
              </a:rPr>
              <a:t>eight stillbirths</a:t>
            </a:r>
            <a:r>
              <a:rPr lang="en-US" dirty="0" smtClean="0"/>
              <a:t>, six intrauterine deaths/spontaneous abortions, </a:t>
            </a:r>
            <a:r>
              <a:rPr lang="en-US" dirty="0" smtClean="0">
                <a:solidFill>
                  <a:srgbClr val="00B0F0"/>
                </a:solidFill>
              </a:rPr>
              <a:t>one ectopic pregnancy, </a:t>
            </a:r>
            <a:r>
              <a:rPr lang="en-US" b="1" dirty="0" smtClean="0"/>
              <a:t>six therapeutic abortions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One infant </a:t>
            </a:r>
            <a:r>
              <a:rPr lang="en-US" dirty="0" smtClean="0"/>
              <a:t>died within 24 h of delivery due to fetal </a:t>
            </a:r>
            <a:r>
              <a:rPr lang="en-US" b="1" dirty="0" smtClean="0"/>
              <a:t>respiratory distress </a:t>
            </a:r>
            <a:r>
              <a:rPr lang="en-US" dirty="0" smtClean="0"/>
              <a:t>and hyaline membrane disease.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Another</a:t>
            </a:r>
            <a:r>
              <a:rPr lang="en-US" dirty="0" smtClean="0"/>
              <a:t> died after </a:t>
            </a:r>
            <a:r>
              <a:rPr lang="en-US" b="1" dirty="0" err="1" smtClean="0"/>
              <a:t>intraventricular</a:t>
            </a:r>
            <a:r>
              <a:rPr lang="en-US" b="1" dirty="0" smtClean="0"/>
              <a:t> hemorrhage </a:t>
            </a:r>
            <a:r>
              <a:rPr lang="en-US" dirty="0" smtClean="0"/>
              <a:t>in a pregnancy complicated by preeclampsia.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were </a:t>
            </a:r>
            <a:r>
              <a:rPr lang="en-US" b="1" dirty="0" smtClean="0">
                <a:solidFill>
                  <a:srgbClr val="FF0000"/>
                </a:solidFill>
              </a:rPr>
              <a:t>59 live births </a:t>
            </a:r>
            <a:r>
              <a:rPr lang="en-US" dirty="0" smtClean="0"/>
              <a:t>receiving </a:t>
            </a:r>
            <a:r>
              <a:rPr lang="en-US" b="1" dirty="0" smtClean="0">
                <a:solidFill>
                  <a:srgbClr val="FF0000"/>
                </a:solidFill>
              </a:rPr>
              <a:t>conservative therapy (76%), </a:t>
            </a:r>
            <a:r>
              <a:rPr lang="en-US" dirty="0" smtClean="0"/>
              <a:t>compared with </a:t>
            </a:r>
            <a:r>
              <a:rPr lang="en-US" b="1" dirty="0" smtClean="0">
                <a:solidFill>
                  <a:srgbClr val="00B050"/>
                </a:solidFill>
              </a:rPr>
              <a:t>50 live births (89%) in women treated </a:t>
            </a:r>
            <a:r>
              <a:rPr lang="en-US" dirty="0" smtClean="0"/>
              <a:t>at a mean gestational age of 20  1 wk  (</a:t>
            </a:r>
            <a:r>
              <a:rPr lang="en-US" i="1" dirty="0" smtClean="0"/>
              <a:t>P  </a:t>
            </a:r>
            <a:r>
              <a:rPr lang="en-US" dirty="0" smtClean="0"/>
              <a:t>0.07).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those with CD, </a:t>
            </a:r>
            <a:r>
              <a:rPr lang="en-US" dirty="0" smtClean="0">
                <a:solidFill>
                  <a:srgbClr val="00B0F0"/>
                </a:solidFill>
              </a:rPr>
              <a:t>eight women</a:t>
            </a:r>
            <a:r>
              <a:rPr lang="en-US" dirty="0" smtClean="0"/>
              <a:t>, including our own patients, </a:t>
            </a:r>
            <a:r>
              <a:rPr lang="en-US" dirty="0" smtClean="0">
                <a:solidFill>
                  <a:srgbClr val="00B0F0"/>
                </a:solidFill>
              </a:rPr>
              <a:t>underwent TSS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030A0"/>
                </a:solidFill>
              </a:rPr>
              <a:t>one</a:t>
            </a:r>
            <a:r>
              <a:rPr lang="en-US" dirty="0" smtClean="0"/>
              <a:t> (with unrecognized pregnancy)  </a:t>
            </a:r>
            <a:r>
              <a:rPr lang="en-US" b="1" dirty="0" smtClean="0"/>
              <a:t>had external pituitary irradiation</a:t>
            </a:r>
            <a:r>
              <a:rPr lang="en-US" dirty="0" smtClean="0">
                <a:solidFill>
                  <a:srgbClr val="FF0000"/>
                </a:solidFill>
              </a:rPr>
              <a:t>, seven received medical therapy</a:t>
            </a:r>
            <a:r>
              <a:rPr lang="en-US" dirty="0" smtClean="0"/>
              <a:t>, </a:t>
            </a:r>
            <a:r>
              <a:rPr lang="en-US" b="1" dirty="0" smtClean="0"/>
              <a:t>seven underwent </a:t>
            </a:r>
            <a:r>
              <a:rPr lang="en-US" b="1" dirty="0" err="1" smtClean="0"/>
              <a:t>adrenalectomy</a:t>
            </a:r>
            <a:r>
              <a:rPr lang="en-US" dirty="0" smtClean="0"/>
              <a:t>, and </a:t>
            </a:r>
            <a:r>
              <a:rPr lang="en-US" b="1" dirty="0" smtClean="0"/>
              <a:t>17 were untreated</a:t>
            </a:r>
            <a:r>
              <a:rPr lang="en-US" dirty="0" smtClean="0"/>
              <a:t>. </a:t>
            </a:r>
            <a:r>
              <a:rPr lang="en-US" b="1" dirty="0" smtClean="0"/>
              <a:t>Twenty-four</a:t>
            </a:r>
            <a:r>
              <a:rPr lang="en-US" dirty="0" smtClean="0"/>
              <a:t> cases had </a:t>
            </a:r>
            <a:r>
              <a:rPr lang="en-US" b="1" dirty="0" smtClean="0"/>
              <a:t>unilateral </a:t>
            </a:r>
            <a:r>
              <a:rPr lang="en-US" b="1" dirty="0" err="1" smtClean="0"/>
              <a:t>adrenalectomy</a:t>
            </a:r>
            <a:r>
              <a:rPr lang="en-US" b="1" dirty="0" smtClean="0"/>
              <a:t> </a:t>
            </a:r>
            <a:r>
              <a:rPr lang="en-US" dirty="0" smtClean="0"/>
              <a:t>during pregnancy.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Twenty women </a:t>
            </a:r>
            <a:r>
              <a:rPr lang="en-US" dirty="0" smtClean="0"/>
              <a:t>received medical therapy, generally </a:t>
            </a:r>
            <a:r>
              <a:rPr lang="en-US" b="1" dirty="0" smtClean="0"/>
              <a:t>beginning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during </a:t>
            </a:r>
            <a:r>
              <a:rPr lang="en-US" b="1" dirty="0" smtClean="0"/>
              <a:t>the second and third trimesters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/>
              <a:t>metyrapone</a:t>
            </a:r>
            <a:r>
              <a:rPr lang="en-US" dirty="0" smtClean="0"/>
              <a:t> (n11), </a:t>
            </a:r>
            <a:r>
              <a:rPr lang="en-US" dirty="0" err="1" smtClean="0">
                <a:solidFill>
                  <a:srgbClr val="C00000"/>
                </a:solidFill>
              </a:rPr>
              <a:t>ketoconazole</a:t>
            </a:r>
            <a:r>
              <a:rPr lang="en-US" dirty="0" smtClean="0"/>
              <a:t> (n3), </a:t>
            </a:r>
            <a:r>
              <a:rPr lang="en-US" dirty="0" err="1" smtClean="0">
                <a:solidFill>
                  <a:srgbClr val="92D050"/>
                </a:solidFill>
              </a:rPr>
              <a:t>cyproheptadine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(n  3), </a:t>
            </a:r>
            <a:r>
              <a:rPr lang="en-US" dirty="0" err="1" smtClean="0">
                <a:solidFill>
                  <a:srgbClr val="00B0F0"/>
                </a:solidFill>
              </a:rPr>
              <a:t>aminoglutethimide</a:t>
            </a:r>
            <a:r>
              <a:rPr lang="en-US" dirty="0" smtClean="0"/>
              <a:t> (n  1), and </a:t>
            </a:r>
            <a:r>
              <a:rPr lang="en-US" dirty="0" err="1" smtClean="0">
                <a:solidFill>
                  <a:srgbClr val="0070C0"/>
                </a:solidFill>
              </a:rPr>
              <a:t>mitotane</a:t>
            </a:r>
            <a:r>
              <a:rPr lang="en-US" dirty="0" smtClean="0"/>
              <a:t> (n  2); 18 had live births, but </a:t>
            </a:r>
            <a:r>
              <a:rPr lang="en-US" b="1" dirty="0" smtClean="0"/>
              <a:t>two infants subsequently died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adenoma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Pregnancy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Pregnancy</a:t>
            </a:r>
            <a:endParaRPr lang="fa-IR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Cushing disease in Pregnancy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143355"/>
            <a:ext cx="2038350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357826"/>
            <a:ext cx="83819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</a:t>
            </a:r>
            <a:r>
              <a:rPr lang="en-US" smtClean="0"/>
              <a:t>were reports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IUGR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/>
              <a:t> fetal </a:t>
            </a:r>
            <a:r>
              <a:rPr lang="en-US" b="1" dirty="0" err="1" smtClean="0"/>
              <a:t>hypoadrenalism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coarctation</a:t>
            </a:r>
            <a:r>
              <a:rPr lang="en-US" b="1" dirty="0" smtClean="0">
                <a:solidFill>
                  <a:srgbClr val="C00000"/>
                </a:solidFill>
              </a:rPr>
              <a:t> of the aorta</a:t>
            </a:r>
            <a:r>
              <a:rPr lang="en-US" dirty="0" smtClean="0"/>
              <a:t>, transient </a:t>
            </a:r>
            <a:r>
              <a:rPr lang="en-US" b="1" dirty="0" smtClean="0">
                <a:solidFill>
                  <a:srgbClr val="00B050"/>
                </a:solidFill>
              </a:rPr>
              <a:t>neonatal jaundice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0070C0"/>
                </a:solidFill>
              </a:rPr>
              <a:t>hypoglycemia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Mitotane</a:t>
            </a:r>
            <a:r>
              <a:rPr lang="en-US" dirty="0" smtClean="0"/>
              <a:t> treatment of one pregnancy ended in therapeutic abortion at 6wk with evidence of </a:t>
            </a:r>
            <a:r>
              <a:rPr lang="en-US" dirty="0" err="1" smtClean="0"/>
              <a:t>teratogenicity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  <a:r>
              <a:rPr lang="en-US" dirty="0" smtClean="0"/>
              <a:t> to medical therapy,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is more successful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7643866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UFC</a:t>
            </a:r>
            <a:r>
              <a:rPr lang="en-US" dirty="0" smtClean="0"/>
              <a:t> excretion is </a:t>
            </a:r>
            <a:r>
              <a:rPr lang="en-US" b="1" dirty="0" smtClean="0"/>
              <a:t>normal</a:t>
            </a:r>
            <a:r>
              <a:rPr lang="en-US" dirty="0" smtClean="0"/>
              <a:t> in the </a:t>
            </a:r>
            <a:r>
              <a:rPr lang="en-US" b="1" i="1" dirty="0" smtClean="0"/>
              <a:t>first</a:t>
            </a:r>
            <a:r>
              <a:rPr lang="fa-IR" b="1" i="1" dirty="0" smtClean="0"/>
              <a:t> </a:t>
            </a:r>
            <a:r>
              <a:rPr lang="en-US" b="1" i="1" dirty="0" smtClean="0"/>
              <a:t>trimester</a:t>
            </a:r>
            <a:r>
              <a:rPr lang="en-US" dirty="0" smtClean="0"/>
              <a:t>; however, it </a:t>
            </a:r>
            <a:r>
              <a:rPr lang="en-US" b="1" dirty="0" smtClean="0"/>
              <a:t>increases</a:t>
            </a:r>
            <a:r>
              <a:rPr lang="en-US" dirty="0" smtClean="0"/>
              <a:t> up to </a:t>
            </a:r>
            <a:r>
              <a:rPr lang="en-US" i="1" dirty="0" smtClean="0"/>
              <a:t>3-fold </a:t>
            </a:r>
            <a:r>
              <a:rPr lang="en-US" dirty="0" smtClean="0"/>
              <a:t>by </a:t>
            </a:r>
            <a:r>
              <a:rPr lang="en-US" b="1" dirty="0" smtClean="0"/>
              <a:t>term</a:t>
            </a:r>
            <a:r>
              <a:rPr lang="fa-IR" b="1" dirty="0" smtClean="0"/>
              <a:t> </a:t>
            </a:r>
            <a:r>
              <a:rPr lang="en-US" dirty="0" smtClean="0"/>
              <a:t>to overlap values seen in women with Cushing’s</a:t>
            </a:r>
            <a:r>
              <a:rPr lang="fa-IR" dirty="0" smtClean="0"/>
              <a:t> </a:t>
            </a:r>
            <a:r>
              <a:rPr lang="en-US" dirty="0" smtClean="0"/>
              <a:t>syndrome </a:t>
            </a:r>
            <a:r>
              <a:rPr lang="fa-IR" dirty="0" smtClean="0"/>
              <a:t>.</a:t>
            </a:r>
          </a:p>
          <a:p>
            <a:r>
              <a:rPr lang="en-US" dirty="0" smtClean="0"/>
              <a:t>Thus, only </a:t>
            </a:r>
            <a:r>
              <a:rPr lang="en-US" i="1" dirty="0" smtClean="0"/>
              <a:t>UFC</a:t>
            </a:r>
            <a:r>
              <a:rPr lang="en-US" dirty="0" smtClean="0"/>
              <a:t> values in the</a:t>
            </a:r>
            <a:r>
              <a:rPr lang="fa-IR" dirty="0" smtClean="0"/>
              <a:t> </a:t>
            </a:r>
            <a:r>
              <a:rPr lang="en-US" b="1" dirty="0" smtClean="0"/>
              <a:t>second or third </a:t>
            </a:r>
            <a:r>
              <a:rPr lang="en-US" dirty="0" smtClean="0"/>
              <a:t>trimester greater than 3 times can be taken to </a:t>
            </a:r>
            <a:r>
              <a:rPr lang="en-US" b="1" dirty="0" smtClean="0"/>
              <a:t>indicate</a:t>
            </a:r>
            <a:r>
              <a:rPr lang="fa-IR" dirty="0" smtClean="0"/>
              <a:t> </a:t>
            </a:r>
            <a:r>
              <a:rPr lang="en-US" dirty="0" smtClean="0"/>
              <a:t>Cushing’s syndrome.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Loss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b="1" dirty="0" smtClean="0"/>
              <a:t>circadian variation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FF0000"/>
                </a:solidFill>
              </a:rPr>
              <a:t>characteristic</a:t>
            </a:r>
            <a:r>
              <a:rPr lang="en-US" dirty="0" smtClean="0"/>
              <a:t> of</a:t>
            </a:r>
            <a:r>
              <a:rPr lang="fa-IR" dirty="0" smtClean="0"/>
              <a:t> </a:t>
            </a:r>
            <a:r>
              <a:rPr lang="en-US" dirty="0" smtClean="0"/>
              <a:t>Cushing’s </a:t>
            </a:r>
            <a:r>
              <a:rPr lang="en-US" dirty="0" smtClean="0"/>
              <a:t>syndrome</a:t>
            </a:r>
            <a:r>
              <a:rPr lang="fa-IR" dirty="0" smtClean="0"/>
              <a:t>.</a:t>
            </a:r>
          </a:p>
          <a:p>
            <a:r>
              <a:rPr lang="en-US" dirty="0" smtClean="0"/>
              <a:t>Diagnostic </a:t>
            </a:r>
            <a:r>
              <a:rPr lang="en-US" dirty="0" smtClean="0"/>
              <a:t>thresholds for</a:t>
            </a:r>
            <a:r>
              <a:rPr lang="fa-IR" dirty="0" smtClean="0"/>
              <a:t> </a:t>
            </a:r>
            <a:r>
              <a:rPr lang="en-US" b="1" dirty="0" smtClean="0"/>
              <a:t>evening serum </a:t>
            </a:r>
            <a:r>
              <a:rPr lang="en-US" dirty="0" smtClean="0"/>
              <a:t>or </a:t>
            </a:r>
            <a:r>
              <a:rPr lang="en-US" b="1" dirty="0" smtClean="0"/>
              <a:t>salivary </a:t>
            </a:r>
            <a:r>
              <a:rPr lang="en-US" b="1" dirty="0" err="1" smtClean="0"/>
              <a:t>cortisol</a:t>
            </a:r>
            <a:r>
              <a:rPr lang="en-US" b="1" dirty="0" smtClean="0"/>
              <a:t> </a:t>
            </a:r>
            <a:r>
              <a:rPr lang="en-US" dirty="0" smtClean="0"/>
              <a:t>in pregnant</a:t>
            </a:r>
            <a:r>
              <a:rPr lang="fa-IR" dirty="0" smtClean="0"/>
              <a:t> </a:t>
            </a:r>
            <a:r>
              <a:rPr lang="en-US" dirty="0" smtClean="0"/>
              <a:t>patients </a:t>
            </a:r>
            <a:r>
              <a:rPr lang="en-US" dirty="0" smtClean="0"/>
              <a:t>are                      </a:t>
            </a:r>
            <a:r>
              <a:rPr lang="en-US" b="1" dirty="0" smtClean="0"/>
              <a:t>not known</a:t>
            </a:r>
            <a:r>
              <a:rPr lang="fa-IR" dirty="0" smtClean="0"/>
              <a:t>.</a:t>
            </a:r>
          </a:p>
          <a:p>
            <a:r>
              <a:rPr lang="en-US" dirty="0" smtClean="0"/>
              <a:t>Furthermore, </a:t>
            </a:r>
            <a:r>
              <a:rPr lang="en-US" b="1" dirty="0" smtClean="0"/>
              <a:t>suppression</a:t>
            </a:r>
            <a:r>
              <a:rPr lang="en-US" dirty="0" smtClean="0"/>
              <a:t> of serum and urinary </a:t>
            </a:r>
            <a:r>
              <a:rPr lang="en-US" dirty="0" err="1" smtClean="0"/>
              <a:t>cortisol</a:t>
            </a:r>
            <a:r>
              <a:rPr lang="en-US" dirty="0" smtClean="0"/>
              <a:t> by</a:t>
            </a:r>
            <a:r>
              <a:rPr lang="fa-IR" dirty="0" smtClean="0"/>
              <a:t> </a:t>
            </a:r>
            <a:r>
              <a:rPr lang="en-US" dirty="0" err="1" smtClean="0"/>
              <a:t>dexamethasone</a:t>
            </a:r>
            <a:r>
              <a:rPr lang="en-US" dirty="0" smtClean="0"/>
              <a:t> is </a:t>
            </a:r>
            <a:r>
              <a:rPr lang="en-US" b="1" dirty="0" smtClean="0"/>
              <a:t>blunted</a:t>
            </a:r>
            <a:r>
              <a:rPr lang="en-US" dirty="0" smtClean="0"/>
              <a:t> in pregnancy 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en-US" dirty="0" smtClean="0"/>
              <a:t>Thus, </a:t>
            </a:r>
            <a:r>
              <a:rPr lang="en-US" b="1" dirty="0" err="1" smtClean="0"/>
              <a:t>dexamethasone</a:t>
            </a:r>
            <a:r>
              <a:rPr lang="en-US" b="1" dirty="0" smtClean="0"/>
              <a:t> testing </a:t>
            </a:r>
            <a:r>
              <a:rPr lang="en-US" dirty="0" smtClean="0"/>
              <a:t>has an increased</a:t>
            </a:r>
            <a:r>
              <a:rPr lang="fa-IR" dirty="0" smtClean="0"/>
              <a:t> </a:t>
            </a:r>
            <a:r>
              <a:rPr lang="en-US" dirty="0" smtClean="0"/>
              <a:t>potential for </a:t>
            </a:r>
            <a:r>
              <a:rPr lang="en-US" b="1" dirty="0" smtClean="0"/>
              <a:t>false-positive</a:t>
            </a:r>
            <a:r>
              <a:rPr lang="en-US" dirty="0" smtClean="0"/>
              <a:t> results in pregnancy.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CS is</a:t>
            </a:r>
            <a:r>
              <a:rPr lang="en-US" b="1" dirty="0" smtClean="0"/>
              <a:t> suspected </a:t>
            </a:r>
            <a:r>
              <a:rPr lang="en-US" dirty="0" smtClean="0"/>
              <a:t>in pregnancy, the guideline recommends</a:t>
            </a:r>
            <a:r>
              <a:rPr lang="fa-IR" dirty="0" smtClean="0"/>
              <a:t> </a:t>
            </a:r>
            <a:r>
              <a:rPr lang="en-US" b="1" i="1" dirty="0" smtClean="0"/>
              <a:t>screening with UFC</a:t>
            </a:r>
            <a:r>
              <a:rPr lang="en-US" dirty="0" smtClean="0"/>
              <a:t>.</a:t>
            </a:r>
          </a:p>
          <a:p>
            <a:r>
              <a:rPr lang="en-US" dirty="0" smtClean="0"/>
              <a:t> UFC more than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three times </a:t>
            </a:r>
            <a:r>
              <a:rPr lang="en-US" dirty="0" smtClean="0"/>
              <a:t>the upper</a:t>
            </a:r>
            <a:r>
              <a:rPr lang="fa-IR" dirty="0" smtClean="0"/>
              <a:t> </a:t>
            </a:r>
            <a:r>
              <a:rPr lang="en-US" dirty="0" smtClean="0"/>
              <a:t>reference limit in </a:t>
            </a:r>
            <a:r>
              <a:rPr lang="en-US" b="1" dirty="0" smtClean="0"/>
              <a:t>second and third </a:t>
            </a:r>
            <a:r>
              <a:rPr lang="en-US" dirty="0" smtClean="0"/>
              <a:t>trimesters is considered</a:t>
            </a:r>
            <a:r>
              <a:rPr lang="fa-IR" dirty="0" smtClean="0"/>
              <a:t> </a:t>
            </a:r>
            <a:r>
              <a:rPr lang="en-US" dirty="0" smtClean="0"/>
              <a:t>abnormal.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DST</a:t>
            </a:r>
            <a:r>
              <a:rPr lang="fa-IR" dirty="0" smtClean="0"/>
              <a:t>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FF0000"/>
                </a:solidFill>
              </a:rPr>
              <a:t>not recommended</a:t>
            </a:r>
            <a:r>
              <a:rPr lang="en-US" dirty="0" smtClean="0"/>
              <a:t>, as the increase in circulating CBG in</a:t>
            </a:r>
            <a:r>
              <a:rPr lang="fa-IR" dirty="0" smtClean="0"/>
              <a:t> </a:t>
            </a:r>
            <a:r>
              <a:rPr lang="en-US" dirty="0" smtClean="0"/>
              <a:t>pregnancy gives rise to false positives.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4.1. Pregnancy: We recommend the use of UFC and</a:t>
            </a:r>
            <a:r>
              <a:rPr lang="fa-IR" dirty="0" smtClean="0"/>
              <a:t> </a:t>
            </a:r>
            <a:r>
              <a:rPr lang="en-US" dirty="0" smtClean="0"/>
              <a:t>against the use of </a:t>
            </a:r>
            <a:r>
              <a:rPr lang="en-US" dirty="0" err="1" smtClean="0"/>
              <a:t>dexamethasone</a:t>
            </a:r>
            <a:r>
              <a:rPr lang="en-US" dirty="0" smtClean="0"/>
              <a:t> testing in the initial</a:t>
            </a:r>
            <a:r>
              <a:rPr lang="fa-IR" dirty="0" smtClean="0"/>
              <a:t> </a:t>
            </a:r>
            <a:r>
              <a:rPr lang="en-US" dirty="0" smtClean="0"/>
              <a:t>evaluation of pregnant women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1600200"/>
            <a:ext cx="8229600" cy="44258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4.1. Pregnancy: We recommend the use of UFC and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 the use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dexamethasone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testing in the initial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of pregnant women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a-I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a-I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600200"/>
            <a:ext cx="8229600" cy="20621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4.1. Pregnancy: We recommend the use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UFC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use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dexamethasone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testing in the initial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of pregnant women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10763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822960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metyrapone</a:t>
            </a:r>
            <a:r>
              <a:rPr lang="en-US" dirty="0" smtClean="0"/>
              <a:t> has been given occasionally in pregnant women with CS with no apparent adverse effects to </a:t>
            </a:r>
            <a:r>
              <a:rPr lang="en-US" b="1" dirty="0" smtClean="0"/>
              <a:t>mother</a:t>
            </a:r>
            <a:r>
              <a:rPr lang="en-US" dirty="0" smtClean="0"/>
              <a:t> or </a:t>
            </a:r>
            <a:r>
              <a:rPr lang="en-US" b="1" dirty="0" smtClean="0"/>
              <a:t>offspring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Mitotane</a:t>
            </a:r>
            <a:r>
              <a:rPr lang="en-US" dirty="0" smtClean="0"/>
              <a:t> is a </a:t>
            </a:r>
            <a:r>
              <a:rPr lang="en-US" b="1" i="1" dirty="0" err="1" smtClean="0"/>
              <a:t>teratogen</a:t>
            </a:r>
            <a:r>
              <a:rPr lang="en-US" dirty="0" smtClean="0"/>
              <a:t>; pregnancy should be </a:t>
            </a:r>
            <a:r>
              <a:rPr lang="en-US" b="1" dirty="0" smtClean="0"/>
              <a:t>avoided </a:t>
            </a:r>
            <a:r>
              <a:rPr lang="en-US" dirty="0" smtClean="0"/>
              <a:t>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</a:t>
            </a:r>
            <a:r>
              <a:rPr lang="en-US" dirty="0" smtClean="0"/>
              <a:t>after stopping the drug because measurable plasma levels may persist for months.</a:t>
            </a:r>
          </a:p>
          <a:p>
            <a:r>
              <a:rPr lang="en-US" dirty="0" smtClean="0"/>
              <a:t>Measuring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levels </a:t>
            </a:r>
            <a:r>
              <a:rPr lang="en-US" dirty="0" smtClean="0"/>
              <a:t>may help guide this decision.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G:\ask\New folder\100_73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43702" y="5357826"/>
            <a:ext cx="3514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with </a:t>
            </a:r>
            <a:r>
              <a:rPr lang="en-US" b="1" dirty="0" err="1" smtClean="0"/>
              <a:t>acromegaly</a:t>
            </a:r>
            <a:r>
              <a:rPr lang="en-US" dirty="0" smtClean="0"/>
              <a:t> diagnosis frequently have </a:t>
            </a:r>
            <a:r>
              <a:rPr lang="en-US" b="1" dirty="0" smtClean="0"/>
              <a:t>fertility impairment </a:t>
            </a:r>
            <a:r>
              <a:rPr lang="en-US" dirty="0" smtClean="0"/>
              <a:t>because of the </a:t>
            </a:r>
            <a:r>
              <a:rPr lang="en-US" dirty="0" err="1" smtClean="0"/>
              <a:t>cosecretion</a:t>
            </a:r>
            <a:r>
              <a:rPr lang="en-US" dirty="0" smtClean="0"/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prolactin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the mass effects </a:t>
            </a:r>
            <a:r>
              <a:rPr lang="en-US" dirty="0" smtClean="0"/>
              <a:t>of the tumor </a:t>
            </a:r>
            <a:r>
              <a:rPr lang="en-US" b="1" i="1" dirty="0" smtClean="0"/>
              <a:t>affecting the </a:t>
            </a:r>
            <a:r>
              <a:rPr lang="en-US" b="1" i="1" dirty="0" err="1" smtClean="0"/>
              <a:t>gonadotrophic</a:t>
            </a:r>
            <a:r>
              <a:rPr lang="en-US" b="1" i="1" dirty="0" smtClean="0"/>
              <a:t> axis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occurrence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2060"/>
                </a:solidFill>
              </a:rPr>
              <a:t>pregnancy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associated with </a:t>
            </a:r>
            <a:r>
              <a:rPr lang="en-US" dirty="0" err="1" smtClean="0"/>
              <a:t>acromegaly</a:t>
            </a:r>
            <a:r>
              <a:rPr lang="en-US" dirty="0" smtClean="0"/>
              <a:t> is concerning because the </a:t>
            </a:r>
            <a:r>
              <a:rPr lang="en-US" b="1" dirty="0" smtClean="0"/>
              <a:t>risk of complications</a:t>
            </a:r>
            <a:r>
              <a:rPr lang="en-US" dirty="0" smtClean="0"/>
              <a:t>, such as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gestational diabetes </a:t>
            </a:r>
            <a:r>
              <a:rPr lang="en-US" dirty="0" smtClean="0"/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r>
              <a:rPr lang="en-US" dirty="0" smtClean="0"/>
              <a:t>, are increased, especially in women with (GH) or (IGF-1) </a:t>
            </a:r>
            <a:r>
              <a:rPr lang="en-US" dirty="0" smtClean="0">
                <a:solidFill>
                  <a:srgbClr val="C00000"/>
                </a:solidFill>
              </a:rPr>
              <a:t>not controlled</a:t>
            </a:r>
            <a:r>
              <a:rPr lang="en-US" dirty="0" smtClean="0"/>
              <a:t> before conception. 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19766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Endocrinol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Clin</a:t>
            </a:r>
            <a:r>
              <a:rPr lang="en-US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Regarding the fetus, limited publications have reported </a:t>
            </a:r>
            <a:r>
              <a:rPr lang="en-US" b="1" dirty="0" smtClean="0"/>
              <a:t>normal full-term </a:t>
            </a:r>
            <a:r>
              <a:rPr lang="en-US" dirty="0" smtClean="0"/>
              <a:t>infants in </a:t>
            </a:r>
            <a:r>
              <a:rPr lang="en-US" dirty="0" smtClean="0">
                <a:solidFill>
                  <a:srgbClr val="00B050"/>
                </a:solidFill>
              </a:rPr>
              <a:t>most cases</a:t>
            </a:r>
            <a:r>
              <a:rPr lang="en-US" dirty="0" smtClean="0"/>
              <a:t>, with a </a:t>
            </a:r>
            <a:r>
              <a:rPr lang="en-US" dirty="0" smtClean="0">
                <a:solidFill>
                  <a:srgbClr val="002060"/>
                </a:solidFill>
              </a:rPr>
              <a:t>few cases </a:t>
            </a:r>
            <a:r>
              <a:rPr lang="en-US" dirty="0" smtClean="0"/>
              <a:t>of </a:t>
            </a:r>
            <a:r>
              <a:rPr lang="en-US" b="1" dirty="0" smtClean="0"/>
              <a:t>low birth weight</a:t>
            </a:r>
            <a:r>
              <a:rPr lang="en-US" dirty="0" smtClean="0"/>
              <a:t>, which is </a:t>
            </a:r>
            <a:r>
              <a:rPr lang="en-US" b="1" dirty="0" smtClean="0"/>
              <a:t>often related to treatment </a:t>
            </a:r>
            <a:r>
              <a:rPr lang="en-US" dirty="0" smtClean="0"/>
              <a:t>using </a:t>
            </a:r>
            <a:r>
              <a:rPr lang="en-US" dirty="0" err="1" smtClean="0">
                <a:solidFill>
                  <a:srgbClr val="FF0000"/>
                </a:solidFill>
              </a:rPr>
              <a:t>somatostatin</a:t>
            </a:r>
            <a:r>
              <a:rPr lang="en-US" dirty="0" smtClean="0">
                <a:solidFill>
                  <a:srgbClr val="FF0000"/>
                </a:solidFill>
              </a:rPr>
              <a:t> analogue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 tumor enlargement </a:t>
            </a:r>
            <a:r>
              <a:rPr lang="en-US" dirty="0" smtClean="0"/>
              <a:t>was diagnosed in subjects with prior surgery and/or radiotherapy of </a:t>
            </a:r>
            <a:r>
              <a:rPr lang="en-US" dirty="0" err="1" smtClean="0">
                <a:solidFill>
                  <a:srgbClr val="FF0000"/>
                </a:solidFill>
              </a:rPr>
              <a:t>macroadenomas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91138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Endocrinol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Metab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Clin</a:t>
            </a:r>
            <a:r>
              <a:rPr lang="en-US" sz="18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have </a:t>
            </a:r>
            <a:r>
              <a:rPr lang="en-US" b="1" dirty="0" smtClean="0"/>
              <a:t>not been used </a:t>
            </a:r>
            <a:r>
              <a:rPr lang="en-US" dirty="0" smtClean="0"/>
              <a:t>frequently during </a:t>
            </a:r>
            <a:r>
              <a:rPr lang="en-US" b="1" dirty="0" smtClean="0"/>
              <a:t>pregnancy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dirty="0" smtClean="0"/>
              <a:t>Prolonged use of SA during gestation,</a:t>
            </a:r>
            <a:r>
              <a:rPr lang="en-US" b="1" dirty="0" smtClean="0"/>
              <a:t> no serious adverse events </a:t>
            </a:r>
            <a:r>
              <a:rPr lang="en-US" dirty="0" smtClean="0"/>
              <a:t>regarding </a:t>
            </a:r>
            <a:r>
              <a:rPr lang="en-US" dirty="0" smtClean="0">
                <a:solidFill>
                  <a:srgbClr val="FF0000"/>
                </a:solidFill>
              </a:rPr>
              <a:t>pregnancy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delivery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newborn development </a:t>
            </a:r>
            <a:r>
              <a:rPr lang="en-US" dirty="0" smtClean="0"/>
              <a:t>were observed.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 of the series reported about </a:t>
            </a:r>
            <a:r>
              <a:rPr lang="en-US" sz="2800" dirty="0" err="1" smtClean="0"/>
              <a:t>acromegaly</a:t>
            </a:r>
            <a:r>
              <a:rPr lang="en-US" sz="2800" dirty="0" smtClean="0"/>
              <a:t> during pregnancy with use of </a:t>
            </a:r>
            <a:r>
              <a:rPr lang="en-US" sz="2800" dirty="0" err="1" smtClean="0"/>
              <a:t>somatostatin</a:t>
            </a:r>
            <a:r>
              <a:rPr lang="en-US" sz="2800" dirty="0" smtClean="0"/>
              <a:t> analogue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285860"/>
            <a:ext cx="900115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7739</TotalTime>
  <Words>2275</Words>
  <Application>Microsoft Office PowerPoint</Application>
  <PresentationFormat>On-screen Show (4:3)</PresentationFormat>
  <Paragraphs>157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 Pituitary Tumor Management in Pregnancy   </vt:lpstr>
      <vt:lpstr>Endocrinology Metabolism Clinics of North America 44 (2015) 181–197</vt:lpstr>
      <vt:lpstr>Agenda </vt:lpstr>
      <vt:lpstr>Slide 5</vt:lpstr>
      <vt:lpstr>ACROMEGALY</vt:lpstr>
      <vt:lpstr>Slide 7</vt:lpstr>
      <vt:lpstr>Slide 8</vt:lpstr>
      <vt:lpstr>Summary of the series reported about acromegaly during pregnancy with use of somatostatin analogue</vt:lpstr>
      <vt:lpstr>Slide 10</vt:lpstr>
      <vt:lpstr>Slide 11</vt:lpstr>
      <vt:lpstr>Slide 12</vt:lpstr>
      <vt:lpstr>Slide 13</vt:lpstr>
      <vt:lpstr>Acromegaly management during pregnancy. </vt:lpstr>
      <vt:lpstr>Key message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Establishing Cushing syndrome diagnosis during gestation</vt:lpstr>
      <vt:lpstr>Slide 32</vt:lpstr>
      <vt:lpstr>Maternal and fetal complications in Cushing syndrome during pregnancy</vt:lpstr>
      <vt:lpstr>Slide 34</vt:lpstr>
      <vt:lpstr>Slide 35</vt:lpstr>
      <vt:lpstr>Slide 36</vt:lpstr>
      <vt:lpstr>Slide 37</vt:lpstr>
      <vt:lpstr>Pituitary-Adrenal Function Tests During Pregnancy</vt:lpstr>
      <vt:lpstr>Slide 39</vt:lpstr>
      <vt:lpstr>Slide 40</vt:lpstr>
      <vt:lpstr>Slide 41</vt:lpstr>
      <vt:lpstr>Slide 42</vt:lpstr>
      <vt:lpstr>Slide 43</vt:lpstr>
      <vt:lpstr>Frequency of maternal and fetal complications arising in CS during pregnancy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Hosna</dc:creator>
  <cp:lastModifiedBy>ark</cp:lastModifiedBy>
  <cp:revision>791</cp:revision>
  <dcterms:created xsi:type="dcterms:W3CDTF">2014-11-30T13:15:01Z</dcterms:created>
  <dcterms:modified xsi:type="dcterms:W3CDTF">2015-06-13T08:13:22Z</dcterms:modified>
</cp:coreProperties>
</file>