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337" r:id="rId2"/>
    <p:sldId id="440" r:id="rId3"/>
    <p:sldId id="442" r:id="rId4"/>
    <p:sldId id="444" r:id="rId5"/>
    <p:sldId id="349" r:id="rId6"/>
    <p:sldId id="339" r:id="rId7"/>
    <p:sldId id="443" r:id="rId8"/>
    <p:sldId id="401" r:id="rId9"/>
    <p:sldId id="402" r:id="rId10"/>
    <p:sldId id="403" r:id="rId11"/>
    <p:sldId id="404" r:id="rId12"/>
    <p:sldId id="405" r:id="rId13"/>
    <p:sldId id="406" r:id="rId14"/>
    <p:sldId id="407" r:id="rId15"/>
    <p:sldId id="408" r:id="rId16"/>
    <p:sldId id="436" r:id="rId17"/>
    <p:sldId id="446" r:id="rId18"/>
    <p:sldId id="409" r:id="rId19"/>
    <p:sldId id="410" r:id="rId20"/>
    <p:sldId id="411" r:id="rId21"/>
    <p:sldId id="412" r:id="rId22"/>
    <p:sldId id="413" r:id="rId23"/>
    <p:sldId id="414" r:id="rId24"/>
    <p:sldId id="435" r:id="rId25"/>
    <p:sldId id="447" r:id="rId26"/>
    <p:sldId id="415" r:id="rId27"/>
    <p:sldId id="417" r:id="rId28"/>
    <p:sldId id="418" r:id="rId29"/>
    <p:sldId id="419" r:id="rId30"/>
    <p:sldId id="420" r:id="rId31"/>
    <p:sldId id="449" r:id="rId32"/>
    <p:sldId id="445" r:id="rId33"/>
    <p:sldId id="348" r:id="rId34"/>
    <p:sldId id="340" r:id="rId35"/>
    <p:sldId id="398" r:id="rId36"/>
    <p:sldId id="350" r:id="rId37"/>
    <p:sldId id="351" r:id="rId38"/>
    <p:sldId id="341" r:id="rId39"/>
    <p:sldId id="352" r:id="rId40"/>
    <p:sldId id="353" r:id="rId41"/>
    <p:sldId id="450" r:id="rId42"/>
    <p:sldId id="356" r:id="rId43"/>
    <p:sldId id="357" r:id="rId44"/>
    <p:sldId id="439" r:id="rId45"/>
    <p:sldId id="452" r:id="rId46"/>
    <p:sldId id="451" r:id="rId47"/>
    <p:sldId id="432" r:id="rId48"/>
    <p:sldId id="431" r:id="rId49"/>
    <p:sldId id="371" r:id="rId50"/>
    <p:sldId id="372" r:id="rId51"/>
    <p:sldId id="373" r:id="rId52"/>
    <p:sldId id="374" r:id="rId53"/>
    <p:sldId id="375" r:id="rId54"/>
    <p:sldId id="453" r:id="rId55"/>
    <p:sldId id="454" r:id="rId56"/>
    <p:sldId id="33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901" autoAdjust="0"/>
    <p:restoredTop sz="93403" autoAdjust="0"/>
  </p:normalViewPr>
  <p:slideViewPr>
    <p:cSldViewPr>
      <p:cViewPr varScale="1">
        <p:scale>
          <a:sx n="78" d="100"/>
          <a:sy n="78" d="100"/>
        </p:scale>
        <p:origin x="-2070" y="-96"/>
      </p:cViewPr>
      <p:guideLst>
        <p:guide orient="horz" pos="2160"/>
        <p:guide pos="2880"/>
      </p:guideLst>
    </p:cSldViewPr>
  </p:slideViewPr>
  <p:notesTextViewPr>
    <p:cViewPr>
      <p:scale>
        <a:sx n="1" d="1"/>
        <a:sy n="1" d="1"/>
      </p:scale>
      <p:origin x="0" y="0"/>
    </p:cViewPr>
  </p:notesTextViewPr>
  <p:sorterViewPr>
    <p:cViewPr>
      <p:scale>
        <a:sx n="100" d="100"/>
        <a:sy n="100" d="100"/>
      </p:scale>
      <p:origin x="0" y="25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EB062-350C-437D-847B-73F265FB26CA}" type="datetimeFigureOut">
              <a:rPr lang="en-US" smtClean="0"/>
              <a:pPr/>
              <a:t>10/11/2014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7DA6A-17C6-41C3-B04C-FB9B79DCF11A}" type="slidenum">
              <a:rPr lang="en-US" smtClean="0"/>
              <a:pPr/>
              <a:t>‹#›</a:t>
            </a:fld>
            <a:endParaRPr lang="en-US"/>
          </a:p>
        </p:txBody>
      </p:sp>
    </p:spTree>
    <p:extLst>
      <p:ext uri="{BB962C8B-B14F-4D97-AF65-F5344CB8AC3E}">
        <p14:creationId xmlns:p14="http://schemas.microsoft.com/office/powerpoint/2010/main" xmlns="" val="145788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A7DA6A-17C6-41C3-B04C-FB9B79DCF11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Kaplan-Meier survival plot of patients with primary </a:t>
            </a:r>
            <a:r>
              <a:rPr lang="en-GB" dirty="0" err="1">
                <a:latin typeface="Arial" charset="0"/>
                <a:ea typeface="msgothic" charset="0"/>
                <a:cs typeface="msgothic" charset="0"/>
              </a:rPr>
              <a:t>aldosteronism</a:t>
            </a:r>
            <a:r>
              <a:rPr lang="en-GB" dirty="0">
                <a:latin typeface="Arial" charset="0"/>
                <a:ea typeface="msgothic" charset="0"/>
                <a:cs typeface="msgothic" charset="0"/>
              </a:rPr>
              <a:t> (PA; n=300) </a:t>
            </a:r>
            <a:r>
              <a:rPr lang="en-GB" dirty="0" err="1">
                <a:latin typeface="Arial" charset="0"/>
                <a:ea typeface="msgothic" charset="0"/>
                <a:cs typeface="msgothic" charset="0"/>
              </a:rPr>
              <a:t>vs</a:t>
            </a:r>
            <a:r>
              <a:rPr lang="en-GB" dirty="0">
                <a:latin typeface="Arial" charset="0"/>
                <a:ea typeface="msgothic" charset="0"/>
                <a:cs typeface="msgothic" charset="0"/>
              </a:rPr>
              <a:t> </a:t>
            </a:r>
            <a:r>
              <a:rPr lang="en-GB" dirty="0" err="1">
                <a:latin typeface="Arial" charset="0"/>
                <a:ea typeface="msgothic" charset="0"/>
                <a:cs typeface="msgothic" charset="0"/>
              </a:rPr>
              <a:t>normotensive</a:t>
            </a:r>
            <a:r>
              <a:rPr lang="en-GB" dirty="0">
                <a:latin typeface="Arial" charset="0"/>
                <a:ea typeface="msgothic" charset="0"/>
                <a:cs typeface="msgothic" charset="0"/>
              </a:rPr>
              <a:t> (n=600) and hypertensive controls (n=600) matched for age, sex, and body mass index (BMI).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A7DA6A-17C6-41C3-B04C-FB9B79DCF11A}"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ED7EF5-862B-47F3-8E2F-2EDE8F7E46C5}" type="datetime1">
              <a:rPr lang="en-US" smtClean="0"/>
              <a:pPr/>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4D5F8-049C-4812-98B4-76B680EDB34C}" type="slidenum">
              <a:rPr lang="en-US" smtClean="0"/>
              <a:pPr/>
              <a:t>‹#›</a:t>
            </a:fld>
            <a:endParaRPr lang="en-US"/>
          </a:p>
        </p:txBody>
      </p:sp>
    </p:spTree>
    <p:extLst>
      <p:ext uri="{BB962C8B-B14F-4D97-AF65-F5344CB8AC3E}">
        <p14:creationId xmlns:p14="http://schemas.microsoft.com/office/powerpoint/2010/main" xmlns="" val="228483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90663-CC4D-40F1-9777-895BC1704DBE}" type="datetime1">
              <a:rPr lang="en-US" smtClean="0"/>
              <a:pPr/>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4D5F8-049C-4812-98B4-76B680EDB34C}" type="slidenum">
              <a:rPr lang="en-US" smtClean="0"/>
              <a:pPr/>
              <a:t>‹#›</a:t>
            </a:fld>
            <a:endParaRPr lang="en-US"/>
          </a:p>
        </p:txBody>
      </p:sp>
    </p:spTree>
    <p:extLst>
      <p:ext uri="{BB962C8B-B14F-4D97-AF65-F5344CB8AC3E}">
        <p14:creationId xmlns:p14="http://schemas.microsoft.com/office/powerpoint/2010/main" xmlns="" val="131491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2B3AA-B148-41B4-B4E5-91FA569463EB}" type="datetime1">
              <a:rPr lang="en-US" smtClean="0"/>
              <a:pPr/>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4D5F8-049C-4812-98B4-76B680EDB34C}" type="slidenum">
              <a:rPr lang="en-US" smtClean="0"/>
              <a:pPr/>
              <a:t>‹#›</a:t>
            </a:fld>
            <a:endParaRPr lang="en-US"/>
          </a:p>
        </p:txBody>
      </p:sp>
    </p:spTree>
    <p:extLst>
      <p:ext uri="{BB962C8B-B14F-4D97-AF65-F5344CB8AC3E}">
        <p14:creationId xmlns:p14="http://schemas.microsoft.com/office/powerpoint/2010/main" xmlns="" val="160206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F59FCB-5607-4478-842E-B7B543BAFB9A}" type="datetime1">
              <a:rPr lang="en-US" smtClean="0"/>
              <a:pPr/>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4D5F8-049C-4812-98B4-76B680EDB34C}" type="slidenum">
              <a:rPr lang="en-US" smtClean="0"/>
              <a:pPr/>
              <a:t>‹#›</a:t>
            </a:fld>
            <a:endParaRPr lang="en-US"/>
          </a:p>
        </p:txBody>
      </p:sp>
    </p:spTree>
    <p:extLst>
      <p:ext uri="{BB962C8B-B14F-4D97-AF65-F5344CB8AC3E}">
        <p14:creationId xmlns:p14="http://schemas.microsoft.com/office/powerpoint/2010/main" xmlns="" val="133701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CD3DAB-7D9B-4ED2-A157-857611B03109}" type="datetime1">
              <a:rPr lang="en-US" smtClean="0"/>
              <a:pPr/>
              <a:t>10/11/2014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4D5F8-049C-4812-98B4-76B680EDB34C}" type="slidenum">
              <a:rPr lang="en-US" smtClean="0"/>
              <a:pPr/>
              <a:t>‹#›</a:t>
            </a:fld>
            <a:endParaRPr lang="en-US"/>
          </a:p>
        </p:txBody>
      </p:sp>
    </p:spTree>
    <p:extLst>
      <p:ext uri="{BB962C8B-B14F-4D97-AF65-F5344CB8AC3E}">
        <p14:creationId xmlns:p14="http://schemas.microsoft.com/office/powerpoint/2010/main" xmlns="" val="342276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FA3BD8-AE0D-470C-A4EF-A64DA0CBE909}" type="datetime1">
              <a:rPr lang="en-US" smtClean="0"/>
              <a:pPr/>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4D5F8-049C-4812-98B4-76B680EDB34C}" type="slidenum">
              <a:rPr lang="en-US" smtClean="0"/>
              <a:pPr/>
              <a:t>‹#›</a:t>
            </a:fld>
            <a:endParaRPr lang="en-US"/>
          </a:p>
        </p:txBody>
      </p:sp>
    </p:spTree>
    <p:extLst>
      <p:ext uri="{BB962C8B-B14F-4D97-AF65-F5344CB8AC3E}">
        <p14:creationId xmlns:p14="http://schemas.microsoft.com/office/powerpoint/2010/main" xmlns="" val="392269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0EBC16-E12C-46D6-900E-D754D36F3AFD}" type="datetime1">
              <a:rPr lang="en-US" smtClean="0"/>
              <a:pPr/>
              <a:t>10/11/2014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4D5F8-049C-4812-98B4-76B680EDB34C}" type="slidenum">
              <a:rPr lang="en-US" smtClean="0"/>
              <a:pPr/>
              <a:t>‹#›</a:t>
            </a:fld>
            <a:endParaRPr lang="en-US"/>
          </a:p>
        </p:txBody>
      </p:sp>
    </p:spTree>
    <p:extLst>
      <p:ext uri="{BB962C8B-B14F-4D97-AF65-F5344CB8AC3E}">
        <p14:creationId xmlns:p14="http://schemas.microsoft.com/office/powerpoint/2010/main" xmlns="" val="12639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58EE67-F643-4FA9-84F1-B4AD5E40F8E4}" type="datetime1">
              <a:rPr lang="en-US" smtClean="0"/>
              <a:pPr/>
              <a:t>10/11/2014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4D5F8-049C-4812-98B4-76B680EDB34C}" type="slidenum">
              <a:rPr lang="en-US" smtClean="0"/>
              <a:pPr/>
              <a:t>‹#›</a:t>
            </a:fld>
            <a:endParaRPr lang="en-US"/>
          </a:p>
        </p:txBody>
      </p:sp>
    </p:spTree>
    <p:extLst>
      <p:ext uri="{BB962C8B-B14F-4D97-AF65-F5344CB8AC3E}">
        <p14:creationId xmlns:p14="http://schemas.microsoft.com/office/powerpoint/2010/main" xmlns="" val="106647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0C9DA-2B9F-4E30-A50D-50FEBEA1961E}" type="datetime1">
              <a:rPr lang="en-US" smtClean="0"/>
              <a:pPr/>
              <a:t>10/11/2014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4D5F8-049C-4812-98B4-76B680EDB34C}" type="slidenum">
              <a:rPr lang="en-US" smtClean="0"/>
              <a:pPr/>
              <a:t>‹#›</a:t>
            </a:fld>
            <a:endParaRPr lang="en-US"/>
          </a:p>
        </p:txBody>
      </p:sp>
    </p:spTree>
    <p:extLst>
      <p:ext uri="{BB962C8B-B14F-4D97-AF65-F5344CB8AC3E}">
        <p14:creationId xmlns:p14="http://schemas.microsoft.com/office/powerpoint/2010/main" xmlns="" val="742000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F0482-04A1-4788-B7C5-6D3017F0CEE8}" type="datetime1">
              <a:rPr lang="en-US" smtClean="0"/>
              <a:pPr/>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4D5F8-049C-4812-98B4-76B680EDB34C}" type="slidenum">
              <a:rPr lang="en-US" smtClean="0"/>
              <a:pPr/>
              <a:t>‹#›</a:t>
            </a:fld>
            <a:endParaRPr lang="en-US"/>
          </a:p>
        </p:txBody>
      </p:sp>
    </p:spTree>
    <p:extLst>
      <p:ext uri="{BB962C8B-B14F-4D97-AF65-F5344CB8AC3E}">
        <p14:creationId xmlns:p14="http://schemas.microsoft.com/office/powerpoint/2010/main" xmlns="" val="258962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ADD88-CEA0-4971-89DE-AC46A56B9246}" type="datetime1">
              <a:rPr lang="en-US" smtClean="0"/>
              <a:pPr/>
              <a:t>10/11/2014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4D5F8-049C-4812-98B4-76B680EDB34C}" type="slidenum">
              <a:rPr lang="en-US" smtClean="0"/>
              <a:pPr/>
              <a:t>‹#›</a:t>
            </a:fld>
            <a:endParaRPr lang="en-US"/>
          </a:p>
        </p:txBody>
      </p:sp>
    </p:spTree>
    <p:extLst>
      <p:ext uri="{BB962C8B-B14F-4D97-AF65-F5344CB8AC3E}">
        <p14:creationId xmlns:p14="http://schemas.microsoft.com/office/powerpoint/2010/main" xmlns="" val="294120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45C44-F675-4917-A453-CE7B252A909D}" type="datetime1">
              <a:rPr lang="en-US" smtClean="0"/>
              <a:pPr/>
              <a:t>10/11/2014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4D5F8-049C-4812-98B4-76B680EDB34C}" type="slidenum">
              <a:rPr lang="en-US" smtClean="0"/>
              <a:pPr/>
              <a:t>‹#›</a:t>
            </a:fld>
            <a:endParaRPr lang="en-US"/>
          </a:p>
        </p:txBody>
      </p:sp>
    </p:spTree>
    <p:extLst>
      <p:ext uri="{BB962C8B-B14F-4D97-AF65-F5344CB8AC3E}">
        <p14:creationId xmlns:p14="http://schemas.microsoft.com/office/powerpoint/2010/main" xmlns="" val="303576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3" descr="C:\Documents and Settings\DELL\Desktop\Pics\1556_1280x1024-wallpaper-cb1267711411.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346" y="0"/>
            <a:ext cx="9358346"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C:\Documents and Settings\DELL\Desktop\Pics\Bes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9124" y="2428868"/>
            <a:ext cx="4277368" cy="378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500034" y="5042118"/>
            <a:ext cx="4572000" cy="830997"/>
          </a:xfrm>
          <a:prstGeom prst="rect">
            <a:avLst/>
          </a:prstGeom>
        </p:spPr>
        <p:txBody>
          <a:bodyPr wrap="square">
            <a:spAutoFit/>
          </a:bodyPr>
          <a:lstStyle/>
          <a:p>
            <a:r>
              <a:rPr lang="fa-IR" sz="2400" b="1" dirty="0" smtClean="0"/>
              <a:t>نظر به روی تو هر روزبامداد نوروزی است</a:t>
            </a:r>
            <a:br>
              <a:rPr lang="fa-IR" sz="2400" b="1" dirty="0" smtClean="0"/>
            </a:br>
            <a:r>
              <a:rPr lang="fa-IR" sz="2400" b="1" dirty="0" smtClean="0"/>
              <a:t>شب فراق تو هر شب که </a:t>
            </a:r>
            <a:r>
              <a:rPr lang="fa-IR" sz="2400" b="1" i="1" dirty="0" smtClean="0"/>
              <a:t>هست</a:t>
            </a:r>
            <a:r>
              <a:rPr lang="fa-IR" sz="2400" b="1" dirty="0" smtClean="0"/>
              <a:t> یلدایی است</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5992"/>
            <a:ext cx="8229600" cy="3840171"/>
          </a:xfrm>
        </p:spPr>
        <p:txBody>
          <a:bodyPr>
            <a:normAutofit/>
          </a:bodyPr>
          <a:lstStyle/>
          <a:p>
            <a:r>
              <a:rPr lang="en-US" sz="2400" dirty="0" smtClean="0"/>
              <a:t>A proportional hazards model showing that age older than 52 years (HR, 1.61; 95% CI, 1.17-2.28; </a:t>
            </a:r>
            <a:r>
              <a:rPr lang="en-US" sz="2400" i="1" dirty="0" smtClean="0"/>
              <a:t>P=.01) and </a:t>
            </a:r>
            <a:r>
              <a:rPr lang="en-US" sz="2400" dirty="0" smtClean="0"/>
              <a:t>a history of hypertension lasting more than 10 years (HR, 1.52; 95% CI, 1.11-2.15; </a:t>
            </a:r>
            <a:r>
              <a:rPr lang="en-US" sz="2400" i="1" dirty="0" smtClean="0"/>
              <a:t>P=.03) were significant adverse </a:t>
            </a:r>
            <a:r>
              <a:rPr lang="en-US" sz="2400" dirty="0" smtClean="0"/>
              <a:t>factors.</a:t>
            </a:r>
          </a:p>
          <a:p>
            <a:r>
              <a:rPr lang="en-US" sz="2400" dirty="0" smtClean="0"/>
              <a:t>Actuarial analysis of patients treated with </a:t>
            </a:r>
            <a:r>
              <a:rPr lang="en-US" sz="2400" dirty="0" err="1" smtClean="0"/>
              <a:t>adrenalectomy</a:t>
            </a:r>
            <a:r>
              <a:rPr lang="en-US" sz="2400" dirty="0" smtClean="0"/>
              <a:t> </a:t>
            </a:r>
            <a:r>
              <a:rPr lang="en-US" sz="2400" dirty="0" err="1" smtClean="0"/>
              <a:t>vs</a:t>
            </a:r>
            <a:r>
              <a:rPr lang="en-US" sz="2400" dirty="0" smtClean="0"/>
              <a:t> </a:t>
            </a:r>
            <a:r>
              <a:rPr lang="en-US" sz="2400" dirty="0" err="1" smtClean="0"/>
              <a:t>aldosterone</a:t>
            </a:r>
            <a:r>
              <a:rPr lang="en-US" sz="2400" dirty="0" smtClean="0"/>
              <a:t> antagonists did not reveal significant differences in the occurrence of the combined cardiovascular end point (HR, 1.26; 95% CI, 0.36- 4.44; </a:t>
            </a:r>
            <a:r>
              <a:rPr lang="en-US" sz="2400" i="1" dirty="0" smtClean="0"/>
              <a:t>P=.71)</a:t>
            </a:r>
          </a:p>
          <a:p>
            <a:endParaRPr lang="en-US" sz="2400" dirty="0" smtClean="0"/>
          </a:p>
          <a:p>
            <a:endParaRPr lang="en-US" sz="2800" dirty="0" smtClean="0"/>
          </a:p>
          <a:p>
            <a:endParaRPr lang="en-US" sz="2800" dirty="0" smtClean="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message</a:t>
            </a:r>
            <a:endParaRPr lang="en-US" dirty="0"/>
          </a:p>
        </p:txBody>
      </p:sp>
      <p:sp>
        <p:nvSpPr>
          <p:cNvPr id="3" name="Content Placeholder 2"/>
          <p:cNvSpPr>
            <a:spLocks noGrp="1"/>
          </p:cNvSpPr>
          <p:nvPr>
            <p:ph idx="1"/>
          </p:nvPr>
        </p:nvSpPr>
        <p:spPr>
          <a:xfrm>
            <a:off x="500034" y="1500174"/>
            <a:ext cx="8229600" cy="5126055"/>
          </a:xfrm>
          <a:ln>
            <a:noFill/>
          </a:ln>
        </p:spPr>
        <p:txBody>
          <a:bodyPr>
            <a:normAutofit/>
          </a:bodyPr>
          <a:lstStyle/>
          <a:p>
            <a:r>
              <a:rPr lang="en-US" dirty="0" smtClean="0"/>
              <a:t>This study demonstrates that primary </a:t>
            </a:r>
            <a:r>
              <a:rPr lang="en-US" dirty="0" err="1" smtClean="0"/>
              <a:t>aldosteronism</a:t>
            </a:r>
            <a:r>
              <a:rPr lang="en-US" dirty="0" smtClean="0"/>
              <a:t> is associated with a prevalence of cardiovascular complications out of proportion to blood pressure that benefits substantially from treatment in the long term.</a:t>
            </a:r>
          </a:p>
          <a:p>
            <a:r>
              <a:rPr lang="en-US" dirty="0" err="1" smtClean="0"/>
              <a:t>adrenalectomy</a:t>
            </a:r>
            <a:r>
              <a:rPr lang="en-US" dirty="0" smtClean="0"/>
              <a:t> and </a:t>
            </a:r>
            <a:r>
              <a:rPr lang="en-US" dirty="0" err="1" smtClean="0"/>
              <a:t>aldosterone</a:t>
            </a:r>
            <a:r>
              <a:rPr lang="en-US" dirty="0" smtClean="0"/>
              <a:t> antagonists seem to be of considerable therapeutic value to the extent that, with adequate blood pressure control, they limit the progression of cardiovascular disease. </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285728"/>
            <a:ext cx="9144000"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85794"/>
            <a:ext cx="8229600" cy="1143000"/>
          </a:xfrm>
        </p:spPr>
        <p:txBody>
          <a:bodyPr>
            <a:normAutofit fontScale="90000"/>
          </a:bodyPr>
          <a:lstStyle/>
          <a:p>
            <a:r>
              <a:rPr lang="en-US" sz="3100" b="1" dirty="0" smtClean="0"/>
              <a:t>Observational Study Mortality in Treated Primary </a:t>
            </a:r>
            <a:r>
              <a:rPr lang="en-US" sz="3100" b="1" dirty="0" err="1" smtClean="0"/>
              <a:t>AldosteronismThe</a:t>
            </a:r>
            <a:r>
              <a:rPr lang="en-US" sz="3100" b="1" dirty="0" smtClean="0"/>
              <a:t> German Conn's Registry. </a:t>
            </a:r>
            <a:br>
              <a:rPr lang="en-US" sz="3100" b="1" dirty="0" smtClean="0"/>
            </a:br>
            <a:r>
              <a:rPr lang="en-US" sz="2800" dirty="0" smtClean="0"/>
              <a:t>Martin </a:t>
            </a:r>
            <a:r>
              <a:rPr lang="en-US" sz="2800" dirty="0" err="1" smtClean="0"/>
              <a:t>Reincke</a:t>
            </a:r>
            <a:r>
              <a:rPr lang="en-US" sz="2800" dirty="0" smtClean="0"/>
              <a:t>, Evelyn Fischer, Sabine </a:t>
            </a:r>
            <a:r>
              <a:rPr lang="en-US" sz="2800" dirty="0" err="1" smtClean="0"/>
              <a:t>Gerum</a:t>
            </a:r>
            <a:r>
              <a:rPr lang="en-US" sz="2800" dirty="0" smtClean="0"/>
              <a:t>, </a:t>
            </a:r>
            <a:r>
              <a:rPr lang="en-US" sz="2800" dirty="0" err="1" smtClean="0"/>
              <a:t>Katrin</a:t>
            </a:r>
            <a:r>
              <a:rPr lang="en-US" sz="2800" dirty="0" smtClean="0"/>
              <a:t> </a:t>
            </a:r>
            <a:r>
              <a:rPr lang="en-US" sz="2800" dirty="0" err="1" smtClean="0"/>
              <a:t>Merkle</a:t>
            </a:r>
            <a:r>
              <a:rPr lang="en-US" sz="2800" dirty="0" smtClean="0"/>
              <a:t>,</a:t>
            </a:r>
            <a:r>
              <a:rPr lang="en-US" sz="3100" b="1" dirty="0" smtClean="0"/>
              <a:t/>
            </a:r>
            <a:br>
              <a:rPr lang="en-US" sz="3100" b="1" dirty="0" smtClean="0"/>
            </a:br>
            <a:endParaRPr lang="en-US" dirty="0"/>
          </a:p>
        </p:txBody>
      </p:sp>
      <p:sp>
        <p:nvSpPr>
          <p:cNvPr id="3" name="Content Placeholder 2"/>
          <p:cNvSpPr>
            <a:spLocks noGrp="1"/>
          </p:cNvSpPr>
          <p:nvPr>
            <p:ph idx="1"/>
          </p:nvPr>
        </p:nvSpPr>
        <p:spPr>
          <a:xfrm>
            <a:off x="428596" y="2000240"/>
            <a:ext cx="8229600" cy="4525963"/>
          </a:xfrm>
        </p:spPr>
        <p:txBody>
          <a:bodyPr anchor="ctr">
            <a:normAutofit/>
          </a:bodyPr>
          <a:lstStyle/>
          <a:p>
            <a:r>
              <a:rPr lang="en-US" dirty="0" smtClean="0"/>
              <a:t>In this study we analyzed all-cause and cardiovascular mortality in a cohort of 337 patients with PA compared with a cohort of control subjects with and with and without hypertension. </a:t>
            </a:r>
          </a:p>
          <a:p>
            <a:r>
              <a:rPr lang="en-US" dirty="0" smtClean="0"/>
              <a:t>Subtype differentiation between </a:t>
            </a:r>
            <a:r>
              <a:rPr lang="en-US" dirty="0" err="1" smtClean="0"/>
              <a:t>aldosterone</a:t>
            </a:r>
            <a:r>
              <a:rPr lang="en-US" dirty="0" smtClean="0"/>
              <a:t>-producing adenoma and bilateral adrenal hyperplasia was based on adrenal imaging.</a:t>
            </a:r>
          </a:p>
          <a:p>
            <a:pPr>
              <a:buNone/>
            </a:pPr>
            <a:r>
              <a:rPr lang="en-US" sz="2000" i="1" dirty="0" smtClean="0">
                <a:effectLst>
                  <a:outerShdw blurRad="38100" dist="38100" dir="2700000" algn="tl">
                    <a:srgbClr val="000000">
                      <a:alpha val="43137"/>
                    </a:srgbClr>
                  </a:outerShdw>
                </a:effectLst>
              </a:rPr>
              <a:t>                                                                Hypertension. 2012;  60: 618-624</a:t>
            </a:r>
            <a:endParaRPr lang="en-US" sz="2000" i="1"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effectLst>
            <a:innerShdw blurRad="63500" dist="50800" dir="10800000">
              <a:prstClr val="black">
                <a:alpha val="50000"/>
              </a:prstClr>
            </a:innerShdw>
          </a:effectLst>
        </p:spPr>
        <p:txBody>
          <a:bodyPr>
            <a:normAutofit lnSpcReduction="10000"/>
          </a:bodyPr>
          <a:lstStyle/>
          <a:p>
            <a:r>
              <a:rPr lang="en-US" sz="2800" dirty="0" smtClean="0"/>
              <a:t>5- and 10-year overall survival of patients with PA was similar to that of hypertensive controls (not significant)</a:t>
            </a:r>
            <a:endParaRPr lang="fa-IR" sz="2800" dirty="0" smtClean="0"/>
          </a:p>
          <a:p>
            <a:r>
              <a:rPr lang="en-US" sz="2800" dirty="0" smtClean="0"/>
              <a:t>Cardiovascular causes were the main cause of death in the cohorts but were more frequent in PA than in controls (50% versus 34% in hypertensive controls [P&lt;0.05%] versus 38% in </a:t>
            </a:r>
            <a:r>
              <a:rPr lang="en-US" sz="2800" dirty="0" err="1" smtClean="0"/>
              <a:t>normotensive</a:t>
            </a:r>
            <a:r>
              <a:rPr lang="en-US" sz="2800" dirty="0" smtClean="0"/>
              <a:t> controls).</a:t>
            </a:r>
            <a:endParaRPr lang="fa-IR" sz="2800" dirty="0" smtClean="0"/>
          </a:p>
          <a:p>
            <a:r>
              <a:rPr lang="en-US" sz="2800" dirty="0" smtClean="0"/>
              <a:t>Assuming that two thirds of the unknown causes of death are attributable to cardiovascular death, the differences to </a:t>
            </a:r>
            <a:r>
              <a:rPr lang="en-US" sz="2800" dirty="0" err="1" smtClean="0"/>
              <a:t>hypertensives</a:t>
            </a:r>
            <a:r>
              <a:rPr lang="en-US" sz="2800" dirty="0" smtClean="0"/>
              <a:t> and </a:t>
            </a:r>
            <a:r>
              <a:rPr lang="en-US" sz="2800" dirty="0" err="1" smtClean="0"/>
              <a:t>normotensives</a:t>
            </a:r>
            <a:r>
              <a:rPr lang="en-US" sz="2800" dirty="0" smtClean="0"/>
              <a:t> are highly significant (P=0.004 and 0.02, respectively).</a:t>
            </a:r>
            <a:endParaRPr lang="en-US" sz="2800"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2800" dirty="0" err="1" smtClean="0"/>
              <a:t>adrenalectomy</a:t>
            </a:r>
            <a:r>
              <a:rPr lang="en-US" sz="2800" dirty="0" smtClean="0"/>
              <a:t> (as compared with medical treatment of PA) was associated with reduced all-cause mortality and proved to be protective.</a:t>
            </a:r>
          </a:p>
          <a:p>
            <a:r>
              <a:rPr lang="en-US" sz="2800" dirty="0" smtClean="0">
                <a:solidFill>
                  <a:srgbClr val="00B050"/>
                </a:solidFill>
              </a:rPr>
              <a:t>Initial plasma </a:t>
            </a:r>
            <a:r>
              <a:rPr lang="en-US" sz="2800" dirty="0" err="1" smtClean="0">
                <a:solidFill>
                  <a:srgbClr val="00B050"/>
                </a:solidFill>
              </a:rPr>
              <a:t>aldosterone</a:t>
            </a:r>
            <a:r>
              <a:rPr lang="en-US" sz="2800" dirty="0" smtClean="0"/>
              <a:t>,</a:t>
            </a:r>
            <a:r>
              <a:rPr lang="en-US" sz="2800" dirty="0" smtClean="0">
                <a:solidFill>
                  <a:srgbClr val="00B050"/>
                </a:solidFill>
              </a:rPr>
              <a:t> plasma </a:t>
            </a:r>
            <a:r>
              <a:rPr lang="en-US" sz="2800" dirty="0" err="1" smtClean="0">
                <a:solidFill>
                  <a:srgbClr val="00B050"/>
                </a:solidFill>
              </a:rPr>
              <a:t>renin</a:t>
            </a:r>
            <a:r>
              <a:rPr lang="en-US" sz="2800" dirty="0" smtClean="0">
                <a:solidFill>
                  <a:srgbClr val="00B050"/>
                </a:solidFill>
              </a:rPr>
              <a:t> levels</a:t>
            </a:r>
            <a:r>
              <a:rPr lang="en-US" sz="2800" dirty="0" smtClean="0"/>
              <a:t>,</a:t>
            </a:r>
            <a:r>
              <a:rPr lang="en-US" sz="2800" dirty="0" smtClean="0">
                <a:solidFill>
                  <a:srgbClr val="00B050"/>
                </a:solidFill>
              </a:rPr>
              <a:t> initial blood pressure</a:t>
            </a:r>
            <a:r>
              <a:rPr lang="en-US" sz="2800" dirty="0" smtClean="0"/>
              <a:t>, and </a:t>
            </a:r>
            <a:r>
              <a:rPr lang="en-US" sz="2800" dirty="0" smtClean="0">
                <a:solidFill>
                  <a:srgbClr val="00B050"/>
                </a:solidFill>
              </a:rPr>
              <a:t>lipid concentrations </a:t>
            </a:r>
            <a:r>
              <a:rPr lang="en-US" sz="2800" dirty="0" smtClean="0"/>
              <a:t>had no significant effect on all-cause mortality.</a:t>
            </a:r>
          </a:p>
          <a:p>
            <a:r>
              <a:rPr lang="en-US" sz="2800" dirty="0" smtClean="0">
                <a:solidFill>
                  <a:srgbClr val="00B0F0"/>
                </a:solidFill>
              </a:rPr>
              <a:t>Angina pectoris </a:t>
            </a:r>
            <a:r>
              <a:rPr lang="en-US" sz="2800" dirty="0" smtClean="0"/>
              <a:t>(HR, 3.6 [95% CI. 1.04–12.4), and </a:t>
            </a:r>
            <a:r>
              <a:rPr lang="en-US" sz="2800" dirty="0" smtClean="0">
                <a:solidFill>
                  <a:srgbClr val="00B0F0"/>
                </a:solidFill>
              </a:rPr>
              <a:t>diabetes mellitus </a:t>
            </a:r>
            <a:r>
              <a:rPr lang="en-US" sz="2800" dirty="0" smtClean="0"/>
              <a:t>(HR, 2.55 [95% CI, 1.07–6.09]) were associated with an increase in mortality, whereas the presence of </a:t>
            </a:r>
            <a:r>
              <a:rPr lang="en-US" sz="2800" dirty="0" err="1" smtClean="0">
                <a:solidFill>
                  <a:srgbClr val="00B0F0"/>
                </a:solidFill>
              </a:rPr>
              <a:t>hypokalemia</a:t>
            </a:r>
            <a:r>
              <a:rPr lang="en-US" sz="2800" dirty="0" smtClean="0"/>
              <a:t> (HR, 0.41 per </a:t>
            </a:r>
            <a:r>
              <a:rPr lang="en-US" sz="2800" dirty="0" err="1" smtClean="0"/>
              <a:t>mmol</a:t>
            </a:r>
            <a:r>
              <a:rPr lang="en-US" sz="2800" dirty="0" smtClean="0"/>
              <a:t>/L [95% CI, 0.17–0.99]) was associated with a reduced mortality.</a:t>
            </a:r>
            <a:endParaRPr lang="en-US" sz="2800"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Kaplan-Meier survival plot of patients with primary </a:t>
            </a:r>
            <a:r>
              <a:rPr lang="en-GB" sz="1500" b="1" dirty="0" err="1">
                <a:solidFill>
                  <a:srgbClr val="000000"/>
                </a:solidFill>
                <a:latin typeface="Arial" charset="0"/>
                <a:ea typeface="msgothic" charset="0"/>
                <a:cs typeface="msgothic" charset="0"/>
              </a:rPr>
              <a:t>aldosteronism</a:t>
            </a:r>
            <a:r>
              <a:rPr lang="en-GB" sz="1500" b="1" dirty="0">
                <a:solidFill>
                  <a:srgbClr val="000000"/>
                </a:solidFill>
                <a:latin typeface="Arial" charset="0"/>
                <a:ea typeface="msgothic" charset="0"/>
                <a:cs typeface="msgothic" charset="0"/>
              </a:rPr>
              <a:t> (PA; n=300) </a:t>
            </a:r>
            <a:r>
              <a:rPr lang="en-GB" sz="1500" b="1" dirty="0" err="1">
                <a:solidFill>
                  <a:srgbClr val="000000"/>
                </a:solidFill>
                <a:latin typeface="Arial" charset="0"/>
                <a:ea typeface="msgothic" charset="0"/>
                <a:cs typeface="msgothic" charset="0"/>
              </a:rPr>
              <a:t>vs</a:t>
            </a:r>
            <a:r>
              <a:rPr lang="en-GB" sz="1500" b="1" dirty="0">
                <a:solidFill>
                  <a:srgbClr val="000000"/>
                </a:solidFill>
                <a:latin typeface="Arial" charset="0"/>
                <a:ea typeface="msgothic" charset="0"/>
                <a:cs typeface="msgothic" charset="0"/>
              </a:rPr>
              <a:t> </a:t>
            </a:r>
            <a:r>
              <a:rPr lang="en-GB" sz="1500" b="1" dirty="0" err="1">
                <a:solidFill>
                  <a:srgbClr val="000000"/>
                </a:solidFill>
                <a:latin typeface="Arial" charset="0"/>
                <a:ea typeface="msgothic" charset="0"/>
                <a:cs typeface="msgothic" charset="0"/>
              </a:rPr>
              <a:t>normotensive</a:t>
            </a:r>
            <a:r>
              <a:rPr lang="en-GB" sz="1500" b="1" dirty="0">
                <a:solidFill>
                  <a:srgbClr val="000000"/>
                </a:solidFill>
                <a:latin typeface="Arial" charset="0"/>
                <a:ea typeface="msgothic" charset="0"/>
                <a:cs typeface="msgothic" charset="0"/>
              </a:rPr>
              <a:t> (n=600) and hypertensive controls (n=600) matched for age, sex, and body mass index (BMI).</a:t>
            </a:r>
          </a:p>
        </p:txBody>
      </p:sp>
      <p:pic>
        <p:nvPicPr>
          <p:cNvPr id="3074" name="Picture 2"/>
          <p:cNvPicPr>
            <a:picLocks noChangeAspect="1" noChangeArrowheads="1"/>
          </p:cNvPicPr>
          <p:nvPr/>
        </p:nvPicPr>
        <p:blipFill>
          <a:blip r:embed="rId3"/>
          <a:srcRect/>
          <a:stretch>
            <a:fillRect/>
          </a:stretch>
        </p:blipFill>
        <p:spPr bwMode="auto">
          <a:xfrm>
            <a:off x="443520" y="5715016"/>
            <a:ext cx="1628149" cy="1019132"/>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671040" y="1614410"/>
            <a:ext cx="7804800" cy="3621980"/>
          </a:xfrm>
          <a:prstGeom prst="rect">
            <a:avLst/>
          </a:prstGeom>
          <a:noFill/>
          <a:ln w="9525">
            <a:noFill/>
            <a:round/>
            <a:headEnd/>
            <a:tailEnd/>
          </a:ln>
          <a:effectLst/>
        </p:spPr>
      </p:pic>
      <p:sp>
        <p:nvSpPr>
          <p:cNvPr id="3076" name="Text Box 4"/>
          <p:cNvSpPr txBox="1">
            <a:spLocks noChangeArrowheads="1"/>
          </p:cNvSpPr>
          <p:nvPr/>
        </p:nvSpPr>
        <p:spPr bwMode="auto">
          <a:xfrm>
            <a:off x="1285852" y="571501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err="1">
                <a:solidFill>
                  <a:srgbClr val="000000"/>
                </a:solidFill>
                <a:latin typeface="Arial" charset="0"/>
                <a:ea typeface="msgothic" charset="0"/>
                <a:cs typeface="msgothic" charset="0"/>
              </a:rPr>
              <a:t>Reincke</a:t>
            </a:r>
            <a:r>
              <a:rPr lang="en-GB" sz="1100" b="1" dirty="0">
                <a:solidFill>
                  <a:srgbClr val="000000"/>
                </a:solidFill>
                <a:latin typeface="Arial" charset="0"/>
                <a:ea typeface="msgothic" charset="0"/>
                <a:cs typeface="msgothic" charset="0"/>
              </a:rPr>
              <a:t> M et al. Hypertension. 2012;60:618-624</a:t>
            </a:r>
          </a:p>
        </p:txBody>
      </p:sp>
      <p:sp>
        <p:nvSpPr>
          <p:cNvPr id="3077" name="Text Box 5"/>
          <p:cNvSpPr txBox="1">
            <a:spLocks noChangeArrowheads="1"/>
          </p:cNvSpPr>
          <p:nvPr/>
        </p:nvSpPr>
        <p:spPr bwMode="auto">
          <a:xfrm>
            <a:off x="5420160" y="6613175"/>
            <a:ext cx="362448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Lst>
            </a:pPr>
            <a:r>
              <a:rPr lang="en-GB" sz="900" dirty="0">
                <a:solidFill>
                  <a:srgbClr val="000000"/>
                </a:solidFill>
                <a:latin typeface="Arial" charset="0"/>
                <a:ea typeface="msgothic" charset="0"/>
                <a:cs typeface="msgothic" charset="0"/>
              </a:rPr>
              <a:t>Copyright © American Heart Association, Inc. All rights reserved.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Rectangle 2"/>
          <p:cNvSpPr/>
          <p:nvPr/>
        </p:nvSpPr>
        <p:spPr>
          <a:xfrm>
            <a:off x="857224" y="285728"/>
            <a:ext cx="7429552" cy="3539430"/>
          </a:xfrm>
          <a:prstGeom prst="rect">
            <a:avLst/>
          </a:prstGeom>
        </p:spPr>
        <p:txBody>
          <a:bodyPr wrap="square">
            <a:spAutoFit/>
          </a:bodyPr>
          <a:lstStyle/>
          <a:p>
            <a:endParaRPr lang="en-US" sz="3200" dirty="0" smtClean="0"/>
          </a:p>
          <a:p>
            <a:endParaRPr lang="en-US" sz="3200" dirty="0" smtClean="0"/>
          </a:p>
          <a:p>
            <a:endParaRPr lang="en-US" sz="3200" dirty="0" smtClean="0"/>
          </a:p>
          <a:p>
            <a:r>
              <a:rPr lang="en-US" sz="3200" dirty="0" smtClean="0"/>
              <a:t>Mortality rates of treated patients with PA proved to be not different from those of matched </a:t>
            </a:r>
            <a:r>
              <a:rPr lang="en-US" sz="3200" dirty="0" err="1" smtClean="0"/>
              <a:t>hypertensives</a:t>
            </a:r>
            <a:r>
              <a:rPr lang="en-US" sz="3200" dirty="0" smtClean="0"/>
              <a:t>.</a:t>
            </a:r>
          </a:p>
          <a:p>
            <a:endParaRPr lang="en-US" sz="3200" dirty="0"/>
          </a:p>
        </p:txBody>
      </p:sp>
      <p:sp>
        <p:nvSpPr>
          <p:cNvPr id="4" name="Rectangle 3"/>
          <p:cNvSpPr/>
          <p:nvPr/>
        </p:nvSpPr>
        <p:spPr>
          <a:xfrm>
            <a:off x="928662" y="4143380"/>
            <a:ext cx="7429552" cy="1200329"/>
          </a:xfrm>
          <a:prstGeom prst="rect">
            <a:avLst/>
          </a:prstGeom>
        </p:spPr>
        <p:txBody>
          <a:bodyPr wrap="square">
            <a:spAutoFit/>
          </a:bodyPr>
          <a:lstStyle/>
          <a:p>
            <a:r>
              <a:rPr lang="en-US" sz="2400" b="1" dirty="0" smtClean="0"/>
              <a:t>In the future, earlier detection of PA and more intensive blood pressure management after diagnosis hold the promise of a better outcome than shown in our study.</a:t>
            </a:r>
            <a:endParaRPr lang="en-US" sz="2400" b="1" dirty="0"/>
          </a:p>
        </p:txBody>
      </p:sp>
      <p:sp>
        <p:nvSpPr>
          <p:cNvPr id="5" name="Rectangle 4"/>
          <p:cNvSpPr/>
          <p:nvPr/>
        </p:nvSpPr>
        <p:spPr>
          <a:xfrm>
            <a:off x="2714612" y="857232"/>
            <a:ext cx="4857784" cy="769441"/>
          </a:xfrm>
          <a:prstGeom prst="rect">
            <a:avLst/>
          </a:prstGeom>
        </p:spPr>
        <p:txBody>
          <a:bodyPr wrap="square" anchor="ctr">
            <a:spAutoFit/>
          </a:bodyPr>
          <a:lstStyle/>
          <a:p>
            <a:r>
              <a:rPr lang="en-US" sz="4400" b="1" dirty="0" smtClean="0"/>
              <a:t>Key message</a:t>
            </a:r>
            <a:endParaRPr lang="en-US" sz="4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8229600" cy="989034"/>
          </a:xfrm>
        </p:spPr>
        <p:txBody>
          <a:bodyPr>
            <a:noAutofit/>
          </a:bodyPr>
          <a:lstStyle/>
          <a:p>
            <a:r>
              <a:rPr lang="en-US" sz="2800" b="1" dirty="0" smtClean="0"/>
              <a:t>Long-Term Control of Arterial Hypertension and Regression</a:t>
            </a:r>
            <a:r>
              <a:rPr lang="fa-IR" sz="2800" b="1" dirty="0" smtClean="0"/>
              <a:t> </a:t>
            </a:r>
            <a:r>
              <a:rPr lang="en-US" sz="2800" b="1" dirty="0" smtClean="0"/>
              <a:t>of Left Ventricular Hypertrophy With Treatment of</a:t>
            </a:r>
            <a:r>
              <a:rPr lang="fa-IR" sz="2800" b="1" dirty="0" smtClean="0"/>
              <a:t> </a:t>
            </a:r>
            <a:r>
              <a:rPr lang="en-US" sz="2800" b="1" dirty="0" smtClean="0"/>
              <a:t>Primary </a:t>
            </a:r>
            <a:r>
              <a:rPr lang="en-US" sz="2800" b="1" dirty="0" err="1" smtClean="0"/>
              <a:t>Aldosteronism</a:t>
            </a:r>
            <a:r>
              <a:rPr lang="en-US" sz="2800" b="1" dirty="0" smtClean="0"/>
              <a:t/>
            </a:r>
            <a:br>
              <a:rPr lang="en-US" sz="2800" b="1" dirty="0" smtClean="0"/>
            </a:br>
            <a:r>
              <a:rPr lang="it-IT" sz="2800" dirty="0" smtClean="0"/>
              <a:t> </a:t>
            </a:r>
            <a:r>
              <a:rPr lang="it-IT" sz="2000" dirty="0" smtClean="0"/>
              <a:t>Gian Paolo Rossi, Maurizio Cesari, Cesare Cuspidi, Giuseppe Maiolino, </a:t>
            </a:r>
            <a:r>
              <a:rPr lang="fa-IR" sz="2800" b="1" dirty="0" smtClean="0"/>
              <a:t/>
            </a:r>
            <a:br>
              <a:rPr lang="fa-IR" sz="2800" b="1" dirty="0" smtClean="0"/>
            </a:br>
            <a:endParaRPr lang="en-US" sz="2800" dirty="0"/>
          </a:p>
        </p:txBody>
      </p:sp>
      <p:sp>
        <p:nvSpPr>
          <p:cNvPr id="3" name="Content Placeholder 2"/>
          <p:cNvSpPr>
            <a:spLocks noGrp="1"/>
          </p:cNvSpPr>
          <p:nvPr>
            <p:ph idx="1"/>
          </p:nvPr>
        </p:nvSpPr>
        <p:spPr>
          <a:xfrm>
            <a:off x="500034" y="2332037"/>
            <a:ext cx="8229600" cy="4525963"/>
          </a:xfrm>
        </p:spPr>
        <p:txBody>
          <a:bodyPr anchor="ctr">
            <a:normAutofit fontScale="92500" lnSpcReduction="10000"/>
          </a:bodyPr>
          <a:lstStyle/>
          <a:p>
            <a:r>
              <a:rPr lang="en-US" sz="2800" dirty="0" smtClean="0"/>
              <a:t>To the aim of assessing the effect of treatment of PA on BP and LV changes, we prospectively recruited 323 patients in a long-term follow-up study entailing serial echocardiography evaluations. Of them, 180 had PA and were assigned to either </a:t>
            </a:r>
            <a:r>
              <a:rPr lang="en-US" sz="2800" dirty="0" err="1" smtClean="0"/>
              <a:t>adrenalectomy</a:t>
            </a:r>
            <a:r>
              <a:rPr lang="en-US" sz="2800" dirty="0" smtClean="0"/>
              <a:t> (n=110) or medical therapy (n=70) on the basis of the adrenal vein sampling. </a:t>
            </a:r>
            <a:endParaRPr lang="fa-IR" sz="2800" dirty="0" smtClean="0"/>
          </a:p>
          <a:p>
            <a:r>
              <a:rPr lang="en-US" sz="2800" dirty="0" smtClean="0"/>
              <a:t>The remaining 143 were optimally treated </a:t>
            </a:r>
            <a:r>
              <a:rPr lang="en-US" sz="2800" dirty="0" err="1" smtClean="0">
                <a:solidFill>
                  <a:srgbClr val="FF0000"/>
                </a:solidFill>
              </a:rPr>
              <a:t>E</a:t>
            </a:r>
            <a:r>
              <a:rPr lang="en-US" sz="2800" dirty="0" err="1" smtClean="0"/>
              <a:t>Hypertensive</a:t>
            </a:r>
            <a:r>
              <a:rPr lang="en-US" sz="2800" dirty="0" smtClean="0"/>
              <a:t> patients.</a:t>
            </a:r>
          </a:p>
          <a:p>
            <a:endParaRPr lang="en-US" sz="2800" dirty="0" smtClean="0"/>
          </a:p>
          <a:p>
            <a:pPr algn="r">
              <a:buNone/>
            </a:pPr>
            <a:r>
              <a:rPr lang="en-US" sz="2000" b="1" i="1" dirty="0" smtClean="0"/>
              <a:t>HYPERTENSIONAHA.113.01316</a:t>
            </a:r>
            <a:endParaRPr lang="en-US" sz="2000" i="1"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r>
              <a:rPr lang="en-US" sz="2400" dirty="0" smtClean="0"/>
              <a:t>The </a:t>
            </a:r>
            <a:r>
              <a:rPr lang="en-US" sz="2400" dirty="0" err="1" smtClean="0"/>
              <a:t>interventricular</a:t>
            </a:r>
            <a:r>
              <a:rPr lang="en-US" sz="2400" dirty="0" smtClean="0"/>
              <a:t> septum (</a:t>
            </a:r>
            <a:r>
              <a:rPr lang="en-US" sz="2400" i="1" dirty="0" smtClean="0"/>
              <a:t>P&lt;0.05) and the LV </a:t>
            </a:r>
            <a:r>
              <a:rPr lang="en-US" sz="2400" dirty="0" smtClean="0"/>
              <a:t>posterior wall (</a:t>
            </a:r>
            <a:r>
              <a:rPr lang="en-US" sz="2400" i="1" dirty="0" smtClean="0"/>
              <a:t>P&lt;0.001) thickness were higher in patients </a:t>
            </a:r>
            <a:r>
              <a:rPr lang="en-US" sz="2400" dirty="0" smtClean="0"/>
              <a:t>with PA than in PH, which translated into a higher left ventricular mass index (51.8±0.9 g/m2.7 versus 50.0±0.9;  </a:t>
            </a:r>
            <a:r>
              <a:rPr lang="en-US" sz="2400" i="1" dirty="0" smtClean="0"/>
              <a:t>P=0.027).   </a:t>
            </a:r>
            <a:r>
              <a:rPr lang="en-US" sz="2400" i="1" dirty="0" smtClean="0">
                <a:solidFill>
                  <a:srgbClr val="FF0000"/>
                </a:solidFill>
              </a:rPr>
              <a:t>$</a:t>
            </a:r>
          </a:p>
          <a:p>
            <a:endParaRPr lang="en-US" sz="2400" i="1" dirty="0" smtClean="0">
              <a:solidFill>
                <a:srgbClr val="FF0000"/>
              </a:solidFill>
            </a:endParaRPr>
          </a:p>
          <a:p>
            <a:endParaRPr lang="en-US" sz="2400" dirty="0">
              <a:solidFill>
                <a:srgbClr val="FF0000"/>
              </a:solidFill>
            </a:endParaRPr>
          </a:p>
        </p:txBody>
      </p:sp>
      <p:sp>
        <p:nvSpPr>
          <p:cNvPr id="4" name="Footer Placeholder 3"/>
          <p:cNvSpPr>
            <a:spLocks noGrp="1"/>
          </p:cNvSpPr>
          <p:nvPr>
            <p:ph type="ftr" sz="quarter" idx="11"/>
          </p:nvPr>
        </p:nvSpPr>
        <p:spPr/>
        <p:txBody>
          <a:bodyPr/>
          <a:lstStyle/>
          <a:p>
            <a:endParaRPr lang="en-US"/>
          </a:p>
        </p:txBody>
      </p:sp>
      <p:sp>
        <p:nvSpPr>
          <p:cNvPr id="9" name="TextBox 8"/>
          <p:cNvSpPr txBox="1"/>
          <p:nvPr/>
        </p:nvSpPr>
        <p:spPr>
          <a:xfrm>
            <a:off x="12858808" y="378619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3116"/>
            <a:ext cx="7772400" cy="1470025"/>
          </a:xfrm>
        </p:spPr>
        <p:txBody>
          <a:bodyPr>
            <a:normAutofit fontScale="90000"/>
          </a:bodyPr>
          <a:lstStyle/>
          <a:p>
            <a:r>
              <a:rPr lang="en-US" sz="6000" b="1" dirty="0" smtClean="0">
                <a:effectLst>
                  <a:outerShdw blurRad="38100" dist="38100" dir="2700000" algn="tl">
                    <a:srgbClr val="000000">
                      <a:alpha val="43137"/>
                    </a:srgbClr>
                  </a:outerShdw>
                </a:effectLst>
              </a:rPr>
              <a:t>  compare</a:t>
            </a:r>
            <a:r>
              <a:rPr lang="fa-IR" sz="6000" b="1" dirty="0" smtClean="0">
                <a:effectLst>
                  <a:outerShdw blurRad="38100" dist="38100" dir="2700000" algn="tl">
                    <a:srgbClr val="000000">
                      <a:alpha val="43137"/>
                    </a:srgbClr>
                  </a:outerShdw>
                </a:effectLst>
              </a:rPr>
              <a:t> </a:t>
            </a:r>
            <a:r>
              <a:rPr lang="en-US" sz="6000" b="1" i="1" dirty="0" smtClean="0">
                <a:effectLst>
                  <a:outerShdw blurRad="38100" dist="38100" dir="2700000" algn="tl">
                    <a:srgbClr val="000000">
                      <a:alpha val="43137"/>
                    </a:srgbClr>
                  </a:outerShdw>
                </a:effectLst>
              </a:rPr>
              <a:t>cardiovascular outcome </a:t>
            </a:r>
            <a:br>
              <a:rPr lang="en-US" sz="6000" b="1" i="1" dirty="0" smtClean="0">
                <a:effectLst>
                  <a:outerShdw blurRad="38100" dist="38100" dir="2700000" algn="tl">
                    <a:srgbClr val="000000">
                      <a:alpha val="43137"/>
                    </a:srgbClr>
                  </a:outerShdw>
                </a:effectLst>
              </a:rPr>
            </a:br>
            <a:r>
              <a:rPr lang="en-US" sz="6000" b="1" i="1" dirty="0" smtClean="0">
                <a:effectLst>
                  <a:outerShdw blurRad="38100" dist="38100" dir="2700000" algn="tl">
                    <a:srgbClr val="000000">
                      <a:alpha val="43137"/>
                    </a:srgbClr>
                  </a:outerShdw>
                </a:effectLst>
              </a:rPr>
              <a:t> in Primary </a:t>
            </a:r>
            <a:r>
              <a:rPr lang="en-US" sz="6000" b="1" i="1" dirty="0" err="1" smtClean="0">
                <a:effectLst>
                  <a:outerShdw blurRad="38100" dist="38100" dir="2700000" algn="tl">
                    <a:srgbClr val="000000">
                      <a:alpha val="43137"/>
                    </a:srgbClr>
                  </a:outerShdw>
                </a:effectLst>
              </a:rPr>
              <a:t>aldosteronism</a:t>
            </a:r>
            <a:r>
              <a:rPr lang="en-US" sz="6000" b="1" i="1" dirty="0" smtClean="0">
                <a:effectLst>
                  <a:outerShdw blurRad="38100" dist="38100" dir="2700000" algn="tl">
                    <a:srgbClr val="000000">
                      <a:alpha val="43137"/>
                    </a:srgbClr>
                  </a:outerShdw>
                </a:effectLst>
              </a:rPr>
              <a:t/>
            </a:r>
            <a:br>
              <a:rPr lang="en-US" sz="6000" b="1" i="1" dirty="0" smtClean="0">
                <a:effectLst>
                  <a:outerShdw blurRad="38100" dist="38100" dir="2700000" algn="tl">
                    <a:srgbClr val="000000">
                      <a:alpha val="43137"/>
                    </a:srgbClr>
                  </a:outerShdw>
                </a:effectLst>
              </a:rPr>
            </a:br>
            <a:r>
              <a:rPr lang="en-US" sz="2700" b="1" i="1" dirty="0" smtClean="0">
                <a:effectLst>
                  <a:outerShdw blurRad="38100" dist="38100" dir="2700000" algn="tl">
                    <a:srgbClr val="000000">
                      <a:alpha val="43137"/>
                    </a:srgbClr>
                  </a:outerShdw>
                </a:effectLst>
              </a:rPr>
              <a:t>-</a:t>
            </a:r>
            <a:r>
              <a:rPr lang="en-US" sz="2700" dirty="0" smtClean="0">
                <a:effectLst>
                  <a:outerShdw blurRad="38100" dist="38100" dir="2700000" algn="tl">
                    <a:srgbClr val="000000">
                      <a:alpha val="43137"/>
                    </a:srgbClr>
                  </a:outerShdw>
                </a:effectLst>
              </a:rPr>
              <a:t> with patients</a:t>
            </a:r>
            <a:r>
              <a:rPr lang="fa-IR" sz="2700" dirty="0" smtClean="0">
                <a:effectLst>
                  <a:outerShdw blurRad="38100" dist="38100" dir="2700000" algn="tl">
                    <a:srgbClr val="000000">
                      <a:alpha val="43137"/>
                    </a:srgbClr>
                  </a:outerShdw>
                </a:effectLst>
              </a:rPr>
              <a:t> </a:t>
            </a:r>
            <a:r>
              <a:rPr lang="en-US" sz="2700" dirty="0" smtClean="0">
                <a:effectLst>
                  <a:outerShdw blurRad="38100" dist="38100" dir="2700000" algn="tl">
                    <a:srgbClr val="000000">
                      <a:alpha val="43137"/>
                    </a:srgbClr>
                  </a:outerShdw>
                </a:effectLst>
              </a:rPr>
              <a:t>with essential hypertension. </a:t>
            </a:r>
            <a:br>
              <a:rPr lang="en-US" sz="2700" dirty="0" smtClean="0">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
            </a:r>
            <a:br>
              <a:rPr lang="en-US" sz="2700" dirty="0" smtClean="0">
                <a:effectLst>
                  <a:outerShdw blurRad="38100" dist="38100" dir="2700000" algn="tl">
                    <a:srgbClr val="000000">
                      <a:alpha val="43137"/>
                    </a:srgbClr>
                  </a:outerShdw>
                </a:effectLst>
              </a:rPr>
            </a:br>
            <a:r>
              <a:rPr lang="en-US" sz="2700" i="1" dirty="0" smtClean="0"/>
              <a:t> - with </a:t>
            </a:r>
            <a:r>
              <a:rPr lang="en-US" sz="2700" dirty="0" smtClean="0"/>
              <a:t>surgery or medical treatment</a:t>
            </a:r>
            <a:r>
              <a:rPr lang="en-US" sz="3100" dirty="0" smtClean="0">
                <a:effectLst>
                  <a:outerShdw blurRad="38100" dist="38100" dir="2700000" algn="tl">
                    <a:srgbClr val="000000">
                      <a:alpha val="43137"/>
                    </a:srgbClr>
                  </a:outerShdw>
                </a:effectLst>
              </a:rPr>
              <a:t/>
            </a:r>
            <a:br>
              <a:rPr lang="en-US" sz="3100" dirty="0" smtClean="0">
                <a:effectLst>
                  <a:outerShdw blurRad="38100" dist="38100" dir="2700000" algn="tl">
                    <a:srgbClr val="000000">
                      <a:alpha val="43137"/>
                    </a:srgbClr>
                  </a:outerShdw>
                </a:effectLst>
              </a:rPr>
            </a:br>
            <a:r>
              <a:rPr lang="en-US" sz="5400" b="1" dirty="0" smtClean="0"/>
              <a:t/>
            </a:r>
            <a:br>
              <a:rPr lang="en-US" sz="5400" b="1" dirty="0" smtClean="0"/>
            </a:br>
            <a:r>
              <a:rPr lang="en-US" sz="6000" b="1" i="1"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
            </a:r>
            <a:br>
              <a:rPr lang="en-US" b="1" i="1" dirty="0" smtClean="0">
                <a:effectLst>
                  <a:outerShdw blurRad="38100" dist="38100" dir="2700000" algn="tl">
                    <a:srgbClr val="000000">
                      <a:alpha val="43137"/>
                    </a:srgbClr>
                  </a:outerShdw>
                </a:effectLst>
              </a:rPr>
            </a:br>
            <a:endParaRPr lang="en-US" dirty="0"/>
          </a:p>
        </p:txBody>
      </p:sp>
      <p:sp>
        <p:nvSpPr>
          <p:cNvPr id="3" name="Subtitle 2"/>
          <p:cNvSpPr>
            <a:spLocks noGrp="1"/>
          </p:cNvSpPr>
          <p:nvPr>
            <p:ph type="subTitle" idx="1"/>
          </p:nvPr>
        </p:nvSpPr>
        <p:spPr/>
        <p:txBody>
          <a:bodyPr/>
          <a:lstStyle/>
          <a:p>
            <a:r>
              <a:rPr lang="en-US" b="1" i="1" dirty="0" err="1" smtClean="0">
                <a:solidFill>
                  <a:schemeClr val="tx1"/>
                </a:solidFill>
              </a:rPr>
              <a:t>Dr.Bijan</a:t>
            </a:r>
            <a:r>
              <a:rPr lang="en-US" b="1" i="1" dirty="0" smtClean="0">
                <a:solidFill>
                  <a:schemeClr val="tx1"/>
                </a:solidFill>
              </a:rPr>
              <a:t> </a:t>
            </a:r>
            <a:r>
              <a:rPr lang="en-US" b="1" i="1" dirty="0" err="1" smtClean="0">
                <a:solidFill>
                  <a:schemeClr val="tx1"/>
                </a:solidFill>
              </a:rPr>
              <a:t>ghobadian</a:t>
            </a:r>
            <a:endParaRPr lang="en-US" b="1" i="1" dirty="0" smtClean="0">
              <a:solidFill>
                <a:schemeClr val="tx1"/>
              </a:solidFill>
            </a:endParaRPr>
          </a:p>
          <a:p>
            <a:r>
              <a:rPr lang="en-US" b="1" i="1" dirty="0" err="1" smtClean="0">
                <a:solidFill>
                  <a:schemeClr val="tx1"/>
                </a:solidFill>
                <a:effectLst>
                  <a:outerShdw blurRad="38100" dist="38100" dir="2700000" algn="tl">
                    <a:srgbClr val="000000"/>
                  </a:outerShdw>
                </a:effectLst>
              </a:rPr>
              <a:t>Shaheed</a:t>
            </a:r>
            <a:r>
              <a:rPr lang="en-US" b="1" i="1" dirty="0" smtClean="0">
                <a:solidFill>
                  <a:schemeClr val="tx1"/>
                </a:solidFill>
                <a:effectLst>
                  <a:outerShdw blurRad="38100" dist="38100" dir="2700000" algn="tl">
                    <a:srgbClr val="000000"/>
                  </a:outerShdw>
                </a:effectLst>
              </a:rPr>
              <a:t> </a:t>
            </a:r>
            <a:r>
              <a:rPr lang="en-US" b="1" i="1" dirty="0" err="1" smtClean="0">
                <a:solidFill>
                  <a:schemeClr val="tx1"/>
                </a:solidFill>
                <a:effectLst>
                  <a:outerShdw blurRad="38100" dist="38100" dir="2700000" algn="tl">
                    <a:srgbClr val="000000"/>
                  </a:outerShdw>
                </a:effectLst>
              </a:rPr>
              <a:t>Beheshti</a:t>
            </a:r>
            <a:r>
              <a:rPr lang="en-US" b="1" i="1" dirty="0" smtClean="0">
                <a:solidFill>
                  <a:schemeClr val="tx1"/>
                </a:solidFill>
                <a:effectLst>
                  <a:outerShdw blurRad="38100" dist="38100" dir="2700000" algn="tl">
                    <a:srgbClr val="000000"/>
                  </a:outerShdw>
                </a:effectLst>
              </a:rPr>
              <a:t> University of Medical Sciences</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550640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1027" name="Picture 3"/>
          <p:cNvPicPr>
            <a:picLocks noGrp="1" noChangeAspect="1" noChangeArrowheads="1"/>
          </p:cNvPicPr>
          <p:nvPr>
            <p:ph idx="1"/>
          </p:nvPr>
        </p:nvPicPr>
        <p:blipFill>
          <a:blip r:embed="rId2"/>
          <a:srcRect/>
          <a:stretch>
            <a:fillRect/>
          </a:stretch>
        </p:blipFill>
        <p:spPr bwMode="auto">
          <a:xfrm>
            <a:off x="571472" y="1500174"/>
            <a:ext cx="8229600" cy="48794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r>
              <a:rPr lang="en-US" dirty="0" smtClean="0"/>
              <a:t>the patients with PA had a 7.2-fold higher prevalence of history or current AF than the patients with PH.</a:t>
            </a:r>
          </a:p>
          <a:p>
            <a:r>
              <a:rPr lang="en-US" dirty="0" smtClean="0"/>
              <a:t>Two patients had history of stroke and 1 of hospital admission for acute </a:t>
            </a:r>
            <a:r>
              <a:rPr lang="en-US" dirty="0" err="1" smtClean="0"/>
              <a:t>decompensated</a:t>
            </a:r>
            <a:r>
              <a:rPr lang="en-US" dirty="0" smtClean="0"/>
              <a:t> heart failure in the PA group,</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500034" y="1214422"/>
            <a:ext cx="8229600"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present </a:t>
            </a:r>
            <a:r>
              <a:rPr lang="en-US" dirty="0" smtClean="0">
                <a:solidFill>
                  <a:srgbClr val="FF0000"/>
                </a:solidFill>
              </a:rPr>
              <a:t>larger series </a:t>
            </a:r>
            <a:r>
              <a:rPr lang="en-US" dirty="0" smtClean="0"/>
              <a:t>of patients with PA submitted to a </a:t>
            </a:r>
            <a:r>
              <a:rPr lang="en-US" dirty="0" smtClean="0">
                <a:solidFill>
                  <a:srgbClr val="FF0000"/>
                </a:solidFill>
              </a:rPr>
              <a:t>longer follow-up </a:t>
            </a:r>
            <a:r>
              <a:rPr lang="en-US" dirty="0" smtClean="0"/>
              <a:t>allowed us to document a prominent and persistent decrease in</a:t>
            </a:r>
            <a:r>
              <a:rPr lang="fa-IR" dirty="0" smtClean="0"/>
              <a:t> </a:t>
            </a:r>
            <a:r>
              <a:rPr lang="en-US" dirty="0" smtClean="0"/>
              <a:t>LV mass index in the </a:t>
            </a:r>
            <a:r>
              <a:rPr lang="en-US" dirty="0" err="1" smtClean="0"/>
              <a:t>adrenalectomized</a:t>
            </a:r>
            <a:r>
              <a:rPr lang="en-US" dirty="0" smtClean="0"/>
              <a:t> patients, and a borderline significant fall in the medically treated patients with PA  which might suggest the superiority of </a:t>
            </a:r>
            <a:r>
              <a:rPr lang="en-US" dirty="0" err="1" smtClean="0"/>
              <a:t>adrenalectomy</a:t>
            </a:r>
            <a:r>
              <a:rPr lang="en-US" dirty="0" smtClean="0"/>
              <a:t> over medical treatment in regressing LVH&amp; improved outcome.</a:t>
            </a:r>
          </a:p>
          <a:p>
            <a:r>
              <a:rPr lang="en-US" dirty="0" smtClean="0"/>
              <a:t>specific treatment of PA was unable to induce complete regression of the adverse changes involving the LV.</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500034" y="1214422"/>
            <a:ext cx="7858180"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message</a:t>
            </a:r>
            <a:endParaRPr lang="en-US" dirty="0"/>
          </a:p>
        </p:txBody>
      </p:sp>
      <p:sp>
        <p:nvSpPr>
          <p:cNvPr id="3" name="Content Placeholder 2"/>
          <p:cNvSpPr>
            <a:spLocks noGrp="1"/>
          </p:cNvSpPr>
          <p:nvPr>
            <p:ph idx="1"/>
          </p:nvPr>
        </p:nvSpPr>
        <p:spPr/>
        <p:txBody>
          <a:bodyPr/>
          <a:lstStyle/>
          <a:p>
            <a:r>
              <a:rPr lang="en-US" dirty="0" smtClean="0"/>
              <a:t>As earlier study ,an early diagnosis and a specific treatment of PA warrant normalization of BP and reversal of detrimental LV changes at long term.</a:t>
            </a:r>
          </a:p>
          <a:p>
            <a:r>
              <a:rPr lang="en-US" dirty="0" smtClean="0"/>
              <a:t>Against earlier study </a:t>
            </a:r>
            <a:r>
              <a:rPr lang="en-US" dirty="0" err="1" smtClean="0"/>
              <a:t>adrenalectomy</a:t>
            </a:r>
            <a:r>
              <a:rPr lang="en-US" dirty="0" smtClean="0"/>
              <a:t> over medical treatment in regressing LVH&amp; improved outcome.</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t>Cardiovascular Complications Associated With</a:t>
            </a:r>
            <a:br>
              <a:rPr lang="en-US" sz="2400" b="1" dirty="0" smtClean="0"/>
            </a:br>
            <a:r>
              <a:rPr lang="en-US" sz="2400" b="1" dirty="0" smtClean="0"/>
              <a:t>Primary </a:t>
            </a:r>
            <a:r>
              <a:rPr lang="en-US" sz="2400" b="1" dirty="0" err="1" smtClean="0"/>
              <a:t>Aldosteronism</a:t>
            </a:r>
            <a:r>
              <a:rPr lang="en-US" sz="2400" b="1" dirty="0" smtClean="0"/>
              <a:t/>
            </a:r>
            <a:br>
              <a:rPr lang="en-US" sz="2400" b="1" dirty="0" smtClean="0"/>
            </a:br>
            <a:r>
              <a:rPr lang="en-US" sz="2400" b="1" dirty="0" smtClean="0"/>
              <a:t>A Controlled Cross-Sectional Study</a:t>
            </a:r>
            <a:br>
              <a:rPr lang="en-US" sz="2400" b="1" dirty="0" smtClean="0"/>
            </a:br>
            <a:r>
              <a:rPr lang="fr-FR" sz="2000" dirty="0" smtClean="0"/>
              <a:t>Sébastien Savard, Laurence Amar, Pierre-François </a:t>
            </a:r>
            <a:r>
              <a:rPr lang="fr-FR" sz="2000" dirty="0" err="1" smtClean="0"/>
              <a:t>Plouin</a:t>
            </a:r>
            <a:endParaRPr lang="en-US" sz="2400" dirty="0"/>
          </a:p>
        </p:txBody>
      </p:sp>
      <p:sp>
        <p:nvSpPr>
          <p:cNvPr id="3" name="Content Placeholder 2"/>
          <p:cNvSpPr>
            <a:spLocks noGrp="1"/>
          </p:cNvSpPr>
          <p:nvPr>
            <p:ph idx="1"/>
          </p:nvPr>
        </p:nvSpPr>
        <p:spPr/>
        <p:txBody>
          <a:bodyPr>
            <a:normAutofit fontScale="92500" lnSpcReduction="10000"/>
          </a:bodyPr>
          <a:lstStyle/>
          <a:p>
            <a:r>
              <a:rPr lang="en-US" dirty="0" smtClean="0"/>
              <a:t>The aim of this study was to compare the prevalence of cardiovascular events in a large group of current patients with PA and suitably matched controls with essential hypertension  (EH) to confirm the adverse cardiovascular effects of PA.</a:t>
            </a:r>
          </a:p>
          <a:p>
            <a:r>
              <a:rPr lang="en-US" dirty="0" smtClean="0"/>
              <a:t>compared the prevalence of cardiovascular events in 459 patients with PA diagnosed in our hypertension unit from 2001 to 2006 and 1290 controls with EH.</a:t>
            </a:r>
          </a:p>
          <a:p>
            <a:endParaRPr lang="en-US" dirty="0"/>
          </a:p>
        </p:txBody>
      </p:sp>
      <p:sp>
        <p:nvSpPr>
          <p:cNvPr id="4" name="Footer Placeholder 3"/>
          <p:cNvSpPr>
            <a:spLocks noGrp="1"/>
          </p:cNvSpPr>
          <p:nvPr>
            <p:ph type="ftr" sz="quarter" idx="11"/>
          </p:nvPr>
        </p:nvSpPr>
        <p:spPr>
          <a:xfrm>
            <a:off x="4286248" y="5929330"/>
            <a:ext cx="3805254" cy="365125"/>
          </a:xfrm>
        </p:spPr>
        <p:txBody>
          <a:bodyPr/>
          <a:lstStyle/>
          <a:p>
            <a:r>
              <a:rPr lang="en-US" sz="1800" b="1" i="1" dirty="0" smtClean="0">
                <a:solidFill>
                  <a:schemeClr val="tx1"/>
                </a:solidFill>
              </a:rPr>
              <a:t>Hypertension. 2013;62:331-336</a:t>
            </a:r>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residual excess risk may be attributable to a direct effect of </a:t>
            </a:r>
            <a:r>
              <a:rPr lang="en-US" dirty="0" err="1" smtClean="0"/>
              <a:t>hyperaldosteronism</a:t>
            </a:r>
            <a:r>
              <a:rPr lang="en-US" dirty="0" smtClean="0"/>
              <a:t> </a:t>
            </a:r>
            <a:r>
              <a:rPr lang="en-US" dirty="0" smtClean="0">
                <a:solidFill>
                  <a:srgbClr val="00B050"/>
                </a:solidFill>
              </a:rPr>
              <a:t>on target organs </a:t>
            </a:r>
            <a:r>
              <a:rPr lang="en-US" dirty="0" smtClean="0"/>
              <a:t>or to </a:t>
            </a:r>
            <a:r>
              <a:rPr lang="en-US" dirty="0" smtClean="0">
                <a:solidFill>
                  <a:srgbClr val="00B050"/>
                </a:solidFill>
              </a:rPr>
              <a:t>unmeasured hemodynamic confounders</a:t>
            </a:r>
            <a:r>
              <a:rPr lang="en-US" dirty="0" smtClean="0"/>
              <a:t>, such as </a:t>
            </a:r>
            <a:r>
              <a:rPr lang="en-US" dirty="0" smtClean="0">
                <a:solidFill>
                  <a:srgbClr val="0070C0"/>
                </a:solidFill>
              </a:rPr>
              <a:t>higher nighttime </a:t>
            </a:r>
            <a:r>
              <a:rPr lang="en-US" dirty="0" smtClean="0"/>
              <a:t>BP,</a:t>
            </a:r>
          </a:p>
          <a:p>
            <a:r>
              <a:rPr lang="en-US" dirty="0" smtClean="0"/>
              <a:t> we found that cardiovascular complications were not more frequent in PA patients with higher </a:t>
            </a:r>
            <a:r>
              <a:rPr lang="en-US" dirty="0" err="1" smtClean="0"/>
              <a:t>aldosterone</a:t>
            </a:r>
            <a:r>
              <a:rPr lang="en-US" dirty="0" smtClean="0"/>
              <a:t> levels.</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smtClean="0"/>
              <a:t>Aldosterone</a:t>
            </a:r>
            <a:r>
              <a:rPr lang="en-US" b="1" dirty="0" smtClean="0"/>
              <a:t> and Target Organ Damage:</a:t>
            </a:r>
          </a:p>
          <a:p>
            <a:r>
              <a:rPr lang="en-US" dirty="0" err="1" smtClean="0"/>
              <a:t>proinflammatory</a:t>
            </a:r>
            <a:r>
              <a:rPr lang="en-US" dirty="0" smtClean="0"/>
              <a:t>, </a:t>
            </a:r>
            <a:r>
              <a:rPr lang="en-US" dirty="0" err="1" smtClean="0"/>
              <a:t>prothrombotic</a:t>
            </a:r>
            <a:r>
              <a:rPr lang="en-US" dirty="0" smtClean="0"/>
              <a:t>, and </a:t>
            </a:r>
            <a:r>
              <a:rPr lang="en-US" dirty="0" err="1" smtClean="0"/>
              <a:t>profibrotic</a:t>
            </a:r>
            <a:r>
              <a:rPr lang="en-US" dirty="0" smtClean="0"/>
              <a:t> effects</a:t>
            </a:r>
          </a:p>
          <a:p>
            <a:r>
              <a:rPr lang="en-US" dirty="0" err="1" smtClean="0"/>
              <a:t>Mechanisms:chronic</a:t>
            </a:r>
            <a:r>
              <a:rPr lang="en-US" dirty="0" smtClean="0"/>
              <a:t> intravascular fluid retention, oxidative stress, endothelial dysfunction, inflammation, remodeling,  hypertrophy, and fibrosis.</a:t>
            </a:r>
            <a:endParaRPr lang="en-US" b="1" dirty="0" smtClean="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We show that patients with PA more frequently have LVH and are at higher risk of cardiovascular complications than matched EH controls.</a:t>
            </a:r>
          </a:p>
          <a:p>
            <a:r>
              <a:rPr lang="en-US" dirty="0" smtClean="0"/>
              <a:t>This finding is consistent with previous data suggesting that the higher risk of cardiovascular events associated with PA is at least partly independent of BP.</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b="1" dirty="0" smtClean="0"/>
              <a:t>Introduction.</a:t>
            </a:r>
          </a:p>
          <a:p>
            <a:r>
              <a:rPr lang="en-US" b="1" dirty="0" smtClean="0"/>
              <a:t>studies compare</a:t>
            </a:r>
            <a:r>
              <a:rPr lang="fa-IR" b="1" dirty="0" smtClean="0"/>
              <a:t> </a:t>
            </a:r>
            <a:r>
              <a:rPr lang="en-US" b="1" dirty="0" smtClean="0"/>
              <a:t>the cardiovascular outcome</a:t>
            </a:r>
          </a:p>
          <a:p>
            <a:pPr>
              <a:buNone/>
            </a:pPr>
            <a:r>
              <a:rPr lang="en-US" b="1" dirty="0" smtClean="0"/>
              <a:t>In PA patients </a:t>
            </a:r>
            <a:r>
              <a:rPr lang="en-US" b="1" dirty="0" err="1" smtClean="0"/>
              <a:t>vs</a:t>
            </a:r>
            <a:r>
              <a:rPr lang="en-US" b="1" dirty="0" smtClean="0"/>
              <a:t> essential hypertension.</a:t>
            </a:r>
          </a:p>
          <a:p>
            <a:r>
              <a:rPr lang="en-US" b="1" dirty="0" smtClean="0"/>
              <a:t>studies compare</a:t>
            </a:r>
            <a:r>
              <a:rPr lang="fa-IR" b="1" dirty="0" smtClean="0"/>
              <a:t> </a:t>
            </a:r>
            <a:r>
              <a:rPr lang="en-US" b="1" dirty="0" smtClean="0"/>
              <a:t>the cardiovascular outcome</a:t>
            </a:r>
          </a:p>
          <a:p>
            <a:pPr>
              <a:buNone/>
            </a:pPr>
            <a:r>
              <a:rPr lang="en-US" b="1" dirty="0" smtClean="0"/>
              <a:t>In PA patients with surgery or medical treatment.</a:t>
            </a:r>
          </a:p>
          <a:p>
            <a:pPr>
              <a:buNone/>
            </a:pPr>
            <a:endParaRPr lang="en-US" b="1" dirty="0" smtClean="0"/>
          </a:p>
          <a:p>
            <a:pPr>
              <a:buNone/>
            </a:pPr>
            <a:endParaRPr lang="en-US" b="1" dirty="0" smtClean="0"/>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628629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214282" y="1928802"/>
            <a:ext cx="8929718" cy="4786346"/>
          </a:xfrm>
          <a:prstGeom prst="rect">
            <a:avLst/>
          </a:prstGeom>
          <a:ln>
            <a:noFill/>
            <a:headEnd/>
            <a:tailEnd/>
          </a:ln>
        </p:spPr>
        <p:style>
          <a:lnRef idx="2">
            <a:schemeClr val="accent1"/>
          </a:lnRef>
          <a:fillRef idx="1">
            <a:schemeClr val="lt1"/>
          </a:fillRef>
          <a:effectRef idx="0">
            <a:schemeClr val="accent1"/>
          </a:effectRef>
          <a:fontRef idx="minor">
            <a:schemeClr val="dk1"/>
          </a:fontRef>
        </p:style>
      </p:pic>
      <p:sp>
        <p:nvSpPr>
          <p:cNvPr id="19" name="TextBox 18"/>
          <p:cNvSpPr txBox="1"/>
          <p:nvPr/>
        </p:nvSpPr>
        <p:spPr>
          <a:xfrm>
            <a:off x="4714876" y="2857496"/>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message</a:t>
            </a:r>
            <a:endParaRPr lang="en-US" dirty="0"/>
          </a:p>
        </p:txBody>
      </p:sp>
      <p:sp>
        <p:nvSpPr>
          <p:cNvPr id="3" name="Content Placeholder 2"/>
          <p:cNvSpPr>
            <a:spLocks noGrp="1"/>
          </p:cNvSpPr>
          <p:nvPr>
            <p:ph idx="1"/>
          </p:nvPr>
        </p:nvSpPr>
        <p:spPr/>
        <p:txBody>
          <a:bodyPr>
            <a:normAutofit lnSpcReduction="10000"/>
          </a:bodyPr>
          <a:lstStyle/>
          <a:p>
            <a:r>
              <a:rPr lang="en-US" dirty="0" smtClean="0"/>
              <a:t>like previous investigations ,this study showed, that PA is associated with a higher prevalence of LVH and cardiovascular complications than EH.</a:t>
            </a:r>
          </a:p>
          <a:p>
            <a:r>
              <a:rPr lang="en-US" dirty="0" smtClean="0"/>
              <a:t>Despite previously reported &amp; the higher frequency of cardiovascular complications in patients with PA than in those with EH, the absolute prevalence and the difference from matched controls were smaller than those.</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Introduction.</a:t>
            </a:r>
          </a:p>
          <a:p>
            <a:r>
              <a:rPr lang="en-US" b="1" dirty="0" smtClean="0"/>
              <a:t>studies compare</a:t>
            </a:r>
            <a:r>
              <a:rPr lang="fa-IR" b="1" dirty="0" smtClean="0"/>
              <a:t> </a:t>
            </a:r>
            <a:r>
              <a:rPr lang="en-US" b="1" dirty="0" smtClean="0"/>
              <a:t>the cardiovascular outcome</a:t>
            </a:r>
          </a:p>
          <a:p>
            <a:pPr>
              <a:buNone/>
            </a:pPr>
            <a:r>
              <a:rPr lang="en-US" b="1" dirty="0" smtClean="0"/>
              <a:t>In PA patients </a:t>
            </a:r>
            <a:r>
              <a:rPr lang="en-US" b="1" dirty="0" err="1" smtClean="0"/>
              <a:t>vs</a:t>
            </a:r>
            <a:r>
              <a:rPr lang="en-US" b="1" dirty="0" smtClean="0"/>
              <a:t> essential hypertension.</a:t>
            </a:r>
          </a:p>
          <a:p>
            <a:r>
              <a:rPr lang="en-US" b="1" dirty="0" smtClean="0">
                <a:solidFill>
                  <a:srgbClr val="FF0000"/>
                </a:solidFill>
              </a:rPr>
              <a:t>studies compare</a:t>
            </a:r>
            <a:r>
              <a:rPr lang="fa-IR" b="1" dirty="0" smtClean="0">
                <a:solidFill>
                  <a:srgbClr val="FF0000"/>
                </a:solidFill>
              </a:rPr>
              <a:t> </a:t>
            </a:r>
            <a:r>
              <a:rPr lang="en-US" b="1" dirty="0" smtClean="0">
                <a:solidFill>
                  <a:srgbClr val="FF0000"/>
                </a:solidFill>
              </a:rPr>
              <a:t>the cardiovascular outcome</a:t>
            </a:r>
          </a:p>
          <a:p>
            <a:pPr>
              <a:buNone/>
            </a:pPr>
            <a:r>
              <a:rPr lang="en-US" b="1" dirty="0" smtClean="0">
                <a:solidFill>
                  <a:srgbClr val="FF0000"/>
                </a:solidFill>
              </a:rPr>
              <a:t>In PA patients with surgery or medical treatment.</a:t>
            </a:r>
          </a:p>
          <a:p>
            <a:pPr>
              <a:buNone/>
            </a:pPr>
            <a:endParaRPr lang="en-US" dirty="0">
              <a:solidFill>
                <a:srgbClr val="FF0000"/>
              </a:solidFill>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357166"/>
            <a:ext cx="7772400" cy="1470025"/>
          </a:xfrm>
        </p:spPr>
        <p:txBody>
          <a:bodyPr>
            <a:noAutofit/>
          </a:bodyPr>
          <a:lstStyle/>
          <a:p>
            <a:r>
              <a:rPr lang="en-US" sz="2400" dirty="0" err="1" smtClean="0"/>
              <a:t>Adrenalectomy</a:t>
            </a:r>
            <a:r>
              <a:rPr lang="en-US" sz="2400" dirty="0" smtClean="0"/>
              <a:t> Is Comparable With Medical Treatment for Reduction of Left Ventricular Mass in Primary </a:t>
            </a:r>
            <a:r>
              <a:rPr lang="en-US" sz="2400" dirty="0" err="1" smtClean="0"/>
              <a:t>Aldosteronism</a:t>
            </a:r>
            <a:r>
              <a:rPr lang="en-US" sz="2400" dirty="0" smtClean="0"/>
              <a:t>: Meta-Analysis of Long-Term </a:t>
            </a:r>
            <a:r>
              <a:rPr lang="en-US" sz="2400" dirty="0" err="1" smtClean="0"/>
              <a:t>Studie</a:t>
            </a:r>
            <a:r>
              <a:rPr lang="en-US" sz="2400" dirty="0" smtClean="0"/>
              <a:t/>
            </a:r>
            <a:br>
              <a:rPr lang="en-US" sz="2400" dirty="0" smtClean="0"/>
            </a:br>
            <a:r>
              <a:rPr lang="it-IT" sz="1800" dirty="0" smtClean="0"/>
              <a:t> Luigi Marzano,1 Gianluca Colussi,1 Leonardo A. Sechi,1 and Cristiana Catena1 </a:t>
            </a:r>
            <a:r>
              <a:rPr lang="en-US" sz="2400" dirty="0" smtClean="0"/>
              <a:t/>
            </a:r>
            <a:br>
              <a:rPr lang="en-US" sz="2400" dirty="0" smtClean="0"/>
            </a:br>
            <a:endParaRPr lang="en-US" sz="2400" dirty="0"/>
          </a:p>
        </p:txBody>
      </p:sp>
      <p:sp>
        <p:nvSpPr>
          <p:cNvPr id="3" name="Subtitle 2"/>
          <p:cNvSpPr>
            <a:spLocks noGrp="1"/>
          </p:cNvSpPr>
          <p:nvPr>
            <p:ph type="subTitle" idx="1"/>
          </p:nvPr>
        </p:nvSpPr>
        <p:spPr>
          <a:xfrm>
            <a:off x="285720" y="1643050"/>
            <a:ext cx="8286808" cy="4786346"/>
          </a:xfrm>
        </p:spPr>
        <p:txBody>
          <a:bodyPr anchor="ctr">
            <a:normAutofit/>
          </a:bodyPr>
          <a:lstStyle/>
          <a:p>
            <a:pPr algn="l">
              <a:buFont typeface="Arial" pitchFamily="34" charset="0"/>
              <a:buChar char="•"/>
            </a:pPr>
            <a:r>
              <a:rPr lang="en-US" sz="2400" b="1" dirty="0" smtClean="0">
                <a:solidFill>
                  <a:schemeClr val="tx1"/>
                </a:solidFill>
              </a:rPr>
              <a:t>aim of this study was to conduct a meta-analysis of the</a:t>
            </a:r>
          </a:p>
          <a:p>
            <a:pPr algn="l"/>
            <a:r>
              <a:rPr lang="en-US" sz="2400" b="1" dirty="0" smtClean="0">
                <a:solidFill>
                  <a:schemeClr val="tx1"/>
                </a:solidFill>
              </a:rPr>
              <a:t>available studies with long-term follow-up of PA patients</a:t>
            </a:r>
          </a:p>
          <a:p>
            <a:pPr algn="l"/>
            <a:r>
              <a:rPr lang="en-US" sz="2400" b="1" dirty="0" smtClean="0">
                <a:solidFill>
                  <a:schemeClr val="tx1"/>
                </a:solidFill>
              </a:rPr>
              <a:t>treated with either surgery or medical treatment to compare</a:t>
            </a:r>
          </a:p>
          <a:p>
            <a:pPr algn="l"/>
            <a:r>
              <a:rPr lang="en-US" sz="2400" b="1" dirty="0" smtClean="0">
                <a:solidFill>
                  <a:schemeClr val="tx1"/>
                </a:solidFill>
              </a:rPr>
              <a:t>the effects of these treatments on LV mass</a:t>
            </a:r>
            <a:r>
              <a:rPr lang="en-US" sz="2400" dirty="0" smtClean="0"/>
              <a:t>. </a:t>
            </a:r>
          </a:p>
          <a:p>
            <a:pPr algn="l">
              <a:buFont typeface="Arial" pitchFamily="34" charset="0"/>
              <a:buChar char="•"/>
            </a:pPr>
            <a:r>
              <a:rPr lang="en-US" sz="2400" b="1" dirty="0" smtClean="0">
                <a:solidFill>
                  <a:schemeClr val="tx1"/>
                </a:solidFill>
              </a:rPr>
              <a:t> inclusion criteria: (</a:t>
            </a:r>
            <a:r>
              <a:rPr lang="en-US" sz="2400" b="1" dirty="0" err="1" smtClean="0">
                <a:solidFill>
                  <a:schemeClr val="tx1"/>
                </a:solidFill>
              </a:rPr>
              <a:t>i</a:t>
            </a:r>
            <a:r>
              <a:rPr lang="en-US" sz="2400" b="1" dirty="0" smtClean="0">
                <a:solidFill>
                  <a:schemeClr val="tx1"/>
                </a:solidFill>
              </a:rPr>
              <a:t>) prospective studies focused on </a:t>
            </a:r>
            <a:r>
              <a:rPr lang="en-US" sz="2400" b="1" dirty="0" err="1" smtClean="0">
                <a:solidFill>
                  <a:schemeClr val="tx1"/>
                </a:solidFill>
              </a:rPr>
              <a:t>hyperaldosteronism</a:t>
            </a:r>
            <a:r>
              <a:rPr lang="en-US" sz="2400" b="1" dirty="0" smtClean="0">
                <a:solidFill>
                  <a:schemeClr val="tx1"/>
                </a:solidFill>
              </a:rPr>
              <a:t>; (ii) use of confirmatory test in diagnosis of PA; (iii) inclusion of patients with both APA and IHA; (iv) studies with both surgical and medical treatment of PA; (v) LV mass index included as an outcome variable of treatment; and (vi) </a:t>
            </a:r>
            <a:r>
              <a:rPr lang="en-US" sz="2400" b="1" dirty="0" err="1" smtClean="0">
                <a:solidFill>
                  <a:schemeClr val="tx1"/>
                </a:solidFill>
              </a:rPr>
              <a:t>echocardiographic</a:t>
            </a:r>
            <a:r>
              <a:rPr lang="en-US" sz="2400" b="1" dirty="0" smtClean="0">
                <a:solidFill>
                  <a:schemeClr val="tx1"/>
                </a:solidFill>
              </a:rPr>
              <a:t> follow-up &gt;6 months</a:t>
            </a:r>
            <a:r>
              <a:rPr lang="en-US" sz="1800" b="1" dirty="0" smtClean="0">
                <a:solidFill>
                  <a:schemeClr val="tx1"/>
                </a:solidFill>
              </a:rPr>
              <a:t>.</a:t>
            </a:r>
            <a:endParaRPr lang="en-US" sz="1800" b="1" dirty="0">
              <a:solidFill>
                <a:schemeClr val="tx1"/>
              </a:solidFill>
            </a:endParaRPr>
          </a:p>
        </p:txBody>
      </p:sp>
      <p:sp>
        <p:nvSpPr>
          <p:cNvPr id="4" name="Footer Placeholder 3"/>
          <p:cNvSpPr>
            <a:spLocks noGrp="1"/>
          </p:cNvSpPr>
          <p:nvPr>
            <p:ph type="ftr" sz="quarter" idx="11"/>
          </p:nvPr>
        </p:nvSpPr>
        <p:spPr>
          <a:xfrm>
            <a:off x="4286248" y="6000768"/>
            <a:ext cx="4162444" cy="365125"/>
          </a:xfrm>
        </p:spPr>
        <p:txBody>
          <a:bodyPr/>
          <a:lstStyle/>
          <a:p>
            <a:r>
              <a:rPr lang="en-US" b="1" dirty="0" smtClean="0">
                <a:solidFill>
                  <a:schemeClr val="tx1"/>
                </a:solidFill>
              </a:rPr>
              <a:t>American Journal of Hypertension, Ltd 2014.</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literature search identified 2,655 articles for eligibility and identified 61 potentially relevant studies, 4 met our inclusion criteria for final meta-analysis.</a:t>
            </a:r>
          </a:p>
          <a:p>
            <a:r>
              <a:rPr lang="en-US" dirty="0" smtClean="0"/>
              <a:t>studies included a total of 355 patients with PA, 172 (48%) of whom had IHA and 183  (52%) of whom had APA.</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285720" y="285728"/>
            <a:ext cx="8572560"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One 178 patients with APA were treated with </a:t>
            </a:r>
            <a:r>
              <a:rPr lang="en-US" sz="2400" dirty="0" err="1" smtClean="0"/>
              <a:t>adrenalectomy</a:t>
            </a:r>
            <a:r>
              <a:rPr lang="en-US" sz="2400" dirty="0" smtClean="0"/>
              <a:t>  ,and the remaining 177 patients received MR antagonists. In these patients,  </a:t>
            </a:r>
            <a:r>
              <a:rPr lang="en-US" sz="2400" dirty="0" err="1" smtClean="0"/>
              <a:t>spironolactone</a:t>
            </a:r>
            <a:r>
              <a:rPr lang="en-US" sz="2400" dirty="0" smtClean="0"/>
              <a:t> was started at a dose that ranged 50–100 mg/ day and titrated up to 200–300 mg/day.</a:t>
            </a:r>
          </a:p>
          <a:p>
            <a:r>
              <a:rPr lang="en-US" sz="2400" dirty="0" smtClean="0"/>
              <a:t>LV mass was normalized by body surface area in 1 study and by height in 3 studies. In the latter studies, pretreatment values of LV mass index were comparable in the groups of PA patients who were treated with surgery (54.5 ± 1.9 g/m2.7) or MR antagonists (55.5 ± 1.9 g/m2.7).</a:t>
            </a:r>
          </a:p>
          <a:p>
            <a:endParaRPr lang="en-US" sz="2400"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400" dirty="0" smtClean="0"/>
              <a:t>Average decrease in blood pressure at the end of follow-up as compared with baseline was greater in PA patients treated with </a:t>
            </a:r>
            <a:r>
              <a:rPr lang="en-US" sz="2400" dirty="0" err="1" smtClean="0"/>
              <a:t>adrenalectomy</a:t>
            </a:r>
            <a:r>
              <a:rPr lang="en-US" sz="2400" dirty="0" smtClean="0"/>
              <a:t> than in those treated with MR antagonists  (systolic blood pressure: −28 ± 3 mm Hg vs. −23 ± 3 mm Hg, respectively;  diastolic blood pressure: −19 ± 2 mm Hg vs. −13 ± 2 mm Hg, respectively).</a:t>
            </a:r>
          </a:p>
          <a:p>
            <a:r>
              <a:rPr lang="en-US" sz="2400" dirty="0" smtClean="0"/>
              <a:t>Hypertension cure was obtained in 44% of PA patients treated with surgery, whereas it was highly variable (from 37% to 0%) in those medically treated. Both medical (−7.1% ± 4.8%) and surgical (−12.5% ± 5.1%) treatment reduced LV mass index, whereas no significant changes were observed in relative wall thickness with both treatments</a:t>
            </a:r>
            <a:endParaRPr lang="en-US" sz="2400"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357562"/>
            <a:ext cx="8229600" cy="2786082"/>
          </a:xfrm>
        </p:spPr>
        <p:txBody>
          <a:bodyPr>
            <a:normAutofit/>
          </a:bodyPr>
          <a:lstStyle/>
          <a:p>
            <a:pPr algn="l"/>
            <a:r>
              <a:rPr lang="en-US" sz="2400" dirty="0" smtClean="0"/>
              <a:t>Meta-analysis of the selected studies demonstrated no significant difference in LV mass change between patients with PA who were treated with </a:t>
            </a:r>
            <a:r>
              <a:rPr lang="en-US" sz="2400" dirty="0" err="1" smtClean="0"/>
              <a:t>adrenalectomy</a:t>
            </a:r>
            <a:r>
              <a:rPr lang="en-US" sz="2400" dirty="0" smtClean="0"/>
              <a:t> or medical treatment with MR </a:t>
            </a:r>
            <a:r>
              <a:rPr lang="en-US" sz="2400" smtClean="0"/>
              <a:t>antagonists.</a:t>
            </a:r>
            <a:br>
              <a:rPr lang="en-US" sz="2400" smtClean="0"/>
            </a:br>
            <a:endParaRPr lang="en-US" sz="2400" dirty="0"/>
          </a:p>
        </p:txBody>
      </p:sp>
      <p:sp>
        <p:nvSpPr>
          <p:cNvPr id="4" name="Footer Placeholder 3"/>
          <p:cNvSpPr>
            <a:spLocks noGrp="1"/>
          </p:cNvSpPr>
          <p:nvPr>
            <p:ph type="ftr" sz="quarter" idx="11"/>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642910" y="428604"/>
            <a:ext cx="8229600"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2800" dirty="0" smtClean="0"/>
              <a:t>Hypertension may persist after adequate treatment of</a:t>
            </a:r>
            <a:r>
              <a:rPr lang="fa-IR" sz="2800" dirty="0" smtClean="0"/>
              <a:t> </a:t>
            </a:r>
            <a:r>
              <a:rPr lang="en-US" sz="2800" dirty="0" smtClean="0"/>
              <a:t>PA, and less than half of patients treated with either surgery</a:t>
            </a:r>
            <a:r>
              <a:rPr lang="fa-IR" sz="2800" dirty="0" smtClean="0"/>
              <a:t> </a:t>
            </a:r>
            <a:r>
              <a:rPr lang="en-US" sz="2800" dirty="0" smtClean="0"/>
              <a:t>or MR antagonists have their blood pressure normalized</a:t>
            </a:r>
            <a:r>
              <a:rPr lang="fa-IR" sz="2800" dirty="0" smtClean="0"/>
              <a:t> </a:t>
            </a:r>
            <a:r>
              <a:rPr lang="en-US" sz="2800" dirty="0" smtClean="0"/>
              <a:t>without the use of additional antihypertensive agents.</a:t>
            </a:r>
            <a:endParaRPr lang="fa-IR" sz="2800" dirty="0" smtClean="0"/>
          </a:p>
          <a:p>
            <a:r>
              <a:rPr lang="en-US" sz="2800" dirty="0" smtClean="0"/>
              <a:t>Previous studies identified </a:t>
            </a:r>
            <a:r>
              <a:rPr lang="en-US" sz="2800" dirty="0" smtClean="0">
                <a:solidFill>
                  <a:srgbClr val="00B050"/>
                </a:solidFill>
              </a:rPr>
              <a:t>older age </a:t>
            </a:r>
            <a:r>
              <a:rPr lang="en-US" sz="2800" dirty="0" smtClean="0"/>
              <a:t>of patients,</a:t>
            </a:r>
            <a:r>
              <a:rPr lang="fa-IR" sz="2800" dirty="0" smtClean="0"/>
              <a:t>  </a:t>
            </a:r>
            <a:r>
              <a:rPr lang="en-US" sz="2800" dirty="0" err="1" smtClean="0">
                <a:solidFill>
                  <a:srgbClr val="00B050"/>
                </a:solidFill>
              </a:rPr>
              <a:t>longerduration</a:t>
            </a:r>
            <a:r>
              <a:rPr lang="en-US" sz="2800" dirty="0" smtClean="0">
                <a:solidFill>
                  <a:srgbClr val="00B050"/>
                </a:solidFill>
              </a:rPr>
              <a:t> of disease</a:t>
            </a:r>
            <a:r>
              <a:rPr lang="en-US" sz="2800" dirty="0" smtClean="0"/>
              <a:t>, </a:t>
            </a:r>
            <a:r>
              <a:rPr lang="en-US" sz="2800" dirty="0" smtClean="0">
                <a:solidFill>
                  <a:srgbClr val="00B050"/>
                </a:solidFill>
              </a:rPr>
              <a:t>heavier antihypertensive </a:t>
            </a:r>
            <a:r>
              <a:rPr lang="en-US" sz="2800" dirty="0" smtClean="0"/>
              <a:t>therapy, and</a:t>
            </a:r>
            <a:r>
              <a:rPr lang="fa-IR" sz="2800" dirty="0" smtClean="0"/>
              <a:t> </a:t>
            </a:r>
            <a:r>
              <a:rPr lang="en-US" sz="2800" dirty="0" smtClean="0">
                <a:solidFill>
                  <a:srgbClr val="00B050"/>
                </a:solidFill>
              </a:rPr>
              <a:t>decreased renal function</a:t>
            </a:r>
            <a:r>
              <a:rPr lang="en-US" sz="2800" dirty="0" smtClean="0"/>
              <a:t> at diagnosis as factors associated</a:t>
            </a:r>
            <a:r>
              <a:rPr lang="fa-IR" sz="2800" dirty="0" smtClean="0"/>
              <a:t> </a:t>
            </a:r>
            <a:r>
              <a:rPr lang="en-US" sz="2800" dirty="0" smtClean="0"/>
              <a:t>with persistence of hypertension after correction of PA.</a:t>
            </a:r>
            <a:r>
              <a:rPr lang="fa-IR" sz="2800" dirty="0" smtClean="0"/>
              <a:t> </a:t>
            </a:r>
            <a:r>
              <a:rPr lang="en-US" sz="2800" dirty="0" smtClean="0"/>
              <a:t>Recent studies suggest also the possibility that </a:t>
            </a:r>
            <a:r>
              <a:rPr lang="en-US" sz="2800" dirty="0" err="1" smtClean="0">
                <a:solidFill>
                  <a:srgbClr val="00B050"/>
                </a:solidFill>
              </a:rPr>
              <a:t>autoantibodies</a:t>
            </a:r>
            <a:r>
              <a:rPr lang="fa-IR" sz="2800" dirty="0" smtClean="0">
                <a:solidFill>
                  <a:srgbClr val="00B050"/>
                </a:solidFill>
              </a:rPr>
              <a:t> </a:t>
            </a:r>
            <a:r>
              <a:rPr lang="en-US" sz="2800" dirty="0" smtClean="0">
                <a:solidFill>
                  <a:srgbClr val="00B050"/>
                </a:solidFill>
              </a:rPr>
              <a:t>to the </a:t>
            </a:r>
            <a:r>
              <a:rPr lang="en-US" sz="2800" dirty="0" err="1" smtClean="0">
                <a:solidFill>
                  <a:srgbClr val="00B050"/>
                </a:solidFill>
              </a:rPr>
              <a:t>angiotensin</a:t>
            </a:r>
            <a:r>
              <a:rPr lang="en-US" sz="2800" dirty="0" smtClean="0">
                <a:solidFill>
                  <a:srgbClr val="00B050"/>
                </a:solidFill>
              </a:rPr>
              <a:t> II type </a:t>
            </a:r>
            <a:r>
              <a:rPr lang="en-US" sz="2800" dirty="0" smtClean="0"/>
              <a:t>I </a:t>
            </a:r>
            <a:r>
              <a:rPr lang="en-US" sz="2800" dirty="0" smtClean="0">
                <a:solidFill>
                  <a:srgbClr val="00B050"/>
                </a:solidFill>
              </a:rPr>
              <a:t>recepto</a:t>
            </a:r>
            <a:r>
              <a:rPr lang="en-US" sz="2800" dirty="0" smtClean="0"/>
              <a:t>r might contribute to</a:t>
            </a:r>
            <a:r>
              <a:rPr lang="fa-IR" sz="2800" dirty="0" smtClean="0"/>
              <a:t> </a:t>
            </a:r>
            <a:r>
              <a:rPr lang="en-US" sz="2800" dirty="0" smtClean="0"/>
              <a:t>residual hypertension in patients treated for PA.</a:t>
            </a:r>
            <a:r>
              <a:rPr lang="fa-IR" sz="2800" dirty="0" smtClean="0"/>
              <a:t> </a:t>
            </a:r>
            <a:endParaRPr lang="en-US" sz="2800"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FF0000"/>
                </a:solidFill>
              </a:rPr>
              <a:t>Introduction.</a:t>
            </a:r>
          </a:p>
          <a:p>
            <a:r>
              <a:rPr lang="en-US" b="1" dirty="0" smtClean="0"/>
              <a:t>studies compare</a:t>
            </a:r>
            <a:r>
              <a:rPr lang="fa-IR" b="1" dirty="0" smtClean="0"/>
              <a:t> </a:t>
            </a:r>
            <a:r>
              <a:rPr lang="en-US" b="1" dirty="0" smtClean="0"/>
              <a:t>the cardiovascular outcome</a:t>
            </a:r>
          </a:p>
          <a:p>
            <a:pPr>
              <a:buNone/>
            </a:pPr>
            <a:r>
              <a:rPr lang="en-US" b="1" dirty="0" smtClean="0"/>
              <a:t>In PA patients </a:t>
            </a:r>
            <a:r>
              <a:rPr lang="en-US" b="1" dirty="0" err="1" smtClean="0"/>
              <a:t>vs</a:t>
            </a:r>
            <a:r>
              <a:rPr lang="en-US" b="1" dirty="0" smtClean="0"/>
              <a:t> essential hypertension.</a:t>
            </a:r>
          </a:p>
          <a:p>
            <a:r>
              <a:rPr lang="en-US" b="1" dirty="0" smtClean="0"/>
              <a:t>studies compare</a:t>
            </a:r>
            <a:r>
              <a:rPr lang="fa-IR" b="1" dirty="0" smtClean="0"/>
              <a:t> </a:t>
            </a:r>
            <a:r>
              <a:rPr lang="en-US" b="1" dirty="0" smtClean="0"/>
              <a:t>the cardiovascular outcome</a:t>
            </a:r>
          </a:p>
          <a:p>
            <a:pPr>
              <a:buNone/>
            </a:pPr>
            <a:r>
              <a:rPr lang="en-US" b="1" dirty="0" smtClean="0"/>
              <a:t>In PA patients with surgery or medical treatment.</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Only 1 of the studies included in this analysis</a:t>
            </a:r>
            <a:r>
              <a:rPr lang="fa-IR" dirty="0" smtClean="0"/>
              <a:t> </a:t>
            </a:r>
            <a:r>
              <a:rPr lang="en-US" dirty="0" smtClean="0"/>
              <a:t>reported</a:t>
            </a:r>
            <a:r>
              <a:rPr lang="fa-IR" dirty="0" smtClean="0"/>
              <a:t> </a:t>
            </a:r>
            <a:r>
              <a:rPr lang="en-US" dirty="0" smtClean="0">
                <a:solidFill>
                  <a:srgbClr val="00B050"/>
                </a:solidFill>
              </a:rPr>
              <a:t>significant effects of medical treatment </a:t>
            </a:r>
            <a:r>
              <a:rPr lang="en-US" dirty="0" smtClean="0"/>
              <a:t>of PA on LV mass,</a:t>
            </a:r>
            <a:r>
              <a:rPr lang="fa-IR" dirty="0" smtClean="0"/>
              <a:t> </a:t>
            </a:r>
            <a:r>
              <a:rPr lang="en-US" dirty="0" smtClean="0"/>
              <a:t> although these effects required a longer time to occur than</a:t>
            </a:r>
            <a:r>
              <a:rPr lang="fa-IR" dirty="0" smtClean="0"/>
              <a:t> </a:t>
            </a:r>
            <a:r>
              <a:rPr lang="en-US" dirty="0" smtClean="0"/>
              <a:t>those of surgery. </a:t>
            </a:r>
            <a:r>
              <a:rPr lang="en-US" dirty="0" smtClean="0">
                <a:solidFill>
                  <a:srgbClr val="00B050"/>
                </a:solidFill>
              </a:rPr>
              <a:t>Two studies reported decrease of LV</a:t>
            </a:r>
            <a:r>
              <a:rPr lang="fa-IR" dirty="0" smtClean="0">
                <a:solidFill>
                  <a:srgbClr val="00B050"/>
                </a:solidFill>
              </a:rPr>
              <a:t> </a:t>
            </a:r>
            <a:r>
              <a:rPr lang="en-US" dirty="0" smtClean="0">
                <a:solidFill>
                  <a:srgbClr val="00B050"/>
                </a:solidFill>
              </a:rPr>
              <a:t>mass</a:t>
            </a:r>
            <a:r>
              <a:rPr lang="en-US" dirty="0" smtClean="0"/>
              <a:t> both in surgically and in medically treated PA patients,</a:t>
            </a:r>
            <a:r>
              <a:rPr lang="fa-IR" dirty="0" smtClean="0"/>
              <a:t> </a:t>
            </a:r>
            <a:r>
              <a:rPr lang="en-US" dirty="0" smtClean="0"/>
              <a:t> but changes were</a:t>
            </a:r>
            <a:r>
              <a:rPr lang="fa-IR" dirty="0" smtClean="0"/>
              <a:t> </a:t>
            </a:r>
            <a:r>
              <a:rPr lang="en-US" dirty="0" smtClean="0"/>
              <a:t>statistically significant only in the former</a:t>
            </a:r>
            <a:r>
              <a:rPr lang="fa-IR" dirty="0" smtClean="0"/>
              <a:t> </a:t>
            </a:r>
            <a:r>
              <a:rPr lang="en-US" dirty="0" smtClean="0"/>
              <a:t>group. The </a:t>
            </a:r>
            <a:r>
              <a:rPr lang="en-US" dirty="0" smtClean="0">
                <a:solidFill>
                  <a:srgbClr val="00B050"/>
                </a:solidFill>
              </a:rPr>
              <a:t>last study did not find any change </a:t>
            </a:r>
            <a:r>
              <a:rPr lang="en-US" dirty="0" smtClean="0"/>
              <a:t>in LV mass</a:t>
            </a:r>
            <a:r>
              <a:rPr lang="fa-IR" dirty="0" smtClean="0"/>
              <a:t> </a:t>
            </a:r>
            <a:r>
              <a:rPr lang="en-US" dirty="0" smtClean="0"/>
              <a:t>of patients treated with MR antagonists. </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message</a:t>
            </a:r>
            <a:endParaRPr lang="en-US" dirty="0"/>
          </a:p>
        </p:txBody>
      </p:sp>
      <p:sp>
        <p:nvSpPr>
          <p:cNvPr id="3" name="Content Placeholder 2"/>
          <p:cNvSpPr>
            <a:spLocks noGrp="1"/>
          </p:cNvSpPr>
          <p:nvPr>
            <p:ph idx="1"/>
          </p:nvPr>
        </p:nvSpPr>
        <p:spPr/>
        <p:txBody>
          <a:bodyPr anchor="ctr"/>
          <a:lstStyle/>
          <a:p>
            <a:r>
              <a:rPr lang="en-US" dirty="0" smtClean="0"/>
              <a:t>Our meta-analysis</a:t>
            </a:r>
            <a:r>
              <a:rPr lang="fa-IR" dirty="0" smtClean="0"/>
              <a:t> </a:t>
            </a:r>
            <a:r>
              <a:rPr lang="en-US" dirty="0" smtClean="0"/>
              <a:t>indicates that the effects of these treatments are not significantly</a:t>
            </a:r>
            <a:r>
              <a:rPr lang="fa-IR" dirty="0" smtClean="0"/>
              <a:t> </a:t>
            </a:r>
            <a:r>
              <a:rPr lang="en-US" dirty="0" smtClean="0"/>
              <a:t>different.</a:t>
            </a:r>
          </a:p>
          <a:p>
            <a:r>
              <a:rPr lang="en-US" dirty="0" smtClean="0"/>
              <a:t>This might induce physicians to reconsider the need for surgery in all APA patients under a different light.</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928670"/>
            <a:ext cx="8229600" cy="1143000"/>
          </a:xfrm>
        </p:spPr>
        <p:txBody>
          <a:bodyPr>
            <a:normAutofit fontScale="90000"/>
          </a:bodyPr>
          <a:lstStyle/>
          <a:p>
            <a:r>
              <a:rPr lang="en-US" sz="2700" b="1" dirty="0" smtClean="0"/>
              <a:t>Long-term effects of </a:t>
            </a:r>
            <a:r>
              <a:rPr lang="en-US" sz="2700" b="1" dirty="0" err="1" smtClean="0"/>
              <a:t>adrenalectomy</a:t>
            </a:r>
            <a:r>
              <a:rPr lang="fa-IR" sz="2700" b="1" dirty="0" smtClean="0"/>
              <a:t> </a:t>
            </a:r>
            <a:r>
              <a:rPr lang="en-US" sz="2700" b="1" dirty="0" smtClean="0"/>
              <a:t>or </a:t>
            </a:r>
            <a:r>
              <a:rPr lang="en-US" sz="2700" b="1" dirty="0" err="1" smtClean="0"/>
              <a:t>spironolactone</a:t>
            </a:r>
            <a:r>
              <a:rPr lang="en-US" sz="2700" b="1" dirty="0" smtClean="0"/>
              <a:t> on blood pressure</a:t>
            </a:r>
            <a:r>
              <a:rPr lang="fa-IR" sz="2700" b="1" dirty="0" smtClean="0"/>
              <a:t> </a:t>
            </a:r>
            <a:r>
              <a:rPr lang="en-US" sz="2700" b="1" dirty="0" smtClean="0"/>
              <a:t>control and regression of left ventricle</a:t>
            </a:r>
            <a:r>
              <a:rPr lang="fa-IR" sz="2700" b="1" dirty="0" smtClean="0"/>
              <a:t> </a:t>
            </a:r>
            <a:r>
              <a:rPr lang="en-US" sz="2700" b="1" dirty="0" smtClean="0"/>
              <a:t>hypertrophy in</a:t>
            </a:r>
            <a:r>
              <a:rPr lang="fa-IR" sz="2700" b="1" dirty="0" smtClean="0"/>
              <a:t> </a:t>
            </a:r>
            <a:r>
              <a:rPr lang="en-US" sz="2700" b="1" dirty="0" smtClean="0"/>
              <a:t>patients with primary</a:t>
            </a:r>
            <a:r>
              <a:rPr lang="fa-IR" sz="2700" b="1" dirty="0" smtClean="0"/>
              <a:t> </a:t>
            </a:r>
            <a:r>
              <a:rPr lang="en-US" sz="2700" b="1" dirty="0" err="1" smtClean="0"/>
              <a:t>aldosteronism</a:t>
            </a:r>
            <a:r>
              <a:rPr lang="en-US" sz="2700" b="1" dirty="0" smtClean="0"/>
              <a:t/>
            </a:r>
            <a:br>
              <a:rPr lang="en-US" sz="2700" b="1" dirty="0" smtClean="0"/>
            </a:br>
            <a:r>
              <a:rPr lang="en-US" sz="2000" dirty="0" err="1" smtClean="0"/>
              <a:t>Tomás</a:t>
            </a:r>
            <a:r>
              <a:rPr lang="en-US" sz="2000" dirty="0" smtClean="0"/>
              <a:t> </a:t>
            </a:r>
            <a:r>
              <a:rPr lang="en-US" sz="2000" dirty="0" err="1" smtClean="0"/>
              <a:t>Indra</a:t>
            </a:r>
            <a:r>
              <a:rPr lang="en-US" sz="2000" dirty="0" smtClean="0"/>
              <a:t>, Robert </a:t>
            </a:r>
            <a:r>
              <a:rPr lang="en-US" sz="2000" dirty="0" err="1" smtClean="0"/>
              <a:t>Holaj</a:t>
            </a:r>
            <a:r>
              <a:rPr lang="en-US" sz="2000" dirty="0" smtClean="0"/>
              <a:t>, </a:t>
            </a:r>
            <a:r>
              <a:rPr lang="en-US" sz="2000" dirty="0" err="1" smtClean="0"/>
              <a:t>Branislav</a:t>
            </a:r>
            <a:r>
              <a:rPr lang="en-US" sz="2000" dirty="0" smtClean="0"/>
              <a:t> </a:t>
            </a:r>
            <a:r>
              <a:rPr lang="en-US" sz="2000" dirty="0" err="1" smtClean="0"/>
              <a:t>Strauch</a:t>
            </a:r>
            <a:r>
              <a:rPr lang="en-US" sz="2000" dirty="0" smtClean="0"/>
              <a:t>, </a:t>
            </a:r>
            <a:r>
              <a:rPr lang="en-US" sz="2000" dirty="0" err="1" smtClean="0"/>
              <a:t>Ján</a:t>
            </a:r>
            <a:r>
              <a:rPr lang="en-US" sz="2000" dirty="0" smtClean="0"/>
              <a:t> Rosa, </a:t>
            </a:r>
            <a:r>
              <a:rPr lang="en-US" sz="2000" dirty="0" err="1" smtClean="0"/>
              <a:t>Ondrej</a:t>
            </a:r>
            <a:r>
              <a:rPr lang="en-US" sz="2000" dirty="0" smtClean="0"/>
              <a:t> </a:t>
            </a:r>
            <a:r>
              <a:rPr lang="en-US" sz="2000" dirty="0" err="1" smtClean="0"/>
              <a:t>Petrák</a:t>
            </a:r>
            <a:r>
              <a:rPr lang="en-US" dirty="0" smtClean="0"/>
              <a:t>,</a:t>
            </a:r>
            <a:r>
              <a:rPr lang="fa-IR" b="1" dirty="0" smtClean="0"/>
              <a:t/>
            </a:r>
            <a:br>
              <a:rPr lang="fa-IR" b="1" dirty="0" smtClean="0"/>
            </a:br>
            <a:endParaRPr lang="en-US" dirty="0"/>
          </a:p>
        </p:txBody>
      </p:sp>
      <p:sp>
        <p:nvSpPr>
          <p:cNvPr id="3" name="Content Placeholder 2"/>
          <p:cNvSpPr>
            <a:spLocks noGrp="1"/>
          </p:cNvSpPr>
          <p:nvPr>
            <p:ph idx="1"/>
          </p:nvPr>
        </p:nvSpPr>
        <p:spPr>
          <a:xfrm>
            <a:off x="428596" y="2285968"/>
            <a:ext cx="8229600" cy="4572032"/>
          </a:xfrm>
        </p:spPr>
        <p:txBody>
          <a:bodyPr>
            <a:normAutofit/>
          </a:bodyPr>
          <a:lstStyle/>
          <a:p>
            <a:r>
              <a:rPr lang="en-US" sz="2400" dirty="0" smtClean="0"/>
              <a:t>we evaluated the impact of </a:t>
            </a:r>
            <a:r>
              <a:rPr lang="en-US" sz="2400" dirty="0" err="1" smtClean="0"/>
              <a:t>adrenalectomy</a:t>
            </a:r>
            <a:r>
              <a:rPr lang="en-US" sz="2400" dirty="0" smtClean="0"/>
              <a:t> or conservative treatment with </a:t>
            </a:r>
            <a:r>
              <a:rPr lang="en-US" sz="2400" dirty="0" err="1" smtClean="0"/>
              <a:t>aldosterone</a:t>
            </a:r>
            <a:r>
              <a:rPr lang="en-US" sz="2400" dirty="0" smtClean="0"/>
              <a:t> antagonists on myocardial alteration on long-term follow-up.</a:t>
            </a:r>
          </a:p>
          <a:p>
            <a:r>
              <a:rPr lang="en-US" sz="2400" dirty="0" smtClean="0"/>
              <a:t>Thirty-one patients with PA were recruited</a:t>
            </a:r>
            <a:r>
              <a:rPr lang="fa-IR" sz="2400" dirty="0" smtClean="0"/>
              <a:t>.</a:t>
            </a:r>
          </a:p>
          <a:p>
            <a:r>
              <a:rPr lang="en-US" sz="2400" dirty="0" smtClean="0"/>
              <a:t>A total of 15 patients with confirmed PA were diagnosed</a:t>
            </a:r>
            <a:r>
              <a:rPr lang="fa-IR" sz="2400" dirty="0" smtClean="0"/>
              <a:t> </a:t>
            </a:r>
            <a:r>
              <a:rPr lang="en-US" sz="2400" dirty="0" smtClean="0"/>
              <a:t>with </a:t>
            </a:r>
            <a:r>
              <a:rPr lang="en-US" sz="2400" dirty="0" err="1" smtClean="0"/>
              <a:t>aldosterone</a:t>
            </a:r>
            <a:r>
              <a:rPr lang="en-US" sz="2400" dirty="0" smtClean="0"/>
              <a:t>-producing</a:t>
            </a:r>
            <a:r>
              <a:rPr lang="fa-IR" sz="2400" dirty="0" smtClean="0"/>
              <a:t> </a:t>
            </a:r>
            <a:r>
              <a:rPr lang="en-US" sz="2400" dirty="0" smtClean="0"/>
              <a:t>adenoma and underwent </a:t>
            </a:r>
            <a:r>
              <a:rPr lang="en-US" sz="2400" dirty="0" err="1" smtClean="0"/>
              <a:t>adrenalectomy</a:t>
            </a:r>
            <a:r>
              <a:rPr lang="en-US" sz="2400" dirty="0" smtClean="0"/>
              <a:t>.</a:t>
            </a:r>
            <a:r>
              <a:rPr lang="fa-IR" sz="2400" dirty="0" smtClean="0"/>
              <a:t> </a:t>
            </a:r>
            <a:r>
              <a:rPr lang="en-US" sz="2400" dirty="0" smtClean="0"/>
              <a:t> In the other 16 PA patients, conservative</a:t>
            </a:r>
            <a:r>
              <a:rPr lang="fa-IR" sz="2400" dirty="0" smtClean="0"/>
              <a:t> </a:t>
            </a:r>
            <a:r>
              <a:rPr lang="en-US" sz="2400" dirty="0" smtClean="0"/>
              <a:t>treatment</a:t>
            </a:r>
            <a:r>
              <a:rPr lang="fa-IR" sz="2400" dirty="0" smtClean="0"/>
              <a:t> </a:t>
            </a:r>
            <a:r>
              <a:rPr lang="en-US" sz="2400" dirty="0" smtClean="0"/>
              <a:t>was initiated.</a:t>
            </a:r>
            <a:endParaRPr lang="fa-IR" sz="2400" b="1" dirty="0" smtClean="0"/>
          </a:p>
        </p:txBody>
      </p:sp>
      <p:sp>
        <p:nvSpPr>
          <p:cNvPr id="4" name="Footer Placeholder 3"/>
          <p:cNvSpPr>
            <a:spLocks noGrp="1"/>
          </p:cNvSpPr>
          <p:nvPr>
            <p:ph type="ftr" sz="quarter" idx="11"/>
          </p:nvPr>
        </p:nvSpPr>
        <p:spPr>
          <a:xfrm>
            <a:off x="3571868" y="5929330"/>
            <a:ext cx="5091138" cy="365125"/>
          </a:xfrm>
        </p:spPr>
        <p:txBody>
          <a:bodyPr/>
          <a:lstStyle/>
          <a:p>
            <a:r>
              <a:rPr lang="en-US" b="1" i="1" dirty="0" smtClean="0">
                <a:solidFill>
                  <a:schemeClr val="tx1"/>
                </a:solidFill>
              </a:rPr>
              <a:t>Journal of </a:t>
            </a:r>
            <a:r>
              <a:rPr lang="en-US" b="1" i="1" dirty="0" err="1" smtClean="0">
                <a:solidFill>
                  <a:schemeClr val="tx1"/>
                </a:solidFill>
              </a:rPr>
              <a:t>Renin-Angiotensin-Aldosterone</a:t>
            </a:r>
            <a:r>
              <a:rPr lang="en-US" b="1" i="1" dirty="0" smtClean="0">
                <a:solidFill>
                  <a:schemeClr val="tx1"/>
                </a:solidFill>
              </a:rPr>
              <a:t> System 30 September 2014</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Autofit/>
          </a:bodyPr>
          <a:lstStyle/>
          <a:p>
            <a:r>
              <a:rPr lang="en-US" sz="2800" dirty="0" err="1" smtClean="0"/>
              <a:t>Adrenalectomy</a:t>
            </a:r>
            <a:r>
              <a:rPr lang="fa-IR" sz="2800" dirty="0" smtClean="0"/>
              <a:t> </a:t>
            </a:r>
            <a:r>
              <a:rPr lang="en-US" sz="2800" dirty="0" smtClean="0"/>
              <a:t>cured hypertension (i.e. patients had normal blood pressure</a:t>
            </a:r>
            <a:r>
              <a:rPr lang="fa-IR" sz="2800" dirty="0" smtClean="0"/>
              <a:t> </a:t>
            </a:r>
            <a:r>
              <a:rPr lang="en-US" sz="2800" dirty="0" smtClean="0"/>
              <a:t>without any antihypertensive medication) in five</a:t>
            </a:r>
            <a:r>
              <a:rPr lang="fa-IR" sz="2800" dirty="0" smtClean="0"/>
              <a:t> </a:t>
            </a:r>
            <a:r>
              <a:rPr lang="en-US" sz="2800" dirty="0" smtClean="0"/>
              <a:t>cases (33%), and significantly</a:t>
            </a:r>
            <a:r>
              <a:rPr lang="fa-IR" sz="2800" dirty="0" smtClean="0"/>
              <a:t> </a:t>
            </a:r>
            <a:r>
              <a:rPr lang="en-US" sz="2800" dirty="0" smtClean="0"/>
              <a:t>improved blood pressure</a:t>
            </a:r>
            <a:r>
              <a:rPr lang="fa-IR" sz="2800" dirty="0" smtClean="0"/>
              <a:t> </a:t>
            </a:r>
            <a:r>
              <a:rPr lang="en-US" sz="2800" dirty="0" smtClean="0"/>
              <a:t>control in the others;</a:t>
            </a:r>
          </a:p>
          <a:p>
            <a:r>
              <a:rPr lang="en-US" sz="2800" dirty="0" smtClean="0"/>
              <a:t>In the conservative group, adding</a:t>
            </a:r>
            <a:r>
              <a:rPr lang="fa-IR" sz="2800" dirty="0" smtClean="0"/>
              <a:t> </a:t>
            </a:r>
            <a:r>
              <a:rPr lang="en-US" sz="2800" dirty="0" err="1" smtClean="0"/>
              <a:t>spironolactone</a:t>
            </a:r>
            <a:r>
              <a:rPr lang="en-US" sz="2800" dirty="0" smtClean="0"/>
              <a:t> to combined treatment led to blood pressure</a:t>
            </a:r>
            <a:r>
              <a:rPr lang="fa-IR" sz="2800" dirty="0" smtClean="0"/>
              <a:t> </a:t>
            </a:r>
            <a:r>
              <a:rPr lang="en-US" sz="2800" dirty="0" err="1" smtClean="0"/>
              <a:t>normalisation</a:t>
            </a:r>
            <a:r>
              <a:rPr lang="en-US" sz="2800" dirty="0" smtClean="0"/>
              <a:t> in 12 cases (75%) with a significant</a:t>
            </a:r>
            <a:r>
              <a:rPr lang="fa-IR" sz="2800" dirty="0" smtClean="0"/>
              <a:t> </a:t>
            </a:r>
            <a:r>
              <a:rPr lang="en-US" sz="2800" dirty="0" smtClean="0"/>
              <a:t>drop in blood pressure in the rest of the patients.</a:t>
            </a:r>
          </a:p>
          <a:p>
            <a:endParaRPr lang="fa-IR" sz="2800" dirty="0" smtClean="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It</a:t>
            </a:r>
            <a:r>
              <a:rPr lang="fa-IR" dirty="0" smtClean="0"/>
              <a:t> </a:t>
            </a:r>
            <a:r>
              <a:rPr lang="en-US" dirty="0" smtClean="0"/>
              <a:t>revealed that although both methods can induce a long-term</a:t>
            </a:r>
            <a:r>
              <a:rPr lang="fa-IR" dirty="0" smtClean="0"/>
              <a:t> </a:t>
            </a:r>
            <a:r>
              <a:rPr lang="en-US" dirty="0" smtClean="0"/>
              <a:t>decrease in blood pressure and improve LV diastolic filling,</a:t>
            </a:r>
            <a:r>
              <a:rPr lang="fa-IR" dirty="0" smtClean="0"/>
              <a:t> </a:t>
            </a:r>
            <a:r>
              <a:rPr lang="en-US" dirty="0" smtClean="0"/>
              <a:t> </a:t>
            </a:r>
            <a:r>
              <a:rPr lang="en-US" dirty="0" err="1" smtClean="0"/>
              <a:t>adrenalectomy</a:t>
            </a:r>
            <a:r>
              <a:rPr lang="en-US" dirty="0" smtClean="0"/>
              <a:t> is more effective in LV hypertrophy reduction</a:t>
            </a:r>
            <a:r>
              <a:rPr lang="fa-IR" dirty="0" smtClean="0"/>
              <a:t> </a:t>
            </a:r>
            <a:r>
              <a:rPr lang="en-US" dirty="0" smtClean="0"/>
              <a:t>and reverses both LV wall thickening and LV cavity</a:t>
            </a:r>
            <a:r>
              <a:rPr lang="fa-IR" dirty="0" smtClean="0"/>
              <a:t> </a:t>
            </a:r>
            <a:r>
              <a:rPr lang="en-US" dirty="0" smtClean="0"/>
              <a:t>enlargement.</a:t>
            </a:r>
          </a:p>
          <a:p>
            <a:r>
              <a:rPr lang="en-US" dirty="0" smtClean="0"/>
              <a:t> </a:t>
            </a:r>
            <a:r>
              <a:rPr lang="en-US" dirty="0" err="1" smtClean="0"/>
              <a:t>Spironolactone</a:t>
            </a:r>
            <a:r>
              <a:rPr lang="en-US" dirty="0" smtClean="0"/>
              <a:t> treatment resulted in the</a:t>
            </a:r>
            <a:r>
              <a:rPr lang="fa-IR" dirty="0" smtClean="0"/>
              <a:t> </a:t>
            </a:r>
            <a:r>
              <a:rPr lang="en-US" dirty="0" smtClean="0"/>
              <a:t>reduction of the size of the LV cavity only</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5" name="Picture 2"/>
          <p:cNvPicPr>
            <a:picLocks noGrp="1" noChangeAspect="1" noChangeArrowheads="1"/>
          </p:cNvPicPr>
          <p:nvPr>
            <p:ph idx="1"/>
          </p:nvPr>
        </p:nvPicPr>
        <p:blipFill>
          <a:blip r:embed="rId2"/>
          <a:srcRect/>
          <a:stretch>
            <a:fillRect/>
          </a:stretch>
        </p:blipFill>
        <p:spPr bwMode="auto">
          <a:xfrm>
            <a:off x="428596" y="1285860"/>
            <a:ext cx="8229600" cy="4786346"/>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message</a:t>
            </a:r>
            <a:endParaRPr lang="en-US" dirty="0"/>
          </a:p>
        </p:txBody>
      </p:sp>
      <p:sp>
        <p:nvSpPr>
          <p:cNvPr id="3" name="Content Placeholder 2"/>
          <p:cNvSpPr>
            <a:spLocks noGrp="1"/>
          </p:cNvSpPr>
          <p:nvPr>
            <p:ph idx="1"/>
          </p:nvPr>
        </p:nvSpPr>
        <p:spPr/>
        <p:txBody>
          <a:bodyPr/>
          <a:lstStyle/>
          <a:p>
            <a:r>
              <a:rPr lang="en-US" sz="2800" dirty="0" smtClean="0"/>
              <a:t>although both methods can induce a long-term</a:t>
            </a:r>
            <a:r>
              <a:rPr lang="fa-IR" sz="2800" dirty="0" smtClean="0"/>
              <a:t> </a:t>
            </a:r>
            <a:r>
              <a:rPr lang="en-US" sz="2800" dirty="0" smtClean="0"/>
              <a:t>decrease in blood pressure and improve LV diastolic filling, Against earlier study</a:t>
            </a:r>
            <a:r>
              <a:rPr lang="fa-IR" sz="2800" dirty="0" smtClean="0"/>
              <a:t> </a:t>
            </a:r>
            <a:r>
              <a:rPr lang="en-US" sz="2800" dirty="0" smtClean="0"/>
              <a:t> </a:t>
            </a:r>
            <a:r>
              <a:rPr lang="en-US" sz="2800" dirty="0" err="1" smtClean="0"/>
              <a:t>adrenalectomy</a:t>
            </a:r>
            <a:r>
              <a:rPr lang="en-US" sz="2800" dirty="0" smtClean="0"/>
              <a:t> is more effective in LV hypertrophy reduction</a:t>
            </a:r>
            <a:r>
              <a:rPr lang="fa-IR" sz="2800" dirty="0" smtClean="0"/>
              <a:t> </a:t>
            </a:r>
            <a:r>
              <a:rPr lang="en-US" sz="2800" dirty="0" smtClean="0"/>
              <a:t>and reverses both LV wall thickening and LV cavity</a:t>
            </a:r>
            <a:r>
              <a:rPr lang="fa-IR" sz="2800" dirty="0" smtClean="0"/>
              <a:t> </a:t>
            </a:r>
            <a:r>
              <a:rPr lang="en-US" sz="2800" dirty="0" smtClean="0"/>
              <a:t>enlargement. </a:t>
            </a:r>
          </a:p>
          <a:p>
            <a:r>
              <a:rPr lang="en-US" sz="2800" dirty="0" err="1" smtClean="0"/>
              <a:t>Spironolactone</a:t>
            </a:r>
            <a:r>
              <a:rPr lang="en-US" sz="2800" dirty="0" smtClean="0"/>
              <a:t> treatment resulted in the</a:t>
            </a:r>
            <a:r>
              <a:rPr lang="fa-IR" sz="2800" dirty="0" smtClean="0"/>
              <a:t> </a:t>
            </a:r>
            <a:r>
              <a:rPr lang="en-US" sz="2800" dirty="0" smtClean="0"/>
              <a:t>reduction of the size of the LV cavity only.</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8412"/>
          </a:xfrm>
        </p:spPr>
        <p:txBody>
          <a:bodyPr>
            <a:noAutofit/>
          </a:bodyPr>
          <a:lstStyle/>
          <a:p>
            <a:r>
              <a:rPr lang="en-US" sz="2000" b="1" dirty="0" smtClean="0"/>
              <a:t>Long-Term Cardiac Effects of </a:t>
            </a:r>
            <a:r>
              <a:rPr lang="en-US" sz="2000" b="1" dirty="0" err="1" smtClean="0"/>
              <a:t>Adrenalectomy</a:t>
            </a:r>
            <a:r>
              <a:rPr lang="en-US" sz="2000" b="1" dirty="0" smtClean="0"/>
              <a:t> or </a:t>
            </a:r>
            <a:r>
              <a:rPr lang="en-US" sz="2000" b="1" dirty="0" err="1" smtClean="0"/>
              <a:t>Mineralocorticoid</a:t>
            </a:r>
            <a:r>
              <a:rPr lang="en-US" sz="2000" b="1" dirty="0" smtClean="0"/>
              <a:t/>
            </a:r>
            <a:br>
              <a:rPr lang="en-US" sz="2000" b="1" dirty="0" smtClean="0"/>
            </a:br>
            <a:r>
              <a:rPr lang="en-US" sz="2000" b="1" dirty="0" smtClean="0"/>
              <a:t>Antagonists in Patients With Primary </a:t>
            </a:r>
            <a:r>
              <a:rPr lang="en-US" sz="2000" b="1" dirty="0" err="1" smtClean="0"/>
              <a:t>Aldosteronism</a:t>
            </a:r>
            <a:r>
              <a:rPr lang="fa-IR" sz="2000" b="1" dirty="0" smtClean="0"/>
              <a:t> </a:t>
            </a:r>
            <a:r>
              <a:rPr lang="en-US" sz="2000" b="1" dirty="0" smtClean="0"/>
              <a:t>2007</a:t>
            </a:r>
            <a:r>
              <a:rPr lang="fa-IR" sz="2400" dirty="0" smtClean="0"/>
              <a:t/>
            </a:r>
            <a:br>
              <a:rPr lang="fa-IR" sz="2400" dirty="0" smtClean="0"/>
            </a:br>
            <a:r>
              <a:rPr lang="it-IT" sz="2400" dirty="0" smtClean="0"/>
              <a:t> </a:t>
            </a:r>
            <a:r>
              <a:rPr lang="it-IT" sz="1800" dirty="0" smtClean="0"/>
              <a:t>Cristiana Catena, GianLuca Colussi, Roberta Lapenna, Elisa Nadalini,</a:t>
            </a:r>
            <a:endParaRPr lang="en-US" sz="1800" dirty="0"/>
          </a:p>
        </p:txBody>
      </p:sp>
      <p:sp>
        <p:nvSpPr>
          <p:cNvPr id="3" name="Content Placeholder 2"/>
          <p:cNvSpPr>
            <a:spLocks noGrp="1"/>
          </p:cNvSpPr>
          <p:nvPr>
            <p:ph idx="1"/>
          </p:nvPr>
        </p:nvSpPr>
        <p:spPr/>
        <p:txBody>
          <a:bodyPr>
            <a:normAutofit fontScale="85000" lnSpcReduction="10000"/>
          </a:bodyPr>
          <a:lstStyle/>
          <a:p>
            <a:r>
              <a:rPr lang="en-US" dirty="0" smtClean="0"/>
              <a:t>We have further explored the relationship between </a:t>
            </a:r>
            <a:r>
              <a:rPr lang="en-US" dirty="0" err="1" smtClean="0"/>
              <a:t>aldosterone</a:t>
            </a:r>
            <a:r>
              <a:rPr lang="en-US" dirty="0" smtClean="0"/>
              <a:t> and the heart by assessing,  in the long term, cardiac anatomic and functional evolution of patients with primary </a:t>
            </a:r>
            <a:r>
              <a:rPr lang="en-US" dirty="0" err="1" smtClean="0"/>
              <a:t>aldosteronism</a:t>
            </a:r>
            <a:r>
              <a:rPr lang="en-US" dirty="0" smtClean="0"/>
              <a:t> after treatment with </a:t>
            </a:r>
            <a:r>
              <a:rPr lang="en-US" dirty="0" err="1" smtClean="0"/>
              <a:t>adrenalectomy</a:t>
            </a:r>
            <a:r>
              <a:rPr lang="en-US" dirty="0" smtClean="0"/>
              <a:t> or </a:t>
            </a:r>
            <a:r>
              <a:rPr lang="en-US" dirty="0" err="1" smtClean="0"/>
              <a:t>aldosterone</a:t>
            </a:r>
            <a:r>
              <a:rPr lang="en-US" dirty="0" smtClean="0"/>
              <a:t> antagonists.</a:t>
            </a:r>
          </a:p>
          <a:p>
            <a:r>
              <a:rPr lang="en-US" dirty="0" smtClean="0"/>
              <a:t>54 consecutive patients with primary</a:t>
            </a:r>
            <a:r>
              <a:rPr lang="fa-IR" dirty="0" smtClean="0"/>
              <a:t> </a:t>
            </a:r>
            <a:r>
              <a:rPr lang="en-US" dirty="0" err="1" smtClean="0"/>
              <a:t>aldosteronism</a:t>
            </a:r>
            <a:r>
              <a:rPr lang="en-US" dirty="0" smtClean="0"/>
              <a:t> were included in a</a:t>
            </a:r>
            <a:r>
              <a:rPr lang="fa-IR" dirty="0" smtClean="0"/>
              <a:t> </a:t>
            </a:r>
            <a:r>
              <a:rPr lang="en-US" dirty="0" smtClean="0"/>
              <a:t>prospective study.</a:t>
            </a:r>
            <a:endParaRPr lang="fa-IR" dirty="0" smtClean="0"/>
          </a:p>
          <a:p>
            <a:r>
              <a:rPr lang="en-US" dirty="0" smtClean="0"/>
              <a:t>84% patients with primary </a:t>
            </a:r>
            <a:r>
              <a:rPr lang="en-US" dirty="0" err="1" smtClean="0"/>
              <a:t>aldosteronism</a:t>
            </a:r>
            <a:r>
              <a:rPr lang="en-US" dirty="0" smtClean="0"/>
              <a:t> were taking multiple-drug treatment with an average of 2.9 drugs per patient</a:t>
            </a:r>
            <a:r>
              <a:rPr lang="fa-IR" dirty="0" smtClean="0"/>
              <a:t>.</a:t>
            </a:r>
          </a:p>
          <a:p>
            <a:endParaRPr lang="en-US" dirty="0"/>
          </a:p>
        </p:txBody>
      </p:sp>
      <p:sp>
        <p:nvSpPr>
          <p:cNvPr id="4" name="Footer Placeholder 3"/>
          <p:cNvSpPr>
            <a:spLocks noGrp="1"/>
          </p:cNvSpPr>
          <p:nvPr>
            <p:ph type="ftr" sz="quarter" idx="11"/>
          </p:nvPr>
        </p:nvSpPr>
        <p:spPr>
          <a:xfrm>
            <a:off x="4286248" y="6072206"/>
            <a:ext cx="4376758" cy="365125"/>
          </a:xfrm>
        </p:spPr>
        <p:txBody>
          <a:bodyPr/>
          <a:lstStyle/>
          <a:p>
            <a:r>
              <a:rPr lang="en-US" b="1" i="1" dirty="0" smtClean="0">
                <a:solidFill>
                  <a:schemeClr val="tx1"/>
                </a:solidFill>
              </a:rPr>
              <a:t>Hypertension. 2007; 50: 911-918</a:t>
            </a:r>
            <a:endParaRPr lang="en-US" b="1" i="1"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LV geometric pattern was defined by the ratio of the</a:t>
            </a:r>
            <a:r>
              <a:rPr lang="fa-IR" dirty="0" smtClean="0"/>
              <a:t> </a:t>
            </a:r>
            <a:r>
              <a:rPr lang="en-US" dirty="0" smtClean="0"/>
              <a:t>posterior LV wall thickness to one half of the LV internal dimension. The LV mass index (LVMI) was calculated by the Penn Convention formula and adjusted for body height</a:t>
            </a:r>
            <a:r>
              <a:rPr lang="fa-IR" dirty="0" smtClean="0"/>
              <a:t> </a:t>
            </a:r>
            <a:r>
              <a:rPr lang="en-US" dirty="0" smtClean="0"/>
              <a:t>with</a:t>
            </a:r>
            <a:r>
              <a:rPr lang="fa-IR" dirty="0" smtClean="0"/>
              <a:t>.</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Adrenal adenoma was demonstrated in 29 (54%) of 54 patients with primary</a:t>
            </a:r>
            <a:r>
              <a:rPr lang="fa-IR" dirty="0" smtClean="0"/>
              <a:t> </a:t>
            </a:r>
            <a:r>
              <a:rPr lang="en-US" dirty="0" err="1" smtClean="0"/>
              <a:t>aldosteronism</a:t>
            </a:r>
            <a:r>
              <a:rPr lang="en-US" dirty="0" smtClean="0"/>
              <a:t>, whereas the remaining 25</a:t>
            </a:r>
            <a:r>
              <a:rPr lang="fa-IR" dirty="0" smtClean="0"/>
              <a:t> </a:t>
            </a:r>
            <a:r>
              <a:rPr lang="en-US" dirty="0" smtClean="0"/>
              <a:t> (46%) had no evidence of adrenal</a:t>
            </a:r>
            <a:r>
              <a:rPr lang="fa-IR" dirty="0" smtClean="0"/>
              <a:t> </a:t>
            </a:r>
            <a:r>
              <a:rPr lang="en-US" dirty="0" smtClean="0"/>
              <a:t>masses.</a:t>
            </a:r>
            <a:endParaRPr lang="fa-IR" dirty="0" smtClean="0"/>
          </a:p>
          <a:p>
            <a:r>
              <a:rPr lang="en-US" dirty="0" smtClean="0"/>
              <a:t>The average LV</a:t>
            </a:r>
            <a:r>
              <a:rPr lang="fa-IR" dirty="0" smtClean="0"/>
              <a:t> </a:t>
            </a:r>
            <a:r>
              <a:rPr lang="en-US" dirty="0" smtClean="0"/>
              <a:t>internal dimensions and wall thickness had </a:t>
            </a:r>
            <a:r>
              <a:rPr lang="en-US" dirty="0" err="1" smtClean="0"/>
              <a:t>nonsignificant</a:t>
            </a:r>
            <a:r>
              <a:rPr lang="en-US" dirty="0" smtClean="0"/>
              <a:t> trends to higher values, and the LV mass and LVMI were significantly greater in patients with primary</a:t>
            </a:r>
            <a:r>
              <a:rPr lang="fa-IR" dirty="0" smtClean="0"/>
              <a:t> </a:t>
            </a:r>
            <a:r>
              <a:rPr lang="en-US" dirty="0" err="1" smtClean="0"/>
              <a:t>aldosteronism</a:t>
            </a:r>
            <a:r>
              <a:rPr lang="en-US" dirty="0" smtClean="0"/>
              <a:t> as compared with patients with essential hypertension</a:t>
            </a:r>
            <a:r>
              <a:rPr lang="fa-IR" dirty="0" smtClean="0"/>
              <a:t>.</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2400" b="1" dirty="0" smtClean="0"/>
              <a:t>Primary </a:t>
            </a:r>
            <a:r>
              <a:rPr lang="en-US" sz="2400" b="1" dirty="0" err="1" smtClean="0"/>
              <a:t>aldosteronism</a:t>
            </a:r>
            <a:r>
              <a:rPr lang="en-US" sz="2400" b="1" dirty="0" smtClean="0"/>
              <a:t> (PA) is an endocrine disorder associated</a:t>
            </a:r>
            <a:r>
              <a:rPr lang="fa-IR" sz="2400" b="1" dirty="0" smtClean="0"/>
              <a:t> </a:t>
            </a:r>
            <a:r>
              <a:rPr lang="en-US" sz="2400" b="1" dirty="0" smtClean="0"/>
              <a:t>with high blood pressure and suppressed plasma</a:t>
            </a:r>
            <a:r>
              <a:rPr lang="fa-IR" sz="2400" b="1" dirty="0" smtClean="0"/>
              <a:t> </a:t>
            </a:r>
            <a:r>
              <a:rPr lang="en-US" sz="2400" b="1" dirty="0" err="1" smtClean="0"/>
              <a:t>renin</a:t>
            </a:r>
            <a:r>
              <a:rPr lang="en-US" sz="2400" b="1" dirty="0" smtClean="0"/>
              <a:t> in which excess circulating </a:t>
            </a:r>
            <a:r>
              <a:rPr lang="en-US" sz="2400" b="1" dirty="0" err="1" smtClean="0"/>
              <a:t>aldosterone</a:t>
            </a:r>
            <a:r>
              <a:rPr lang="en-US" sz="2400" b="1" dirty="0" smtClean="0"/>
              <a:t> is caused by</a:t>
            </a:r>
            <a:r>
              <a:rPr lang="fa-IR" sz="2400" b="1" dirty="0" smtClean="0"/>
              <a:t> </a:t>
            </a:r>
            <a:r>
              <a:rPr lang="en-US" sz="2400" b="1" dirty="0" smtClean="0"/>
              <a:t>an</a:t>
            </a:r>
            <a:r>
              <a:rPr lang="fa-IR" sz="2400" b="1" dirty="0" smtClean="0"/>
              <a:t> </a:t>
            </a:r>
            <a:r>
              <a:rPr lang="en-US" sz="2400" b="1" dirty="0" smtClean="0"/>
              <a:t>adrenal adenoma (APA) or bilateral adrenal hyperplasia (IHA) and is not suppressible by volume expansion.</a:t>
            </a:r>
            <a:endParaRPr lang="fa-IR" sz="2400" b="1" dirty="0" smtClean="0"/>
          </a:p>
          <a:p>
            <a:endParaRPr lang="en-US" sz="2400" b="1" dirty="0" smtClean="0"/>
          </a:p>
          <a:p>
            <a:r>
              <a:rPr lang="en-US" sz="2400" b="1" dirty="0" smtClean="0"/>
              <a:t>Recent evidence indicates a greater frequency of PA among</a:t>
            </a:r>
            <a:r>
              <a:rPr lang="fa-IR" sz="2400" b="1" dirty="0" smtClean="0"/>
              <a:t> </a:t>
            </a:r>
            <a:r>
              <a:rPr lang="en-US" sz="2400" b="1" dirty="0" smtClean="0"/>
              <a:t>hypertensive patients than the previously accepted</a:t>
            </a:r>
            <a:r>
              <a:rPr lang="fa-IR" sz="2400" b="1" dirty="0" smtClean="0"/>
              <a:t> </a:t>
            </a:r>
            <a:r>
              <a:rPr lang="en-US" sz="2400" b="1" dirty="0" smtClean="0"/>
              <a:t>prevalence</a:t>
            </a:r>
            <a:r>
              <a:rPr lang="fa-IR" sz="2400" b="1" dirty="0" smtClean="0"/>
              <a:t> </a:t>
            </a:r>
            <a:r>
              <a:rPr lang="en-US" sz="2400" b="1" dirty="0" smtClean="0"/>
              <a:t>of approximately 1</a:t>
            </a:r>
            <a:r>
              <a:rPr lang="fa-IR" sz="2400" b="1" dirty="0" smtClean="0"/>
              <a:t> </a:t>
            </a:r>
            <a:r>
              <a:rPr lang="en-US" sz="2400" b="1" dirty="0" smtClean="0"/>
              <a:t>%.</a:t>
            </a:r>
            <a:endParaRPr lang="fa-IR" sz="2400" b="1" dirty="0" smtClean="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Blood</a:t>
            </a:r>
            <a:r>
              <a:rPr lang="fa-IR" dirty="0" smtClean="0"/>
              <a:t> </a:t>
            </a:r>
            <a:r>
              <a:rPr lang="en-US" dirty="0" smtClean="0"/>
              <a:t>pressure declined significantly during the first year, with average values that,</a:t>
            </a:r>
            <a:r>
              <a:rPr lang="fa-IR" dirty="0" smtClean="0"/>
              <a:t> </a:t>
            </a:r>
            <a:r>
              <a:rPr lang="en-US" dirty="0" smtClean="0"/>
              <a:t> during the entire course of the study, were of 135/82 and 137/82 mm Hg in</a:t>
            </a:r>
            <a:r>
              <a:rPr lang="fa-IR" dirty="0" smtClean="0"/>
              <a:t> </a:t>
            </a:r>
            <a:r>
              <a:rPr lang="en-US" dirty="0" smtClean="0"/>
              <a:t>patients who were treated with </a:t>
            </a:r>
            <a:r>
              <a:rPr lang="en-US" dirty="0" err="1" smtClean="0">
                <a:solidFill>
                  <a:srgbClr val="00B050"/>
                </a:solidFill>
              </a:rPr>
              <a:t>adrenalectomy</a:t>
            </a:r>
            <a:r>
              <a:rPr lang="en-US" dirty="0" smtClean="0"/>
              <a:t> and</a:t>
            </a:r>
            <a:r>
              <a:rPr lang="fa-IR" dirty="0" smtClean="0"/>
              <a:t> </a:t>
            </a:r>
            <a:r>
              <a:rPr lang="en-US" dirty="0" err="1" smtClean="0">
                <a:solidFill>
                  <a:srgbClr val="00B050"/>
                </a:solidFill>
              </a:rPr>
              <a:t>spironolactone</a:t>
            </a:r>
            <a:r>
              <a:rPr lang="en-US" dirty="0" smtClean="0"/>
              <a:t>, respectively</a:t>
            </a:r>
            <a:r>
              <a:rPr lang="fa-IR" dirty="0" smtClean="0"/>
              <a:t>.</a:t>
            </a:r>
          </a:p>
          <a:p>
            <a:r>
              <a:rPr lang="en-US" dirty="0" smtClean="0"/>
              <a:t>Treatment was followed by normalization of blood pressure in 21 patients with</a:t>
            </a:r>
            <a:r>
              <a:rPr lang="fa-IR" dirty="0" smtClean="0"/>
              <a:t> </a:t>
            </a:r>
            <a:r>
              <a:rPr lang="en-US" dirty="0" smtClean="0"/>
              <a:t>primary </a:t>
            </a:r>
            <a:r>
              <a:rPr lang="en-US" dirty="0" err="1" smtClean="0"/>
              <a:t>aldosteronism</a:t>
            </a:r>
            <a:r>
              <a:rPr lang="en-US" dirty="0" smtClean="0"/>
              <a:t> (39%; </a:t>
            </a:r>
            <a:r>
              <a:rPr lang="en-US" dirty="0" err="1" smtClean="0"/>
              <a:t>adrenalectomy</a:t>
            </a:r>
            <a:r>
              <a:rPr lang="en-US" dirty="0" smtClean="0"/>
              <a:t>: n=10;</a:t>
            </a:r>
            <a:r>
              <a:rPr lang="fa-IR" dirty="0" smtClean="0"/>
              <a:t> </a:t>
            </a:r>
            <a:r>
              <a:rPr lang="en-US" dirty="0" smtClean="0"/>
              <a:t> </a:t>
            </a:r>
            <a:r>
              <a:rPr lang="en-US" dirty="0" err="1" smtClean="0"/>
              <a:t>spironolactone</a:t>
            </a:r>
            <a:r>
              <a:rPr lang="en-US" dirty="0" smtClean="0"/>
              <a:t>: n=11) and by</a:t>
            </a:r>
            <a:r>
              <a:rPr lang="fa-IR" dirty="0" smtClean="0"/>
              <a:t> </a:t>
            </a:r>
            <a:r>
              <a:rPr lang="en-US" dirty="0" smtClean="0"/>
              <a:t>significant improvement in the remaining 33 (61%; </a:t>
            </a:r>
            <a:r>
              <a:rPr lang="en-US" dirty="0" err="1" smtClean="0"/>
              <a:t>adrenalectomy</a:t>
            </a:r>
            <a:r>
              <a:rPr lang="en-US" dirty="0" smtClean="0"/>
              <a:t>: n=14;</a:t>
            </a:r>
            <a:r>
              <a:rPr lang="fa-IR" dirty="0" smtClean="0"/>
              <a:t> </a:t>
            </a:r>
            <a:r>
              <a:rPr lang="en-US" dirty="0" smtClean="0"/>
              <a:t> </a:t>
            </a:r>
            <a:r>
              <a:rPr lang="en-US" dirty="0" err="1" smtClean="0"/>
              <a:t>spironolactone</a:t>
            </a:r>
            <a:r>
              <a:rPr lang="en-US" dirty="0" smtClean="0"/>
              <a:t>: n=19; </a:t>
            </a:r>
            <a:r>
              <a:rPr lang="en-US" i="1" dirty="0" smtClean="0"/>
              <a:t>P=0.71).</a:t>
            </a:r>
            <a:endParaRPr lang="fa-IR" i="1" dirty="0" smtClean="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During the initial 1-year period, average</a:t>
            </a:r>
            <a:r>
              <a:rPr lang="fa-IR" dirty="0" smtClean="0"/>
              <a:t> </a:t>
            </a:r>
            <a:r>
              <a:rPr lang="en-US" dirty="0" smtClean="0"/>
              <a:t>LV internal dimensions and wall thickness had a </a:t>
            </a:r>
            <a:r>
              <a:rPr lang="en-US" dirty="0" err="1" smtClean="0">
                <a:solidFill>
                  <a:srgbClr val="00B050"/>
                </a:solidFill>
              </a:rPr>
              <a:t>nonsignificant</a:t>
            </a:r>
            <a:r>
              <a:rPr lang="en-US" dirty="0" smtClean="0"/>
              <a:t> trend to decrease</a:t>
            </a:r>
            <a:r>
              <a:rPr lang="fa-IR" dirty="0" smtClean="0"/>
              <a:t> </a:t>
            </a:r>
            <a:r>
              <a:rPr lang="en-US" dirty="0" smtClean="0"/>
              <a:t>in all of the patients with primary </a:t>
            </a:r>
            <a:r>
              <a:rPr lang="en-US" dirty="0" err="1" smtClean="0"/>
              <a:t>aldosteronism</a:t>
            </a:r>
            <a:r>
              <a:rPr lang="en-US" dirty="0" smtClean="0"/>
              <a:t>.</a:t>
            </a:r>
            <a:endParaRPr lang="fa-IR" dirty="0" smtClean="0"/>
          </a:p>
          <a:p>
            <a:r>
              <a:rPr lang="en-US" dirty="0" smtClean="0"/>
              <a:t>Subsequent average</a:t>
            </a:r>
            <a:r>
              <a:rPr lang="fa-IR" dirty="0" smtClean="0"/>
              <a:t> </a:t>
            </a:r>
            <a:r>
              <a:rPr lang="en-US" dirty="0" smtClean="0"/>
              <a:t>changes in LV dimensions and wall thickness were greater in patients treated with</a:t>
            </a:r>
            <a:r>
              <a:rPr lang="fa-IR" dirty="0" smtClean="0"/>
              <a:t> </a:t>
            </a:r>
            <a:r>
              <a:rPr lang="en-US" dirty="0" err="1" smtClean="0">
                <a:solidFill>
                  <a:srgbClr val="00B050"/>
                </a:solidFill>
              </a:rPr>
              <a:t>spironolactone</a:t>
            </a:r>
            <a:r>
              <a:rPr lang="en-US" dirty="0" smtClean="0"/>
              <a:t> than in those who had </a:t>
            </a:r>
            <a:r>
              <a:rPr lang="en-US" dirty="0" err="1" smtClean="0"/>
              <a:t>adrenalectomy</a:t>
            </a:r>
            <a:r>
              <a:rPr lang="en-US" dirty="0" smtClean="0"/>
              <a:t>, with an </a:t>
            </a:r>
            <a:r>
              <a:rPr lang="en-US" dirty="0" smtClean="0">
                <a:solidFill>
                  <a:srgbClr val="00B050"/>
                </a:solidFill>
              </a:rPr>
              <a:t>overall change</a:t>
            </a:r>
            <a:r>
              <a:rPr lang="en-US" dirty="0" smtClean="0"/>
              <a:t>, from</a:t>
            </a:r>
            <a:r>
              <a:rPr lang="fa-IR" dirty="0" smtClean="0"/>
              <a:t> </a:t>
            </a:r>
            <a:r>
              <a:rPr lang="en-US" dirty="0" smtClean="0"/>
              <a:t>baseline to the end of follow-up, that tended to be greater, although</a:t>
            </a:r>
            <a:r>
              <a:rPr lang="fa-IR" dirty="0" smtClean="0"/>
              <a:t> </a:t>
            </a:r>
            <a:r>
              <a:rPr lang="en-US" dirty="0" err="1" smtClean="0"/>
              <a:t>nonsignificantly</a:t>
            </a:r>
            <a:r>
              <a:rPr lang="en-US" dirty="0" smtClean="0"/>
              <a:t>, in </a:t>
            </a:r>
            <a:r>
              <a:rPr lang="en-US" dirty="0" err="1" smtClean="0"/>
              <a:t>adrenalectomized</a:t>
            </a:r>
            <a:r>
              <a:rPr lang="en-US" dirty="0" smtClean="0"/>
              <a:t> patients.</a:t>
            </a:r>
            <a:endParaRPr lang="fa-IR" dirty="0" smtClean="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t>After 1 year, plasma </a:t>
            </a:r>
            <a:r>
              <a:rPr lang="en-US" sz="2000" dirty="0" err="1" smtClean="0"/>
              <a:t>renin</a:t>
            </a:r>
            <a:r>
              <a:rPr lang="fa-IR" sz="2000" dirty="0" smtClean="0"/>
              <a:t> </a:t>
            </a:r>
            <a:r>
              <a:rPr lang="en-US" sz="2000" dirty="0" smtClean="0"/>
              <a:t>levels increased significantly in both patients who were treated with</a:t>
            </a:r>
            <a:r>
              <a:rPr lang="fa-IR" sz="2000" dirty="0" smtClean="0"/>
              <a:t> </a:t>
            </a:r>
            <a:r>
              <a:rPr lang="en-US" sz="2000" dirty="0" err="1" smtClean="0"/>
              <a:t>adrenalectomy</a:t>
            </a:r>
            <a:r>
              <a:rPr lang="en-US" sz="2000" dirty="0" smtClean="0"/>
              <a:t> (; </a:t>
            </a:r>
            <a:r>
              <a:rPr lang="en-US" sz="2000" i="1" dirty="0" smtClean="0"/>
              <a:t>P&lt;0.01) and </a:t>
            </a:r>
            <a:r>
              <a:rPr lang="en-US" sz="2000" i="1" dirty="0" err="1" smtClean="0"/>
              <a:t>spironolactone</a:t>
            </a:r>
            <a:r>
              <a:rPr lang="en-US" sz="2000" i="1" dirty="0" smtClean="0"/>
              <a:t> (at the end of follow-up, </a:t>
            </a:r>
            <a:r>
              <a:rPr lang="en-US" sz="2000" i="1" dirty="0" err="1" smtClean="0"/>
              <a:t>renin</a:t>
            </a:r>
            <a:r>
              <a:rPr lang="en-US" sz="2000" i="1" dirty="0" smtClean="0"/>
              <a:t> levels were</a:t>
            </a:r>
            <a:r>
              <a:rPr lang="fa-IR" sz="2000" i="1" dirty="0" smtClean="0"/>
              <a:t> </a:t>
            </a:r>
            <a:r>
              <a:rPr lang="en-US" sz="2000" dirty="0" smtClean="0"/>
              <a:t>comparable in the 2 treatment groups</a:t>
            </a:r>
            <a:r>
              <a:rPr lang="fa-IR" sz="2000" dirty="0" smtClean="0"/>
              <a:t>.</a:t>
            </a:r>
          </a:p>
          <a:p>
            <a:r>
              <a:rPr lang="en-US" sz="2000" dirty="0" smtClean="0"/>
              <a:t>In both </a:t>
            </a:r>
            <a:r>
              <a:rPr lang="en-US" sz="2000" dirty="0" err="1" smtClean="0"/>
              <a:t>adrenalectomized</a:t>
            </a:r>
            <a:r>
              <a:rPr lang="en-US" sz="2000" dirty="0" smtClean="0"/>
              <a:t> and </a:t>
            </a:r>
            <a:r>
              <a:rPr lang="en-US" sz="2000" dirty="0" err="1" smtClean="0"/>
              <a:t>spironolactone</a:t>
            </a:r>
            <a:r>
              <a:rPr lang="en-US" sz="2000" dirty="0" smtClean="0"/>
              <a:t>-treated patients, the</a:t>
            </a:r>
            <a:r>
              <a:rPr lang="fa-IR" sz="2000" dirty="0" smtClean="0"/>
              <a:t> </a:t>
            </a:r>
            <a:r>
              <a:rPr lang="en-US" sz="2000" dirty="0" smtClean="0"/>
              <a:t>reduction of LVMI was directly correlated with changes in mean blood pressure</a:t>
            </a:r>
            <a:r>
              <a:rPr lang="fa-IR" sz="2000" dirty="0" smtClean="0"/>
              <a:t> </a:t>
            </a:r>
            <a:r>
              <a:rPr lang="en-US" sz="2000" dirty="0" smtClean="0"/>
              <a:t> (respectively: </a:t>
            </a:r>
            <a:r>
              <a:rPr lang="en-US" sz="2000" i="1" dirty="0" smtClean="0"/>
              <a:t>r=0.509, P&lt;0.01 and r=0.427, P&lt;0.05) and pretreatment plasma</a:t>
            </a:r>
            <a:r>
              <a:rPr lang="fa-IR" sz="2000" i="1" dirty="0" smtClean="0"/>
              <a:t> </a:t>
            </a:r>
            <a:r>
              <a:rPr lang="en-US" sz="2000" dirty="0" err="1" smtClean="0"/>
              <a:t>aldosterone</a:t>
            </a:r>
            <a:r>
              <a:rPr lang="en-US" sz="2000" dirty="0" smtClean="0"/>
              <a:t> concentrations</a:t>
            </a:r>
            <a:r>
              <a:rPr lang="fa-IR" sz="2000" dirty="0" smtClean="0"/>
              <a:t>.</a:t>
            </a:r>
          </a:p>
          <a:p>
            <a:r>
              <a:rPr lang="en-US" sz="2000" dirty="0" smtClean="0"/>
              <a:t>Multivariate analysis</a:t>
            </a:r>
            <a:r>
              <a:rPr lang="fa-IR" sz="2000" dirty="0" smtClean="0"/>
              <a:t> </a:t>
            </a:r>
            <a:r>
              <a:rPr lang="en-US" sz="2000" dirty="0" smtClean="0"/>
              <a:t>showed that changes in mean blood pressure (</a:t>
            </a:r>
            <a:r>
              <a:rPr lang="en-US" sz="2000" i="1" dirty="0" smtClean="0"/>
              <a:t>P&lt;0.05) and pretreatment</a:t>
            </a:r>
            <a:r>
              <a:rPr lang="fa-IR" sz="2000" i="1" dirty="0" smtClean="0"/>
              <a:t> </a:t>
            </a:r>
            <a:r>
              <a:rPr lang="en-US" sz="2000" dirty="0" err="1" smtClean="0"/>
              <a:t>aldosterone</a:t>
            </a:r>
            <a:r>
              <a:rPr lang="en-US" sz="2000" dirty="0" smtClean="0"/>
              <a:t> levels (</a:t>
            </a:r>
            <a:r>
              <a:rPr lang="en-US" sz="2000" i="1" dirty="0" smtClean="0"/>
              <a:t>P&lt;0.05) were both independent predictors of LVMI decrease</a:t>
            </a:r>
            <a:r>
              <a:rPr lang="fa-IR" sz="2000" i="1" dirty="0" smtClean="0"/>
              <a:t> </a:t>
            </a:r>
            <a:r>
              <a:rPr lang="en-US" sz="2000" dirty="0" smtClean="0"/>
              <a:t>after treatment, and their respective contributions were 47% and 24%.</a:t>
            </a:r>
            <a:endParaRPr lang="fa-IR" sz="2000" dirty="0" smtClean="0"/>
          </a:p>
          <a:p>
            <a:endParaRPr lang="fa-IR" sz="2000" dirty="0" smtClean="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In 108</a:t>
            </a:r>
            <a:r>
              <a:rPr lang="fa-IR" sz="2400" dirty="0" smtClean="0"/>
              <a:t> </a:t>
            </a:r>
            <a:r>
              <a:rPr lang="en-US" sz="2400" dirty="0" smtClean="0"/>
              <a:t>patients with essential hypertension, the average blood pressure during follow-up</a:t>
            </a:r>
            <a:r>
              <a:rPr lang="fa-IR" sz="2400" dirty="0" smtClean="0"/>
              <a:t> </a:t>
            </a:r>
            <a:r>
              <a:rPr lang="en-US" sz="2400" dirty="0" smtClean="0"/>
              <a:t>was 137/81 mm Hg, and the decrease in LVMI (−11.8%) was significantly smaller</a:t>
            </a:r>
            <a:r>
              <a:rPr lang="fa-IR" sz="2400" dirty="0" smtClean="0"/>
              <a:t> </a:t>
            </a:r>
            <a:r>
              <a:rPr lang="en-US" sz="2400" dirty="0" smtClean="0"/>
              <a:t>than in patients with primary </a:t>
            </a:r>
            <a:r>
              <a:rPr lang="en-US" sz="2400" dirty="0" err="1" smtClean="0"/>
              <a:t>aldosteronism</a:t>
            </a:r>
            <a:r>
              <a:rPr lang="en-US" sz="2400" dirty="0" smtClean="0"/>
              <a:t> (−17.4%; </a:t>
            </a:r>
            <a:r>
              <a:rPr lang="en-US" sz="2400" i="1" dirty="0" smtClean="0"/>
              <a:t>P&lt;0.05), whereas the</a:t>
            </a:r>
            <a:r>
              <a:rPr lang="fa-IR" sz="2400" i="1" dirty="0" smtClean="0"/>
              <a:t> </a:t>
            </a:r>
            <a:r>
              <a:rPr lang="en-US" sz="2400" dirty="0" smtClean="0"/>
              <a:t>frequency of reversal of LV hypertrophy (essential hypertension: from 22% to 8%;</a:t>
            </a:r>
            <a:r>
              <a:rPr lang="fa-IR" sz="2400" dirty="0" smtClean="0"/>
              <a:t> </a:t>
            </a:r>
            <a:r>
              <a:rPr lang="en-US" sz="2400" dirty="0" smtClean="0"/>
              <a:t> primary </a:t>
            </a:r>
            <a:r>
              <a:rPr lang="en-US" sz="2400" dirty="0" err="1" smtClean="0"/>
              <a:t>aldosteronism</a:t>
            </a:r>
            <a:r>
              <a:rPr lang="en-US" sz="2400" dirty="0" smtClean="0"/>
              <a:t>: from 33% to 7%) did not differ significantly between the</a:t>
            </a:r>
            <a:r>
              <a:rPr lang="fa-IR" sz="2400" dirty="0" smtClean="0"/>
              <a:t> </a:t>
            </a:r>
            <a:r>
              <a:rPr lang="en-US" sz="2400" dirty="0" smtClean="0"/>
              <a:t>groups (</a:t>
            </a:r>
            <a:r>
              <a:rPr lang="en-US" sz="2400" i="1" dirty="0" smtClean="0"/>
              <a:t>P=0.19).</a:t>
            </a:r>
            <a:endParaRPr lang="fa-IR" sz="2400" i="1" dirty="0" smtClean="0"/>
          </a:p>
          <a:p>
            <a:endParaRPr lang="en-US" sz="2400"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message</a:t>
            </a:r>
            <a:endParaRPr lang="en-US" dirty="0"/>
          </a:p>
        </p:txBody>
      </p:sp>
      <p:sp>
        <p:nvSpPr>
          <p:cNvPr id="3" name="Content Placeholder 2"/>
          <p:cNvSpPr>
            <a:spLocks noGrp="1"/>
          </p:cNvSpPr>
          <p:nvPr>
            <p:ph idx="1"/>
          </p:nvPr>
        </p:nvSpPr>
        <p:spPr/>
        <p:txBody>
          <a:bodyPr/>
          <a:lstStyle/>
          <a:p>
            <a:r>
              <a:rPr lang="en-US" dirty="0" err="1" smtClean="0"/>
              <a:t>adrenalectomy</a:t>
            </a:r>
            <a:r>
              <a:rPr lang="en-US" dirty="0" smtClean="0"/>
              <a:t> and </a:t>
            </a:r>
            <a:r>
              <a:rPr lang="en-US" dirty="0" err="1" smtClean="0"/>
              <a:t>mineralocorticoid</a:t>
            </a:r>
            <a:r>
              <a:rPr lang="en-US" dirty="0" smtClean="0"/>
              <a:t> receptor blockade appear to be of considerable therapeutic value inasmuch as they significantly reduce LV mass, whereas their beneficial effect on the LV diastolic filling pattern is only partial.</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point</a:t>
            </a:r>
            <a:endParaRPr lang="en-US" dirty="0"/>
          </a:p>
        </p:txBody>
      </p:sp>
      <p:sp>
        <p:nvSpPr>
          <p:cNvPr id="3" name="Content Placeholder 2"/>
          <p:cNvSpPr>
            <a:spLocks noGrp="1"/>
          </p:cNvSpPr>
          <p:nvPr>
            <p:ph idx="1"/>
          </p:nvPr>
        </p:nvSpPr>
        <p:spPr/>
        <p:txBody>
          <a:bodyPr>
            <a:normAutofit/>
          </a:bodyPr>
          <a:lstStyle/>
          <a:p>
            <a:r>
              <a:rPr lang="en-US" dirty="0" smtClean="0"/>
              <a:t>primary </a:t>
            </a:r>
            <a:r>
              <a:rPr lang="en-US" dirty="0" err="1" smtClean="0"/>
              <a:t>aldosteronism</a:t>
            </a:r>
            <a:r>
              <a:rPr lang="en-US" dirty="0" smtClean="0"/>
              <a:t> is associated with a prevalence of cardiovascular complications out of proportion to blood pressure.</a:t>
            </a:r>
          </a:p>
          <a:p>
            <a:r>
              <a:rPr lang="en-US" dirty="0" smtClean="0"/>
              <a:t> PA is associated with a higher prevalence of LVH and cardiovascular complications than EH.</a:t>
            </a:r>
          </a:p>
          <a:p>
            <a:r>
              <a:rPr lang="en-US" dirty="0" smtClean="0"/>
              <a:t>the effects of these treatments are not significantly</a:t>
            </a:r>
            <a:r>
              <a:rPr lang="fa-IR" dirty="0" smtClean="0"/>
              <a:t> </a:t>
            </a:r>
            <a:r>
              <a:rPr lang="en-US" dirty="0" smtClean="0"/>
              <a:t>different.</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4" name="Footer Placeholder 3"/>
          <p:cNvSpPr>
            <a:spLocks noGrp="1"/>
          </p:cNvSpPr>
          <p:nvPr>
            <p:ph type="ftr" sz="quarter" idx="11"/>
          </p:nvPr>
        </p:nvSpPr>
        <p:spPr/>
        <p:txBody>
          <a:bodyPr/>
          <a:lstStyle/>
          <a:p>
            <a:r>
              <a:rPr lang="en-US" sz="4400" dirty="0" smtClean="0">
                <a:solidFill>
                  <a:srgbClr val="002060"/>
                </a:solidFill>
              </a:rPr>
              <a:t>Good Luck</a:t>
            </a:r>
            <a:endParaRPr lang="en-US" sz="4400" dirty="0">
              <a:solidFill>
                <a:srgbClr val="002060"/>
              </a:solidFill>
            </a:endParaRPr>
          </a:p>
        </p:txBody>
      </p:sp>
    </p:spTree>
    <p:extLst>
      <p:ext uri="{BB962C8B-B14F-4D97-AF65-F5344CB8AC3E}">
        <p14:creationId xmlns:p14="http://schemas.microsoft.com/office/powerpoint/2010/main" xmlns="" val="1500308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endParaRPr lang="en-US" sz="2800" dirty="0" smtClean="0"/>
          </a:p>
          <a:p>
            <a:r>
              <a:rPr lang="en-US" sz="2800" dirty="0" smtClean="0"/>
              <a:t>This might result from more</a:t>
            </a:r>
            <a:r>
              <a:rPr lang="fa-IR" sz="2800" dirty="0" smtClean="0"/>
              <a:t> </a:t>
            </a:r>
            <a:r>
              <a:rPr lang="en-US" sz="2800" dirty="0" smtClean="0"/>
              <a:t>effective identification of this condition due to widespread</a:t>
            </a:r>
            <a:r>
              <a:rPr lang="fa-IR" sz="2800" dirty="0" smtClean="0"/>
              <a:t> </a:t>
            </a:r>
            <a:r>
              <a:rPr lang="en-US" sz="2800" dirty="0" smtClean="0"/>
              <a:t>use of the plasma </a:t>
            </a:r>
            <a:r>
              <a:rPr lang="en-US" sz="2800" dirty="0" err="1" smtClean="0"/>
              <a:t>aldosterone</a:t>
            </a:r>
            <a:r>
              <a:rPr lang="en-US" sz="2800" dirty="0" smtClean="0"/>
              <a:t>-to-</a:t>
            </a:r>
            <a:r>
              <a:rPr lang="en-US" sz="2800" dirty="0" err="1" smtClean="0"/>
              <a:t>renin</a:t>
            </a:r>
            <a:r>
              <a:rPr lang="en-US" sz="2800" dirty="0" smtClean="0"/>
              <a:t> ratio as a screening</a:t>
            </a:r>
            <a:r>
              <a:rPr lang="fa-IR" sz="2800" dirty="0" smtClean="0"/>
              <a:t> </a:t>
            </a:r>
            <a:r>
              <a:rPr lang="en-US" sz="2800" dirty="0" smtClean="0"/>
              <a:t>test</a:t>
            </a:r>
            <a:r>
              <a:rPr lang="fa-IR" sz="2800" dirty="0" smtClean="0"/>
              <a:t>.</a:t>
            </a:r>
            <a:endParaRPr lang="en-US" sz="2800" dirty="0" smtClean="0"/>
          </a:p>
          <a:p>
            <a:pPr>
              <a:buNone/>
            </a:pPr>
            <a:endParaRPr lang="en-US" sz="2800" dirty="0" smtClean="0"/>
          </a:p>
          <a:p>
            <a:r>
              <a:rPr lang="en-US" sz="2800" dirty="0" smtClean="0"/>
              <a:t>Structural and functional changes of the heart are</a:t>
            </a:r>
            <a:r>
              <a:rPr lang="fa-IR" sz="2800" dirty="0" smtClean="0"/>
              <a:t> </a:t>
            </a:r>
            <a:r>
              <a:rPr lang="en-US" sz="2800" dirty="0" smtClean="0"/>
              <a:t>consequences of all hypertensive states and have also been</a:t>
            </a:r>
            <a:r>
              <a:rPr lang="fa-IR" sz="2800" dirty="0" smtClean="0"/>
              <a:t> </a:t>
            </a:r>
            <a:r>
              <a:rPr lang="en-US" sz="2800" dirty="0" smtClean="0"/>
              <a:t>detected in patients with PA along with additional subclinical</a:t>
            </a:r>
            <a:r>
              <a:rPr lang="fa-IR" sz="2800" dirty="0" smtClean="0"/>
              <a:t> </a:t>
            </a:r>
            <a:r>
              <a:rPr lang="en-US" sz="2800" dirty="0" smtClean="0"/>
              <a:t>cardiovascular endpoints.</a:t>
            </a:r>
            <a:endParaRPr lang="fa-IR" sz="2800" dirty="0" smtClean="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Introduction</a:t>
            </a:r>
          </a:p>
          <a:p>
            <a:r>
              <a:rPr lang="en-US" b="1" dirty="0" smtClean="0">
                <a:solidFill>
                  <a:srgbClr val="FF0000"/>
                </a:solidFill>
              </a:rPr>
              <a:t>studies compare</a:t>
            </a:r>
            <a:r>
              <a:rPr lang="fa-IR" b="1" dirty="0" smtClean="0">
                <a:solidFill>
                  <a:srgbClr val="FF0000"/>
                </a:solidFill>
              </a:rPr>
              <a:t> </a:t>
            </a:r>
            <a:r>
              <a:rPr lang="en-US" b="1" dirty="0" smtClean="0">
                <a:solidFill>
                  <a:srgbClr val="FF0000"/>
                </a:solidFill>
              </a:rPr>
              <a:t>the cardiovascular outcome</a:t>
            </a:r>
          </a:p>
          <a:p>
            <a:pPr>
              <a:buNone/>
            </a:pPr>
            <a:r>
              <a:rPr lang="en-US" b="1" dirty="0" smtClean="0">
                <a:solidFill>
                  <a:srgbClr val="FF0000"/>
                </a:solidFill>
              </a:rPr>
              <a:t>In PA patients </a:t>
            </a:r>
            <a:r>
              <a:rPr lang="en-US" b="1" dirty="0" err="1" smtClean="0">
                <a:solidFill>
                  <a:srgbClr val="FF0000"/>
                </a:solidFill>
              </a:rPr>
              <a:t>vs</a:t>
            </a:r>
            <a:r>
              <a:rPr lang="en-US" b="1" dirty="0" smtClean="0">
                <a:solidFill>
                  <a:srgbClr val="FF0000"/>
                </a:solidFill>
              </a:rPr>
              <a:t> essential hypertension.</a:t>
            </a:r>
          </a:p>
          <a:p>
            <a:r>
              <a:rPr lang="en-US" b="1" dirty="0" smtClean="0"/>
              <a:t>studies compare</a:t>
            </a:r>
            <a:r>
              <a:rPr lang="fa-IR" b="1" dirty="0" smtClean="0"/>
              <a:t> </a:t>
            </a:r>
            <a:r>
              <a:rPr lang="en-US" b="1" dirty="0" smtClean="0"/>
              <a:t>the cardiovascular outcome</a:t>
            </a:r>
          </a:p>
          <a:p>
            <a:pPr>
              <a:buNone/>
            </a:pPr>
            <a:r>
              <a:rPr lang="en-US" b="1" dirty="0" smtClean="0"/>
              <a:t>In PA patients with surgery or medical treatment</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Autofit/>
          </a:bodyPr>
          <a:lstStyle/>
          <a:p>
            <a:r>
              <a:rPr lang="en-US" sz="2400" b="1" dirty="0" smtClean="0"/>
              <a:t>Cardiovascular Outcomes in Patients With Primary </a:t>
            </a:r>
            <a:r>
              <a:rPr lang="en-US" sz="2400" b="1" dirty="0" err="1" smtClean="0"/>
              <a:t>Aldosteronism</a:t>
            </a:r>
            <a:r>
              <a:rPr lang="en-US" sz="2400" b="1" dirty="0" smtClean="0"/>
              <a:t> After Treatment</a:t>
            </a:r>
            <a:r>
              <a:rPr lang="en-US" sz="2400" b="1" dirty="0" smtClean="0"/>
              <a:t>. </a:t>
            </a:r>
            <a:r>
              <a:rPr lang="en-US" sz="2400" b="1" dirty="0" smtClean="0"/>
              <a:t/>
            </a:r>
            <a:br>
              <a:rPr lang="en-US" sz="2400" b="1" dirty="0" smtClean="0"/>
            </a:br>
            <a:r>
              <a:rPr lang="it-IT" sz="2400" i="1" dirty="0" smtClean="0"/>
              <a:t> Cristiana Catena, MD, PhD; GianLuca Colussi, MD; Elisa Nadalini,</a:t>
            </a:r>
            <a:endParaRPr lang="en-US" sz="2400" dirty="0"/>
          </a:p>
        </p:txBody>
      </p:sp>
      <p:sp>
        <p:nvSpPr>
          <p:cNvPr id="3" name="Content Placeholder 2"/>
          <p:cNvSpPr>
            <a:spLocks noGrp="1"/>
          </p:cNvSpPr>
          <p:nvPr>
            <p:ph idx="1"/>
          </p:nvPr>
        </p:nvSpPr>
        <p:spPr>
          <a:xfrm>
            <a:off x="500034" y="1857364"/>
            <a:ext cx="8229600" cy="4525963"/>
          </a:xfrm>
        </p:spPr>
        <p:txBody>
          <a:bodyPr>
            <a:normAutofit lnSpcReduction="10000"/>
          </a:bodyPr>
          <a:lstStyle/>
          <a:p>
            <a:r>
              <a:rPr lang="en-US" sz="2400" dirty="0" smtClean="0"/>
              <a:t>Prevalence of cardiovascular events in </a:t>
            </a:r>
            <a:r>
              <a:rPr lang="en-US" sz="2400" u="sng" dirty="0" smtClean="0"/>
              <a:t>59</a:t>
            </a:r>
            <a:r>
              <a:rPr lang="en-US" sz="2400" dirty="0" smtClean="0"/>
              <a:t> patients with PA diagnosed hypertension unit from January 1,  1994, and December 31, 2001 and </a:t>
            </a:r>
            <a:r>
              <a:rPr lang="en-US" sz="2400" u="sng" dirty="0" smtClean="0"/>
              <a:t>323</a:t>
            </a:r>
            <a:r>
              <a:rPr lang="en-US" sz="2400" dirty="0" smtClean="0"/>
              <a:t> compared with controls with EH.</a:t>
            </a:r>
          </a:p>
          <a:p>
            <a:pPr>
              <a:buNone/>
            </a:pPr>
            <a:endParaRPr lang="en-US" sz="2400" dirty="0" smtClean="0"/>
          </a:p>
          <a:p>
            <a:r>
              <a:rPr lang="en-US" sz="2400" dirty="0" smtClean="0"/>
              <a:t>A history of cardiovascular events was reported in 34 patients (11%) with essential hypertension and in 19  (35%) with primary </a:t>
            </a:r>
            <a:r>
              <a:rPr lang="en-US" sz="2400" dirty="0" err="1" smtClean="0"/>
              <a:t>aldosteronism</a:t>
            </a:r>
            <a:r>
              <a:rPr lang="en-US" sz="2400" dirty="0" smtClean="0"/>
              <a:t> (odds ratio, 4.61</a:t>
            </a:r>
            <a:r>
              <a:rPr lang="en-US" sz="2400" i="1" dirty="0" smtClean="0"/>
              <a:t>), with a significantly </a:t>
            </a:r>
            <a:r>
              <a:rPr lang="en-US" sz="2400" dirty="0" smtClean="0"/>
              <a:t>higher prevalence of coronary heart disease,  </a:t>
            </a:r>
            <a:r>
              <a:rPr lang="en-US" sz="2400" dirty="0" err="1" smtClean="0"/>
              <a:t>cerebrovascular</a:t>
            </a:r>
            <a:r>
              <a:rPr lang="en-US" sz="2400" dirty="0" smtClean="0"/>
              <a:t> events, and sustained arrhythmias in patients with primary </a:t>
            </a:r>
            <a:r>
              <a:rPr lang="en-US" sz="2400" dirty="0" err="1" smtClean="0"/>
              <a:t>aldosteronism</a:t>
            </a:r>
            <a:r>
              <a:rPr lang="en-US" sz="2400" dirty="0" smtClean="0"/>
              <a:t> than in those with essential hypertension</a:t>
            </a:r>
          </a:p>
          <a:p>
            <a:endParaRPr lang="en-US" sz="1200" dirty="0" smtClean="0"/>
          </a:p>
          <a:p>
            <a:endParaRPr lang="en-US" sz="1200" b="1" dirty="0" smtClean="0"/>
          </a:p>
          <a:p>
            <a:pPr>
              <a:buNone/>
            </a:pPr>
            <a:r>
              <a:rPr lang="en-US" sz="1200" b="1" dirty="0" smtClean="0"/>
              <a:t>                                                                                                                  </a:t>
            </a:r>
            <a:r>
              <a:rPr lang="en-US" sz="1200" b="1" i="1" dirty="0" smtClean="0"/>
              <a:t>ARCH INTERN MED/VOL 168 (NO. 1), JAN 14, 2008     </a:t>
            </a:r>
            <a:endParaRPr lang="en-US" sz="1200" b="1" i="1"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numCol="1" anchor="ctr">
            <a:normAutofit/>
          </a:bodyPr>
          <a:lstStyle/>
          <a:p>
            <a:r>
              <a:rPr lang="en-US" sz="2400" dirty="0" smtClean="0"/>
              <a:t>Multivariate analysis indicated that the </a:t>
            </a:r>
            <a:r>
              <a:rPr lang="en-US" sz="2400" dirty="0" smtClean="0">
                <a:solidFill>
                  <a:srgbClr val="00B050"/>
                </a:solidFill>
              </a:rPr>
              <a:t>variables independently</a:t>
            </a:r>
            <a:r>
              <a:rPr lang="en-US" sz="2400" dirty="0" smtClean="0"/>
              <a:t> associated with a history of cardiovascular events were </a:t>
            </a:r>
            <a:r>
              <a:rPr lang="en-US" sz="2400" dirty="0" smtClean="0">
                <a:solidFill>
                  <a:srgbClr val="00B050"/>
                </a:solidFill>
              </a:rPr>
              <a:t>age </a:t>
            </a:r>
            <a:r>
              <a:rPr lang="en-US" sz="2400" dirty="0" smtClean="0"/>
              <a:t>(</a:t>
            </a:r>
            <a:r>
              <a:rPr lang="en-US" sz="2400" i="1" dirty="0" smtClean="0"/>
              <a:t>P.001), </a:t>
            </a:r>
            <a:r>
              <a:rPr lang="en-US" sz="2400" i="1" dirty="0" smtClean="0">
                <a:solidFill>
                  <a:srgbClr val="00B050"/>
                </a:solidFill>
              </a:rPr>
              <a:t>duration of hypertension  </a:t>
            </a:r>
            <a:r>
              <a:rPr lang="en-US" sz="2400" dirty="0" smtClean="0"/>
              <a:t>(</a:t>
            </a:r>
            <a:r>
              <a:rPr lang="en-US" sz="2400" i="1" dirty="0" smtClean="0"/>
              <a:t>P.001), </a:t>
            </a:r>
            <a:r>
              <a:rPr lang="en-US" sz="2400" i="1" dirty="0" smtClean="0">
                <a:solidFill>
                  <a:srgbClr val="00B050"/>
                </a:solidFill>
              </a:rPr>
              <a:t>mean blood pressure </a:t>
            </a:r>
            <a:r>
              <a:rPr lang="en-US" sz="2400" i="1" dirty="0" smtClean="0"/>
              <a:t>(P=.008), </a:t>
            </a:r>
            <a:r>
              <a:rPr lang="en-US" sz="2400" i="1" dirty="0" smtClean="0">
                <a:solidFill>
                  <a:srgbClr val="00B050"/>
                </a:solidFill>
              </a:rPr>
              <a:t>current </a:t>
            </a:r>
            <a:r>
              <a:rPr lang="en-US" sz="2400" dirty="0" smtClean="0">
                <a:solidFill>
                  <a:srgbClr val="00B050"/>
                </a:solidFill>
              </a:rPr>
              <a:t>smoking status</a:t>
            </a:r>
            <a:r>
              <a:rPr lang="en-US" sz="2400" dirty="0" smtClean="0"/>
              <a:t> (</a:t>
            </a:r>
            <a:r>
              <a:rPr lang="en-US" sz="2400" i="1" dirty="0" smtClean="0"/>
              <a:t>P=.01), and </a:t>
            </a:r>
            <a:r>
              <a:rPr lang="en-US" sz="2400" i="1" dirty="0" smtClean="0">
                <a:solidFill>
                  <a:srgbClr val="00B050"/>
                </a:solidFill>
              </a:rPr>
              <a:t>diagnosis of primary </a:t>
            </a:r>
            <a:r>
              <a:rPr lang="en-US" sz="2400" dirty="0" err="1" smtClean="0">
                <a:solidFill>
                  <a:srgbClr val="00B050"/>
                </a:solidFill>
              </a:rPr>
              <a:t>aldosteronism</a:t>
            </a:r>
            <a:r>
              <a:rPr lang="en-US" sz="2400" dirty="0" smtClean="0"/>
              <a:t>.</a:t>
            </a:r>
          </a:p>
          <a:p>
            <a:r>
              <a:rPr lang="en-US" sz="2400" dirty="0" smtClean="0"/>
              <a:t>no significant associations were found with sex, body mass index, plasma lipid levels, diagnosis of primary </a:t>
            </a:r>
            <a:r>
              <a:rPr lang="en-US" sz="2400" dirty="0" err="1" smtClean="0"/>
              <a:t>aldosteronism</a:t>
            </a:r>
            <a:r>
              <a:rPr lang="en-US" sz="2400" dirty="0" smtClean="0"/>
              <a:t>,  or specific drug types taken during follow-up.</a:t>
            </a:r>
          </a:p>
          <a:p>
            <a:endParaRPr lang="en-US" sz="2400" dirty="0" smtClean="0"/>
          </a:p>
          <a:p>
            <a:endParaRPr lang="en-US" sz="2400"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3155</TotalTime>
  <Words>3127</Words>
  <Application>Microsoft Office PowerPoint</Application>
  <PresentationFormat>On-screen Show (4:3)</PresentationFormat>
  <Paragraphs>155</Paragraphs>
  <Slides>56</Slides>
  <Notes>3</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Slide 1</vt:lpstr>
      <vt:lpstr>  compare cardiovascular outcome   in Primary aldosteronism - with patients with essential hypertension.    - with surgery or medical treatment    </vt:lpstr>
      <vt:lpstr>Agenda</vt:lpstr>
      <vt:lpstr>Slide 4</vt:lpstr>
      <vt:lpstr>Introduction</vt:lpstr>
      <vt:lpstr>Slide 6</vt:lpstr>
      <vt:lpstr>Slide 7</vt:lpstr>
      <vt:lpstr>Cardiovascular Outcomes in Patients With Primary Aldosteronism After Treatment.   Cristiana Catena, MD, PhD; GianLuca Colussi, MD; Elisa Nadalini,</vt:lpstr>
      <vt:lpstr>Slide 9</vt:lpstr>
      <vt:lpstr>Slide 10</vt:lpstr>
      <vt:lpstr>Key message</vt:lpstr>
      <vt:lpstr>Slide 12</vt:lpstr>
      <vt:lpstr>Observational Study Mortality in Treated Primary AldosteronismThe German Conn's Registry.  Martin Reincke, Evelyn Fischer, Sabine Gerum, Katrin Merkle, </vt:lpstr>
      <vt:lpstr>Slide 14</vt:lpstr>
      <vt:lpstr>Slide 15</vt:lpstr>
      <vt:lpstr>Slide 16</vt:lpstr>
      <vt:lpstr>Slide 17</vt:lpstr>
      <vt:lpstr>Long-Term Control of Arterial Hypertension and Regression of Left Ventricular Hypertrophy With Treatment of Primary Aldosteronism  Gian Paolo Rossi, Maurizio Cesari, Cesare Cuspidi, Giuseppe Maiolino,  </vt:lpstr>
      <vt:lpstr>Slide 19</vt:lpstr>
      <vt:lpstr>Slide 20</vt:lpstr>
      <vt:lpstr>Slide 21</vt:lpstr>
      <vt:lpstr>Slide 22</vt:lpstr>
      <vt:lpstr>Slide 23</vt:lpstr>
      <vt:lpstr>Slide 24</vt:lpstr>
      <vt:lpstr>Key message</vt:lpstr>
      <vt:lpstr>Cardiovascular Complications Associated With Primary Aldosteronism A Controlled Cross-Sectional Study Sébastien Savard, Laurence Amar, Pierre-François Plouin</vt:lpstr>
      <vt:lpstr>Slide 27</vt:lpstr>
      <vt:lpstr>Slide 28</vt:lpstr>
      <vt:lpstr>Slide 29</vt:lpstr>
      <vt:lpstr>Slide 30</vt:lpstr>
      <vt:lpstr>Key message</vt:lpstr>
      <vt:lpstr>Slide 32</vt:lpstr>
      <vt:lpstr>Adrenalectomy Is Comparable With Medical Treatment for Reduction of Left Ventricular Mass in Primary Aldosteronism: Meta-Analysis of Long-Term Studie  Luigi Marzano,1 Gianluca Colussi,1 Leonardo A. Sechi,1 and Cristiana Catena1  </vt:lpstr>
      <vt:lpstr>Slide 34</vt:lpstr>
      <vt:lpstr>Slide 35</vt:lpstr>
      <vt:lpstr>Slide 36</vt:lpstr>
      <vt:lpstr>Slide 37</vt:lpstr>
      <vt:lpstr>Meta-analysis of the selected studies demonstrated no significant difference in LV mass change between patients with PA who were treated with adrenalectomy or medical treatment with MR antagonists. </vt:lpstr>
      <vt:lpstr>Slide 39</vt:lpstr>
      <vt:lpstr>Slide 40</vt:lpstr>
      <vt:lpstr>Key message</vt:lpstr>
      <vt:lpstr>Long-term effects of adrenalectomy or spironolactone on blood pressure control and regression of left ventricle hypertrophy in patients with primary aldosteronism Tomás Indra, Robert Holaj, Branislav Strauch, Ján Rosa, Ondrej Petrák, </vt:lpstr>
      <vt:lpstr>Slide 43</vt:lpstr>
      <vt:lpstr>Slide 44</vt:lpstr>
      <vt:lpstr>Slide 45</vt:lpstr>
      <vt:lpstr>Key message</vt:lpstr>
      <vt:lpstr>Long-Term Cardiac Effects of Adrenalectomy or Mineralocorticoid Antagonists in Patients With Primary Aldosteronism 2007  Cristiana Catena, GianLuca Colussi, Roberta Lapenna, Elisa Nadalini,</vt:lpstr>
      <vt:lpstr>Slide 48</vt:lpstr>
      <vt:lpstr>Slide 49</vt:lpstr>
      <vt:lpstr>Slide 50</vt:lpstr>
      <vt:lpstr>Slide 51</vt:lpstr>
      <vt:lpstr>Slide 52</vt:lpstr>
      <vt:lpstr>Slide 53</vt:lpstr>
      <vt:lpstr>Key message</vt:lpstr>
      <vt:lpstr>End point</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Hosna</dc:creator>
  <cp:lastModifiedBy>ark</cp:lastModifiedBy>
  <cp:revision>275</cp:revision>
  <dcterms:created xsi:type="dcterms:W3CDTF">2014-11-30T13:15:01Z</dcterms:created>
  <dcterms:modified xsi:type="dcterms:W3CDTF">2014-10-11T08:19:39Z</dcterms:modified>
</cp:coreProperties>
</file>