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256" r:id="rId3"/>
    <p:sldId id="316" r:id="rId4"/>
    <p:sldId id="257" r:id="rId5"/>
    <p:sldId id="259" r:id="rId6"/>
    <p:sldId id="260" r:id="rId7"/>
    <p:sldId id="301" r:id="rId8"/>
    <p:sldId id="303" r:id="rId9"/>
    <p:sldId id="304" r:id="rId10"/>
    <p:sldId id="302" r:id="rId11"/>
    <p:sldId id="305" r:id="rId12"/>
    <p:sldId id="306" r:id="rId13"/>
    <p:sldId id="307" r:id="rId14"/>
    <p:sldId id="262" r:id="rId15"/>
    <p:sldId id="263" r:id="rId16"/>
    <p:sldId id="322" r:id="rId17"/>
    <p:sldId id="323" r:id="rId18"/>
    <p:sldId id="296" r:id="rId19"/>
    <p:sldId id="268" r:id="rId20"/>
    <p:sldId id="291" r:id="rId21"/>
    <p:sldId id="266" r:id="rId22"/>
    <p:sldId id="267" r:id="rId23"/>
    <p:sldId id="270" r:id="rId24"/>
    <p:sldId id="271" r:id="rId25"/>
    <p:sldId id="269" r:id="rId26"/>
    <p:sldId id="293" r:id="rId27"/>
    <p:sldId id="318" r:id="rId28"/>
    <p:sldId id="294" r:id="rId29"/>
    <p:sldId id="272" r:id="rId30"/>
    <p:sldId id="274" r:id="rId31"/>
    <p:sldId id="275" r:id="rId32"/>
    <p:sldId id="276" r:id="rId33"/>
    <p:sldId id="327" r:id="rId34"/>
    <p:sldId id="279" r:id="rId35"/>
    <p:sldId id="280" r:id="rId36"/>
    <p:sldId id="314" r:id="rId37"/>
    <p:sldId id="315" r:id="rId38"/>
    <p:sldId id="312" r:id="rId39"/>
    <p:sldId id="313" r:id="rId40"/>
    <p:sldId id="284" r:id="rId41"/>
    <p:sldId id="299" r:id="rId42"/>
    <p:sldId id="285" r:id="rId43"/>
    <p:sldId id="288" r:id="rId44"/>
    <p:sldId id="300" r:id="rId45"/>
    <p:sldId id="287" r:id="rId46"/>
    <p:sldId id="324" r:id="rId47"/>
    <p:sldId id="325" r:id="rId48"/>
    <p:sldId id="326" r:id="rId49"/>
    <p:sldId id="289" r:id="rId50"/>
    <p:sldId id="290" r:id="rId51"/>
    <p:sldId id="295" r:id="rId52"/>
    <p:sldId id="32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5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9D0C99D-BEFF-41FA-8E32-EE658E920E10}" type="datetimeFigureOut">
              <a:rPr lang="en-US" smtClean="0"/>
              <a:pPr/>
              <a:t>10/31/2012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7FDA8AC-65DE-45C1-9340-39205E90F1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0C99D-BEFF-41FA-8E32-EE658E920E10}"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DA8AC-65DE-45C1-9340-39205E90F1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0C99D-BEFF-41FA-8E32-EE658E920E10}"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DA8AC-65DE-45C1-9340-39205E90F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9D0C99D-BEFF-41FA-8E32-EE658E920E10}" type="datetimeFigureOut">
              <a:rPr lang="en-US" smtClean="0"/>
              <a:pPr/>
              <a:t>10/31/2012</a:t>
            </a:fld>
            <a:endParaRPr lang="en-US"/>
          </a:p>
        </p:txBody>
      </p:sp>
      <p:sp>
        <p:nvSpPr>
          <p:cNvPr id="9" name="Slide Number Placeholder 8"/>
          <p:cNvSpPr>
            <a:spLocks noGrp="1"/>
          </p:cNvSpPr>
          <p:nvPr>
            <p:ph type="sldNum" sz="quarter" idx="15"/>
          </p:nvPr>
        </p:nvSpPr>
        <p:spPr/>
        <p:txBody>
          <a:bodyPr rtlCol="0"/>
          <a:lstStyle/>
          <a:p>
            <a:fld id="{37FDA8AC-65DE-45C1-9340-39205E90F1C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9D0C99D-BEFF-41FA-8E32-EE658E920E10}" type="datetimeFigureOut">
              <a:rPr lang="en-US" smtClean="0"/>
              <a:pPr/>
              <a:t>10/31/2012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7FDA8AC-65DE-45C1-9340-39205E90F1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D0C99D-BEFF-41FA-8E32-EE658E920E10}"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DA8AC-65DE-45C1-9340-39205E90F1C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9D0C99D-BEFF-41FA-8E32-EE658E920E10}" type="datetimeFigureOut">
              <a:rPr lang="en-US" smtClean="0"/>
              <a:pPr/>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DA8AC-65DE-45C1-9340-39205E90F1C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9D0C99D-BEFF-41FA-8E32-EE658E920E10}" type="datetimeFigureOut">
              <a:rPr lang="en-US" smtClean="0"/>
              <a:pPr/>
              <a:t>10/31/2012</a:t>
            </a:fld>
            <a:endParaRPr lang="en-US"/>
          </a:p>
        </p:txBody>
      </p:sp>
      <p:sp>
        <p:nvSpPr>
          <p:cNvPr id="7" name="Slide Number Placeholder 6"/>
          <p:cNvSpPr>
            <a:spLocks noGrp="1"/>
          </p:cNvSpPr>
          <p:nvPr>
            <p:ph type="sldNum" sz="quarter" idx="11"/>
          </p:nvPr>
        </p:nvSpPr>
        <p:spPr/>
        <p:txBody>
          <a:bodyPr rtlCol="0"/>
          <a:lstStyle/>
          <a:p>
            <a:fld id="{37FDA8AC-65DE-45C1-9340-39205E90F1C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0C99D-BEFF-41FA-8E32-EE658E920E10}" type="datetimeFigureOut">
              <a:rPr lang="en-US" smtClean="0"/>
              <a:pPr/>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DA8AC-65DE-45C1-9340-39205E90F1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9D0C99D-BEFF-41FA-8E32-EE658E920E10}" type="datetimeFigureOut">
              <a:rPr lang="en-US" smtClean="0"/>
              <a:pPr/>
              <a:t>10/31/2012</a:t>
            </a:fld>
            <a:endParaRPr lang="en-US"/>
          </a:p>
        </p:txBody>
      </p:sp>
      <p:sp>
        <p:nvSpPr>
          <p:cNvPr id="22" name="Slide Number Placeholder 21"/>
          <p:cNvSpPr>
            <a:spLocks noGrp="1"/>
          </p:cNvSpPr>
          <p:nvPr>
            <p:ph type="sldNum" sz="quarter" idx="15"/>
          </p:nvPr>
        </p:nvSpPr>
        <p:spPr/>
        <p:txBody>
          <a:bodyPr rtlCol="0"/>
          <a:lstStyle/>
          <a:p>
            <a:fld id="{37FDA8AC-65DE-45C1-9340-39205E90F1C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D0C99D-BEFF-41FA-8E32-EE658E920E10}" type="datetimeFigureOut">
              <a:rPr lang="en-US" smtClean="0"/>
              <a:pPr/>
              <a:t>10/31/2012</a:t>
            </a:fld>
            <a:endParaRPr lang="en-US"/>
          </a:p>
        </p:txBody>
      </p:sp>
      <p:sp>
        <p:nvSpPr>
          <p:cNvPr id="18" name="Slide Number Placeholder 17"/>
          <p:cNvSpPr>
            <a:spLocks noGrp="1"/>
          </p:cNvSpPr>
          <p:nvPr>
            <p:ph type="sldNum" sz="quarter" idx="11"/>
          </p:nvPr>
        </p:nvSpPr>
        <p:spPr/>
        <p:txBody>
          <a:bodyPr rtlCol="0"/>
          <a:lstStyle/>
          <a:p>
            <a:fld id="{37FDA8AC-65DE-45C1-9340-39205E90F1C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D0C99D-BEFF-41FA-8E32-EE658E920E10}" type="datetimeFigureOut">
              <a:rPr lang="en-US" smtClean="0"/>
              <a:pPr/>
              <a:t>10/31/2012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FDA8AC-65DE-45C1-9340-39205E90F1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file:///z:\UpToDate\app\contents\mobipreview.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z:\UpToDate\app\contents\mobipreview.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file:///z:\UpToDate\app\contents\mobipreview.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subTitle" idx="1"/>
          </p:nvPr>
        </p:nvSpPr>
        <p:spPr>
          <a:xfrm>
            <a:off x="1219200" y="8077200"/>
            <a:ext cx="6248400" cy="381000"/>
          </a:xfrm>
        </p:spPr>
        <p:txBody>
          <a:bodyPr/>
          <a:lstStyle/>
          <a:p>
            <a:pPr>
              <a:lnSpc>
                <a:spcPct val="80000"/>
              </a:lnSpc>
            </a:pPr>
            <a:endParaRPr lang="en-US" sz="800"/>
          </a:p>
        </p:txBody>
      </p:sp>
      <p:sp>
        <p:nvSpPr>
          <p:cNvPr id="79879" name="WordArt 7"/>
          <p:cNvSpPr>
            <a:spLocks noChangeArrowheads="1" noChangeShapeType="1" noTextEdit="1"/>
          </p:cNvSpPr>
          <p:nvPr/>
        </p:nvSpPr>
        <p:spPr bwMode="auto">
          <a:xfrm>
            <a:off x="0" y="1143000"/>
            <a:ext cx="9144000" cy="3657600"/>
          </a:xfrm>
          <a:prstGeom prst="rect">
            <a:avLst/>
          </a:prstGeom>
        </p:spPr>
        <p:txBody>
          <a:bodyPr wrap="none" fromWordArt="1">
            <a:prstTxWarp prst="textSlantUp">
              <a:avLst>
                <a:gd name="adj" fmla="val 0"/>
              </a:avLst>
            </a:prstTxWarp>
          </a:bodyPr>
          <a:lstStyle/>
          <a:p>
            <a:pPr algn="ctr"/>
            <a:r>
              <a:rPr lang="en-US" sz="9600" kern="10" dirty="0" smtClean="0">
                <a:ln w="25400">
                  <a:solidFill>
                    <a:srgbClr val="FFFF00"/>
                  </a:solidFill>
                  <a:round/>
                  <a:headEnd/>
                  <a:tailEnd/>
                </a:ln>
                <a:solidFill>
                  <a:srgbClr val="800000">
                    <a:alpha val="47000"/>
                  </a:srgbClr>
                </a:solidFill>
                <a:effectLst>
                  <a:outerShdw sy="50000" rotWithShape="0">
                    <a:srgbClr val="808080"/>
                  </a:outerShdw>
                </a:effectLst>
                <a:latin typeface="AGA Arabesque"/>
              </a:rPr>
              <a:t>IN THE NAME OF GOD</a:t>
            </a:r>
            <a:endParaRPr lang="en-US" sz="9600" kern="10" dirty="0">
              <a:ln w="25400">
                <a:solidFill>
                  <a:srgbClr val="FFFF00"/>
                </a:solidFill>
                <a:round/>
                <a:headEnd/>
                <a:tailEnd/>
              </a:ln>
              <a:solidFill>
                <a:srgbClr val="800000">
                  <a:alpha val="47000"/>
                </a:srgbClr>
              </a:solidFill>
              <a:effectLst>
                <a:outerShdw sy="50000" rotWithShape="0">
                  <a:srgbClr val="808080"/>
                </a:outerShdw>
              </a:effectLst>
              <a:latin typeface="AGA Arabesque"/>
            </a:endParaRPr>
          </a:p>
        </p:txBody>
      </p:sp>
      <p:sp>
        <p:nvSpPr>
          <p:cNvPr id="79881" name="WordArt 9"/>
          <p:cNvSpPr>
            <a:spLocks noChangeArrowheads="1" noChangeShapeType="1" noTextEdit="1"/>
          </p:cNvSpPr>
          <p:nvPr/>
        </p:nvSpPr>
        <p:spPr bwMode="auto">
          <a:xfrm flipV="1">
            <a:off x="0" y="5181600"/>
            <a:ext cx="9144000" cy="1371600"/>
          </a:xfrm>
          <a:prstGeom prst="rect">
            <a:avLst/>
          </a:prstGeom>
        </p:spPr>
        <p:txBody>
          <a:bodyPr wrap="none" fromWordArt="1">
            <a:prstTxWarp prst="textSlantUp">
              <a:avLst>
                <a:gd name="adj" fmla="val 0"/>
              </a:avLst>
            </a:prstTxWarp>
          </a:bodyPr>
          <a:lstStyle/>
          <a:p>
            <a:pPr algn="ctr"/>
            <a:r>
              <a:rPr lang="en-US" sz="9600" kern="10" dirty="0">
                <a:ln w="9525">
                  <a:solidFill>
                    <a:srgbClr val="CC0066"/>
                  </a:solidFill>
                  <a:round/>
                  <a:headEnd/>
                  <a:tailEnd/>
                </a:ln>
                <a:solidFill>
                  <a:srgbClr val="800000"/>
                </a:solidFill>
                <a:effectLst>
                  <a:outerShdw sy="50000" rotWithShape="0">
                    <a:srgbClr val="808080"/>
                  </a:outerShdw>
                </a:effectLst>
                <a:latin typeface="AGA Arabesque"/>
              </a:rPr>
              <a:t>O</a:t>
            </a:r>
          </a:p>
        </p:txBody>
      </p:sp>
      <p:sp>
        <p:nvSpPr>
          <p:cNvPr id="79882" name="WordArt 10"/>
          <p:cNvSpPr>
            <a:spLocks noChangeArrowheads="1" noChangeShapeType="1" noTextEdit="1"/>
          </p:cNvSpPr>
          <p:nvPr/>
        </p:nvSpPr>
        <p:spPr bwMode="auto">
          <a:xfrm>
            <a:off x="152400" y="381000"/>
            <a:ext cx="8991600" cy="5257800"/>
          </a:xfrm>
          <a:prstGeom prst="rect">
            <a:avLst/>
          </a:prstGeom>
        </p:spPr>
        <p:txBody>
          <a:bodyPr wrap="none" fromWordArt="1">
            <a:prstTxWarp prst="textSlantUp">
              <a:avLst>
                <a:gd name="adj" fmla="val 1"/>
              </a:avLst>
            </a:prstTxWarp>
          </a:bodyPr>
          <a:lstStyle/>
          <a:p>
            <a:pPr algn="ctr"/>
            <a:endParaRPr lang="en-US" sz="9600" b="1" kern="10" dirty="0">
              <a:ln w="25400">
                <a:solidFill>
                  <a:srgbClr val="CCFF99"/>
                </a:solidFill>
                <a:round/>
                <a:headEnd/>
                <a:tailEnd/>
              </a:ln>
              <a:solidFill>
                <a:srgbClr val="99CCFF">
                  <a:alpha val="39000"/>
                </a:srgbClr>
              </a:solidFill>
              <a:effectLst>
                <a:outerShdw sy="50000" rotWithShape="0">
                  <a:srgbClr val="808080"/>
                </a:outerShdw>
              </a:effectLst>
              <a:latin typeface="AGA Arabesque"/>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79879"/>
                                        </p:tgtEl>
                                        <p:attrNameLst>
                                          <p:attrName>style.visibility</p:attrName>
                                        </p:attrNameLst>
                                      </p:cBhvr>
                                      <p:to>
                                        <p:strVal val="visible"/>
                                      </p:to>
                                    </p:set>
                                    <p:animEffect transition="in" filter="fade">
                                      <p:cBhvr>
                                        <p:cTn id="7" dur="2000"/>
                                        <p:tgtEl>
                                          <p:spTgt spid="79879"/>
                                        </p:tgtEl>
                                      </p:cBhvr>
                                    </p:animEffect>
                                    <p:anim calcmode="lin" valueType="num">
                                      <p:cBhvr>
                                        <p:cTn id="8" dur="2000" fill="hold"/>
                                        <p:tgtEl>
                                          <p:spTgt spid="79879"/>
                                        </p:tgtEl>
                                        <p:attrNameLst>
                                          <p:attrName>style.rotation</p:attrName>
                                        </p:attrNameLst>
                                      </p:cBhvr>
                                      <p:tavLst>
                                        <p:tav tm="0">
                                          <p:val>
                                            <p:fltVal val="720"/>
                                          </p:val>
                                        </p:tav>
                                        <p:tav tm="100000">
                                          <p:val>
                                            <p:fltVal val="0"/>
                                          </p:val>
                                        </p:tav>
                                      </p:tavLst>
                                    </p:anim>
                                    <p:anim calcmode="lin" valueType="num">
                                      <p:cBhvr>
                                        <p:cTn id="9" dur="2000" fill="hold"/>
                                        <p:tgtEl>
                                          <p:spTgt spid="79879"/>
                                        </p:tgtEl>
                                        <p:attrNameLst>
                                          <p:attrName>ppt_h</p:attrName>
                                        </p:attrNameLst>
                                      </p:cBhvr>
                                      <p:tavLst>
                                        <p:tav tm="0">
                                          <p:val>
                                            <p:fltVal val="0"/>
                                          </p:val>
                                        </p:tav>
                                        <p:tav tm="100000">
                                          <p:val>
                                            <p:strVal val="#ppt_h"/>
                                          </p:val>
                                        </p:tav>
                                      </p:tavLst>
                                    </p:anim>
                                    <p:anim calcmode="lin" valueType="num">
                                      <p:cBhvr>
                                        <p:cTn id="10" dur="2000" fill="hold"/>
                                        <p:tgtEl>
                                          <p:spTgt spid="79879"/>
                                        </p:tgtEl>
                                        <p:attrNameLst>
                                          <p:attrName>ppt_w</p:attrName>
                                        </p:attrNameLst>
                                      </p:cBhvr>
                                      <p:tavLst>
                                        <p:tav tm="0">
                                          <p:val>
                                            <p:fltVal val="0"/>
                                          </p:val>
                                        </p:tav>
                                        <p:tav tm="100000">
                                          <p:val>
                                            <p:strVal val="#ppt_w"/>
                                          </p:val>
                                        </p:tav>
                                      </p:tavLst>
                                    </p:anim>
                                  </p:childTnLst>
                                </p:cTn>
                              </p:par>
                              <p:par>
                                <p:cTn id="11" presetID="19" presetClass="entr" presetSubtype="10" fill="hold" grpId="0" nodeType="withEffect">
                                  <p:stCondLst>
                                    <p:cond delay="0"/>
                                  </p:stCondLst>
                                  <p:childTnLst>
                                    <p:set>
                                      <p:cBhvr>
                                        <p:cTn id="12" dur="1" fill="hold">
                                          <p:stCondLst>
                                            <p:cond delay="0"/>
                                          </p:stCondLst>
                                        </p:cTn>
                                        <p:tgtEl>
                                          <p:spTgt spid="79881"/>
                                        </p:tgtEl>
                                        <p:attrNameLst>
                                          <p:attrName>style.visibility</p:attrName>
                                        </p:attrNameLst>
                                      </p:cBhvr>
                                      <p:to>
                                        <p:strVal val="visible"/>
                                      </p:to>
                                    </p:set>
                                    <p:anim calcmode="lin" valueType="num">
                                      <p:cBhvr>
                                        <p:cTn id="13" dur="3000" fill="hold"/>
                                        <p:tgtEl>
                                          <p:spTgt spid="79881"/>
                                        </p:tgtEl>
                                        <p:attrNameLst>
                                          <p:attrName>ppt_w</p:attrName>
                                        </p:attrNameLst>
                                      </p:cBhvr>
                                      <p:tavLst>
                                        <p:tav tm="0" fmla="#ppt_w*sin(2.5*pi*$)">
                                          <p:val>
                                            <p:fltVal val="0"/>
                                          </p:val>
                                        </p:tav>
                                        <p:tav tm="100000">
                                          <p:val>
                                            <p:fltVal val="1"/>
                                          </p:val>
                                        </p:tav>
                                      </p:tavLst>
                                    </p:anim>
                                    <p:anim calcmode="lin" valueType="num">
                                      <p:cBhvr>
                                        <p:cTn id="14" dur="3000" fill="hold"/>
                                        <p:tgtEl>
                                          <p:spTgt spid="79881"/>
                                        </p:tgtEl>
                                        <p:attrNameLst>
                                          <p:attrName>ppt_h</p:attrName>
                                        </p:attrNameLst>
                                      </p:cBhvr>
                                      <p:tavLst>
                                        <p:tav tm="0">
                                          <p:val>
                                            <p:strVal val="#ppt_h"/>
                                          </p:val>
                                        </p:tav>
                                        <p:tav tm="100000">
                                          <p:val>
                                            <p:strVal val="#ppt_h"/>
                                          </p:val>
                                        </p:tav>
                                      </p:tavLst>
                                    </p:anim>
                                  </p:childTnLst>
                                </p:cTn>
                              </p:par>
                              <p:par>
                                <p:cTn id="15" presetID="35" presetClass="entr" presetSubtype="0" fill="hold" grpId="0" nodeType="withEffect" nodePh="1">
                                  <p:stCondLst>
                                    <p:cond delay="0"/>
                                  </p:stCondLst>
                                  <p:endCondLst>
                                    <p:cond evt="begin" delay="0">
                                      <p:tn val="15"/>
                                    </p:cond>
                                  </p:endCondLst>
                                  <p:childTnLst>
                                    <p:set>
                                      <p:cBhvr>
                                        <p:cTn id="16" dur="1" fill="hold">
                                          <p:stCondLst>
                                            <p:cond delay="0"/>
                                          </p:stCondLst>
                                        </p:cTn>
                                        <p:tgtEl>
                                          <p:spTgt spid="79882"/>
                                        </p:tgtEl>
                                        <p:attrNameLst>
                                          <p:attrName>style.visibility</p:attrName>
                                        </p:attrNameLst>
                                      </p:cBhvr>
                                      <p:to>
                                        <p:strVal val="visible"/>
                                      </p:to>
                                    </p:set>
                                    <p:animEffect transition="in" filter="fade">
                                      <p:cBhvr>
                                        <p:cTn id="17" dur="3000"/>
                                        <p:tgtEl>
                                          <p:spTgt spid="79882"/>
                                        </p:tgtEl>
                                      </p:cBhvr>
                                    </p:animEffect>
                                    <p:anim calcmode="lin" valueType="num">
                                      <p:cBhvr>
                                        <p:cTn id="18" dur="3000" fill="hold"/>
                                        <p:tgtEl>
                                          <p:spTgt spid="79882"/>
                                        </p:tgtEl>
                                        <p:attrNameLst>
                                          <p:attrName>style.rotation</p:attrName>
                                        </p:attrNameLst>
                                      </p:cBhvr>
                                      <p:tavLst>
                                        <p:tav tm="0">
                                          <p:val>
                                            <p:fltVal val="720"/>
                                          </p:val>
                                        </p:tav>
                                        <p:tav tm="100000">
                                          <p:val>
                                            <p:fltVal val="0"/>
                                          </p:val>
                                        </p:tav>
                                      </p:tavLst>
                                    </p:anim>
                                    <p:anim calcmode="lin" valueType="num">
                                      <p:cBhvr>
                                        <p:cTn id="19" dur="3000" fill="hold"/>
                                        <p:tgtEl>
                                          <p:spTgt spid="79882"/>
                                        </p:tgtEl>
                                        <p:attrNameLst>
                                          <p:attrName>ppt_h</p:attrName>
                                        </p:attrNameLst>
                                      </p:cBhvr>
                                      <p:tavLst>
                                        <p:tav tm="0">
                                          <p:val>
                                            <p:fltVal val="0"/>
                                          </p:val>
                                        </p:tav>
                                        <p:tav tm="100000">
                                          <p:val>
                                            <p:strVal val="#ppt_h"/>
                                          </p:val>
                                        </p:tav>
                                      </p:tavLst>
                                    </p:anim>
                                    <p:anim calcmode="lin" valueType="num">
                                      <p:cBhvr>
                                        <p:cTn id="20" dur="3000" fill="hold"/>
                                        <p:tgtEl>
                                          <p:spTgt spid="7988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animBg="1"/>
      <p:bldP spid="79881" grpId="0" animBg="1"/>
      <p:bldP spid="7988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This functional </a:t>
            </a:r>
            <a:r>
              <a:rPr lang="en-US" dirty="0" err="1" smtClean="0"/>
              <a:t>gonadotropin</a:t>
            </a:r>
            <a:r>
              <a:rPr lang="en-US" dirty="0" smtClean="0"/>
              <a:t> deficiency fails to provide adequate stimulation to the ovarian follicles, and the normal sequence of follicular growth, maturation, follicular selection, and ovulation becomes attenuated. </a:t>
            </a:r>
          </a:p>
          <a:p>
            <a:r>
              <a:rPr lang="en-US" dirty="0" smtClean="0"/>
              <a:t>Ovarian </a:t>
            </a:r>
            <a:r>
              <a:rPr lang="en-US" dirty="0" err="1" smtClean="0"/>
              <a:t>estradiol</a:t>
            </a:r>
            <a:r>
              <a:rPr lang="en-US" dirty="0" smtClean="0"/>
              <a:t> production remains low, and endometrial growth is reduced or arrested, resulting in a prolonged interval of amenorrhea</a:t>
            </a:r>
          </a:p>
          <a:p>
            <a:endParaRPr lang="en-US" dirty="0" smtClean="0"/>
          </a:p>
          <a:p>
            <a:endParaRPr lang="en-US" dirty="0" smtClean="0"/>
          </a:p>
          <a:p>
            <a:r>
              <a:rPr lang="en-US" sz="1400" dirty="0" err="1" smtClean="0">
                <a:solidFill>
                  <a:srgbClr val="FF0000"/>
                </a:solidFill>
              </a:rPr>
              <a:t>Filicori</a:t>
            </a:r>
            <a:r>
              <a:rPr lang="en-US" sz="1400" dirty="0" smtClean="0">
                <a:solidFill>
                  <a:srgbClr val="FF0000"/>
                </a:solidFill>
              </a:rPr>
              <a:t> M. Characterization of the </a:t>
            </a:r>
            <a:r>
              <a:rPr lang="en-US" sz="1400" dirty="0" err="1" smtClean="0">
                <a:solidFill>
                  <a:srgbClr val="FF0000"/>
                </a:solidFill>
              </a:rPr>
              <a:t>physiologicalpattern</a:t>
            </a:r>
            <a:r>
              <a:rPr lang="en-US" sz="1400" dirty="0" smtClean="0">
                <a:solidFill>
                  <a:srgbClr val="FF0000"/>
                </a:solidFill>
              </a:rPr>
              <a:t> of episodic </a:t>
            </a:r>
            <a:r>
              <a:rPr lang="en-US" sz="1400" dirty="0" err="1" smtClean="0">
                <a:solidFill>
                  <a:srgbClr val="FF0000"/>
                </a:solidFill>
              </a:rPr>
              <a:t>gonadotropin</a:t>
            </a:r>
            <a:r>
              <a:rPr lang="en-US" sz="1400" dirty="0" smtClean="0">
                <a:solidFill>
                  <a:srgbClr val="FF0000"/>
                </a:solidFill>
              </a:rPr>
              <a:t> secretion throughout </a:t>
            </a:r>
            <a:r>
              <a:rPr lang="en-US" sz="1400" dirty="0" err="1" smtClean="0">
                <a:solidFill>
                  <a:srgbClr val="FF0000"/>
                </a:solidFill>
              </a:rPr>
              <a:t>thehuman</a:t>
            </a:r>
            <a:r>
              <a:rPr lang="en-US" sz="1400" dirty="0" smtClean="0">
                <a:solidFill>
                  <a:srgbClr val="FF0000"/>
                </a:solidFill>
              </a:rPr>
              <a:t> menstrual cycle. </a:t>
            </a:r>
            <a:r>
              <a:rPr lang="en-US" sz="1400" i="1" dirty="0" smtClean="0">
                <a:solidFill>
                  <a:srgbClr val="FF0000"/>
                </a:solidFill>
              </a:rPr>
              <a:t>J </a:t>
            </a:r>
            <a:r>
              <a:rPr lang="en-US" sz="1400" i="1" dirty="0" err="1" smtClean="0">
                <a:solidFill>
                  <a:srgbClr val="FF0000"/>
                </a:solidFill>
              </a:rPr>
              <a:t>Clin</a:t>
            </a:r>
            <a:r>
              <a:rPr lang="en-US" sz="1400" i="1" dirty="0" smtClean="0">
                <a:solidFill>
                  <a:srgbClr val="FF0000"/>
                </a:solidFill>
              </a:rPr>
              <a:t> </a:t>
            </a:r>
            <a:r>
              <a:rPr lang="en-US" sz="1400" i="1" dirty="0" err="1" smtClean="0">
                <a:solidFill>
                  <a:srgbClr val="FF0000"/>
                </a:solidFill>
              </a:rPr>
              <a:t>Endocrinol</a:t>
            </a:r>
            <a:r>
              <a:rPr lang="en-US" sz="1400" i="1" dirty="0" smtClean="0">
                <a:solidFill>
                  <a:srgbClr val="FF0000"/>
                </a:solidFill>
              </a:rPr>
              <a:t> </a:t>
            </a:r>
            <a:r>
              <a:rPr lang="en-US" sz="1400" i="1" dirty="0" err="1" smtClean="0">
                <a:solidFill>
                  <a:srgbClr val="FF0000"/>
                </a:solidFill>
              </a:rPr>
              <a:t>Metab</a:t>
            </a:r>
            <a:r>
              <a:rPr lang="en-US" sz="1400" i="1" dirty="0" smtClean="0">
                <a:solidFill>
                  <a:srgbClr val="FF0000"/>
                </a:solidFill>
              </a:rPr>
              <a:t>. 1986</a:t>
            </a:r>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quarter" idx="1"/>
          </p:nvPr>
        </p:nvSpPr>
        <p:spPr/>
        <p:txBody>
          <a:bodyPr>
            <a:normAutofit/>
          </a:bodyPr>
          <a:lstStyle/>
          <a:p>
            <a:r>
              <a:rPr lang="en-US" dirty="0" smtClean="0"/>
              <a:t>Patients with functional hypothalamic amenorrhea most commonly present with secondary amenorrhea</a:t>
            </a:r>
          </a:p>
          <a:p>
            <a:r>
              <a:rPr lang="en-US" dirty="0" smtClean="0"/>
              <a:t>The diagnosis of hypothalamic amenorrhea is one of exclusion.</a:t>
            </a:r>
          </a:p>
          <a:p>
            <a:r>
              <a:rPr lang="en-US" dirty="0" smtClean="0"/>
              <a:t>Women with functional hypothalamic amenorrhea typically have a normal body weight or are thin.</a:t>
            </a:r>
          </a:p>
          <a:p>
            <a:r>
              <a:rPr lang="en-US" dirty="0" smtClean="0"/>
              <a:t>A variety of emotional crises or stressful events preceding the onset of amenorrhea.</a:t>
            </a:r>
          </a:p>
          <a:p>
            <a:pPr>
              <a:buFont typeface="Courier New" pitchFamily="49" charset="0"/>
              <a:buChar char="o"/>
            </a:pPr>
            <a:r>
              <a:rPr lang="en-US" dirty="0" smtClean="0"/>
              <a:t>These women usually have normal secondary</a:t>
            </a:r>
          </a:p>
          <a:p>
            <a:pPr>
              <a:buNone/>
            </a:pPr>
            <a:r>
              <a:rPr lang="en-US" dirty="0" smtClean="0"/>
              <a:t>    sexual characteristics.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LH, FSH</a:t>
            </a:r>
          </a:p>
          <a:p>
            <a:r>
              <a:rPr lang="en-US" dirty="0" smtClean="0"/>
              <a:t>PRL,TSH</a:t>
            </a:r>
          </a:p>
          <a:p>
            <a:r>
              <a:rPr lang="en-US" dirty="0" smtClean="0"/>
              <a:t>The progestin challenge test</a:t>
            </a:r>
          </a:p>
          <a:p>
            <a:r>
              <a:rPr lang="en-US" dirty="0" smtClean="0"/>
              <a:t>Measurement of the serum </a:t>
            </a:r>
            <a:r>
              <a:rPr lang="en-US" dirty="0" err="1" smtClean="0"/>
              <a:t>estradiol</a:t>
            </a:r>
            <a:r>
              <a:rPr lang="en-US" dirty="0" smtClean="0"/>
              <a:t> level is not necessary</a:t>
            </a:r>
          </a:p>
          <a:p>
            <a:r>
              <a:rPr lang="en-US" dirty="0" smtClean="0"/>
              <a:t>MRI</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v"/>
            </a:pPr>
            <a:r>
              <a:rPr lang="en-US" dirty="0" smtClean="0"/>
              <a:t>should be directed at reversal of the primary cause (e.g., stress management, reduction of exercise, correction of weight loss)</a:t>
            </a:r>
          </a:p>
          <a:p>
            <a:pPr>
              <a:buNone/>
            </a:pPr>
            <a:endParaRPr lang="en-US" dirty="0" smtClean="0"/>
          </a:p>
          <a:p>
            <a:r>
              <a:rPr lang="en-US" dirty="0" smtClean="0"/>
              <a:t>If </a:t>
            </a:r>
            <a:r>
              <a:rPr lang="en-US" dirty="0" err="1" smtClean="0"/>
              <a:t>anovulation</a:t>
            </a:r>
            <a:r>
              <a:rPr lang="en-US" dirty="0" smtClean="0"/>
              <a:t> persists for longer than 6 months or if</a:t>
            </a:r>
          </a:p>
          <a:p>
            <a:pPr>
              <a:buNone/>
            </a:pPr>
            <a:r>
              <a:rPr lang="en-US" dirty="0" smtClean="0"/>
              <a:t>    reversal of the primary cause is not practical, a low dose combination oral contraceptive is a reasonable replacement option.</a:t>
            </a:r>
          </a:p>
          <a:p>
            <a:pPr>
              <a:buNone/>
            </a:pPr>
            <a:endParaRPr lang="en-US" dirty="0" smtClean="0"/>
          </a:p>
          <a:p>
            <a:pPr>
              <a:buNone/>
            </a:pPr>
            <a:endParaRPr lang="en-US" dirty="0" smtClean="0"/>
          </a:p>
          <a:p>
            <a:pPr>
              <a:buFont typeface="Courier New" pitchFamily="49" charset="0"/>
              <a:buChar char="o"/>
            </a:pPr>
            <a:r>
              <a:rPr lang="en-US" sz="1800" dirty="0" err="1" smtClean="0">
                <a:solidFill>
                  <a:srgbClr val="FF0000"/>
                </a:solidFill>
              </a:rPr>
              <a:t>Berga</a:t>
            </a:r>
            <a:r>
              <a:rPr lang="en-US" sz="1800" dirty="0" smtClean="0">
                <a:solidFill>
                  <a:srgbClr val="FF0000"/>
                </a:solidFill>
              </a:rPr>
              <a:t> SL. Use of cognitive behavior therapy </a:t>
            </a:r>
            <a:r>
              <a:rPr lang="en-US" sz="1800" dirty="0" err="1" smtClean="0">
                <a:solidFill>
                  <a:srgbClr val="FF0000"/>
                </a:solidFill>
              </a:rPr>
              <a:t>forfunctional</a:t>
            </a:r>
            <a:r>
              <a:rPr lang="en-US" sz="1800" dirty="0" smtClean="0">
                <a:solidFill>
                  <a:srgbClr val="FF0000"/>
                </a:solidFill>
              </a:rPr>
              <a:t> hypothalamic amenorrhea. </a:t>
            </a:r>
            <a:r>
              <a:rPr lang="en-US" sz="1800" i="1" dirty="0" smtClean="0">
                <a:solidFill>
                  <a:srgbClr val="FF0000"/>
                </a:solidFill>
              </a:rPr>
              <a:t>Ann N Y </a:t>
            </a:r>
            <a:r>
              <a:rPr lang="en-US" sz="1800" i="1" dirty="0" err="1" smtClean="0">
                <a:solidFill>
                  <a:srgbClr val="FF0000"/>
                </a:solidFill>
              </a:rPr>
              <a:t>Acad</a:t>
            </a:r>
            <a:r>
              <a:rPr lang="en-US" sz="1800" i="1" dirty="0" smtClean="0">
                <a:solidFill>
                  <a:srgbClr val="FF0000"/>
                </a:solidFill>
              </a:rPr>
              <a:t> Sci. 2006</a:t>
            </a:r>
          </a:p>
          <a:p>
            <a:endParaRPr lang="en-US" sz="1800" dirty="0" smtClean="0">
              <a:solidFill>
                <a:srgbClr val="FF0000"/>
              </a:solidFill>
            </a:endParaRPr>
          </a:p>
          <a:p>
            <a:pPr>
              <a:buFont typeface="Courier New" pitchFamily="49" charset="0"/>
              <a:buChar char="o"/>
            </a:pPr>
            <a:r>
              <a:rPr lang="en-US" sz="1800" dirty="0" smtClean="0">
                <a:solidFill>
                  <a:srgbClr val="FF0000"/>
                </a:solidFill>
              </a:rPr>
              <a:t>    </a:t>
            </a:r>
            <a:r>
              <a:rPr lang="en-US" sz="1800" dirty="0" err="1" smtClean="0">
                <a:solidFill>
                  <a:srgbClr val="FF0000"/>
                </a:solidFill>
              </a:rPr>
              <a:t>Soyka</a:t>
            </a:r>
            <a:r>
              <a:rPr lang="en-US" sz="1800" dirty="0" smtClean="0">
                <a:solidFill>
                  <a:srgbClr val="FF0000"/>
                </a:solidFill>
              </a:rPr>
              <a:t> LA. The effects of anorexia</a:t>
            </a:r>
            <a:r>
              <a:rPr lang="it-IT" sz="1800" dirty="0" smtClean="0">
                <a:solidFill>
                  <a:srgbClr val="FF0000"/>
                </a:solidFill>
              </a:rPr>
              <a:t>nervosa on bone metabolism in female adolescents. </a:t>
            </a:r>
            <a:r>
              <a:rPr lang="it-IT" sz="1800" i="1" dirty="0" smtClean="0">
                <a:solidFill>
                  <a:srgbClr val="FF0000"/>
                </a:solidFill>
              </a:rPr>
              <a:t>J Clin Endocrinol </a:t>
            </a:r>
            <a:r>
              <a:rPr lang="en-US" sz="1800" i="1" dirty="0" err="1" smtClean="0">
                <a:solidFill>
                  <a:srgbClr val="FF0000"/>
                </a:solidFill>
              </a:rPr>
              <a:t>Metab</a:t>
            </a:r>
            <a:r>
              <a:rPr lang="en-US" sz="1800" i="1" dirty="0" smtClean="0">
                <a:solidFill>
                  <a:srgbClr val="FF0000"/>
                </a:solidFill>
              </a:rPr>
              <a:t>. 1999</a:t>
            </a:r>
            <a:endParaRPr lang="en-US" sz="1800" dirty="0" smtClean="0">
              <a:solidFill>
                <a:srgbClr val="FF0000"/>
              </a:solidFill>
            </a:endParaRPr>
          </a:p>
          <a:p>
            <a:pPr>
              <a:buNone/>
            </a:pPr>
            <a:endParaRPr lang="it-IT" sz="1800" i="1" dirty="0" smtClean="0">
              <a:solidFill>
                <a:srgbClr val="FF0000"/>
              </a:solidFill>
            </a:endParaRPr>
          </a:p>
          <a:p>
            <a:endParaRPr lang="en-US" sz="1800" dirty="0" smtClean="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b="1" i="1" dirty="0" err="1" smtClean="0"/>
              <a:t>Hyperprolactinemia</a:t>
            </a:r>
            <a:endParaRPr lang="en-US" dirty="0"/>
          </a:p>
        </p:txBody>
      </p:sp>
      <p:sp>
        <p:nvSpPr>
          <p:cNvPr id="6" name="Content Placeholder 5"/>
          <p:cNvSpPr>
            <a:spLocks noGrp="1"/>
          </p:cNvSpPr>
          <p:nvPr>
            <p:ph sz="quarter" idx="1"/>
          </p:nvPr>
        </p:nvSpPr>
        <p:spPr/>
        <p:txBody>
          <a:bodyPr>
            <a:normAutofit fontScale="92500" lnSpcReduction="20000"/>
          </a:bodyPr>
          <a:lstStyle/>
          <a:p>
            <a:r>
              <a:rPr lang="en-US" b="1" i="1" dirty="0" err="1" smtClean="0"/>
              <a:t>Prolactin</a:t>
            </a:r>
            <a:r>
              <a:rPr lang="en-US" b="1" i="1" dirty="0" smtClean="0"/>
              <a:t> Reproductive Function</a:t>
            </a:r>
            <a:r>
              <a:rPr lang="en-US" dirty="0" smtClean="0"/>
              <a:t>: short </a:t>
            </a:r>
            <a:r>
              <a:rPr lang="en-US" dirty="0" err="1" smtClean="0"/>
              <a:t>luteal</a:t>
            </a:r>
            <a:r>
              <a:rPr lang="en-US" dirty="0" smtClean="0"/>
              <a:t> phase, reduced central FSH and LH levels, decreased </a:t>
            </a:r>
            <a:r>
              <a:rPr lang="en-US" dirty="0" err="1" smtClean="0"/>
              <a:t>granulosa</a:t>
            </a:r>
            <a:r>
              <a:rPr lang="en-US" dirty="0" smtClean="0"/>
              <a:t> </a:t>
            </a:r>
            <a:r>
              <a:rPr lang="en-US" dirty="0" err="1" smtClean="0"/>
              <a:t>cells,decreased</a:t>
            </a:r>
            <a:r>
              <a:rPr lang="en-US" dirty="0" smtClean="0"/>
              <a:t> </a:t>
            </a:r>
            <a:r>
              <a:rPr lang="en-US" dirty="0" err="1" smtClean="0"/>
              <a:t>estradiol</a:t>
            </a:r>
            <a:r>
              <a:rPr lang="en-US" dirty="0" smtClean="0"/>
              <a:t> levels and ultimately, amenorrhea</a:t>
            </a:r>
          </a:p>
          <a:p>
            <a:r>
              <a:rPr lang="en-US" dirty="0" smtClean="0"/>
              <a:t>Attenuated </a:t>
            </a:r>
            <a:r>
              <a:rPr lang="en-US" dirty="0" err="1" smtClean="0"/>
              <a:t>gonadotropin</a:t>
            </a:r>
            <a:r>
              <a:rPr lang="en-US" dirty="0" smtClean="0"/>
              <a:t> secretion is a major determinant of ovarian dysfunction in these patients</a:t>
            </a:r>
          </a:p>
          <a:p>
            <a:r>
              <a:rPr lang="en-US" b="1" i="1" dirty="0" smtClean="0"/>
              <a:t>Clinical Features</a:t>
            </a:r>
            <a:r>
              <a:rPr lang="en-US" dirty="0" smtClean="0"/>
              <a:t>:</a:t>
            </a:r>
          </a:p>
          <a:p>
            <a:r>
              <a:rPr lang="en-US" dirty="0" smtClean="0"/>
              <a:t>Women with </a:t>
            </a:r>
            <a:r>
              <a:rPr lang="en-US" dirty="0" err="1" smtClean="0"/>
              <a:t>prolactinomas</a:t>
            </a:r>
            <a:r>
              <a:rPr lang="en-US" dirty="0" smtClean="0"/>
              <a:t> may present with</a:t>
            </a:r>
          </a:p>
          <a:p>
            <a:pPr>
              <a:buNone/>
            </a:pPr>
            <a:r>
              <a:rPr lang="en-US" dirty="0" smtClean="0"/>
              <a:t>    primary or secondary amenorrhea, </a:t>
            </a:r>
            <a:r>
              <a:rPr lang="en-US" dirty="0" err="1" smtClean="0"/>
              <a:t>oligomenorrhea</a:t>
            </a:r>
            <a:r>
              <a:rPr lang="en-US" dirty="0" smtClean="0"/>
              <a:t>, </a:t>
            </a:r>
            <a:r>
              <a:rPr lang="en-US" dirty="0" err="1" smtClean="0"/>
              <a:t>menorrhagia</a:t>
            </a:r>
            <a:r>
              <a:rPr lang="en-US" dirty="0" smtClean="0"/>
              <a:t>, delayed menarche, or regular menses with a short </a:t>
            </a:r>
            <a:r>
              <a:rPr lang="en-US" dirty="0" err="1" smtClean="0"/>
              <a:t>luteal</a:t>
            </a:r>
            <a:r>
              <a:rPr lang="en-US" dirty="0" smtClean="0"/>
              <a:t> phase that may result in infertility</a:t>
            </a:r>
          </a:p>
          <a:p>
            <a:pPr>
              <a:buNone/>
            </a:pPr>
            <a:endParaRPr lang="en-US" dirty="0" smtClean="0"/>
          </a:p>
          <a:p>
            <a:r>
              <a:rPr lang="en-US" sz="1400" dirty="0" err="1" smtClean="0">
                <a:solidFill>
                  <a:srgbClr val="C00000"/>
                </a:solidFill>
              </a:rPr>
              <a:t>Milenkovic</a:t>
            </a:r>
            <a:r>
              <a:rPr lang="en-US" sz="1400" dirty="0" smtClean="0">
                <a:solidFill>
                  <a:srgbClr val="C00000"/>
                </a:solidFill>
              </a:rPr>
              <a:t> L. Inhibition of </a:t>
            </a:r>
            <a:r>
              <a:rPr lang="en-US" sz="1400" dirty="0" err="1" smtClean="0">
                <a:solidFill>
                  <a:srgbClr val="C00000"/>
                </a:solidFill>
              </a:rPr>
              <a:t>gonadotropinhormone</a:t>
            </a:r>
            <a:r>
              <a:rPr lang="en-US" sz="1400" dirty="0" smtClean="0">
                <a:solidFill>
                  <a:srgbClr val="C00000"/>
                </a:solidFill>
              </a:rPr>
              <a:t>-releasing hormone release by </a:t>
            </a:r>
            <a:r>
              <a:rPr lang="en-US" sz="1400" dirty="0" err="1" smtClean="0">
                <a:solidFill>
                  <a:srgbClr val="C00000"/>
                </a:solidFill>
              </a:rPr>
              <a:t>prolactin</a:t>
            </a:r>
            <a:r>
              <a:rPr lang="en-US" sz="1400" dirty="0" smtClean="0">
                <a:solidFill>
                  <a:srgbClr val="C00000"/>
                </a:solidFill>
              </a:rPr>
              <a:t> from GT1 neuronal cell lines through </a:t>
            </a:r>
            <a:r>
              <a:rPr lang="en-US" sz="1400" dirty="0" err="1" smtClean="0">
                <a:solidFill>
                  <a:srgbClr val="C00000"/>
                </a:solidFill>
              </a:rPr>
              <a:t>prolactin</a:t>
            </a:r>
            <a:r>
              <a:rPr lang="en-US" sz="1400" dirty="0" smtClean="0">
                <a:solidFill>
                  <a:srgbClr val="C00000"/>
                </a:solidFill>
              </a:rPr>
              <a:t> receptors. </a:t>
            </a:r>
            <a:r>
              <a:rPr lang="en-US" sz="1400" i="1" dirty="0" smtClean="0">
                <a:solidFill>
                  <a:srgbClr val="C00000"/>
                </a:solidFill>
              </a:rPr>
              <a:t>Proc </a:t>
            </a:r>
            <a:r>
              <a:rPr lang="en-US" sz="1400" i="1" dirty="0" err="1" smtClean="0">
                <a:solidFill>
                  <a:srgbClr val="C00000"/>
                </a:solidFill>
              </a:rPr>
              <a:t>Natl</a:t>
            </a:r>
            <a:r>
              <a:rPr lang="en-US" sz="1400" i="1" dirty="0" smtClean="0">
                <a:solidFill>
                  <a:srgbClr val="C00000"/>
                </a:solidFill>
              </a:rPr>
              <a:t> </a:t>
            </a:r>
            <a:r>
              <a:rPr lang="en-US" sz="1400" i="1" dirty="0" err="1" smtClean="0">
                <a:solidFill>
                  <a:srgbClr val="C00000"/>
                </a:solidFill>
              </a:rPr>
              <a:t>Acad</a:t>
            </a:r>
            <a:r>
              <a:rPr lang="en-US" sz="1400" i="1" dirty="0" smtClean="0">
                <a:solidFill>
                  <a:srgbClr val="C00000"/>
                </a:solidFill>
              </a:rPr>
              <a:t> </a:t>
            </a:r>
            <a:r>
              <a:rPr lang="en-US" sz="1400" i="1" dirty="0" err="1" smtClean="0">
                <a:solidFill>
                  <a:srgbClr val="C00000"/>
                </a:solidFill>
              </a:rPr>
              <a:t>Sci</a:t>
            </a:r>
            <a:r>
              <a:rPr lang="en-US" sz="1400" i="1" dirty="0" smtClean="0">
                <a:solidFill>
                  <a:srgbClr val="C00000"/>
                </a:solidFill>
              </a:rPr>
              <a:t> USA 1994</a:t>
            </a:r>
            <a:endParaRPr lang="en-US" sz="1400" dirty="0" smtClean="0">
              <a:solidFill>
                <a:srgbClr val="C00000"/>
              </a:solidFill>
            </a:endParaRPr>
          </a:p>
          <a:p>
            <a:endParaRPr lang="en-US" sz="1400" dirty="0" smtClean="0">
              <a:solidFill>
                <a:srgbClr val="C00000"/>
              </a:solidFill>
            </a:endParaRPr>
          </a:p>
          <a:p>
            <a:pPr>
              <a:buNone/>
            </a:pPr>
            <a:r>
              <a:rPr lang="en-US" sz="1400" i="1" dirty="0" smtClean="0">
                <a:solidFill>
                  <a:srgbClr val="C00000"/>
                </a:solidFill>
              </a:rPr>
              <a:t>.</a:t>
            </a:r>
          </a:p>
          <a:p>
            <a:pPr>
              <a:buNone/>
            </a:pPr>
            <a:endParaRPr lang="en-US" dirty="0" smtClean="0"/>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a:t>
            </a:r>
            <a:r>
              <a:rPr lang="en-US" dirty="0" err="1" smtClean="0"/>
              <a:t>hyperprolactinemia</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Physiological</a:t>
            </a:r>
          </a:p>
          <a:p>
            <a:r>
              <a:rPr lang="en-US" dirty="0" smtClean="0"/>
              <a:t>Hypothalamic-pituitary stalk damage</a:t>
            </a:r>
          </a:p>
          <a:p>
            <a:r>
              <a:rPr lang="en-US" dirty="0" smtClean="0"/>
              <a:t>Pituitary</a:t>
            </a:r>
          </a:p>
          <a:p>
            <a:r>
              <a:rPr lang="en-US" dirty="0" smtClean="0"/>
              <a:t>Systemic disorders</a:t>
            </a:r>
          </a:p>
          <a:p>
            <a:r>
              <a:rPr lang="en-US" dirty="0" smtClean="0"/>
              <a:t>Pharmacological</a:t>
            </a:r>
          </a:p>
          <a:p>
            <a:pPr>
              <a:buFont typeface="Wingdings" pitchFamily="2" charset="2"/>
              <a:buChar char="v"/>
            </a:pPr>
            <a:r>
              <a:rPr lang="en-US" dirty="0" smtClean="0"/>
              <a:t>Anesthetics</a:t>
            </a:r>
          </a:p>
          <a:p>
            <a:pPr>
              <a:buFont typeface="Wingdings" pitchFamily="2" charset="2"/>
              <a:buChar char="v"/>
            </a:pPr>
            <a:r>
              <a:rPr lang="en-US" dirty="0" smtClean="0"/>
              <a:t>Anticonvulsant</a:t>
            </a:r>
          </a:p>
          <a:p>
            <a:pPr>
              <a:buFont typeface="Wingdings" pitchFamily="2" charset="2"/>
              <a:buChar char="v"/>
            </a:pPr>
            <a:r>
              <a:rPr lang="en-US" dirty="0" smtClean="0"/>
              <a:t>Antidepressants</a:t>
            </a:r>
          </a:p>
          <a:p>
            <a:pPr>
              <a:buFont typeface="Wingdings" pitchFamily="2" charset="2"/>
              <a:buChar char="v"/>
            </a:pPr>
            <a:r>
              <a:rPr lang="en-US" dirty="0" smtClean="0"/>
              <a:t>Antihistamines (H2)</a:t>
            </a:r>
          </a:p>
          <a:p>
            <a:pPr>
              <a:buFont typeface="Wingdings" pitchFamily="2" charset="2"/>
              <a:buChar char="v"/>
            </a:pPr>
            <a:r>
              <a:rPr lang="en-US" dirty="0" err="1" smtClean="0"/>
              <a:t>Antihypertensives</a:t>
            </a:r>
            <a:endParaRPr lang="en-US" dirty="0" smtClean="0"/>
          </a:p>
          <a:p>
            <a:pPr>
              <a:buFont typeface="Wingdings" pitchFamily="2" charset="2"/>
              <a:buChar char="v"/>
            </a:pPr>
            <a:r>
              <a:rPr lang="en-US" dirty="0" smtClean="0"/>
              <a:t>Cholinergic agonist</a:t>
            </a:r>
          </a:p>
          <a:p>
            <a:pPr>
              <a:buFont typeface="Wingdings" pitchFamily="2" charset="2"/>
              <a:buChar char="v"/>
            </a:pPr>
            <a:r>
              <a:rPr lang="en-US" dirty="0" smtClean="0"/>
              <a:t>Catecholamine </a:t>
            </a:r>
            <a:r>
              <a:rPr lang="en-US" dirty="0" err="1" smtClean="0"/>
              <a:t>depletor</a:t>
            </a:r>
            <a:r>
              <a:rPr lang="en-US" dirty="0" smtClean="0"/>
              <a:t>, Dopamine receptor blockers, Dopamine synthesis inhibitor, </a:t>
            </a:r>
            <a:r>
              <a:rPr lang="en-US" b="1" i="1" dirty="0" smtClean="0">
                <a:solidFill>
                  <a:srgbClr val="FF0000"/>
                </a:solidFill>
              </a:rPr>
              <a:t>Estrogens: oral contraceptives; oral contraceptive withdrawal</a:t>
            </a:r>
            <a:r>
              <a:rPr lang="en-US" dirty="0" smtClean="0"/>
              <a:t>, </a:t>
            </a:r>
            <a:r>
              <a:rPr lang="en-US" dirty="0" err="1" smtClean="0"/>
              <a:t>Neuroleptics</a:t>
            </a:r>
            <a:r>
              <a:rPr lang="en-US" dirty="0" smtClean="0"/>
              <a:t>/antipsychotics, </a:t>
            </a:r>
            <a:r>
              <a:rPr lang="en-US" dirty="0" err="1" smtClean="0"/>
              <a:t>Neuropeptides</a:t>
            </a:r>
            <a:r>
              <a:rPr lang="en-US" dirty="0" smtClean="0"/>
              <a:t>, Opiates and opiate antagonists</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Hyperprolactinemia</a:t>
            </a:r>
            <a:r>
              <a:rPr lang="en-US" dirty="0" smtClean="0"/>
              <a:t> and ESTROGEN</a:t>
            </a:r>
            <a:endParaRPr lang="en-US" dirty="0"/>
          </a:p>
        </p:txBody>
      </p:sp>
      <p:sp>
        <p:nvSpPr>
          <p:cNvPr id="3" name="Content Placeholder 2"/>
          <p:cNvSpPr>
            <a:spLocks noGrp="1"/>
          </p:cNvSpPr>
          <p:nvPr>
            <p:ph sz="quarter" idx="1"/>
          </p:nvPr>
        </p:nvSpPr>
        <p:spPr/>
        <p:txBody>
          <a:bodyPr/>
          <a:lstStyle/>
          <a:p>
            <a:r>
              <a:rPr lang="en-US" dirty="0" smtClean="0"/>
              <a:t>The role of estrogen in causing </a:t>
            </a:r>
            <a:r>
              <a:rPr lang="en-US" dirty="0" err="1" smtClean="0"/>
              <a:t>hyperprolactinemia</a:t>
            </a:r>
            <a:r>
              <a:rPr lang="en-US" dirty="0" smtClean="0"/>
              <a:t> is controversial .</a:t>
            </a:r>
          </a:p>
          <a:p>
            <a:r>
              <a:rPr lang="en-US" dirty="0" smtClean="0"/>
              <a:t>Twelve to 30% of women taking higher estrogen-containing oral contraceptives may have a small increase in serum </a:t>
            </a:r>
            <a:r>
              <a:rPr lang="en-US" dirty="0" err="1" smtClean="0"/>
              <a:t>prolactin</a:t>
            </a:r>
            <a:r>
              <a:rPr lang="en-US" dirty="0" smtClean="0"/>
              <a:t>, but this finding is rarely an indication for therapy.</a:t>
            </a:r>
          </a:p>
          <a:p>
            <a:endParaRPr lang="en-US" dirty="0" smtClean="0"/>
          </a:p>
          <a:p>
            <a:endParaRPr lang="en-US" dirty="0" smtClean="0"/>
          </a:p>
          <a:p>
            <a:endParaRPr lang="en-US" dirty="0" smtClean="0"/>
          </a:p>
          <a:p>
            <a:pPr>
              <a:buFont typeface="Wingdings" pitchFamily="2" charset="2"/>
              <a:buChar char="§"/>
            </a:pPr>
            <a:r>
              <a:rPr lang="en-US" sz="1200" dirty="0" err="1" smtClean="0">
                <a:solidFill>
                  <a:srgbClr val="C00000"/>
                </a:solidFill>
              </a:rPr>
              <a:t>Molitch</a:t>
            </a:r>
            <a:r>
              <a:rPr lang="en-US" sz="1200" dirty="0" smtClean="0">
                <a:solidFill>
                  <a:srgbClr val="C00000"/>
                </a:solidFill>
              </a:rPr>
              <a:t> ME</a:t>
            </a:r>
            <a:r>
              <a:rPr lang="en-US" sz="1200" i="1" dirty="0" smtClean="0">
                <a:solidFill>
                  <a:srgbClr val="C00000"/>
                </a:solidFill>
              </a:rPr>
              <a:t>2005 Medication-induced </a:t>
            </a:r>
            <a:r>
              <a:rPr lang="en-US" sz="1200" i="1" dirty="0" err="1" smtClean="0">
                <a:solidFill>
                  <a:srgbClr val="C00000"/>
                </a:solidFill>
              </a:rPr>
              <a:t>hyperprolactinemia</a:t>
            </a:r>
            <a:r>
              <a:rPr lang="en-US" sz="1200" i="1" dirty="0" smtClean="0">
                <a:solidFill>
                  <a:srgbClr val="C00000"/>
                </a:solidFill>
              </a:rPr>
              <a:t>. Mayo </a:t>
            </a:r>
            <a:r>
              <a:rPr lang="en-US" sz="1200" i="1" dirty="0" err="1" smtClean="0">
                <a:solidFill>
                  <a:srgbClr val="C00000"/>
                </a:solidFill>
              </a:rPr>
              <a:t>Clin</a:t>
            </a:r>
            <a:r>
              <a:rPr lang="en-US" sz="1200" i="1" dirty="0" smtClean="0">
                <a:solidFill>
                  <a:srgbClr val="C00000"/>
                </a:solidFill>
              </a:rPr>
              <a:t> Proc </a:t>
            </a:r>
          </a:p>
          <a:p>
            <a:pPr>
              <a:buFont typeface="Wingdings" pitchFamily="2" charset="2"/>
              <a:buChar char="§"/>
            </a:pPr>
            <a:r>
              <a:rPr lang="en-US" sz="1200" dirty="0" err="1" smtClean="0">
                <a:solidFill>
                  <a:srgbClr val="C00000"/>
                </a:solidFill>
              </a:rPr>
              <a:t>Luciano</a:t>
            </a:r>
            <a:r>
              <a:rPr lang="en-US" sz="1200" dirty="0" smtClean="0">
                <a:solidFill>
                  <a:srgbClr val="C00000"/>
                </a:solidFill>
              </a:rPr>
              <a:t> AA </a:t>
            </a:r>
            <a:r>
              <a:rPr lang="en-US" sz="1200" i="1" dirty="0" smtClean="0">
                <a:solidFill>
                  <a:srgbClr val="C00000"/>
                </a:solidFill>
              </a:rPr>
              <a:t>1985 </a:t>
            </a:r>
            <a:r>
              <a:rPr lang="en-US" sz="1200" i="1" dirty="0" err="1" smtClean="0">
                <a:solidFill>
                  <a:srgbClr val="C00000"/>
                </a:solidFill>
              </a:rPr>
              <a:t>Hyperprolactinemia</a:t>
            </a:r>
            <a:r>
              <a:rPr lang="en-US" sz="1200" i="1" dirty="0" smtClean="0">
                <a:solidFill>
                  <a:srgbClr val="C00000"/>
                </a:solidFill>
              </a:rPr>
              <a:t> and contraception: a prospective study. </a:t>
            </a:r>
            <a:r>
              <a:rPr lang="en-US" sz="1200" i="1" dirty="0" err="1" smtClean="0">
                <a:solidFill>
                  <a:srgbClr val="C00000"/>
                </a:solidFill>
              </a:rPr>
              <a:t>Obstet</a:t>
            </a:r>
            <a:r>
              <a:rPr lang="en-US" sz="1200" i="1" dirty="0" smtClean="0">
                <a:solidFill>
                  <a:srgbClr val="C00000"/>
                </a:solidFill>
              </a:rPr>
              <a:t> </a:t>
            </a:r>
            <a:r>
              <a:rPr lang="en-US" sz="1200" i="1" dirty="0" err="1" smtClean="0">
                <a:solidFill>
                  <a:srgbClr val="C00000"/>
                </a:solidFill>
              </a:rPr>
              <a:t>Gynecol</a:t>
            </a:r>
            <a:endParaRPr lang="en-US" sz="1200" dirty="0" smtClean="0">
              <a:solidFill>
                <a:srgbClr val="C00000"/>
              </a:solidFill>
            </a:endParaRPr>
          </a:p>
          <a:p>
            <a:pPr>
              <a:buFont typeface="Wingdings" pitchFamily="2" charset="2"/>
              <a:buChar char="§"/>
            </a:pPr>
            <a:endParaRPr lang="en-US" sz="1200" dirty="0" smtClean="0"/>
          </a:p>
          <a:p>
            <a:pPr>
              <a:buNone/>
            </a:pPr>
            <a:r>
              <a:rPr lang="en-US" sz="1200" dirty="0" smtClean="0"/>
              <a:t> </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ESTROGEN</a:t>
            </a:r>
            <a:endParaRPr lang="en-US" dirty="0"/>
          </a:p>
        </p:txBody>
      </p:sp>
      <p:sp>
        <p:nvSpPr>
          <p:cNvPr id="5" name="Content Placeholder 4"/>
          <p:cNvSpPr>
            <a:spLocks noGrp="1"/>
          </p:cNvSpPr>
          <p:nvPr>
            <p:ph sz="quarter" idx="1"/>
          </p:nvPr>
        </p:nvSpPr>
        <p:spPr/>
        <p:txBody>
          <a:bodyPr>
            <a:normAutofit/>
          </a:bodyPr>
          <a:lstStyle/>
          <a:p>
            <a:r>
              <a:rPr lang="en-US" dirty="0" smtClean="0"/>
              <a:t>Estrogen, along with a progestin, can be considered as sole therapy in women who have </a:t>
            </a:r>
            <a:r>
              <a:rPr lang="en-US" dirty="0" err="1" smtClean="0"/>
              <a:t>lactotroph</a:t>
            </a:r>
            <a:r>
              <a:rPr lang="en-US" dirty="0" smtClean="0"/>
              <a:t> </a:t>
            </a:r>
            <a:r>
              <a:rPr lang="en-US" dirty="0" err="1" smtClean="0"/>
              <a:t>microadenomas</a:t>
            </a:r>
            <a:r>
              <a:rPr lang="en-US" dirty="0" smtClean="0"/>
              <a:t> causing </a:t>
            </a:r>
            <a:r>
              <a:rPr lang="en-US" dirty="0" err="1" smtClean="0"/>
              <a:t>hyperprolactinemia</a:t>
            </a:r>
            <a:r>
              <a:rPr lang="en-US" dirty="0" smtClean="0"/>
              <a:t> and </a:t>
            </a:r>
            <a:r>
              <a:rPr lang="en-US" dirty="0" err="1" smtClean="0"/>
              <a:t>hypogonadism</a:t>
            </a:r>
            <a:r>
              <a:rPr lang="en-US" dirty="0" smtClean="0"/>
              <a:t> but who cannot tolerate or do not respond to dopamine agonists and do not want to become pregnant or in women with </a:t>
            </a:r>
            <a:r>
              <a:rPr lang="en-US" dirty="0" err="1" smtClean="0"/>
              <a:t>hyperprolactinemia</a:t>
            </a:r>
            <a:r>
              <a:rPr lang="en-US" dirty="0" smtClean="0"/>
              <a:t> and amenorrhea due to antipsychotic agents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The serum </a:t>
            </a:r>
            <a:r>
              <a:rPr lang="en-US" dirty="0" err="1" smtClean="0"/>
              <a:t>prolactin</a:t>
            </a:r>
            <a:r>
              <a:rPr lang="en-US" dirty="0" smtClean="0"/>
              <a:t> concentration should be measured periodically in these patients.</a:t>
            </a:r>
          </a:p>
          <a:p>
            <a:r>
              <a:rPr lang="en-US" dirty="0" smtClean="0"/>
              <a:t> Estrogen should not be used as the sole treatment for </a:t>
            </a:r>
            <a:r>
              <a:rPr lang="en-US" dirty="0" err="1" smtClean="0"/>
              <a:t>lactotroph</a:t>
            </a:r>
            <a:r>
              <a:rPr lang="en-US" dirty="0" smtClean="0"/>
              <a:t> </a:t>
            </a:r>
            <a:r>
              <a:rPr lang="en-US" dirty="0" err="1" smtClean="0"/>
              <a:t>macroadenomas</a:t>
            </a:r>
            <a:r>
              <a:rPr lang="en-US" dirty="0" smtClean="0"/>
              <a:t>.</a:t>
            </a:r>
          </a:p>
          <a:p>
            <a:r>
              <a:rPr lang="en-US" dirty="0" smtClean="0"/>
              <a:t>Estrogen and progestin can be administered separately in low doses as they would be for the treatment of </a:t>
            </a:r>
            <a:r>
              <a:rPr lang="en-US" dirty="0" err="1" smtClean="0"/>
              <a:t>hypogonadism</a:t>
            </a:r>
            <a:r>
              <a:rPr lang="en-US" dirty="0" smtClean="0"/>
              <a:t> of any etiology, or estrogen can be administered in the form of an oral contraceptive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 of </a:t>
            </a:r>
            <a:r>
              <a:rPr lang="en-US" b="1" dirty="0" err="1" smtClean="0"/>
              <a:t>Hyperprolactinemia</a:t>
            </a:r>
            <a:r>
              <a:rPr lang="en-US" b="1" dirty="0" smtClean="0"/>
              <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Can be </a:t>
            </a:r>
            <a:r>
              <a:rPr lang="en-US" dirty="0" err="1" smtClean="0"/>
              <a:t>stablished</a:t>
            </a:r>
            <a:r>
              <a:rPr lang="en-US" dirty="0" smtClean="0"/>
              <a:t> by :a single measurement of serum </a:t>
            </a:r>
            <a:r>
              <a:rPr lang="en-US" dirty="0" err="1" smtClean="0"/>
              <a:t>prolactin</a:t>
            </a:r>
            <a:r>
              <a:rPr lang="en-US" dirty="0" smtClean="0"/>
              <a:t>; a level above the upper limit of normal confirms the diagnosis as long as the serum sample was obtained without excessive </a:t>
            </a:r>
            <a:r>
              <a:rPr lang="en-US" dirty="0" err="1" smtClean="0"/>
              <a:t>venipuncture</a:t>
            </a:r>
            <a:r>
              <a:rPr lang="en-US" dirty="0" smtClean="0"/>
              <a:t> stress. </a:t>
            </a:r>
          </a:p>
          <a:p>
            <a:endParaRPr lang="en-US" dirty="0" smtClean="0"/>
          </a:p>
          <a:p>
            <a:r>
              <a:rPr lang="en-US" sz="1200" b="1" dirty="0" smtClean="0">
                <a:solidFill>
                  <a:srgbClr val="C00000"/>
                </a:solidFill>
              </a:rPr>
              <a:t>Diagnosis and Treatment of </a:t>
            </a:r>
            <a:r>
              <a:rPr lang="en-US" sz="1200" b="1" dirty="0" err="1" smtClean="0">
                <a:solidFill>
                  <a:srgbClr val="C00000"/>
                </a:solidFill>
              </a:rPr>
              <a:t>Hyperprolactinemia</a:t>
            </a:r>
            <a:r>
              <a:rPr lang="en-US" sz="1200" b="1" dirty="0" smtClean="0">
                <a:solidFill>
                  <a:srgbClr val="C00000"/>
                </a:solidFill>
              </a:rPr>
              <a:t>: An Endocrine Society Clinical Practice </a:t>
            </a:r>
            <a:r>
              <a:rPr lang="en-US" sz="1200" b="1" dirty="0" err="1" smtClean="0">
                <a:solidFill>
                  <a:srgbClr val="C00000"/>
                </a:solidFill>
              </a:rPr>
              <a:t>Guideline.JCEM</a:t>
            </a:r>
            <a:r>
              <a:rPr lang="en-US" sz="1200" b="1" dirty="0" smtClean="0">
                <a:solidFill>
                  <a:srgbClr val="C00000"/>
                </a:solidFill>
              </a:rPr>
              <a:t> 2011</a:t>
            </a:r>
            <a:r>
              <a:rPr lang="en-US" sz="1200" dirty="0" smtClean="0">
                <a:solidFill>
                  <a:srgbClr val="C00000"/>
                </a:solidFill>
              </a:rPr>
              <a:t> </a:t>
            </a:r>
            <a:endParaRPr lang="en-US" sz="12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Abnormal Uterine Bleeding and Systemic Diseases</a:t>
            </a:r>
            <a:endParaRPr lang="en-US" dirty="0"/>
          </a:p>
        </p:txBody>
      </p:sp>
      <p:sp>
        <p:nvSpPr>
          <p:cNvPr id="3" name="Subtitle 2"/>
          <p:cNvSpPr>
            <a:spLocks noGrp="1"/>
          </p:cNvSpPr>
          <p:nvPr>
            <p:ph type="subTitle" idx="1"/>
          </p:nvPr>
        </p:nvSpPr>
        <p:spPr>
          <a:xfrm>
            <a:off x="2286000" y="5029200"/>
            <a:ext cx="6019800" cy="1345722"/>
          </a:xfrm>
        </p:spPr>
        <p:txBody>
          <a:bodyPr/>
          <a:lstStyle/>
          <a:p>
            <a:r>
              <a:rPr lang="en-US" dirty="0" err="1" smtClean="0"/>
              <a:t>MS,Hosseini,Endocrinologist,Baqiatallah</a:t>
            </a:r>
            <a:r>
              <a:rPr lang="en-US" dirty="0" smtClean="0"/>
              <a:t> University of Medical Science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47800" y="0"/>
            <a:ext cx="7010400" cy="838200"/>
          </a:xfrm>
        </p:spPr>
        <p:txBody>
          <a:bodyPr>
            <a:normAutofit/>
          </a:bodyPr>
          <a:lstStyle/>
          <a:p>
            <a:r>
              <a:rPr lang="en-US" dirty="0" smtClean="0">
                <a:solidFill>
                  <a:schemeClr val="tx1"/>
                </a:solidFill>
              </a:rPr>
              <a:t>Treatment</a:t>
            </a:r>
            <a:endParaRPr lang="en-US" dirty="0">
              <a:solidFill>
                <a:schemeClr val="tx1"/>
              </a:solidFill>
            </a:endParaRPr>
          </a:p>
        </p:txBody>
      </p:sp>
      <p:sp>
        <p:nvSpPr>
          <p:cNvPr id="10" name="Text Placeholder 9"/>
          <p:cNvSpPr>
            <a:spLocks noGrp="1"/>
          </p:cNvSpPr>
          <p:nvPr>
            <p:ph type="body" idx="1"/>
          </p:nvPr>
        </p:nvSpPr>
        <p:spPr>
          <a:xfrm>
            <a:off x="2057400" y="4800600"/>
            <a:ext cx="6400800" cy="1581150"/>
          </a:xfrm>
        </p:spPr>
        <p:txBody>
          <a:bodyPr/>
          <a:lstStyle/>
          <a:p>
            <a:r>
              <a:rPr lang="en-US" dirty="0" smtClean="0">
                <a:solidFill>
                  <a:schemeClr val="tx1"/>
                </a:solidFill>
              </a:rPr>
              <a:t>Webster J. </a:t>
            </a:r>
            <a:r>
              <a:rPr lang="en-US" dirty="0" err="1" smtClean="0">
                <a:solidFill>
                  <a:schemeClr val="tx1"/>
                </a:solidFill>
              </a:rPr>
              <a:t>Cabergoline</a:t>
            </a:r>
            <a:r>
              <a:rPr lang="en-US" dirty="0" smtClean="0">
                <a:solidFill>
                  <a:schemeClr val="tx1"/>
                </a:solidFill>
              </a:rPr>
              <a:t> Comparative Study Group. </a:t>
            </a:r>
            <a:r>
              <a:rPr lang="en-US" i="1" dirty="0" smtClean="0">
                <a:solidFill>
                  <a:schemeClr val="tx1"/>
                </a:solidFill>
              </a:rPr>
              <a:t>N </a:t>
            </a:r>
            <a:r>
              <a:rPr lang="en-US" i="1" dirty="0" err="1" smtClean="0">
                <a:solidFill>
                  <a:schemeClr val="tx1"/>
                </a:solidFill>
              </a:rPr>
              <a:t>Engl</a:t>
            </a:r>
            <a:r>
              <a:rPr lang="en-US" i="1" dirty="0" smtClean="0">
                <a:solidFill>
                  <a:schemeClr val="tx1"/>
                </a:solidFill>
              </a:rPr>
              <a:t> J Med. 1994</a:t>
            </a:r>
            <a:endParaRPr lang="en-US" dirty="0">
              <a:solidFill>
                <a:schemeClr val="tx1"/>
              </a:solidFill>
            </a:endParaRPr>
          </a:p>
        </p:txBody>
      </p:sp>
      <p:graphicFrame>
        <p:nvGraphicFramePr>
          <p:cNvPr id="4" name="Content Placeholder 3"/>
          <p:cNvGraphicFramePr>
            <a:graphicFrameLocks noGrp="1"/>
          </p:cNvGraphicFramePr>
          <p:nvPr>
            <p:ph sz="quarter" idx="4294967295"/>
          </p:nvPr>
        </p:nvGraphicFramePr>
        <p:xfrm>
          <a:off x="1676400" y="1524000"/>
          <a:ext cx="7467600" cy="293624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kumimoji="0" lang="en-US" sz="1800" b="1" kern="1200" baseline="0" dirty="0" smtClean="0">
                          <a:solidFill>
                            <a:schemeClr val="lt1"/>
                          </a:solidFill>
                          <a:latin typeface="+mn-lt"/>
                          <a:ea typeface="+mn-ea"/>
                          <a:cs typeface="+mn-cs"/>
                        </a:rPr>
                        <a:t>Outcome</a:t>
                      </a:r>
                    </a:p>
                    <a:p>
                      <a:endParaRPr lang="en-US" dirty="0"/>
                    </a:p>
                  </a:txBody>
                  <a:tcPr/>
                </a:tc>
                <a:tc>
                  <a:txBody>
                    <a:bodyPr/>
                    <a:lstStyle/>
                    <a:p>
                      <a:r>
                        <a:rPr kumimoji="0" lang="en-US" sz="1800" b="1" kern="1200" baseline="0" dirty="0" err="1" smtClean="0">
                          <a:solidFill>
                            <a:schemeClr val="lt1"/>
                          </a:solidFill>
                          <a:latin typeface="+mn-lt"/>
                          <a:ea typeface="+mn-ea"/>
                          <a:cs typeface="+mn-cs"/>
                        </a:rPr>
                        <a:t>Bromocriptine</a:t>
                      </a:r>
                      <a:endParaRPr kumimoji="0" lang="en-US" sz="1800" b="1" kern="1200" baseline="0" dirty="0" smtClean="0">
                        <a:solidFill>
                          <a:schemeClr val="lt1"/>
                        </a:solidFill>
                        <a:latin typeface="+mn-lt"/>
                        <a:ea typeface="+mn-ea"/>
                        <a:cs typeface="+mn-cs"/>
                      </a:endParaRPr>
                    </a:p>
                    <a:p>
                      <a:r>
                        <a:rPr kumimoji="0" lang="en-US" sz="1800" b="1" kern="1200" baseline="0" dirty="0" smtClean="0">
                          <a:solidFill>
                            <a:schemeClr val="lt1"/>
                          </a:solidFill>
                          <a:latin typeface="+mn-lt"/>
                          <a:ea typeface="+mn-ea"/>
                          <a:cs typeface="+mn-cs"/>
                        </a:rPr>
                        <a:t>(2.5-7.5 mg/day)</a:t>
                      </a:r>
                      <a:endParaRPr lang="en-US" dirty="0"/>
                    </a:p>
                  </a:txBody>
                  <a:tcPr/>
                </a:tc>
                <a:tc>
                  <a:txBody>
                    <a:bodyPr/>
                    <a:lstStyle/>
                    <a:p>
                      <a:r>
                        <a:rPr kumimoji="0" lang="en-US" sz="1800" b="1" kern="1200" baseline="0" dirty="0" err="1" smtClean="0">
                          <a:solidFill>
                            <a:schemeClr val="lt1"/>
                          </a:solidFill>
                          <a:latin typeface="+mn-lt"/>
                          <a:ea typeface="+mn-ea"/>
                          <a:cs typeface="+mn-cs"/>
                        </a:rPr>
                        <a:t>Cabergoline</a:t>
                      </a:r>
                      <a:endParaRPr kumimoji="0" lang="en-US" sz="1800" b="1" kern="1200" baseline="0" dirty="0" smtClean="0">
                        <a:solidFill>
                          <a:schemeClr val="lt1"/>
                        </a:solidFill>
                        <a:latin typeface="+mn-lt"/>
                        <a:ea typeface="+mn-ea"/>
                        <a:cs typeface="+mn-cs"/>
                      </a:endParaRPr>
                    </a:p>
                    <a:p>
                      <a:r>
                        <a:rPr kumimoji="0" lang="en-US" sz="1800" b="1" kern="1200" baseline="0" dirty="0" smtClean="0">
                          <a:solidFill>
                            <a:schemeClr val="lt1"/>
                          </a:solidFill>
                          <a:latin typeface="+mn-lt"/>
                          <a:ea typeface="+mn-ea"/>
                          <a:cs typeface="+mn-cs"/>
                        </a:rPr>
                        <a:t>(0.5-1 mg</a:t>
                      </a:r>
                    </a:p>
                    <a:p>
                      <a:r>
                        <a:rPr kumimoji="0" lang="en-US" sz="1800" b="1" kern="1200" baseline="0" dirty="0" smtClean="0">
                          <a:solidFill>
                            <a:schemeClr val="lt1"/>
                          </a:solidFill>
                          <a:latin typeface="+mn-lt"/>
                          <a:ea typeface="+mn-ea"/>
                          <a:cs typeface="+mn-cs"/>
                        </a:rPr>
                        <a:t>twice weekly)</a:t>
                      </a:r>
                      <a:endParaRPr lang="en-US" dirty="0"/>
                    </a:p>
                  </a:txBody>
                  <a:tcPr/>
                </a:tc>
              </a:tr>
              <a:tr h="370840">
                <a:tc>
                  <a:txBody>
                    <a:bodyPr/>
                    <a:lstStyle/>
                    <a:p>
                      <a:r>
                        <a:rPr kumimoji="0" lang="en-US" sz="1800" b="1" i="1" kern="1200" baseline="0" dirty="0" err="1" smtClean="0">
                          <a:solidFill>
                            <a:schemeClr val="dk1"/>
                          </a:solidFill>
                          <a:latin typeface="+mn-lt"/>
                          <a:ea typeface="+mn-ea"/>
                          <a:cs typeface="+mn-cs"/>
                        </a:rPr>
                        <a:t>Microadenomas</a:t>
                      </a:r>
                      <a:endParaRPr lang="en-US" dirty="0"/>
                    </a:p>
                  </a:txBody>
                  <a:tcPr/>
                </a:tc>
                <a:tc>
                  <a:txBody>
                    <a:bodyPr/>
                    <a:lstStyle/>
                    <a:p>
                      <a:endParaRPr lang="en-US" dirty="0"/>
                    </a:p>
                  </a:txBody>
                  <a:tcPr/>
                </a:tc>
                <a:tc>
                  <a:txBody>
                    <a:bodyPr/>
                    <a:lstStyle/>
                    <a:p>
                      <a:endParaRPr lang="en-US"/>
                    </a:p>
                  </a:txBody>
                  <a:tcPr/>
                </a:tc>
              </a:tr>
              <a:tr h="370840">
                <a:tc>
                  <a:txBody>
                    <a:bodyPr/>
                    <a:lstStyle/>
                    <a:p>
                      <a:r>
                        <a:rPr kumimoji="0" lang="en-US" sz="1800" kern="1200" baseline="0" dirty="0" smtClean="0">
                          <a:solidFill>
                            <a:schemeClr val="dk1"/>
                          </a:solidFill>
                          <a:latin typeface="+mn-lt"/>
                          <a:ea typeface="+mn-ea"/>
                          <a:cs typeface="+mn-cs"/>
                        </a:rPr>
                        <a:t>PRL normalized</a:t>
                      </a:r>
                    </a:p>
                    <a:p>
                      <a:r>
                        <a:rPr kumimoji="0" lang="en-US" sz="1800" kern="1200" baseline="0" dirty="0" smtClean="0">
                          <a:solidFill>
                            <a:schemeClr val="dk1"/>
                          </a:solidFill>
                          <a:latin typeface="+mn-lt"/>
                          <a:ea typeface="+mn-ea"/>
                          <a:cs typeface="+mn-cs"/>
                        </a:rPr>
                        <a:t>Menses resumed</a:t>
                      </a:r>
                      <a:endParaRPr lang="en-US" dirty="0"/>
                    </a:p>
                  </a:txBody>
                  <a:tcPr/>
                </a:tc>
                <a:tc>
                  <a:txBody>
                    <a:bodyPr/>
                    <a:lstStyle/>
                    <a:p>
                      <a:r>
                        <a:rPr lang="en-US" dirty="0" smtClean="0"/>
                        <a:t>70</a:t>
                      </a:r>
                    </a:p>
                    <a:p>
                      <a:r>
                        <a:rPr lang="en-US" dirty="0" smtClean="0"/>
                        <a:t>70</a:t>
                      </a:r>
                      <a:endParaRPr lang="en-US" dirty="0"/>
                    </a:p>
                  </a:txBody>
                  <a:tcPr/>
                </a:tc>
                <a:tc>
                  <a:txBody>
                    <a:bodyPr/>
                    <a:lstStyle/>
                    <a:p>
                      <a:r>
                        <a:rPr lang="en-US" dirty="0" smtClean="0"/>
                        <a:t>80</a:t>
                      </a:r>
                    </a:p>
                    <a:p>
                      <a:r>
                        <a:rPr lang="en-US" dirty="0" smtClean="0"/>
                        <a:t>80</a:t>
                      </a:r>
                      <a:endParaRPr lang="en-US" dirty="0"/>
                    </a:p>
                  </a:txBody>
                  <a:tcPr/>
                </a:tc>
              </a:tr>
              <a:tr h="370840">
                <a:tc>
                  <a:txBody>
                    <a:bodyPr/>
                    <a:lstStyle/>
                    <a:p>
                      <a:r>
                        <a:rPr kumimoji="0" lang="en-US" sz="1800" b="1" i="1" kern="1200" baseline="0" dirty="0" err="1" smtClean="0">
                          <a:solidFill>
                            <a:schemeClr val="dk1"/>
                          </a:solidFill>
                          <a:latin typeface="+mn-lt"/>
                          <a:ea typeface="+mn-ea"/>
                          <a:cs typeface="+mn-cs"/>
                        </a:rPr>
                        <a:t>Macroadenomas</a:t>
                      </a:r>
                      <a:endParaRPr lang="en-US" dirty="0"/>
                    </a:p>
                  </a:txBody>
                  <a:tcPr/>
                </a:tc>
                <a:tc>
                  <a:txBody>
                    <a:bodyPr/>
                    <a:lstStyle/>
                    <a:p>
                      <a:endParaRPr lang="en-US"/>
                    </a:p>
                  </a:txBody>
                  <a:tcPr/>
                </a:tc>
                <a:tc>
                  <a:txBody>
                    <a:bodyPr/>
                    <a:lstStyle/>
                    <a:p>
                      <a:endParaRPr lang="en-US"/>
                    </a:p>
                  </a:txBody>
                  <a:tcPr/>
                </a:tc>
              </a:tr>
              <a:tr h="370840">
                <a:tc>
                  <a:txBody>
                    <a:bodyPr/>
                    <a:lstStyle/>
                    <a:p>
                      <a:r>
                        <a:rPr kumimoji="0" lang="en-US" sz="1800" kern="1200" baseline="0" dirty="0" smtClean="0">
                          <a:solidFill>
                            <a:schemeClr val="dk1"/>
                          </a:solidFill>
                          <a:latin typeface="+mn-lt"/>
                          <a:ea typeface="+mn-ea"/>
                          <a:cs typeface="+mn-cs"/>
                        </a:rPr>
                        <a:t>PRL normalized</a:t>
                      </a:r>
                    </a:p>
                    <a:p>
                      <a:r>
                        <a:rPr kumimoji="0" lang="en-US" sz="1800" kern="1200" baseline="0" dirty="0" smtClean="0">
                          <a:solidFill>
                            <a:schemeClr val="dk1"/>
                          </a:solidFill>
                          <a:latin typeface="+mn-lt"/>
                          <a:ea typeface="+mn-ea"/>
                          <a:cs typeface="+mn-cs"/>
                        </a:rPr>
                        <a:t>Menses resumed</a:t>
                      </a:r>
                      <a:endParaRPr lang="en-US" dirty="0"/>
                    </a:p>
                  </a:txBody>
                  <a:tcPr/>
                </a:tc>
                <a:tc>
                  <a:txBody>
                    <a:bodyPr/>
                    <a:lstStyle/>
                    <a:p>
                      <a:r>
                        <a:rPr lang="en-US" dirty="0" smtClean="0"/>
                        <a:t>65</a:t>
                      </a:r>
                    </a:p>
                    <a:p>
                      <a:r>
                        <a:rPr lang="en-US" dirty="0" smtClean="0"/>
                        <a:t>85</a:t>
                      </a:r>
                      <a:endParaRPr lang="en-US" dirty="0"/>
                    </a:p>
                  </a:txBody>
                  <a:tcPr/>
                </a:tc>
                <a:tc>
                  <a:txBody>
                    <a:bodyPr/>
                    <a:lstStyle/>
                    <a:p>
                      <a:r>
                        <a:rPr lang="en-US" dirty="0" smtClean="0"/>
                        <a:t>70</a:t>
                      </a:r>
                    </a:p>
                    <a:p>
                      <a:r>
                        <a:rPr lang="en-US" dirty="0" smtClean="0"/>
                        <a:t>80</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Hypothyroidism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i="1" dirty="0" smtClean="0"/>
              <a:t>Reproductive manifestations: </a:t>
            </a:r>
            <a:r>
              <a:rPr lang="en-US" dirty="0" smtClean="0"/>
              <a:t>hypothyroidism may be associated with diminished libido and failure of ovulation</a:t>
            </a:r>
          </a:p>
          <a:p>
            <a:pPr>
              <a:buFont typeface="Wingdings" pitchFamily="2" charset="2"/>
              <a:buChar char="v"/>
            </a:pPr>
            <a:r>
              <a:rPr lang="en-US" dirty="0" smtClean="0"/>
              <a:t>Secretion of progesterone is inadequate, and endometrial proliferation persists, resulting in excessive and irregular breakthrough menstrual bleeding</a:t>
            </a:r>
          </a:p>
          <a:p>
            <a:r>
              <a:rPr lang="en-US" dirty="0" smtClean="0"/>
              <a:t>These changes may be due to deficient secretion of LH or pulse frequency and amplitude, or both</a:t>
            </a:r>
          </a:p>
          <a:p>
            <a:pPr>
              <a:buFont typeface="Wingdings" pitchFamily="2" charset="2"/>
              <a:buChar char="v"/>
            </a:pPr>
            <a:r>
              <a:rPr lang="en-US" dirty="0" smtClean="0"/>
              <a:t>Rarely, in primary hypothyroidism, secondary depression of pituitary function may lead to ovarian atrophy and amenorrhea</a:t>
            </a:r>
          </a:p>
          <a:p>
            <a:pPr>
              <a:buFont typeface="Courier New" pitchFamily="49" charset="0"/>
              <a:buChar char="o"/>
            </a:pPr>
            <a:r>
              <a:rPr lang="en-US" dirty="0" smtClean="0"/>
              <a:t>Fertility is reduced</a:t>
            </a:r>
          </a:p>
          <a:p>
            <a:pPr>
              <a:buNone/>
            </a:pPr>
            <a:r>
              <a:rPr lang="en-US" sz="1400" dirty="0" smtClean="0">
                <a:solidFill>
                  <a:srgbClr val="C00000"/>
                </a:solidFill>
              </a:rPr>
              <a:t>       Casey BM. Subclinical hypothyroidism and pregnancy outcomes. </a:t>
            </a:r>
            <a:r>
              <a:rPr lang="en-US" sz="1400" i="1" dirty="0" err="1" smtClean="0">
                <a:solidFill>
                  <a:srgbClr val="C00000"/>
                </a:solidFill>
              </a:rPr>
              <a:t>Obstet</a:t>
            </a:r>
            <a:r>
              <a:rPr lang="en-US" sz="1400" i="1" dirty="0" smtClean="0">
                <a:solidFill>
                  <a:srgbClr val="C00000"/>
                </a:solidFill>
              </a:rPr>
              <a:t> Gynecol. 2005</a:t>
            </a:r>
            <a:endParaRPr lang="en-US" sz="1400" dirty="0" smtClean="0">
              <a:solidFill>
                <a:srgbClr val="C00000"/>
              </a:solidFill>
            </a:endParaRPr>
          </a:p>
          <a:p>
            <a:pPr>
              <a:buNone/>
            </a:pPr>
            <a:r>
              <a:rPr lang="en-US" sz="1400" dirty="0" smtClean="0">
                <a:solidFill>
                  <a:srgbClr val="C00000"/>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quarter" idx="1"/>
          </p:nvPr>
        </p:nvSpPr>
        <p:spPr/>
        <p:txBody>
          <a:bodyPr>
            <a:normAutofit/>
          </a:bodyPr>
          <a:lstStyle/>
          <a:p>
            <a:r>
              <a:rPr lang="en-US" dirty="0" smtClean="0"/>
              <a:t>A strategy for evaluating the patient with suspected hypothyroidism involves a TSH determination </a:t>
            </a:r>
          </a:p>
          <a:p>
            <a:endParaRPr lang="en-US" dirty="0" smtClean="0"/>
          </a:p>
          <a:p>
            <a:pPr>
              <a:buFont typeface="Wingdings" pitchFamily="2" charset="2"/>
              <a:buChar char="v"/>
            </a:pPr>
            <a:r>
              <a:rPr lang="en-US" dirty="0" smtClean="0"/>
              <a:t>If the suspicion of hypothyroidism is strong, if a goiter is present, or if central hypothyroidism is part of the differential diagnosis, an fT4 assay should be included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a:bodyPr>
          <a:lstStyle/>
          <a:p>
            <a:r>
              <a:rPr lang="en-US" dirty="0" smtClean="0"/>
              <a:t>Treatment is almost always with </a:t>
            </a:r>
            <a:r>
              <a:rPr lang="en-US" dirty="0" err="1" smtClean="0"/>
              <a:t>levothyroxine</a:t>
            </a:r>
            <a:endParaRPr lang="en-US" dirty="0" smtClean="0"/>
          </a:p>
          <a:p>
            <a:r>
              <a:rPr lang="en-US" dirty="0" smtClean="0"/>
              <a:t>The typical dose of </a:t>
            </a:r>
            <a:r>
              <a:rPr lang="en-US" dirty="0" err="1" smtClean="0"/>
              <a:t>levothyroxine</a:t>
            </a:r>
            <a:r>
              <a:rPr lang="en-US" dirty="0" smtClean="0"/>
              <a:t>, approximately 1.6 to 1.8 </a:t>
            </a:r>
            <a:r>
              <a:rPr lang="en-US" dirty="0" err="1" smtClean="0"/>
              <a:t>μg</a:t>
            </a:r>
            <a:r>
              <a:rPr lang="en-US" dirty="0" smtClean="0"/>
              <a:t> per kilogram of ideal body weight per day</a:t>
            </a:r>
          </a:p>
          <a:p>
            <a:pPr>
              <a:buNone/>
            </a:pP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That Increase</a:t>
            </a:r>
            <a:br>
              <a:rPr lang="en-US" b="1" dirty="0" smtClean="0"/>
            </a:br>
            <a:r>
              <a:rPr lang="en-US" b="1" dirty="0" err="1" smtClean="0"/>
              <a:t>Levothyroxine</a:t>
            </a:r>
            <a:r>
              <a:rPr lang="en-US" b="1" dirty="0" smtClean="0"/>
              <a:t> Requirements</a:t>
            </a:r>
            <a:endParaRPr lang="en-US" dirty="0"/>
          </a:p>
        </p:txBody>
      </p:sp>
      <p:sp>
        <p:nvSpPr>
          <p:cNvPr id="3" name="Content Placeholder 2"/>
          <p:cNvSpPr>
            <a:spLocks noGrp="1"/>
          </p:cNvSpPr>
          <p:nvPr>
            <p:ph sz="quarter" idx="1"/>
          </p:nvPr>
        </p:nvSpPr>
        <p:spPr/>
        <p:txBody>
          <a:bodyPr/>
          <a:lstStyle/>
          <a:p>
            <a:r>
              <a:rPr lang="en-US" i="1" dirty="0" smtClean="0"/>
              <a:t>Pregnancy</a:t>
            </a:r>
          </a:p>
          <a:p>
            <a:r>
              <a:rPr lang="en-US" i="1" dirty="0" smtClean="0"/>
              <a:t>Gastrointestinal Disorders</a:t>
            </a:r>
          </a:p>
          <a:p>
            <a:r>
              <a:rPr lang="en-US" i="1" dirty="0" smtClean="0"/>
              <a:t>Drugs That Interfere with </a:t>
            </a:r>
            <a:r>
              <a:rPr lang="en-US" i="1" dirty="0" err="1" smtClean="0"/>
              <a:t>Levothyroxine</a:t>
            </a:r>
            <a:r>
              <a:rPr lang="en-US" i="1" dirty="0" smtClean="0"/>
              <a:t> Absorption</a:t>
            </a:r>
          </a:p>
          <a:p>
            <a:r>
              <a:rPr lang="en-US" b="1" i="1" dirty="0" smtClean="0">
                <a:solidFill>
                  <a:srgbClr val="C00000"/>
                </a:solidFill>
              </a:rPr>
              <a:t>Drugs That Increase the </a:t>
            </a:r>
            <a:r>
              <a:rPr lang="en-US" b="1" i="1" dirty="0" err="1" smtClean="0">
                <a:solidFill>
                  <a:srgbClr val="C00000"/>
                </a:solidFill>
              </a:rPr>
              <a:t>Cytochrome</a:t>
            </a:r>
            <a:r>
              <a:rPr lang="en-US" b="1" i="1" dirty="0" smtClean="0">
                <a:solidFill>
                  <a:srgbClr val="C00000"/>
                </a:solidFill>
              </a:rPr>
              <a:t> P450 Enzyme (CYP3A4) Activity</a:t>
            </a:r>
          </a:p>
          <a:p>
            <a:r>
              <a:rPr lang="en-US" i="1" dirty="0" smtClean="0"/>
              <a:t>Drugs That Block T4-to-T3 Conversion</a:t>
            </a:r>
          </a:p>
          <a:p>
            <a:r>
              <a:rPr lang="en-US" i="1" dirty="0" smtClean="0"/>
              <a:t>Conditions That May Block </a:t>
            </a:r>
            <a:r>
              <a:rPr lang="en-US" i="1" dirty="0" err="1" smtClean="0"/>
              <a:t>Deiodinase</a:t>
            </a:r>
            <a:r>
              <a:rPr lang="en-US" i="1" dirty="0" smtClean="0"/>
              <a:t> Synthesis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dirty="0" smtClean="0"/>
              <a:t>Drugs That Increase the </a:t>
            </a:r>
            <a:r>
              <a:rPr lang="en-US" i="1" dirty="0" err="1" smtClean="0"/>
              <a:t>Cytochrome</a:t>
            </a:r>
            <a:r>
              <a:rPr lang="en-US" i="1" dirty="0" smtClean="0"/>
              <a:t> P450 Enzyme (CYP3A4) Activity</a:t>
            </a:r>
            <a:endParaRPr lang="en-US" dirty="0"/>
          </a:p>
        </p:txBody>
      </p:sp>
      <p:sp>
        <p:nvSpPr>
          <p:cNvPr id="5" name="Content Placeholder 4"/>
          <p:cNvSpPr>
            <a:spLocks noGrp="1"/>
          </p:cNvSpPr>
          <p:nvPr>
            <p:ph sz="quarter" idx="1"/>
          </p:nvPr>
        </p:nvSpPr>
        <p:spPr/>
        <p:txBody>
          <a:bodyPr>
            <a:normAutofit fontScale="92500" lnSpcReduction="10000"/>
          </a:bodyPr>
          <a:lstStyle/>
          <a:p>
            <a:endParaRPr lang="en-US" i="1" dirty="0" smtClean="0"/>
          </a:p>
          <a:p>
            <a:r>
              <a:rPr lang="en-US" dirty="0" err="1" smtClean="0"/>
              <a:t>Rifampin</a:t>
            </a:r>
            <a:endParaRPr lang="en-US" dirty="0" smtClean="0"/>
          </a:p>
          <a:p>
            <a:r>
              <a:rPr lang="en-US" dirty="0" err="1" smtClean="0"/>
              <a:t>Carbamazepine</a:t>
            </a:r>
            <a:endParaRPr lang="en-US" dirty="0" smtClean="0"/>
          </a:p>
          <a:p>
            <a:r>
              <a:rPr lang="en-US" b="1" i="1" dirty="0" smtClean="0">
                <a:solidFill>
                  <a:srgbClr val="FF0000"/>
                </a:solidFill>
              </a:rPr>
              <a:t>Estrogen*</a:t>
            </a:r>
          </a:p>
          <a:p>
            <a:r>
              <a:rPr lang="en-US" dirty="0" err="1" smtClean="0"/>
              <a:t>Phenytoin</a:t>
            </a:r>
            <a:endParaRPr lang="en-US" dirty="0" smtClean="0"/>
          </a:p>
          <a:p>
            <a:r>
              <a:rPr lang="en-US" dirty="0" err="1" smtClean="0"/>
              <a:t>Sertraline</a:t>
            </a:r>
            <a:endParaRPr lang="en-US" dirty="0" smtClean="0"/>
          </a:p>
          <a:p>
            <a:r>
              <a:rPr lang="en-US" i="1" dirty="0" smtClean="0"/>
              <a:t>Drugs That Block T4-to-T3 Conversion</a:t>
            </a:r>
          </a:p>
          <a:p>
            <a:endParaRPr lang="en-US" i="1" dirty="0" smtClean="0"/>
          </a:p>
          <a:p>
            <a:r>
              <a:rPr lang="en-US" dirty="0" smtClean="0"/>
              <a:t>* </a:t>
            </a:r>
            <a:r>
              <a:rPr lang="en-US" dirty="0" smtClean="0">
                <a:solidFill>
                  <a:srgbClr val="C00000"/>
                </a:solidFill>
              </a:rPr>
              <a:t>The changes in </a:t>
            </a:r>
            <a:r>
              <a:rPr lang="en-US" dirty="0" err="1" smtClean="0">
                <a:solidFill>
                  <a:srgbClr val="C00000"/>
                </a:solidFill>
              </a:rPr>
              <a:t>Tg</a:t>
            </a:r>
            <a:r>
              <a:rPr lang="en-US" dirty="0" smtClean="0">
                <a:solidFill>
                  <a:srgbClr val="C00000"/>
                </a:solidFill>
              </a:rPr>
              <a:t> and distribution volume make exact resolution of the cause of the increased </a:t>
            </a:r>
            <a:r>
              <a:rPr lang="en-US" dirty="0" err="1" smtClean="0">
                <a:solidFill>
                  <a:srgbClr val="C00000"/>
                </a:solidFill>
              </a:rPr>
              <a:t>levothyroxine</a:t>
            </a:r>
            <a:r>
              <a:rPr lang="en-US" dirty="0" smtClean="0">
                <a:solidFill>
                  <a:srgbClr val="C00000"/>
                </a:solidFill>
              </a:rPr>
              <a:t> requirement is  uncertain</a:t>
            </a:r>
          </a:p>
          <a:p>
            <a:r>
              <a:rPr lang="en-US" sz="1300" dirty="0" err="1" smtClean="0"/>
              <a:t>Arafah</a:t>
            </a:r>
            <a:r>
              <a:rPr lang="en-US" sz="1300" dirty="0" smtClean="0"/>
              <a:t> BM. Increased need for </a:t>
            </a:r>
            <a:r>
              <a:rPr lang="en-US" sz="1300" dirty="0" err="1" smtClean="0"/>
              <a:t>thyroxine</a:t>
            </a:r>
            <a:r>
              <a:rPr lang="en-US" sz="1300" dirty="0" smtClean="0"/>
              <a:t> in women with hypothyroidism</a:t>
            </a:r>
          </a:p>
          <a:p>
            <a:pPr>
              <a:buNone/>
            </a:pPr>
            <a:r>
              <a:rPr lang="en-US" sz="1300" dirty="0" smtClean="0"/>
              <a:t>      during estrogen therapy. </a:t>
            </a:r>
            <a:r>
              <a:rPr lang="en-US" sz="1300" i="1" dirty="0" smtClean="0"/>
              <a:t>N </a:t>
            </a:r>
            <a:r>
              <a:rPr lang="en-US" sz="1300" i="1" dirty="0" err="1" smtClean="0"/>
              <a:t>Engl</a:t>
            </a:r>
            <a:r>
              <a:rPr lang="en-US" sz="1300" i="1" dirty="0" smtClean="0"/>
              <a:t> J Med. 2001</a:t>
            </a:r>
            <a:endParaRPr lang="en-US" sz="1300" dirty="0" smtClean="0">
              <a:solidFill>
                <a:srgbClr val="C00000"/>
              </a:solidFill>
            </a:endParaRP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Hyperthyroidism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Reproductive manifestations: </a:t>
            </a:r>
            <a:r>
              <a:rPr lang="en-US" dirty="0" smtClean="0"/>
              <a:t>The </a:t>
            </a:r>
            <a:r>
              <a:rPr lang="en-US" dirty="0" err="1" smtClean="0"/>
              <a:t>intermenstrual</a:t>
            </a:r>
            <a:r>
              <a:rPr lang="en-US" dirty="0" smtClean="0"/>
              <a:t> interval may be prolonged or shortened; menstrual flow is initially diminished and ultimately ceases</a:t>
            </a:r>
          </a:p>
          <a:p>
            <a:pPr>
              <a:buNone/>
            </a:pPr>
            <a:r>
              <a:rPr lang="en-US" dirty="0" smtClean="0"/>
              <a:t>    </a:t>
            </a:r>
          </a:p>
          <a:p>
            <a:r>
              <a:rPr lang="en-US" dirty="0" smtClean="0"/>
              <a:t>In some patients, menstrual cycles are predominantly </a:t>
            </a:r>
            <a:r>
              <a:rPr lang="en-US" dirty="0" err="1" smtClean="0"/>
              <a:t>anovulatory</a:t>
            </a:r>
            <a:r>
              <a:rPr lang="en-US" dirty="0" smtClean="0"/>
              <a:t> with </a:t>
            </a:r>
            <a:r>
              <a:rPr lang="en-US" dirty="0" err="1" smtClean="0"/>
              <a:t>oligomenorrhea</a:t>
            </a:r>
            <a:r>
              <a:rPr lang="en-US" dirty="0" smtClean="0"/>
              <a:t>, but ovulation occurs in most patients.</a:t>
            </a:r>
          </a:p>
          <a:p>
            <a:endParaRPr lang="en-US" dirty="0" smtClean="0"/>
          </a:p>
          <a:p>
            <a:r>
              <a:rPr lang="en-US" dirty="0" smtClean="0"/>
              <a:t>In those with </a:t>
            </a:r>
            <a:r>
              <a:rPr lang="en-US" dirty="0" err="1" smtClean="0"/>
              <a:t>anovulatory</a:t>
            </a:r>
            <a:r>
              <a:rPr lang="en-US" dirty="0" smtClean="0"/>
              <a:t> cycles, a subnormal </a:t>
            </a:r>
            <a:r>
              <a:rPr lang="en-US" dirty="0" err="1" smtClean="0"/>
              <a:t>midcycle</a:t>
            </a:r>
            <a:r>
              <a:rPr lang="en-US" dirty="0" smtClean="0"/>
              <a:t> surge of LH may be responsible. </a:t>
            </a:r>
          </a:p>
          <a:p>
            <a:pPr>
              <a:buFont typeface="Courier New" pitchFamily="49" charset="0"/>
              <a:buChar char="o"/>
            </a:pPr>
            <a:r>
              <a:rPr lang="en-US" dirty="0" smtClean="0"/>
              <a:t>In premenopausal women with </a:t>
            </a:r>
            <a:r>
              <a:rPr lang="en-US" dirty="0" err="1" smtClean="0"/>
              <a:t>thyrotoxicosis</a:t>
            </a:r>
            <a:r>
              <a:rPr lang="en-US" dirty="0" smtClean="0"/>
              <a:t>, basal plasma concentrations of LH and FSH are reportedly normal but may display enhanced responsiveness to </a:t>
            </a:r>
            <a:r>
              <a:rPr lang="en-US" dirty="0" err="1" smtClean="0"/>
              <a:t>GnRH</a:t>
            </a:r>
            <a:endParaRPr lang="en-US" dirty="0" smtClean="0"/>
          </a:p>
          <a:p>
            <a:pPr>
              <a:buNone/>
            </a:pPr>
            <a:r>
              <a:rPr lang="en-US" dirty="0" smtClean="0"/>
              <a:t>   </a:t>
            </a:r>
          </a:p>
          <a:p>
            <a:r>
              <a:rPr lang="en-US" sz="1600" dirty="0" err="1" smtClean="0">
                <a:solidFill>
                  <a:srgbClr val="FF0000"/>
                </a:solidFill>
              </a:rPr>
              <a:t>Stagnaro</a:t>
            </a:r>
            <a:r>
              <a:rPr lang="en-US" sz="1600" dirty="0" smtClean="0">
                <a:solidFill>
                  <a:srgbClr val="FF0000"/>
                </a:solidFill>
              </a:rPr>
              <a:t>-Green Al.</a:t>
            </a:r>
            <a:r>
              <a:rPr lang="en-US" sz="1600" i="1" dirty="0" smtClean="0">
                <a:solidFill>
                  <a:srgbClr val="FF0000"/>
                </a:solidFill>
              </a:rPr>
              <a:t> JAMA. 1990</a:t>
            </a:r>
            <a:endParaRPr lang="en-US" sz="1600" dirty="0" smtClean="0">
              <a:solidFill>
                <a:srgbClr val="FF0000"/>
              </a:solidFill>
            </a:endParaRPr>
          </a:p>
          <a:p>
            <a:r>
              <a:rPr lang="en-US" sz="1600" dirty="0" err="1" smtClean="0">
                <a:solidFill>
                  <a:srgbClr val="FF0000"/>
                </a:solidFill>
              </a:rPr>
              <a:t>Stagnaro</a:t>
            </a:r>
            <a:r>
              <a:rPr lang="en-US" sz="1600" dirty="0" smtClean="0">
                <a:solidFill>
                  <a:srgbClr val="FF0000"/>
                </a:solidFill>
              </a:rPr>
              <a:t>-Green A. </a:t>
            </a:r>
            <a:r>
              <a:rPr lang="en-US" sz="1600" i="1" dirty="0" smtClean="0">
                <a:solidFill>
                  <a:srgbClr val="FF0000"/>
                </a:solidFill>
              </a:rPr>
              <a:t>Best </a:t>
            </a:r>
            <a:r>
              <a:rPr lang="en-US" sz="1600" i="1" dirty="0" err="1" smtClean="0">
                <a:solidFill>
                  <a:srgbClr val="FF0000"/>
                </a:solidFill>
              </a:rPr>
              <a:t>Pract</a:t>
            </a:r>
            <a:r>
              <a:rPr lang="en-US" sz="1600" i="1" dirty="0" smtClean="0">
                <a:solidFill>
                  <a:srgbClr val="FF0000"/>
                </a:solidFill>
              </a:rPr>
              <a:t> Res </a:t>
            </a:r>
            <a:r>
              <a:rPr lang="en-US" sz="1600" i="1" dirty="0" err="1" smtClean="0">
                <a:solidFill>
                  <a:srgbClr val="FF0000"/>
                </a:solidFill>
              </a:rPr>
              <a:t>Clin</a:t>
            </a:r>
            <a:r>
              <a:rPr lang="en-US" sz="1600" i="1" dirty="0" smtClean="0">
                <a:solidFill>
                  <a:srgbClr val="FF0000"/>
                </a:solidFill>
              </a:rPr>
              <a:t> </a:t>
            </a:r>
            <a:r>
              <a:rPr lang="en-US" sz="1600" i="1" dirty="0" err="1" smtClean="0">
                <a:solidFill>
                  <a:srgbClr val="FF0000"/>
                </a:solidFill>
              </a:rPr>
              <a:t>Endocrinol</a:t>
            </a:r>
            <a:r>
              <a:rPr lang="en-US" sz="1600" i="1" dirty="0" smtClean="0">
                <a:solidFill>
                  <a:srgbClr val="FF0000"/>
                </a:solidFill>
              </a:rPr>
              <a:t> </a:t>
            </a:r>
            <a:r>
              <a:rPr lang="en-US" sz="1600" i="1" dirty="0" err="1" smtClean="0">
                <a:solidFill>
                  <a:srgbClr val="FF0000"/>
                </a:solidFill>
              </a:rPr>
              <a:t>Metab</a:t>
            </a:r>
            <a:r>
              <a:rPr lang="en-US" sz="1600" i="1" dirty="0" smtClean="0">
                <a:solidFill>
                  <a:srgbClr val="FF0000"/>
                </a:solidFill>
              </a:rPr>
              <a:t>. 2004</a:t>
            </a:r>
            <a:endParaRPr lang="en-US" sz="1600" dirty="0" smtClean="0">
              <a:solidFill>
                <a:srgbClr val="FF0000"/>
              </a:solidFill>
            </a:endParaRPr>
          </a:p>
          <a:p>
            <a:endParaRPr lang="en-US" sz="2200" dirty="0" smtClean="0"/>
          </a:p>
          <a:p>
            <a:endParaRPr lang="en-US" dirty="0" smtClean="0"/>
          </a:p>
          <a:p>
            <a:endParaRPr lang="en-US" dirty="0" smtClean="0"/>
          </a:p>
          <a:p>
            <a:pPr>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dirty="0" smtClean="0"/>
              <a:t>The increased rate of conversion of androgens to estrogenic may be the mechanism one mechanism for menstrual irregularities in women.</a:t>
            </a:r>
          </a:p>
          <a:p>
            <a:pPr>
              <a:buNone/>
            </a:pPr>
            <a:r>
              <a:rPr lang="en-US" dirty="0" smtClean="0"/>
              <a:t>    </a:t>
            </a:r>
          </a:p>
          <a:p>
            <a:pPr>
              <a:buFont typeface="Wingdings" pitchFamily="2" charset="2"/>
              <a:buChar char="v"/>
            </a:pPr>
            <a:r>
              <a:rPr lang="en-US" dirty="0" smtClean="0"/>
              <a:t>Another likely mechanism for menstrual changes is the disruption in amplitude and frequency of LH/FSH pulses caused by thyroid hormone influences on </a:t>
            </a:r>
            <a:r>
              <a:rPr lang="en-US" dirty="0" err="1" smtClean="0"/>
              <a:t>GnRH</a:t>
            </a:r>
            <a:r>
              <a:rPr lang="en-US" dirty="0" smtClean="0"/>
              <a:t> signaling.</a:t>
            </a:r>
          </a:p>
          <a:p>
            <a:pPr>
              <a:buFont typeface="Wingdings" pitchFamily="2" charset="2"/>
              <a:buChar char="v"/>
            </a:pPr>
            <a:endParaRPr lang="en-US" dirty="0" smtClean="0"/>
          </a:p>
          <a:p>
            <a:pPr>
              <a:buNone/>
            </a:pPr>
            <a:r>
              <a:rPr lang="en-US" dirty="0" smtClean="0"/>
              <a:t>    </a:t>
            </a:r>
          </a:p>
          <a:p>
            <a:pPr>
              <a:buNone/>
            </a:pPr>
            <a:endParaRPr lang="en-US" dirty="0" smtClean="0"/>
          </a:p>
          <a:p>
            <a:pPr>
              <a:buNone/>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The serum TSH level, is almost totally suppressed, and serum T4 and T3 levels are elevated</a:t>
            </a:r>
          </a:p>
          <a:p>
            <a:pPr>
              <a:buNone/>
            </a:pPr>
            <a:endParaRPr lang="en-US" dirty="0" smtClean="0"/>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smtClean="0"/>
              <a:t>Androgen excess</a:t>
            </a:r>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t>PCOS, </a:t>
            </a:r>
            <a:r>
              <a:rPr lang="en-US" dirty="0" err="1" smtClean="0"/>
              <a:t>hyperthecosis</a:t>
            </a:r>
            <a:endParaRPr lang="en-US" dirty="0" smtClean="0"/>
          </a:p>
          <a:p>
            <a:pPr>
              <a:buFont typeface="Wingdings" pitchFamily="2" charset="2"/>
              <a:buChar char="v"/>
            </a:pPr>
            <a:r>
              <a:rPr lang="en-US" dirty="0" smtClean="0"/>
              <a:t>Ovarian tumor (e.g., </a:t>
            </a:r>
            <a:r>
              <a:rPr lang="en-US" dirty="0" err="1" smtClean="0"/>
              <a:t>Sertoli-Leydig</a:t>
            </a:r>
            <a:r>
              <a:rPr lang="en-US" dirty="0" smtClean="0"/>
              <a:t> cell             tumor)</a:t>
            </a:r>
          </a:p>
          <a:p>
            <a:pPr>
              <a:buFont typeface="Wingdings" pitchFamily="2" charset="2"/>
              <a:buChar char="v"/>
            </a:pPr>
            <a:r>
              <a:rPr lang="en-US" dirty="0" err="1" smtClean="0"/>
              <a:t>Nonclassic</a:t>
            </a:r>
            <a:r>
              <a:rPr lang="en-US" dirty="0" smtClean="0"/>
              <a:t> adrenal hyperplasia</a:t>
            </a:r>
          </a:p>
          <a:p>
            <a:pPr>
              <a:buFont typeface="Wingdings" pitchFamily="2" charset="2"/>
              <a:buChar char="v"/>
            </a:pPr>
            <a:r>
              <a:rPr lang="en-US" dirty="0" smtClean="0"/>
              <a:t>Cushing’s syndrome</a:t>
            </a:r>
          </a:p>
          <a:p>
            <a:pPr>
              <a:buFont typeface="Wingdings" pitchFamily="2" charset="2"/>
              <a:buChar char="v"/>
            </a:pPr>
            <a:r>
              <a:rPr lang="en-US" dirty="0" err="1" smtClean="0"/>
              <a:t>Glucocorticoid</a:t>
            </a:r>
            <a:r>
              <a:rPr lang="en-US" dirty="0" smtClean="0"/>
              <a:t> resistance</a:t>
            </a:r>
          </a:p>
          <a:p>
            <a:pPr>
              <a:buFont typeface="Wingdings" pitchFamily="2" charset="2"/>
              <a:buChar char="v"/>
            </a:pPr>
            <a:r>
              <a:rPr lang="en-US" dirty="0" smtClean="0"/>
              <a:t>Adrenal tumor (e.g., adenoma, carcinoma)</a:t>
            </a:r>
          </a:p>
          <a:p>
            <a:pPr>
              <a:buFont typeface="Wingdings" pitchFamily="2" charset="2"/>
              <a:buChar char="v"/>
            </a:pPr>
            <a:r>
              <a:rPr lang="en-US" dirty="0" smtClean="0"/>
              <a:t>Medications (e.g., testosterone, </a:t>
            </a:r>
            <a:r>
              <a:rPr lang="en-US" dirty="0" err="1" smtClean="0"/>
              <a:t>danazol</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b="1" i="1" dirty="0" smtClean="0">
                <a:solidFill>
                  <a:schemeClr val="tx2">
                    <a:lumMod val="75000"/>
                  </a:schemeClr>
                </a:solidFill>
              </a:rPr>
              <a:t>Introduction</a:t>
            </a:r>
          </a:p>
          <a:p>
            <a:r>
              <a:rPr lang="en-US" b="1" i="1" dirty="0" smtClean="0">
                <a:solidFill>
                  <a:schemeClr val="tx2">
                    <a:lumMod val="75000"/>
                  </a:schemeClr>
                </a:solidFill>
              </a:rPr>
              <a:t>Causes of AUB</a:t>
            </a:r>
          </a:p>
          <a:p>
            <a:r>
              <a:rPr lang="en-US" b="1" i="1" dirty="0" smtClean="0">
                <a:solidFill>
                  <a:schemeClr val="tx2">
                    <a:lumMod val="75000"/>
                  </a:schemeClr>
                </a:solidFill>
              </a:rPr>
              <a:t>Hypothalamic </a:t>
            </a:r>
            <a:r>
              <a:rPr lang="en-US" b="1" i="1" dirty="0" err="1" smtClean="0">
                <a:solidFill>
                  <a:schemeClr val="tx2">
                    <a:lumMod val="75000"/>
                  </a:schemeClr>
                </a:solidFill>
              </a:rPr>
              <a:t>Anovulation</a:t>
            </a:r>
            <a:endParaRPr lang="en-US" b="1" i="1" dirty="0" smtClean="0">
              <a:solidFill>
                <a:schemeClr val="tx2">
                  <a:lumMod val="75000"/>
                </a:schemeClr>
              </a:solidFill>
            </a:endParaRPr>
          </a:p>
          <a:p>
            <a:r>
              <a:rPr lang="en-US" b="1" i="1" dirty="0" err="1" smtClean="0">
                <a:solidFill>
                  <a:schemeClr val="tx2">
                    <a:lumMod val="75000"/>
                  </a:schemeClr>
                </a:solidFill>
              </a:rPr>
              <a:t>Hyperprolactinemia</a:t>
            </a:r>
            <a:endParaRPr lang="en-US" b="1" i="1" dirty="0" smtClean="0">
              <a:solidFill>
                <a:schemeClr val="tx2">
                  <a:lumMod val="75000"/>
                </a:schemeClr>
              </a:solidFill>
            </a:endParaRPr>
          </a:p>
          <a:p>
            <a:r>
              <a:rPr lang="en-US" b="1" i="1" dirty="0" smtClean="0">
                <a:solidFill>
                  <a:schemeClr val="tx2">
                    <a:lumMod val="75000"/>
                  </a:schemeClr>
                </a:solidFill>
              </a:rPr>
              <a:t>Thyroid disorders</a:t>
            </a:r>
          </a:p>
          <a:p>
            <a:r>
              <a:rPr lang="en-US" b="1" i="1" dirty="0" smtClean="0">
                <a:solidFill>
                  <a:schemeClr val="tx2">
                    <a:lumMod val="75000"/>
                  </a:schemeClr>
                </a:solidFill>
              </a:rPr>
              <a:t>Androgen excess</a:t>
            </a:r>
          </a:p>
          <a:p>
            <a:r>
              <a:rPr lang="en-US" b="1" i="1" dirty="0" smtClean="0">
                <a:solidFill>
                  <a:schemeClr val="tx2">
                    <a:lumMod val="75000"/>
                  </a:schemeClr>
                </a:solidFill>
              </a:rPr>
              <a:t>Kidney insufficiency</a:t>
            </a:r>
          </a:p>
          <a:p>
            <a:r>
              <a:rPr lang="en-US" b="1" i="1" dirty="0" smtClean="0">
                <a:solidFill>
                  <a:schemeClr val="tx2">
                    <a:lumMod val="75000"/>
                  </a:schemeClr>
                </a:solidFill>
              </a:rPr>
              <a:t>Liver insufficiency</a:t>
            </a:r>
          </a:p>
          <a:p>
            <a:r>
              <a:rPr lang="en-US" b="1" i="1" dirty="0" smtClean="0">
                <a:solidFill>
                  <a:schemeClr val="tx2">
                    <a:lumMod val="75000"/>
                  </a:schemeClr>
                </a:solidFill>
              </a:rPr>
              <a:t>AIDS</a:t>
            </a:r>
          </a:p>
          <a:p>
            <a:r>
              <a:rPr lang="en-US" b="1" i="1" dirty="0" smtClean="0">
                <a:solidFill>
                  <a:schemeClr val="tx2">
                    <a:lumMod val="75000"/>
                  </a:schemeClr>
                </a:solidFill>
              </a:rPr>
              <a:t>Conclusion</a:t>
            </a:r>
            <a:r>
              <a:rPr lang="en-US" b="1" i="1" dirty="0" smtClean="0">
                <a:solidFill>
                  <a:schemeClr val="tx2">
                    <a:lumMod val="75000"/>
                  </a:schemeClr>
                </a:solidFill>
              </a:rPr>
              <a:t/>
            </a:r>
            <a:br>
              <a:rPr lang="en-US" b="1" i="1" dirty="0" smtClean="0">
                <a:solidFill>
                  <a:schemeClr val="tx2">
                    <a:lumMod val="75000"/>
                  </a:schemeClr>
                </a:solidFill>
              </a:rPr>
            </a:br>
            <a:endParaRPr lang="en-US" b="1" i="1" dirty="0">
              <a:solidFill>
                <a:schemeClr val="tx2">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382000" cy="1676400"/>
          </a:xfrm>
        </p:spPr>
        <p:txBody>
          <a:bodyPr>
            <a:normAutofit/>
          </a:bodyPr>
          <a:lstStyle/>
          <a:p>
            <a:r>
              <a:rPr lang="en-US" dirty="0" smtClean="0"/>
              <a:t>The prevalence of androgen-excess disorders</a:t>
            </a:r>
            <a:br>
              <a:rPr lang="en-US" dirty="0" smtClean="0"/>
            </a:br>
            <a:endParaRPr lang="en-US" dirty="0"/>
          </a:p>
        </p:txBody>
      </p:sp>
      <p:sp>
        <p:nvSpPr>
          <p:cNvPr id="5" name="Content Placeholder 4"/>
          <p:cNvSpPr>
            <a:spLocks noGrp="1"/>
          </p:cNvSpPr>
          <p:nvPr>
            <p:ph sz="quarter" idx="1"/>
          </p:nvPr>
        </p:nvSpPr>
        <p:spPr/>
        <p:txBody>
          <a:bodyPr>
            <a:normAutofit/>
          </a:bodyPr>
          <a:lstStyle/>
          <a:p>
            <a:r>
              <a:rPr lang="en-US" dirty="0" smtClean="0">
                <a:solidFill>
                  <a:srgbClr val="FF0000"/>
                </a:solidFill>
              </a:rPr>
              <a:t>72.1%</a:t>
            </a:r>
            <a:r>
              <a:rPr lang="en-US" dirty="0" smtClean="0"/>
              <a:t> for PCOS</a:t>
            </a:r>
          </a:p>
          <a:p>
            <a:r>
              <a:rPr lang="en-US" dirty="0" smtClean="0">
                <a:solidFill>
                  <a:srgbClr val="FF0000"/>
                </a:solidFill>
              </a:rPr>
              <a:t>15.8%</a:t>
            </a:r>
            <a:r>
              <a:rPr lang="en-US" dirty="0" smtClean="0"/>
              <a:t> for idiopathic </a:t>
            </a:r>
            <a:r>
              <a:rPr lang="en-US" dirty="0" err="1" smtClean="0"/>
              <a:t>hyperandrogenism</a:t>
            </a:r>
            <a:endParaRPr lang="en-US" dirty="0" smtClean="0"/>
          </a:p>
          <a:p>
            <a:r>
              <a:rPr lang="en-US" dirty="0" smtClean="0">
                <a:solidFill>
                  <a:srgbClr val="FF0000"/>
                </a:solidFill>
              </a:rPr>
              <a:t> 7.6% </a:t>
            </a:r>
            <a:r>
              <a:rPr lang="en-US" dirty="0" smtClean="0"/>
              <a:t>for idiopathic </a:t>
            </a:r>
            <a:r>
              <a:rPr lang="en-US" dirty="0" err="1" smtClean="0"/>
              <a:t>hirsutism</a:t>
            </a:r>
            <a:endParaRPr lang="en-US" dirty="0" smtClean="0"/>
          </a:p>
          <a:p>
            <a:r>
              <a:rPr lang="en-US" dirty="0" smtClean="0">
                <a:solidFill>
                  <a:srgbClr val="FF0000"/>
                </a:solidFill>
              </a:rPr>
              <a:t>4.3%</a:t>
            </a:r>
            <a:r>
              <a:rPr lang="en-US" dirty="0" smtClean="0"/>
              <a:t> for 21-hydroxylase-deficient </a:t>
            </a:r>
            <a:r>
              <a:rPr lang="en-US" dirty="0" err="1" smtClean="0"/>
              <a:t>nonclassic</a:t>
            </a:r>
            <a:r>
              <a:rPr lang="en-US" dirty="0" smtClean="0"/>
              <a:t> adrenal hyperplasia</a:t>
            </a:r>
          </a:p>
          <a:p>
            <a:r>
              <a:rPr lang="en-US" dirty="0" smtClean="0">
                <a:solidFill>
                  <a:srgbClr val="FF0000"/>
                </a:solidFill>
              </a:rPr>
              <a:t>0.2%</a:t>
            </a:r>
            <a:r>
              <a:rPr lang="en-US" dirty="0" smtClean="0"/>
              <a:t> for androgen-secreting tumors</a:t>
            </a:r>
          </a:p>
          <a:p>
            <a:endParaRPr lang="en-US" dirty="0" smtClean="0"/>
          </a:p>
          <a:p>
            <a:r>
              <a:rPr lang="en-US" sz="1500" dirty="0" smtClean="0">
                <a:solidFill>
                  <a:srgbClr val="0070C0"/>
                </a:solidFill>
              </a:rPr>
              <a:t>Carmine </a:t>
            </a:r>
            <a:r>
              <a:rPr lang="en-US" sz="1500" dirty="0" err="1" smtClean="0">
                <a:solidFill>
                  <a:srgbClr val="0070C0"/>
                </a:solidFill>
              </a:rPr>
              <a:t>Eet</a:t>
            </a:r>
            <a:r>
              <a:rPr lang="en-US" sz="1500" dirty="0" smtClean="0">
                <a:solidFill>
                  <a:srgbClr val="0070C0"/>
                </a:solidFill>
              </a:rPr>
              <a:t> al. Extensive clinical experience: </a:t>
            </a:r>
            <a:r>
              <a:rPr lang="en-US" sz="1500" dirty="0" err="1" smtClean="0">
                <a:solidFill>
                  <a:srgbClr val="0070C0"/>
                </a:solidFill>
              </a:rPr>
              <a:t>relativeprevalence</a:t>
            </a:r>
            <a:r>
              <a:rPr lang="en-US" sz="1500" dirty="0" smtClean="0">
                <a:solidFill>
                  <a:srgbClr val="0070C0"/>
                </a:solidFill>
              </a:rPr>
              <a:t> of different androgen excess disorders in 950 </a:t>
            </a:r>
            <a:r>
              <a:rPr lang="en-US" sz="1500" dirty="0" err="1" smtClean="0">
                <a:solidFill>
                  <a:srgbClr val="0070C0"/>
                </a:solidFill>
              </a:rPr>
              <a:t>womenreferred</a:t>
            </a:r>
            <a:r>
              <a:rPr lang="en-US" sz="1500" dirty="0" smtClean="0">
                <a:solidFill>
                  <a:srgbClr val="0070C0"/>
                </a:solidFill>
              </a:rPr>
              <a:t> because of clinical </a:t>
            </a:r>
            <a:r>
              <a:rPr lang="en-US" sz="1500" dirty="0" err="1" smtClean="0">
                <a:solidFill>
                  <a:srgbClr val="0070C0"/>
                </a:solidFill>
              </a:rPr>
              <a:t>hyperandrogenism</a:t>
            </a:r>
            <a:r>
              <a:rPr lang="en-US" sz="1500" dirty="0" smtClean="0">
                <a:solidFill>
                  <a:srgbClr val="0070C0"/>
                </a:solidFill>
              </a:rPr>
              <a:t>. </a:t>
            </a:r>
            <a:r>
              <a:rPr lang="en-US" sz="1500" i="1" dirty="0" smtClean="0">
                <a:solidFill>
                  <a:srgbClr val="0070C0"/>
                </a:solidFill>
              </a:rPr>
              <a:t>J </a:t>
            </a:r>
            <a:r>
              <a:rPr lang="en-US" sz="1500" i="1" dirty="0" err="1" smtClean="0">
                <a:solidFill>
                  <a:srgbClr val="0070C0"/>
                </a:solidFill>
              </a:rPr>
              <a:t>Clin</a:t>
            </a:r>
            <a:r>
              <a:rPr lang="en-US" sz="1500" i="1" dirty="0" smtClean="0">
                <a:solidFill>
                  <a:srgbClr val="0070C0"/>
                </a:solidFill>
              </a:rPr>
              <a:t> </a:t>
            </a:r>
            <a:r>
              <a:rPr lang="en-US" sz="1500" i="1" dirty="0" err="1" smtClean="0">
                <a:solidFill>
                  <a:srgbClr val="0070C0"/>
                </a:solidFill>
              </a:rPr>
              <a:t>Endocrinol</a:t>
            </a:r>
            <a:r>
              <a:rPr lang="en-US" sz="1500" i="1" dirty="0" smtClean="0">
                <a:solidFill>
                  <a:srgbClr val="0070C0"/>
                </a:solidFill>
              </a:rPr>
              <a:t> </a:t>
            </a:r>
            <a:r>
              <a:rPr lang="en-US" sz="1500" i="1" dirty="0" err="1" smtClean="0">
                <a:solidFill>
                  <a:srgbClr val="0070C0"/>
                </a:solidFill>
              </a:rPr>
              <a:t>Metab</a:t>
            </a:r>
            <a:r>
              <a:rPr lang="en-US" sz="1500" i="1" dirty="0" smtClean="0">
                <a:solidFill>
                  <a:srgbClr val="0070C0"/>
                </a:solidFill>
              </a:rPr>
              <a:t>.</a:t>
            </a:r>
            <a:r>
              <a:rPr lang="en-US" sz="1500" dirty="0" smtClean="0">
                <a:solidFill>
                  <a:srgbClr val="0070C0"/>
                </a:solidFill>
              </a:rPr>
              <a:t> 2006</a:t>
            </a:r>
          </a:p>
          <a:p>
            <a:endParaRPr lang="en-US" sz="1500" dirty="0" smtClean="0">
              <a:solidFill>
                <a:srgbClr val="0070C0"/>
              </a:solidFill>
            </a:endParaRPr>
          </a:p>
          <a:p>
            <a:pPr>
              <a:buNone/>
            </a:pPr>
            <a:endParaRPr lang="en-US" dirty="0" smtClean="0"/>
          </a:p>
          <a:p>
            <a:pPr>
              <a:buNone/>
            </a:pPr>
            <a:endParaRPr lang="en-US"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r.ehsani\Desktop\1.png"/>
          <p:cNvPicPr>
            <a:picLocks noChangeAspect="1" noChangeArrowheads="1"/>
          </p:cNvPicPr>
          <p:nvPr/>
        </p:nvPicPr>
        <p:blipFill>
          <a:blip r:embed="rId2"/>
          <a:srcRect/>
          <a:stretch>
            <a:fillRect/>
          </a:stretch>
        </p:blipFill>
        <p:spPr bwMode="auto">
          <a:xfrm>
            <a:off x="0" y="1143000"/>
            <a:ext cx="9677400" cy="5715000"/>
          </a:xfrm>
          <a:prstGeom prst="rect">
            <a:avLst/>
          </a:prstGeom>
          <a:noFill/>
        </p:spPr>
      </p:pic>
      <p:sp>
        <p:nvSpPr>
          <p:cNvPr id="5" name="Title 4"/>
          <p:cNvSpPr>
            <a:spLocks noGrp="1"/>
          </p:cNvSpPr>
          <p:nvPr>
            <p:ph type="title"/>
          </p:nvPr>
        </p:nvSpPr>
        <p:spPr>
          <a:xfrm>
            <a:off x="228600" y="0"/>
            <a:ext cx="8759952" cy="990600"/>
          </a:xfrm>
        </p:spPr>
        <p:txBody>
          <a:bodyPr>
            <a:noAutofit/>
          </a:bodyPr>
          <a:lstStyle/>
          <a:p>
            <a:r>
              <a:rPr lang="en-US" sz="2800" dirty="0" smtClean="0"/>
              <a:t>Diagnostic criteria for polycystic ovary syndrome</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676400"/>
          </a:xfrm>
        </p:spPr>
        <p:txBody>
          <a:bodyPr>
            <a:normAutofit fontScale="90000"/>
          </a:bodyPr>
          <a:lstStyle/>
          <a:p>
            <a:r>
              <a:rPr lang="en-US" sz="3200" b="1" dirty="0" smtClean="0"/>
              <a:t>Laboratory Tests for the Differential Diagnosis</a:t>
            </a:r>
            <a:br>
              <a:rPr lang="en-US" sz="3200" b="1" dirty="0" smtClean="0"/>
            </a:br>
            <a:r>
              <a:rPr lang="en-US" sz="3200" b="1" dirty="0" smtClean="0"/>
              <a:t>of Androgen Excess</a:t>
            </a:r>
            <a:br>
              <a:rPr lang="en-US" sz="3200" b="1" dirty="0" smtClean="0"/>
            </a:br>
            <a:endParaRPr lang="en-US" sz="3200" dirty="0"/>
          </a:p>
        </p:txBody>
      </p:sp>
      <p:sp>
        <p:nvSpPr>
          <p:cNvPr id="3" name="Content Placeholder 2"/>
          <p:cNvSpPr>
            <a:spLocks noGrp="1"/>
          </p:cNvSpPr>
          <p:nvPr>
            <p:ph sz="quarter" idx="1"/>
          </p:nvPr>
        </p:nvSpPr>
        <p:spPr/>
        <p:txBody>
          <a:bodyPr>
            <a:normAutofit fontScale="77500" lnSpcReduction="20000"/>
          </a:bodyPr>
          <a:lstStyle/>
          <a:p>
            <a:pPr>
              <a:buFont typeface="Wingdings" pitchFamily="2" charset="2"/>
              <a:buChar char="Ø"/>
            </a:pPr>
            <a:r>
              <a:rPr lang="en-US" sz="2900" b="1" i="1" dirty="0" smtClean="0">
                <a:solidFill>
                  <a:schemeClr val="accent6">
                    <a:lumMod val="75000"/>
                  </a:schemeClr>
                </a:solidFill>
              </a:rPr>
              <a:t>Initial Testing</a:t>
            </a:r>
          </a:p>
          <a:p>
            <a:r>
              <a:rPr lang="en-US" dirty="0" smtClean="0"/>
              <a:t>Total testosterone</a:t>
            </a:r>
          </a:p>
          <a:p>
            <a:r>
              <a:rPr lang="en-US" dirty="0" err="1" smtClean="0"/>
              <a:t>Prolactin</a:t>
            </a:r>
            <a:endParaRPr lang="en-US" dirty="0" smtClean="0"/>
          </a:p>
          <a:p>
            <a:r>
              <a:rPr lang="en-US" dirty="0" smtClean="0"/>
              <a:t>Thyroid-stimulating hormone</a:t>
            </a:r>
          </a:p>
          <a:p>
            <a:pPr>
              <a:buFont typeface="Wingdings" pitchFamily="2" charset="2"/>
              <a:buChar char="Ø"/>
            </a:pPr>
            <a:r>
              <a:rPr lang="en-US" sz="2900" b="1" i="1" dirty="0" smtClean="0">
                <a:solidFill>
                  <a:schemeClr val="accent6">
                    <a:lumMod val="75000"/>
                  </a:schemeClr>
                </a:solidFill>
              </a:rPr>
              <a:t>Further Testing Based on Clinical Presentation</a:t>
            </a:r>
            <a:endParaRPr lang="en-US" b="1" i="1" dirty="0" smtClean="0"/>
          </a:p>
          <a:p>
            <a:r>
              <a:rPr lang="en-US" dirty="0" smtClean="0"/>
              <a:t>17-Hydroxyprogesterone (8:00 a.m.)</a:t>
            </a:r>
          </a:p>
          <a:p>
            <a:r>
              <a:rPr lang="en-US" dirty="0" smtClean="0"/>
              <a:t>17-Hydroxyprogesterone 60 min after intravenous ACTH</a:t>
            </a:r>
          </a:p>
          <a:p>
            <a:r>
              <a:rPr lang="en-US" dirty="0" err="1" smtClean="0"/>
              <a:t>Cortisol</a:t>
            </a:r>
            <a:r>
              <a:rPr lang="en-US" dirty="0" smtClean="0"/>
              <a:t> (8:00 a.m.) after 1 mg </a:t>
            </a:r>
            <a:r>
              <a:rPr lang="en-US" dirty="0" err="1" smtClean="0"/>
              <a:t>dexamethasone</a:t>
            </a:r>
            <a:r>
              <a:rPr lang="en-US" dirty="0" smtClean="0"/>
              <a:t> at midnight</a:t>
            </a:r>
          </a:p>
          <a:p>
            <a:r>
              <a:rPr lang="en-US" dirty="0" smtClean="0"/>
              <a:t>DHEAS</a:t>
            </a:r>
          </a:p>
          <a:p>
            <a:r>
              <a:rPr lang="en-US" dirty="0" err="1" smtClean="0"/>
              <a:t>Androstenedione</a:t>
            </a:r>
            <a:endParaRPr lang="en-US" dirty="0" smtClean="0"/>
          </a:p>
          <a:p>
            <a:r>
              <a:rPr lang="en-US" dirty="0" smtClean="0"/>
              <a:t>Imaging of ovaries (</a:t>
            </a:r>
            <a:r>
              <a:rPr lang="en-US" dirty="0" err="1" smtClean="0"/>
              <a:t>transvaginal</a:t>
            </a:r>
            <a:r>
              <a:rPr lang="en-US" dirty="0" smtClean="0"/>
              <a:t> </a:t>
            </a:r>
            <a:r>
              <a:rPr lang="en-US" dirty="0" err="1" smtClean="0"/>
              <a:t>ultrasonography</a:t>
            </a:r>
            <a:r>
              <a:rPr lang="en-US" dirty="0" smtClean="0"/>
              <a:t>)</a:t>
            </a:r>
          </a:p>
          <a:p>
            <a:r>
              <a:rPr lang="en-US" dirty="0" smtClean="0"/>
              <a:t>Imaging of adrenals (abdominal </a:t>
            </a:r>
            <a:r>
              <a:rPr lang="en-US" dirty="0" err="1" smtClean="0"/>
              <a:t>ultrasonography</a:t>
            </a:r>
            <a:r>
              <a:rPr lang="en-US" dirty="0" smtClean="0"/>
              <a:t>, CT, MRI)</a:t>
            </a:r>
          </a:p>
          <a:p>
            <a:r>
              <a:rPr lang="en-US" dirty="0" smtClean="0"/>
              <a:t>Nuclear imaging after intravenous administration of </a:t>
            </a:r>
            <a:r>
              <a:rPr lang="en-US" dirty="0" err="1" smtClean="0"/>
              <a:t>radiolabeled</a:t>
            </a:r>
            <a:endParaRPr lang="en-US" dirty="0" smtClean="0"/>
          </a:p>
          <a:p>
            <a:pPr>
              <a:buNone/>
            </a:pPr>
            <a:r>
              <a:rPr lang="en-US" dirty="0" smtClean="0"/>
              <a:t>    cholesterol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lstStyle/>
          <a:p>
            <a:r>
              <a:rPr lang="en-US" dirty="0" smtClean="0"/>
              <a:t>Combined OCP</a:t>
            </a:r>
          </a:p>
          <a:p>
            <a:r>
              <a:rPr lang="en-US" dirty="0" smtClean="0"/>
              <a:t>Progesterone</a:t>
            </a:r>
          </a:p>
          <a:p>
            <a:r>
              <a:rPr lang="en-US" dirty="0" err="1" smtClean="0"/>
              <a:t>Metformin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Nonclassic</a:t>
            </a:r>
            <a:r>
              <a:rPr lang="en-US" dirty="0" smtClean="0"/>
              <a:t> adrenal hyperplasia</a:t>
            </a:r>
            <a:endParaRPr lang="en-US" dirty="0"/>
          </a:p>
        </p:txBody>
      </p:sp>
      <p:sp>
        <p:nvSpPr>
          <p:cNvPr id="3" name="Content Placeholder 2"/>
          <p:cNvSpPr>
            <a:spLocks noGrp="1"/>
          </p:cNvSpPr>
          <p:nvPr>
            <p:ph sz="quarter" idx="1"/>
          </p:nvPr>
        </p:nvSpPr>
        <p:spPr/>
        <p:txBody>
          <a:bodyPr>
            <a:normAutofit/>
          </a:bodyPr>
          <a:lstStyle/>
          <a:p>
            <a:r>
              <a:rPr lang="en-US" dirty="0" smtClean="0"/>
              <a:t>Although deficiencies in 11</a:t>
            </a:r>
            <a:r>
              <a:rPr lang="el-GR" dirty="0" smtClean="0"/>
              <a:t>β-</a:t>
            </a:r>
            <a:r>
              <a:rPr lang="en-US" dirty="0" smtClean="0"/>
              <a:t> </a:t>
            </a:r>
            <a:r>
              <a:rPr lang="en-US" dirty="0" err="1" smtClean="0"/>
              <a:t>hydroxylase</a:t>
            </a:r>
            <a:r>
              <a:rPr lang="en-US" dirty="0" smtClean="0"/>
              <a:t> and 3β-HSD may result in the  disorder, defects in </a:t>
            </a:r>
            <a:endParaRPr lang="el-GR" dirty="0" smtClean="0"/>
          </a:p>
          <a:p>
            <a:pPr>
              <a:buNone/>
            </a:pPr>
            <a:r>
              <a:rPr lang="en-US" dirty="0" smtClean="0"/>
              <a:t>   21-hydroxylase account for more than 90% of cases</a:t>
            </a:r>
          </a:p>
          <a:p>
            <a:pPr>
              <a:buNone/>
            </a:pPr>
            <a:endParaRPr lang="en-US" dirty="0" smtClean="0"/>
          </a:p>
          <a:p>
            <a:pPr>
              <a:buFont typeface="Wingdings" pitchFamily="2" charset="2"/>
              <a:buChar char="q"/>
            </a:pPr>
            <a:r>
              <a:rPr lang="en-US" dirty="0" smtClean="0"/>
              <a:t>The clinical presentation is almost identical to that of patients with PCOS</a:t>
            </a:r>
          </a:p>
          <a:p>
            <a:pPr>
              <a:buFont typeface="Wingdings" pitchFamily="2" charset="2"/>
              <a:buChar char="q"/>
            </a:pPr>
            <a:endParaRPr lang="en-US" dirty="0" smtClean="0"/>
          </a:p>
          <a:p>
            <a:pPr>
              <a:buFont typeface="Wingdings" pitchFamily="2" charset="2"/>
              <a:buChar char="q"/>
            </a:pPr>
            <a:endParaRPr lang="en-US" dirty="0" smtClean="0"/>
          </a:p>
          <a:p>
            <a:r>
              <a:rPr lang="en-US" sz="1200" dirty="0" err="1" smtClean="0">
                <a:solidFill>
                  <a:srgbClr val="FF0000"/>
                </a:solidFill>
              </a:rPr>
              <a:t>Azziz</a:t>
            </a:r>
            <a:r>
              <a:rPr lang="en-US" sz="1200" dirty="0" smtClean="0">
                <a:solidFill>
                  <a:srgbClr val="FF0000"/>
                </a:solidFill>
              </a:rPr>
              <a:t> R. Screening for21-hydroxylase-deficient </a:t>
            </a:r>
            <a:r>
              <a:rPr lang="en-US" sz="1200" dirty="0" err="1" smtClean="0">
                <a:solidFill>
                  <a:srgbClr val="FF0000"/>
                </a:solidFill>
              </a:rPr>
              <a:t>nonclassic</a:t>
            </a:r>
            <a:r>
              <a:rPr lang="en-US" sz="1200" dirty="0" smtClean="0">
                <a:solidFill>
                  <a:srgbClr val="FF0000"/>
                </a:solidFill>
              </a:rPr>
              <a:t> adrenal hyperplasia among</a:t>
            </a:r>
          </a:p>
          <a:p>
            <a:pPr>
              <a:buNone/>
            </a:pPr>
            <a:r>
              <a:rPr lang="en-US" sz="1200" dirty="0" smtClean="0">
                <a:solidFill>
                  <a:srgbClr val="FF0000"/>
                </a:solidFill>
              </a:rPr>
              <a:t>       </a:t>
            </a:r>
            <a:r>
              <a:rPr lang="en-US" sz="1200" dirty="0" err="1" smtClean="0">
                <a:solidFill>
                  <a:srgbClr val="FF0000"/>
                </a:solidFill>
              </a:rPr>
              <a:t>hyperandrogenic</a:t>
            </a:r>
            <a:r>
              <a:rPr lang="en-US" sz="1200" dirty="0" smtClean="0">
                <a:solidFill>
                  <a:srgbClr val="FF0000"/>
                </a:solidFill>
              </a:rPr>
              <a:t> women: a prospective study. </a:t>
            </a:r>
            <a:r>
              <a:rPr lang="en-US" sz="1200" i="1" dirty="0" err="1" smtClean="0">
                <a:solidFill>
                  <a:srgbClr val="FF0000"/>
                </a:solidFill>
              </a:rPr>
              <a:t>Fertil</a:t>
            </a:r>
            <a:r>
              <a:rPr lang="en-US" sz="1200" i="1" dirty="0" smtClean="0">
                <a:solidFill>
                  <a:srgbClr val="FF0000"/>
                </a:solidFill>
              </a:rPr>
              <a:t> </a:t>
            </a:r>
            <a:r>
              <a:rPr lang="en-US" sz="1200" i="1" dirty="0" err="1" smtClean="0">
                <a:solidFill>
                  <a:srgbClr val="FF0000"/>
                </a:solidFill>
              </a:rPr>
              <a:t>Steril</a:t>
            </a:r>
            <a:r>
              <a:rPr lang="en-US" sz="1200" i="1" dirty="0" smtClean="0">
                <a:solidFill>
                  <a:srgbClr val="FF0000"/>
                </a:solidFill>
              </a:rPr>
              <a:t>. 1999</a:t>
            </a:r>
            <a:endParaRPr lang="en-US" sz="1200" dirty="0" smtClean="0">
              <a:solidFill>
                <a:srgbClr val="FF0000"/>
              </a:solidFill>
            </a:endParaRPr>
          </a:p>
          <a:p>
            <a:pPr>
              <a:buFont typeface="Wingdings" pitchFamily="2" charset="2"/>
              <a:buChar char="q"/>
            </a:pPr>
            <a:endParaRPr lang="en-US" sz="1200" dirty="0" smtClean="0"/>
          </a:p>
          <a:p>
            <a:pPr>
              <a:buFont typeface="Wingdings" pitchFamily="2" charset="2"/>
              <a:buChar char="q"/>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Diagnosis</a:t>
            </a:r>
            <a:endParaRPr lang="en-US" dirty="0"/>
          </a:p>
        </p:txBody>
      </p:sp>
      <p:sp>
        <p:nvSpPr>
          <p:cNvPr id="5" name="Content Placeholder 4"/>
          <p:cNvSpPr>
            <a:spLocks noGrp="1"/>
          </p:cNvSpPr>
          <p:nvPr>
            <p:ph sz="quarter" idx="1"/>
          </p:nvPr>
        </p:nvSpPr>
        <p:spPr/>
        <p:txBody>
          <a:bodyPr>
            <a:normAutofit/>
          </a:bodyPr>
          <a:lstStyle/>
          <a:p>
            <a:r>
              <a:rPr lang="en-US" dirty="0" smtClean="0"/>
              <a:t>A baseline serum level of 17-hydroxyprogesterone should be obtained at 8:00 </a:t>
            </a:r>
            <a:r>
              <a:rPr lang="en-US" dirty="0" err="1" smtClean="0"/>
              <a:t>a.m</a:t>
            </a:r>
            <a:r>
              <a:rPr lang="en-US" dirty="0" smtClean="0"/>
              <a:t> In a patient with:</a:t>
            </a:r>
          </a:p>
          <a:p>
            <a:r>
              <a:rPr lang="en-US" dirty="0" smtClean="0"/>
              <a:t>Androgen excess who belongs to an ethnic group in which there is a high prevalence of non classical adrenal hyperplasia</a:t>
            </a:r>
          </a:p>
          <a:p>
            <a:r>
              <a:rPr lang="en-US" dirty="0" smtClean="0"/>
              <a:t>premature </a:t>
            </a:r>
            <a:r>
              <a:rPr lang="en-US" dirty="0" err="1" smtClean="0"/>
              <a:t>pubarche</a:t>
            </a:r>
            <a:endParaRPr lang="en-US" dirty="0" smtClean="0"/>
          </a:p>
          <a:p>
            <a:r>
              <a:rPr lang="en-US" dirty="0" smtClean="0"/>
              <a:t>Androgen excess of early pubertal onset</a:t>
            </a:r>
          </a:p>
          <a:p>
            <a:r>
              <a:rPr lang="en-US" dirty="0" smtClean="0"/>
              <a:t>progressive </a:t>
            </a:r>
            <a:r>
              <a:rPr lang="en-US" dirty="0" err="1" smtClean="0"/>
              <a:t>hirsutism</a:t>
            </a:r>
            <a:r>
              <a:rPr lang="en-US" dirty="0" smtClean="0"/>
              <a:t> or </a:t>
            </a:r>
            <a:r>
              <a:rPr lang="en-US" dirty="0" err="1" smtClean="0"/>
              <a:t>virilization</a:t>
            </a:r>
            <a:endParaRPr lang="en-US" dirty="0" smtClean="0"/>
          </a:p>
          <a:p>
            <a:r>
              <a:rPr lang="en-US" dirty="0" smtClean="0"/>
              <a:t>strong family histories of severe androgen excess</a:t>
            </a:r>
          </a:p>
          <a:p>
            <a:endParaRPr lang="en-US" dirty="0" smtClean="0"/>
          </a:p>
          <a:p>
            <a:pPr>
              <a:buNone/>
            </a:pPr>
            <a:r>
              <a:rPr lang="en-US"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lstStyle/>
          <a:p>
            <a:r>
              <a:rPr lang="en-US" dirty="0" smtClean="0"/>
              <a:t>GLUCOCORTICOIDS:</a:t>
            </a:r>
          </a:p>
          <a:p>
            <a:r>
              <a:rPr lang="en-US" dirty="0" smtClean="0"/>
              <a:t>The goal: lower serum concentrations of adrenal precursors and androgens to slightly above the upper limits for normal </a:t>
            </a:r>
            <a:r>
              <a:rPr lang="en-US" dirty="0" err="1" smtClean="0"/>
              <a:t>women,without</a:t>
            </a:r>
            <a:r>
              <a:rPr lang="en-US" dirty="0" smtClean="0"/>
              <a:t> causing Cushing's syndrome.</a:t>
            </a:r>
          </a:p>
          <a:p>
            <a:r>
              <a:rPr lang="en-US" dirty="0" smtClean="0"/>
              <a:t> </a:t>
            </a:r>
            <a:r>
              <a:rPr lang="en-US" dirty="0" err="1" smtClean="0">
                <a:hlinkClick r:id="rId2"/>
              </a:rPr>
              <a:t>Dexamethasone</a:t>
            </a:r>
            <a:r>
              <a:rPr lang="en-US" dirty="0" smtClean="0"/>
              <a:t>, given as a bedtime dose of 0.25 to 0.75 mg, effectively suppresses ACTH secretion for much of the next day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adult women with </a:t>
            </a:r>
            <a:r>
              <a:rPr lang="en-US" dirty="0" err="1" smtClean="0"/>
              <a:t>hyperandrogenism</a:t>
            </a:r>
            <a:r>
              <a:rPr lang="en-US" dirty="0" smtClean="0"/>
              <a:t> and untreated </a:t>
            </a:r>
            <a:r>
              <a:rPr lang="en-US" dirty="0" err="1" smtClean="0"/>
              <a:t>nonclassic</a:t>
            </a:r>
            <a:r>
              <a:rPr lang="en-US" dirty="0" smtClean="0"/>
              <a:t> CAH, </a:t>
            </a:r>
            <a:r>
              <a:rPr lang="en-US" dirty="0" err="1" smtClean="0"/>
              <a:t>glucocorticoid</a:t>
            </a:r>
            <a:r>
              <a:rPr lang="en-US" dirty="0" smtClean="0"/>
              <a:t> suppression in isolation rarely controls </a:t>
            </a:r>
            <a:r>
              <a:rPr lang="en-US" dirty="0" err="1" smtClean="0"/>
              <a:t>hirsutism</a:t>
            </a:r>
            <a:r>
              <a:rPr lang="en-US" dirty="0" smtClean="0"/>
              <a:t>, and additional </a:t>
            </a:r>
            <a:r>
              <a:rPr lang="en-US" dirty="0" err="1" smtClean="0"/>
              <a:t>antiandrogen</a:t>
            </a:r>
            <a:r>
              <a:rPr lang="en-US" dirty="0" smtClean="0"/>
              <a:t> therapy is often required (e.g., </a:t>
            </a:r>
            <a:r>
              <a:rPr lang="en-US" dirty="0" err="1" smtClean="0"/>
              <a:t>cyproterone</a:t>
            </a:r>
            <a:r>
              <a:rPr lang="en-US" dirty="0" smtClean="0"/>
              <a:t> acetate, </a:t>
            </a:r>
            <a:r>
              <a:rPr lang="en-US" dirty="0" err="1" smtClean="0"/>
              <a:t>spironolactone</a:t>
            </a:r>
            <a:r>
              <a:rPr lang="en-US" dirty="0" smtClean="0"/>
              <a:t>, </a:t>
            </a:r>
            <a:r>
              <a:rPr lang="en-US" dirty="0" err="1" smtClean="0"/>
              <a:t>flutamide</a:t>
            </a:r>
            <a:r>
              <a:rPr lang="en-US" dirty="0" smtClean="0"/>
              <a:t> together with an oral estrogen contraceptive pill). </a:t>
            </a:r>
          </a:p>
          <a:p>
            <a:endParaRPr lang="en-US" dirty="0" smtClean="0"/>
          </a:p>
          <a:p>
            <a:r>
              <a:rPr lang="en-US" dirty="0" smtClean="0"/>
              <a:t>However, ovulation induction rates with</a:t>
            </a:r>
          </a:p>
          <a:p>
            <a:pPr>
              <a:buNone/>
            </a:pPr>
            <a:r>
              <a:rPr lang="en-US" dirty="0" smtClean="0"/>
              <a:t>   </a:t>
            </a:r>
            <a:r>
              <a:rPr lang="en-US" dirty="0" err="1" smtClean="0"/>
              <a:t>gonadotropin</a:t>
            </a:r>
            <a:r>
              <a:rPr lang="en-US" dirty="0" smtClean="0"/>
              <a:t> therapy are improved after suppression of nocturnal ACTH levels with </a:t>
            </a:r>
            <a:r>
              <a:rPr lang="en-US" dirty="0" err="1" smtClean="0"/>
              <a:t>dexamethasone</a:t>
            </a:r>
            <a:endParaRPr lang="en-US" dirty="0" smtClean="0"/>
          </a:p>
          <a:p>
            <a:pPr>
              <a:buNone/>
            </a:pPr>
            <a:endParaRPr lang="en-US" dirty="0" smtClean="0"/>
          </a:p>
          <a:p>
            <a:pPr>
              <a:buNone/>
            </a:pPr>
            <a:r>
              <a:rPr lang="en-US" sz="1500" dirty="0" smtClean="0">
                <a:solidFill>
                  <a:srgbClr val="FF0000"/>
                </a:solidFill>
              </a:rPr>
              <a:t>Williams Textbook of Endocrinology 12th </a:t>
            </a:r>
            <a:r>
              <a:rPr lang="en-US" sz="1500" dirty="0" err="1" smtClean="0">
                <a:solidFill>
                  <a:srgbClr val="FF0000"/>
                </a:solidFill>
              </a:rPr>
              <a:t>Edition.page</a:t>
            </a:r>
            <a:r>
              <a:rPr lang="en-US" sz="1500" dirty="0" smtClean="0">
                <a:solidFill>
                  <a:srgbClr val="FF0000"/>
                </a:solidFill>
              </a:rPr>
              <a:t> 528</a:t>
            </a:r>
          </a:p>
          <a:p>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Androgen-Secreting Tumors of</a:t>
            </a:r>
            <a:br>
              <a:rPr lang="en-US" b="1" dirty="0" smtClean="0"/>
            </a:br>
            <a:r>
              <a:rPr lang="en-US" b="1" dirty="0" smtClean="0"/>
              <a:t>the Ovary and Adrenal</a:t>
            </a:r>
            <a:endParaRPr lang="en-US" dirty="0"/>
          </a:p>
        </p:txBody>
      </p:sp>
      <p:sp>
        <p:nvSpPr>
          <p:cNvPr id="3" name="Content Placeholder 2"/>
          <p:cNvSpPr>
            <a:spLocks noGrp="1"/>
          </p:cNvSpPr>
          <p:nvPr>
            <p:ph sz="quarter" idx="1"/>
          </p:nvPr>
        </p:nvSpPr>
        <p:spPr/>
        <p:txBody>
          <a:bodyPr>
            <a:normAutofit/>
          </a:bodyPr>
          <a:lstStyle/>
          <a:p>
            <a:r>
              <a:rPr lang="en-US" dirty="0" smtClean="0"/>
              <a:t>Most androgen-secreting tumors arise from the ovary</a:t>
            </a:r>
          </a:p>
          <a:p>
            <a:r>
              <a:rPr lang="en-US" dirty="0" smtClean="0"/>
              <a:t>These ovarian tumors secrete large quantities of testosterone or its precursor, </a:t>
            </a:r>
            <a:r>
              <a:rPr lang="en-US" dirty="0" err="1" smtClean="0"/>
              <a:t>androstenedione</a:t>
            </a:r>
            <a:endParaRPr lang="en-US" dirty="0" smtClean="0"/>
          </a:p>
          <a:p>
            <a:r>
              <a:rPr lang="en-US" dirty="0" smtClean="0"/>
              <a:t>Rapidly progressing symptoms of androgen excess suggest the presence of an androgen-producing tumor</a:t>
            </a:r>
          </a:p>
          <a:p>
            <a:r>
              <a:rPr lang="en-US" dirty="0" smtClean="0"/>
              <a:t>Elevated serum testosterone levels are characteristically associated with ovarian tumors.</a:t>
            </a:r>
          </a:p>
          <a:p>
            <a:endParaRPr lang="en-US" dirty="0" smtClean="0"/>
          </a:p>
          <a:p>
            <a:r>
              <a:rPr lang="en-US" sz="1500" dirty="0" smtClean="0">
                <a:solidFill>
                  <a:srgbClr val="FF0000"/>
                </a:solidFill>
              </a:rPr>
              <a:t>Kennedy L.. </a:t>
            </a:r>
            <a:r>
              <a:rPr lang="en-US" sz="1500" i="1" dirty="0" smtClean="0">
                <a:solidFill>
                  <a:srgbClr val="FF0000"/>
                </a:solidFill>
              </a:rPr>
              <a:t>J </a:t>
            </a:r>
            <a:r>
              <a:rPr lang="en-US" sz="1500" i="1" dirty="0" err="1" smtClean="0">
                <a:solidFill>
                  <a:srgbClr val="FF0000"/>
                </a:solidFill>
              </a:rPr>
              <a:t>Clin</a:t>
            </a:r>
            <a:r>
              <a:rPr lang="en-US" sz="1500" i="1" dirty="0" smtClean="0">
                <a:solidFill>
                  <a:srgbClr val="FF0000"/>
                </a:solidFill>
              </a:rPr>
              <a:t> </a:t>
            </a:r>
            <a:r>
              <a:rPr lang="en-US" sz="1500" i="1" dirty="0" err="1" smtClean="0">
                <a:solidFill>
                  <a:srgbClr val="FF0000"/>
                </a:solidFill>
              </a:rPr>
              <a:t>Endocrinol</a:t>
            </a:r>
            <a:r>
              <a:rPr lang="en-US" sz="1500" i="1" dirty="0" smtClean="0">
                <a:solidFill>
                  <a:srgbClr val="FF0000"/>
                </a:solidFill>
              </a:rPr>
              <a:t> </a:t>
            </a:r>
            <a:r>
              <a:rPr lang="en-US" sz="1500" i="1" dirty="0" err="1" smtClean="0">
                <a:solidFill>
                  <a:srgbClr val="FF0000"/>
                </a:solidFill>
              </a:rPr>
              <a:t>Metab</a:t>
            </a:r>
            <a:r>
              <a:rPr lang="en-US" sz="1500" i="1" dirty="0" smtClean="0">
                <a:solidFill>
                  <a:srgbClr val="FF0000"/>
                </a:solidFill>
              </a:rPr>
              <a:t>. 1987</a:t>
            </a:r>
            <a:endParaRPr lang="en-US" sz="1500" dirty="0" smtClean="0">
              <a:solidFill>
                <a:srgbClr val="FF0000"/>
              </a:solidFill>
            </a:endParaRPr>
          </a:p>
          <a:p>
            <a:pPr>
              <a:buNone/>
            </a:pPr>
            <a:endParaRPr lang="en-US"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Testosterone levels three times the upper-normal range and DHEAS levels higher than 8 </a:t>
            </a:r>
            <a:r>
              <a:rPr lang="en-US" dirty="0" err="1" smtClean="0"/>
              <a:t>μg</a:t>
            </a:r>
            <a:r>
              <a:rPr lang="en-US" dirty="0" smtClean="0"/>
              <a:t>/</a:t>
            </a:r>
            <a:r>
              <a:rPr lang="en-US" dirty="0" err="1" smtClean="0"/>
              <a:t>mL</a:t>
            </a:r>
            <a:endParaRPr lang="en-US" dirty="0" smtClean="0"/>
          </a:p>
          <a:p>
            <a:pPr>
              <a:buNone/>
            </a:pPr>
            <a:r>
              <a:rPr lang="en-US" dirty="0" smtClean="0"/>
              <a:t>    have been used traditionally as guidelines to investigate further whether </a:t>
            </a:r>
            <a:r>
              <a:rPr lang="en-US" dirty="0" err="1" smtClean="0"/>
              <a:t>neoplasms</a:t>
            </a:r>
            <a:r>
              <a:rPr lang="en-US" dirty="0" smtClean="0"/>
              <a:t> of the ovary or adrenal are </a:t>
            </a:r>
            <a:r>
              <a:rPr lang="en-US" dirty="0" err="1" smtClean="0"/>
              <a:t>thesources</a:t>
            </a:r>
            <a:r>
              <a:rPr lang="en-US" dirty="0" smtClean="0"/>
              <a:t> of androgen excess.</a:t>
            </a:r>
          </a:p>
          <a:p>
            <a:r>
              <a:rPr lang="en-US" dirty="0" err="1" smtClean="0"/>
              <a:t>Virilization</a:t>
            </a:r>
            <a:r>
              <a:rPr lang="en-US" dirty="0" smtClean="0"/>
              <a:t> of recent onset and short duration warrants immediate investigation , even if testosterone and DHEAS levels are mildly elevated</a:t>
            </a:r>
          </a:p>
          <a:p>
            <a:pPr>
              <a:buNone/>
            </a:pPr>
            <a:r>
              <a:rPr lang="en-US" sz="1500" dirty="0" smtClean="0">
                <a:solidFill>
                  <a:srgbClr val="FF0000"/>
                </a:solidFill>
              </a:rPr>
              <a:t>     Friedman CI. Serum testosterone </a:t>
            </a:r>
            <a:r>
              <a:rPr lang="en-US" sz="1500" dirty="0" err="1" smtClean="0">
                <a:solidFill>
                  <a:srgbClr val="FF0000"/>
                </a:solidFill>
              </a:rPr>
              <a:t>concentrationsin</a:t>
            </a:r>
            <a:r>
              <a:rPr lang="en-US" sz="1500" dirty="0" smtClean="0">
                <a:solidFill>
                  <a:srgbClr val="FF0000"/>
                </a:solidFill>
              </a:rPr>
              <a:t> the evaluation of androgen-producing tumors. </a:t>
            </a:r>
            <a:r>
              <a:rPr lang="en-US" sz="1500" i="1" dirty="0" smtClean="0">
                <a:solidFill>
                  <a:srgbClr val="FF0000"/>
                </a:solidFill>
              </a:rPr>
              <a:t>Am J </a:t>
            </a:r>
            <a:r>
              <a:rPr lang="en-US" sz="1500" i="1" dirty="0" err="1" smtClean="0">
                <a:solidFill>
                  <a:srgbClr val="FF0000"/>
                </a:solidFill>
              </a:rPr>
              <a:t>Obstet</a:t>
            </a:r>
            <a:r>
              <a:rPr lang="en-US" sz="1500" i="1" dirty="0" smtClean="0">
                <a:solidFill>
                  <a:srgbClr val="FF0000"/>
                </a:solidFill>
              </a:rPr>
              <a:t> Gynecol. 1985</a:t>
            </a:r>
            <a:endParaRPr lang="en-US" sz="1500" dirty="0" smtClean="0">
              <a:solidFill>
                <a:srgbClr val="FF0000"/>
              </a:solidFill>
            </a:endParaRPr>
          </a:p>
          <a:p>
            <a:pPr>
              <a:buNone/>
            </a:pPr>
            <a:endParaRPr lang="en-US" sz="1500" i="1" dirty="0" smtClean="0">
              <a:solidFill>
                <a:srgbClr val="FF0000"/>
              </a:solidFill>
            </a:endParaRPr>
          </a:p>
          <a:p>
            <a:pPr>
              <a:buNone/>
            </a:pPr>
            <a:endParaRPr lang="en-US" sz="1500" dirty="0" smtClean="0">
              <a:solidFill>
                <a:srgbClr val="FF0000"/>
              </a:solidFill>
            </a:endParaRPr>
          </a:p>
          <a:p>
            <a:endParaRPr lang="en-US" dirty="0" smtClean="0"/>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sz="quarter" idx="1"/>
          </p:nvPr>
        </p:nvSpPr>
        <p:spPr/>
        <p:txBody>
          <a:bodyPr/>
          <a:lstStyle/>
          <a:p>
            <a:r>
              <a:rPr lang="en-US" dirty="0" smtClean="0"/>
              <a:t>Menstrual disorders and abnormal uterine bleeding (AUB</a:t>
            </a:r>
            <a:r>
              <a:rPr lang="en-US" dirty="0"/>
              <a:t>) are among the most frequent gynecologic </a:t>
            </a:r>
            <a:r>
              <a:rPr lang="en-US" dirty="0" smtClean="0"/>
              <a:t>complaints. </a:t>
            </a:r>
          </a:p>
          <a:p>
            <a:r>
              <a:rPr lang="en-US" dirty="0" smtClean="0"/>
              <a:t>AUB may be caused by a number of genital and </a:t>
            </a:r>
            <a:r>
              <a:rPr lang="en-US" dirty="0" err="1" smtClean="0"/>
              <a:t>nongenital</a:t>
            </a:r>
            <a:r>
              <a:rPr lang="en-US" dirty="0" smtClean="0"/>
              <a:t> tract diseases, systemic disorders, and medications</a:t>
            </a:r>
          </a:p>
          <a:p>
            <a:endParaRPr lang="en-US" dirty="0" smtClean="0"/>
          </a:p>
          <a:p>
            <a:endParaRPr lang="en-US" dirty="0" smtClean="0"/>
          </a:p>
          <a:p>
            <a:endParaRPr lang="en-US" dirty="0" smtClean="0"/>
          </a:p>
          <a:p>
            <a:pPr lvl="0"/>
            <a:r>
              <a:rPr lang="en-US" sz="1200" dirty="0" err="1" smtClean="0">
                <a:solidFill>
                  <a:srgbClr val="FF0000"/>
                </a:solidFill>
                <a:hlinkClick r:id="rId2"/>
              </a:rPr>
              <a:t>Caufriez</a:t>
            </a:r>
            <a:r>
              <a:rPr lang="en-US" sz="1200" dirty="0" smtClean="0">
                <a:solidFill>
                  <a:srgbClr val="FF0000"/>
                </a:solidFill>
                <a:hlinkClick r:id="rId2"/>
              </a:rPr>
              <a:t> A. Menstrual disorders in adolescence: </a:t>
            </a:r>
            <a:r>
              <a:rPr lang="en-US" sz="1200" dirty="0" err="1" smtClean="0">
                <a:solidFill>
                  <a:srgbClr val="FF0000"/>
                </a:solidFill>
                <a:hlinkClick r:id="rId2"/>
              </a:rPr>
              <a:t>pathophysiology</a:t>
            </a:r>
            <a:r>
              <a:rPr lang="en-US" sz="1200" dirty="0" smtClean="0">
                <a:solidFill>
                  <a:srgbClr val="FF0000"/>
                </a:solidFill>
                <a:hlinkClick r:id="rId2"/>
              </a:rPr>
              <a:t> and treatment. </a:t>
            </a:r>
            <a:r>
              <a:rPr lang="en-US" sz="1200" dirty="0" err="1" smtClean="0">
                <a:solidFill>
                  <a:srgbClr val="FF0000"/>
                </a:solidFill>
                <a:hlinkClick r:id="rId2"/>
              </a:rPr>
              <a:t>Horm</a:t>
            </a:r>
            <a:r>
              <a:rPr lang="en-US" sz="1200" dirty="0" smtClean="0">
                <a:solidFill>
                  <a:srgbClr val="FF0000"/>
                </a:solidFill>
                <a:hlinkClick r:id="rId2"/>
              </a:rPr>
              <a:t> Res 1991</a:t>
            </a:r>
            <a:endParaRPr lang="en-US" sz="1200" dirty="0" smtClean="0">
              <a:solidFill>
                <a:srgbClr val="FF0000"/>
              </a:solidFill>
            </a:endParaRPr>
          </a:p>
          <a:p>
            <a:pPr lvl="0"/>
            <a:r>
              <a:rPr lang="en-US" sz="1200" dirty="0" err="1" smtClean="0">
                <a:solidFill>
                  <a:srgbClr val="FF0000"/>
                </a:solidFill>
                <a:hlinkClick r:id="rId2"/>
              </a:rPr>
              <a:t>Deligeoroglou</a:t>
            </a:r>
            <a:r>
              <a:rPr lang="en-US" sz="1200" dirty="0" smtClean="0">
                <a:solidFill>
                  <a:srgbClr val="FF0000"/>
                </a:solidFill>
                <a:hlinkClick r:id="rId2"/>
              </a:rPr>
              <a:t> E. Menstrual disorders during adolescence. </a:t>
            </a:r>
            <a:r>
              <a:rPr lang="en-US" sz="1200" dirty="0" err="1" smtClean="0">
                <a:solidFill>
                  <a:srgbClr val="FF0000"/>
                </a:solidFill>
                <a:hlinkClick r:id="rId2"/>
              </a:rPr>
              <a:t>Pediatr</a:t>
            </a:r>
            <a:r>
              <a:rPr lang="en-US" sz="1200" dirty="0" smtClean="0">
                <a:solidFill>
                  <a:srgbClr val="FF0000"/>
                </a:solidFill>
                <a:hlinkClick r:id="rId2"/>
              </a:rPr>
              <a:t> </a:t>
            </a:r>
            <a:r>
              <a:rPr lang="en-US" sz="1200" dirty="0" err="1" smtClean="0">
                <a:solidFill>
                  <a:srgbClr val="FF0000"/>
                </a:solidFill>
                <a:hlinkClick r:id="rId2"/>
              </a:rPr>
              <a:t>Endocrinol</a:t>
            </a:r>
            <a:r>
              <a:rPr lang="en-US" sz="1200" dirty="0" smtClean="0">
                <a:solidFill>
                  <a:srgbClr val="FF0000"/>
                </a:solidFill>
                <a:hlinkClick r:id="rId2"/>
              </a:rPr>
              <a:t> Rev 2006;</a:t>
            </a:r>
            <a:endParaRPr lang="en-US" sz="1200" dirty="0" smtClean="0">
              <a:solidFill>
                <a:srgbClr val="FF0000"/>
              </a:solidFill>
            </a:endParaRPr>
          </a:p>
          <a:p>
            <a:endParaRPr lang="en-US" sz="1100"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Kidney Disease</a:t>
            </a:r>
            <a:endParaRPr lang="en-US" dirty="0"/>
          </a:p>
        </p:txBody>
      </p:sp>
      <p:sp>
        <p:nvSpPr>
          <p:cNvPr id="3" name="Content Placeholder 2"/>
          <p:cNvSpPr>
            <a:spLocks noGrp="1"/>
          </p:cNvSpPr>
          <p:nvPr>
            <p:ph sz="quarter" idx="1"/>
          </p:nvPr>
        </p:nvSpPr>
        <p:spPr/>
        <p:txBody>
          <a:bodyPr>
            <a:normAutofit/>
          </a:bodyPr>
          <a:lstStyle/>
          <a:p>
            <a:r>
              <a:rPr lang="en-US" dirty="0" smtClean="0"/>
              <a:t>Menstruation may present various abnormalities, such as </a:t>
            </a:r>
            <a:r>
              <a:rPr lang="en-US" dirty="0" err="1" smtClean="0"/>
              <a:t>oligomenorrhea</a:t>
            </a:r>
            <a:r>
              <a:rPr lang="en-US" dirty="0" smtClean="0"/>
              <a:t> or </a:t>
            </a:r>
            <a:r>
              <a:rPr lang="en-US" dirty="0" err="1" smtClean="0"/>
              <a:t>menorrhagia</a:t>
            </a:r>
            <a:r>
              <a:rPr lang="en-US" dirty="0" smtClean="0"/>
              <a:t>, which may occasionally require hysterectomy. In some women, normal menses are restored after initiation of </a:t>
            </a:r>
            <a:r>
              <a:rPr lang="en-US" dirty="0" err="1" smtClean="0"/>
              <a:t>hemodialysis</a:t>
            </a:r>
            <a:endParaRPr lang="en-US" dirty="0" smtClean="0"/>
          </a:p>
          <a:p>
            <a:pPr>
              <a:buNone/>
            </a:pPr>
            <a:r>
              <a:rPr lang="en-US" dirty="0" smtClean="0"/>
              <a:t> </a:t>
            </a:r>
          </a:p>
          <a:p>
            <a:r>
              <a:rPr lang="en-US" sz="1400" i="1" dirty="0" smtClean="0">
                <a:solidFill>
                  <a:srgbClr val="FF0000"/>
                </a:solidFill>
              </a:rPr>
              <a:t>Holley JL. Gynecologic and reproductive issues in women on dialysis. American Journal of Kidney Diseases 1997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It can be caused by decreased platelets or platelet activity and </a:t>
            </a:r>
            <a:r>
              <a:rPr lang="en-US" dirty="0" err="1" smtClean="0"/>
              <a:t>hyperprolactinemia</a:t>
            </a:r>
            <a:r>
              <a:rPr lang="en-US" dirty="0" smtClean="0"/>
              <a:t> </a:t>
            </a:r>
          </a:p>
          <a:p>
            <a:r>
              <a:rPr lang="en-US" dirty="0" smtClean="0"/>
              <a:t>Increased plasma </a:t>
            </a:r>
            <a:r>
              <a:rPr lang="en-US" dirty="0" err="1" smtClean="0"/>
              <a:t>prolactin</a:t>
            </a:r>
            <a:r>
              <a:rPr lang="en-US" dirty="0" smtClean="0"/>
              <a:t> levels may impair hypothalamic –pituitary function</a:t>
            </a:r>
          </a:p>
          <a:p>
            <a:r>
              <a:rPr lang="en-US" dirty="0" smtClean="0"/>
              <a:t>The normal </a:t>
            </a:r>
            <a:r>
              <a:rPr lang="en-US" dirty="0" err="1" smtClean="0"/>
              <a:t>pulsatile</a:t>
            </a:r>
            <a:r>
              <a:rPr lang="en-US" dirty="0" smtClean="0"/>
              <a:t> release of </a:t>
            </a:r>
            <a:r>
              <a:rPr lang="en-US" dirty="0" err="1" smtClean="0"/>
              <a:t>gonadotropins</a:t>
            </a:r>
            <a:r>
              <a:rPr lang="en-US" dirty="0" smtClean="0"/>
              <a:t> is disturbed</a:t>
            </a:r>
          </a:p>
          <a:p>
            <a:endParaRPr lang="en-US" dirty="0" smtClean="0"/>
          </a:p>
          <a:p>
            <a:endParaRPr lang="en-US" dirty="0" smtClean="0"/>
          </a:p>
          <a:p>
            <a:r>
              <a:rPr lang="en-US" sz="1400" i="1" dirty="0" err="1" smtClean="0">
                <a:solidFill>
                  <a:srgbClr val="FF0000"/>
                </a:solidFill>
              </a:rPr>
              <a:t>Handelsman</a:t>
            </a:r>
            <a:r>
              <a:rPr lang="en-US" sz="1400" i="1" dirty="0" smtClean="0">
                <a:solidFill>
                  <a:srgbClr val="FF0000"/>
                </a:solidFill>
              </a:rPr>
              <a:t> DJ. Hypothalamic-pituitary-</a:t>
            </a:r>
            <a:r>
              <a:rPr lang="en-US" sz="1400" i="1" dirty="0" err="1" smtClean="0">
                <a:solidFill>
                  <a:srgbClr val="FF0000"/>
                </a:solidFill>
              </a:rPr>
              <a:t>gonadal</a:t>
            </a:r>
            <a:r>
              <a:rPr lang="en-US" sz="1400" i="1" dirty="0" smtClean="0">
                <a:solidFill>
                  <a:srgbClr val="FF0000"/>
                </a:solidFill>
              </a:rPr>
              <a:t> dysfunction in renal failure, dialysis and renal transplantation. Endocrine Reviews 1985 </a:t>
            </a:r>
          </a:p>
          <a:p>
            <a:r>
              <a:rPr lang="en-US" sz="1400" dirty="0" err="1" smtClean="0">
                <a:solidFill>
                  <a:srgbClr val="FF0000"/>
                </a:solidFill>
              </a:rPr>
              <a:t>Steinkampf</a:t>
            </a:r>
            <a:r>
              <a:rPr lang="en-US" sz="1400" dirty="0" smtClean="0">
                <a:solidFill>
                  <a:srgbClr val="FF0000"/>
                </a:solidFill>
              </a:rPr>
              <a:t> PM. Systemic illness and menstrual dysfunction. </a:t>
            </a:r>
            <a:r>
              <a:rPr lang="en-US" sz="1400" dirty="0" err="1" smtClean="0">
                <a:solidFill>
                  <a:srgbClr val="FF0000"/>
                </a:solidFill>
              </a:rPr>
              <a:t>Obstet</a:t>
            </a:r>
            <a:r>
              <a:rPr lang="en-US" sz="1400" dirty="0" smtClean="0">
                <a:solidFill>
                  <a:srgbClr val="FF0000"/>
                </a:solidFill>
              </a:rPr>
              <a:t> </a:t>
            </a:r>
            <a:r>
              <a:rPr lang="en-US" sz="1400" dirty="0" err="1" smtClean="0">
                <a:solidFill>
                  <a:srgbClr val="FF0000"/>
                </a:solidFill>
              </a:rPr>
              <a:t>Gynecol</a:t>
            </a:r>
            <a:r>
              <a:rPr lang="en-US" sz="1400" dirty="0" smtClean="0">
                <a:solidFill>
                  <a:srgbClr val="FF0000"/>
                </a:solidFill>
              </a:rPr>
              <a:t> </a:t>
            </a:r>
            <a:r>
              <a:rPr lang="en-US" sz="1400" dirty="0" err="1" smtClean="0">
                <a:solidFill>
                  <a:srgbClr val="FF0000"/>
                </a:solidFill>
              </a:rPr>
              <a:t>Clin</a:t>
            </a:r>
            <a:r>
              <a:rPr lang="en-US" sz="1400" dirty="0" smtClean="0">
                <a:solidFill>
                  <a:srgbClr val="FF0000"/>
                </a:solidFill>
              </a:rPr>
              <a:t> North Am 1990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Initial treatment goals for uremic women with sexual dysfunction include maximizing the delivered dose of dialysis and correcting the anemia of chronic renal failure.</a:t>
            </a:r>
          </a:p>
          <a:p>
            <a:r>
              <a:rPr lang="en-US" dirty="0" smtClean="0"/>
              <a:t>The administration of a progestin for 10 days each month to women with renal failure and chronic </a:t>
            </a:r>
            <a:r>
              <a:rPr lang="en-US" dirty="0" err="1" smtClean="0"/>
              <a:t>anovulation</a:t>
            </a:r>
            <a:r>
              <a:rPr lang="en-US" dirty="0" smtClean="0"/>
              <a:t> but normal serum </a:t>
            </a:r>
            <a:r>
              <a:rPr lang="en-US" dirty="0" err="1" smtClean="0"/>
              <a:t>estradiol</a:t>
            </a:r>
            <a:r>
              <a:rPr lang="en-US" dirty="0" smtClean="0"/>
              <a:t> will result in menses.</a:t>
            </a:r>
          </a:p>
          <a:p>
            <a:r>
              <a:rPr lang="en-US" dirty="0" smtClean="0"/>
              <a:t>Other therapies </a:t>
            </a:r>
            <a:r>
              <a:rPr lang="en-US" dirty="0" err="1" smtClean="0">
                <a:hlinkClick r:id="rId2"/>
              </a:rPr>
              <a:t>bromocriptine</a:t>
            </a:r>
            <a:r>
              <a:rPr lang="en-US" dirty="0" smtClean="0"/>
              <a:t> for those with </a:t>
            </a:r>
            <a:r>
              <a:rPr lang="en-US" dirty="0" err="1" smtClean="0"/>
              <a:t>hyperprolactinemia</a:t>
            </a:r>
            <a:r>
              <a:rPr lang="en-US" dirty="0" smtClean="0"/>
              <a:t>, and estrogen supplementation for women with low circulating levels of </a:t>
            </a:r>
            <a:r>
              <a:rPr lang="en-US" dirty="0" err="1" smtClean="0"/>
              <a:t>estradiol</a:t>
            </a:r>
            <a:endParaRPr lang="en-US" dirty="0" smtClean="0"/>
          </a:p>
          <a:p>
            <a:r>
              <a:rPr lang="en-US" sz="1300" dirty="0" smtClean="0">
                <a:solidFill>
                  <a:srgbClr val="FF0000"/>
                </a:solidFill>
                <a:hlinkClick r:id="rId2"/>
              </a:rPr>
              <a:t>Ginsburg, ES. Reproductive endocrinology and pregnancy in women on </a:t>
            </a:r>
            <a:r>
              <a:rPr lang="en-US" sz="1300" dirty="0" err="1" smtClean="0">
                <a:solidFill>
                  <a:srgbClr val="FF0000"/>
                </a:solidFill>
                <a:hlinkClick r:id="rId2"/>
              </a:rPr>
              <a:t>hemodialysis</a:t>
            </a:r>
            <a:r>
              <a:rPr lang="en-US" sz="1300" dirty="0" smtClean="0">
                <a:solidFill>
                  <a:srgbClr val="FF0000"/>
                </a:solidFill>
                <a:hlinkClick r:id="rId2"/>
              </a:rPr>
              <a:t>. </a:t>
            </a:r>
          </a:p>
          <a:p>
            <a:r>
              <a:rPr lang="en-US" sz="1300" dirty="0" err="1" smtClean="0">
                <a:solidFill>
                  <a:srgbClr val="FF0000"/>
                </a:solidFill>
                <a:hlinkClick r:id="rId2"/>
              </a:rPr>
              <a:t>Semin</a:t>
            </a:r>
            <a:r>
              <a:rPr lang="en-US" sz="1300" dirty="0" smtClean="0">
                <a:solidFill>
                  <a:srgbClr val="FF0000"/>
                </a:solidFill>
                <a:hlinkClick r:id="rId2"/>
              </a:rPr>
              <a:t> Dial 1993. </a:t>
            </a:r>
            <a:r>
              <a:rPr lang="en-US" sz="1300" dirty="0" err="1" smtClean="0">
                <a:solidFill>
                  <a:srgbClr val="FF0000"/>
                </a:solidFill>
                <a:hlinkClick r:id="rId2"/>
              </a:rPr>
              <a:t>Hypermenorrhea</a:t>
            </a:r>
            <a:r>
              <a:rPr lang="en-US" sz="1300" dirty="0" smtClean="0">
                <a:solidFill>
                  <a:srgbClr val="FF0000"/>
                </a:solidFill>
                <a:hlinkClick r:id="rId2"/>
              </a:rPr>
              <a:t> in the young </a:t>
            </a:r>
            <a:r>
              <a:rPr lang="en-US" sz="1300" dirty="0" err="1" smtClean="0">
                <a:solidFill>
                  <a:srgbClr val="FF0000"/>
                </a:solidFill>
                <a:hlinkClick r:id="rId2"/>
              </a:rPr>
              <a:t>hemodialysis</a:t>
            </a:r>
            <a:r>
              <a:rPr lang="en-US" sz="1300" dirty="0" smtClean="0">
                <a:solidFill>
                  <a:srgbClr val="FF0000"/>
                </a:solidFill>
                <a:hlinkClick r:id="rId2"/>
              </a:rPr>
              <a:t> patient. Am J </a:t>
            </a:r>
            <a:r>
              <a:rPr lang="en-US" sz="1300" dirty="0" err="1" smtClean="0">
                <a:solidFill>
                  <a:srgbClr val="FF0000"/>
                </a:solidFill>
                <a:hlinkClick r:id="rId2"/>
              </a:rPr>
              <a:t>Obstet</a:t>
            </a:r>
            <a:r>
              <a:rPr lang="en-US" sz="1300" dirty="0" smtClean="0">
                <a:solidFill>
                  <a:srgbClr val="FF0000"/>
                </a:solidFill>
                <a:hlinkClick r:id="rId2"/>
              </a:rPr>
              <a:t> </a:t>
            </a:r>
            <a:r>
              <a:rPr lang="en-US" sz="1300" dirty="0" err="1" smtClean="0">
                <a:solidFill>
                  <a:srgbClr val="FF0000"/>
                </a:solidFill>
                <a:hlinkClick r:id="rId2"/>
              </a:rPr>
              <a:t>Gynecol</a:t>
            </a:r>
            <a:r>
              <a:rPr lang="en-US" sz="1300" dirty="0" smtClean="0">
                <a:solidFill>
                  <a:srgbClr val="FF0000"/>
                </a:solidFill>
                <a:hlinkClick r:id="rId2"/>
              </a:rPr>
              <a:t> 1973</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Insufficiency</a:t>
            </a:r>
            <a:endParaRPr lang="en-US" dirty="0"/>
          </a:p>
        </p:txBody>
      </p:sp>
      <p:sp>
        <p:nvSpPr>
          <p:cNvPr id="3" name="Content Placeholder 2"/>
          <p:cNvSpPr>
            <a:spLocks noGrp="1"/>
          </p:cNvSpPr>
          <p:nvPr>
            <p:ph sz="quarter" idx="1"/>
          </p:nvPr>
        </p:nvSpPr>
        <p:spPr/>
        <p:txBody>
          <a:bodyPr>
            <a:normAutofit/>
          </a:bodyPr>
          <a:lstStyle/>
          <a:p>
            <a:r>
              <a:rPr lang="en-US" dirty="0" err="1" smtClean="0"/>
              <a:t>Amenorrhoea</a:t>
            </a:r>
            <a:r>
              <a:rPr lang="en-US" dirty="0" smtClean="0"/>
              <a:t> is a </a:t>
            </a:r>
            <a:r>
              <a:rPr lang="en-US" dirty="0" err="1" smtClean="0"/>
              <a:t>recognised</a:t>
            </a:r>
            <a:r>
              <a:rPr lang="en-US" dirty="0" smtClean="0"/>
              <a:t> complication of all</a:t>
            </a:r>
          </a:p>
          <a:p>
            <a:pPr>
              <a:buNone/>
            </a:pPr>
            <a:r>
              <a:rPr lang="en-US" dirty="0" smtClean="0"/>
              <a:t>   types of end stage chronic liver disease.</a:t>
            </a:r>
          </a:p>
          <a:p>
            <a:pPr>
              <a:buFont typeface="Courier New" pitchFamily="49" charset="0"/>
              <a:buChar char="o"/>
            </a:pPr>
            <a:r>
              <a:rPr lang="en-US" dirty="0" smtClean="0"/>
              <a:t>In some cases of autoimmune chronic active hepatitis, </a:t>
            </a:r>
            <a:r>
              <a:rPr lang="en-US" dirty="0" err="1" smtClean="0"/>
              <a:t>amenorrhoea</a:t>
            </a:r>
            <a:r>
              <a:rPr lang="en-US" dirty="0" smtClean="0"/>
              <a:t> occurs relatively early in the disease process, while in primary </a:t>
            </a:r>
            <a:r>
              <a:rPr lang="en-US" dirty="0" err="1" smtClean="0"/>
              <a:t>biliary</a:t>
            </a:r>
            <a:r>
              <a:rPr lang="en-US" dirty="0" smtClean="0"/>
              <a:t> cirrhosis </a:t>
            </a:r>
            <a:r>
              <a:rPr lang="en-US" dirty="0" err="1" smtClean="0"/>
              <a:t>menorrhagia</a:t>
            </a:r>
            <a:r>
              <a:rPr lang="en-US" dirty="0" smtClean="0"/>
              <a:t> is the predominant initial menstrual abnormality</a:t>
            </a:r>
          </a:p>
          <a:p>
            <a:pPr>
              <a:buNone/>
            </a:pPr>
            <a:r>
              <a:rPr lang="en-US" dirty="0" smtClean="0"/>
              <a:t>  </a:t>
            </a:r>
          </a:p>
          <a:p>
            <a:r>
              <a:rPr lang="en-US" sz="1300" dirty="0" smtClean="0">
                <a:solidFill>
                  <a:srgbClr val="FF0000"/>
                </a:solidFill>
              </a:rPr>
              <a:t>Powell D. Pregnancy in active chronic hepatitis on immunosuppressive therapy. </a:t>
            </a:r>
            <a:r>
              <a:rPr lang="en-US" sz="1300" dirty="0" err="1" smtClean="0">
                <a:solidFill>
                  <a:srgbClr val="FF0000"/>
                </a:solidFill>
              </a:rPr>
              <a:t>Postgrad</a:t>
            </a:r>
            <a:r>
              <a:rPr lang="en-US" sz="1300" dirty="0" smtClean="0">
                <a:solidFill>
                  <a:srgbClr val="FF0000"/>
                </a:solidFill>
              </a:rPr>
              <a:t> </a:t>
            </a:r>
            <a:r>
              <a:rPr lang="en-US" sz="1300" dirty="0" err="1" smtClean="0">
                <a:solidFill>
                  <a:srgbClr val="FF0000"/>
                </a:solidFill>
              </a:rPr>
              <a:t>MedJr</a:t>
            </a:r>
            <a:r>
              <a:rPr lang="en-US" sz="1300" dirty="0" smtClean="0">
                <a:solidFill>
                  <a:srgbClr val="FF0000"/>
                </a:solidFill>
              </a:rPr>
              <a:t> 1969</a:t>
            </a:r>
          </a:p>
          <a:p>
            <a:r>
              <a:rPr lang="en-US" sz="1300" dirty="0" smtClean="0">
                <a:solidFill>
                  <a:srgbClr val="FF0000"/>
                </a:solidFill>
              </a:rPr>
              <a:t>Steven MM. Pregnancy in chronic</a:t>
            </a:r>
            <a:r>
              <a:rPr lang="da-DK" sz="1300" dirty="0" smtClean="0">
                <a:solidFill>
                  <a:srgbClr val="FF0000"/>
                </a:solidFill>
              </a:rPr>
              <a:t> active hepatitis. Qj Med 1979</a:t>
            </a:r>
          </a:p>
          <a:p>
            <a:r>
              <a:rPr lang="en-US" sz="1400" dirty="0" err="1" smtClean="0">
                <a:solidFill>
                  <a:srgbClr val="FF0000"/>
                </a:solidFill>
              </a:rPr>
              <a:t>Stellon</a:t>
            </a:r>
            <a:r>
              <a:rPr lang="en-US" sz="1400" dirty="0" smtClean="0">
                <a:solidFill>
                  <a:srgbClr val="FF0000"/>
                </a:solidFill>
              </a:rPr>
              <a:t> AJ. Increased incidence of </a:t>
            </a:r>
            <a:r>
              <a:rPr lang="en-US" sz="1400" dirty="0" err="1" smtClean="0">
                <a:solidFill>
                  <a:srgbClr val="FF0000"/>
                </a:solidFill>
              </a:rPr>
              <a:t>menstrualabnormalities</a:t>
            </a:r>
            <a:r>
              <a:rPr lang="en-US" sz="1400" dirty="0" smtClean="0">
                <a:solidFill>
                  <a:srgbClr val="FF0000"/>
                </a:solidFill>
              </a:rPr>
              <a:t> and hysterectomy preceding primary </a:t>
            </a:r>
            <a:r>
              <a:rPr lang="en-US" sz="1400" dirty="0" err="1" smtClean="0">
                <a:solidFill>
                  <a:srgbClr val="FF0000"/>
                </a:solidFill>
              </a:rPr>
              <a:t>biliarycirrhosis</a:t>
            </a:r>
            <a:r>
              <a:rPr lang="en-US" sz="1400" dirty="0" smtClean="0">
                <a:solidFill>
                  <a:srgbClr val="FF0000"/>
                </a:solidFill>
              </a:rPr>
              <a:t>. Br MedJ7 1986</a:t>
            </a:r>
          </a:p>
          <a:p>
            <a:endParaRPr lang="en-US" sz="1300" dirty="0" smtClean="0">
              <a:solidFill>
                <a:srgbClr val="FF0000"/>
              </a:solidFill>
            </a:endParaRPr>
          </a:p>
          <a:p>
            <a:endParaRPr lang="en-US" sz="1300" dirty="0" smtClean="0">
              <a:solidFill>
                <a:srgbClr val="FF0000"/>
              </a:solidFill>
            </a:endParaRPr>
          </a:p>
          <a:p>
            <a:pPr>
              <a:buFont typeface="Courier New" pitchFamily="49" charset="0"/>
              <a:buChar char="o"/>
            </a:pPr>
            <a:endParaRPr lang="en-US" dirty="0" smtClean="0"/>
          </a:p>
          <a:p>
            <a:pPr>
              <a:buFont typeface="Courier New" pitchFamily="49" charset="0"/>
              <a:buChar char="o"/>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Hepatic production of vitamin K dependent</a:t>
            </a:r>
          </a:p>
          <a:p>
            <a:pPr>
              <a:buNone/>
            </a:pPr>
            <a:r>
              <a:rPr lang="en-US" dirty="0" smtClean="0"/>
              <a:t>    clotting factors and fibrinogen can be slowed by a variety of diseases.</a:t>
            </a:r>
          </a:p>
          <a:p>
            <a:r>
              <a:rPr lang="en-US" dirty="0" smtClean="0"/>
              <a:t>Liver disease also modifies the degradation pathways for estrogens, leading to elevated estrogen activity in the serum</a:t>
            </a:r>
          </a:p>
          <a:p>
            <a:pPr>
              <a:buFont typeface="Wingdings" pitchFamily="2" charset="2"/>
              <a:buChar char="v"/>
            </a:pPr>
            <a:r>
              <a:rPr lang="en-US" dirty="0" smtClean="0"/>
              <a:t>The hormonal basis for the </a:t>
            </a:r>
            <a:r>
              <a:rPr lang="en-US" dirty="0" err="1" smtClean="0"/>
              <a:t>amenorrhoea</a:t>
            </a:r>
            <a:r>
              <a:rPr lang="en-US" dirty="0" smtClean="0"/>
              <a:t> is poorly understood, but probably involves hypothalamic-pituitary dysfunction.</a:t>
            </a:r>
          </a:p>
          <a:p>
            <a:pPr>
              <a:buNone/>
            </a:pPr>
            <a:endParaRPr lang="en-US" dirty="0" smtClean="0"/>
          </a:p>
          <a:p>
            <a:endParaRPr lang="en-US" dirty="0" smtClean="0"/>
          </a:p>
          <a:p>
            <a:endParaRPr lang="en-US" dirty="0" smtClean="0"/>
          </a:p>
          <a:p>
            <a:endParaRPr lang="en-US" dirty="0" smtClean="0"/>
          </a:p>
          <a:p>
            <a:r>
              <a:rPr lang="en-US" sz="1400" dirty="0" smtClean="0">
                <a:solidFill>
                  <a:srgbClr val="FF0000"/>
                </a:solidFill>
              </a:rPr>
              <a:t>Jennings JC. Abnormal uterine bleeding. Med </a:t>
            </a:r>
            <a:r>
              <a:rPr lang="en-US" sz="1400" dirty="0" err="1" smtClean="0">
                <a:solidFill>
                  <a:srgbClr val="FF0000"/>
                </a:solidFill>
              </a:rPr>
              <a:t>Clin</a:t>
            </a:r>
            <a:r>
              <a:rPr lang="en-US" sz="1400" dirty="0" smtClean="0">
                <a:solidFill>
                  <a:srgbClr val="FF0000"/>
                </a:solidFill>
              </a:rPr>
              <a:t> North Am 1995</a:t>
            </a:r>
          </a:p>
          <a:p>
            <a:r>
              <a:rPr lang="en-US" sz="1200" dirty="0" smtClean="0">
                <a:solidFill>
                  <a:srgbClr val="FF0000"/>
                </a:solidFill>
              </a:rPr>
              <a:t>Penn I. Parenthood following renal and hepatic transplantation. Transplantation 1980</a:t>
            </a:r>
            <a:endParaRPr lang="en-US" sz="1400" dirty="0" smtClean="0">
              <a:solidFill>
                <a:srgbClr val="FF0000"/>
              </a:solidFill>
            </a:endParaRPr>
          </a:p>
          <a:p>
            <a:endParaRPr lang="en-US" sz="1200" dirty="0" smtClean="0">
              <a:solidFill>
                <a:srgbClr val="FF0000"/>
              </a:solidFill>
            </a:endParaRPr>
          </a:p>
          <a:p>
            <a:endParaRPr lang="en-US" sz="1400" dirty="0" smtClean="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
          </p:nvPr>
        </p:nvSpPr>
        <p:spPr/>
        <p:txBody>
          <a:bodyPr>
            <a:normAutofit/>
          </a:bodyPr>
          <a:lstStyle/>
          <a:p>
            <a:r>
              <a:rPr lang="en-US" dirty="0" smtClean="0"/>
              <a:t>After successful </a:t>
            </a:r>
            <a:r>
              <a:rPr lang="en-US" dirty="0" err="1" smtClean="0"/>
              <a:t>orthotopic</a:t>
            </a:r>
            <a:r>
              <a:rPr lang="en-US" dirty="0" smtClean="0"/>
              <a:t> liver transplantation, women achieve normal menstrual function and fertility. The return of menses can occur in 2 or 3 months after transplantation.</a:t>
            </a:r>
          </a:p>
          <a:p>
            <a:r>
              <a:rPr lang="en-US" dirty="0" smtClean="0"/>
              <a:t>Successful pregnancy has been documented in patients with autoimmune chronic active hepatitis who are well controlled with immunosuppressive therapy</a:t>
            </a:r>
          </a:p>
          <a:p>
            <a:endParaRPr lang="en-US" dirty="0" smtClean="0"/>
          </a:p>
          <a:p>
            <a:r>
              <a:rPr lang="en-US" sz="1400" b="1" dirty="0" err="1" smtClean="0">
                <a:solidFill>
                  <a:srgbClr val="FF0000"/>
                </a:solidFill>
              </a:rPr>
              <a:t>Karagiannis</a:t>
            </a:r>
            <a:r>
              <a:rPr lang="en-US" sz="1400" b="1" dirty="0" smtClean="0">
                <a:solidFill>
                  <a:srgbClr val="FF0000"/>
                </a:solidFill>
              </a:rPr>
              <a:t> </a:t>
            </a:r>
            <a:r>
              <a:rPr lang="en-US" sz="1400" b="1" dirty="0" err="1" smtClean="0">
                <a:solidFill>
                  <a:srgbClr val="FF0000"/>
                </a:solidFill>
              </a:rPr>
              <a:t>A.Gonadal</a:t>
            </a:r>
            <a:r>
              <a:rPr lang="en-US" sz="1400" b="1" dirty="0" smtClean="0">
                <a:solidFill>
                  <a:srgbClr val="FF0000"/>
                </a:solidFill>
              </a:rPr>
              <a:t> dysfunction in systemic </a:t>
            </a:r>
            <a:r>
              <a:rPr lang="en-US" sz="1400" b="1" dirty="0" err="1" smtClean="0">
                <a:solidFill>
                  <a:srgbClr val="FF0000"/>
                </a:solidFill>
              </a:rPr>
              <a:t>diseases.Eur</a:t>
            </a:r>
            <a:r>
              <a:rPr lang="en-US" sz="1400" b="1" dirty="0" smtClean="0">
                <a:solidFill>
                  <a:srgbClr val="FF0000"/>
                </a:solidFill>
              </a:rPr>
              <a:t> J Endocrinol,2005</a:t>
            </a:r>
            <a:endParaRPr lang="en-US" sz="1400" dirty="0" smtClean="0">
              <a:solidFill>
                <a:srgbClr val="FF0000"/>
              </a:solidFill>
            </a:endParaRPr>
          </a:p>
          <a:p>
            <a:pPr>
              <a:buNone/>
            </a:pPr>
            <a:r>
              <a:rPr lang="en-US" sz="1400" dirty="0" smtClean="0">
                <a:solidFill>
                  <a:srgbClr val="FF0000"/>
                </a:solidFill>
              </a:rPr>
              <a:t> </a:t>
            </a:r>
          </a:p>
          <a:p>
            <a:pPr>
              <a:buNone/>
            </a:pPr>
            <a:endParaRPr lang="da-DK" sz="1600" dirty="0" smtClean="0">
              <a:solidFill>
                <a:srgbClr val="FF0000"/>
              </a:solidFill>
            </a:endParaRPr>
          </a:p>
          <a:p>
            <a:endParaRPr lang="en-US" sz="1600" dirty="0" smtClean="0">
              <a:solidFill>
                <a:srgbClr val="FF0000"/>
              </a:solidFill>
            </a:endParaRPr>
          </a:p>
          <a:p>
            <a:endParaRPr lang="en-US" sz="1600" dirty="0" smtClean="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43800" cy="1219200"/>
          </a:xfrm>
          <a:ln>
            <a:solidFill>
              <a:schemeClr val="accent1"/>
            </a:solidFill>
          </a:ln>
        </p:spPr>
        <p:txBody>
          <a:bodyPr>
            <a:normAutofit fontScale="90000"/>
          </a:bodyPr>
          <a:lstStyle/>
          <a:p>
            <a:r>
              <a:rPr lang="en-US" sz="2700" b="1" dirty="0" smtClean="0"/>
              <a:t>Combined OCP Absolute Contraindications</a:t>
            </a:r>
            <a:r>
              <a:rPr lang="en-US" sz="3200" b="1" dirty="0" smtClean="0"/>
              <a:t/>
            </a:r>
            <a:br>
              <a:rPr lang="en-US" sz="3200" b="1" dirty="0" smtClean="0"/>
            </a:br>
            <a:endParaRPr lang="en-US" dirty="0"/>
          </a:p>
        </p:txBody>
      </p:sp>
      <p:sp>
        <p:nvSpPr>
          <p:cNvPr id="3" name="Content Placeholder 2"/>
          <p:cNvSpPr>
            <a:spLocks noGrp="1"/>
          </p:cNvSpPr>
          <p:nvPr>
            <p:ph sz="quarter" idx="1"/>
          </p:nvPr>
        </p:nvSpPr>
        <p:spPr>
          <a:xfrm>
            <a:off x="457200" y="1219200"/>
            <a:ext cx="7467600" cy="5638800"/>
          </a:xfrm>
        </p:spPr>
        <p:txBody>
          <a:bodyPr>
            <a:normAutofit fontScale="25000" lnSpcReduction="20000"/>
          </a:bodyPr>
          <a:lstStyle/>
          <a:p>
            <a:r>
              <a:rPr lang="en-US" sz="8000" dirty="0" smtClean="0"/>
              <a:t>&lt; 6 weeks postpartum if breastfeeding</a:t>
            </a:r>
          </a:p>
          <a:p>
            <a:r>
              <a:rPr lang="en-US" sz="8000" dirty="0" smtClean="0"/>
              <a:t>Smoker over the age of 35 (≥ 15 cigarettes per day)</a:t>
            </a:r>
          </a:p>
          <a:p>
            <a:r>
              <a:rPr lang="en-US" sz="8000" dirty="0" smtClean="0"/>
              <a:t>Hypertension (systolic ≥ 160mm Hg or diastolic≥ 100mm Hg</a:t>
            </a:r>
          </a:p>
          <a:p>
            <a:r>
              <a:rPr lang="en-US" sz="8000" dirty="0" smtClean="0"/>
              <a:t>Current or past history of venous </a:t>
            </a:r>
            <a:r>
              <a:rPr lang="en-US" sz="8000" dirty="0" err="1" smtClean="0"/>
              <a:t>thromboembolism</a:t>
            </a:r>
            <a:endParaRPr lang="en-US" sz="8000" dirty="0" smtClean="0"/>
          </a:p>
          <a:p>
            <a:r>
              <a:rPr lang="en-US" sz="8000" dirty="0" smtClean="0"/>
              <a:t>Ischemic heart disease</a:t>
            </a:r>
          </a:p>
          <a:p>
            <a:r>
              <a:rPr lang="en-US" sz="8000" dirty="0" smtClean="0"/>
              <a:t>History of </a:t>
            </a:r>
            <a:r>
              <a:rPr lang="en-US" sz="8000" dirty="0" err="1" smtClean="0"/>
              <a:t>cerebrovascular</a:t>
            </a:r>
            <a:r>
              <a:rPr lang="en-US" sz="8000" dirty="0" smtClean="0"/>
              <a:t> accident</a:t>
            </a:r>
          </a:p>
          <a:p>
            <a:r>
              <a:rPr lang="en-US" sz="8000" dirty="0" smtClean="0"/>
              <a:t>Complicated </a:t>
            </a:r>
            <a:r>
              <a:rPr lang="en-US" sz="8000" dirty="0" err="1" smtClean="0"/>
              <a:t>valvular</a:t>
            </a:r>
            <a:r>
              <a:rPr lang="en-US" sz="8000" dirty="0" smtClean="0"/>
              <a:t> heart disease (pulmonary HTN</a:t>
            </a:r>
          </a:p>
          <a:p>
            <a:pPr>
              <a:buNone/>
            </a:pPr>
            <a:r>
              <a:rPr lang="en-US" sz="8000" dirty="0" smtClean="0"/>
              <a:t>    </a:t>
            </a:r>
            <a:r>
              <a:rPr lang="en-US" sz="8000" dirty="0" err="1" smtClean="0"/>
              <a:t>atrial</a:t>
            </a:r>
            <a:r>
              <a:rPr lang="en-US" sz="8000" dirty="0" smtClean="0"/>
              <a:t> fibrillation, history of </a:t>
            </a:r>
            <a:r>
              <a:rPr lang="en-US" sz="8000" dirty="0" err="1" smtClean="0"/>
              <a:t>subacute</a:t>
            </a:r>
            <a:r>
              <a:rPr lang="en-US" sz="8000" dirty="0" smtClean="0"/>
              <a:t> </a:t>
            </a:r>
            <a:r>
              <a:rPr lang="en-US" sz="8000" dirty="0" err="1" smtClean="0"/>
              <a:t>bacterialendocarditis</a:t>
            </a:r>
            <a:r>
              <a:rPr lang="en-US" sz="8000" dirty="0" smtClean="0"/>
              <a:t>)</a:t>
            </a:r>
          </a:p>
          <a:p>
            <a:r>
              <a:rPr lang="en-US" sz="8000" dirty="0" smtClean="0"/>
              <a:t>Migraine headache with focal neurological symptoms</a:t>
            </a:r>
          </a:p>
          <a:p>
            <a:r>
              <a:rPr lang="en-US" sz="8000" dirty="0" smtClean="0"/>
              <a:t>Breast cancer (current)</a:t>
            </a:r>
          </a:p>
          <a:p>
            <a:r>
              <a:rPr lang="en-US" sz="8000" dirty="0" smtClean="0"/>
              <a:t>Diabetes with retinopathy/nephropathy/neuropathy</a:t>
            </a:r>
          </a:p>
          <a:p>
            <a:r>
              <a:rPr lang="en-US" sz="9600" b="1" dirty="0" smtClean="0">
                <a:solidFill>
                  <a:srgbClr val="FF0000"/>
                </a:solidFill>
              </a:rPr>
              <a:t>Severe cirrhosis</a:t>
            </a:r>
          </a:p>
          <a:p>
            <a:r>
              <a:rPr lang="en-US" sz="9600" b="1" dirty="0" smtClean="0">
                <a:solidFill>
                  <a:srgbClr val="FF0000"/>
                </a:solidFill>
              </a:rPr>
              <a:t>Liver </a:t>
            </a:r>
            <a:r>
              <a:rPr lang="en-US" sz="9600" b="1" dirty="0" err="1" smtClean="0">
                <a:solidFill>
                  <a:srgbClr val="FF0000"/>
                </a:solidFill>
              </a:rPr>
              <a:t>tumour</a:t>
            </a:r>
            <a:r>
              <a:rPr lang="en-US" sz="9600" b="1" dirty="0" smtClean="0">
                <a:solidFill>
                  <a:srgbClr val="FF0000"/>
                </a:solidFill>
              </a:rPr>
              <a:t> (adenoma or </a:t>
            </a:r>
            <a:r>
              <a:rPr lang="en-US" sz="9600" b="1" dirty="0" err="1" smtClean="0">
                <a:solidFill>
                  <a:srgbClr val="FF0000"/>
                </a:solidFill>
              </a:rPr>
              <a:t>hepatoma</a:t>
            </a:r>
            <a:r>
              <a:rPr lang="en-US" sz="9600" dirty="0" smtClean="0">
                <a:solidFill>
                  <a:srgbClr val="FF0000"/>
                </a:solidFill>
              </a:rPr>
              <a:t>)</a:t>
            </a:r>
          </a:p>
          <a:p>
            <a:endParaRPr lang="en-US" sz="9600" dirty="0" smtClean="0">
              <a:solidFill>
                <a:srgbClr val="FF0000"/>
              </a:solidFill>
            </a:endParaRPr>
          </a:p>
          <a:p>
            <a:r>
              <a:rPr lang="en-US" sz="5600" dirty="0" smtClean="0"/>
              <a:t>World Health Organization. Improving access to quality care in family</a:t>
            </a:r>
          </a:p>
          <a:p>
            <a:pPr>
              <a:buNone/>
            </a:pPr>
            <a:r>
              <a:rPr lang="en-US" sz="5600" dirty="0" smtClean="0"/>
              <a:t>      planning: medical eligibility criteria for contraceptive use. 2nd ed. Geneva:</a:t>
            </a:r>
          </a:p>
          <a:p>
            <a:pPr>
              <a:buNone/>
            </a:pPr>
            <a:r>
              <a:rPr lang="en-US" sz="5600" dirty="0" smtClean="0"/>
              <a:t>      WHO;2001</a:t>
            </a:r>
            <a:endParaRPr lang="en-US" sz="56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endParaRPr lang="en-US" sz="1400" dirty="0" smtClean="0">
              <a:solidFill>
                <a:srgbClr val="FF0000"/>
              </a:solidFill>
            </a:endParaRPr>
          </a:p>
          <a:p>
            <a:r>
              <a:rPr lang="en-US" sz="1400" dirty="0" smtClean="0">
                <a:solidFill>
                  <a:srgbClr val="FF0000"/>
                </a:solidFill>
              </a:rPr>
              <a:t>CANADIAN CONTRACEPTION CONSENSUS</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543800" cy="1371600"/>
          </a:xfrm>
        </p:spPr>
        <p:txBody>
          <a:bodyPr>
            <a:normAutofit fontScale="90000"/>
          </a:bodyPr>
          <a:lstStyle/>
          <a:p>
            <a:r>
              <a:rPr lang="en-US" b="1" dirty="0" smtClean="0"/>
              <a:t>Combined OCP RELATIVE CONTRAINDICATIONS</a:t>
            </a:r>
            <a:br>
              <a:rPr lang="en-US" b="1" dirty="0" smtClean="0"/>
            </a:br>
            <a:endParaRPr lang="en-US" dirty="0"/>
          </a:p>
        </p:txBody>
      </p:sp>
      <p:sp>
        <p:nvSpPr>
          <p:cNvPr id="3" name="Content Placeholder 2"/>
          <p:cNvSpPr>
            <a:spLocks noGrp="1"/>
          </p:cNvSpPr>
          <p:nvPr>
            <p:ph sz="quarter" idx="1"/>
          </p:nvPr>
        </p:nvSpPr>
        <p:spPr>
          <a:xfrm>
            <a:off x="457200" y="1219200"/>
            <a:ext cx="7467600" cy="5638800"/>
          </a:xfrm>
        </p:spPr>
        <p:txBody>
          <a:bodyPr>
            <a:normAutofit/>
          </a:bodyPr>
          <a:lstStyle/>
          <a:p>
            <a:r>
              <a:rPr lang="en-US" dirty="0" smtClean="0"/>
              <a:t>Smoker over the age of 35 (&lt; 15 cigarettes per day)</a:t>
            </a:r>
          </a:p>
          <a:p>
            <a:r>
              <a:rPr lang="en-US" dirty="0" smtClean="0"/>
              <a:t>Adequately controlled hypertension</a:t>
            </a:r>
          </a:p>
          <a:p>
            <a:r>
              <a:rPr lang="en-US" dirty="0" smtClean="0"/>
              <a:t>Hypertension (systolic 140–159mm Hg, diastolic</a:t>
            </a:r>
          </a:p>
          <a:p>
            <a:pPr>
              <a:buNone/>
            </a:pPr>
            <a:r>
              <a:rPr lang="en-US" dirty="0" smtClean="0"/>
              <a:t>   90–99mm Hg)</a:t>
            </a:r>
          </a:p>
          <a:p>
            <a:r>
              <a:rPr lang="en-US" dirty="0" smtClean="0"/>
              <a:t>Migraine headache over the age of 35</a:t>
            </a:r>
          </a:p>
          <a:p>
            <a:r>
              <a:rPr lang="en-US" b="1" i="1" dirty="0" smtClean="0">
                <a:solidFill>
                  <a:srgbClr val="FF0000"/>
                </a:solidFill>
              </a:rPr>
              <a:t>Currently symptomatic gallbladder disease</a:t>
            </a:r>
          </a:p>
          <a:p>
            <a:r>
              <a:rPr lang="en-US" b="1" i="1" dirty="0" smtClean="0">
                <a:solidFill>
                  <a:srgbClr val="FF0000"/>
                </a:solidFill>
              </a:rPr>
              <a:t>Mild cirrhosis</a:t>
            </a:r>
          </a:p>
          <a:p>
            <a:r>
              <a:rPr lang="en-US" b="1" i="1" dirty="0" smtClean="0">
                <a:solidFill>
                  <a:srgbClr val="FF0000"/>
                </a:solidFill>
              </a:rPr>
              <a:t>History of combined OC-related </a:t>
            </a:r>
            <a:r>
              <a:rPr lang="en-US" b="1" i="1" dirty="0" err="1" smtClean="0">
                <a:solidFill>
                  <a:srgbClr val="FF0000"/>
                </a:solidFill>
              </a:rPr>
              <a:t>cholestasis</a:t>
            </a:r>
            <a:endParaRPr lang="en-US" b="1" i="1" dirty="0" smtClean="0">
              <a:solidFill>
                <a:srgbClr val="FF0000"/>
              </a:solidFill>
            </a:endParaRPr>
          </a:p>
          <a:p>
            <a:r>
              <a:rPr lang="en-US" dirty="0" smtClean="0"/>
              <a:t>Users of medications that may interfere with combined OC metabolism</a:t>
            </a:r>
          </a:p>
          <a:p>
            <a:r>
              <a:rPr lang="en-US" sz="1500" dirty="0" smtClean="0">
                <a:solidFill>
                  <a:srgbClr val="FF0000"/>
                </a:solidFill>
              </a:rPr>
              <a:t>World Health Organization. Improving access to quality care in family</a:t>
            </a:r>
          </a:p>
          <a:p>
            <a:pPr>
              <a:buNone/>
            </a:pPr>
            <a:r>
              <a:rPr lang="en-US" sz="1500" dirty="0" smtClean="0">
                <a:solidFill>
                  <a:srgbClr val="FF0000"/>
                </a:solidFill>
              </a:rPr>
              <a:t>      planning: medical eligibility criteria for contraceptive use. 2nd ed. Geneva:</a:t>
            </a:r>
          </a:p>
          <a:p>
            <a:pPr>
              <a:buNone/>
            </a:pPr>
            <a:r>
              <a:rPr lang="en-US" sz="1500" dirty="0" smtClean="0">
                <a:solidFill>
                  <a:srgbClr val="FF0000"/>
                </a:solidFill>
              </a:rPr>
              <a:t>      WHO;2001</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absolute and relative contraindications to the use of DMPA</a:t>
            </a:r>
            <a:endParaRPr lang="en-US" dirty="0"/>
          </a:p>
        </p:txBody>
      </p:sp>
      <p:sp>
        <p:nvSpPr>
          <p:cNvPr id="3" name="Content Placeholder 2"/>
          <p:cNvSpPr>
            <a:spLocks noGrp="1"/>
          </p:cNvSpPr>
          <p:nvPr>
            <p:ph sz="quarter" idx="1"/>
          </p:nvPr>
        </p:nvSpPr>
        <p:spPr/>
        <p:txBody>
          <a:bodyPr/>
          <a:lstStyle/>
          <a:p>
            <a:r>
              <a:rPr lang="en-US" dirty="0" smtClean="0"/>
              <a:t>Absolute contraindications: pregnancy (known or suspected), unexplained vaginal bleeding, and current diagnosis of breast cancer</a:t>
            </a:r>
          </a:p>
          <a:p>
            <a:pPr>
              <a:buNone/>
            </a:pPr>
            <a:r>
              <a:rPr lang="en-US" dirty="0" smtClean="0"/>
              <a:t>. </a:t>
            </a:r>
          </a:p>
          <a:p>
            <a:r>
              <a:rPr lang="en-US" dirty="0" smtClean="0"/>
              <a:t>Relative contraindications include </a:t>
            </a:r>
            <a:r>
              <a:rPr lang="en-US" b="1" i="1" dirty="0" smtClean="0">
                <a:solidFill>
                  <a:srgbClr val="FF0000"/>
                </a:solidFill>
              </a:rPr>
              <a:t>severe cirrhosis, active viral hepatitis, and benign hepatic adenoma</a:t>
            </a:r>
          </a:p>
          <a:p>
            <a:endParaRPr lang="en-US" dirty="0" smtClean="0"/>
          </a:p>
          <a:p>
            <a:endParaRPr lang="en-US" dirty="0" smtClean="0"/>
          </a:p>
          <a:p>
            <a:r>
              <a:rPr lang="en-US" sz="1400" dirty="0" smtClean="0">
                <a:solidFill>
                  <a:srgbClr val="FF0000"/>
                </a:solidFill>
              </a:rPr>
              <a:t>The World Health Organization. Improving access to quality care in family</a:t>
            </a:r>
          </a:p>
          <a:p>
            <a:pPr>
              <a:buNone/>
            </a:pPr>
            <a:r>
              <a:rPr lang="en-US" sz="1400" dirty="0" smtClean="0">
                <a:solidFill>
                  <a:srgbClr val="FF0000"/>
                </a:solidFill>
              </a:rPr>
              <a:t>      planning: medical eligibility criteria for contraceptive use. 2nd ed.</a:t>
            </a:r>
          </a:p>
          <a:p>
            <a:pPr>
              <a:buNone/>
            </a:pPr>
            <a:r>
              <a:rPr lang="en-US" sz="1400" dirty="0" smtClean="0">
                <a:solidFill>
                  <a:srgbClr val="FF0000"/>
                </a:solidFill>
              </a:rPr>
              <a:t>      Geneva:WHO;2001</a:t>
            </a:r>
          </a:p>
          <a:p>
            <a:endParaRPr lang="en-US" dirty="0" smtClean="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AIDS  </a:t>
            </a:r>
            <a:endParaRPr lang="en-US" dirty="0"/>
          </a:p>
        </p:txBody>
      </p:sp>
      <p:sp>
        <p:nvSpPr>
          <p:cNvPr id="3" name="Content Placeholder 2"/>
          <p:cNvSpPr>
            <a:spLocks noGrp="1"/>
          </p:cNvSpPr>
          <p:nvPr>
            <p:ph sz="quarter" idx="1"/>
          </p:nvPr>
        </p:nvSpPr>
        <p:spPr/>
        <p:txBody>
          <a:bodyPr>
            <a:normAutofit/>
          </a:bodyPr>
          <a:lstStyle/>
          <a:p>
            <a:r>
              <a:rPr lang="en-US" sz="1800" dirty="0" smtClean="0"/>
              <a:t>Amenorrhea is seen in approximately 25% of HIV-infected women</a:t>
            </a:r>
          </a:p>
          <a:p>
            <a:r>
              <a:rPr lang="en-US" sz="1800" dirty="0" err="1" smtClean="0"/>
              <a:t>Anovulation</a:t>
            </a:r>
            <a:r>
              <a:rPr lang="en-US" sz="1800" dirty="0" smtClean="0"/>
              <a:t> is seen in up to 50% of HIV-infected women</a:t>
            </a:r>
          </a:p>
          <a:p>
            <a:r>
              <a:rPr lang="en-US" sz="1800" dirty="0" smtClean="0"/>
              <a:t>Changes in menstrual function are three times as likely in </a:t>
            </a:r>
            <a:r>
              <a:rPr lang="en-US" sz="1800" dirty="0" err="1" smtClean="0"/>
              <a:t>anovulatory</a:t>
            </a:r>
            <a:r>
              <a:rPr lang="en-US" sz="1800" dirty="0" smtClean="0"/>
              <a:t> HIV-infected women compared with normally ovulating patients</a:t>
            </a:r>
          </a:p>
          <a:p>
            <a:r>
              <a:rPr lang="en-US" sz="1800" dirty="0" smtClean="0"/>
              <a:t>Early menopause has been reported in up to 8% of HIV-infected women</a:t>
            </a:r>
          </a:p>
          <a:p>
            <a:r>
              <a:rPr lang="en-US" sz="1800" dirty="0" smtClean="0"/>
              <a:t>Androgen levels are often reduced in HIV-infected women</a:t>
            </a:r>
          </a:p>
          <a:p>
            <a:r>
              <a:rPr lang="en-US" sz="1800" dirty="0" smtClean="0"/>
              <a:t>The mechanisms of androgen deficiency in HIV disease may be related in part to intra-adrenal shunting toward </a:t>
            </a:r>
            <a:r>
              <a:rPr lang="en-US" sz="1800" dirty="0" err="1" smtClean="0"/>
              <a:t>cortisol</a:t>
            </a:r>
            <a:r>
              <a:rPr lang="en-US" sz="1800" dirty="0" smtClean="0"/>
              <a:t> production and away from androgen production</a:t>
            </a:r>
          </a:p>
          <a:p>
            <a:endParaRPr lang="en-US" sz="1800" dirty="0" smtClean="0"/>
          </a:p>
          <a:p>
            <a:endParaRPr lang="en-US" sz="1800" dirty="0" smtClean="0"/>
          </a:p>
          <a:p>
            <a:r>
              <a:rPr lang="en-US" sz="1400" dirty="0" smtClean="0">
                <a:solidFill>
                  <a:srgbClr val="FF0000"/>
                </a:solidFill>
              </a:rPr>
              <a:t>Clark RA. </a:t>
            </a:r>
            <a:r>
              <a:rPr lang="en-US" sz="1400" i="1" dirty="0" smtClean="0">
                <a:solidFill>
                  <a:srgbClr val="FF0000"/>
                </a:solidFill>
              </a:rPr>
              <a:t>J Infect Dis. 2001;184:1325-1327.</a:t>
            </a:r>
          </a:p>
          <a:p>
            <a:r>
              <a:rPr lang="en-US" sz="1400" dirty="0" err="1" smtClean="0">
                <a:solidFill>
                  <a:srgbClr val="FF0000"/>
                </a:solidFill>
              </a:rPr>
              <a:t>Grinspoon</a:t>
            </a:r>
            <a:r>
              <a:rPr lang="en-US" sz="1400" dirty="0" smtClean="0">
                <a:solidFill>
                  <a:srgbClr val="FF0000"/>
                </a:solidFill>
              </a:rPr>
              <a:t> S. </a:t>
            </a:r>
            <a:r>
              <a:rPr lang="it-IT" sz="1400" i="1" dirty="0" smtClean="0">
                <a:solidFill>
                  <a:srgbClr val="FF0000"/>
                </a:solidFill>
              </a:rPr>
              <a:t>J Clin Endocrinol Metab. 1997</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Irregular Uterine Bleeding</a:t>
            </a:r>
            <a:endParaRPr lang="en-US" dirty="0"/>
          </a:p>
        </p:txBody>
      </p:sp>
      <p:sp>
        <p:nvSpPr>
          <p:cNvPr id="3" name="Content Placeholder 2"/>
          <p:cNvSpPr>
            <a:spLocks noGrp="1"/>
          </p:cNvSpPr>
          <p:nvPr>
            <p:ph sz="quarter" idx="1"/>
          </p:nvPr>
        </p:nvSpPr>
        <p:spPr/>
        <p:txBody>
          <a:bodyPr/>
          <a:lstStyle/>
          <a:p>
            <a:r>
              <a:rPr lang="en-US" b="1" i="1" dirty="0" smtClean="0"/>
              <a:t>Complications of Pregnancy</a:t>
            </a:r>
          </a:p>
          <a:p>
            <a:r>
              <a:rPr lang="en-US" b="1" i="1" dirty="0" err="1" smtClean="0"/>
              <a:t>Anovulation</a:t>
            </a:r>
            <a:endParaRPr lang="en-US" b="1" i="1" dirty="0" smtClean="0"/>
          </a:p>
          <a:p>
            <a:r>
              <a:rPr lang="en-US" b="1" i="1" dirty="0" smtClean="0"/>
              <a:t>Anatomic Defects Affecting the Uterus</a:t>
            </a:r>
          </a:p>
          <a:p>
            <a:r>
              <a:rPr lang="en-US" b="1" i="1" dirty="0" smtClean="0"/>
              <a:t>Coagulation Defects</a:t>
            </a:r>
          </a:p>
          <a:p>
            <a:r>
              <a:rPr lang="en-US" b="1" i="1" dirty="0" err="1" smtClean="0"/>
              <a:t>Extrauterine</a:t>
            </a:r>
            <a:r>
              <a:rPr lang="en-US" b="1" i="1" dirty="0" smtClean="0"/>
              <a:t> Genital Bleeding</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i="1" dirty="0" smtClean="0"/>
              <a:t>Treatment considerations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Treatment considerations for ovarian dysfunction are generally similar to that for </a:t>
            </a:r>
            <a:r>
              <a:rPr lang="en-US" dirty="0" err="1" smtClean="0"/>
              <a:t>immunocompetent</a:t>
            </a:r>
            <a:endParaRPr lang="en-US" dirty="0" smtClean="0"/>
          </a:p>
          <a:p>
            <a:pPr>
              <a:buNone/>
            </a:pPr>
            <a:r>
              <a:rPr lang="en-US" dirty="0" smtClean="0"/>
              <a:t>    individuals</a:t>
            </a:r>
          </a:p>
          <a:p>
            <a:r>
              <a:rPr lang="en-US" dirty="0" smtClean="0"/>
              <a:t>Treatment with the combined oral contraceptive pill may increase the risk of HIV shedding in the lower genital tract and there remains the possibility that contraceptive efficacy is affected by antiretroviral drugs and other medications </a:t>
            </a:r>
          </a:p>
          <a:p>
            <a:r>
              <a:rPr lang="en-US" dirty="0" smtClean="0"/>
              <a:t>For postmenopausal women with symptoms of estrogen deficiency, hormone replacement therapy should be considered. </a:t>
            </a:r>
          </a:p>
          <a:p>
            <a:r>
              <a:rPr lang="en-US" sz="1200" b="1" i="1" dirty="0" smtClean="0">
                <a:solidFill>
                  <a:srgbClr val="FF0000"/>
                </a:solidFill>
              </a:rPr>
              <a:t>Nielsen H.</a:t>
            </a:r>
            <a:r>
              <a:rPr lang="en-US" sz="1200" i="1" dirty="0" smtClean="0">
                <a:solidFill>
                  <a:srgbClr val="FF0000"/>
                </a:solidFill>
              </a:rPr>
              <a:t> 1999 </a:t>
            </a:r>
            <a:r>
              <a:rPr lang="en-US" sz="1200" i="1" dirty="0" err="1" smtClean="0">
                <a:solidFill>
                  <a:srgbClr val="FF0000"/>
                </a:solidFill>
              </a:rPr>
              <a:t>Hypermenorrhea</a:t>
            </a:r>
            <a:r>
              <a:rPr lang="en-US" sz="1200" i="1" dirty="0" smtClean="0">
                <a:solidFill>
                  <a:srgbClr val="FF0000"/>
                </a:solidFill>
              </a:rPr>
              <a:t> associated with </a:t>
            </a:r>
            <a:r>
              <a:rPr lang="en-US" sz="1200" i="1" dirty="0" err="1" smtClean="0">
                <a:solidFill>
                  <a:srgbClr val="FF0000"/>
                </a:solidFill>
              </a:rPr>
              <a:t>ritonavir</a:t>
            </a:r>
            <a:r>
              <a:rPr lang="en-US" sz="1200" i="1" dirty="0" smtClean="0">
                <a:solidFill>
                  <a:srgbClr val="FF0000"/>
                </a:solidFill>
              </a:rPr>
              <a:t>. Lancet</a:t>
            </a:r>
          </a:p>
          <a:p>
            <a:r>
              <a:rPr lang="en-US" sz="1200" b="1" i="1" dirty="0" smtClean="0">
                <a:solidFill>
                  <a:srgbClr val="FF0000"/>
                </a:solidFill>
              </a:rPr>
              <a:t>Shah R.</a:t>
            </a:r>
            <a:r>
              <a:rPr lang="en-US" sz="1200" i="1" dirty="0" smtClean="0">
                <a:solidFill>
                  <a:srgbClr val="FF0000"/>
                </a:solidFill>
              </a:rPr>
              <a:t> 2000 Women and HIV—revisited ten years on. </a:t>
            </a:r>
            <a:r>
              <a:rPr lang="en-US" sz="1200" i="1" dirty="0" err="1" smtClean="0">
                <a:solidFill>
                  <a:srgbClr val="FF0000"/>
                </a:solidFill>
              </a:rPr>
              <a:t>Int</a:t>
            </a:r>
            <a:r>
              <a:rPr lang="en-US" sz="1200" i="1" dirty="0" smtClean="0">
                <a:solidFill>
                  <a:srgbClr val="FF0000"/>
                </a:solidFill>
              </a:rPr>
              <a:t> J STD AIDS</a:t>
            </a:r>
          </a:p>
          <a:p>
            <a:r>
              <a:rPr lang="en-US" sz="1200" b="1" i="1" dirty="0" smtClean="0">
                <a:solidFill>
                  <a:srgbClr val="FF0000"/>
                </a:solidFill>
              </a:rPr>
              <a:t>Clark RA.</a:t>
            </a:r>
            <a:r>
              <a:rPr lang="en-US" sz="1200" i="1" dirty="0" smtClean="0">
                <a:solidFill>
                  <a:srgbClr val="FF0000"/>
                </a:solidFill>
              </a:rPr>
              <a:t> 2000 </a:t>
            </a:r>
            <a:r>
              <a:rPr lang="en-US" sz="1200" i="1" dirty="0" err="1" smtClean="0">
                <a:solidFill>
                  <a:srgbClr val="FF0000"/>
                </a:solidFill>
              </a:rPr>
              <a:t>Perimenopausal</a:t>
            </a:r>
            <a:r>
              <a:rPr lang="en-US" sz="1200" i="1" dirty="0" smtClean="0">
                <a:solidFill>
                  <a:srgbClr val="FF0000"/>
                </a:solidFill>
              </a:rPr>
              <a:t> </a:t>
            </a:r>
            <a:r>
              <a:rPr lang="en-US" sz="1200" i="1" dirty="0" err="1" smtClean="0">
                <a:solidFill>
                  <a:srgbClr val="FF0000"/>
                </a:solidFill>
              </a:rPr>
              <a:t>symptomatology</a:t>
            </a:r>
            <a:r>
              <a:rPr lang="en-US" sz="1200" i="1" dirty="0" smtClean="0">
                <a:solidFill>
                  <a:srgbClr val="FF0000"/>
                </a:solidFill>
              </a:rPr>
              <a:t> among HIV-infected women at least 40 years of age. J </a:t>
            </a:r>
            <a:r>
              <a:rPr lang="en-US" sz="1200" i="1" dirty="0" err="1" smtClean="0">
                <a:solidFill>
                  <a:srgbClr val="FF0000"/>
                </a:solidFill>
              </a:rPr>
              <a:t>Acquir</a:t>
            </a:r>
            <a:r>
              <a:rPr lang="en-US" sz="1200" i="1" dirty="0" smtClean="0">
                <a:solidFill>
                  <a:srgbClr val="FF0000"/>
                </a:solidFill>
              </a:rPr>
              <a:t> Immune </a:t>
            </a:r>
            <a:r>
              <a:rPr lang="en-US" sz="1200" i="1" dirty="0" err="1" smtClean="0">
                <a:solidFill>
                  <a:srgbClr val="FF0000"/>
                </a:solidFill>
              </a:rPr>
              <a:t>Defic</a:t>
            </a:r>
            <a:r>
              <a:rPr lang="en-US" sz="1200" i="1" dirty="0" smtClean="0">
                <a:solidFill>
                  <a:srgbClr val="FF0000"/>
                </a:solidFill>
              </a:rPr>
              <a:t> </a:t>
            </a:r>
            <a:r>
              <a:rPr lang="en-US" sz="1200" i="1" dirty="0" err="1" smtClean="0">
                <a:solidFill>
                  <a:srgbClr val="FF0000"/>
                </a:solidFill>
              </a:rPr>
              <a:t>Syndr</a:t>
            </a:r>
            <a:endParaRPr lang="en-US" sz="1200" dirty="0" smtClean="0">
              <a:solidFill>
                <a:srgbClr val="FF0000"/>
              </a:solidFill>
            </a:endParaRPr>
          </a:p>
          <a:p>
            <a:endParaRPr lang="en-US" sz="1200" dirty="0" smtClean="0">
              <a:solidFill>
                <a:srgbClr val="FF0000"/>
              </a:solidFill>
            </a:endParaRPr>
          </a:p>
          <a:p>
            <a:endParaRPr lang="en-US" sz="1200" dirty="0" smtClean="0">
              <a:solidFill>
                <a:srgbClr val="FF0000"/>
              </a:solidFill>
            </a:endParaRPr>
          </a:p>
          <a:p>
            <a:endParaRPr lang="en-US" sz="12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981200" y="1447800"/>
            <a:ext cx="5054174" cy="5105399"/>
          </a:xfrm>
          <a:prstGeom prst="rect">
            <a:avLst/>
          </a:prstGeom>
          <a:noFill/>
          <a:ln w="9525">
            <a:noFill/>
            <a:miter lim="800000"/>
            <a:headEnd/>
            <a:tailEnd/>
          </a:ln>
          <a:effectLst/>
        </p:spPr>
      </p:pic>
      <p:sp>
        <p:nvSpPr>
          <p:cNvPr id="3" name="Title 2"/>
          <p:cNvSpPr>
            <a:spLocks noGrp="1"/>
          </p:cNvSpPr>
          <p:nvPr>
            <p:ph type="title"/>
          </p:nvPr>
        </p:nvSpPr>
        <p:spPr>
          <a:xfrm>
            <a:off x="457200" y="274638"/>
            <a:ext cx="7467600" cy="487362"/>
          </a:xfrm>
        </p:spPr>
        <p:txBody>
          <a:bodyPr>
            <a:normAutofit fontScale="90000"/>
          </a:bodyPr>
          <a:lstStyle/>
          <a:p>
            <a:r>
              <a:rPr lang="en-US" dirty="0" smtClean="0"/>
              <a:t>CONCLUSION</a:t>
            </a:r>
            <a:endParaRPr lang="en-US" dirty="0"/>
          </a:p>
        </p:txBody>
      </p:sp>
      <p:sp>
        <p:nvSpPr>
          <p:cNvPr id="4" name="Content Placeholder 3"/>
          <p:cNvSpPr>
            <a:spLocks noGrp="1"/>
          </p:cNvSpPr>
          <p:nvPr>
            <p:ph sz="quarter" idx="1"/>
          </p:nvPr>
        </p:nvSpPr>
        <p:spPr>
          <a:xfrm>
            <a:off x="457200" y="1219200"/>
            <a:ext cx="7467600" cy="5254752"/>
          </a:xfrm>
        </p:spPr>
        <p:txBody>
          <a:bodyPr/>
          <a:lstStyle/>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8305800" cy="1143000"/>
          </a:xfrm>
        </p:spPr>
        <p:txBody>
          <a:bodyPr/>
          <a:lstStyle/>
          <a:p>
            <a:endParaRPr lang="en-US" dirty="0"/>
          </a:p>
        </p:txBody>
      </p:sp>
      <p:pic>
        <p:nvPicPr>
          <p:cNvPr id="1026" name="Picture 2" descr="C:\Users\dr.ehsani\Pictures\securedownload[3].jpg"/>
          <p:cNvPicPr>
            <a:picLocks noChangeAspect="1" noChangeArrowheads="1"/>
          </p:cNvPicPr>
          <p:nvPr/>
        </p:nvPicPr>
        <p:blipFill>
          <a:blip r:embed="rId2"/>
          <a:srcRect/>
          <a:stretch>
            <a:fillRect/>
          </a:stretch>
        </p:blipFill>
        <p:spPr bwMode="auto">
          <a:xfrm>
            <a:off x="14978" y="0"/>
            <a:ext cx="9129022" cy="6857999"/>
          </a:xfrm>
          <a:prstGeom prst="rect">
            <a:avLst/>
          </a:prstGeom>
          <a:noFill/>
        </p:spPr>
      </p:pic>
      <p:sp>
        <p:nvSpPr>
          <p:cNvPr id="6" name="Cloud Callout 5"/>
          <p:cNvSpPr/>
          <p:nvPr/>
        </p:nvSpPr>
        <p:spPr>
          <a:xfrm>
            <a:off x="1143000" y="0"/>
            <a:ext cx="5334000" cy="14508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THANKS FOR YOUR ATTENTION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715962"/>
          </a:xfrm>
        </p:spPr>
        <p:txBody>
          <a:bodyPr/>
          <a:lstStyle/>
          <a:p>
            <a:r>
              <a:rPr lang="en-US" b="1" i="1" dirty="0" err="1" smtClean="0"/>
              <a:t>Anovulation</a:t>
            </a:r>
            <a:endParaRPr lang="en-US" dirty="0"/>
          </a:p>
        </p:txBody>
      </p:sp>
      <p:sp>
        <p:nvSpPr>
          <p:cNvPr id="5" name="Content Placeholder 4"/>
          <p:cNvSpPr>
            <a:spLocks noGrp="1"/>
          </p:cNvSpPr>
          <p:nvPr>
            <p:ph sz="quarter" idx="1"/>
          </p:nvPr>
        </p:nvSpPr>
        <p:spPr>
          <a:xfrm>
            <a:off x="228600" y="1143000"/>
            <a:ext cx="3886200" cy="5715000"/>
          </a:xfrm>
        </p:spPr>
        <p:txBody>
          <a:bodyPr>
            <a:noAutofit/>
          </a:bodyPr>
          <a:lstStyle/>
          <a:p>
            <a:r>
              <a:rPr lang="en-US" sz="1400" b="1" i="1" dirty="0" smtClean="0"/>
              <a:t>Physiologic</a:t>
            </a:r>
          </a:p>
          <a:p>
            <a:pPr>
              <a:buNone/>
            </a:pPr>
            <a:r>
              <a:rPr lang="en-US" sz="1400" dirty="0" smtClean="0"/>
              <a:t>      Uncomplicated pregnancy (amenorrhea)</a:t>
            </a:r>
          </a:p>
          <a:p>
            <a:pPr>
              <a:buNone/>
            </a:pPr>
            <a:r>
              <a:rPr lang="en-US" sz="1400" dirty="0" smtClean="0"/>
              <a:t>      Pubertal (</a:t>
            </a:r>
            <a:r>
              <a:rPr lang="en-US" sz="1400" dirty="0" err="1" smtClean="0"/>
              <a:t>postmenarchal</a:t>
            </a:r>
            <a:r>
              <a:rPr lang="en-US" sz="1400" dirty="0" smtClean="0"/>
              <a:t>) </a:t>
            </a:r>
            <a:r>
              <a:rPr lang="en-US" sz="1400" dirty="0" err="1" smtClean="0"/>
              <a:t>anovulation</a:t>
            </a:r>
            <a:endParaRPr lang="en-US" sz="1400" dirty="0" smtClean="0"/>
          </a:p>
          <a:p>
            <a:pPr>
              <a:buNone/>
            </a:pPr>
            <a:r>
              <a:rPr lang="en-US" sz="1400" dirty="0" smtClean="0"/>
              <a:t>     </a:t>
            </a:r>
            <a:r>
              <a:rPr lang="en-US" sz="1400" dirty="0" err="1" smtClean="0"/>
              <a:t>Anovulation</a:t>
            </a:r>
            <a:r>
              <a:rPr lang="en-US" sz="1400" dirty="0" smtClean="0"/>
              <a:t> immediately before menopause</a:t>
            </a:r>
          </a:p>
          <a:p>
            <a:r>
              <a:rPr lang="en-US" sz="1400" b="1" i="1" dirty="0" smtClean="0"/>
              <a:t>Medications (e.g., oral contraceptives, </a:t>
            </a:r>
            <a:r>
              <a:rPr lang="en-US" sz="1400" b="1" i="1" dirty="0" err="1" smtClean="0"/>
              <a:t>GnRH</a:t>
            </a:r>
            <a:r>
              <a:rPr lang="en-US" sz="1400" b="1" i="1" dirty="0" smtClean="0"/>
              <a:t> agonists, </a:t>
            </a:r>
            <a:r>
              <a:rPr lang="en-US" sz="1400" b="1" i="1" dirty="0" err="1" smtClean="0"/>
              <a:t>danazol</a:t>
            </a:r>
            <a:r>
              <a:rPr lang="en-US" sz="1400" b="1" i="1" dirty="0" smtClean="0"/>
              <a:t>)</a:t>
            </a:r>
          </a:p>
          <a:p>
            <a:r>
              <a:rPr lang="en-US" sz="1400" b="1" i="1" dirty="0" smtClean="0"/>
              <a:t>Hypothalamic (frequently presents as amenorrhea)</a:t>
            </a:r>
          </a:p>
          <a:p>
            <a:r>
              <a:rPr lang="en-US" sz="1400" b="1" i="1" dirty="0" smtClean="0"/>
              <a:t>Functional (e.g., diet, exercise, stress)</a:t>
            </a:r>
          </a:p>
          <a:p>
            <a:r>
              <a:rPr lang="en-US" sz="1400" b="1" i="1" dirty="0" smtClean="0"/>
              <a:t>Anatomic (e.g., tumor, </a:t>
            </a:r>
            <a:r>
              <a:rPr lang="en-US" sz="1400" b="1" i="1" dirty="0" err="1" smtClean="0"/>
              <a:t>granulomatous</a:t>
            </a:r>
            <a:r>
              <a:rPr lang="en-US" sz="1400" b="1" i="1" dirty="0" smtClean="0"/>
              <a:t> disease, infection)</a:t>
            </a:r>
          </a:p>
          <a:p>
            <a:r>
              <a:rPr lang="en-US" sz="1400" b="1" i="1" dirty="0" smtClean="0"/>
              <a:t>Medications</a:t>
            </a:r>
          </a:p>
          <a:p>
            <a:r>
              <a:rPr lang="en-US" sz="1400" b="1" i="1" dirty="0" err="1" smtClean="0"/>
              <a:t>Hyperprolactinemia</a:t>
            </a:r>
            <a:r>
              <a:rPr lang="en-US" sz="1400" b="1" i="1" dirty="0" smtClean="0"/>
              <a:t>, other pituitary disorders</a:t>
            </a:r>
          </a:p>
          <a:p>
            <a:pPr>
              <a:buNone/>
            </a:pPr>
            <a:r>
              <a:rPr lang="en-US" sz="1400" dirty="0" smtClean="0"/>
              <a:t>      </a:t>
            </a:r>
            <a:r>
              <a:rPr lang="en-US" sz="1400" dirty="0" err="1" smtClean="0"/>
              <a:t>Prolactinoma</a:t>
            </a:r>
            <a:endParaRPr lang="en-US" sz="1400" dirty="0" smtClean="0"/>
          </a:p>
          <a:p>
            <a:pPr>
              <a:buNone/>
            </a:pPr>
            <a:r>
              <a:rPr lang="en-US" sz="1400" dirty="0" smtClean="0"/>
              <a:t>      Other pituitary tumors, </a:t>
            </a:r>
            <a:r>
              <a:rPr lang="en-US" sz="1400" dirty="0" err="1" smtClean="0"/>
              <a:t>granulomatous</a:t>
            </a:r>
            <a:r>
              <a:rPr lang="en-US" sz="1400" dirty="0" smtClean="0"/>
              <a:t> disease</a:t>
            </a:r>
          </a:p>
          <a:p>
            <a:pPr>
              <a:buNone/>
            </a:pPr>
            <a:r>
              <a:rPr lang="en-US" sz="1400" dirty="0" smtClean="0"/>
              <a:t>      Hypothyroidism</a:t>
            </a:r>
          </a:p>
          <a:p>
            <a:pPr>
              <a:buNone/>
            </a:pPr>
            <a:r>
              <a:rPr lang="en-US" sz="1400" dirty="0" smtClean="0"/>
              <a:t>      Medications</a:t>
            </a:r>
          </a:p>
        </p:txBody>
      </p:sp>
      <p:sp>
        <p:nvSpPr>
          <p:cNvPr id="6" name="Content Placeholder 5"/>
          <p:cNvSpPr>
            <a:spLocks noGrp="1"/>
          </p:cNvSpPr>
          <p:nvPr>
            <p:ph sz="quarter" idx="2"/>
          </p:nvPr>
        </p:nvSpPr>
        <p:spPr>
          <a:xfrm>
            <a:off x="4191000" y="1066800"/>
            <a:ext cx="3736848" cy="5105400"/>
          </a:xfrm>
        </p:spPr>
        <p:txBody>
          <a:bodyPr>
            <a:normAutofit fontScale="70000" lnSpcReduction="20000"/>
          </a:bodyPr>
          <a:lstStyle/>
          <a:p>
            <a:r>
              <a:rPr lang="en-US" sz="2900" b="1" i="1" dirty="0" smtClean="0"/>
              <a:t>Androgen excess</a:t>
            </a:r>
          </a:p>
          <a:p>
            <a:pPr>
              <a:buNone/>
            </a:pPr>
            <a:r>
              <a:rPr lang="en-US" dirty="0" smtClean="0"/>
              <a:t>      PCOS, </a:t>
            </a:r>
            <a:r>
              <a:rPr lang="en-US" dirty="0" err="1" smtClean="0"/>
              <a:t>hyperthecosis</a:t>
            </a:r>
            <a:endParaRPr lang="en-US" dirty="0" smtClean="0"/>
          </a:p>
          <a:p>
            <a:pPr>
              <a:buNone/>
            </a:pPr>
            <a:r>
              <a:rPr lang="en-US" dirty="0" smtClean="0"/>
              <a:t>      Ovarian tumor (e.g., </a:t>
            </a:r>
            <a:r>
              <a:rPr lang="en-US" dirty="0" err="1" smtClean="0"/>
              <a:t>Sertoli-Leydig</a:t>
            </a:r>
            <a:r>
              <a:rPr lang="en-US" dirty="0" smtClean="0"/>
              <a:t> cell tumor)</a:t>
            </a:r>
          </a:p>
          <a:p>
            <a:pPr>
              <a:buNone/>
            </a:pPr>
            <a:r>
              <a:rPr lang="en-US" dirty="0" smtClean="0"/>
              <a:t>      </a:t>
            </a:r>
            <a:r>
              <a:rPr lang="en-US" dirty="0" err="1" smtClean="0"/>
              <a:t>Nonclassic</a:t>
            </a:r>
            <a:r>
              <a:rPr lang="en-US" dirty="0" smtClean="0"/>
              <a:t> adrenal hyperplasia</a:t>
            </a:r>
          </a:p>
          <a:p>
            <a:pPr>
              <a:buNone/>
            </a:pPr>
            <a:r>
              <a:rPr lang="en-US" dirty="0" smtClean="0"/>
              <a:t>      Cushing’s syndrome</a:t>
            </a:r>
          </a:p>
          <a:p>
            <a:pPr>
              <a:buNone/>
            </a:pPr>
            <a:r>
              <a:rPr lang="en-US" dirty="0" smtClean="0"/>
              <a:t>      </a:t>
            </a:r>
            <a:r>
              <a:rPr lang="en-US" dirty="0" err="1" smtClean="0"/>
              <a:t>Glucocorticoid</a:t>
            </a:r>
            <a:r>
              <a:rPr lang="en-US" dirty="0" smtClean="0"/>
              <a:t> resistance</a:t>
            </a:r>
          </a:p>
          <a:p>
            <a:pPr>
              <a:buNone/>
            </a:pPr>
            <a:r>
              <a:rPr lang="en-US" dirty="0" smtClean="0"/>
              <a:t>      Adrenal tumor (e.g., adenoma, carcinoma)</a:t>
            </a:r>
          </a:p>
          <a:p>
            <a:pPr>
              <a:buNone/>
            </a:pPr>
            <a:r>
              <a:rPr lang="en-US" dirty="0" smtClean="0"/>
              <a:t>      Medications (e.g., testosterone, </a:t>
            </a:r>
            <a:r>
              <a:rPr lang="en-US" dirty="0" err="1" smtClean="0"/>
              <a:t>danazol</a:t>
            </a:r>
            <a:r>
              <a:rPr lang="en-US" dirty="0" smtClean="0"/>
              <a:t>)</a:t>
            </a:r>
          </a:p>
          <a:p>
            <a:r>
              <a:rPr lang="en-US" sz="2900" b="1" i="1" dirty="0" smtClean="0"/>
              <a:t>Premature ovarian insufficiency (frequently presents as amenorrhea</a:t>
            </a:r>
            <a:r>
              <a:rPr lang="en-US" dirty="0" smtClean="0"/>
              <a:t>)</a:t>
            </a:r>
          </a:p>
          <a:p>
            <a:r>
              <a:rPr lang="en-US" sz="2900" b="1" i="1" dirty="0" smtClean="0"/>
              <a:t>Chronic illness</a:t>
            </a:r>
          </a:p>
          <a:p>
            <a:pPr>
              <a:buNone/>
            </a:pPr>
            <a:r>
              <a:rPr lang="en-US" dirty="0" smtClean="0"/>
              <a:t>       Liver insufficiency</a:t>
            </a:r>
          </a:p>
          <a:p>
            <a:pPr>
              <a:buNone/>
            </a:pPr>
            <a:r>
              <a:rPr lang="en-US" dirty="0" smtClean="0"/>
              <a:t>       Renal insufficiency</a:t>
            </a:r>
          </a:p>
          <a:p>
            <a:pPr>
              <a:buNone/>
            </a:pPr>
            <a:r>
              <a:rPr lang="en-US" dirty="0" smtClean="0"/>
              <a:t>       AIDS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Hypothalamic </a:t>
            </a:r>
            <a:r>
              <a:rPr lang="en-US" b="1" dirty="0" err="1" smtClean="0"/>
              <a:t>Anovulation</a:t>
            </a:r>
            <a:r>
              <a:rPr lang="en-US" dirty="0" smtClean="0"/>
              <a:t/>
            </a:r>
            <a:br>
              <a:rPr lang="en-US" dirty="0" smtClean="0"/>
            </a:br>
            <a:endParaRPr lang="en-US" dirty="0"/>
          </a:p>
        </p:txBody>
      </p:sp>
      <p:sp>
        <p:nvSpPr>
          <p:cNvPr id="6" name="Content Placeholder 5"/>
          <p:cNvSpPr>
            <a:spLocks noGrp="1"/>
          </p:cNvSpPr>
          <p:nvPr>
            <p:ph sz="quarter" idx="1"/>
          </p:nvPr>
        </p:nvSpPr>
        <p:spPr>
          <a:xfrm>
            <a:off x="457200" y="1600200"/>
            <a:ext cx="7467600" cy="5257800"/>
          </a:xfrm>
        </p:spPr>
        <p:txBody>
          <a:bodyPr>
            <a:normAutofit/>
          </a:bodyPr>
          <a:lstStyle/>
          <a:p>
            <a:r>
              <a:rPr lang="en-US" dirty="0" err="1" smtClean="0"/>
              <a:t>Anovulation</a:t>
            </a:r>
            <a:r>
              <a:rPr lang="en-US" dirty="0" smtClean="0"/>
              <a:t> of hypothalamic origin usually manifests as amenorrhea</a:t>
            </a:r>
          </a:p>
          <a:p>
            <a:r>
              <a:rPr lang="en-US" dirty="0" smtClean="0"/>
              <a:t>It can take place gradually and may be characterized by inadequate </a:t>
            </a:r>
            <a:r>
              <a:rPr lang="en-US" dirty="0" err="1" smtClean="0"/>
              <a:t>luteal</a:t>
            </a:r>
            <a:r>
              <a:rPr lang="en-US" dirty="0" smtClean="0"/>
              <a:t> phases, irregular menstrual bleeding, and amenorrhea</a:t>
            </a:r>
          </a:p>
          <a:p>
            <a:endParaRPr lang="en-US" dirty="0" smtClean="0"/>
          </a:p>
          <a:p>
            <a:r>
              <a:rPr lang="en-US" dirty="0" smtClean="0"/>
              <a:t>A reduction in </a:t>
            </a:r>
            <a:r>
              <a:rPr lang="en-US" dirty="0" err="1" smtClean="0"/>
              <a:t>GnRH</a:t>
            </a:r>
            <a:r>
              <a:rPr lang="en-US" dirty="0" smtClean="0"/>
              <a:t> pulse frequency leads to lower levels of LH and FSH secretion</a:t>
            </a:r>
          </a:p>
          <a:p>
            <a:endParaRPr lang="en-US" dirty="0" smtClean="0"/>
          </a:p>
          <a:p>
            <a:endParaRPr lang="en-US" dirty="0" smtClean="0"/>
          </a:p>
          <a:p>
            <a:endParaRPr lang="en-US" dirty="0" smtClean="0"/>
          </a:p>
          <a:p>
            <a:pPr>
              <a:buNone/>
            </a:pPr>
            <a:r>
              <a:rPr lang="en-US" sz="1400" dirty="0" smtClean="0">
                <a:solidFill>
                  <a:srgbClr val="FF0000"/>
                </a:solidFill>
              </a:rPr>
              <a:t>     </a:t>
            </a:r>
            <a:r>
              <a:rPr lang="en-US" sz="1400" dirty="0" err="1" smtClean="0">
                <a:solidFill>
                  <a:srgbClr val="FF0000"/>
                </a:solidFill>
              </a:rPr>
              <a:t>Haisenleder</a:t>
            </a:r>
            <a:r>
              <a:rPr lang="en-US" sz="1400" dirty="0" smtClean="0">
                <a:solidFill>
                  <a:srgbClr val="FF0000"/>
                </a:solidFill>
              </a:rPr>
              <a:t> DJ. A </a:t>
            </a:r>
            <a:r>
              <a:rPr lang="en-US" sz="1400" dirty="0" err="1" smtClean="0">
                <a:solidFill>
                  <a:srgbClr val="FF0000"/>
                </a:solidFill>
              </a:rPr>
              <a:t>pulsatile</a:t>
            </a:r>
            <a:r>
              <a:rPr lang="en-US" sz="1400" dirty="0" smtClean="0">
                <a:solidFill>
                  <a:srgbClr val="FF0000"/>
                </a:solidFill>
              </a:rPr>
              <a:t> </a:t>
            </a:r>
            <a:r>
              <a:rPr lang="en-US" sz="1400" dirty="0" err="1" smtClean="0">
                <a:solidFill>
                  <a:srgbClr val="FF0000"/>
                </a:solidFill>
              </a:rPr>
              <a:t>gonadotropinreleasinghormone</a:t>
            </a:r>
            <a:r>
              <a:rPr lang="en-US" sz="1400" dirty="0" smtClean="0">
                <a:solidFill>
                  <a:srgbClr val="FF0000"/>
                </a:solidFill>
              </a:rPr>
              <a:t> stimulus is required to increase transcription of </a:t>
            </a:r>
            <a:r>
              <a:rPr lang="en-US" sz="1400" dirty="0" err="1" smtClean="0">
                <a:solidFill>
                  <a:srgbClr val="FF0000"/>
                </a:solidFill>
              </a:rPr>
              <a:t>thegonadotropin</a:t>
            </a:r>
            <a:r>
              <a:rPr lang="en-US" sz="1400" dirty="0" smtClean="0">
                <a:solidFill>
                  <a:srgbClr val="FF0000"/>
                </a:solidFill>
              </a:rPr>
              <a:t> subunit genes. </a:t>
            </a:r>
            <a:r>
              <a:rPr lang="en-US" sz="1400" i="1" dirty="0" smtClean="0">
                <a:solidFill>
                  <a:srgbClr val="FF0000"/>
                </a:solidFill>
              </a:rPr>
              <a:t>Endocrinology. 1991</a:t>
            </a:r>
            <a:endParaRPr lang="en-US" sz="1400" dirty="0" smtClean="0">
              <a:solidFill>
                <a:srgbClr val="FF0000"/>
              </a:solidFill>
            </a:endParaRPr>
          </a:p>
          <a:p>
            <a:pPr>
              <a:buNone/>
            </a:pPr>
            <a:endParaRPr lang="en-US" sz="1400" dirty="0" smtClean="0">
              <a:solidFill>
                <a:srgbClr val="FF0000"/>
              </a:solidFill>
            </a:endParaRPr>
          </a:p>
          <a:p>
            <a:endParaRPr lang="en-US" sz="1400" dirty="0" smtClean="0">
              <a:solidFill>
                <a:srgbClr val="FF0000"/>
              </a:solidFill>
            </a:endParaRPr>
          </a:p>
          <a:p>
            <a:pPr>
              <a:buNone/>
            </a:pPr>
            <a:endParaRPr lang="en-US" sz="1400" dirty="0" smtClean="0">
              <a:solidFill>
                <a:srgbClr val="FF0000"/>
              </a:solidFill>
            </a:endParaRPr>
          </a:p>
          <a:p>
            <a:pPr>
              <a:buNone/>
            </a:pPr>
            <a:endParaRPr lang="en-US" dirty="0" smtClean="0"/>
          </a:p>
          <a:p>
            <a:pPr>
              <a:buNone/>
            </a:pPr>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fontScale="90000"/>
          </a:bodyPr>
          <a:lstStyle/>
          <a:p>
            <a:r>
              <a:rPr lang="en-US" sz="2400" b="1" dirty="0" smtClean="0"/>
              <a:t>Classification of </a:t>
            </a:r>
            <a:r>
              <a:rPr lang="en-US" sz="2400" b="1" dirty="0" err="1" smtClean="0"/>
              <a:t>Anovulation</a:t>
            </a:r>
            <a:r>
              <a:rPr lang="en-US" sz="2400" b="1" dirty="0" smtClean="0"/>
              <a:t> Caused by</a:t>
            </a:r>
            <a:br>
              <a:rPr lang="en-US" sz="2400" b="1" dirty="0" smtClean="0"/>
            </a:br>
            <a:r>
              <a:rPr lang="en-US" sz="2400" b="1" dirty="0" smtClean="0"/>
              <a:t>Disorders of the Hypothalamic-Pituitary Unit</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85000" lnSpcReduction="10000"/>
          </a:bodyPr>
          <a:lstStyle/>
          <a:p>
            <a:r>
              <a:rPr lang="en-US" b="1" i="1" dirty="0" smtClean="0"/>
              <a:t>Functional Hypothalamic </a:t>
            </a:r>
            <a:r>
              <a:rPr lang="en-US" b="1" i="1" dirty="0" err="1" smtClean="0"/>
              <a:t>Anovulation</a:t>
            </a:r>
            <a:r>
              <a:rPr lang="en-US" b="1" i="1" dirty="0" smtClean="0"/>
              <a:t> (Amenorrhea)</a:t>
            </a:r>
          </a:p>
          <a:p>
            <a:pPr>
              <a:buFont typeface="Wingdings" pitchFamily="2" charset="2"/>
              <a:buChar char="Ø"/>
            </a:pPr>
            <a:r>
              <a:rPr lang="en-US" dirty="0" smtClean="0"/>
              <a:t>Stress (psychogenic or physical)</a:t>
            </a:r>
          </a:p>
          <a:p>
            <a:pPr>
              <a:buFont typeface="Wingdings" pitchFamily="2" charset="2"/>
              <a:buChar char="Ø"/>
            </a:pPr>
            <a:r>
              <a:rPr lang="en-US" dirty="0" smtClean="0"/>
              <a:t>Dieting</a:t>
            </a:r>
          </a:p>
          <a:p>
            <a:pPr>
              <a:buFont typeface="Wingdings" pitchFamily="2" charset="2"/>
              <a:buChar char="Ø"/>
            </a:pPr>
            <a:r>
              <a:rPr lang="en-US" dirty="0" smtClean="0"/>
              <a:t>Vigorous exercise</a:t>
            </a:r>
          </a:p>
          <a:p>
            <a:pPr>
              <a:buFont typeface="Wingdings" pitchFamily="2" charset="2"/>
              <a:buChar char="Ø"/>
            </a:pPr>
            <a:r>
              <a:rPr lang="en-US" dirty="0" smtClean="0"/>
              <a:t>Chronic illness (e.g., chronic liver or renal insufficiency, AIDS)</a:t>
            </a:r>
          </a:p>
          <a:p>
            <a:r>
              <a:rPr lang="en-US" b="1" i="1" dirty="0" smtClean="0"/>
              <a:t>Psychiatric-Medical Emergencies</a:t>
            </a:r>
          </a:p>
          <a:p>
            <a:pPr>
              <a:buFont typeface="Wingdings" pitchFamily="2" charset="2"/>
              <a:buChar char="Ø"/>
            </a:pPr>
            <a:r>
              <a:rPr lang="en-US" dirty="0" smtClean="0"/>
              <a:t>Anorexia nervosa</a:t>
            </a:r>
          </a:p>
          <a:p>
            <a:pPr>
              <a:buFont typeface="Wingdings" pitchFamily="2" charset="2"/>
              <a:buChar char="Ø"/>
            </a:pPr>
            <a:r>
              <a:rPr lang="en-US" b="1" i="1" dirty="0" smtClean="0"/>
              <a:t>Medications</a:t>
            </a:r>
          </a:p>
          <a:p>
            <a:pPr>
              <a:buFont typeface="Wingdings" pitchFamily="2" charset="2"/>
              <a:buChar char="Ø"/>
            </a:pPr>
            <a:r>
              <a:rPr lang="en-US" dirty="0" smtClean="0"/>
              <a:t>Antipsychotics (e.g., </a:t>
            </a:r>
            <a:r>
              <a:rPr lang="en-US" dirty="0" err="1" smtClean="0"/>
              <a:t>olanzapine</a:t>
            </a:r>
            <a:r>
              <a:rPr lang="en-US" dirty="0" smtClean="0"/>
              <a:t>, </a:t>
            </a:r>
            <a:r>
              <a:rPr lang="en-US" dirty="0" err="1" smtClean="0"/>
              <a:t>risperidone</a:t>
            </a:r>
            <a:r>
              <a:rPr lang="en-US" dirty="0" smtClean="0"/>
              <a:t>, </a:t>
            </a:r>
            <a:r>
              <a:rPr lang="en-US" dirty="0" err="1" smtClean="0"/>
              <a:t>amisulpride</a:t>
            </a:r>
            <a:r>
              <a:rPr lang="en-US" dirty="0" smtClean="0"/>
              <a:t>, </a:t>
            </a:r>
            <a:r>
              <a:rPr lang="en-US" dirty="0" err="1" smtClean="0"/>
              <a:t>clozapine</a:t>
            </a:r>
            <a:r>
              <a:rPr lang="en-US" dirty="0" smtClean="0"/>
              <a:t>), Opiates</a:t>
            </a:r>
          </a:p>
          <a:p>
            <a:r>
              <a:rPr lang="en-US" b="1" i="1" dirty="0" smtClean="0"/>
              <a:t>Hypothyroidism</a:t>
            </a:r>
          </a:p>
          <a:p>
            <a:r>
              <a:rPr lang="en-US" b="1" i="1" dirty="0" smtClean="0"/>
              <a:t>Anatomically or Genetically Defined Pathologies</a:t>
            </a:r>
          </a:p>
          <a:p>
            <a:pPr>
              <a:buNone/>
            </a:pPr>
            <a:r>
              <a:rPr lang="en-US" b="1" i="1" dirty="0" smtClean="0"/>
              <a:t>   of the Hypothalamic-Pituitary Unit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rmAutofit fontScale="90000"/>
          </a:bodyPr>
          <a:lstStyle/>
          <a:p>
            <a:r>
              <a:rPr lang="en-US" i="1" dirty="0" smtClean="0"/>
              <a:t>functional</a:t>
            </a:r>
            <a:br>
              <a:rPr lang="en-US" i="1" dirty="0" smtClean="0"/>
            </a:br>
            <a:r>
              <a:rPr lang="en-US" i="1" dirty="0" smtClean="0"/>
              <a:t>hypothalamic amenorrhea</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overall prevalence of functional hypothalamic amenorrhea among all amenorrhea disorders ranges from 15% to 48%</a:t>
            </a:r>
          </a:p>
          <a:p>
            <a:pPr>
              <a:buFont typeface="Courier New" pitchFamily="49" charset="0"/>
              <a:buChar char="o"/>
            </a:pPr>
            <a:r>
              <a:rPr lang="en-US" dirty="0" smtClean="0"/>
              <a:t>In patients with this disorder, diverse etiologic factors such as malnutrition or caloric restriction, depression, psychogenic stress, excessive energy expenditure related to exercise, or combinations of these disorders precede the onset of functional</a:t>
            </a:r>
          </a:p>
          <a:p>
            <a:pPr>
              <a:buNone/>
            </a:pPr>
            <a:r>
              <a:rPr lang="en-US" dirty="0" smtClean="0"/>
              <a:t>   hypothalamic </a:t>
            </a:r>
            <a:r>
              <a:rPr lang="en-US" dirty="0" err="1" smtClean="0"/>
              <a:t>anovulation</a:t>
            </a:r>
            <a:r>
              <a:rPr lang="en-US" dirty="0" smtClean="0"/>
              <a:t>.</a:t>
            </a:r>
          </a:p>
          <a:p>
            <a:pPr>
              <a:buNone/>
            </a:pPr>
            <a:endParaRPr lang="en-US" dirty="0" smtClean="0"/>
          </a:p>
          <a:p>
            <a:r>
              <a:rPr lang="en-US" sz="1400" dirty="0" smtClean="0">
                <a:solidFill>
                  <a:srgbClr val="FF0000"/>
                </a:solidFill>
              </a:rPr>
              <a:t>Liu JH. Stress-associated or functional hypothalamic amenorrhea</a:t>
            </a:r>
          </a:p>
          <a:p>
            <a:pPr>
              <a:buNone/>
            </a:pPr>
            <a:r>
              <a:rPr lang="en-US" sz="1400" dirty="0" smtClean="0">
                <a:solidFill>
                  <a:srgbClr val="FF0000"/>
                </a:solidFill>
              </a:rPr>
              <a:t>     in the adolescent. </a:t>
            </a:r>
            <a:r>
              <a:rPr lang="en-US" sz="1400" i="1" dirty="0" smtClean="0">
                <a:solidFill>
                  <a:srgbClr val="FF0000"/>
                </a:solidFill>
              </a:rPr>
              <a:t>Ann N Y </a:t>
            </a:r>
            <a:r>
              <a:rPr lang="en-US" sz="1400" i="1" dirty="0" err="1" smtClean="0">
                <a:solidFill>
                  <a:srgbClr val="FF0000"/>
                </a:solidFill>
              </a:rPr>
              <a:t>Acad</a:t>
            </a:r>
            <a:r>
              <a:rPr lang="en-US" sz="1400" i="1" dirty="0" smtClean="0">
                <a:solidFill>
                  <a:srgbClr val="FF0000"/>
                </a:solidFill>
              </a:rPr>
              <a:t> Sci. 2008;</a:t>
            </a:r>
            <a:endParaRPr lang="en-US" sz="1400"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2118</TotalTime>
  <Words>2960</Words>
  <Application>Microsoft Office PowerPoint</Application>
  <PresentationFormat>On-screen Show (4:3)</PresentationFormat>
  <Paragraphs>461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Oriel</vt:lpstr>
      <vt:lpstr>Slide 1</vt:lpstr>
      <vt:lpstr>Abnormal Uterine Bleeding and Systemic Diseases</vt:lpstr>
      <vt:lpstr>AGENDA</vt:lpstr>
      <vt:lpstr>INTRODUCTION </vt:lpstr>
      <vt:lpstr>Causes of Irregular Uterine Bleeding</vt:lpstr>
      <vt:lpstr>Anovulation</vt:lpstr>
      <vt:lpstr>Hypothalamic Anovulation </vt:lpstr>
      <vt:lpstr>Classification of Anovulation Caused by Disorders of the Hypothalamic-Pituitary Unit </vt:lpstr>
      <vt:lpstr>functional hypothalamic amenorrhea </vt:lpstr>
      <vt:lpstr>CONT….</vt:lpstr>
      <vt:lpstr>Diagnosis</vt:lpstr>
      <vt:lpstr>CONT….</vt:lpstr>
      <vt:lpstr>Treatment</vt:lpstr>
      <vt:lpstr>Hyperprolactinemia</vt:lpstr>
      <vt:lpstr>Etiology of hyperprolactinemia</vt:lpstr>
      <vt:lpstr>Hyperprolactinemia and ESTROGEN</vt:lpstr>
      <vt:lpstr>ESTROGEN</vt:lpstr>
      <vt:lpstr>CONT….</vt:lpstr>
      <vt:lpstr>Diagnosis of Hyperprolactinemia </vt:lpstr>
      <vt:lpstr>Treatment</vt:lpstr>
      <vt:lpstr> Hypothyroidism</vt:lpstr>
      <vt:lpstr>DIAGNOSIS</vt:lpstr>
      <vt:lpstr>Treatment</vt:lpstr>
      <vt:lpstr>Conditions That Increase Levothyroxine Requirements</vt:lpstr>
      <vt:lpstr>Drugs That Increase the Cytochrome P450 Enzyme (CYP3A4) Activity</vt:lpstr>
      <vt:lpstr>Hyperthyroidism</vt:lpstr>
      <vt:lpstr>CONT…</vt:lpstr>
      <vt:lpstr>Diagnosis</vt:lpstr>
      <vt:lpstr>Androgen excess</vt:lpstr>
      <vt:lpstr>The prevalence of androgen-excess disorders </vt:lpstr>
      <vt:lpstr>Diagnostic criteria for polycystic ovary syndrome</vt:lpstr>
      <vt:lpstr>Laboratory Tests for the Differential Diagnosis of Androgen Excess </vt:lpstr>
      <vt:lpstr>TREATMENT</vt:lpstr>
      <vt:lpstr>Nonclassic adrenal hyperplasia</vt:lpstr>
      <vt:lpstr>Diagnosis</vt:lpstr>
      <vt:lpstr>TREATMENT</vt:lpstr>
      <vt:lpstr>TREATMENT</vt:lpstr>
      <vt:lpstr>Androgen-Secreting Tumors of the Ovary and Adrenal</vt:lpstr>
      <vt:lpstr>Cont…..</vt:lpstr>
      <vt:lpstr>Chronic Kidney Disease</vt:lpstr>
      <vt:lpstr>CONT…</vt:lpstr>
      <vt:lpstr>Treatment</vt:lpstr>
      <vt:lpstr>Liver Insufficiency</vt:lpstr>
      <vt:lpstr>Cont…</vt:lpstr>
      <vt:lpstr>Treatment</vt:lpstr>
      <vt:lpstr>Combined OCP Absolute Contraindications </vt:lpstr>
      <vt:lpstr>Combined OCP RELATIVE CONTRAINDICATIONS </vt:lpstr>
      <vt:lpstr>absolute and relative contraindications to the use of DMPA</vt:lpstr>
      <vt:lpstr> AIDS  </vt:lpstr>
      <vt:lpstr> Treatment considerations</vt:lpstr>
      <vt:lpstr>CONCLUSION</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Uterine Bleeding and Systemic Disease</dc:title>
  <dc:creator>dr.ehsani</dc:creator>
  <cp:lastModifiedBy>dr.ehsani</cp:lastModifiedBy>
  <cp:revision>177</cp:revision>
  <dcterms:created xsi:type="dcterms:W3CDTF">2012-10-14T05:19:09Z</dcterms:created>
  <dcterms:modified xsi:type="dcterms:W3CDTF">2012-10-31T02:55:15Z</dcterms:modified>
</cp:coreProperties>
</file>