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503" r:id="rId3"/>
    <p:sldId id="535" r:id="rId4"/>
    <p:sldId id="536" r:id="rId5"/>
    <p:sldId id="540" r:id="rId6"/>
    <p:sldId id="340" r:id="rId7"/>
    <p:sldId id="341" r:id="rId8"/>
    <p:sldId id="342" r:id="rId9"/>
    <p:sldId id="515" r:id="rId10"/>
    <p:sldId id="550" r:id="rId11"/>
    <p:sldId id="490" r:id="rId12"/>
    <p:sldId id="516" r:id="rId13"/>
    <p:sldId id="517" r:id="rId14"/>
    <p:sldId id="519" r:id="rId15"/>
    <p:sldId id="520" r:id="rId16"/>
    <p:sldId id="481" r:id="rId17"/>
    <p:sldId id="521" r:id="rId18"/>
    <p:sldId id="542" r:id="rId19"/>
    <p:sldId id="543" r:id="rId20"/>
    <p:sldId id="488" r:id="rId21"/>
    <p:sldId id="487" r:id="rId22"/>
    <p:sldId id="522" r:id="rId23"/>
    <p:sldId id="523" r:id="rId24"/>
    <p:sldId id="524" r:id="rId25"/>
    <p:sldId id="525" r:id="rId26"/>
    <p:sldId id="547" r:id="rId27"/>
    <p:sldId id="497" r:id="rId28"/>
    <p:sldId id="551" r:id="rId29"/>
    <p:sldId id="526" r:id="rId30"/>
    <p:sldId id="354" r:id="rId31"/>
    <p:sldId id="508" r:id="rId32"/>
    <p:sldId id="549" r:id="rId33"/>
    <p:sldId id="527" r:id="rId34"/>
    <p:sldId id="528" r:id="rId35"/>
    <p:sldId id="447" r:id="rId36"/>
    <p:sldId id="529" r:id="rId37"/>
    <p:sldId id="455" r:id="rId38"/>
    <p:sldId id="544" r:id="rId39"/>
    <p:sldId id="545" r:id="rId40"/>
    <p:sldId id="530" r:id="rId41"/>
    <p:sldId id="370" r:id="rId42"/>
    <p:sldId id="371" r:id="rId43"/>
    <p:sldId id="372" r:id="rId44"/>
    <p:sldId id="373" r:id="rId45"/>
    <p:sldId id="552" r:id="rId46"/>
    <p:sldId id="553" r:id="rId47"/>
    <p:sldId id="531" r:id="rId48"/>
    <p:sldId id="374" r:id="rId49"/>
    <p:sldId id="502" r:id="rId50"/>
    <p:sldId id="548" r:id="rId51"/>
    <p:sldId id="375" r:id="rId52"/>
    <p:sldId id="539" r:id="rId53"/>
    <p:sldId id="537" r:id="rId54"/>
    <p:sldId id="546" r:id="rId55"/>
    <p:sldId id="541" r:id="rId56"/>
    <p:sldId id="470" r:id="rId57"/>
    <p:sldId id="532" r:id="rId58"/>
    <p:sldId id="533" r:id="rId59"/>
    <p:sldId id="53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C465-F766-4513-886E-EDA5E1B5B59A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E091-1829-4122-BAF0-ED617B3D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2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091-1829-4122-BAF0-ED617B3D365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2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Attenuated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sympathoadrenal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activity at night leads to compensatory activation of the parasympathetic system, which increases the frequency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bradycardia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risk of fatal ventricular arrhythmias.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091-1829-4122-BAF0-ED617B3D365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45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3207" y="8685562"/>
            <a:ext cx="2973247" cy="456888"/>
          </a:xfrm>
          <a:prstGeom prst="rect">
            <a:avLst/>
          </a:prstGeom>
          <a:noFill/>
        </p:spPr>
        <p:txBody>
          <a:bodyPr lIns="93166" tIns="46583" rIns="93166" bIns="46583" anchor="b"/>
          <a:lstStyle/>
          <a:p>
            <a:pPr algn="r">
              <a:defRPr/>
            </a:pPr>
            <a:fld id="{41EC9966-2C98-44BD-BCFD-4222C8CEFA18}" type="slidenum">
              <a:rPr lang="en-US" sz="1200">
                <a:solidFill>
                  <a:srgbClr val="001965"/>
                </a:solidFill>
                <a:ea typeface="MS PGothic"/>
                <a:cs typeface="MS PGothic"/>
              </a:rPr>
              <a:pPr algn="r">
                <a:defRPr/>
              </a:pPr>
              <a:t>37</a:t>
            </a:fld>
            <a:endParaRPr lang="en-US" sz="1200" dirty="0">
              <a:solidFill>
                <a:srgbClr val="001965"/>
              </a:solidFill>
              <a:ea typeface="MS PGothic"/>
              <a:cs typeface="MS PGothic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26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DA5-BCBB-4C07-89D8-8D45A1DFB90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5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0743E4-3A2E-4CCD-B903-DE011D6EB5C9}" type="slidenum">
              <a:rPr lang="en-US" smtClean="0"/>
              <a:pPr eaLnBrk="1" hangingPunct="1"/>
              <a:t>59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D91D-563A-4D09-8DF0-7D5F59AD2110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492-3E94-4B83-9B56-465F5341288F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3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7005-64B3-4FD4-B131-5B61145C4E35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6ED0-CB80-4857-9D06-604609777664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46-0769-4D87-A392-2EB88ADE10C3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84E9-98BB-4E40-9ADF-0586E7B746EB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481-7902-422A-A5D9-25A439735630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306-C710-4355-92DF-2153AF489289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162-2558-4660-9670-4D7DEB8B9FEC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FBE7-493B-4472-B4A2-B0EC38313C2B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6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4734-E519-4E1F-AA09-8B0864A761C2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60C5-3742-4D6C-A164-AD3EFBD48DCB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C01D-2358-4BA1-A6E8-BF9F99353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42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8" y="1371600"/>
            <a:ext cx="9108831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Hypoglycemia in Diabetes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13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Hengameh Abdi, M.D.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Endocrine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Research Center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Research Institute for Endocrine sciences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Shahid Beheshti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University of Medical Sciences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6 January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Arial" pitchFamily="34" charset="0"/>
                <a:cs typeface="Arial" pitchFamily="34" charset="0"/>
              </a:rPr>
              <a:t>Proposed glucose levels when reporting hypoglycemia in clinical trials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Level 1: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Glucose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alert value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≤ 70 mg/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Sufficiently low for treatment with fast-acting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carbohydrate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dose adjustment of glucose-lowering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therapy.</a:t>
            </a: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Level 2: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Clinically significant hypoglycemia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54 mg/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Sufficiently low to indicate serious, clinically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important hypoglycemia.</a:t>
            </a: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Level 3: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Severe hypoglycemia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specific glucose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threshold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Hypoglycemia associated with severe cognitive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impairment requiring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external assistance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recovery.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1772" y="635576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latin typeface="Arial" pitchFamily="34" charset="0"/>
                <a:cs typeface="Arial" pitchFamily="34" charset="0"/>
              </a:rPr>
              <a:t>International Hypoglycaemia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Study Group. Diabetes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Care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2017;40:155-157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2400"/>
            <a:ext cx="9143999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Symptoms of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Briscoe VJ, et al. Clinical Diabetes 2006; 24(3): 115-21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Pathophysiology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436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Physiologic and Behavioral Defenses against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Hypoglycemia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1988"/>
            <a:ext cx="8229600" cy="573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PE. NEJM 2013; 369: 362-72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11430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Neuroendocrine and Symptomatic Responses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Hypoglycemia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PE. NEJM 2004; 350: 2272-9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0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91000" y="1828800"/>
            <a:ext cx="1371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67400" y="1600200"/>
            <a:ext cx="1066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39000" y="1600200"/>
            <a:ext cx="1066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-180975"/>
            <a:ext cx="9525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itchFamily="34" charset="0"/>
              </a:rPr>
              <a:t>Hypoglycemia-Associated Autonomic Failure (HAAF</a:t>
            </a:r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PE. NEJM 2013; 369: 362-72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1" y="50292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05600" y="50292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52400"/>
            <a:ext cx="9143999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Hypoglycemia-Associated Autonomic Failure (HAAF)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839200" cy="5562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with impaired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counterregulation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least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25-fold increased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risk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recurrent severe hypoglycemia.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Risk factors for HAAF: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Absolute endogenous insulin deficiency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History of severe hypoglycemia, hypoglycemia unawareness, or both (as well as recent antecedent hypoglycemia,  prior exercise, or sleep)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Aggressive glycemic therapy per se (lower HbA1c, lower glycemic goals)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94: 709–728, 2009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05800" cy="5867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Nocturnal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Nighttime:</a:t>
            </a:r>
          </a:p>
          <a:p>
            <a:pPr lvl="1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longest period between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self monitoring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plasma glucose, between food ingestion, and the time of maximum sensitivity to insulin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In one report of patients undergoing continuous glucose monitoring, patients with type 1 diabetes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had hypoglycemic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values (glucose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&lt; 70 mg/dL)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 average of 2.3 hours/day and type 2 patients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 hour/day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;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of the hypoglycemic values occurred at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night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Bode BW, et al. Diabetes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Care 28:2361–2366, 2005</a:t>
            </a:r>
          </a:p>
        </p:txBody>
      </p:sp>
    </p:spTree>
    <p:extLst>
      <p:ext uri="{BB962C8B-B14F-4D97-AF65-F5344CB8AC3E}">
        <p14:creationId xmlns:p14="http://schemas.microsoft.com/office/powerpoint/2010/main" val="23578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Nocturnal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Nocturnal 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less common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individuals using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rapid acting insulin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analogs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lispro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glulisine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rather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than regular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insulin before meals and in individuals using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long acting insulin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analogs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glargine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detemir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rather than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NPH 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basal insulin.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Agenda: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case vignette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Definition and Classification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Symptoms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Pathophysiology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Prevalence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Risk factors and Etiology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implications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during pregnancy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Prevention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543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 Frier, B. M. Nat. Rev. Endocrinol.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2014; 10:711–722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43800" y="1524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876800" y="16764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152400"/>
            <a:ext cx="533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66800" y="16764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HAAF is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largely preventable and/or reversible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little as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2–3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week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scrupulous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avoidance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treatment-induced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reverses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hypoglycemia unawareness, and improves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reduced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epinephrine component of defective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glucose counterregulation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most affected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6" y="6019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Diabetes.1994;43:1426-1434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Lancet.1994;344:283-287</a:t>
            </a:r>
          </a:p>
          <a:p>
            <a:pPr algn="ctr"/>
            <a:r>
              <a:rPr lang="it-IT" sz="1400" i="1" dirty="0">
                <a:latin typeface="Arial" pitchFamily="34" charset="0"/>
                <a:cs typeface="Arial" pitchFamily="34" charset="0"/>
              </a:rPr>
              <a:t>Seaquist ER, et al. J Clin Endocrinol Metab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2013;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98:1845-1859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D07EC01D-2358-4BA1-A6E8-BF9F993533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Magnitude of the Problem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652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in T1DM: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Hypoglycemia occurs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2-3 times more frequently than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T2DM.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Countless episodes of hypoglycemia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Severe hypoglycemia: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62-320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episodes per 100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patient-years </a:t>
            </a:r>
          </a:p>
          <a:p>
            <a:pPr marL="400050" lvl="1" indent="0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(35-70 episodes in T2DM)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review of 46 studies (n = 532,542) estimates that the prevalence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45% for mild/moderate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6% for severe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population-based studies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 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diabetes, and that on average an individual with T2DM experiences 19 mild/moderate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episodes 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0.8 severe episodes per year.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54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228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Edridge CL, et al. PONE 2015; 10(6): 1-20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particularly prevalent amongst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those on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Yet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still fairly common for treatment regimens that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sulphonylureas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228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Edridge CL, et al. PONE 2015; 10(6): 1-20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Etiology: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Hypoglycemia in diabetes is fundamentally 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treatments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that raise insulin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levels:</a:t>
            </a:r>
          </a:p>
          <a:p>
            <a:pPr marL="0" indent="0" algn="just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nsulin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secretagogues</a:t>
            </a:r>
          </a:p>
          <a:p>
            <a:pPr lvl="2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Sulfonylureas </a:t>
            </a:r>
          </a:p>
          <a:p>
            <a:pPr lvl="2"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onsulfonylurea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insulin secretagogues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(e.g.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nateglinide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repaglinide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Risk factors: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Young children with type 1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diabetes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elderly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particularly vulnerable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clinically significant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because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their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reduced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ability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to: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recognize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hypoglycemic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symptoms</a:t>
            </a:r>
          </a:p>
          <a:p>
            <a:pPr lvl="1" indent="-342900" algn="just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lvl="1" indent="-342900" algn="just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effectively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communicate their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needs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Risk factors for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77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Cryer PE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94: 709–728, 2009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 72 year-old woman with history of T2DM since 12 years ago, was brought to emergency department because of loss of consciousness.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has history of hypertension and coronary heart disease.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Medications: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Glibenclamide 20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Metformin 2000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Losartan 50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Propranolol 40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ASA 80 mg/d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Mismatch between insulin or insulin secretagogues and food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Ill-timed insulin doses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Missed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Gastroparesis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gastric bypass surgery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Gastrointestinal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disease with malabsorption (eg, celiac disease)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Errors and medication administration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Lack of diabetes education (eg, injecting insulin into lipohypertrophy or intramuscularly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Poor adherence to regimen or distraction (eg, miscalculated carbohydrate content 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taking wrong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type of insulin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Functional neurologic deficit (eg, cognitive or visual impairment leading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incorrect dosing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Drug induced hypoglycemia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2133600"/>
            <a:ext cx="13716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2784764"/>
            <a:ext cx="1219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1800" y="2362200"/>
            <a:ext cx="1371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1800" y="2590800"/>
            <a:ext cx="213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200" y="2743200"/>
            <a:ext cx="1143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2133600"/>
            <a:ext cx="8839200" cy="20335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Implications of hypoglycemia on </a:t>
            </a: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short- and long-term outcomes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3636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Severe hypoglycemia AND Cardiovascular events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ACCORD, ADVANCE, VADT Trials in T2DM:</a:t>
            </a:r>
          </a:p>
          <a:p>
            <a:pPr marL="400050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Association between episodes of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severe hypoglycemia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increased CV events and mortality.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Severe hypoglycemia AND Cardiovascular events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34375" cy="5233447"/>
          </a:xfrm>
        </p:spPr>
        <p:txBody>
          <a:bodyPr>
            <a:normAutofit/>
          </a:bodyPr>
          <a:lstStyle/>
          <a:p>
            <a:pPr algn="just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In the ADVANCE study, severe hypoglycemia was associated with increased risk of adverse clinical outcomes: major macrovascular events, major microvascular events, all-cause mortality and CV death (all P&lt;0.001).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983782"/>
              </p:ext>
            </p:extLst>
          </p:nvPr>
        </p:nvGraphicFramePr>
        <p:xfrm>
          <a:off x="2209800" y="2895600"/>
          <a:ext cx="6505575" cy="315834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38425"/>
                <a:gridCol w="2867025"/>
                <a:gridCol w="1000125"/>
              </a:tblGrid>
              <a:tr h="83453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Clinical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outcome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Adjusted HR (95% CI) </a:t>
                      </a:r>
                      <a:r>
                        <a:rPr lang="en-GB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for outcomes among patients who had severe hypoglycemia vs those who did not</a:t>
                      </a:r>
                      <a:endParaRPr lang="en-US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itchFamily="34" charset="0"/>
                          <a:cs typeface="Arial" pitchFamily="34" charset="0"/>
                        </a:rPr>
                        <a:t>P value </a:t>
                      </a:r>
                      <a:endParaRPr lang="en-US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2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Major macrovascular events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2.88 (2.01–4.12)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3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Major microvascular events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1.81 (1.19–2.74)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49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Death from CV cause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2.68 (1.72–4.19)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28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Death from any cause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2.69 (1.97–3.67)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&lt;0.001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82670" y="3262199"/>
            <a:ext cx="1385223" cy="1943328"/>
          </a:xfrm>
          <a:prstGeom prst="roundRect">
            <a:avLst>
              <a:gd name="adj" fmla="val 10909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169863" indent="-16986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ADVANCE analysis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T2DM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N=11,140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5 year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follow-up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606" y="6647428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SAGLB.DIA.14.06.0065a </a:t>
            </a:r>
            <a:r>
              <a:rPr lang="fr-FR" sz="800" dirty="0" smtClean="0"/>
              <a:t>/ 2014.06</a:t>
            </a:r>
            <a:endParaRPr lang="fr-FR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6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Impact of hypoglycemia on quality of life and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>activities of daily living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Nocturnal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particular may impact one’s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sense of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well-being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following day because of its impact on sleep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quantity and quality.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Patients with recurrent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have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been found to have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mood disorders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including depression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anxiety.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Interpersonal conflict 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Reduced productivity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606" y="6647428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SAGLB.DIA.14.06.0065a </a:t>
            </a:r>
            <a:r>
              <a:rPr lang="fr-FR" sz="800" dirty="0" smtClean="0"/>
              <a:t>/ 2014.06</a:t>
            </a:r>
            <a:endParaRPr lang="fr-FR" sz="800" dirty="0"/>
          </a:p>
        </p:txBody>
      </p:sp>
      <p:sp>
        <p:nvSpPr>
          <p:cNvPr id="16" name="Titre 3"/>
          <p:cNvSpPr txBox="1">
            <a:spLocks/>
          </p:cNvSpPr>
          <p:nvPr/>
        </p:nvSpPr>
        <p:spPr>
          <a:xfrm>
            <a:off x="76200" y="313553"/>
            <a:ext cx="8991600" cy="6580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Fear of hypoglycemia reduces patient adherence.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53"/>
          <p:cNvSpPr/>
          <p:nvPr/>
        </p:nvSpPr>
        <p:spPr>
          <a:xfrm>
            <a:off x="1219200" y="1882553"/>
            <a:ext cx="6844501" cy="3682815"/>
          </a:xfrm>
          <a:prstGeom prst="roundRect">
            <a:avLst>
              <a:gd name="adj" fmla="val 9082"/>
            </a:avLst>
          </a:prstGeom>
          <a:solidFill>
            <a:sysClr val="window" lastClr="FF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fr-FR" sz="1400" kern="0" dirty="0" smtClean="0"/>
          </a:p>
        </p:txBody>
      </p:sp>
      <p:sp>
        <p:nvSpPr>
          <p:cNvPr id="21" name="ZoneTexte 117"/>
          <p:cNvSpPr txBox="1"/>
          <p:nvPr/>
        </p:nvSpPr>
        <p:spPr>
          <a:xfrm>
            <a:off x="1674571" y="1889310"/>
            <a:ext cx="1354379" cy="29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fr-FR" sz="1600" b="1" kern="0" dirty="0" smtClean="0">
                <a:ea typeface="MS PGothic" panose="020B0600070205080204" pitchFamily="34" charset="-128"/>
              </a:rPr>
              <a:t>Patients, %</a:t>
            </a:r>
            <a:endParaRPr lang="fr-FR" sz="1600" b="1" kern="0" dirty="0">
              <a:ea typeface="MS PGothic" panose="020B0600070205080204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6078" y="2657823"/>
            <a:ext cx="971213" cy="2132277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>
              <a:defRPr/>
            </a:pPr>
            <a:endParaRPr lang="fr-FR" sz="1200" b="1" kern="0" dirty="0">
              <a:ea typeface="MS P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0508" y="3540736"/>
            <a:ext cx="998927" cy="12470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 defTabSz="457200"/>
            <a:endParaRPr lang="fr-FR" sz="1200" b="1" kern="0" dirty="0">
              <a:ea typeface="MS PGothic"/>
            </a:endParaRPr>
          </a:p>
        </p:txBody>
      </p:sp>
      <p:cxnSp>
        <p:nvCxnSpPr>
          <p:cNvPr id="24" name="Connecteur droit 14"/>
          <p:cNvCxnSpPr>
            <a:cxnSpLocks noChangeShapeType="1"/>
          </p:cNvCxnSpPr>
          <p:nvPr/>
        </p:nvCxnSpPr>
        <p:spPr bwMode="auto">
          <a:xfrm>
            <a:off x="2288540" y="2242132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Connecteur droit 15"/>
          <p:cNvCxnSpPr>
            <a:cxnSpLocks noChangeShapeType="1"/>
          </p:cNvCxnSpPr>
          <p:nvPr/>
        </p:nvCxnSpPr>
        <p:spPr bwMode="auto">
          <a:xfrm>
            <a:off x="2288540" y="3086111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Connecteur droit 16"/>
          <p:cNvCxnSpPr>
            <a:cxnSpLocks noChangeShapeType="1"/>
          </p:cNvCxnSpPr>
          <p:nvPr/>
        </p:nvCxnSpPr>
        <p:spPr bwMode="auto">
          <a:xfrm>
            <a:off x="2288540" y="3648381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Connecteur droit 17"/>
          <p:cNvCxnSpPr>
            <a:cxnSpLocks noChangeShapeType="1"/>
          </p:cNvCxnSpPr>
          <p:nvPr/>
        </p:nvCxnSpPr>
        <p:spPr bwMode="auto">
          <a:xfrm>
            <a:off x="2288540" y="4211797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Connecteur droit 18"/>
          <p:cNvCxnSpPr>
            <a:cxnSpLocks noChangeShapeType="1"/>
          </p:cNvCxnSpPr>
          <p:nvPr/>
        </p:nvCxnSpPr>
        <p:spPr bwMode="auto">
          <a:xfrm>
            <a:off x="2288540" y="4774068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Connecteur droit 19"/>
          <p:cNvCxnSpPr>
            <a:cxnSpLocks noChangeShapeType="1"/>
          </p:cNvCxnSpPr>
          <p:nvPr/>
        </p:nvCxnSpPr>
        <p:spPr bwMode="auto">
          <a:xfrm>
            <a:off x="2288540" y="4492360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ZoneTexte 126"/>
          <p:cNvSpPr txBox="1"/>
          <p:nvPr/>
        </p:nvSpPr>
        <p:spPr>
          <a:xfrm>
            <a:off x="2513393" y="2666054"/>
            <a:ext cx="85658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74.1</a:t>
            </a:r>
            <a:endParaRPr lang="fr-FR" sz="2000" kern="0" dirty="0">
              <a:ea typeface="MS PGothic" panose="020B0600070205080204" pitchFamily="34" charset="-128"/>
            </a:endParaRPr>
          </a:p>
        </p:txBody>
      </p:sp>
      <p:sp>
        <p:nvSpPr>
          <p:cNvPr id="31" name="ZoneTexte 127"/>
          <p:cNvSpPr txBox="1"/>
          <p:nvPr/>
        </p:nvSpPr>
        <p:spPr>
          <a:xfrm>
            <a:off x="1900523" y="3796108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30</a:t>
            </a:r>
          </a:p>
        </p:txBody>
      </p:sp>
      <p:sp>
        <p:nvSpPr>
          <p:cNvPr id="32" name="ZoneTexte 128"/>
          <p:cNvSpPr txBox="1"/>
          <p:nvPr/>
        </p:nvSpPr>
        <p:spPr>
          <a:xfrm>
            <a:off x="1900523" y="3239563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50</a:t>
            </a:r>
          </a:p>
        </p:txBody>
      </p:sp>
      <p:sp>
        <p:nvSpPr>
          <p:cNvPr id="33" name="ZoneTexte 129"/>
          <p:cNvSpPr txBox="1"/>
          <p:nvPr/>
        </p:nvSpPr>
        <p:spPr>
          <a:xfrm>
            <a:off x="1900523" y="4074380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34" name="ZoneTexte 130"/>
          <p:cNvSpPr txBox="1"/>
          <p:nvPr/>
        </p:nvSpPr>
        <p:spPr>
          <a:xfrm>
            <a:off x="1900523" y="3517835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40</a:t>
            </a:r>
          </a:p>
        </p:txBody>
      </p:sp>
      <p:sp>
        <p:nvSpPr>
          <p:cNvPr id="35" name="ZoneTexte 131"/>
          <p:cNvSpPr txBox="1"/>
          <p:nvPr/>
        </p:nvSpPr>
        <p:spPr>
          <a:xfrm>
            <a:off x="1900523" y="2962435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60</a:t>
            </a:r>
          </a:p>
        </p:txBody>
      </p:sp>
      <p:sp>
        <p:nvSpPr>
          <p:cNvPr id="36" name="ZoneTexte 132"/>
          <p:cNvSpPr txBox="1"/>
          <p:nvPr/>
        </p:nvSpPr>
        <p:spPr>
          <a:xfrm>
            <a:off x="1900523" y="2405890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80</a:t>
            </a:r>
          </a:p>
        </p:txBody>
      </p:sp>
      <p:sp>
        <p:nvSpPr>
          <p:cNvPr id="37" name="ZoneTexte 133"/>
          <p:cNvSpPr txBox="1"/>
          <p:nvPr/>
        </p:nvSpPr>
        <p:spPr>
          <a:xfrm>
            <a:off x="1900523" y="2684163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70</a:t>
            </a:r>
          </a:p>
        </p:txBody>
      </p:sp>
      <p:sp>
        <p:nvSpPr>
          <p:cNvPr id="38" name="ZoneTexte 134"/>
          <p:cNvSpPr txBox="1"/>
          <p:nvPr/>
        </p:nvSpPr>
        <p:spPr>
          <a:xfrm>
            <a:off x="1900523" y="2127618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90</a:t>
            </a:r>
          </a:p>
        </p:txBody>
      </p:sp>
      <p:sp>
        <p:nvSpPr>
          <p:cNvPr id="39" name="ZoneTexte 135"/>
          <p:cNvSpPr txBox="1"/>
          <p:nvPr/>
        </p:nvSpPr>
        <p:spPr>
          <a:xfrm>
            <a:off x="1900523" y="4351507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41" name="ZoneTexte 136"/>
          <p:cNvSpPr txBox="1"/>
          <p:nvPr/>
        </p:nvSpPr>
        <p:spPr>
          <a:xfrm>
            <a:off x="2004717" y="4629780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0</a:t>
            </a:r>
          </a:p>
        </p:txBody>
      </p:sp>
      <p:cxnSp>
        <p:nvCxnSpPr>
          <p:cNvPr id="43" name="Connecteur droit 35"/>
          <p:cNvCxnSpPr>
            <a:cxnSpLocks noChangeShapeType="1"/>
          </p:cNvCxnSpPr>
          <p:nvPr/>
        </p:nvCxnSpPr>
        <p:spPr bwMode="auto">
          <a:xfrm>
            <a:off x="2288540" y="2805547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Connecteur droit 36"/>
          <p:cNvCxnSpPr>
            <a:cxnSpLocks noChangeShapeType="1"/>
          </p:cNvCxnSpPr>
          <p:nvPr/>
        </p:nvCxnSpPr>
        <p:spPr bwMode="auto">
          <a:xfrm>
            <a:off x="2288540" y="3367819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Connecteur droit 37"/>
          <p:cNvCxnSpPr>
            <a:cxnSpLocks noChangeShapeType="1"/>
          </p:cNvCxnSpPr>
          <p:nvPr/>
        </p:nvCxnSpPr>
        <p:spPr bwMode="auto">
          <a:xfrm>
            <a:off x="2288540" y="3930089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Connecteur droit 38"/>
          <p:cNvCxnSpPr>
            <a:cxnSpLocks noChangeShapeType="1"/>
          </p:cNvCxnSpPr>
          <p:nvPr/>
        </p:nvCxnSpPr>
        <p:spPr bwMode="auto">
          <a:xfrm>
            <a:off x="2288540" y="2523840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ZoneTexte 141"/>
          <p:cNvSpPr txBox="1"/>
          <p:nvPr/>
        </p:nvSpPr>
        <p:spPr>
          <a:xfrm>
            <a:off x="3591050" y="3554801"/>
            <a:ext cx="85784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43.3</a:t>
            </a:r>
          </a:p>
        </p:txBody>
      </p:sp>
      <p:sp>
        <p:nvSpPr>
          <p:cNvPr id="50" name="Forme libre 142"/>
          <p:cNvSpPr/>
          <p:nvPr/>
        </p:nvSpPr>
        <p:spPr>
          <a:xfrm>
            <a:off x="2360342" y="2190600"/>
            <a:ext cx="5387654" cy="2598355"/>
          </a:xfrm>
          <a:custGeom>
            <a:avLst/>
            <a:gdLst>
              <a:gd name="connsiteX0" fmla="*/ 0 w 4460488"/>
              <a:gd name="connsiteY0" fmla="*/ 0 h 3256156"/>
              <a:gd name="connsiteX1" fmla="*/ 0 w 4460488"/>
              <a:gd name="connsiteY1" fmla="*/ 3256156 h 3256156"/>
              <a:gd name="connsiteX2" fmla="*/ 4460488 w 4460488"/>
              <a:gd name="connsiteY2" fmla="*/ 3256156 h 32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0488" h="3256156">
                <a:moveTo>
                  <a:pt x="0" y="0"/>
                </a:moveTo>
                <a:lnTo>
                  <a:pt x="0" y="3256156"/>
                </a:lnTo>
                <a:lnTo>
                  <a:pt x="4460488" y="325615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fr-FR" kern="0" dirty="0">
              <a:ea typeface="MS PGothic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42295" y="2553614"/>
            <a:ext cx="971213" cy="2236487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>
              <a:defRPr/>
            </a:pPr>
            <a:endParaRPr lang="fr-FR" sz="1200" b="1" kern="0" dirty="0">
              <a:ea typeface="MS PGothic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05466" y="3125046"/>
            <a:ext cx="1000186" cy="16627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 defTabSz="457200"/>
            <a:endParaRPr lang="fr-FR" sz="1200" b="1" kern="0" dirty="0">
              <a:ea typeface="MS PGothic"/>
            </a:endParaRPr>
          </a:p>
        </p:txBody>
      </p:sp>
      <p:sp>
        <p:nvSpPr>
          <p:cNvPr id="54" name="ZoneTexte 145"/>
          <p:cNvSpPr txBox="1"/>
          <p:nvPr/>
        </p:nvSpPr>
        <p:spPr>
          <a:xfrm>
            <a:off x="5598981" y="2572987"/>
            <a:ext cx="85784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78.2</a:t>
            </a:r>
            <a:endParaRPr lang="fr-FR" sz="2000" kern="0" dirty="0">
              <a:ea typeface="MS PGothic" panose="020B0600070205080204" pitchFamily="34" charset="-128"/>
            </a:endParaRPr>
          </a:p>
        </p:txBody>
      </p:sp>
      <p:sp>
        <p:nvSpPr>
          <p:cNvPr id="55" name="ZoneTexte 146"/>
          <p:cNvSpPr txBox="1"/>
          <p:nvPr/>
        </p:nvSpPr>
        <p:spPr>
          <a:xfrm>
            <a:off x="6677267" y="3137077"/>
            <a:ext cx="85658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57.9</a:t>
            </a:r>
          </a:p>
        </p:txBody>
      </p:sp>
      <p:grpSp>
        <p:nvGrpSpPr>
          <p:cNvPr id="56" name="Groupe 1"/>
          <p:cNvGrpSpPr/>
          <p:nvPr/>
        </p:nvGrpSpPr>
        <p:grpSpPr>
          <a:xfrm>
            <a:off x="3661592" y="2221748"/>
            <a:ext cx="1966362" cy="588613"/>
            <a:chOff x="3552825" y="2219642"/>
            <a:chExt cx="2478088" cy="815980"/>
          </a:xfrm>
        </p:grpSpPr>
        <p:sp>
          <p:nvSpPr>
            <p:cNvPr id="57" name="Rectangle 56"/>
            <p:cNvSpPr/>
            <p:nvPr/>
          </p:nvSpPr>
          <p:spPr>
            <a:xfrm>
              <a:off x="3735388" y="2219642"/>
              <a:ext cx="2295525" cy="430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lnSpc>
                  <a:spcPts val="1700"/>
                </a:lnSpc>
                <a:defRPr/>
              </a:pPr>
              <a:r>
                <a:rPr lang="fr-FR" sz="1400" b="1" kern="0" dirty="0" smtClean="0">
                  <a:solidFill>
                    <a:schemeClr val="bg1"/>
                  </a:solidFill>
                  <a:ea typeface="MS PGothic" panose="020B0600070205080204" pitchFamily="34" charset="-128"/>
                </a:rPr>
                <a:t>T1DM</a:t>
              </a:r>
              <a:endParaRPr lang="fr-FR" sz="1400" b="1" kern="0" dirty="0">
                <a:solidFill>
                  <a:schemeClr val="bg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35388" y="2605404"/>
              <a:ext cx="2206625" cy="430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lnSpc>
                  <a:spcPts val="1700"/>
                </a:lnSpc>
                <a:defRPr/>
              </a:pPr>
              <a:r>
                <a:rPr lang="fr-FR" sz="1400" b="1" kern="0" dirty="0" smtClean="0">
                  <a:solidFill>
                    <a:schemeClr val="bg1"/>
                  </a:solidFill>
                  <a:ea typeface="MS PGothic" panose="020B0600070205080204" pitchFamily="34" charset="-128"/>
                </a:rPr>
                <a:t>T2DM</a:t>
              </a:r>
              <a:endParaRPr lang="fr-FR" sz="1400" b="1" kern="0" dirty="0">
                <a:solidFill>
                  <a:schemeClr val="bg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52825" y="2362200"/>
              <a:ext cx="198438" cy="198438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52825" y="2724150"/>
              <a:ext cx="198438" cy="19685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 dirty="0"/>
            </a:p>
          </p:txBody>
        </p:sp>
      </p:grpSp>
      <p:sp>
        <p:nvSpPr>
          <p:cNvPr id="61" name="ZoneTexte 151"/>
          <p:cNvSpPr txBox="1"/>
          <p:nvPr/>
        </p:nvSpPr>
        <p:spPr>
          <a:xfrm>
            <a:off x="2149148" y="4787810"/>
            <a:ext cx="2566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Following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mild 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episodes</a:t>
            </a:r>
            <a:endParaRPr lang="fr-FR" sz="1600" kern="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" name="ZoneTexte 152"/>
          <p:cNvSpPr txBox="1"/>
          <p:nvPr/>
        </p:nvSpPr>
        <p:spPr>
          <a:xfrm>
            <a:off x="5054169" y="4787810"/>
            <a:ext cx="3009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Following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sz="1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severe </a:t>
            </a:r>
            <a:r>
              <a:rPr lang="fr-FR" sz="1600" b="1" kern="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episodes</a:t>
            </a:r>
            <a:endParaRPr lang="fr-FR" sz="1600" kern="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961848" y="971644"/>
            <a:ext cx="735954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lnSpc>
                <a:spcPts val="2400"/>
              </a:lnSpc>
              <a:spcAft>
                <a:spcPts val="1200"/>
              </a:spcAft>
              <a:buClr>
                <a:srgbClr val="ACB317"/>
              </a:buClr>
              <a:buSzPct val="80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Proportion of patients modifying insulin dose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avoid future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hypoglycemia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0" hangingPunct="0">
              <a:lnSpc>
                <a:spcPts val="2400"/>
              </a:lnSpc>
              <a:spcAft>
                <a:spcPts val="1200"/>
              </a:spcAft>
              <a:buClr>
                <a:srgbClr val="ACB317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404638" y="6479690"/>
            <a:ext cx="4222599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defTabSz="457200">
              <a:lnSpc>
                <a:spcPct val="85000"/>
              </a:lnSpc>
            </a:pPr>
            <a:r>
              <a:rPr lang="da-DK" sz="1400" i="1" dirty="0">
                <a:latin typeface="Arial" pitchFamily="34" charset="0"/>
                <a:ea typeface="ＭＳ Ｐゴシック" charset="-128"/>
                <a:cs typeface="Arial" pitchFamily="34" charset="0"/>
              </a:rPr>
              <a:t>Leiter LA et al. Can J Diabetes </a:t>
            </a:r>
            <a:r>
              <a:rPr lang="da-DK" sz="1400" i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2005;29:186-192.</a:t>
            </a:r>
            <a:endParaRPr lang="da-DK" sz="1400" i="1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8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AND Pregnancy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Normal blood glucose levels during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pregnancy are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20% lower than 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nonpregnant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women, making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definition and detection of hypoglycemia more challenging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For women with type 1 diabetes, severe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occurs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3–5 times more frequently in 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trimester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a lower rate in the third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trimester.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Hypoglycemia is generally without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risk 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fetus as long as the mother avoids injury during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episode.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AND Pregnancy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For women with preexisting diabetes, insulin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requirements rise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throughout the pregnancy and then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drop precipitously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the time of delivery of the placenta,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requiring 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abrupt reduction in insulin dosing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avoid post-delivery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hypoglycemia.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Breastfeeding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 a risk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factor for hypoglycemia in women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insulin-treated diabetes.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POC glucose measurement showed a plasma glucose concentration of 32 mg/dL.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infusion of hypertonic glucose, she was conscious and oriented.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reports anorexia, nausea, vomiting and diarrhea over the past 2 days.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denies any alarming symptoms preceding loss of consciousness.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Her last visit by primary care physician was in about 1 year ago.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2133601"/>
            <a:ext cx="8839200" cy="1524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Prevention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14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trategies to prevent hypoglycemia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Patient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Dietary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intervention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Exercise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management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 adjustment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Glucose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monitoring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Clinical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surveillance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Hypoglycemia patient questionnaire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Hypoglycemia provider checklist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Hypoglycemia Patient Questionnaire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87630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Hypoglycemia Patient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Questionnaire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27315"/>
            <a:ext cx="8686800" cy="564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Hypoglycemia Provider Checklist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98: 1845–1859,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4876800"/>
            <a:ext cx="4953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5257800"/>
            <a:ext cx="2590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4" y="654032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Cryer P, et al. Diabetes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Care 2015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; 38: 1583–1591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4" y="274638"/>
            <a:ext cx="9047286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Recommendations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International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Study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4543" y="185934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People with diabetes treated with a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sulfonylurea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glinide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should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educated about hypoglycemia.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SMPG levels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≤ 70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mg/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avoid progression to clinical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iatrogenic hypoglycemia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Regularly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 queried about hypoglycemia, including the glucose level at which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symptoms develop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Those developing symptoms at a glucose level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&lt; 55 mg/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should be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considered at risk.</a:t>
            </a:r>
          </a:p>
        </p:txBody>
      </p:sp>
    </p:spTree>
    <p:extLst>
      <p:ext uri="{BB962C8B-B14F-4D97-AF65-F5344CB8AC3E}">
        <p14:creationId xmlns:p14="http://schemas.microsoft.com/office/powerpoint/2010/main" val="3742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4" y="654032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Cryer P, et al. Diabetes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Care 2015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; 38: 1583–1591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4" y="274638"/>
            <a:ext cx="9047286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Recommendations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International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Hypoglycemia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Study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4543" y="15240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When hypoglycemia becomes a problem, the diabetes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health-care provider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should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Consider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each conventional risk factor and those indicative of compromised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glucose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counterregulation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Avoid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sulfonylureas (and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glinides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if possible, using insulin analogs when insulin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required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and consider using CSII, CGM, and CSII + CGM in selected patients.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structured education and, in patients with impaired awareness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hypoglycemia, prescribe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short-term scrupulous avoidance of hypoglycemia.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Seek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achieve the lowest A1C level that does not cause severe hypoglycemia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preserves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awareness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hypoglycemia.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812" y="6201768"/>
            <a:ext cx="89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CSII: Continuous Subcutaneous Insulin Infusion, CGM: Continuous Glucose Monitoring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2133601"/>
            <a:ext cx="8839200" cy="1524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Treatment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837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152400"/>
            <a:ext cx="838201" cy="34108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1600200"/>
            <a:ext cx="2438400" cy="4172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447800"/>
            <a:ext cx="3657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5636" y="3962400"/>
            <a:ext cx="85759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5636" y="4267200"/>
            <a:ext cx="1295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Examples of 15–20 g oral carbohydrates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treatment of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91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Etiology of hypoglycemia?</a:t>
            </a: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Further assessment?</a:t>
            </a: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Short- and long-term management?</a:t>
            </a: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Glucagon kit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19200"/>
            <a:ext cx="5007429" cy="4724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4038600" cy="419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304800"/>
            <a:ext cx="213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7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Return to the case problem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 72 year-old woman with history of T2DM since 12 years ago, was brought to emergency department because of loss of consciousness.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has history of hypertension and coronary heart disease.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Medications: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Glibenclamide 20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Metformin 2000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Losartan 50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Propranolol 60 mg/d</a:t>
            </a:r>
          </a:p>
          <a:p>
            <a:pPr lvl="1"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ASA 80 mg/d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(cont.)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POC glucose measurement showed a plasma glucose concentration of 32 mg/dL.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infusion of hypertonic glucose, she was conscious and oriented.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reports anorexia, nausea, vomiting and diarrhea over the past 2 days.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denies any alarming symptoms preceding loss of consciousness.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Her last visit by primary care physician was in about 1 year ago.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case vignette: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Etiology of hypoglycemia?</a:t>
            </a: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Further assessment?</a:t>
            </a: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Short- and long-term management?</a:t>
            </a: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Conclusions: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Glycemic control, a worthwhile goal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people with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diabetes, is limited by the barrier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iatrogenic hypoglycemia.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Hypoglycemia is a fact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life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most people with type 1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diabetes.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Adults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insulin-treated type 2 diabetes mellitus experience a lower frequency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but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frequency rises progressively with increasing duration of insulin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therapy.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Conclusions: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has a substantial clinical impact in terms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mortality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morbidity and quality of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Conclusions: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Effective approaches known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decrease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risk of iatrogenic hypoglycemia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education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ietary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exercise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modifications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 adjustment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areful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glucose monitoring by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onscientious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surveillance by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clinician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143000"/>
          </a:xfrm>
        </p:spPr>
        <p:txBody>
          <a:bodyPr/>
          <a:lstStyle/>
          <a:p>
            <a:pPr algn="r"/>
            <a:r>
              <a:rPr lang="fa-IR" sz="2400" b="1" smtClean="0">
                <a:solidFill>
                  <a:srgbClr val="FFFF00"/>
                </a:solidFill>
                <a:latin typeface="Yaqouti" pitchFamily="2" charset="2"/>
                <a:cs typeface="B Nazanin" pitchFamily="2" charset="-78"/>
              </a:rPr>
              <a:t>با توجه به بهبود هوشياري بيمار توصيه شما براي ادامه درمان وي چيست؟</a:t>
            </a:r>
            <a:endParaRPr lang="en-US" sz="2400" b="1" dirty="0" smtClean="0">
              <a:solidFill>
                <a:srgbClr val="FFFF00"/>
              </a:solidFill>
              <a:latin typeface="Yaqouti" pitchFamily="2" charset="2"/>
              <a:cs typeface="B Nazanin" pitchFamily="2" charset="-7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Admission for at least 72 hours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r>
              <a:rPr lang="en-US" dirty="0" smtClean="0"/>
              <a:t>Serum : DW5%  100 cc / h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                       saline for hydration</a:t>
            </a:r>
          </a:p>
        </p:txBody>
      </p:sp>
      <p:pic>
        <p:nvPicPr>
          <p:cNvPr id="33796" name="Picture 4" descr="358294912_674eb946d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1" y="6096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Thanks for your patience!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Objective: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provide guidance about how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new information about the impact of hypoglycemia on patients with diabetes should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 incorporated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into clinical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practice.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Seaquist ER, et al. J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Clin Endocrinol Metab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2013;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98:1845-1859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6"/>
            <a:ext cx="9144000" cy="23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356350"/>
            <a:ext cx="1219200" cy="365125"/>
          </a:xfrm>
        </p:spPr>
        <p:txBody>
          <a:bodyPr/>
          <a:lstStyle/>
          <a:p>
            <a:fld id="{D07EC01D-2358-4BA1-A6E8-BF9F993533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Definition: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episodes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 abnormally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low plasma glucose concentration that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expose the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individual to potential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 single threshold value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plasma glucose concentration that defines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hypoglycemia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diabetes cannot be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assigned because there are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varying glycemic thresholds for symptoms of hypoglycemia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Clinical classification of hypoglycemia: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1) Severe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 event </a:t>
            </a: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requiring assistance of another person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actively administer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carbohydrates, glucagon, 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take other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corrective actions. Plasma glucose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concentrations may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not be available during an event, but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neurological recovery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following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return of plasma glucose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normal is considered sufficient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evidence that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event was induced by a low plasma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glucose concentration.</a:t>
            </a:r>
          </a:p>
          <a:p>
            <a:pPr marL="400050" lvl="1" indent="0" algn="just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2) Documented symptomatic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event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during which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typical symptoms of hypoglycemia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are accompanied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by a measured plasma glucose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concentration ≤ 70 mg/dL.</a:t>
            </a:r>
          </a:p>
          <a:p>
            <a:pPr marL="400050" lvl="1" indent="0" algn="just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3) Asymptomatic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event not accompanied by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typical symptoms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hypoglycemia but with 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measured plasma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glucose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concentration ≤ 70 mg/dL.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Clinical classification of hypoglycemia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1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(cont.)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4) Probable symptomatic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hypoglycemia: </a:t>
            </a: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event during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symptoms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typical of hypoglycemia are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accompanied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plasma glucose determination but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that was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presumably caused by a plasma glucose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concentration ≤ 70 mg/dL.</a:t>
            </a:r>
          </a:p>
          <a:p>
            <a:pPr marL="400050" lvl="1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Pseudo-hypoglycemia:</a:t>
            </a:r>
          </a:p>
          <a:p>
            <a:pPr marL="40005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event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during which the person with diabetes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reports any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typical symptoms of hypoglycemia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measured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plasma glucose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concentration &gt; 70 mg/dL but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approaching that level.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2322</Words>
  <Application>Microsoft Office PowerPoint</Application>
  <PresentationFormat>On-screen Show (4:3)</PresentationFormat>
  <Paragraphs>376</Paragraphs>
  <Slides>59</Slides>
  <Notes>6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Hypoglycemia in Diabetes</vt:lpstr>
      <vt:lpstr>Agenda:</vt:lpstr>
      <vt:lpstr>A case vignette:</vt:lpstr>
      <vt:lpstr>A case vignette:(cont.)</vt:lpstr>
      <vt:lpstr>A case vignette:(cont.)</vt:lpstr>
      <vt:lpstr>PowerPoint Presentation</vt:lpstr>
      <vt:lpstr>Definition:</vt:lpstr>
      <vt:lpstr>Clinical classification of hypoglycemia:</vt:lpstr>
      <vt:lpstr>Clinical classification of hypoglycemia: (cont.)</vt:lpstr>
      <vt:lpstr>Proposed glucose levels when reporting hypoglycemia in clinical trials</vt:lpstr>
      <vt:lpstr>Symptoms of Hypoglycemia</vt:lpstr>
      <vt:lpstr>PowerPoint Presentation</vt:lpstr>
      <vt:lpstr>Physiologic and Behavioral Defenses against Hypoglycemia</vt:lpstr>
      <vt:lpstr>Neuroendocrine and Symptomatic Responses to Hypoglycemia</vt:lpstr>
      <vt:lpstr>Hypoglycemia-Associated Autonomic Failure (HAAF)</vt:lpstr>
      <vt:lpstr>Hypoglycemia-Associated Autonomic Failure (HAAF)</vt:lpstr>
      <vt:lpstr>PowerPoint Presentation</vt:lpstr>
      <vt:lpstr>Nocturnal hypoglycemia</vt:lpstr>
      <vt:lpstr>Nocturnal hypoglycemia</vt:lpstr>
      <vt:lpstr>PowerPoint Presentation</vt:lpstr>
      <vt:lpstr>HAAF is largely preventable and/or reversible</vt:lpstr>
      <vt:lpstr>PowerPoint Presentation</vt:lpstr>
      <vt:lpstr>Hypoglycemia in T1DM:</vt:lpstr>
      <vt:lpstr>PowerPoint Presentation</vt:lpstr>
      <vt:lpstr>PowerPoint Presentation</vt:lpstr>
      <vt:lpstr>Etiology:</vt:lpstr>
      <vt:lpstr>PowerPoint Presentation</vt:lpstr>
      <vt:lpstr>Risk factors:</vt:lpstr>
      <vt:lpstr>Risk factors for hypoglycemia</vt:lpstr>
      <vt:lpstr>Mismatch between insulin or insulin secretagogues and food absorption</vt:lpstr>
      <vt:lpstr>Errors and medication administration issues</vt:lpstr>
      <vt:lpstr>Drug induced hypoglycemia</vt:lpstr>
      <vt:lpstr>PowerPoint Presentation</vt:lpstr>
      <vt:lpstr>Severe hypoglycemia AND Cardiovascular events</vt:lpstr>
      <vt:lpstr>Severe hypoglycemia AND Cardiovascular events</vt:lpstr>
      <vt:lpstr>Impact of hypoglycemia on quality of life and activities of daily living</vt:lpstr>
      <vt:lpstr>PowerPoint Presentation</vt:lpstr>
      <vt:lpstr>Hypoglycemia AND Pregnancy</vt:lpstr>
      <vt:lpstr>Hypoglycemia AND Pregnancy(cont.)</vt:lpstr>
      <vt:lpstr>PowerPoint Presentation</vt:lpstr>
      <vt:lpstr>Strategies to prevent hypoglycemia</vt:lpstr>
      <vt:lpstr>Hypoglycemia Patient Questionnaire</vt:lpstr>
      <vt:lpstr>Hypoglycemia Patient Questionnaire</vt:lpstr>
      <vt:lpstr>Hypoglycemia Provider Checklist</vt:lpstr>
      <vt:lpstr>Recommendations of  the International Hypoglycemia Study Group</vt:lpstr>
      <vt:lpstr>Recommendations of  the International Hypoglycemia Study Group</vt:lpstr>
      <vt:lpstr>PowerPoint Presentation</vt:lpstr>
      <vt:lpstr>PowerPoint Presentation</vt:lpstr>
      <vt:lpstr>Examples of 15–20 g oral carbohydrates  for treatment of hypoglycemia</vt:lpstr>
      <vt:lpstr>Glucagon kit</vt:lpstr>
      <vt:lpstr>PowerPoint Presentation</vt:lpstr>
      <vt:lpstr>PowerPoint Presentation</vt:lpstr>
      <vt:lpstr>A case vignette:</vt:lpstr>
      <vt:lpstr>A case vignette:(cont.)</vt:lpstr>
      <vt:lpstr>A case vignette:(cont.)</vt:lpstr>
      <vt:lpstr>Conclusions:</vt:lpstr>
      <vt:lpstr>Conclusions:</vt:lpstr>
      <vt:lpstr>Conclusions:</vt:lpstr>
      <vt:lpstr>با توجه به بهبود هوشياري بيمار توصيه شما براي ادامه درمان وي چيست؟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guidelines moving us towards individualization</dc:title>
  <dc:creator>Hossein Panah</dc:creator>
  <cp:lastModifiedBy>dr.Abdi</cp:lastModifiedBy>
  <cp:revision>222</cp:revision>
  <dcterms:created xsi:type="dcterms:W3CDTF">2014-05-26T14:14:05Z</dcterms:created>
  <dcterms:modified xsi:type="dcterms:W3CDTF">2017-01-06T04:26:06Z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-820953091</vt:i4>
  </property>
  <property fmtid="{D5CDD505-2E9C-101B-9397-08002B2CF9AE}" pid="3" name="_NewReviewCycle">
    <vt:lpwstr/>
  </property>
  <property fmtid="{D5CDD505-2E9C-101B-9397-08002B2CF9AE}" pid="4" name="_EmailSubject">
    <vt:lpwstr>Slidekit</vt:lpwstr>
  </property>
  <property fmtid="{D5CDD505-2E9C-101B-9397-08002B2CF9AE}" pid="5" name="_AuthorEmail">
    <vt:lpwstr>Zohreh.Mozafari@sanofi.com</vt:lpwstr>
  </property>
  <property fmtid="{D5CDD505-2E9C-101B-9397-08002B2CF9AE}" pid="6" name="_AuthorEmailDisplayName">
    <vt:lpwstr>Mozafari, Zohreh PH/AE</vt:lpwstr>
  </property>
</Properties>
</file>