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4" r:id="rId3"/>
    <p:sldId id="293" r:id="rId4"/>
    <p:sldId id="303" r:id="rId5"/>
    <p:sldId id="287" r:id="rId6"/>
    <p:sldId id="294" r:id="rId7"/>
    <p:sldId id="285" r:id="rId8"/>
    <p:sldId id="286" r:id="rId9"/>
    <p:sldId id="284" r:id="rId10"/>
    <p:sldId id="296" r:id="rId11"/>
    <p:sldId id="302" r:id="rId12"/>
    <p:sldId id="297" r:id="rId13"/>
    <p:sldId id="305" r:id="rId14"/>
    <p:sldId id="298" r:id="rId15"/>
    <p:sldId id="288" r:id="rId16"/>
    <p:sldId id="290" r:id="rId17"/>
    <p:sldId id="257" r:id="rId18"/>
    <p:sldId id="299" r:id="rId19"/>
    <p:sldId id="258" r:id="rId20"/>
    <p:sldId id="261" r:id="rId21"/>
    <p:sldId id="260" r:id="rId22"/>
    <p:sldId id="295" r:id="rId23"/>
    <p:sldId id="263" r:id="rId24"/>
    <p:sldId id="264" r:id="rId25"/>
    <p:sldId id="265" r:id="rId26"/>
    <p:sldId id="300" r:id="rId27"/>
    <p:sldId id="266" r:id="rId28"/>
    <p:sldId id="262" r:id="rId29"/>
    <p:sldId id="306" r:id="rId30"/>
    <p:sldId id="307" r:id="rId31"/>
    <p:sldId id="30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0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2C71FF0-5FB5-4ABF-9B93-4C747ABE84B5}" type="datetimeFigureOut">
              <a:rPr lang="en-US" smtClean="0"/>
              <a:pPr/>
              <a:t>7/31/2016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FA8897B-0943-448C-B8C5-030FF363B5B1}"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C71FF0-5FB5-4ABF-9B93-4C747ABE84B5}" type="datetimeFigureOut">
              <a:rPr lang="en-US" smtClean="0"/>
              <a:pPr/>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8897B-0943-448C-B8C5-030FF363B5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C71FF0-5FB5-4ABF-9B93-4C747ABE84B5}" type="datetimeFigureOut">
              <a:rPr lang="en-US" smtClean="0"/>
              <a:pPr/>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8897B-0943-448C-B8C5-030FF363B5B1}"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2C71FF0-5FB5-4ABF-9B93-4C747ABE84B5}" type="datetimeFigureOut">
              <a:rPr lang="en-US" smtClean="0"/>
              <a:pPr/>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8897B-0943-448C-B8C5-030FF363B5B1}"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2C71FF0-5FB5-4ABF-9B93-4C747ABE84B5}" type="datetimeFigureOut">
              <a:rPr lang="en-US" smtClean="0"/>
              <a:pPr/>
              <a:t>7/31/2016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FA8897B-0943-448C-B8C5-030FF363B5B1}"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2C71FF0-5FB5-4ABF-9B93-4C747ABE84B5}" type="datetimeFigureOut">
              <a:rPr lang="en-US" smtClean="0"/>
              <a:pPr/>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8897B-0943-448C-B8C5-030FF363B5B1}"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2C71FF0-5FB5-4ABF-9B93-4C747ABE84B5}" type="datetimeFigureOut">
              <a:rPr lang="en-US" smtClean="0"/>
              <a:pPr/>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8897B-0943-448C-B8C5-030FF363B5B1}"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C71FF0-5FB5-4ABF-9B93-4C747ABE84B5}" type="datetimeFigureOut">
              <a:rPr lang="en-US" smtClean="0"/>
              <a:pPr/>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8897B-0943-448C-B8C5-030FF363B5B1}"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71FF0-5FB5-4ABF-9B93-4C747ABE84B5}" type="datetimeFigureOut">
              <a:rPr lang="en-US" smtClean="0"/>
              <a:pPr/>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8897B-0943-448C-B8C5-030FF363B5B1}"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C71FF0-5FB5-4ABF-9B93-4C747ABE84B5}" type="datetimeFigureOut">
              <a:rPr lang="en-US" smtClean="0"/>
              <a:pPr/>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8897B-0943-448C-B8C5-030FF363B5B1}"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C71FF0-5FB5-4ABF-9B93-4C747ABE84B5}" type="datetimeFigureOut">
              <a:rPr lang="en-US" smtClean="0"/>
              <a:pPr/>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8897B-0943-448C-B8C5-030FF363B5B1}"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2C71FF0-5FB5-4ABF-9B93-4C747ABE84B5}" type="datetimeFigureOut">
              <a:rPr lang="en-US" smtClean="0"/>
              <a:pPr/>
              <a:t>7/31/2016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FA8897B-0943-448C-B8C5-030FF363B5B1}"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Adrenal CT</a:t>
            </a:r>
            <a:endParaRPr lang="en-US" dirty="0"/>
          </a:p>
        </p:txBody>
      </p:sp>
      <p:sp>
        <p:nvSpPr>
          <p:cNvPr id="3" name="Subtitle 2"/>
          <p:cNvSpPr>
            <a:spLocks noGrp="1"/>
          </p:cNvSpPr>
          <p:nvPr>
            <p:ph type="subTitle" idx="1"/>
          </p:nvPr>
        </p:nvSpPr>
        <p:spPr>
          <a:xfrm>
            <a:off x="1219200" y="5124450"/>
            <a:ext cx="6858000" cy="819150"/>
          </a:xfrm>
        </p:spPr>
        <p:txBody>
          <a:bodyPr>
            <a:normAutofit fontScale="70000" lnSpcReduction="20000"/>
          </a:bodyPr>
          <a:lstStyle/>
          <a:p>
            <a:r>
              <a:rPr lang="en-US" dirty="0" err="1" smtClean="0"/>
              <a:t>Pooneh</a:t>
            </a:r>
            <a:r>
              <a:rPr lang="en-US" dirty="0" smtClean="0"/>
              <a:t> </a:t>
            </a:r>
            <a:r>
              <a:rPr lang="en-US" dirty="0" err="1" smtClean="0"/>
              <a:t>Dehghan</a:t>
            </a:r>
            <a:r>
              <a:rPr lang="en-US" dirty="0" smtClean="0"/>
              <a:t>, MD</a:t>
            </a:r>
          </a:p>
          <a:p>
            <a:r>
              <a:rPr lang="en-US" dirty="0" smtClean="0"/>
              <a:t>Assistant Professor of Radiology</a:t>
            </a:r>
          </a:p>
          <a:p>
            <a:r>
              <a:rPr lang="en-US" dirty="0" err="1" smtClean="0"/>
              <a:t>Taleghani</a:t>
            </a:r>
            <a:r>
              <a:rPr lang="en-US" dirty="0" smtClean="0"/>
              <a:t> Hospital, SBMU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the gland</a:t>
            </a:r>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r>
              <a:rPr lang="en-US" dirty="0" smtClean="0"/>
              <a:t>The length of the gland was defined as its </a:t>
            </a:r>
            <a:r>
              <a:rPr lang="en-US" dirty="0" err="1" smtClean="0"/>
              <a:t>cephalocaudal</a:t>
            </a:r>
            <a:r>
              <a:rPr lang="en-US" dirty="0" smtClean="0"/>
              <a:t> dimension and the width as the greatest linear dimension seen on any single </a:t>
            </a:r>
            <a:r>
              <a:rPr lang="en-US" dirty="0" err="1" smtClean="0"/>
              <a:t>tomographic</a:t>
            </a:r>
            <a:r>
              <a:rPr lang="en-US" dirty="0" smtClean="0"/>
              <a:t> section. </a:t>
            </a:r>
          </a:p>
          <a:p>
            <a:r>
              <a:rPr lang="en-US" dirty="0" smtClean="0"/>
              <a:t>The length of each adrenal gland was estimated by counting the number of transverse cross sections on which each was visualized. </a:t>
            </a:r>
          </a:p>
          <a:p>
            <a:r>
              <a:rPr lang="en-US" dirty="0" smtClean="0"/>
              <a:t>The precise length could not be measured because of the associated partial volume error in estimating the </a:t>
            </a:r>
            <a:r>
              <a:rPr lang="en-US" dirty="0" err="1" smtClean="0"/>
              <a:t>cephalad</a:t>
            </a:r>
            <a:r>
              <a:rPr lang="en-US" dirty="0" smtClean="0"/>
              <a:t> and caudal extent of each gland. </a:t>
            </a:r>
          </a:p>
          <a:p>
            <a:endParaRPr lang="en-US" dirty="0" smtClean="0"/>
          </a:p>
          <a:p>
            <a:pPr>
              <a:buNone/>
            </a:pPr>
            <a:r>
              <a:rPr lang="en-US" dirty="0" smtClean="0"/>
              <a:t> </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the gland</a:t>
            </a:r>
            <a:endParaRPr lang="en-US" dirty="0"/>
          </a:p>
        </p:txBody>
      </p:sp>
      <p:sp>
        <p:nvSpPr>
          <p:cNvPr id="3" name="Content Placeholder 2"/>
          <p:cNvSpPr>
            <a:spLocks noGrp="1"/>
          </p:cNvSpPr>
          <p:nvPr>
            <p:ph sz="quarter" idx="1"/>
          </p:nvPr>
        </p:nvSpPr>
        <p:spPr>
          <a:xfrm>
            <a:off x="304800" y="1524000"/>
            <a:ext cx="8382000" cy="4632960"/>
          </a:xfrm>
        </p:spPr>
        <p:txBody>
          <a:bodyPr>
            <a:normAutofit/>
          </a:bodyPr>
          <a:lstStyle/>
          <a:p>
            <a:r>
              <a:rPr lang="en-US" dirty="0" smtClean="0"/>
              <a:t>Adrenal glands can be divided into a body, medial and lateral limbs. </a:t>
            </a:r>
          </a:p>
          <a:p>
            <a:endParaRPr lang="en-US" dirty="0" smtClean="0"/>
          </a:p>
          <a:p>
            <a:r>
              <a:rPr lang="en-US" dirty="0" smtClean="0"/>
              <a:t>Confusion in measurements due to inconsistent shape </a:t>
            </a:r>
          </a:p>
          <a:p>
            <a:endParaRPr lang="en-US" dirty="0" smtClean="0"/>
          </a:p>
          <a:p>
            <a:r>
              <a:rPr lang="en-US" dirty="0" smtClean="0"/>
              <a:t>Generally the measurements include: Length, Width and Thickness. </a:t>
            </a:r>
          </a:p>
          <a:p>
            <a:endParaRPr lang="en-US" dirty="0" smtClean="0"/>
          </a:p>
          <a:p>
            <a:r>
              <a:rPr lang="en-US" dirty="0" smtClean="0"/>
              <a:t>Thickness was the most consistent measurement and is universally accepted as the most reliable.</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Thickness of the adrenal gland</a:t>
            </a:r>
            <a:endParaRPr lang="en-US" dirty="0"/>
          </a:p>
        </p:txBody>
      </p:sp>
      <p:sp>
        <p:nvSpPr>
          <p:cNvPr id="3" name="Content Placeholder 2"/>
          <p:cNvSpPr>
            <a:spLocks noGrp="1"/>
          </p:cNvSpPr>
          <p:nvPr>
            <p:ph sz="quarter" idx="1"/>
          </p:nvPr>
        </p:nvSpPr>
        <p:spPr/>
        <p:txBody>
          <a:bodyPr/>
          <a:lstStyle/>
          <a:p>
            <a:r>
              <a:rPr lang="en-US" dirty="0" smtClean="0"/>
              <a:t>Its dimension perpendicular to the long axis of the gland or one of its limbs. </a:t>
            </a:r>
          </a:p>
          <a:p>
            <a:endParaRPr lang="en-US" dirty="0" smtClean="0"/>
          </a:p>
          <a:p>
            <a:r>
              <a:rPr lang="en-US" dirty="0" smtClean="0"/>
              <a:t>In the linear glands this tended to occur at the anterior portion, while in the V- and Y-shaped glands the site was usually at the junction of the limbs. </a:t>
            </a:r>
          </a:p>
          <a:p>
            <a:endParaRPr lang="en-US" i="1" dirty="0" smtClean="0"/>
          </a:p>
          <a:p>
            <a:r>
              <a:rPr lang="en-US" i="1" dirty="0" smtClean="0"/>
              <a:t>Thickness was not measured in triangular-shaped glands because a long axis could not be defined</a:t>
            </a:r>
            <a:endParaRPr lang="en-US"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a:bodyPr>
          <a:lstStyle/>
          <a:p>
            <a:r>
              <a:rPr lang="en-US" sz="2400" dirty="0" smtClean="0"/>
              <a:t>The </a:t>
            </a:r>
            <a:r>
              <a:rPr lang="en-US" sz="2400" b="1" dirty="0" smtClean="0"/>
              <a:t>greatest thickness at any site</a:t>
            </a:r>
            <a:r>
              <a:rPr lang="en-US" sz="2400" dirty="0" smtClean="0"/>
              <a:t> was the measurement recorded. </a:t>
            </a:r>
            <a:br>
              <a:rPr lang="en-US" sz="2400" dirty="0" smtClean="0"/>
            </a:br>
            <a:endParaRPr lang="en-US" sz="2400" dirty="0"/>
          </a:p>
        </p:txBody>
      </p:sp>
      <p:pic>
        <p:nvPicPr>
          <p:cNvPr id="1026" name="Picture 2" descr="C:\Users\Dehghan\AppData\Local\Temp\DSC05327.JPG"/>
          <p:cNvPicPr>
            <a:picLocks noGrp="1" noChangeAspect="1" noChangeArrowheads="1"/>
          </p:cNvPicPr>
          <p:nvPr>
            <p:ph sz="quarter" idx="1"/>
          </p:nvPr>
        </p:nvPicPr>
        <p:blipFill>
          <a:blip r:embed="rId2" cstate="print"/>
          <a:srcRect/>
          <a:stretch>
            <a:fillRect/>
          </a:stretch>
        </p:blipFill>
        <p:spPr bwMode="auto">
          <a:xfrm>
            <a:off x="457200" y="2565727"/>
            <a:ext cx="8229600" cy="224407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 </a:t>
            </a:r>
            <a:br>
              <a:rPr lang="en-US" sz="2800" dirty="0" smtClean="0"/>
            </a:br>
            <a:r>
              <a:rPr lang="en-US" sz="2800" dirty="0" smtClean="0"/>
              <a:t>Gland and limb thickness</a:t>
            </a:r>
            <a:endParaRPr lang="en-US" sz="2800" dirty="0"/>
          </a:p>
        </p:txBody>
      </p:sp>
      <p:pic>
        <p:nvPicPr>
          <p:cNvPr id="1026" name="Picture 2" descr="C:\Users\Dehghan\Desktop\Figure-1-Schematic-diagram-of-an-adrenal-gland-demonstrating-the-measurement-technique.png"/>
          <p:cNvPicPr>
            <a:picLocks noGrp="1" noChangeAspect="1" noChangeArrowheads="1"/>
          </p:cNvPicPr>
          <p:nvPr>
            <p:ph sz="quarter" idx="1"/>
          </p:nvPr>
        </p:nvPicPr>
        <p:blipFill>
          <a:blip r:embed="rId2" cstate="print"/>
          <a:stretch>
            <a:fillRect/>
          </a:stretch>
        </p:blipFill>
        <p:spPr bwMode="auto">
          <a:xfrm>
            <a:off x="906462" y="1449387"/>
            <a:ext cx="3143250" cy="4476750"/>
          </a:xfrm>
          <a:prstGeom prst="rect">
            <a:avLst/>
          </a:prstGeom>
          <a:noFill/>
        </p:spPr>
      </p:pic>
      <p:sp>
        <p:nvSpPr>
          <p:cNvPr id="4" name="Content Placeholder 3"/>
          <p:cNvSpPr>
            <a:spLocks noGrp="1"/>
          </p:cNvSpPr>
          <p:nvPr>
            <p:ph sz="quarter" idx="2"/>
          </p:nvPr>
        </p:nvSpPr>
        <p:spPr>
          <a:xfrm>
            <a:off x="4632198" y="1600200"/>
            <a:ext cx="4041648" cy="4553712"/>
          </a:xfrm>
        </p:spPr>
        <p:txBody>
          <a:bodyPr/>
          <a:lstStyle/>
          <a:p>
            <a:r>
              <a:rPr lang="en-US" sz="2400" dirty="0" smtClean="0"/>
              <a:t>Most of the left glands were 1 .0 cm thick, whereas most of the right glands were less than1 .0 cm</a:t>
            </a:r>
            <a:r>
              <a:rPr lang="en-US" dirty="0" smtClean="0"/>
              <a:t>.</a:t>
            </a:r>
          </a:p>
          <a:p>
            <a:endParaRPr lang="en-US" dirty="0" smtClean="0"/>
          </a:p>
          <a:p>
            <a:r>
              <a:rPr lang="en-US" sz="2400" dirty="0" smtClean="0"/>
              <a:t>The maximum normal adrenal </a:t>
            </a:r>
            <a:r>
              <a:rPr lang="en-US" sz="2400" b="1" dirty="0" smtClean="0"/>
              <a:t>limb thickness </a:t>
            </a:r>
            <a:r>
              <a:rPr lang="en-US" sz="2400" dirty="0" smtClean="0"/>
              <a:t>is 5 mm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Dimensions of the glands</a:t>
            </a:r>
            <a:endParaRPr lang="en-US" dirty="0"/>
          </a:p>
        </p:txBody>
      </p:sp>
      <p:sp>
        <p:nvSpPr>
          <p:cNvPr id="3" name="Content Placeholder 2"/>
          <p:cNvSpPr>
            <a:spLocks noGrp="1"/>
          </p:cNvSpPr>
          <p:nvPr>
            <p:ph sz="quarter" idx="1"/>
          </p:nvPr>
        </p:nvSpPr>
        <p:spPr>
          <a:xfrm>
            <a:off x="457200" y="1371600"/>
            <a:ext cx="8229600" cy="4785360"/>
          </a:xfrm>
        </p:spPr>
        <p:txBody>
          <a:bodyPr>
            <a:normAutofit/>
          </a:bodyPr>
          <a:lstStyle/>
          <a:p>
            <a:r>
              <a:rPr lang="en-US" dirty="0" smtClean="0"/>
              <a:t>The normal adrenal gland was usually seen on two on three consecutive cross sections, corresponding to an approximate length of 2-4 cm.</a:t>
            </a:r>
          </a:p>
          <a:p>
            <a:endParaRPr lang="en-US" dirty="0" smtClean="0"/>
          </a:p>
          <a:p>
            <a:r>
              <a:rPr lang="en-US" dirty="0" smtClean="0"/>
              <a:t>The width of each gland was determined on the section in which the adrenal appeared largest during the examination. </a:t>
            </a:r>
          </a:p>
          <a:p>
            <a:endParaRPr lang="en-US" dirty="0" smtClean="0"/>
          </a:p>
          <a:p>
            <a:r>
              <a:rPr lang="en-US" dirty="0" smtClean="0"/>
              <a:t>About 75% of the right adrenal glands and 80% of the left glands had a maximal width of 2.0-2.5 cm. </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smtClean="0"/>
              <a:t>Measurements of all the parameters described may not be necessary or useful in all patients with suspected adrenal pathology.  </a:t>
            </a:r>
          </a:p>
          <a:p>
            <a:r>
              <a:rPr lang="en-US" dirty="0" smtClean="0"/>
              <a:t>Measurement of the length is severely restricted by the partial volume error that affects measurements of size in the plane perpendicular to the scanning beam. </a:t>
            </a:r>
          </a:p>
          <a:p>
            <a:r>
              <a:rPr lang="en-US" dirty="0" smtClean="0"/>
              <a:t>Measurement of the width may be affected by the orientation of the adrenal axis with respect to the scanning plane. </a:t>
            </a:r>
          </a:p>
          <a:p>
            <a:r>
              <a:rPr lang="en-US" dirty="0" smtClean="0"/>
              <a:t>The range of values for adrenal thickness was quite narrow, and initial evaluation of proven adrenal pathology in our department suggests that the thickness may be the most useful of the three measurements.</a:t>
            </a:r>
          </a:p>
          <a:p>
            <a:pPr>
              <a:buNone/>
            </a:pP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 Characterization on CT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Findings that suggest a higher likelihood of malignancy </a:t>
            </a:r>
          </a:p>
          <a:p>
            <a:pPr>
              <a:buNone/>
            </a:pPr>
            <a:r>
              <a:rPr lang="en-US" dirty="0" smtClean="0"/>
              <a:t> </a:t>
            </a:r>
          </a:p>
          <a:p>
            <a:r>
              <a:rPr lang="en-US" dirty="0" smtClean="0"/>
              <a:t>Large lesion size, </a:t>
            </a:r>
          </a:p>
          <a:p>
            <a:r>
              <a:rPr lang="en-US" dirty="0" smtClean="0"/>
              <a:t>Irregular contour</a:t>
            </a:r>
          </a:p>
          <a:p>
            <a:r>
              <a:rPr lang="en-US" dirty="0" smtClean="0"/>
              <a:t>Heterogeneous appearance </a:t>
            </a:r>
          </a:p>
          <a:p>
            <a:r>
              <a:rPr lang="en-US" dirty="0" smtClean="0"/>
              <a:t>Pattern of enhancement</a:t>
            </a:r>
          </a:p>
          <a:p>
            <a:r>
              <a:rPr lang="en-US" dirty="0" smtClean="0"/>
              <a:t>Temporal increase in size.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a:t>
            </a:r>
            <a:endParaRPr lang="en-US" dirty="0"/>
          </a:p>
        </p:txBody>
      </p:sp>
      <p:sp>
        <p:nvSpPr>
          <p:cNvPr id="3" name="Content Placeholder 2"/>
          <p:cNvSpPr>
            <a:spLocks noGrp="1"/>
          </p:cNvSpPr>
          <p:nvPr>
            <p:ph sz="quarter" idx="1"/>
          </p:nvPr>
        </p:nvSpPr>
        <p:spPr>
          <a:xfrm>
            <a:off x="685800" y="1600200"/>
            <a:ext cx="8001000" cy="4556760"/>
          </a:xfrm>
        </p:spPr>
        <p:txBody>
          <a:bodyPr/>
          <a:lstStyle/>
          <a:p>
            <a:r>
              <a:rPr lang="en-US" dirty="0" smtClean="0"/>
              <a:t>Lesions greater than 4 cm in diameter have a higher likelihood to be either metastases or primary adrenal carcinomas </a:t>
            </a:r>
          </a:p>
          <a:p>
            <a:endParaRPr lang="en-US" dirty="0" smtClean="0"/>
          </a:p>
          <a:p>
            <a:r>
              <a:rPr lang="en-US" dirty="0" smtClean="0"/>
              <a:t>Using 3.0 cm as the maximum size cut-off, the sensitivity and specificity for adenomas was only 79 and 84%, respectively</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 and growth pattern</a:t>
            </a:r>
            <a:endParaRPr lang="en-US" dirty="0"/>
          </a:p>
        </p:txBody>
      </p:sp>
      <p:sp>
        <p:nvSpPr>
          <p:cNvPr id="3" name="Content Placeholder 2"/>
          <p:cNvSpPr>
            <a:spLocks noGrp="1"/>
          </p:cNvSpPr>
          <p:nvPr>
            <p:ph sz="quarter" idx="1"/>
          </p:nvPr>
        </p:nvSpPr>
        <p:spPr>
          <a:xfrm>
            <a:off x="838200" y="1600200"/>
            <a:ext cx="7696200" cy="4267200"/>
          </a:xfrm>
        </p:spPr>
        <p:txBody>
          <a:bodyPr>
            <a:normAutofit/>
          </a:bodyPr>
          <a:lstStyle/>
          <a:p>
            <a:r>
              <a:rPr lang="en-US" dirty="0" smtClean="0"/>
              <a:t>Although it has been suggested that adenomas have a smooth contour, whilst malignant lesions have an irregular shape, this as a single feature is insufficient in discriminating</a:t>
            </a:r>
          </a:p>
          <a:p>
            <a:endParaRPr lang="en-US" dirty="0" smtClean="0"/>
          </a:p>
          <a:p>
            <a:r>
              <a:rPr lang="en-US" dirty="0" smtClean="0"/>
              <a:t>Rapid change in size does raise the suspicion of malignancy as adenomas are slow-growing lesions.</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Adrenal CT</a:t>
            </a:r>
            <a:endParaRPr lang="en-US" dirty="0"/>
          </a:p>
        </p:txBody>
      </p:sp>
      <p:sp>
        <p:nvSpPr>
          <p:cNvPr id="3" name="Content Placeholder 2"/>
          <p:cNvSpPr>
            <a:spLocks noGrp="1"/>
          </p:cNvSpPr>
          <p:nvPr>
            <p:ph sz="quarter" idx="1"/>
          </p:nvPr>
        </p:nvSpPr>
        <p:spPr>
          <a:xfrm>
            <a:off x="457200" y="1524000"/>
            <a:ext cx="8229600" cy="4632960"/>
          </a:xfrm>
        </p:spPr>
        <p:txBody>
          <a:bodyPr/>
          <a:lstStyle/>
          <a:p>
            <a:r>
              <a:rPr lang="en-US" dirty="0" smtClean="0"/>
              <a:t>Morphology and anatomy in CT</a:t>
            </a:r>
          </a:p>
          <a:p>
            <a:r>
              <a:rPr lang="en-US" dirty="0" smtClean="0"/>
              <a:t>Lesion </a:t>
            </a:r>
            <a:r>
              <a:rPr lang="en-US" dirty="0" err="1" smtClean="0"/>
              <a:t>characterisation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Intracellular Lipid Content of the Adrenal Mass</a:t>
            </a:r>
            <a:endParaRPr lang="en-US" sz="2400" b="1" dirty="0"/>
          </a:p>
        </p:txBody>
      </p:sp>
      <p:sp>
        <p:nvSpPr>
          <p:cNvPr id="3" name="Content Placeholder 2"/>
          <p:cNvSpPr>
            <a:spLocks noGrp="1"/>
          </p:cNvSpPr>
          <p:nvPr>
            <p:ph sz="quarter" idx="1"/>
          </p:nvPr>
        </p:nvSpPr>
        <p:spPr/>
        <p:txBody>
          <a:bodyPr>
            <a:normAutofit/>
          </a:bodyPr>
          <a:lstStyle/>
          <a:p>
            <a:r>
              <a:rPr lang="en-US" dirty="0" smtClean="0"/>
              <a:t>The majority (&gt;70%) of adenomas have a high intracellular lipid content. </a:t>
            </a:r>
          </a:p>
          <a:p>
            <a:endParaRPr lang="en-US" dirty="0" smtClean="0"/>
          </a:p>
          <a:p>
            <a:r>
              <a:rPr lang="en-US" dirty="0" smtClean="0"/>
              <a:t>If an adrenal mass measures 0 HU or less, the specificity of the mass being a benign lipid-rich adenoma is 100% but the sensitivity is only an unacceptable 47%.</a:t>
            </a:r>
          </a:p>
          <a:p>
            <a:endParaRPr lang="en-US" dirty="0" smtClean="0"/>
          </a:p>
          <a:p>
            <a:r>
              <a:rPr lang="en-US" dirty="0" smtClean="0"/>
              <a:t>By using a threshold of 10 HU, the sensitivity and specificity for the detection of an adenoma at unenhanced CT is 89% and 100%, respectively.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Unenhanced CT of the adrenal glands demonstrating a left-sided adenoma.</a:t>
            </a:r>
            <a:endParaRPr lang="en-US" sz="2800" dirty="0"/>
          </a:p>
        </p:txBody>
      </p:sp>
      <p:sp>
        <p:nvSpPr>
          <p:cNvPr id="4" name="Content Placeholder 3"/>
          <p:cNvSpPr>
            <a:spLocks noGrp="1"/>
          </p:cNvSpPr>
          <p:nvPr>
            <p:ph sz="quarter" idx="2"/>
          </p:nvPr>
        </p:nvSpPr>
        <p:spPr>
          <a:xfrm>
            <a:off x="457200" y="5105400"/>
            <a:ext cx="8216646" cy="1048512"/>
          </a:xfrm>
        </p:spPr>
        <p:txBody>
          <a:bodyPr>
            <a:normAutofit/>
          </a:bodyPr>
          <a:lstStyle/>
          <a:p>
            <a:r>
              <a:rPr lang="en-US" sz="2000" dirty="0" smtClean="0"/>
              <a:t>The non-contrast-enhanced CT attenuation value of the mass is –13 HU, consistent with a lipid-rich adenoma. If the adenoma demonstrates no biochemical function, no further imaging or follow-up would be necessary. </a:t>
            </a:r>
            <a:endParaRPr lang="en-US" sz="2000"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2209800" y="1267292"/>
            <a:ext cx="5029200" cy="36361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Contrast enhancement</a:t>
            </a:r>
            <a:endParaRPr lang="en-US" dirty="0"/>
          </a:p>
        </p:txBody>
      </p:sp>
      <p:sp>
        <p:nvSpPr>
          <p:cNvPr id="6" name="Content Placeholder 5"/>
          <p:cNvSpPr>
            <a:spLocks noGrp="1"/>
          </p:cNvSpPr>
          <p:nvPr>
            <p:ph sz="quarter" idx="1"/>
          </p:nvPr>
        </p:nvSpPr>
        <p:spPr>
          <a:xfrm>
            <a:off x="457200" y="1447800"/>
            <a:ext cx="8229600" cy="1371600"/>
          </a:xfrm>
        </p:spPr>
        <p:txBody>
          <a:bodyPr>
            <a:normAutofit/>
          </a:bodyPr>
          <a:lstStyle/>
          <a:p>
            <a:r>
              <a:rPr lang="en-US" dirty="0" smtClean="0"/>
              <a:t>The normal adrenal demonstrates uniform contrast enhancement on arterial and venous phase CT and the cortex cannot be distinguished from the medulla </a:t>
            </a:r>
          </a:p>
          <a:p>
            <a:endParaRPr lang="en-US" dirty="0"/>
          </a:p>
        </p:txBody>
      </p:sp>
      <p:pic>
        <p:nvPicPr>
          <p:cNvPr id="7" name="Picture 2" descr="C:\Users\Dehghan\Desktop\3.jpg"/>
          <p:cNvPicPr>
            <a:picLocks noGrp="1" noChangeAspect="1" noChangeArrowheads="1"/>
          </p:cNvPicPr>
          <p:nvPr>
            <p:ph sz="quarter" idx="2"/>
          </p:nvPr>
        </p:nvPicPr>
        <p:blipFill>
          <a:blip r:embed="rId2" cstate="print"/>
          <a:srcRect/>
          <a:stretch>
            <a:fillRect/>
          </a:stretch>
        </p:blipFill>
        <p:spPr bwMode="auto">
          <a:xfrm>
            <a:off x="2209800" y="3005697"/>
            <a:ext cx="4876800" cy="310657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Contrast Enhancement and Contrast Washout Characteristics</a:t>
            </a:r>
            <a:endParaRPr lang="en-US" dirty="0"/>
          </a:p>
        </p:txBody>
      </p:sp>
      <p:sp>
        <p:nvSpPr>
          <p:cNvPr id="3" name="Content Placeholder 2"/>
          <p:cNvSpPr>
            <a:spLocks noGrp="1"/>
          </p:cNvSpPr>
          <p:nvPr>
            <p:ph sz="quarter" idx="1"/>
          </p:nvPr>
        </p:nvSpPr>
        <p:spPr>
          <a:xfrm>
            <a:off x="304800" y="1371600"/>
            <a:ext cx="8382000" cy="4785360"/>
          </a:xfrm>
        </p:spPr>
        <p:txBody>
          <a:bodyPr>
            <a:normAutofit fontScale="92500" lnSpcReduction="20000"/>
          </a:bodyPr>
          <a:lstStyle/>
          <a:p>
            <a:r>
              <a:rPr lang="en-US" dirty="0" smtClean="0"/>
              <a:t>On unenhanced CT, up to 12–30% of benign adenomas have an attenuation value of greater than 10 HU and are considered lipid poor. </a:t>
            </a:r>
          </a:p>
          <a:p>
            <a:endParaRPr lang="en-US" dirty="0" smtClean="0"/>
          </a:p>
          <a:p>
            <a:r>
              <a:rPr lang="en-US" dirty="0" smtClean="0"/>
              <a:t>Malignant lesions and </a:t>
            </a:r>
            <a:r>
              <a:rPr lang="en-US" dirty="0" err="1" smtClean="0"/>
              <a:t>phaeochromocytomas</a:t>
            </a:r>
            <a:r>
              <a:rPr lang="en-US" dirty="0" smtClean="0"/>
              <a:t> are also lipid poor.</a:t>
            </a:r>
          </a:p>
          <a:p>
            <a:endParaRPr lang="en-US" dirty="0" smtClean="0"/>
          </a:p>
          <a:p>
            <a:endParaRPr lang="en-US" dirty="0" smtClean="0"/>
          </a:p>
          <a:p>
            <a:r>
              <a:rPr lang="en-US" dirty="0" smtClean="0"/>
              <a:t>Adenomas </a:t>
            </a:r>
            <a:r>
              <a:rPr lang="en-US" b="1" dirty="0" smtClean="0"/>
              <a:t>enhance rapidly after contrast medium administration and also demonstrate a rapid washout of contrast medium</a:t>
            </a:r>
            <a:r>
              <a:rPr lang="en-US" dirty="0" smtClean="0"/>
              <a:t>.</a:t>
            </a:r>
          </a:p>
          <a:p>
            <a:endParaRPr lang="en-US" dirty="0" smtClean="0"/>
          </a:p>
          <a:p>
            <a:r>
              <a:rPr lang="en-US" dirty="0" smtClean="0"/>
              <a:t>Malignant lesions and </a:t>
            </a:r>
            <a:r>
              <a:rPr lang="en-US" dirty="0" err="1" smtClean="0"/>
              <a:t>phaeochromocytomas</a:t>
            </a:r>
            <a:r>
              <a:rPr lang="en-US" dirty="0" smtClean="0"/>
              <a:t> </a:t>
            </a:r>
            <a:r>
              <a:rPr lang="en-US" b="1" dirty="0" smtClean="0"/>
              <a:t>enhance rapidly but demonstrate a slower washout </a:t>
            </a:r>
            <a:r>
              <a:rPr lang="en-US" dirty="0" smtClean="0"/>
              <a:t>of contrast medium.</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The difference in contrast enhancement washout characteristics between adenomas and malignant lesions has been shown to be a consistent and reliable technique. </a:t>
            </a:r>
          </a:p>
          <a:p>
            <a:endParaRPr lang="en-US" dirty="0" smtClean="0"/>
          </a:p>
          <a:p>
            <a:r>
              <a:rPr lang="en-US" dirty="0" smtClean="0"/>
              <a:t>The percentage of contrast enhancement washout between enhanced images acquired 60 s after contrast medium administration and the delayed images acquired 15 min after contrast medium administration can be used to differentiate adenomas from malignant lesions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of caution:</a:t>
            </a:r>
            <a:endParaRPr lang="en-US" dirty="0"/>
          </a:p>
        </p:txBody>
      </p:sp>
      <p:sp>
        <p:nvSpPr>
          <p:cNvPr id="3" name="Content Placeholder 2"/>
          <p:cNvSpPr>
            <a:spLocks noGrp="1"/>
          </p:cNvSpPr>
          <p:nvPr>
            <p:ph sz="quarter" idx="1"/>
          </p:nvPr>
        </p:nvSpPr>
        <p:spPr>
          <a:xfrm>
            <a:off x="457200" y="2209800"/>
            <a:ext cx="8229600" cy="3947160"/>
          </a:xfrm>
        </p:spPr>
        <p:txBody>
          <a:bodyPr/>
          <a:lstStyle/>
          <a:p>
            <a:r>
              <a:rPr lang="en-US" dirty="0" smtClean="0"/>
              <a:t>These contrast medium enhancement washout values are </a:t>
            </a:r>
            <a:r>
              <a:rPr lang="en-US" b="1" i="1" dirty="0" smtClean="0"/>
              <a:t>only applicable to relatively homogeneous masses without large areas of necrosis or </a:t>
            </a:r>
            <a:r>
              <a:rPr lang="en-US" b="1" i="1" dirty="0" err="1" smtClean="0"/>
              <a:t>haemorrhage</a:t>
            </a:r>
            <a:r>
              <a:rPr lang="en-US" dirty="0" smtClean="0"/>
              <a:t>. </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ACEW (Absolute Contrast Enhancement Washout)</a:t>
            </a:r>
            <a:endParaRPr lang="en-US" dirty="0"/>
          </a:p>
        </p:txBody>
      </p:sp>
      <p:sp>
        <p:nvSpPr>
          <p:cNvPr id="3" name="Content Placeholder 2"/>
          <p:cNvSpPr>
            <a:spLocks noGrp="1"/>
          </p:cNvSpPr>
          <p:nvPr>
            <p:ph sz="quarter" idx="1"/>
          </p:nvPr>
        </p:nvSpPr>
        <p:spPr/>
        <p:txBody>
          <a:bodyPr/>
          <a:lstStyle/>
          <a:p>
            <a:r>
              <a:rPr lang="en-US" dirty="0" smtClean="0"/>
              <a:t>If a 15-min delayed protocol is used, an absolute contrast enhancement washout of 60% or higher has a sensitivity of 86–88% and a specificity of 92–96% for the diagnosis of an adenoma</a:t>
            </a:r>
          </a:p>
          <a:p>
            <a:endParaRPr lang="en-US" dirty="0" smtClean="0"/>
          </a:p>
          <a:p>
            <a:r>
              <a:rPr lang="it-IT" dirty="0" smtClean="0"/>
              <a:t> (</a:t>
            </a:r>
            <a:r>
              <a:rPr lang="it-IT" i="1" dirty="0" smtClean="0"/>
              <a:t>VA - DA) / (VA - PCA) </a:t>
            </a:r>
            <a:r>
              <a:rPr lang="it-IT" dirty="0" smtClean="0"/>
              <a:t>× 100</a:t>
            </a:r>
          </a:p>
          <a:p>
            <a:endParaRPr lang="it-IT" dirty="0" smtClean="0"/>
          </a:p>
          <a:p>
            <a:pPr>
              <a:buNone/>
            </a:pPr>
            <a:r>
              <a:rPr lang="en-US" i="1" dirty="0" smtClean="0"/>
              <a:t>VA = venous attenuation, DA = delayed </a:t>
            </a:r>
            <a:r>
              <a:rPr lang="en-US" dirty="0" smtClean="0"/>
              <a:t>attenuation, and </a:t>
            </a:r>
            <a:r>
              <a:rPr lang="en-US" i="1" dirty="0" smtClean="0"/>
              <a:t>PCA = </a:t>
            </a:r>
            <a:r>
              <a:rPr lang="en-US" i="1" dirty="0" err="1" smtClean="0"/>
              <a:t>precontrast</a:t>
            </a:r>
            <a:r>
              <a:rPr lang="en-US" i="1" dirty="0" smtClean="0"/>
              <a:t> attenuation.</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%RCEW (Relative Contrast Enhancement Washout)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Frequently, in clinical practice, only post-contrast are available. </a:t>
            </a:r>
          </a:p>
          <a:p>
            <a:endParaRPr lang="en-US" dirty="0" smtClean="0"/>
          </a:p>
          <a:p>
            <a:r>
              <a:rPr lang="en-US" dirty="0" smtClean="0"/>
              <a:t>In these patients, by performing a delayed 15-min CT the percentage relative contrast enhancement washout can be calculated thus:</a:t>
            </a:r>
          </a:p>
          <a:p>
            <a:endParaRPr lang="en-US" dirty="0" smtClean="0"/>
          </a:p>
          <a:p>
            <a:r>
              <a:rPr lang="it-IT" dirty="0" smtClean="0"/>
              <a:t>(</a:t>
            </a:r>
            <a:r>
              <a:rPr lang="it-IT" i="1" dirty="0" smtClean="0"/>
              <a:t>VA - DA) / VA </a:t>
            </a:r>
            <a:r>
              <a:rPr lang="it-IT" dirty="0" smtClean="0"/>
              <a:t>× 100</a:t>
            </a:r>
          </a:p>
          <a:p>
            <a:endParaRPr lang="it-IT" dirty="0" smtClean="0"/>
          </a:p>
          <a:p>
            <a:r>
              <a:rPr lang="en-US" dirty="0" smtClean="0"/>
              <a:t>After 15 min, if a relative enhancement washout of 40% or higher is achieved, this has a sensitivity of 96% and a specificity of 100% for the diagnosis of an adenoma.</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sz="quarter" idx="1"/>
          </p:nvPr>
        </p:nvSpPr>
        <p:spPr>
          <a:xfrm>
            <a:off x="457200" y="1295400"/>
            <a:ext cx="8229600" cy="4861560"/>
          </a:xfrm>
        </p:spPr>
        <p:txBody>
          <a:bodyPr/>
          <a:lstStyle/>
          <a:p>
            <a:r>
              <a:rPr lang="en-US" dirty="0" smtClean="0"/>
              <a:t>M</a:t>
            </a:r>
            <a:r>
              <a:rPr lang="en-US" dirty="0" smtClean="0"/>
              <a:t>ost </a:t>
            </a:r>
            <a:r>
              <a:rPr lang="en-US" dirty="0" smtClean="0"/>
              <a:t>lesions can be fully characterized by CT alone and require no further confirmatory imaging. </a:t>
            </a:r>
          </a:p>
          <a:p>
            <a:endParaRPr lang="en-US" dirty="0" smtClean="0"/>
          </a:p>
          <a:p>
            <a:r>
              <a:rPr lang="en-US" dirty="0" smtClean="0"/>
              <a:t>If an adrenal mass measures 0 HU or less, the lesion is definitely benign.</a:t>
            </a:r>
          </a:p>
          <a:p>
            <a:endParaRPr lang="en-US" dirty="0" smtClean="0"/>
          </a:p>
          <a:p>
            <a:r>
              <a:rPr lang="en-US" dirty="0" smtClean="0"/>
              <a:t>Lesions on unenhanced CT with an attenuation greater than 10 HU require further evaluation with either contrast-enhanced washout CT, MRI or </a:t>
            </a:r>
            <a:r>
              <a:rPr lang="en-US" dirty="0" err="1" smtClean="0"/>
              <a:t>scintigraphy</a:t>
            </a:r>
            <a:r>
              <a:rPr lang="en-US" dirty="0" smtClean="0"/>
              <a:t>.</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Guidelines published by the American College of Radiology suggest that for lesions &gt;4 cm in size, adrenal resection without any other additional imaging work-up should be considered once </a:t>
            </a:r>
          </a:p>
          <a:p>
            <a:pPr>
              <a:buFont typeface="Wingdings" pitchFamily="2" charset="2"/>
              <a:buChar char="ü"/>
            </a:pPr>
            <a:endParaRPr lang="en-US" dirty="0" smtClean="0"/>
          </a:p>
          <a:p>
            <a:pPr>
              <a:buFont typeface="Wingdings" pitchFamily="2" charset="2"/>
              <a:buChar char="ü"/>
            </a:pPr>
            <a:r>
              <a:rPr lang="en-US" dirty="0" smtClean="0"/>
              <a:t>biochemical evaluation to exclude </a:t>
            </a:r>
            <a:r>
              <a:rPr lang="en-US" dirty="0" err="1" smtClean="0"/>
              <a:t>phaeochromocytomas</a:t>
            </a:r>
            <a:r>
              <a:rPr lang="en-US" dirty="0" smtClean="0"/>
              <a:t> has been performed </a:t>
            </a:r>
          </a:p>
          <a:p>
            <a:pPr>
              <a:buFont typeface="Wingdings" pitchFamily="2" charset="2"/>
              <a:buChar char="ü"/>
            </a:pPr>
            <a:endParaRPr lang="en-US" dirty="0" smtClean="0"/>
          </a:p>
          <a:p>
            <a:pPr>
              <a:buFont typeface="Wingdings" pitchFamily="2" charset="2"/>
              <a:buChar char="ü"/>
            </a:pPr>
            <a:r>
              <a:rPr lang="en-US" dirty="0" smtClean="0"/>
              <a:t>if typical imaging features such as those seen in benign lesions such as </a:t>
            </a:r>
            <a:r>
              <a:rPr lang="en-US" dirty="0" err="1" smtClean="0"/>
              <a:t>myelolipomas</a:t>
            </a:r>
            <a:r>
              <a:rPr lang="en-US" dirty="0" smtClean="0"/>
              <a:t>, adenomas, cysts are not present.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&amp; Boundaries</a:t>
            </a:r>
            <a:endParaRPr lang="en-US" dirty="0"/>
          </a:p>
        </p:txBody>
      </p:sp>
      <p:pic>
        <p:nvPicPr>
          <p:cNvPr id="2050" name="Picture 2" descr="C:\Users\Dehghan\Desktop\Anatomical-Relations-of-the-Adrenal-Glands..jpg"/>
          <p:cNvPicPr>
            <a:picLocks noGrp="1" noChangeAspect="1" noChangeArrowheads="1"/>
          </p:cNvPicPr>
          <p:nvPr>
            <p:ph sz="quarter" idx="1"/>
          </p:nvPr>
        </p:nvPicPr>
        <p:blipFill>
          <a:blip r:embed="rId2" cstate="print"/>
          <a:srcRect/>
          <a:stretch>
            <a:fillRect/>
          </a:stretch>
        </p:blipFill>
        <p:spPr bwMode="auto">
          <a:xfrm>
            <a:off x="457200" y="1905000"/>
            <a:ext cx="8229600" cy="2602523"/>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990600"/>
          </a:xfrm>
        </p:spPr>
        <p:txBody>
          <a:bodyPr>
            <a:normAutofit/>
          </a:bodyPr>
          <a:lstStyle/>
          <a:p>
            <a:r>
              <a:rPr lang="en-US" sz="2400" b="1" dirty="0" smtClean="0"/>
              <a:t>The same guidelines also controversially suggest </a:t>
            </a:r>
            <a:endParaRPr lang="en-US" sz="2400" b="1" dirty="0"/>
          </a:p>
        </p:txBody>
      </p:sp>
      <p:sp>
        <p:nvSpPr>
          <p:cNvPr id="3" name="Content Placeholder 2"/>
          <p:cNvSpPr>
            <a:spLocks noGrp="1"/>
          </p:cNvSpPr>
          <p:nvPr>
            <p:ph sz="quarter" idx="1"/>
          </p:nvPr>
        </p:nvSpPr>
        <p:spPr/>
        <p:txBody>
          <a:bodyPr>
            <a:normAutofit/>
          </a:bodyPr>
          <a:lstStyle/>
          <a:p>
            <a:r>
              <a:rPr lang="en-US" dirty="0" smtClean="0"/>
              <a:t>In patients with no history of prior malignancy who present with a &lt;4 cm adrenal mass </a:t>
            </a:r>
            <a:endParaRPr lang="en-US" dirty="0" smtClean="0"/>
          </a:p>
          <a:p>
            <a:pPr>
              <a:buFont typeface="Wingdings" pitchFamily="2" charset="2"/>
              <a:buChar char="ü"/>
            </a:pPr>
            <a:r>
              <a:rPr lang="en-US" dirty="0" smtClean="0"/>
              <a:t>with </a:t>
            </a:r>
            <a:r>
              <a:rPr lang="en-US" dirty="0" smtClean="0"/>
              <a:t>benign imaging features such as smooth external contour and homogeneous appearance, </a:t>
            </a:r>
            <a:endParaRPr lang="en-US" dirty="0" smtClean="0"/>
          </a:p>
          <a:p>
            <a:pPr>
              <a:buNone/>
            </a:pPr>
            <a:r>
              <a:rPr lang="en-US" dirty="0" smtClean="0"/>
              <a:t>a </a:t>
            </a:r>
            <a:r>
              <a:rPr lang="en-US" dirty="0" smtClean="0"/>
              <a:t>follow-up in 6–12 months is adequate and no additional imaging with contrast enhancement or chemical shift imaging (CSI) MRI is required. </a:t>
            </a:r>
          </a:p>
          <a:p>
            <a:endParaRPr lang="en-US" dirty="0" smtClean="0"/>
          </a:p>
          <a:p>
            <a:r>
              <a:rPr lang="en-US" dirty="0" smtClean="0"/>
              <a:t>In the authors’ experience, other confirmative features of a benign lesion are needed before this guideline can be safely applied.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i="1" dirty="0" smtClean="0"/>
              <a:t>William W. Mayo-Smith, </a:t>
            </a:r>
            <a:r>
              <a:rPr lang="en-US" i="1" dirty="0" smtClean="0"/>
              <a:t>MD; </a:t>
            </a:r>
            <a:r>
              <a:rPr lang="en-US" i="1" dirty="0" smtClean="0"/>
              <a:t>Giles W. Boland, </a:t>
            </a:r>
            <a:r>
              <a:rPr lang="en-US" i="1" dirty="0" smtClean="0"/>
              <a:t>MD; </a:t>
            </a:r>
            <a:r>
              <a:rPr lang="en-US" i="1" dirty="0" smtClean="0"/>
              <a:t>Richard B. </a:t>
            </a:r>
            <a:r>
              <a:rPr lang="en-US" i="1" dirty="0" err="1" smtClean="0"/>
              <a:t>Noto</a:t>
            </a:r>
            <a:r>
              <a:rPr lang="en-US" i="1" dirty="0" smtClean="0"/>
              <a:t>, MD; </a:t>
            </a:r>
            <a:r>
              <a:rPr lang="en-US" i="1" dirty="0" smtClean="0"/>
              <a:t>Michael J. Lee, </a:t>
            </a:r>
            <a:r>
              <a:rPr lang="en-US" i="1" dirty="0" smtClean="0"/>
              <a:t>MD: </a:t>
            </a:r>
            <a:r>
              <a:rPr lang="en-US" b="1" i="1" dirty="0" smtClean="0"/>
              <a:t>“</a:t>
            </a:r>
            <a:r>
              <a:rPr lang="en-US" b="1" dirty="0" smtClean="0"/>
              <a:t>State-of-the-Art Adrenal </a:t>
            </a:r>
            <a:r>
              <a:rPr lang="en-US" b="1" dirty="0" smtClean="0"/>
              <a:t>Imaging”; </a:t>
            </a:r>
            <a:r>
              <a:rPr lang="en-US" b="1" dirty="0" err="1" smtClean="0"/>
              <a:t>RadioGraphics</a:t>
            </a:r>
            <a:r>
              <a:rPr lang="en-US" b="1" dirty="0" smtClean="0"/>
              <a:t> 2001; </a:t>
            </a:r>
            <a:r>
              <a:rPr lang="en-US" b="1" dirty="0" smtClean="0"/>
              <a:t>21:995–1012</a:t>
            </a:r>
          </a:p>
          <a:p>
            <a:endParaRPr lang="en-US" i="1" dirty="0" smtClean="0"/>
          </a:p>
          <a:p>
            <a:r>
              <a:rPr lang="en-US" i="1" dirty="0" smtClean="0"/>
              <a:t>Pamela </a:t>
            </a:r>
            <a:r>
              <a:rPr lang="en-US" i="1" dirty="0" smtClean="0"/>
              <a:t>T. Johnson, MD • Karen M. Horton, MD • </a:t>
            </a:r>
            <a:r>
              <a:rPr lang="en-US" i="1" dirty="0" smtClean="0"/>
              <a:t>Elliot K. Fishman, MD: “</a:t>
            </a:r>
            <a:r>
              <a:rPr lang="en-US" sz="2400" b="1" dirty="0" smtClean="0"/>
              <a:t>Adrenal Imaging </a:t>
            </a:r>
            <a:r>
              <a:rPr lang="en-US" sz="2400" b="1" dirty="0" smtClean="0"/>
              <a:t>with </a:t>
            </a:r>
            <a:r>
              <a:rPr lang="en-US" sz="2400" b="1" dirty="0" err="1" smtClean="0"/>
              <a:t>Multidetector</a:t>
            </a:r>
            <a:r>
              <a:rPr lang="en-US" sz="2400" b="1" dirty="0" smtClean="0"/>
              <a:t> </a:t>
            </a:r>
            <a:r>
              <a:rPr lang="en-US" sz="2400" b="1" dirty="0" smtClean="0"/>
              <a:t>CT: </a:t>
            </a:r>
            <a:r>
              <a:rPr lang="en-US" sz="2400" b="1" dirty="0" smtClean="0"/>
              <a:t>Evidence-based Protocol Optimization </a:t>
            </a:r>
            <a:r>
              <a:rPr lang="en-US" sz="2400" b="1" dirty="0" smtClean="0"/>
              <a:t>and </a:t>
            </a:r>
            <a:r>
              <a:rPr lang="en-US" sz="2400" b="1" dirty="0" smtClean="0"/>
              <a:t>Interpretative Practice”</a:t>
            </a:r>
            <a:r>
              <a:rPr lang="en-US" dirty="0" smtClean="0"/>
              <a:t>; </a:t>
            </a:r>
            <a:r>
              <a:rPr lang="en-US" b="1" dirty="0" err="1" smtClean="0"/>
              <a:t>RadioGraphics</a:t>
            </a:r>
            <a:r>
              <a:rPr lang="en-US" b="1" dirty="0" smtClean="0"/>
              <a:t> 2009; 29:1319–1331P</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Schematic presentation of the adrenal in CT</a:t>
            </a:r>
            <a:endParaRPr lang="en-US" dirty="0"/>
          </a:p>
        </p:txBody>
      </p:sp>
      <p:pic>
        <p:nvPicPr>
          <p:cNvPr id="1026" name="Picture 2" descr="C:\Users\Dehghan\AppData\Local\Temp\DSC05327.JPG"/>
          <p:cNvPicPr>
            <a:picLocks noGrp="1" noChangeAspect="1" noChangeArrowheads="1"/>
          </p:cNvPicPr>
          <p:nvPr>
            <p:ph sz="quarter" idx="1"/>
          </p:nvPr>
        </p:nvPicPr>
        <p:blipFill>
          <a:blip r:embed="rId2" cstate="print"/>
          <a:srcRect/>
          <a:stretch>
            <a:fillRect/>
          </a:stretch>
        </p:blipFill>
        <p:spPr bwMode="auto">
          <a:xfrm>
            <a:off x="457200" y="2565727"/>
            <a:ext cx="8229600" cy="224407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a:t>
            </a:r>
            <a:endParaRPr lang="en-US" dirty="0"/>
          </a:p>
        </p:txBody>
      </p:sp>
      <p:sp>
        <p:nvSpPr>
          <p:cNvPr id="3" name="Content Placeholder 2"/>
          <p:cNvSpPr>
            <a:spLocks noGrp="1"/>
          </p:cNvSpPr>
          <p:nvPr>
            <p:ph sz="quarter" idx="1"/>
          </p:nvPr>
        </p:nvSpPr>
        <p:spPr/>
        <p:txBody>
          <a:bodyPr/>
          <a:lstStyle/>
          <a:p>
            <a:r>
              <a:rPr lang="en-US" dirty="0" smtClean="0"/>
              <a:t>The shape of the gland is determined on the section where the gland was best seen. </a:t>
            </a:r>
          </a:p>
          <a:p>
            <a:endParaRPr lang="en-US" dirty="0" smtClean="0"/>
          </a:p>
          <a:p>
            <a:r>
              <a:rPr lang="en-US" dirty="0" smtClean="0"/>
              <a:t>In most cases the right gland appeared linear or slightly curvilinear. </a:t>
            </a:r>
          </a:p>
          <a:p>
            <a:endParaRPr lang="en-US" dirty="0" smtClean="0"/>
          </a:p>
          <a:p>
            <a:r>
              <a:rPr lang="en-US" dirty="0" smtClean="0"/>
              <a:t>The left gland had more of a V on a Y shape, but occasionally appeared more squat or triangular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3074" name="Picture 2" descr="C:\Users\Dehghan\Desktop\index.jpg"/>
          <p:cNvPicPr>
            <a:picLocks noGrp="1" noChangeAspect="1" noChangeArrowheads="1"/>
          </p:cNvPicPr>
          <p:nvPr>
            <p:ph sz="quarter" idx="1"/>
          </p:nvPr>
        </p:nvPicPr>
        <p:blipFill>
          <a:blip r:embed="rId2" cstate="print"/>
          <a:stretch>
            <a:fillRect/>
          </a:stretch>
        </p:blipFill>
        <p:spPr bwMode="auto">
          <a:xfrm>
            <a:off x="184649" y="2133601"/>
            <a:ext cx="4048073" cy="2743200"/>
          </a:xfrm>
          <a:prstGeom prst="rect">
            <a:avLst/>
          </a:prstGeom>
          <a:noFill/>
        </p:spPr>
      </p:pic>
      <p:pic>
        <p:nvPicPr>
          <p:cNvPr id="3075" name="Picture 3" descr="C:\Users\Dehghan\Desktop\1.jpg"/>
          <p:cNvPicPr>
            <a:picLocks noGrp="1" noChangeAspect="1" noChangeArrowheads="1"/>
          </p:cNvPicPr>
          <p:nvPr>
            <p:ph sz="quarter" idx="2"/>
          </p:nvPr>
        </p:nvPicPr>
        <p:blipFill>
          <a:blip r:embed="rId3" cstate="print"/>
          <a:srcRect/>
          <a:stretch>
            <a:fillRect/>
          </a:stretch>
        </p:blipFill>
        <p:spPr bwMode="auto">
          <a:xfrm>
            <a:off x="4800600" y="2175973"/>
            <a:ext cx="4191001" cy="30348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of right adrenal gland</a:t>
            </a:r>
            <a:endParaRPr lang="en-US" dirty="0"/>
          </a:p>
        </p:txBody>
      </p:sp>
      <p:sp>
        <p:nvSpPr>
          <p:cNvPr id="3" name="Content Placeholder 2"/>
          <p:cNvSpPr>
            <a:spLocks noGrp="1"/>
          </p:cNvSpPr>
          <p:nvPr>
            <p:ph sz="quarter" idx="1"/>
          </p:nvPr>
        </p:nvSpPr>
        <p:spPr/>
        <p:txBody>
          <a:bodyPr>
            <a:normAutofit/>
          </a:bodyPr>
          <a:lstStyle/>
          <a:p>
            <a:r>
              <a:rPr lang="en-US" dirty="0" smtClean="0"/>
              <a:t>Superiorly, the anterior margin of the right adrenal gland was immediately posterior to the inferior vena cava at the level of junction of the intra- and </a:t>
            </a:r>
            <a:r>
              <a:rPr lang="en-US" dirty="0" err="1" smtClean="0"/>
              <a:t>extrahepatic</a:t>
            </a:r>
            <a:r>
              <a:rPr lang="en-US" dirty="0" smtClean="0"/>
              <a:t> portions. </a:t>
            </a:r>
          </a:p>
          <a:p>
            <a:endParaRPr lang="en-US" dirty="0" smtClean="0"/>
          </a:p>
          <a:p>
            <a:r>
              <a:rPr lang="en-US" dirty="0" smtClean="0"/>
              <a:t>Its lateral margin was adjacent to the </a:t>
            </a:r>
            <a:r>
              <a:rPr lang="en-US" dirty="0" err="1" smtClean="0"/>
              <a:t>postenomedial</a:t>
            </a:r>
            <a:r>
              <a:rPr lang="en-US" dirty="0" smtClean="0"/>
              <a:t> aspect of the right lobe of the liver. </a:t>
            </a:r>
          </a:p>
          <a:p>
            <a:r>
              <a:rPr lang="en-US" dirty="0" smtClean="0"/>
              <a:t>The separation of the gland from the liven was variable, depending on the amount of retroperitoneal fat. </a:t>
            </a:r>
          </a:p>
          <a:p>
            <a:endParaRPr lang="en-US" dirty="0" smtClean="0"/>
          </a:p>
          <a:p>
            <a:r>
              <a:rPr lang="en-US" dirty="0" smtClean="0"/>
              <a:t>The right </a:t>
            </a:r>
            <a:r>
              <a:rPr lang="en-US" dirty="0" err="1" smtClean="0"/>
              <a:t>crus</a:t>
            </a:r>
            <a:r>
              <a:rPr lang="en-US" dirty="0" smtClean="0"/>
              <a:t> of the diaphragm is just medial to the right adrenal.</a:t>
            </a:r>
          </a:p>
          <a:p>
            <a:pPr>
              <a:buNone/>
            </a:pP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of left adrenal gland</a:t>
            </a:r>
            <a:endParaRPr lang="en-US" dirty="0"/>
          </a:p>
        </p:txBody>
      </p:sp>
      <p:sp>
        <p:nvSpPr>
          <p:cNvPr id="3" name="Content Placeholder 2"/>
          <p:cNvSpPr>
            <a:spLocks noGrp="1"/>
          </p:cNvSpPr>
          <p:nvPr>
            <p:ph sz="quarter" idx="1"/>
          </p:nvPr>
        </p:nvSpPr>
        <p:spPr>
          <a:xfrm>
            <a:off x="457200" y="1219200"/>
            <a:ext cx="8229600" cy="5181600"/>
          </a:xfrm>
        </p:spPr>
        <p:txBody>
          <a:bodyPr>
            <a:normAutofit fontScale="92500"/>
          </a:bodyPr>
          <a:lstStyle/>
          <a:p>
            <a:r>
              <a:rPr lang="en-US" dirty="0" smtClean="0"/>
              <a:t>The medial margin of the left adrenal gland is lateral to the left </a:t>
            </a:r>
            <a:r>
              <a:rPr lang="en-US" dirty="0" err="1" smtClean="0"/>
              <a:t>crus</a:t>
            </a:r>
            <a:r>
              <a:rPr lang="en-US" dirty="0" smtClean="0"/>
              <a:t> of the diaphragm, but somewhat more anterior than the right gland. </a:t>
            </a:r>
          </a:p>
          <a:p>
            <a:r>
              <a:rPr lang="en-US" dirty="0" smtClean="0"/>
              <a:t>Its lateral margin is posterior to the pancreatic tail and to the </a:t>
            </a:r>
            <a:r>
              <a:rPr lang="en-US" dirty="0" err="1" smtClean="0"/>
              <a:t>splenic</a:t>
            </a:r>
            <a:r>
              <a:rPr lang="en-US" dirty="0" smtClean="0"/>
              <a:t> vessels.</a:t>
            </a:r>
          </a:p>
          <a:p>
            <a:r>
              <a:rPr lang="en-US" dirty="0" smtClean="0"/>
              <a:t>Most of the right adrenal gland was </a:t>
            </a:r>
            <a:r>
              <a:rPr lang="en-US" dirty="0" err="1" smtClean="0"/>
              <a:t>cephalad</a:t>
            </a:r>
            <a:r>
              <a:rPr lang="en-US" dirty="0" smtClean="0"/>
              <a:t> to the upper pole of the right kidney, whereas the left gland and the superior pole of the left kidney were usually seen on the same sections. </a:t>
            </a:r>
          </a:p>
          <a:p>
            <a:r>
              <a:rPr lang="en-US" dirty="0" smtClean="0"/>
              <a:t>The upper pole of the right gland was either at the same level or </a:t>
            </a:r>
            <a:r>
              <a:rPr lang="en-US" dirty="0" err="1" smtClean="0"/>
              <a:t>cephalad</a:t>
            </a:r>
            <a:r>
              <a:rPr lang="en-US" dirty="0" smtClean="0"/>
              <a:t> to the upper pole of the left gland. </a:t>
            </a:r>
          </a:p>
          <a:p>
            <a:r>
              <a:rPr lang="en-US" dirty="0" smtClean="0"/>
              <a:t>The lower pole of both glands was </a:t>
            </a:r>
            <a:r>
              <a:rPr lang="en-US" dirty="0" err="1" smtClean="0"/>
              <a:t>cephalad</a:t>
            </a:r>
            <a:r>
              <a:rPr lang="en-US" dirty="0" smtClean="0"/>
              <a:t> to the renal vessels, but the left gland was frequently in closer apposition to the left renal pedicle than the right.</a:t>
            </a:r>
          </a:p>
          <a:p>
            <a:pPr>
              <a:buNone/>
            </a:pP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the gland</a:t>
            </a:r>
            <a:endParaRPr lang="en-US" dirty="0"/>
          </a:p>
        </p:txBody>
      </p:sp>
      <p:sp>
        <p:nvSpPr>
          <p:cNvPr id="3" name="Content Placeholder 2"/>
          <p:cNvSpPr>
            <a:spLocks noGrp="1"/>
          </p:cNvSpPr>
          <p:nvPr>
            <p:ph sz="quarter" idx="1"/>
          </p:nvPr>
        </p:nvSpPr>
        <p:spPr>
          <a:xfrm>
            <a:off x="457200" y="1219200"/>
            <a:ext cx="8229600" cy="5105400"/>
          </a:xfrm>
        </p:spPr>
        <p:txBody>
          <a:bodyPr>
            <a:normAutofit fontScale="92500" lnSpcReduction="10000"/>
          </a:bodyPr>
          <a:lstStyle/>
          <a:p>
            <a:r>
              <a:rPr lang="en-US" dirty="0" smtClean="0"/>
              <a:t>The length of the gland was defined as its </a:t>
            </a:r>
            <a:r>
              <a:rPr lang="en-US" dirty="0" err="1" smtClean="0"/>
              <a:t>cephalocaudal</a:t>
            </a:r>
            <a:r>
              <a:rPr lang="en-US" dirty="0" smtClean="0"/>
              <a:t> dimension and the width as the greatest linear dimension seen on any single </a:t>
            </a:r>
            <a:r>
              <a:rPr lang="en-US" dirty="0" err="1" smtClean="0"/>
              <a:t>tomographic</a:t>
            </a:r>
            <a:r>
              <a:rPr lang="en-US" dirty="0" smtClean="0"/>
              <a:t> section. </a:t>
            </a:r>
          </a:p>
          <a:p>
            <a:r>
              <a:rPr lang="en-US" dirty="0" smtClean="0"/>
              <a:t>The thickness of the adrenal gland was defined as its dimension perpendicular to the long axis of the gland or one of its limbs. </a:t>
            </a:r>
          </a:p>
          <a:p>
            <a:r>
              <a:rPr lang="en-US" dirty="0" smtClean="0"/>
              <a:t>The greatest thickness at any site was the measurement recorded. </a:t>
            </a:r>
          </a:p>
          <a:p>
            <a:r>
              <a:rPr lang="en-US" dirty="0" smtClean="0"/>
              <a:t>In the linear glands this tended to occur at the anterior portion, while in the V- and Y-shaped glands the site was usually at the junction of the limbs. </a:t>
            </a:r>
          </a:p>
          <a:p>
            <a:r>
              <a:rPr lang="en-US" dirty="0" smtClean="0"/>
              <a:t>Thickness was not measured in triangular-shaped glands because a long axis could not be defined. </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2041</TotalTime>
  <Words>1704</Words>
  <Application>Microsoft Office PowerPoint</Application>
  <PresentationFormat>On-screen Show (4:3)</PresentationFormat>
  <Paragraphs>145</Paragraphs>
  <Slides>31</Slides>
  <Notes>0</Notes>
  <HiddenSlides>6</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Origin</vt:lpstr>
      <vt:lpstr>Adrenal CT</vt:lpstr>
      <vt:lpstr>Adrenal CT</vt:lpstr>
      <vt:lpstr>Location &amp; Boundaries</vt:lpstr>
      <vt:lpstr>Schematic presentation of the adrenal in CT</vt:lpstr>
      <vt:lpstr>Shape</vt:lpstr>
      <vt:lpstr>Slide 6</vt:lpstr>
      <vt:lpstr>Location of right adrenal gland</vt:lpstr>
      <vt:lpstr>Location of left adrenal gland</vt:lpstr>
      <vt:lpstr>Length of the gland</vt:lpstr>
      <vt:lpstr>Length of the gland</vt:lpstr>
      <vt:lpstr>Dimensions of the gland</vt:lpstr>
      <vt:lpstr>Thickness of the adrenal gland</vt:lpstr>
      <vt:lpstr>The greatest thickness at any site was the measurement recorded.  </vt:lpstr>
      <vt:lpstr>.  Gland and limb thickness</vt:lpstr>
      <vt:lpstr>Dimensions of the glands</vt:lpstr>
      <vt:lpstr>Slide 16</vt:lpstr>
      <vt:lpstr>Lesion Characterization on CT</vt:lpstr>
      <vt:lpstr>Size</vt:lpstr>
      <vt:lpstr>Shape and growth pattern</vt:lpstr>
      <vt:lpstr>Intracellular Lipid Content of the Adrenal Mass</vt:lpstr>
      <vt:lpstr>Unenhanced CT of the adrenal glands demonstrating a left-sided adenoma.</vt:lpstr>
      <vt:lpstr>Contrast enhancement</vt:lpstr>
      <vt:lpstr>Contrast Enhancement and Contrast Washout Characteristics</vt:lpstr>
      <vt:lpstr>Slide 24</vt:lpstr>
      <vt:lpstr>Word of caution:</vt:lpstr>
      <vt:lpstr>% ACEW (Absolute Contrast Enhancement Washout)</vt:lpstr>
      <vt:lpstr>%RCEW (Relative Contrast Enhancement Washout)</vt:lpstr>
      <vt:lpstr>In summary</vt:lpstr>
      <vt:lpstr>Slide 29</vt:lpstr>
      <vt:lpstr>The same guidelines also controversially suggest </vt:lpstr>
      <vt:lpstr>References</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Adrenal CT</dc:title>
  <dc:creator>Dehghan</dc:creator>
  <cp:lastModifiedBy>Dehghan</cp:lastModifiedBy>
  <cp:revision>166</cp:revision>
  <dcterms:created xsi:type="dcterms:W3CDTF">2016-07-24T18:55:08Z</dcterms:created>
  <dcterms:modified xsi:type="dcterms:W3CDTF">2016-07-31T19:08:26Z</dcterms:modified>
</cp:coreProperties>
</file>