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421" r:id="rId4"/>
    <p:sldId id="418" r:id="rId5"/>
    <p:sldId id="283" r:id="rId6"/>
    <p:sldId id="284" r:id="rId7"/>
    <p:sldId id="272" r:id="rId8"/>
    <p:sldId id="273" r:id="rId9"/>
    <p:sldId id="285" r:id="rId10"/>
    <p:sldId id="479" r:id="rId11"/>
    <p:sldId id="481" r:id="rId12"/>
    <p:sldId id="480" r:id="rId13"/>
    <p:sldId id="482" r:id="rId14"/>
    <p:sldId id="280" r:id="rId15"/>
    <p:sldId id="260" r:id="rId16"/>
    <p:sldId id="274" r:id="rId17"/>
    <p:sldId id="330" r:id="rId18"/>
    <p:sldId id="298" r:id="rId19"/>
    <p:sldId id="297" r:id="rId20"/>
    <p:sldId id="300" r:id="rId21"/>
    <p:sldId id="478" r:id="rId22"/>
    <p:sldId id="296" r:id="rId23"/>
    <p:sldId id="488" r:id="rId24"/>
    <p:sldId id="484" r:id="rId25"/>
    <p:sldId id="485" r:id="rId26"/>
    <p:sldId id="486" r:id="rId27"/>
    <p:sldId id="420" r:id="rId28"/>
    <p:sldId id="434" r:id="rId29"/>
    <p:sldId id="437" r:id="rId30"/>
    <p:sldId id="435" r:id="rId31"/>
    <p:sldId id="432" r:id="rId32"/>
    <p:sldId id="429" r:id="rId33"/>
    <p:sldId id="425" r:id="rId34"/>
    <p:sldId id="438" r:id="rId35"/>
    <p:sldId id="419" r:id="rId36"/>
    <p:sldId id="426" r:id="rId37"/>
    <p:sldId id="271" r:id="rId38"/>
    <p:sldId id="287" r:id="rId39"/>
    <p:sldId id="333" r:id="rId40"/>
    <p:sldId id="266" r:id="rId41"/>
    <p:sldId id="267" r:id="rId42"/>
    <p:sldId id="261" r:id="rId43"/>
    <p:sldId id="277" r:id="rId44"/>
    <p:sldId id="278" r:id="rId45"/>
    <p:sldId id="264" r:id="rId46"/>
    <p:sldId id="279" r:id="rId47"/>
    <p:sldId id="265" r:id="rId48"/>
    <p:sldId id="281" r:id="rId49"/>
    <p:sldId id="282" r:id="rId50"/>
    <p:sldId id="275" r:id="rId51"/>
    <p:sldId id="455" r:id="rId52"/>
    <p:sldId id="456" r:id="rId53"/>
    <p:sldId id="457" r:id="rId54"/>
    <p:sldId id="412" r:id="rId55"/>
    <p:sldId id="452" r:id="rId56"/>
    <p:sldId id="446" r:id="rId57"/>
    <p:sldId id="269" r:id="rId58"/>
    <p:sldId id="270" r:id="rId59"/>
    <p:sldId id="353" r:id="rId60"/>
    <p:sldId id="413" r:id="rId61"/>
    <p:sldId id="410" r:id="rId62"/>
    <p:sldId id="454" r:id="rId63"/>
    <p:sldId id="459" r:id="rId64"/>
    <p:sldId id="449" r:id="rId65"/>
    <p:sldId id="332" r:id="rId66"/>
    <p:sldId id="450" r:id="rId67"/>
    <p:sldId id="451" r:id="rId68"/>
    <p:sldId id="447" r:id="rId69"/>
    <p:sldId id="441" r:id="rId70"/>
    <p:sldId id="444" r:id="rId71"/>
    <p:sldId id="448" r:id="rId72"/>
    <p:sldId id="445" r:id="rId73"/>
    <p:sldId id="427" r:id="rId74"/>
    <p:sldId id="442" r:id="rId75"/>
    <p:sldId id="443" r:id="rId76"/>
    <p:sldId id="422" r:id="rId77"/>
    <p:sldId id="440" r:id="rId78"/>
    <p:sldId id="424" r:id="rId79"/>
    <p:sldId id="439" r:id="rId80"/>
    <p:sldId id="423" r:id="rId81"/>
    <p:sldId id="323" r:id="rId82"/>
    <p:sldId id="322" r:id="rId83"/>
    <p:sldId id="319" r:id="rId84"/>
    <p:sldId id="364" r:id="rId85"/>
    <p:sldId id="320" r:id="rId86"/>
    <p:sldId id="317" r:id="rId87"/>
    <p:sldId id="318" r:id="rId88"/>
    <p:sldId id="315" r:id="rId89"/>
    <p:sldId id="477" r:id="rId90"/>
    <p:sldId id="316" r:id="rId91"/>
    <p:sldId id="301" r:id="rId92"/>
    <p:sldId id="378" r:id="rId93"/>
    <p:sldId id="465" r:id="rId94"/>
    <p:sldId id="464" r:id="rId95"/>
    <p:sldId id="474" r:id="rId96"/>
    <p:sldId id="334" r:id="rId97"/>
    <p:sldId id="321" r:id="rId98"/>
    <p:sldId id="475" r:id="rId99"/>
    <p:sldId id="476" r:id="rId100"/>
    <p:sldId id="472" r:id="rId101"/>
    <p:sldId id="469" r:id="rId102"/>
    <p:sldId id="473" r:id="rId103"/>
    <p:sldId id="470" r:id="rId104"/>
    <p:sldId id="471" r:id="rId105"/>
    <p:sldId id="489" r:id="rId106"/>
    <p:sldId id="467" r:id="rId107"/>
    <p:sldId id="468" r:id="rId108"/>
    <p:sldId id="461" r:id="rId109"/>
    <p:sldId id="462" r:id="rId110"/>
    <p:sldId id="466" r:id="rId111"/>
    <p:sldId id="344" r:id="rId112"/>
    <p:sldId id="390" r:id="rId113"/>
    <p:sldId id="339" r:id="rId114"/>
    <p:sldId id="391" r:id="rId115"/>
    <p:sldId id="361" r:id="rId116"/>
    <p:sldId id="362" r:id="rId117"/>
    <p:sldId id="336" r:id="rId118"/>
    <p:sldId id="392" r:id="rId119"/>
    <p:sldId id="356" r:id="rId120"/>
    <p:sldId id="359" r:id="rId121"/>
    <p:sldId id="460" r:id="rId122"/>
    <p:sldId id="417" r:id="rId123"/>
    <p:sldId id="416" r:id="rId12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10/14/1443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27104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10/14/1443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97974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10/14/1443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89361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000" b="1" i="1">
                <a:solidFill>
                  <a:schemeClr val="bg1"/>
                </a:solidFill>
                <a:latin typeface="Aparajita" panose="020B0604020202020204" pitchFamily="34" charset="0"/>
              </a:defRPr>
            </a:lvl1pPr>
          </a:lstStyle>
          <a:p>
            <a:r>
              <a:rPr lang="en-US" smtClean="0"/>
              <a:t>Click to edit Master title style</a:t>
            </a:r>
            <a:endParaRPr lang="fa-IR"/>
          </a:p>
        </p:txBody>
      </p:sp>
      <p:sp>
        <p:nvSpPr>
          <p:cNvPr id="3" name="Content Placeholder 2"/>
          <p:cNvSpPr>
            <a:spLocks noGrp="1"/>
          </p:cNvSpPr>
          <p:nvPr>
            <p:ph idx="1"/>
          </p:nvPr>
        </p:nvSpPr>
        <p:spPr/>
        <p:txBody>
          <a:bodyPr>
            <a:normAutofit/>
          </a:bodyPr>
          <a:lstStyle>
            <a:lvl1pPr>
              <a:defRPr sz="2800">
                <a:solidFill>
                  <a:schemeClr val="bg1"/>
                </a:solidFill>
                <a:latin typeface="+mn-lt"/>
              </a:defRPr>
            </a:lvl1pPr>
            <a:lvl2pPr>
              <a:defRPr sz="2800">
                <a:solidFill>
                  <a:schemeClr val="bg1"/>
                </a:solidFill>
                <a:latin typeface="+mn-lt"/>
              </a:defRPr>
            </a:lvl2pPr>
            <a:lvl3pPr>
              <a:defRPr sz="2800">
                <a:solidFill>
                  <a:schemeClr val="bg1"/>
                </a:solidFill>
                <a:latin typeface="+mn-lt"/>
              </a:defRPr>
            </a:lvl3pPr>
            <a:lvl4pPr>
              <a:defRPr sz="2800">
                <a:solidFill>
                  <a:schemeClr val="bg1"/>
                </a:solidFill>
                <a:latin typeface="+mn-lt"/>
              </a:defRPr>
            </a:lvl4pPr>
            <a:lvl5pPr>
              <a:defRPr sz="2800">
                <a:solidFill>
                  <a:schemeClr val="bg1"/>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10/14/1443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79271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83838B-4EF0-4597-BDF0-40AD04393361}" type="datetimeFigureOut">
              <a:rPr lang="fa-IR" smtClean="0"/>
              <a:t>10/14/1443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413103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783838B-4EF0-4597-BDF0-40AD04393361}" type="datetimeFigureOut">
              <a:rPr lang="fa-IR" smtClean="0"/>
              <a:t>10/14/1443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98282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783838B-4EF0-4597-BDF0-40AD04393361}" type="datetimeFigureOut">
              <a:rPr lang="fa-IR" smtClean="0"/>
              <a:t>10/14/1443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243354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783838B-4EF0-4597-BDF0-40AD04393361}" type="datetimeFigureOut">
              <a:rPr lang="fa-IR" smtClean="0"/>
              <a:t>10/14/1443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01638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3838B-4EF0-4597-BDF0-40AD04393361}" type="datetimeFigureOut">
              <a:rPr lang="fa-IR" smtClean="0"/>
              <a:t>10/14/1443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184661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83838B-4EF0-4597-BDF0-40AD04393361}" type="datetimeFigureOut">
              <a:rPr lang="fa-IR" smtClean="0"/>
              <a:t>10/14/1443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241460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83838B-4EF0-4597-BDF0-40AD04393361}" type="datetimeFigureOut">
              <a:rPr lang="fa-IR" smtClean="0"/>
              <a:t>10/14/1443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130232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38B-4EF0-4597-BDF0-40AD04393361}" type="datetimeFigureOut">
              <a:rPr lang="fa-IR" smtClean="0"/>
              <a:t>10/14/1443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AABB3-1E7E-4B99-AB05-2F81A16BB823}" type="slidenum">
              <a:rPr lang="fa-IR" smtClean="0"/>
              <a:t>‹#›</a:t>
            </a:fld>
            <a:endParaRPr lang="fa-IR"/>
          </a:p>
        </p:txBody>
      </p:sp>
    </p:spTree>
    <p:extLst>
      <p:ext uri="{BB962C8B-B14F-4D97-AF65-F5344CB8AC3E}">
        <p14:creationId xmlns:p14="http://schemas.microsoft.com/office/powerpoint/2010/main" val="254768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12" y="1841227"/>
            <a:ext cx="10515600" cy="1325563"/>
          </a:xfrm>
        </p:spPr>
        <p:txBody>
          <a:bodyPr/>
          <a:lstStyle/>
          <a:p>
            <a:pPr algn="ctr"/>
            <a:r>
              <a:rPr lang="en-US" smtClean="0"/>
              <a:t>IN THE NAME OF GOD</a:t>
            </a:r>
            <a:endParaRPr lang="fa-IR"/>
          </a:p>
        </p:txBody>
      </p:sp>
    </p:spTree>
    <p:extLst>
      <p:ext uri="{BB962C8B-B14F-4D97-AF65-F5344CB8AC3E}">
        <p14:creationId xmlns:p14="http://schemas.microsoft.com/office/powerpoint/2010/main" val="334868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Clr>
                <a:schemeClr val="accent2">
                  <a:lumMod val="60000"/>
                  <a:lumOff val="40000"/>
                </a:schemeClr>
              </a:buClr>
              <a:buNone/>
            </a:pPr>
            <a:r>
              <a:rPr lang="en-US" smtClean="0"/>
              <a:t>*all </a:t>
            </a:r>
            <a:r>
              <a:rPr lang="en-US"/>
              <a:t>patients with MEN2A, MEN2B, and FMTC have </a:t>
            </a:r>
            <a:r>
              <a:rPr lang="en-US" i="1">
                <a:solidFill>
                  <a:srgbClr val="FFC000"/>
                </a:solidFill>
              </a:rPr>
              <a:t>RET </a:t>
            </a:r>
            <a:r>
              <a:rPr lang="en-US">
                <a:solidFill>
                  <a:srgbClr val="FFC000"/>
                </a:solidFill>
              </a:rPr>
              <a:t>germline mutations</a:t>
            </a:r>
            <a:r>
              <a:rPr lang="en-US" smtClean="0"/>
              <a:t>.</a:t>
            </a:r>
            <a:endParaRPr lang="en-US"/>
          </a:p>
          <a:p>
            <a:pPr marL="0" indent="0">
              <a:buClr>
                <a:schemeClr val="accent2">
                  <a:lumMod val="60000"/>
                  <a:lumOff val="40000"/>
                </a:schemeClr>
              </a:buClr>
              <a:buNone/>
            </a:pPr>
            <a:r>
              <a:rPr lang="en-US" smtClean="0"/>
              <a:t>*approximately </a:t>
            </a:r>
            <a:r>
              <a:rPr lang="en-US"/>
              <a:t>50% of sporadic MTCs have </a:t>
            </a:r>
            <a:r>
              <a:rPr lang="en-US">
                <a:solidFill>
                  <a:srgbClr val="FFC000"/>
                </a:solidFill>
              </a:rPr>
              <a:t>somatic </a:t>
            </a:r>
            <a:r>
              <a:rPr lang="en-US" i="1">
                <a:solidFill>
                  <a:srgbClr val="FFC000"/>
                </a:solidFill>
              </a:rPr>
              <a:t>RET </a:t>
            </a:r>
            <a:r>
              <a:rPr lang="en-US">
                <a:solidFill>
                  <a:srgbClr val="FFC000"/>
                </a:solidFill>
              </a:rPr>
              <a:t>mutations</a:t>
            </a:r>
            <a:r>
              <a:rPr lang="en-US"/>
              <a:t>.</a:t>
            </a:r>
          </a:p>
          <a:p>
            <a:pPr marL="0" indent="0">
              <a:buClr>
                <a:schemeClr val="accent2">
                  <a:lumMod val="60000"/>
                  <a:lumOff val="40000"/>
                </a:schemeClr>
              </a:buClr>
              <a:buNone/>
            </a:pPr>
            <a:r>
              <a:rPr lang="en-US" smtClean="0"/>
              <a:t>*Investigators </a:t>
            </a:r>
            <a:r>
              <a:rPr lang="en-US"/>
              <a:t>recently discovered that 18-80% of sporadic MTCs lacking somatic </a:t>
            </a:r>
            <a:r>
              <a:rPr lang="en-US" i="1"/>
              <a:t>RET  </a:t>
            </a:r>
            <a:r>
              <a:rPr lang="en-US"/>
              <a:t>mutations have somatic mutations of </a:t>
            </a:r>
            <a:r>
              <a:rPr lang="en-US" i="1"/>
              <a:t>HRAS, KRAS, </a:t>
            </a:r>
            <a:r>
              <a:rPr lang="en-US"/>
              <a:t>or rarely </a:t>
            </a:r>
            <a:r>
              <a:rPr lang="en-US" i="1"/>
              <a:t>NRAS.</a:t>
            </a:r>
          </a:p>
          <a:p>
            <a:pPr marL="0" indent="0">
              <a:buClr>
                <a:schemeClr val="accent2">
                  <a:lumMod val="60000"/>
                  <a:lumOff val="40000"/>
                </a:schemeClr>
              </a:buClr>
              <a:buNone/>
            </a:pPr>
            <a:r>
              <a:rPr lang="en-US" smtClean="0"/>
              <a:t>*The </a:t>
            </a:r>
            <a:r>
              <a:rPr lang="en-US">
                <a:solidFill>
                  <a:srgbClr val="FFC000"/>
                </a:solidFill>
              </a:rPr>
              <a:t>somatic </a:t>
            </a:r>
            <a:r>
              <a:rPr lang="en-US" i="1">
                <a:solidFill>
                  <a:srgbClr val="FFC000"/>
                </a:solidFill>
              </a:rPr>
              <a:t>RET </a:t>
            </a:r>
            <a:r>
              <a:rPr lang="en-US">
                <a:solidFill>
                  <a:srgbClr val="FFC000"/>
                </a:solidFill>
              </a:rPr>
              <a:t>codon M918T </a:t>
            </a:r>
            <a:r>
              <a:rPr lang="en-US"/>
              <a:t>mutation in sporadic MTC appears to portend an aggressive clinical course and a poor prognosis</a:t>
            </a:r>
            <a:r>
              <a:rPr lang="en-US" smtClean="0"/>
              <a:t>.</a:t>
            </a:r>
            <a:endParaRPr lang="en-US"/>
          </a:p>
        </p:txBody>
      </p:sp>
      <p:sp>
        <p:nvSpPr>
          <p:cNvPr id="4" name="Title 1"/>
          <p:cNvSpPr>
            <a:spLocks noGrp="1"/>
          </p:cNvSpPr>
          <p:nvPr>
            <p:ph type="title"/>
          </p:nvPr>
        </p:nvSpPr>
        <p:spPr>
          <a:xfrm>
            <a:off x="354874" y="273685"/>
            <a:ext cx="10515600" cy="1325563"/>
          </a:xfrm>
        </p:spPr>
        <p:txBody>
          <a:bodyPr/>
          <a:lstStyle/>
          <a:p>
            <a:pPr algn="ctr"/>
            <a:r>
              <a:rPr lang="en-US" smtClean="0"/>
              <a:t>Etiology</a:t>
            </a:r>
            <a:endParaRPr lang="fa-IR"/>
          </a:p>
        </p:txBody>
      </p:sp>
    </p:spTree>
    <p:extLst>
      <p:ext uri="{BB962C8B-B14F-4D97-AF65-F5344CB8AC3E}">
        <p14:creationId xmlns:p14="http://schemas.microsoft.com/office/powerpoint/2010/main" val="8949721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Brain Metastases</a:t>
            </a:r>
            <a:endParaRPr lang="fa-IR"/>
          </a:p>
        </p:txBody>
      </p:sp>
      <p:sp>
        <p:nvSpPr>
          <p:cNvPr id="3" name="Content Placeholder 2"/>
          <p:cNvSpPr>
            <a:spLocks noGrp="1"/>
          </p:cNvSpPr>
          <p:nvPr>
            <p:ph idx="1"/>
          </p:nvPr>
        </p:nvSpPr>
        <p:spPr/>
        <p:txBody>
          <a:bodyPr/>
          <a:lstStyle/>
          <a:p>
            <a:pPr marL="0" indent="0">
              <a:buNone/>
            </a:pPr>
            <a:r>
              <a:rPr lang="en-US" sz="3600" b="1">
                <a:solidFill>
                  <a:srgbClr val="FFC000"/>
                </a:solidFill>
              </a:rPr>
              <a:t>Recommendation </a:t>
            </a:r>
            <a:r>
              <a:rPr lang="en-US" sz="3600" b="1" smtClean="0">
                <a:solidFill>
                  <a:srgbClr val="FFC000"/>
                </a:solidFill>
              </a:rPr>
              <a:t>55</a:t>
            </a:r>
          </a:p>
          <a:p>
            <a:pPr marL="0" indent="0">
              <a:buNone/>
            </a:pPr>
            <a:r>
              <a:rPr lang="en-US" sz="3600" b="1" smtClean="0">
                <a:solidFill>
                  <a:srgbClr val="FFC000"/>
                </a:solidFill>
              </a:rPr>
              <a:t> </a:t>
            </a:r>
            <a:r>
              <a:rPr lang="en-US"/>
              <a:t>Brain imaging should be performed in patients with metastatic MTC and neurologic symptoms, including patients who are candidates for systemic therapy. Patients with isolated brain metastases are candidates for surgical resection, or EBRT (including stereotactic radiosurgery). Whole brain EBRT is indicated for multiple brain metastasis. </a:t>
            </a:r>
            <a:r>
              <a:rPr lang="en-US">
                <a:solidFill>
                  <a:srgbClr val="FFC000"/>
                </a:solidFill>
              </a:rPr>
              <a:t>Grade C</a:t>
            </a:r>
          </a:p>
          <a:p>
            <a:endParaRPr lang="fa-IR"/>
          </a:p>
        </p:txBody>
      </p:sp>
    </p:spTree>
    <p:extLst>
      <p:ext uri="{BB962C8B-B14F-4D97-AF65-F5344CB8AC3E}">
        <p14:creationId xmlns:p14="http://schemas.microsoft.com/office/powerpoint/2010/main" val="35792065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Clinicaly apparent brain metastases occure in </a:t>
            </a:r>
            <a:r>
              <a:rPr lang="en-US" smtClean="0">
                <a:solidFill>
                  <a:srgbClr val="FFC000"/>
                </a:solidFill>
              </a:rPr>
              <a:t>1-5% </a:t>
            </a:r>
            <a:r>
              <a:rPr lang="en-US" smtClean="0"/>
              <a:t>of patients with MTC</a:t>
            </a:r>
          </a:p>
          <a:p>
            <a:r>
              <a:rPr lang="en-US" smtClean="0"/>
              <a:t>Brain metastases may be treated with EBRT or stereotactic radiosurgery to obtain local control prolong survival and improve quality of life </a:t>
            </a:r>
          </a:p>
          <a:p>
            <a:r>
              <a:rPr lang="en-US" smtClean="0"/>
              <a:t>Surgical resection for </a:t>
            </a:r>
            <a:r>
              <a:rPr lang="en-US" b="1" smtClean="0"/>
              <a:t>asymptomatic brain metastases</a:t>
            </a:r>
            <a:r>
              <a:rPr lang="en-US" smtClean="0"/>
              <a:t> is almost always not indicated because it exposes patients with rapidly progressive systematic disease to useless risk</a:t>
            </a:r>
            <a:endParaRPr lang="fa-IR"/>
          </a:p>
        </p:txBody>
      </p:sp>
      <p:sp>
        <p:nvSpPr>
          <p:cNvPr id="4" name="Rectangle 3"/>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5101248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smtClean="0"/>
              <a:t>BONE METASTASES</a:t>
            </a:r>
            <a:endParaRPr lang="fa-IR" sz="5400"/>
          </a:p>
        </p:txBody>
      </p:sp>
      <p:sp>
        <p:nvSpPr>
          <p:cNvPr id="3" name="Content Placeholder 2"/>
          <p:cNvSpPr>
            <a:spLocks noGrp="1"/>
          </p:cNvSpPr>
          <p:nvPr>
            <p:ph idx="1"/>
          </p:nvPr>
        </p:nvSpPr>
        <p:spPr>
          <a:xfrm>
            <a:off x="263435" y="1538242"/>
            <a:ext cx="10515600" cy="5228318"/>
          </a:xfrm>
        </p:spPr>
        <p:txBody>
          <a:bodyPr/>
          <a:lstStyle/>
          <a:p>
            <a:pPr marL="109728" indent="0">
              <a:buNone/>
            </a:pPr>
            <a:r>
              <a:rPr lang="en-US" sz="3600" b="1">
                <a:solidFill>
                  <a:srgbClr val="FFC000"/>
                </a:solidFill>
              </a:rPr>
              <a:t>Recommendation  56:</a:t>
            </a:r>
          </a:p>
          <a:p>
            <a:pPr marL="109728" indent="0">
              <a:buNone/>
            </a:pPr>
            <a:r>
              <a:rPr lang="en-US"/>
              <a:t>Patients with </a:t>
            </a:r>
            <a:r>
              <a:rPr lang="en-US" b="1"/>
              <a:t>spinal cord compression </a:t>
            </a:r>
            <a:r>
              <a:rPr lang="en-US"/>
              <a:t>require urgent treatment with glucocorticoid therapy and surgical decompression. If patients are not candidates for </a:t>
            </a:r>
            <a:r>
              <a:rPr lang="en-US" smtClean="0"/>
              <a:t>surgery ; </a:t>
            </a:r>
            <a:r>
              <a:rPr lang="en-US"/>
              <a:t>EBRT alone should be administered</a:t>
            </a:r>
            <a:r>
              <a:rPr lang="en-US">
                <a:solidFill>
                  <a:srgbClr val="92D050"/>
                </a:solidFill>
              </a:rPr>
              <a:t>. </a:t>
            </a:r>
            <a:r>
              <a:rPr lang="en-US">
                <a:solidFill>
                  <a:srgbClr val="FFC000"/>
                </a:solidFill>
              </a:rPr>
              <a:t>Grade C </a:t>
            </a:r>
          </a:p>
          <a:p>
            <a:endParaRPr lang="fa-IR"/>
          </a:p>
        </p:txBody>
      </p:sp>
      <p:sp>
        <p:nvSpPr>
          <p:cNvPr id="4" name="Rectangle 3"/>
          <p:cNvSpPr/>
          <p:nvPr/>
        </p:nvSpPr>
        <p:spPr>
          <a:xfrm>
            <a:off x="263434" y="3401651"/>
            <a:ext cx="10226039" cy="2954655"/>
          </a:xfrm>
          <a:prstGeom prst="rect">
            <a:avLst/>
          </a:prstGeom>
        </p:spPr>
        <p:txBody>
          <a:bodyPr wrap="square">
            <a:spAutoFit/>
          </a:bodyPr>
          <a:lstStyle/>
          <a:p>
            <a:pPr marL="109728" indent="0">
              <a:buNone/>
            </a:pPr>
            <a:r>
              <a:rPr lang="en-US" sz="3600" b="1">
                <a:solidFill>
                  <a:srgbClr val="FFC000"/>
                </a:solidFill>
              </a:rPr>
              <a:t>Recommendation 57:</a:t>
            </a:r>
          </a:p>
          <a:p>
            <a:pPr marL="109728" indent="0">
              <a:buNone/>
            </a:pPr>
            <a:r>
              <a:rPr lang="en-US" sz="2800">
                <a:solidFill>
                  <a:schemeClr val="bg1"/>
                </a:solidFill>
              </a:rPr>
              <a:t>Patients with MTC who have fractures or impending fractures require treatment. Therapeutic options include surgery, thermoablation (radiofrequency or cryotherapy), cement injection, and EBRT. </a:t>
            </a:r>
            <a:r>
              <a:rPr lang="en-US" sz="2800">
                <a:solidFill>
                  <a:srgbClr val="FFC000"/>
                </a:solidFill>
              </a:rPr>
              <a:t>Grade C </a:t>
            </a:r>
          </a:p>
          <a:p>
            <a:pPr marL="109728" indent="0">
              <a:buNone/>
            </a:pPr>
            <a:endParaRPr lang="en-US" sz="2000" b="1">
              <a:solidFill>
                <a:srgbClr val="92D050"/>
              </a:solidFill>
              <a:latin typeface="Comic Sans MS" panose="030F0702030302020204" pitchFamily="66" charset="0"/>
            </a:endParaRPr>
          </a:p>
          <a:p>
            <a:pPr marL="109728" indent="0">
              <a:buNone/>
            </a:pPr>
            <a:endParaRPr lang="en-US">
              <a:latin typeface="Comic Sans MS" panose="030F0702030302020204" pitchFamily="66" charset="0"/>
            </a:endParaRPr>
          </a:p>
        </p:txBody>
      </p:sp>
    </p:spTree>
    <p:extLst>
      <p:ext uri="{BB962C8B-B14F-4D97-AF65-F5344CB8AC3E}">
        <p14:creationId xmlns:p14="http://schemas.microsoft.com/office/powerpoint/2010/main" val="7702072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8" y="976540"/>
            <a:ext cx="10278292" cy="4351338"/>
          </a:xfrm>
        </p:spPr>
        <p:txBody>
          <a:bodyPr>
            <a:normAutofit fontScale="92500" lnSpcReduction="10000"/>
          </a:bodyPr>
          <a:lstStyle/>
          <a:p>
            <a:pPr marL="109728" indent="0">
              <a:buNone/>
            </a:pPr>
            <a:r>
              <a:rPr lang="en-US" sz="3900" b="1">
                <a:solidFill>
                  <a:srgbClr val="FFC000"/>
                </a:solidFill>
              </a:rPr>
              <a:t>Recommendation 58</a:t>
            </a:r>
            <a:r>
              <a:rPr lang="en-US" sz="3900" b="1" smtClean="0">
                <a:solidFill>
                  <a:srgbClr val="FFC000"/>
                </a:solidFill>
              </a:rPr>
              <a:t>:</a:t>
            </a:r>
          </a:p>
          <a:p>
            <a:pPr marL="109728" indent="0">
              <a:buNone/>
            </a:pPr>
            <a:r>
              <a:rPr lang="en-US" smtClean="0"/>
              <a:t>Treatment </a:t>
            </a:r>
            <a:r>
              <a:rPr lang="en-US"/>
              <a:t>with denosumab or bisphosphonates is recommended for patients with </a:t>
            </a:r>
            <a:r>
              <a:rPr lang="en-US" smtClean="0"/>
              <a:t>painful</a:t>
            </a:r>
            <a:r>
              <a:rPr lang="fr-FR" smtClean="0"/>
              <a:t>osseous </a:t>
            </a:r>
            <a:r>
              <a:rPr lang="fr-FR"/>
              <a:t>metastases. </a:t>
            </a:r>
            <a:r>
              <a:rPr lang="fr-FR">
                <a:solidFill>
                  <a:srgbClr val="FFC000"/>
                </a:solidFill>
              </a:rPr>
              <a:t>Grade </a:t>
            </a:r>
            <a:r>
              <a:rPr lang="fr-FR" smtClean="0">
                <a:solidFill>
                  <a:srgbClr val="FFC000"/>
                </a:solidFill>
              </a:rPr>
              <a:t>C</a:t>
            </a:r>
          </a:p>
          <a:p>
            <a:pPr marL="109728" indent="0">
              <a:buNone/>
            </a:pPr>
            <a:r>
              <a:rPr lang="fr-FR" smtClean="0"/>
              <a:t>In casese of painful bone metastases present ; EBRT may be useful to provid relief</a:t>
            </a:r>
          </a:p>
          <a:p>
            <a:pPr marL="109728" indent="0">
              <a:buNone/>
            </a:pPr>
            <a:endParaRPr lang="fr-FR" smtClean="0"/>
          </a:p>
          <a:p>
            <a:pPr marL="109728" indent="0">
              <a:buNone/>
            </a:pPr>
            <a:r>
              <a:rPr lang="fr-FR" smtClean="0"/>
              <a:t>A monthly intravenous infusion  of zelenderonic acid or a monthly subcutaneous administeration of denosumab possibly reduces the skeletal related advers evevnt and should be performed espicially when bone lesions are multiple ; alternative approach to prevent delay fractures may be radiofrequency ablation ; vertebroplasty or kyphoplasty </a:t>
            </a:r>
            <a:endParaRPr lang="en-US"/>
          </a:p>
          <a:p>
            <a:endParaRPr lang="fa-IR"/>
          </a:p>
        </p:txBody>
      </p:sp>
    </p:spTree>
    <p:extLst>
      <p:ext uri="{BB962C8B-B14F-4D97-AF65-F5344CB8AC3E}">
        <p14:creationId xmlns:p14="http://schemas.microsoft.com/office/powerpoint/2010/main" val="10031654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smtClean="0">
                <a:cs typeface="Aparajita" panose="020B0604020202020204" pitchFamily="34" charset="0"/>
              </a:rPr>
              <a:t>Lung </a:t>
            </a:r>
            <a:r>
              <a:rPr lang="en-US" sz="6700">
                <a:cs typeface="Aparajita" panose="020B0604020202020204" pitchFamily="34" charset="0"/>
              </a:rPr>
              <a:t>and mediastinal metastases</a:t>
            </a:r>
            <a:r>
              <a:rPr lang="en-US">
                <a:solidFill>
                  <a:srgbClr val="92D050"/>
                </a:solidFill>
                <a:latin typeface="Comic Sans MS" panose="030F0702030302020204" pitchFamily="66" charset="0"/>
              </a:rPr>
              <a:t/>
            </a:r>
            <a:br>
              <a:rPr lang="en-US">
                <a:solidFill>
                  <a:srgbClr val="92D050"/>
                </a:solidFill>
                <a:latin typeface="Comic Sans MS" panose="030F0702030302020204" pitchFamily="66" charset="0"/>
              </a:rPr>
            </a:br>
            <a:endParaRPr lang="fa-IR"/>
          </a:p>
        </p:txBody>
      </p:sp>
      <p:sp>
        <p:nvSpPr>
          <p:cNvPr id="3" name="Content Placeholder 2"/>
          <p:cNvSpPr>
            <a:spLocks noGrp="1"/>
          </p:cNvSpPr>
          <p:nvPr>
            <p:ph idx="1"/>
          </p:nvPr>
        </p:nvSpPr>
        <p:spPr/>
        <p:txBody>
          <a:bodyPr>
            <a:normAutofit fontScale="25000" lnSpcReduction="20000"/>
          </a:bodyPr>
          <a:lstStyle/>
          <a:p>
            <a:pPr marL="109728" indent="0">
              <a:buNone/>
            </a:pPr>
            <a:r>
              <a:rPr lang="en-US" sz="14400" b="1">
                <a:solidFill>
                  <a:srgbClr val="FFC000"/>
                </a:solidFill>
              </a:rPr>
              <a:t>Recommendation 59:</a:t>
            </a:r>
          </a:p>
          <a:p>
            <a:pPr marL="109728" indent="0">
              <a:buNone/>
            </a:pPr>
            <a:r>
              <a:rPr lang="en-US" sz="11100"/>
              <a:t>Surgical resection should be considered in patients with large solitary lung metastases.</a:t>
            </a:r>
          </a:p>
          <a:p>
            <a:pPr marL="109728" indent="0">
              <a:buNone/>
            </a:pPr>
            <a:r>
              <a:rPr lang="en-US" sz="11100" b="1"/>
              <a:t>Radiofrequency ablation </a:t>
            </a:r>
            <a:r>
              <a:rPr lang="en-US" sz="11100"/>
              <a:t>should be considered when the metastases are peripheral and small.</a:t>
            </a:r>
          </a:p>
          <a:p>
            <a:pPr marL="109728" indent="0">
              <a:buNone/>
            </a:pPr>
            <a:r>
              <a:rPr lang="en-US" sz="11100" b="1"/>
              <a:t>Systemic therapy </a:t>
            </a:r>
            <a:r>
              <a:rPr lang="en-US" sz="11100"/>
              <a:t>should be considered in patients with multiple metastases that are progressively increasing in size. </a:t>
            </a:r>
            <a:r>
              <a:rPr lang="en-US" sz="11100">
                <a:solidFill>
                  <a:srgbClr val="FFC000"/>
                </a:solidFill>
              </a:rPr>
              <a:t>Grade C</a:t>
            </a:r>
          </a:p>
          <a:p>
            <a:endParaRPr lang="en-US" sz="11100"/>
          </a:p>
          <a:p>
            <a:pPr marL="109728" indent="0">
              <a:buNone/>
            </a:pPr>
            <a:r>
              <a:rPr lang="en-US" sz="11100"/>
              <a:t>It may be necessary to resect lung or mediastinal lesions causing local compression of an airway or bleeding</a:t>
            </a:r>
          </a:p>
          <a:p>
            <a:pPr marL="109728" indent="0">
              <a:buNone/>
            </a:pPr>
            <a:endParaRPr lang="en-US" sz="11100"/>
          </a:p>
          <a:p>
            <a:pPr marL="109728" indent="0">
              <a:buNone/>
            </a:pPr>
            <a:r>
              <a:rPr lang="en-US" sz="11100"/>
              <a:t>MTC invading the central airway may be amenable to laser therapy, photodynamic therapy, or airway stenting.</a:t>
            </a:r>
          </a:p>
          <a:p>
            <a:endParaRPr lang="fa-IR"/>
          </a:p>
        </p:txBody>
      </p:sp>
    </p:spTree>
    <p:extLst>
      <p:ext uri="{BB962C8B-B14F-4D97-AF65-F5344CB8AC3E}">
        <p14:creationId xmlns:p14="http://schemas.microsoft.com/office/powerpoint/2010/main" val="2392236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0" y="144463"/>
            <a:ext cx="6688183" cy="6621462"/>
          </a:xfrm>
        </p:spPr>
        <p:txBody>
          <a:bodyPr>
            <a:normAutofit/>
          </a:bodyPr>
          <a:lstStyle/>
          <a:p>
            <a:pPr marL="0" indent="0">
              <a:buNone/>
            </a:pPr>
            <a:r>
              <a:rPr lang="en-US" smtClean="0">
                <a:solidFill>
                  <a:schemeClr val="bg1"/>
                </a:solidFill>
              </a:rPr>
              <a:t>An alternative local treatment such as radioferquncy ablation ; thermoablation ; chemoembolization and transarterial radioembolization can be considered also for </a:t>
            </a:r>
            <a:r>
              <a:rPr lang="en-US" smtClean="0">
                <a:solidFill>
                  <a:srgbClr val="FFC000"/>
                </a:solidFill>
              </a:rPr>
              <a:t>lung </a:t>
            </a:r>
            <a:r>
              <a:rPr lang="en-US" smtClean="0">
                <a:solidFill>
                  <a:schemeClr val="bg1"/>
                </a:solidFill>
              </a:rPr>
              <a:t>or </a:t>
            </a:r>
            <a:r>
              <a:rPr lang="en-US" smtClean="0">
                <a:solidFill>
                  <a:srgbClr val="FFC000"/>
                </a:solidFill>
              </a:rPr>
              <a:t>bone metastases </a:t>
            </a:r>
            <a:r>
              <a:rPr lang="en-US" smtClean="0">
                <a:solidFill>
                  <a:schemeClr val="bg1"/>
                </a:solidFill>
              </a:rPr>
              <a:t>because if feasible they can be useful to delay systemic therapy</a:t>
            </a:r>
          </a:p>
          <a:p>
            <a:endParaRPr lang="en-US">
              <a:solidFill>
                <a:schemeClr val="bg1"/>
              </a:solidFill>
            </a:endParaRPr>
          </a:p>
          <a:p>
            <a:pPr marL="0" indent="0">
              <a:buNone/>
            </a:pPr>
            <a:r>
              <a:rPr lang="en-US" smtClean="0">
                <a:solidFill>
                  <a:schemeClr val="bg1"/>
                </a:solidFill>
              </a:rPr>
              <a:t>EBRT can be used only occasionally for the treatment of lung metastases and be reserved for rare sympthomatic cases </a:t>
            </a:r>
          </a:p>
          <a:p>
            <a:endParaRPr lang="en-US">
              <a:solidFill>
                <a:schemeClr val="bg1"/>
              </a:solidFill>
            </a:endParaRPr>
          </a:p>
          <a:p>
            <a:pPr marL="0" indent="0">
              <a:buNone/>
            </a:pPr>
            <a:r>
              <a:rPr lang="en-US" smtClean="0">
                <a:solidFill>
                  <a:schemeClr val="bg1"/>
                </a:solidFill>
              </a:rPr>
              <a:t>The main reason is that EBRT of lungs caries a high risk of fibrosis and  respiratory failure that can become the real risk of death for thes patients</a:t>
            </a:r>
            <a:endParaRPr lang="fa-IR">
              <a:solidFill>
                <a:schemeClr val="bg1"/>
              </a:solidFill>
            </a:endParaRPr>
          </a:p>
        </p:txBody>
      </p:sp>
      <p:pic>
        <p:nvPicPr>
          <p:cNvPr id="6" name="Content Placeholder 4" descr="نتیجه تصویر Google - Google Chrom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675" t="13282" r="27620" b="35083"/>
          <a:stretch/>
        </p:blipFill>
        <p:spPr>
          <a:xfrm>
            <a:off x="6871063" y="144463"/>
            <a:ext cx="5320937" cy="6621462"/>
          </a:xfrm>
        </p:spPr>
      </p:pic>
      <p:sp>
        <p:nvSpPr>
          <p:cNvPr id="7" name="Rectangle 6"/>
          <p:cNvSpPr/>
          <p:nvPr/>
        </p:nvSpPr>
        <p:spPr>
          <a:xfrm>
            <a:off x="3366701" y="6285775"/>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1604118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Hepatic metastases</a:t>
            </a:r>
            <a:endParaRPr lang="fa-IR"/>
          </a:p>
        </p:txBody>
      </p:sp>
      <p:sp>
        <p:nvSpPr>
          <p:cNvPr id="3" name="Content Placeholder 2"/>
          <p:cNvSpPr>
            <a:spLocks noGrp="1"/>
          </p:cNvSpPr>
          <p:nvPr>
            <p:ph idx="1"/>
          </p:nvPr>
        </p:nvSpPr>
        <p:spPr/>
        <p:txBody>
          <a:bodyPr/>
          <a:lstStyle/>
          <a:p>
            <a:pPr marL="109728" indent="0">
              <a:buNone/>
            </a:pPr>
            <a:r>
              <a:rPr lang="en-US" sz="3600" b="1">
                <a:solidFill>
                  <a:srgbClr val="FFC000"/>
                </a:solidFill>
              </a:rPr>
              <a:t>Recommendation 60:</a:t>
            </a:r>
          </a:p>
          <a:p>
            <a:pPr marL="109728" indent="0">
              <a:buNone/>
            </a:pPr>
            <a:r>
              <a:rPr lang="en-US" b="1"/>
              <a:t>Surgical resection</a:t>
            </a:r>
            <a:r>
              <a:rPr lang="en-US"/>
              <a:t> should be considered in patients with </a:t>
            </a:r>
            <a:r>
              <a:rPr lang="en-US" b="1"/>
              <a:t>large isolated hepatic metastases</a:t>
            </a:r>
            <a:r>
              <a:rPr lang="en-US"/>
              <a:t>.</a:t>
            </a:r>
          </a:p>
          <a:p>
            <a:pPr marL="109728" indent="0">
              <a:buNone/>
            </a:pPr>
            <a:r>
              <a:rPr lang="en-US" b="1"/>
              <a:t>Chemoembolization</a:t>
            </a:r>
            <a:r>
              <a:rPr lang="en-US"/>
              <a:t> should be considered in patients with disseminated tumors </a:t>
            </a:r>
            <a:r>
              <a:rPr lang="en-US" b="1"/>
              <a:t>less than 30 mm </a:t>
            </a:r>
            <a:r>
              <a:rPr lang="en-US"/>
              <a:t>in size involving less than a third of the liver</a:t>
            </a:r>
            <a:r>
              <a:rPr lang="en-US" sz="3200"/>
              <a:t>. </a:t>
            </a:r>
            <a:r>
              <a:rPr lang="en-US">
                <a:solidFill>
                  <a:srgbClr val="FFC000"/>
                </a:solidFill>
              </a:rPr>
              <a:t>Grade C</a:t>
            </a:r>
          </a:p>
          <a:p>
            <a:pPr marL="109728" indent="0">
              <a:buNone/>
            </a:pPr>
            <a:r>
              <a:rPr lang="en-US"/>
              <a:t>Liver metastases occur in </a:t>
            </a:r>
            <a:r>
              <a:rPr lang="en-US" b="1"/>
              <a:t>45% </a:t>
            </a:r>
            <a:r>
              <a:rPr lang="en-US"/>
              <a:t>of patient with advanced MTC</a:t>
            </a:r>
          </a:p>
          <a:p>
            <a:pPr marL="109728" indent="0">
              <a:buNone/>
            </a:pPr>
            <a:endParaRPr lang="en-US" dirty="0"/>
          </a:p>
        </p:txBody>
      </p:sp>
    </p:spTree>
    <p:extLst>
      <p:ext uri="{BB962C8B-B14F-4D97-AF65-F5344CB8AC3E}">
        <p14:creationId xmlns:p14="http://schemas.microsoft.com/office/powerpoint/2010/main" val="16026054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8" y="571591"/>
            <a:ext cx="10515600" cy="1658982"/>
          </a:xfrm>
        </p:spPr>
        <p:txBody>
          <a:bodyPr>
            <a:normAutofit fontScale="90000"/>
          </a:bodyPr>
          <a:lstStyle/>
          <a:p>
            <a:pPr algn="ctr"/>
            <a:r>
              <a:rPr lang="en-US" sz="6700" smtClean="0">
                <a:cs typeface="Aparajita" panose="020B0604020202020204" pitchFamily="34" charset="0"/>
              </a:rPr>
              <a:t>Cutaneous </a:t>
            </a:r>
            <a:r>
              <a:rPr lang="en-US" sz="6700">
                <a:cs typeface="Aparajita" panose="020B0604020202020204" pitchFamily="34" charset="0"/>
              </a:rPr>
              <a:t>metastases</a:t>
            </a:r>
            <a:r>
              <a:rPr lang="en-US"/>
              <a:t/>
            </a:r>
            <a:br>
              <a:rPr lang="en-US"/>
            </a:br>
            <a:endParaRPr lang="fa-IR"/>
          </a:p>
        </p:txBody>
      </p:sp>
      <p:sp>
        <p:nvSpPr>
          <p:cNvPr id="3" name="Content Placeholder 2"/>
          <p:cNvSpPr>
            <a:spLocks noGrp="1"/>
          </p:cNvSpPr>
          <p:nvPr>
            <p:ph idx="1"/>
          </p:nvPr>
        </p:nvSpPr>
        <p:spPr>
          <a:xfrm>
            <a:off x="566057" y="2230573"/>
            <a:ext cx="10787743" cy="4351338"/>
          </a:xfrm>
        </p:spPr>
        <p:txBody>
          <a:bodyPr>
            <a:normAutofit/>
          </a:bodyPr>
          <a:lstStyle/>
          <a:p>
            <a:pPr marL="109728" indent="0">
              <a:buNone/>
            </a:pPr>
            <a:r>
              <a:rPr lang="en-US" sz="3600" b="1">
                <a:solidFill>
                  <a:srgbClr val="FFC000"/>
                </a:solidFill>
              </a:rPr>
              <a:t>Recommendation 61:</a:t>
            </a:r>
          </a:p>
          <a:p>
            <a:pPr marL="109728" indent="0">
              <a:buNone/>
            </a:pPr>
            <a:r>
              <a:rPr lang="en-US"/>
              <a:t>If possible cutaneous metastases should be excised surgically. Multiple cutaneous lesions are best treated by EBRT or ethanol injection. </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34060577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952954"/>
            <a:ext cx="10515600" cy="967286"/>
          </a:xfrm>
        </p:spPr>
        <p:txBody>
          <a:bodyPr>
            <a:normAutofit fontScale="90000"/>
          </a:bodyPr>
          <a:lstStyle/>
          <a:p>
            <a:r>
              <a:rPr lang="en-US" smtClean="0">
                <a:cs typeface="Aparajita" panose="020B0604020202020204" pitchFamily="34" charset="0"/>
              </a:rPr>
              <a:t>Palliation </a:t>
            </a:r>
            <a:r>
              <a:rPr lang="en-US">
                <a:cs typeface="Aparajita" panose="020B0604020202020204" pitchFamily="34" charset="0"/>
              </a:rPr>
              <a:t>of patients with advanced MTC</a:t>
            </a:r>
            <a:r>
              <a:rPr lang="en-US">
                <a:solidFill>
                  <a:srgbClr val="92D050"/>
                </a:solidFill>
                <a:latin typeface="Comic Sans MS" panose="030F0702030302020204" pitchFamily="66" charset="0"/>
              </a:rPr>
              <a:t/>
            </a:r>
            <a:br>
              <a:rPr lang="en-US">
                <a:solidFill>
                  <a:srgbClr val="92D050"/>
                </a:solidFill>
                <a:latin typeface="Comic Sans MS" panose="030F0702030302020204" pitchFamily="66" charset="0"/>
              </a:rPr>
            </a:br>
            <a:endParaRPr lang="fa-IR"/>
          </a:p>
        </p:txBody>
      </p:sp>
      <p:sp>
        <p:nvSpPr>
          <p:cNvPr id="3" name="Content Placeholder 2"/>
          <p:cNvSpPr>
            <a:spLocks noGrp="1"/>
          </p:cNvSpPr>
          <p:nvPr>
            <p:ph idx="1"/>
          </p:nvPr>
        </p:nvSpPr>
        <p:spPr>
          <a:xfrm>
            <a:off x="341811" y="1436597"/>
            <a:ext cx="10515600" cy="4500609"/>
          </a:xfrm>
        </p:spPr>
        <p:txBody>
          <a:bodyPr/>
          <a:lstStyle/>
          <a:p>
            <a:pPr marL="109728" indent="0">
              <a:buNone/>
            </a:pPr>
            <a:endParaRPr lang="en-US" b="1">
              <a:solidFill>
                <a:srgbClr val="92D050"/>
              </a:solidFill>
            </a:endParaRPr>
          </a:p>
          <a:p>
            <a:pPr marL="109728" indent="0">
              <a:buNone/>
            </a:pPr>
            <a:r>
              <a:rPr lang="en-US" sz="3600" b="1">
                <a:solidFill>
                  <a:srgbClr val="FFC000"/>
                </a:solidFill>
              </a:rPr>
              <a:t>Recommendation 62:</a:t>
            </a:r>
          </a:p>
          <a:p>
            <a:pPr marL="109728" indent="0">
              <a:buNone/>
            </a:pPr>
            <a:r>
              <a:rPr lang="en-US"/>
              <a:t>Palliative therapy, including </a:t>
            </a:r>
            <a:r>
              <a:rPr lang="en-US" b="1"/>
              <a:t>surgery</a:t>
            </a:r>
            <a:r>
              <a:rPr lang="en-US"/>
              <a:t>, </a:t>
            </a:r>
            <a:r>
              <a:rPr lang="en-US" b="1"/>
              <a:t>EBRT</a:t>
            </a:r>
            <a:r>
              <a:rPr lang="en-US"/>
              <a:t>, or </a:t>
            </a:r>
            <a:r>
              <a:rPr lang="en-US" b="1"/>
              <a:t>systemic therapy</a:t>
            </a:r>
            <a:r>
              <a:rPr lang="en-US"/>
              <a:t>, should be considered in patients with metastases causing pain, mechanical compression, or signs and symptoms of hormonal excess. </a:t>
            </a:r>
            <a:r>
              <a:rPr lang="en-US">
                <a:solidFill>
                  <a:srgbClr val="FFC000"/>
                </a:solidFill>
              </a:rPr>
              <a:t>Grade C </a:t>
            </a:r>
          </a:p>
          <a:p>
            <a:endParaRPr lang="fa-IR"/>
          </a:p>
        </p:txBody>
      </p:sp>
    </p:spTree>
    <p:extLst>
      <p:ext uri="{BB962C8B-B14F-4D97-AF65-F5344CB8AC3E}">
        <p14:creationId xmlns:p14="http://schemas.microsoft.com/office/powerpoint/2010/main" val="13972195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5" y="704759"/>
            <a:ext cx="10515600" cy="1325563"/>
          </a:xfrm>
        </p:spPr>
        <p:txBody>
          <a:bodyPr>
            <a:normAutofit fontScale="90000"/>
          </a:bodyPr>
          <a:lstStyle/>
          <a:p>
            <a:pPr algn="ctr"/>
            <a:r>
              <a:rPr lang="en-US" sz="8000">
                <a:cs typeface="Aparajita" panose="020B0604020202020204" pitchFamily="34" charset="0"/>
              </a:rPr>
              <a:t>Systemic therapy</a:t>
            </a:r>
            <a:r>
              <a:rPr lang="en-US">
                <a:solidFill>
                  <a:srgbClr val="7030A0"/>
                </a:solidFill>
                <a:latin typeface="Comic Sans MS" panose="030F0702030302020204" pitchFamily="66" charset="0"/>
              </a:rPr>
              <a:t/>
            </a:r>
            <a:br>
              <a:rPr lang="en-US">
                <a:solidFill>
                  <a:srgbClr val="7030A0"/>
                </a:solidFill>
                <a:latin typeface="Comic Sans MS" panose="030F0702030302020204" pitchFamily="66" charset="0"/>
              </a:rPr>
            </a:br>
            <a:endParaRPr lang="fa-IR"/>
          </a:p>
        </p:txBody>
      </p:sp>
      <p:sp>
        <p:nvSpPr>
          <p:cNvPr id="3" name="Content Placeholder 2"/>
          <p:cNvSpPr>
            <a:spLocks noGrp="1"/>
          </p:cNvSpPr>
          <p:nvPr>
            <p:ph idx="1"/>
          </p:nvPr>
        </p:nvSpPr>
        <p:spPr/>
        <p:txBody>
          <a:bodyPr/>
          <a:lstStyle/>
          <a:p>
            <a:pPr marL="109728" indent="0">
              <a:buNone/>
            </a:pPr>
            <a:r>
              <a:rPr lang="en-US" smtClean="0">
                <a:solidFill>
                  <a:srgbClr val="7030A0"/>
                </a:solidFill>
              </a:rPr>
              <a:t> </a:t>
            </a:r>
            <a:r>
              <a:rPr lang="en-US" sz="3600" b="1" smtClean="0">
                <a:solidFill>
                  <a:srgbClr val="FFC000"/>
                </a:solidFill>
              </a:rPr>
              <a:t>Recommendation </a:t>
            </a:r>
            <a:r>
              <a:rPr lang="en-US" sz="3600" b="1">
                <a:solidFill>
                  <a:srgbClr val="FFC000"/>
                </a:solidFill>
              </a:rPr>
              <a:t>63:</a:t>
            </a:r>
          </a:p>
          <a:p>
            <a:pPr marL="109728" indent="0">
              <a:buNone/>
            </a:pPr>
            <a:r>
              <a:rPr lang="en-US"/>
              <a:t>The use of single agent or combinatorial cytotoxic chemotherapeutic regimens should not be administered as first-line therapy in patients with persistent or recurrent MTC given the low response rates and the advent of promising new treatment options. </a:t>
            </a:r>
            <a:r>
              <a:rPr lang="en-US" sz="2400">
                <a:solidFill>
                  <a:srgbClr val="FFC000"/>
                </a:solidFill>
              </a:rPr>
              <a:t>Grade D</a:t>
            </a:r>
            <a:endParaRPr lang="en-US" sz="2400" b="1">
              <a:solidFill>
                <a:srgbClr val="FFC000"/>
              </a:solidFill>
            </a:endParaRPr>
          </a:p>
          <a:p>
            <a:endParaRPr lang="fa-IR"/>
          </a:p>
        </p:txBody>
      </p:sp>
    </p:spTree>
    <p:extLst>
      <p:ext uri="{BB962C8B-B14F-4D97-AF65-F5344CB8AC3E}">
        <p14:creationId xmlns:p14="http://schemas.microsoft.com/office/powerpoint/2010/main" val="14484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chemeClr val="accent2">
                  <a:lumMod val="60000"/>
                  <a:lumOff val="40000"/>
                </a:schemeClr>
              </a:buClr>
              <a:buNone/>
            </a:pPr>
            <a:r>
              <a:rPr lang="en-US" smtClean="0"/>
              <a:t>*In </a:t>
            </a:r>
            <a:r>
              <a:rPr lang="en-US"/>
              <a:t>a recent study of 160 patients with </a:t>
            </a:r>
            <a:r>
              <a:rPr lang="en-US" smtClean="0"/>
              <a:t>sporadicMTC </a:t>
            </a:r>
            <a:r>
              <a:rPr lang="en-US"/>
              <a:t>the prevalence of </a:t>
            </a:r>
            <a:r>
              <a:rPr lang="en-US">
                <a:solidFill>
                  <a:srgbClr val="FFC000"/>
                </a:solidFill>
              </a:rPr>
              <a:t>somatic RET codon M918T </a:t>
            </a:r>
            <a:r>
              <a:rPr lang="en-US"/>
              <a:t>mutations varied depending on </a:t>
            </a:r>
            <a:r>
              <a:rPr lang="en-US" b="1"/>
              <a:t>tumor size</a:t>
            </a:r>
            <a:r>
              <a:rPr lang="en-US"/>
              <a:t>.</a:t>
            </a:r>
          </a:p>
          <a:p>
            <a:pPr marL="0" indent="0">
              <a:buClr>
                <a:schemeClr val="accent2">
                  <a:lumMod val="60000"/>
                  <a:lumOff val="40000"/>
                </a:schemeClr>
              </a:buClr>
              <a:buNone/>
            </a:pPr>
            <a:r>
              <a:rPr lang="en-US"/>
              <a:t>&lt;1 cm                          11.3%</a:t>
            </a:r>
          </a:p>
          <a:p>
            <a:pPr marL="0" indent="0">
              <a:buClr>
                <a:schemeClr val="accent2">
                  <a:lumMod val="60000"/>
                  <a:lumOff val="40000"/>
                </a:schemeClr>
              </a:buClr>
              <a:buNone/>
            </a:pPr>
            <a:r>
              <a:rPr lang="en-US"/>
              <a:t>1-2 cm                        11.8%</a:t>
            </a:r>
          </a:p>
          <a:p>
            <a:pPr marL="0" indent="0">
              <a:buClr>
                <a:schemeClr val="accent2">
                  <a:lumMod val="60000"/>
                  <a:lumOff val="40000"/>
                </a:schemeClr>
              </a:buClr>
              <a:buNone/>
            </a:pPr>
            <a:r>
              <a:rPr lang="en-US"/>
              <a:t>2-3 cm                        31.8%</a:t>
            </a:r>
          </a:p>
          <a:p>
            <a:pPr marL="0" indent="0">
              <a:buClr>
                <a:schemeClr val="accent2">
                  <a:lumMod val="60000"/>
                  <a:lumOff val="40000"/>
                </a:schemeClr>
              </a:buClr>
              <a:buNone/>
            </a:pPr>
            <a:r>
              <a:rPr lang="en-US"/>
              <a:t>&gt;3 cm                          58.8%</a:t>
            </a:r>
          </a:p>
        </p:txBody>
      </p:sp>
      <p:sp>
        <p:nvSpPr>
          <p:cNvPr id="4" name="Title 1"/>
          <p:cNvSpPr>
            <a:spLocks noGrp="1"/>
          </p:cNvSpPr>
          <p:nvPr>
            <p:ph type="title"/>
          </p:nvPr>
        </p:nvSpPr>
        <p:spPr>
          <a:xfrm>
            <a:off x="302623" y="247559"/>
            <a:ext cx="10515600" cy="1325563"/>
          </a:xfrm>
        </p:spPr>
        <p:txBody>
          <a:bodyPr/>
          <a:lstStyle/>
          <a:p>
            <a:pPr algn="ctr"/>
            <a:r>
              <a:rPr lang="en-US" smtClean="0"/>
              <a:t>Etiology</a:t>
            </a:r>
            <a:endParaRPr lang="fa-IR"/>
          </a:p>
        </p:txBody>
      </p:sp>
    </p:spTree>
    <p:extLst>
      <p:ext uri="{BB962C8B-B14F-4D97-AF65-F5344CB8AC3E}">
        <p14:creationId xmlns:p14="http://schemas.microsoft.com/office/powerpoint/2010/main" val="30814913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smtClean="0"/>
              <a:t>Targeted therpy</a:t>
            </a:r>
            <a:endParaRPr lang="fa-IR" sz="7200"/>
          </a:p>
        </p:txBody>
      </p:sp>
      <p:sp>
        <p:nvSpPr>
          <p:cNvPr id="3" name="Content Placeholder 2"/>
          <p:cNvSpPr>
            <a:spLocks noGrp="1"/>
          </p:cNvSpPr>
          <p:nvPr>
            <p:ph idx="1"/>
          </p:nvPr>
        </p:nvSpPr>
        <p:spPr/>
        <p:txBody>
          <a:bodyPr>
            <a:normAutofit/>
          </a:bodyPr>
          <a:lstStyle/>
          <a:p>
            <a:pPr marL="109728" indent="0">
              <a:buClr>
                <a:schemeClr val="accent2"/>
              </a:buClr>
              <a:buNone/>
            </a:pPr>
            <a:r>
              <a:rPr lang="en-US" sz="3600" b="1">
                <a:solidFill>
                  <a:srgbClr val="FFC000"/>
                </a:solidFill>
              </a:rPr>
              <a:t>Recommendation 65:</a:t>
            </a:r>
          </a:p>
          <a:p>
            <a:pPr marL="109728" indent="0">
              <a:buClr>
                <a:schemeClr val="accent2"/>
              </a:buClr>
              <a:buNone/>
            </a:pPr>
            <a:r>
              <a:rPr lang="en-US"/>
              <a:t>In patients with significant tumor burden and symptomatic or progressive metastatic disease according to RECIST treatment with TKIs targeting both RET and VEGFR tyrosine </a:t>
            </a:r>
            <a:r>
              <a:rPr lang="en-US" smtClean="0"/>
              <a:t>kinases should </a:t>
            </a:r>
            <a:r>
              <a:rPr lang="en-US"/>
              <a:t>be considered as systemic therapy.</a:t>
            </a:r>
          </a:p>
          <a:p>
            <a:pPr marL="109728" indent="0">
              <a:buClr>
                <a:schemeClr val="accent2"/>
              </a:buClr>
              <a:buNone/>
            </a:pPr>
            <a:r>
              <a:rPr lang="en-US"/>
              <a:t> The TKIs vandetanib or cabozantinib can be used as single agent first line systemic therapy in patients with advanced progressive MTC. </a:t>
            </a:r>
            <a:r>
              <a:rPr lang="en-US">
                <a:solidFill>
                  <a:srgbClr val="FFC000"/>
                </a:solidFill>
              </a:rPr>
              <a:t>Grade A</a:t>
            </a:r>
            <a:endParaRPr lang="en-US" dirty="0">
              <a:solidFill>
                <a:srgbClr val="FFC000"/>
              </a:solidFill>
            </a:endParaRPr>
          </a:p>
        </p:txBody>
      </p:sp>
    </p:spTree>
    <p:extLst>
      <p:ext uri="{BB962C8B-B14F-4D97-AF65-F5344CB8AC3E}">
        <p14:creationId xmlns:p14="http://schemas.microsoft.com/office/powerpoint/2010/main" val="16717337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Since 2005 ; a new interest for targeted therapy in MTC has been growing ; the rational for this interest was represented by the presence of RET mutation in virtually all familial cases and in majority of advanced sporadic cases</a:t>
            </a:r>
          </a:p>
          <a:p>
            <a:pPr>
              <a:buFont typeface="Wingdings" panose="05000000000000000000" pitchFamily="2" charset="2"/>
              <a:buChar char="Ø"/>
            </a:pPr>
            <a:r>
              <a:rPr lang="en-US" smtClean="0"/>
              <a:t>In addition to RET ; other important targets (ie </a:t>
            </a:r>
            <a:r>
              <a:rPr lang="en-US" smtClean="0">
                <a:solidFill>
                  <a:srgbClr val="FFC000"/>
                </a:solidFill>
              </a:rPr>
              <a:t>VEGFR</a:t>
            </a:r>
            <a:r>
              <a:rPr lang="en-US" smtClean="0"/>
              <a:t> ; </a:t>
            </a:r>
            <a:r>
              <a:rPr lang="en-US" smtClean="0">
                <a:solidFill>
                  <a:srgbClr val="FFC000"/>
                </a:solidFill>
              </a:rPr>
              <a:t>EGFR</a:t>
            </a:r>
            <a:r>
              <a:rPr lang="en-US" smtClean="0"/>
              <a:t> ; </a:t>
            </a:r>
            <a:r>
              <a:rPr lang="en-US" smtClean="0">
                <a:solidFill>
                  <a:srgbClr val="FFC000"/>
                </a:solidFill>
              </a:rPr>
              <a:t>hepatocyte growth factor receptor </a:t>
            </a:r>
            <a:r>
              <a:rPr lang="en-US" smtClean="0"/>
              <a:t>; and so forth) were demonstrated to be basis of treating this disease with thyrosin kinase inhibitors (TKIs)</a:t>
            </a:r>
            <a:endParaRPr lang="fa-IR"/>
          </a:p>
        </p:txBody>
      </p:sp>
      <p:sp>
        <p:nvSpPr>
          <p:cNvPr id="4" name="Rectangle 3"/>
          <p:cNvSpPr/>
          <p:nvPr/>
        </p:nvSpPr>
        <p:spPr>
          <a:xfrm>
            <a:off x="8593429" y="6488668"/>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29985802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agm. of MTC,2019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3816" t="16585" r="2109" b="13768"/>
          <a:stretch/>
        </p:blipFill>
        <p:spPr>
          <a:xfrm>
            <a:off x="104503" y="117567"/>
            <a:ext cx="11978640" cy="6635930"/>
          </a:xfrm>
        </p:spPr>
      </p:pic>
    </p:spTree>
    <p:extLst>
      <p:ext uri="{BB962C8B-B14F-4D97-AF65-F5344CB8AC3E}">
        <p14:creationId xmlns:p14="http://schemas.microsoft.com/office/powerpoint/2010/main" val="3765566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a:xfrm>
            <a:off x="838199" y="1825625"/>
            <a:ext cx="10670177" cy="4351338"/>
          </a:xfrm>
        </p:spPr>
        <p:txBody>
          <a:bodyPr/>
          <a:lstStyle/>
          <a:p>
            <a:pPr>
              <a:buFont typeface="Wingdings" panose="05000000000000000000" pitchFamily="2" charset="2"/>
              <a:buChar char="Ø"/>
            </a:pPr>
            <a:r>
              <a:rPr lang="en-US" smtClean="0"/>
              <a:t>The improvement of symptoms and a significant prolongation of the </a:t>
            </a:r>
            <a:r>
              <a:rPr lang="en-US" smtClean="0">
                <a:solidFill>
                  <a:srgbClr val="FFC000"/>
                </a:solidFill>
              </a:rPr>
              <a:t>progression free survival </a:t>
            </a:r>
            <a:r>
              <a:rPr lang="en-US" smtClean="0"/>
              <a:t>(PFS)in patients treated with vandetanib compared with these treated with placebo have been considered relevant ; for this reason in 2011 and 2013 ; </a:t>
            </a:r>
            <a:r>
              <a:rPr lang="en-US" smtClean="0">
                <a:solidFill>
                  <a:srgbClr val="FFC000"/>
                </a:solidFill>
              </a:rPr>
              <a:t>vandetanib was approved </a:t>
            </a:r>
            <a:r>
              <a:rPr lang="en-US" smtClean="0"/>
              <a:t>for the treatment of symptomatic and progressive MTC by the food and drug administration and the European medicins agency ; respectively</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198197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agm. of MTC,2019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9895" t="12381" r="11068" b="1460"/>
          <a:stretch/>
        </p:blipFill>
        <p:spPr>
          <a:xfrm>
            <a:off x="117566" y="91440"/>
            <a:ext cx="11952514" cy="6662057"/>
          </a:xfrm>
        </p:spPr>
      </p:pic>
    </p:spTree>
    <p:extLst>
      <p:ext uri="{BB962C8B-B14F-4D97-AF65-F5344CB8AC3E}">
        <p14:creationId xmlns:p14="http://schemas.microsoft.com/office/powerpoint/2010/main" val="36512639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a:xfrm>
            <a:off x="838200" y="1825625"/>
            <a:ext cx="10408920" cy="4351338"/>
          </a:xfrm>
        </p:spPr>
        <p:txBody>
          <a:bodyPr/>
          <a:lstStyle/>
          <a:p>
            <a:pPr>
              <a:buFont typeface="Wingdings" panose="05000000000000000000" pitchFamily="2" charset="2"/>
              <a:buChar char="Ø"/>
            </a:pPr>
            <a:r>
              <a:rPr lang="en-US" smtClean="0">
                <a:solidFill>
                  <a:srgbClr val="FFC000"/>
                </a:solidFill>
              </a:rPr>
              <a:t>Cabozantinib</a:t>
            </a:r>
            <a:r>
              <a:rPr lang="en-US" smtClean="0"/>
              <a:t> is the second food and drug administration approved and the European medicin Agency approved drug for the treatment of advanced and progressive MTC</a:t>
            </a:r>
          </a:p>
          <a:p>
            <a:pPr>
              <a:buFont typeface="Wingdings" panose="05000000000000000000" pitchFamily="2" charset="2"/>
              <a:buChar char="Ø"/>
            </a:pPr>
            <a:r>
              <a:rPr lang="en-US" smtClean="0"/>
              <a:t>The </a:t>
            </a:r>
            <a:r>
              <a:rPr lang="en-US" smtClean="0">
                <a:solidFill>
                  <a:srgbClr val="FFC000"/>
                </a:solidFill>
              </a:rPr>
              <a:t>approval arrived in 2012 </a:t>
            </a:r>
            <a:r>
              <a:rPr lang="en-US" smtClean="0"/>
              <a:t>the very good results of a randomized phase 3 study in which 330 patients with advanced and progressive MTC were randomized either to cabozatinin (140 mg) or placebo </a:t>
            </a:r>
          </a:p>
          <a:p>
            <a:pPr>
              <a:buFont typeface="Wingdings" panose="05000000000000000000" pitchFamily="2" charset="2"/>
              <a:buChar char="Ø"/>
            </a:pPr>
            <a:r>
              <a:rPr lang="en-US" smtClean="0"/>
              <a:t>The prolongation of  the PFS of patients treated with respect to those treated with placebo showed a </a:t>
            </a:r>
            <a:r>
              <a:rPr lang="en-US" smtClean="0">
                <a:solidFill>
                  <a:srgbClr val="FFC000"/>
                </a:solidFill>
              </a:rPr>
              <a:t>significant difference </a:t>
            </a:r>
            <a:r>
              <a:rPr lang="en-US" smtClean="0"/>
              <a:t>not only in patients who were naïve from other TkI but also in those who were previously treated with other TKI</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29646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134600" cy="4351338"/>
          </a:xfrm>
        </p:spPr>
        <p:txBody>
          <a:bodyPr/>
          <a:lstStyle/>
          <a:p>
            <a:pPr>
              <a:buFont typeface="Wingdings" panose="05000000000000000000" pitchFamily="2" charset="2"/>
              <a:buChar char="Ø"/>
            </a:pPr>
            <a:r>
              <a:rPr lang="en-US" smtClean="0"/>
              <a:t>This results clearly indicated that</a:t>
            </a:r>
            <a:r>
              <a:rPr lang="en-US" smtClean="0">
                <a:solidFill>
                  <a:srgbClr val="FFC000"/>
                </a:solidFill>
              </a:rPr>
              <a:t> cabozatinib </a:t>
            </a:r>
            <a:r>
              <a:rPr lang="en-US" smtClean="0"/>
              <a:t>can be successfully used </a:t>
            </a:r>
            <a:r>
              <a:rPr lang="en-US" smtClean="0">
                <a:solidFill>
                  <a:srgbClr val="FFC000"/>
                </a:solidFill>
              </a:rPr>
              <a:t>either as first line </a:t>
            </a:r>
            <a:r>
              <a:rPr lang="en-US" smtClean="0"/>
              <a:t>or </a:t>
            </a:r>
            <a:r>
              <a:rPr lang="en-US" smtClean="0">
                <a:solidFill>
                  <a:srgbClr val="FFC000"/>
                </a:solidFill>
              </a:rPr>
              <a:t>second line treatment </a:t>
            </a:r>
          </a:p>
          <a:p>
            <a:pPr>
              <a:buFont typeface="Wingdings" panose="05000000000000000000" pitchFamily="2" charset="2"/>
              <a:buChar char="Ø"/>
            </a:pPr>
            <a:r>
              <a:rPr lang="en-US" smtClean="0"/>
              <a:t>One of the reasons for which TKI systemic therapy is delayed until disease progression according to respons evaluation in solid tumors is that </a:t>
            </a:r>
            <a:r>
              <a:rPr lang="en-US" b="1" smtClean="0"/>
              <a:t>advers effects </a:t>
            </a:r>
            <a:r>
              <a:rPr lang="en-US" smtClean="0"/>
              <a:t>can severly affect the quality of life of these patients </a:t>
            </a:r>
          </a:p>
          <a:p>
            <a:pPr>
              <a:buFont typeface="Wingdings" panose="05000000000000000000" pitchFamily="2" charset="2"/>
              <a:buChar char="Ø"/>
            </a:pPr>
            <a:r>
              <a:rPr lang="en-US" smtClean="0"/>
              <a:t>Recently the U.S Food and Drug administration approved the use of </a:t>
            </a:r>
            <a:r>
              <a:rPr lang="en-US" smtClean="0">
                <a:solidFill>
                  <a:srgbClr val="FFC000"/>
                </a:solidFill>
              </a:rPr>
              <a:t>Selpercatinib</a:t>
            </a:r>
            <a:r>
              <a:rPr lang="en-US" smtClean="0"/>
              <a:t> in patients with advanced or metastatic RET mutation MTC</a:t>
            </a:r>
            <a:endParaRPr lang="fa-IR"/>
          </a:p>
        </p:txBody>
      </p:sp>
      <p:sp>
        <p:nvSpPr>
          <p:cNvPr id="4" name="Title 1"/>
          <p:cNvSpPr>
            <a:spLocks noGrp="1"/>
          </p:cNvSpPr>
          <p:nvPr>
            <p:ph type="title"/>
          </p:nvPr>
        </p:nvSpPr>
        <p:spPr/>
        <p:txBody>
          <a:bodyPr/>
          <a:lstStyle/>
          <a:p>
            <a:pPr algn="ctr"/>
            <a:r>
              <a:rPr lang="en-US" smtClean="0"/>
              <a:t>Systemic Therapy</a:t>
            </a:r>
            <a:endParaRPr lang="fa-IR"/>
          </a:p>
        </p:txBody>
      </p:sp>
      <p:sp>
        <p:nvSpPr>
          <p:cNvPr id="5" name="Rectangle 4"/>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62282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Advers Effects Of  TKI</a:t>
            </a:r>
            <a:endParaRPr lang="fa-I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mtClean="0"/>
              <a:t>Several AES can be manage by introducing other drugs ; such as for </a:t>
            </a:r>
            <a:r>
              <a:rPr lang="en-US" smtClean="0">
                <a:solidFill>
                  <a:srgbClr val="FFC000"/>
                </a:solidFill>
              </a:rPr>
              <a:t>hypertension</a:t>
            </a:r>
            <a:r>
              <a:rPr lang="en-US" smtClean="0"/>
              <a:t> or </a:t>
            </a:r>
            <a:r>
              <a:rPr lang="en-US" smtClean="0">
                <a:solidFill>
                  <a:srgbClr val="FFC000"/>
                </a:solidFill>
              </a:rPr>
              <a:t>diarrhea</a:t>
            </a:r>
            <a:r>
              <a:rPr lang="en-US" smtClean="0"/>
              <a:t> but other such as</a:t>
            </a:r>
            <a:r>
              <a:rPr lang="en-US" smtClean="0">
                <a:solidFill>
                  <a:srgbClr val="FFC000"/>
                </a:solidFill>
              </a:rPr>
              <a:t> QT prolongation </a:t>
            </a:r>
            <a:r>
              <a:rPr lang="en-US" smtClean="0"/>
              <a:t>; </a:t>
            </a:r>
            <a:r>
              <a:rPr lang="en-US" smtClean="0">
                <a:solidFill>
                  <a:srgbClr val="FFC000"/>
                </a:solidFill>
              </a:rPr>
              <a:t>fatigue</a:t>
            </a:r>
            <a:r>
              <a:rPr lang="en-US" smtClean="0"/>
              <a:t> or </a:t>
            </a:r>
            <a:r>
              <a:rPr lang="en-US" smtClean="0">
                <a:solidFill>
                  <a:srgbClr val="FFC000"/>
                </a:solidFill>
              </a:rPr>
              <a:t>weight loss </a:t>
            </a:r>
            <a:r>
              <a:rPr lang="en-US" smtClean="0"/>
              <a:t>require daily dose reduction </a:t>
            </a:r>
          </a:p>
          <a:p>
            <a:pPr>
              <a:buFont typeface="Wingdings" panose="05000000000000000000" pitchFamily="2" charset="2"/>
              <a:buChar char="Ø"/>
            </a:pPr>
            <a:r>
              <a:rPr lang="en-US" smtClean="0"/>
              <a:t>In this regard it is relevant to say that several reports  demonstrated that </a:t>
            </a:r>
            <a:r>
              <a:rPr lang="en-US" smtClean="0">
                <a:solidFill>
                  <a:srgbClr val="FFC000"/>
                </a:solidFill>
              </a:rPr>
              <a:t>vandetanib </a:t>
            </a:r>
            <a:r>
              <a:rPr lang="en-US" smtClean="0"/>
              <a:t>can revers or control </a:t>
            </a:r>
            <a:r>
              <a:rPr lang="en-US" smtClean="0">
                <a:solidFill>
                  <a:srgbClr val="FFC000"/>
                </a:solidFill>
              </a:rPr>
              <a:t>ectopic cushing  </a:t>
            </a:r>
            <a:r>
              <a:rPr lang="en-US" smtClean="0"/>
              <a:t>syndrome</a:t>
            </a:r>
            <a:r>
              <a:rPr lang="en-US" smtClean="0">
                <a:solidFill>
                  <a:srgbClr val="FFC000"/>
                </a:solidFill>
              </a:rPr>
              <a:t> </a:t>
            </a:r>
            <a:r>
              <a:rPr lang="en-US" smtClean="0"/>
              <a:t>that can be present in advanced MTC and associated with a poor prognosis </a:t>
            </a:r>
          </a:p>
          <a:p>
            <a:pPr>
              <a:buFont typeface="Wingdings" panose="05000000000000000000" pitchFamily="2" charset="2"/>
              <a:buChar char="Ø"/>
            </a:pPr>
            <a:r>
              <a:rPr lang="en-US" smtClean="0"/>
              <a:t>Most of these advers effects are due the </a:t>
            </a:r>
            <a:r>
              <a:rPr lang="en-US" b="1" smtClean="0"/>
              <a:t>multi target activity </a:t>
            </a:r>
            <a:r>
              <a:rPr lang="en-US" smtClean="0"/>
              <a:t>of these drugs and mainly to the anti VEGFR</a:t>
            </a:r>
          </a:p>
          <a:p>
            <a:pPr>
              <a:buFont typeface="Wingdings" panose="05000000000000000000" pitchFamily="2" charset="2"/>
              <a:buChar char="Ø"/>
            </a:pPr>
            <a:r>
              <a:rPr lang="en-US" smtClean="0"/>
              <a:t>For this reason ; other new promising drugs directed against RET ; are under investigation in phase ½ studies  </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786445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agm. of MTC,2019 (3).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41255" t="15984" r="8188" b="4461"/>
          <a:stretch/>
        </p:blipFill>
        <p:spPr>
          <a:xfrm rot="16200000">
            <a:off x="2697480" y="-2148841"/>
            <a:ext cx="6857999" cy="11155680"/>
          </a:xfrm>
        </p:spPr>
      </p:pic>
    </p:spTree>
    <p:extLst>
      <p:ext uri="{BB962C8B-B14F-4D97-AF65-F5344CB8AC3E}">
        <p14:creationId xmlns:p14="http://schemas.microsoft.com/office/powerpoint/2010/main" val="18405177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The </a:t>
            </a:r>
            <a:r>
              <a:rPr lang="en-US" b="1" smtClean="0"/>
              <a:t>ZETA trial </a:t>
            </a:r>
            <a:r>
              <a:rPr lang="en-US" smtClean="0"/>
              <a:t>compared vandetanib (300 mg daily) with placebo in 331 patients with symptomatic and or metastatic MTC ; Radiological evidence of disease progression was not an enrolment requirement and placebo to vandetanib crossover was allowed if disease progression occurred</a:t>
            </a:r>
          </a:p>
          <a:p>
            <a:pPr>
              <a:buFont typeface="Wingdings" panose="05000000000000000000" pitchFamily="2" charset="2"/>
              <a:buChar char="Ø"/>
            </a:pPr>
            <a:r>
              <a:rPr lang="en-US" smtClean="0"/>
              <a:t>The predicted </a:t>
            </a:r>
            <a:r>
              <a:rPr lang="en-US" smtClean="0">
                <a:solidFill>
                  <a:srgbClr val="FFC000"/>
                </a:solidFill>
              </a:rPr>
              <a:t>MPFS</a:t>
            </a:r>
            <a:r>
              <a:rPr lang="en-US" smtClean="0"/>
              <a:t>(median</a:t>
            </a:r>
            <a:r>
              <a:rPr lang="en-US" smtClean="0">
                <a:solidFill>
                  <a:srgbClr val="FFC000"/>
                </a:solidFill>
              </a:rPr>
              <a:t> </a:t>
            </a:r>
            <a:r>
              <a:rPr lang="en-US" smtClean="0"/>
              <a:t>progression free survival) in the </a:t>
            </a:r>
            <a:r>
              <a:rPr lang="en-US" smtClean="0">
                <a:solidFill>
                  <a:srgbClr val="FFC000"/>
                </a:solidFill>
              </a:rPr>
              <a:t>vandetanib</a:t>
            </a:r>
            <a:r>
              <a:rPr lang="en-US" smtClean="0"/>
              <a:t> arm was </a:t>
            </a:r>
            <a:r>
              <a:rPr lang="en-US" smtClean="0">
                <a:solidFill>
                  <a:srgbClr val="FFC000"/>
                </a:solidFill>
              </a:rPr>
              <a:t>significantly longer </a:t>
            </a:r>
            <a:r>
              <a:rPr lang="en-US" smtClean="0"/>
              <a:t>than that observed in the placebo group (30.5 mounths versus 19.3 months)</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80701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chemeClr val="accent2">
                  <a:lumMod val="60000"/>
                  <a:lumOff val="40000"/>
                </a:schemeClr>
              </a:buClr>
              <a:buNone/>
            </a:pPr>
            <a:r>
              <a:rPr lang="en-US"/>
              <a:t>*</a:t>
            </a:r>
            <a:r>
              <a:rPr lang="en-US" smtClean="0"/>
              <a:t>the </a:t>
            </a:r>
            <a:r>
              <a:rPr lang="en-US"/>
              <a:t>question of whether </a:t>
            </a:r>
            <a:r>
              <a:rPr lang="en-US" i="1"/>
              <a:t>RET </a:t>
            </a:r>
            <a:r>
              <a:rPr lang="en-US"/>
              <a:t>acts alone as the initiator of </a:t>
            </a:r>
            <a:r>
              <a:rPr lang="en-US" b="1"/>
              <a:t>oncogenesis</a:t>
            </a:r>
            <a:r>
              <a:rPr lang="en-US"/>
              <a:t> in sporadic MTC, or is activated later as a driver of tumor growth, other genes playing a significant role in MTC onset.</a:t>
            </a:r>
          </a:p>
          <a:p>
            <a:pPr>
              <a:buClr>
                <a:schemeClr val="accent2">
                  <a:lumMod val="60000"/>
                  <a:lumOff val="40000"/>
                </a:schemeClr>
              </a:buClr>
              <a:buFont typeface="Wingdings" panose="05000000000000000000" pitchFamily="2" charset="2"/>
              <a:buChar char="§"/>
            </a:pPr>
            <a:endParaRPr lang="en-US"/>
          </a:p>
          <a:p>
            <a:pPr marL="0" indent="0">
              <a:buClr>
                <a:schemeClr val="accent2">
                  <a:lumMod val="60000"/>
                  <a:lumOff val="40000"/>
                </a:schemeClr>
              </a:buClr>
              <a:buNone/>
            </a:pPr>
            <a:r>
              <a:rPr lang="en-US" smtClean="0"/>
              <a:t>*An </a:t>
            </a:r>
            <a:r>
              <a:rPr lang="en-US"/>
              <a:t>alternate explanation for these findings is </a:t>
            </a:r>
            <a:r>
              <a:rPr lang="en-US" smtClean="0"/>
              <a:t>that </a:t>
            </a:r>
            <a:r>
              <a:rPr lang="en-US" smtClean="0">
                <a:solidFill>
                  <a:srgbClr val="FFC000"/>
                </a:solidFill>
              </a:rPr>
              <a:t>M918T</a:t>
            </a:r>
            <a:r>
              <a:rPr lang="en-US" smtClean="0"/>
              <a:t> </a:t>
            </a:r>
            <a:r>
              <a:rPr lang="en-US"/>
              <a:t>mutated tumors have a high growth rate and are more likely to be diagnosed when they are larger</a:t>
            </a:r>
          </a:p>
          <a:p>
            <a:endParaRPr lang="fa-IR"/>
          </a:p>
        </p:txBody>
      </p:sp>
      <p:sp>
        <p:nvSpPr>
          <p:cNvPr id="4" name="Title 1"/>
          <p:cNvSpPr>
            <a:spLocks noGrp="1"/>
          </p:cNvSpPr>
          <p:nvPr>
            <p:ph type="title"/>
          </p:nvPr>
        </p:nvSpPr>
        <p:spPr>
          <a:xfrm>
            <a:off x="198120" y="247559"/>
            <a:ext cx="10515600" cy="1325563"/>
          </a:xfrm>
        </p:spPr>
        <p:txBody>
          <a:bodyPr/>
          <a:lstStyle/>
          <a:p>
            <a:pPr algn="ctr"/>
            <a:r>
              <a:rPr lang="en-US" smtClean="0"/>
              <a:t>Etiology</a:t>
            </a:r>
            <a:endParaRPr lang="fa-IR"/>
          </a:p>
        </p:txBody>
      </p:sp>
    </p:spTree>
    <p:extLst>
      <p:ext uri="{BB962C8B-B14F-4D97-AF65-F5344CB8AC3E}">
        <p14:creationId xmlns:p14="http://schemas.microsoft.com/office/powerpoint/2010/main" val="33424085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mtClean="0"/>
              <a:t>Systemic Therapy</a:t>
            </a:r>
            <a:endParaRPr lang="fa-I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mtClean="0"/>
              <a:t>The </a:t>
            </a:r>
            <a:r>
              <a:rPr lang="en-US" smtClean="0">
                <a:solidFill>
                  <a:srgbClr val="FFC000"/>
                </a:solidFill>
              </a:rPr>
              <a:t>ORR</a:t>
            </a:r>
            <a:r>
              <a:rPr lang="en-US" smtClean="0"/>
              <a:t> (overall response rate ) was also higher in the </a:t>
            </a:r>
            <a:r>
              <a:rPr lang="en-US" smtClean="0">
                <a:solidFill>
                  <a:srgbClr val="FFC000"/>
                </a:solidFill>
              </a:rPr>
              <a:t>vandetanib </a:t>
            </a:r>
            <a:r>
              <a:rPr lang="en-US" smtClean="0"/>
              <a:t>arm (45% versus 13% for placebo)</a:t>
            </a:r>
          </a:p>
          <a:p>
            <a:pPr>
              <a:buFont typeface="Wingdings" panose="05000000000000000000" pitchFamily="2" charset="2"/>
              <a:buChar char="Ø"/>
            </a:pPr>
            <a:r>
              <a:rPr lang="en-US" smtClean="0"/>
              <a:t>The </a:t>
            </a:r>
            <a:r>
              <a:rPr lang="en-US" smtClean="0">
                <a:solidFill>
                  <a:srgbClr val="FFC000"/>
                </a:solidFill>
              </a:rPr>
              <a:t>radiological responses </a:t>
            </a:r>
            <a:r>
              <a:rPr lang="en-US" smtClean="0"/>
              <a:t>were accompanied by significant  </a:t>
            </a:r>
            <a:r>
              <a:rPr lang="en-US" smtClean="0">
                <a:solidFill>
                  <a:srgbClr val="FFC000"/>
                </a:solidFill>
              </a:rPr>
              <a:t>biochemical responses </a:t>
            </a:r>
            <a:r>
              <a:rPr lang="en-US" smtClean="0"/>
              <a:t>(reduction in CTN and CEA levels in 69% and 52% of cases respectively)</a:t>
            </a:r>
          </a:p>
          <a:p>
            <a:pPr>
              <a:buFont typeface="Wingdings" panose="05000000000000000000" pitchFamily="2" charset="2"/>
              <a:buChar char="Ø"/>
            </a:pPr>
            <a:r>
              <a:rPr lang="en-US" smtClean="0"/>
              <a:t>Increased</a:t>
            </a:r>
            <a:r>
              <a:rPr lang="en-US" smtClean="0">
                <a:solidFill>
                  <a:srgbClr val="FFC000"/>
                </a:solidFill>
              </a:rPr>
              <a:t> TSH </a:t>
            </a:r>
            <a:r>
              <a:rPr lang="en-US" smtClean="0"/>
              <a:t>levels were reported in 57% of the cabozantinib treated patients</a:t>
            </a:r>
          </a:p>
          <a:p>
            <a:pPr>
              <a:buFont typeface="Wingdings" panose="05000000000000000000" pitchFamily="2" charset="2"/>
              <a:buChar char="Ø"/>
            </a:pPr>
            <a:r>
              <a:rPr lang="en-US" smtClean="0"/>
              <a:t>If the cancer has spread the </a:t>
            </a:r>
            <a:r>
              <a:rPr lang="en-US" smtClean="0">
                <a:solidFill>
                  <a:srgbClr val="FFC000"/>
                </a:solidFill>
              </a:rPr>
              <a:t>bone </a:t>
            </a:r>
            <a:r>
              <a:rPr lang="en-US" smtClean="0"/>
              <a:t>; intravenous</a:t>
            </a:r>
            <a:r>
              <a:rPr lang="en-US" smtClean="0">
                <a:solidFill>
                  <a:srgbClr val="FFC000"/>
                </a:solidFill>
              </a:rPr>
              <a:t> bisphosphonates </a:t>
            </a:r>
            <a:r>
              <a:rPr lang="en-US" smtClean="0"/>
              <a:t>or </a:t>
            </a:r>
            <a:r>
              <a:rPr lang="en-US" smtClean="0">
                <a:solidFill>
                  <a:srgbClr val="FFC000"/>
                </a:solidFill>
              </a:rPr>
              <a:t>denosumab</a:t>
            </a:r>
            <a:r>
              <a:rPr lang="en-US" smtClean="0"/>
              <a:t> are recommended ; these are bone strengthening medications that can </a:t>
            </a:r>
            <a:r>
              <a:rPr lang="en-US" b="1" smtClean="0"/>
              <a:t>slow damage </a:t>
            </a:r>
            <a:r>
              <a:rPr lang="en-US" smtClean="0"/>
              <a:t>caused by bone metastases and help </a:t>
            </a:r>
            <a:r>
              <a:rPr lang="en-US" b="1" smtClean="0"/>
              <a:t>relieve symptoms</a:t>
            </a:r>
            <a:endParaRPr lang="fa-IR" b="1"/>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2050578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430440"/>
            <a:ext cx="10515600" cy="1325563"/>
          </a:xfrm>
        </p:spPr>
        <p:txBody>
          <a:bodyPr>
            <a:noAutofit/>
          </a:bodyPr>
          <a:lstStyle/>
          <a:p>
            <a:pPr marL="109728" indent="0"/>
            <a:r>
              <a:rPr lang="en-US" sz="5400">
                <a:cs typeface="Aparajita" panose="020B0604020202020204" pitchFamily="34" charset="0"/>
              </a:rPr>
              <a:t>Treatment of patients with hormonally active metastases</a:t>
            </a:r>
          </a:p>
        </p:txBody>
      </p:sp>
      <p:sp>
        <p:nvSpPr>
          <p:cNvPr id="3" name="Content Placeholder 2"/>
          <p:cNvSpPr>
            <a:spLocks noGrp="1"/>
          </p:cNvSpPr>
          <p:nvPr>
            <p:ph idx="1"/>
          </p:nvPr>
        </p:nvSpPr>
        <p:spPr>
          <a:xfrm>
            <a:off x="459377" y="2269763"/>
            <a:ext cx="10515600" cy="4351338"/>
          </a:xfrm>
        </p:spPr>
        <p:txBody>
          <a:bodyPr/>
          <a:lstStyle/>
          <a:p>
            <a:pPr marL="109728" indent="0">
              <a:buNone/>
            </a:pPr>
            <a:r>
              <a:rPr lang="en-US" b="1" i="1" smtClean="0">
                <a:solidFill>
                  <a:srgbClr val="FFC000"/>
                </a:solidFill>
              </a:rPr>
              <a:t>Diarrhea</a:t>
            </a:r>
            <a:r>
              <a:rPr lang="en-US" b="1" i="1">
                <a:solidFill>
                  <a:srgbClr val="FFC000"/>
                </a:solidFill>
              </a:rPr>
              <a:t>:</a:t>
            </a:r>
            <a:endParaRPr lang="en-US">
              <a:solidFill>
                <a:srgbClr val="FFC000"/>
              </a:solidFill>
            </a:endParaRPr>
          </a:p>
          <a:p>
            <a:pPr marL="109728" indent="0">
              <a:buNone/>
            </a:pPr>
            <a:r>
              <a:rPr lang="en-US" sz="3600" b="1">
                <a:solidFill>
                  <a:srgbClr val="FFC000"/>
                </a:solidFill>
              </a:rPr>
              <a:t>Recommendation 66</a:t>
            </a:r>
          </a:p>
          <a:p>
            <a:pPr marL="109728" indent="0">
              <a:buNone/>
            </a:pPr>
            <a:r>
              <a:rPr lang="en-US"/>
              <a:t>Patients with advanced MTC and diarrhea should be treated initially with </a:t>
            </a:r>
            <a:r>
              <a:rPr lang="en-US" b="1"/>
              <a:t>anti-motility agents</a:t>
            </a:r>
            <a:r>
              <a:rPr lang="en-US"/>
              <a:t>.</a:t>
            </a:r>
          </a:p>
          <a:p>
            <a:pPr marL="109728" indent="0">
              <a:buNone/>
            </a:pPr>
            <a:r>
              <a:rPr lang="en-US"/>
              <a:t>Alternative therapies include </a:t>
            </a:r>
            <a:r>
              <a:rPr lang="en-US" b="1"/>
              <a:t>somatostatin analogues </a:t>
            </a:r>
            <a:r>
              <a:rPr lang="en-US"/>
              <a:t>and local therapies such as surgery or chemoembolization. </a:t>
            </a:r>
            <a:r>
              <a:rPr lang="en-US" sz="2400">
                <a:solidFill>
                  <a:srgbClr val="FFC000"/>
                </a:solidFill>
              </a:rPr>
              <a:t>Grade C</a:t>
            </a:r>
          </a:p>
          <a:p>
            <a:endParaRPr lang="fa-IR"/>
          </a:p>
        </p:txBody>
      </p:sp>
    </p:spTree>
    <p:extLst>
      <p:ext uri="{BB962C8B-B14F-4D97-AF65-F5344CB8AC3E}">
        <p14:creationId xmlns:p14="http://schemas.microsoft.com/office/powerpoint/2010/main" val="16486951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a:cs typeface="Aparajita" panose="020B0604020202020204" pitchFamily="34" charset="0"/>
              </a:rPr>
              <a:t>Ectopic Cushing’s </a:t>
            </a:r>
            <a:r>
              <a:rPr lang="en-US" sz="6700" smtClean="0">
                <a:cs typeface="Aparajita" panose="020B0604020202020204" pitchFamily="34" charset="0"/>
              </a:rPr>
              <a:t>Syndrome</a:t>
            </a:r>
            <a:r>
              <a:rPr lang="en-US">
                <a:latin typeface="Comic Sans MS" panose="030F0702030302020204" pitchFamily="66" charset="0"/>
              </a:rPr>
              <a:t/>
            </a:r>
            <a:br>
              <a:rPr lang="en-US">
                <a:latin typeface="Comic Sans MS" panose="030F0702030302020204" pitchFamily="66" charset="0"/>
              </a:rPr>
            </a:br>
            <a:endParaRPr lang="fa-IR"/>
          </a:p>
        </p:txBody>
      </p:sp>
      <p:sp>
        <p:nvSpPr>
          <p:cNvPr id="3" name="Content Placeholder 2"/>
          <p:cNvSpPr>
            <a:spLocks noGrp="1"/>
          </p:cNvSpPr>
          <p:nvPr>
            <p:ph idx="1"/>
          </p:nvPr>
        </p:nvSpPr>
        <p:spPr>
          <a:xfrm>
            <a:off x="446314" y="1538241"/>
            <a:ext cx="10515600" cy="5032375"/>
          </a:xfrm>
        </p:spPr>
        <p:txBody>
          <a:bodyPr>
            <a:normAutofit/>
          </a:bodyPr>
          <a:lstStyle/>
          <a:p>
            <a:pPr marL="109728" indent="0">
              <a:buNone/>
            </a:pPr>
            <a:r>
              <a:rPr lang="en-US" sz="3600" b="1" smtClean="0">
                <a:solidFill>
                  <a:srgbClr val="FFC000"/>
                </a:solidFill>
              </a:rPr>
              <a:t>Recommendation </a:t>
            </a:r>
            <a:r>
              <a:rPr lang="en-US" sz="3600" b="1">
                <a:solidFill>
                  <a:srgbClr val="FFC000"/>
                </a:solidFill>
              </a:rPr>
              <a:t>67</a:t>
            </a:r>
          </a:p>
          <a:p>
            <a:pPr marL="109728" indent="0">
              <a:buNone/>
            </a:pPr>
            <a:r>
              <a:rPr lang="en-US"/>
              <a:t>Patients with metastatic MTC and Cushing’s syndrome due to ectopic production of </a:t>
            </a:r>
            <a:r>
              <a:rPr lang="en-US" b="1"/>
              <a:t>ACTH</a:t>
            </a:r>
            <a:r>
              <a:rPr lang="en-US"/>
              <a:t> or </a:t>
            </a:r>
            <a:r>
              <a:rPr lang="en-US" b="1"/>
              <a:t>CRH</a:t>
            </a:r>
            <a:r>
              <a:rPr lang="en-US"/>
              <a:t> are often markedly debilitated and should be treated despite their poor prognosis. Treatment options include medical therapy with ketoconazole, mifepristone, aminoglutethimide , metyrapone, or mitotane . In cases refractory to medical treatment bilateral adrenalectomy is an option. </a:t>
            </a:r>
            <a:r>
              <a:rPr lang="en-US">
                <a:solidFill>
                  <a:srgbClr val="FFC000"/>
                </a:solidFill>
              </a:rPr>
              <a:t>Grade C</a:t>
            </a:r>
          </a:p>
          <a:p>
            <a:r>
              <a:rPr lang="en-US"/>
              <a:t>MTC is reported to account for up to 1–3% of all cases of ectopic Cushing’s syndrome</a:t>
            </a:r>
          </a:p>
          <a:p>
            <a:endParaRPr lang="fa-IR"/>
          </a:p>
        </p:txBody>
      </p:sp>
    </p:spTree>
    <p:extLst>
      <p:ext uri="{BB962C8B-B14F-4D97-AF65-F5344CB8AC3E}">
        <p14:creationId xmlns:p14="http://schemas.microsoft.com/office/powerpoint/2010/main" val="2129655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ring nature photos; ‌ A collection of quality and beautiful spring photos | Star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41165" t="24389" r="16007" b="16171"/>
          <a:stretch/>
        </p:blipFill>
        <p:spPr>
          <a:xfrm>
            <a:off x="130629" y="117566"/>
            <a:ext cx="11965577" cy="6648994"/>
          </a:xfrm>
        </p:spPr>
      </p:pic>
      <p:sp>
        <p:nvSpPr>
          <p:cNvPr id="2" name="Rectangle 1"/>
          <p:cNvSpPr/>
          <p:nvPr/>
        </p:nvSpPr>
        <p:spPr>
          <a:xfrm>
            <a:off x="3580940" y="4537556"/>
            <a:ext cx="3974614" cy="523220"/>
          </a:xfrm>
          <a:prstGeom prst="rect">
            <a:avLst/>
          </a:prstGeom>
        </p:spPr>
        <p:txBody>
          <a:bodyPr wrap="none">
            <a:spAutoFit/>
          </a:bodyPr>
          <a:lstStyle/>
          <a:p>
            <a:r>
              <a:rPr lang="en-US" sz="2800" b="1" i="1">
                <a:solidFill>
                  <a:srgbClr val="FFC000"/>
                </a:solidFill>
              </a:rPr>
              <a:t>Thanks </a:t>
            </a:r>
            <a:r>
              <a:rPr lang="en-US" sz="2800" b="1" i="1" smtClean="0">
                <a:solidFill>
                  <a:srgbClr val="FFC000"/>
                </a:solidFill>
              </a:rPr>
              <a:t>for your attention</a:t>
            </a:r>
            <a:endParaRPr lang="en-US" sz="2800" b="1" i="1">
              <a:solidFill>
                <a:srgbClr val="FFC000"/>
              </a:solidFill>
            </a:endParaRPr>
          </a:p>
        </p:txBody>
      </p:sp>
    </p:spTree>
    <p:extLst>
      <p:ext uri="{BB962C8B-B14F-4D97-AF65-F5344CB8AC3E}">
        <p14:creationId xmlns:p14="http://schemas.microsoft.com/office/powerpoint/2010/main" val="101602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73685"/>
            <a:ext cx="10515600" cy="1325563"/>
          </a:xfrm>
        </p:spPr>
        <p:txBody>
          <a:bodyPr/>
          <a:lstStyle/>
          <a:p>
            <a:pPr algn="ctr"/>
            <a:r>
              <a:rPr lang="en-US" smtClean="0"/>
              <a:t>Etiology</a:t>
            </a:r>
            <a:endParaRPr lang="fa-IR"/>
          </a:p>
        </p:txBody>
      </p:sp>
      <p:sp>
        <p:nvSpPr>
          <p:cNvPr id="5" name="Title 1"/>
          <p:cNvSpPr>
            <a:spLocks noGrp="1"/>
          </p:cNvSpPr>
          <p:nvPr>
            <p:ph idx="1"/>
          </p:nvPr>
        </p:nvSpPr>
        <p:spPr/>
        <p:txBody>
          <a:bodyPr/>
          <a:lstStyle/>
          <a:p>
            <a:pPr marL="0" indent="0">
              <a:buClr>
                <a:schemeClr val="accent2"/>
              </a:buClr>
              <a:buNone/>
            </a:pPr>
            <a:endParaRPr lang="en-US"/>
          </a:p>
          <a:p>
            <a:pPr marL="0" indent="0">
              <a:buClr>
                <a:schemeClr val="accent2"/>
              </a:buClr>
              <a:buNone/>
            </a:pPr>
            <a:r>
              <a:rPr lang="en-US" i="1" smtClean="0"/>
              <a:t>*RET </a:t>
            </a:r>
            <a:r>
              <a:rPr lang="en-US"/>
              <a:t>occur in 20-30% of patients with </a:t>
            </a:r>
            <a:r>
              <a:rPr lang="en-US">
                <a:solidFill>
                  <a:srgbClr val="FFC000"/>
                </a:solidFill>
              </a:rPr>
              <a:t>PTC</a:t>
            </a:r>
          </a:p>
          <a:p>
            <a:pPr marL="0" indent="0">
              <a:buClr>
                <a:schemeClr val="accent2"/>
              </a:buClr>
              <a:buNone/>
            </a:pPr>
            <a:r>
              <a:rPr lang="en-US" smtClean="0"/>
              <a:t>*</a:t>
            </a:r>
            <a:r>
              <a:rPr lang="en-US" smtClean="0">
                <a:solidFill>
                  <a:srgbClr val="FFC000"/>
                </a:solidFill>
              </a:rPr>
              <a:t>Activating </a:t>
            </a:r>
            <a:r>
              <a:rPr lang="en-US" i="1">
                <a:solidFill>
                  <a:srgbClr val="FFC000"/>
                </a:solidFill>
              </a:rPr>
              <a:t>RET </a:t>
            </a:r>
            <a:r>
              <a:rPr lang="en-US"/>
              <a:t>translocations in patients with lung adenocarcinoma and CML.</a:t>
            </a:r>
          </a:p>
          <a:p>
            <a:pPr marL="0" indent="0">
              <a:buClr>
                <a:schemeClr val="accent2"/>
              </a:buClr>
              <a:buNone/>
            </a:pPr>
            <a:r>
              <a:rPr lang="en-US" smtClean="0"/>
              <a:t>*</a:t>
            </a:r>
            <a:r>
              <a:rPr lang="en-US" smtClean="0">
                <a:solidFill>
                  <a:srgbClr val="FFC000"/>
                </a:solidFill>
              </a:rPr>
              <a:t>inactivating</a:t>
            </a:r>
            <a:r>
              <a:rPr lang="en-US" smtClean="0"/>
              <a:t> </a:t>
            </a:r>
            <a:r>
              <a:rPr lang="en-US"/>
              <a:t>mutations occur throughout the </a:t>
            </a:r>
            <a:r>
              <a:rPr lang="en-US" i="1"/>
              <a:t>RET </a:t>
            </a:r>
            <a:r>
              <a:rPr lang="en-US"/>
              <a:t>oncogene in patients with hereditary and sporadic Hirschsprung’s Disease.</a:t>
            </a:r>
          </a:p>
          <a:p>
            <a:pPr marL="0" indent="0" algn="ctr">
              <a:buNone/>
            </a:pPr>
            <a:endParaRPr lang="fa-IR"/>
          </a:p>
        </p:txBody>
      </p:sp>
    </p:spTree>
    <p:extLst>
      <p:ext uri="{BB962C8B-B14F-4D97-AF65-F5344CB8AC3E}">
        <p14:creationId xmlns:p14="http://schemas.microsoft.com/office/powerpoint/2010/main" val="308149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smtClean="0"/>
              <a:t>RET</a:t>
            </a:r>
            <a:endParaRPr lang="fa-IR" sz="880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mtClean="0"/>
              <a:t>HMTC occures as part of the </a:t>
            </a:r>
            <a:r>
              <a:rPr lang="en-US" smtClean="0">
                <a:solidFill>
                  <a:srgbClr val="FFC000"/>
                </a:solidFill>
              </a:rPr>
              <a:t>autosomal inherited </a:t>
            </a:r>
            <a:r>
              <a:rPr lang="en-US" smtClean="0"/>
              <a:t>cancer syndrome ; multiple endocrine neoplasia ; MEN2a and MEN2b </a:t>
            </a:r>
          </a:p>
          <a:p>
            <a:pPr>
              <a:buFont typeface="Wingdings" panose="05000000000000000000" pitchFamily="2" charset="2"/>
              <a:buChar char="Ø"/>
            </a:pPr>
            <a:r>
              <a:rPr lang="en-US" smtClean="0">
                <a:solidFill>
                  <a:srgbClr val="FFC000"/>
                </a:solidFill>
              </a:rPr>
              <a:t>MEN2a</a:t>
            </a:r>
            <a:r>
              <a:rPr lang="en-US" smtClean="0"/>
              <a:t> and </a:t>
            </a:r>
            <a:r>
              <a:rPr lang="en-US" smtClean="0">
                <a:solidFill>
                  <a:srgbClr val="FFC000"/>
                </a:solidFill>
              </a:rPr>
              <a:t>MEN2b</a:t>
            </a:r>
            <a:r>
              <a:rPr lang="en-US" smtClean="0"/>
              <a:t> account for approximately </a:t>
            </a:r>
            <a:r>
              <a:rPr lang="en-US" smtClean="0">
                <a:solidFill>
                  <a:srgbClr val="FFC000"/>
                </a:solidFill>
              </a:rPr>
              <a:t>95 % </a:t>
            </a:r>
            <a:r>
              <a:rPr lang="en-US" smtClean="0"/>
              <a:t>and </a:t>
            </a:r>
            <a:r>
              <a:rPr lang="en-US" smtClean="0">
                <a:solidFill>
                  <a:srgbClr val="FFC000"/>
                </a:solidFill>
              </a:rPr>
              <a:t>5% </a:t>
            </a:r>
            <a:r>
              <a:rPr lang="en-US" smtClean="0"/>
              <a:t>of all MEN2 patients respectively </a:t>
            </a:r>
          </a:p>
          <a:p>
            <a:pPr>
              <a:buFont typeface="Wingdings" panose="05000000000000000000" pitchFamily="2" charset="2"/>
              <a:buChar char="Ø"/>
            </a:pPr>
            <a:r>
              <a:rPr lang="en-US" smtClean="0"/>
              <a:t>Both syndromes are caused by </a:t>
            </a:r>
            <a:r>
              <a:rPr lang="en-US" smtClean="0">
                <a:solidFill>
                  <a:srgbClr val="FFC000"/>
                </a:solidFill>
              </a:rPr>
              <a:t>germline mutation </a:t>
            </a:r>
            <a:r>
              <a:rPr lang="en-US" smtClean="0"/>
              <a:t>of the rearranged during transfection (RET) proto oncogene </a:t>
            </a:r>
          </a:p>
          <a:p>
            <a:pPr marL="0" indent="0">
              <a:buNone/>
            </a:pPr>
            <a:endParaRPr lang="en-US" smtClean="0">
              <a:solidFill>
                <a:srgbClr val="FFC000"/>
              </a:solidFill>
            </a:endParaRPr>
          </a:p>
          <a:p>
            <a:pPr>
              <a:buFont typeface="Wingdings" panose="05000000000000000000" pitchFamily="2" charset="2"/>
              <a:buChar char="Ø"/>
            </a:pPr>
            <a:r>
              <a:rPr lang="en-US" smtClean="0"/>
              <a:t>Ret mutations are detected in all </a:t>
            </a:r>
            <a:r>
              <a:rPr lang="en-US" smtClean="0">
                <a:solidFill>
                  <a:srgbClr val="FFC000"/>
                </a:solidFill>
              </a:rPr>
              <a:t>inherited MTC </a:t>
            </a:r>
            <a:r>
              <a:rPr lang="en-US" smtClean="0"/>
              <a:t>and present in 6% to 10% of apparent </a:t>
            </a:r>
            <a:r>
              <a:rPr lang="en-US" smtClean="0">
                <a:solidFill>
                  <a:srgbClr val="FFC000"/>
                </a:solidFill>
              </a:rPr>
              <a:t>sporadic MTC </a:t>
            </a:r>
            <a:r>
              <a:rPr lang="en-US" smtClean="0"/>
              <a:t>; therefore genetic testing for RET proto oncogene mutations is recommended for all patients with clinically apparent sporadic MTC </a:t>
            </a:r>
            <a:r>
              <a:rPr lang="en-US" smtClean="0">
                <a:solidFill>
                  <a:srgbClr val="FFC000"/>
                </a:solidFill>
              </a:rPr>
              <a:t> </a:t>
            </a:r>
          </a:p>
          <a:p>
            <a:pPr marL="0" indent="0">
              <a:buNone/>
            </a:pPr>
            <a:endParaRPr lang="en-US" smtClean="0"/>
          </a:p>
          <a:p>
            <a:pPr marL="0" indent="0">
              <a:buNone/>
            </a:pPr>
            <a:endParaRPr lang="fa-IR"/>
          </a:p>
        </p:txBody>
      </p:sp>
      <p:sp>
        <p:nvSpPr>
          <p:cNvPr id="4" name="Rectangle 3"/>
          <p:cNvSpPr/>
          <p:nvPr/>
        </p:nvSpPr>
        <p:spPr>
          <a:xfrm>
            <a:off x="8593429" y="6488668"/>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171143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1690688"/>
            <a:ext cx="10515600" cy="4351338"/>
          </a:xfrm>
        </p:spPr>
        <p:txBody>
          <a:bodyPr>
            <a:normAutofit fontScale="92500"/>
          </a:bodyPr>
          <a:lstStyle/>
          <a:p>
            <a:pPr marL="0" indent="0">
              <a:buNone/>
            </a:pPr>
            <a:r>
              <a:rPr lang="en-US" smtClean="0"/>
              <a:t> </a:t>
            </a:r>
          </a:p>
          <a:p>
            <a:pPr>
              <a:buFont typeface="Wingdings" panose="05000000000000000000" pitchFamily="2" charset="2"/>
              <a:buChar char="Ø"/>
            </a:pPr>
            <a:r>
              <a:rPr lang="en-US" smtClean="0"/>
              <a:t>About 1 in 4 medullary thyroid cancer is caused by a mutation of RET gene </a:t>
            </a:r>
          </a:p>
          <a:p>
            <a:pPr>
              <a:buFont typeface="Wingdings" panose="05000000000000000000" pitchFamily="2" charset="2"/>
              <a:buChar char="Ø"/>
            </a:pPr>
            <a:r>
              <a:rPr lang="en-US" smtClean="0"/>
              <a:t>Compared to non inherited (sporadic) medullary thyroid cancer ; the </a:t>
            </a:r>
            <a:r>
              <a:rPr lang="en-US" smtClean="0">
                <a:solidFill>
                  <a:srgbClr val="FFC000"/>
                </a:solidFill>
              </a:rPr>
              <a:t>hereditary forme </a:t>
            </a:r>
            <a:r>
              <a:rPr lang="en-US" smtClean="0"/>
              <a:t>tends to start a much </a:t>
            </a:r>
            <a:r>
              <a:rPr lang="en-US" smtClean="0">
                <a:solidFill>
                  <a:srgbClr val="FFC000"/>
                </a:solidFill>
              </a:rPr>
              <a:t>younger age </a:t>
            </a:r>
            <a:r>
              <a:rPr lang="en-US" smtClean="0"/>
              <a:t>and behave more </a:t>
            </a:r>
            <a:r>
              <a:rPr lang="en-US" smtClean="0">
                <a:solidFill>
                  <a:srgbClr val="FFC000"/>
                </a:solidFill>
              </a:rPr>
              <a:t>aggressively</a:t>
            </a:r>
            <a:r>
              <a:rPr lang="en-US" smtClean="0"/>
              <a:t> ; for this reason the thyroid is removed at a very young age in infantse and children known to have a RET mutation</a:t>
            </a:r>
          </a:p>
          <a:p>
            <a:pPr>
              <a:buFont typeface="Wingdings" panose="05000000000000000000" pitchFamily="2" charset="2"/>
              <a:buChar char="Ø"/>
            </a:pPr>
            <a:r>
              <a:rPr lang="en-US" smtClean="0"/>
              <a:t>Inherited medullary thyroid cancer also tends to spread to </a:t>
            </a:r>
            <a:r>
              <a:rPr lang="en-US" smtClean="0">
                <a:solidFill>
                  <a:srgbClr val="FFC000"/>
                </a:solidFill>
              </a:rPr>
              <a:t>lymph nodes </a:t>
            </a:r>
            <a:r>
              <a:rPr lang="en-US" smtClean="0"/>
              <a:t>or </a:t>
            </a:r>
            <a:r>
              <a:rPr lang="en-US" smtClean="0">
                <a:solidFill>
                  <a:srgbClr val="FFC000"/>
                </a:solidFill>
              </a:rPr>
              <a:t>distant </a:t>
            </a:r>
            <a:r>
              <a:rPr lang="en-US" smtClean="0"/>
              <a:t>parts</a:t>
            </a:r>
            <a:r>
              <a:rPr lang="en-US" smtClean="0">
                <a:solidFill>
                  <a:srgbClr val="FFC000"/>
                </a:solidFill>
              </a:rPr>
              <a:t> </a:t>
            </a:r>
            <a:r>
              <a:rPr lang="en-US" smtClean="0"/>
              <a:t>of the body</a:t>
            </a:r>
            <a:r>
              <a:rPr lang="en-US" b="1" smtClean="0"/>
              <a:t> earlier </a:t>
            </a:r>
            <a:r>
              <a:rPr lang="en-US" smtClean="0"/>
              <a:t>and </a:t>
            </a:r>
            <a:r>
              <a:rPr lang="en-US" b="1" smtClean="0"/>
              <a:t>more often </a:t>
            </a:r>
            <a:r>
              <a:rPr lang="en-US" smtClean="0"/>
              <a:t>than non hereditary MTC </a:t>
            </a:r>
          </a:p>
          <a:p>
            <a:pPr>
              <a:buFont typeface="Wingdings" panose="05000000000000000000" pitchFamily="2" charset="2"/>
              <a:buChar char="Ø"/>
            </a:pPr>
            <a:r>
              <a:rPr lang="en-US" smtClean="0"/>
              <a:t>The cancer can spread to the</a:t>
            </a:r>
            <a:r>
              <a:rPr lang="en-US" smtClean="0">
                <a:solidFill>
                  <a:srgbClr val="FFC000"/>
                </a:solidFill>
              </a:rPr>
              <a:t> lungs </a:t>
            </a:r>
            <a:r>
              <a:rPr lang="en-US" smtClean="0"/>
              <a:t>; </a:t>
            </a:r>
            <a:r>
              <a:rPr lang="en-US" smtClean="0">
                <a:solidFill>
                  <a:srgbClr val="FFC000"/>
                </a:solidFill>
              </a:rPr>
              <a:t>liver</a:t>
            </a:r>
            <a:r>
              <a:rPr lang="en-US" smtClean="0"/>
              <a:t> or </a:t>
            </a:r>
            <a:r>
              <a:rPr lang="en-US" smtClean="0">
                <a:solidFill>
                  <a:srgbClr val="FFC000"/>
                </a:solidFill>
              </a:rPr>
              <a:t>bones</a:t>
            </a:r>
            <a:endParaRPr lang="fa-IR">
              <a:solidFill>
                <a:srgbClr val="FFC000"/>
              </a:solidFill>
            </a:endParaRP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431629" y="6453051"/>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221786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57560" cy="4351338"/>
          </a:xfrm>
        </p:spPr>
        <p:txBody>
          <a:bodyPr/>
          <a:lstStyle/>
          <a:p>
            <a:pPr marL="0" indent="0">
              <a:buNone/>
            </a:pPr>
            <a:r>
              <a:rPr lang="en-US" smtClean="0"/>
              <a:t> </a:t>
            </a:r>
          </a:p>
          <a:p>
            <a:pPr>
              <a:buFont typeface="Wingdings" panose="05000000000000000000" pitchFamily="2" charset="2"/>
              <a:buChar char="Ø"/>
            </a:pPr>
            <a:r>
              <a:rPr lang="en-US" smtClean="0"/>
              <a:t>There are many different possible mutations of the RET gene ;  some are more likely to cause </a:t>
            </a:r>
            <a:r>
              <a:rPr lang="en-US" smtClean="0">
                <a:solidFill>
                  <a:srgbClr val="FFC000"/>
                </a:solidFill>
              </a:rPr>
              <a:t>thyroid cancer </a:t>
            </a:r>
            <a:r>
              <a:rPr lang="en-US" smtClean="0"/>
              <a:t>than others ; some are also associated with </a:t>
            </a:r>
            <a:r>
              <a:rPr lang="en-US" smtClean="0">
                <a:solidFill>
                  <a:srgbClr val="FFC000"/>
                </a:solidFill>
              </a:rPr>
              <a:t>more aggressive </a:t>
            </a:r>
            <a:r>
              <a:rPr lang="en-US" smtClean="0"/>
              <a:t>thyroid cancer </a:t>
            </a:r>
          </a:p>
          <a:p>
            <a:pPr>
              <a:buFont typeface="Wingdings" panose="05000000000000000000" pitchFamily="2" charset="2"/>
              <a:buChar char="Ø"/>
            </a:pPr>
            <a:r>
              <a:rPr lang="en-US" smtClean="0"/>
              <a:t>The specific RET mutation can affect :</a:t>
            </a:r>
          </a:p>
          <a:p>
            <a:pPr marL="0" indent="0">
              <a:buNone/>
            </a:pPr>
            <a:r>
              <a:rPr lang="en-US"/>
              <a:t> </a:t>
            </a:r>
            <a:r>
              <a:rPr lang="en-US" smtClean="0"/>
              <a:t>                   The overall chance of </a:t>
            </a:r>
            <a:r>
              <a:rPr lang="en-US" b="1" smtClean="0"/>
              <a:t>developing</a:t>
            </a:r>
            <a:r>
              <a:rPr lang="en-US" smtClean="0"/>
              <a:t> thyroid cancer</a:t>
            </a:r>
          </a:p>
          <a:p>
            <a:pPr marL="0" indent="0">
              <a:buNone/>
            </a:pPr>
            <a:r>
              <a:rPr lang="en-US"/>
              <a:t> </a:t>
            </a:r>
            <a:r>
              <a:rPr lang="en-US" smtClean="0"/>
              <a:t>                    When thyroid cancer </a:t>
            </a:r>
            <a:r>
              <a:rPr lang="en-US" b="1" smtClean="0"/>
              <a:t>starts</a:t>
            </a:r>
          </a:p>
          <a:p>
            <a:pPr marL="0" indent="0">
              <a:buNone/>
            </a:pPr>
            <a:r>
              <a:rPr lang="en-US"/>
              <a:t> </a:t>
            </a:r>
            <a:r>
              <a:rPr lang="en-US" smtClean="0"/>
              <a:t>                    How</a:t>
            </a:r>
            <a:r>
              <a:rPr lang="en-US" b="1" smtClean="0"/>
              <a:t> aggressive </a:t>
            </a:r>
            <a:r>
              <a:rPr lang="en-US" smtClean="0"/>
              <a:t>; </a:t>
            </a:r>
            <a:r>
              <a:rPr lang="en-US" b="1" smtClean="0"/>
              <a:t>fast growing </a:t>
            </a:r>
            <a:r>
              <a:rPr lang="en-US" smtClean="0"/>
              <a:t>the thyroid cancer will be </a:t>
            </a:r>
          </a:p>
          <a:p>
            <a:pPr marL="0" indent="0">
              <a:buNone/>
            </a:pPr>
            <a:endParaRPr lang="en-US" smtClean="0"/>
          </a:p>
          <a:p>
            <a:pPr marL="0" indent="0">
              <a:buNone/>
            </a:pPr>
            <a:endParaRPr lang="fa-I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431629" y="6453051"/>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43602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96834"/>
            <a:ext cx="5199017" cy="6061166"/>
          </a:xfrm>
        </p:spPr>
        <p:txBody>
          <a:bodyPr>
            <a:normAutofit lnSpcReduction="10000"/>
          </a:bodyPr>
          <a:lstStyle/>
          <a:p>
            <a:pPr>
              <a:buFont typeface="Wingdings" panose="05000000000000000000" pitchFamily="2" charset="2"/>
              <a:buChar char="Ø"/>
            </a:pPr>
            <a:r>
              <a:rPr lang="en-US" sz="2400" smtClean="0">
                <a:solidFill>
                  <a:schemeClr val="bg1"/>
                </a:solidFill>
              </a:rPr>
              <a:t>For carries of germline mutations the recommended age for </a:t>
            </a:r>
            <a:r>
              <a:rPr lang="en-US" sz="2400" smtClean="0">
                <a:solidFill>
                  <a:srgbClr val="FFC000"/>
                </a:solidFill>
              </a:rPr>
              <a:t>prophylactic</a:t>
            </a:r>
            <a:r>
              <a:rPr lang="en-US" sz="2400" smtClean="0">
                <a:solidFill>
                  <a:schemeClr val="bg1"/>
                </a:solidFill>
              </a:rPr>
              <a:t> </a:t>
            </a:r>
            <a:r>
              <a:rPr lang="en-US" sz="2400" smtClean="0">
                <a:solidFill>
                  <a:srgbClr val="FFC000"/>
                </a:solidFill>
              </a:rPr>
              <a:t>total thyroidectomy </a:t>
            </a:r>
            <a:r>
              <a:rPr lang="en-US" sz="2400" smtClean="0">
                <a:solidFill>
                  <a:schemeClr val="bg1"/>
                </a:solidFill>
              </a:rPr>
              <a:t>depends on the type of mutation</a:t>
            </a:r>
          </a:p>
          <a:p>
            <a:pPr>
              <a:buFont typeface="Wingdings" panose="05000000000000000000" pitchFamily="2" charset="2"/>
              <a:buChar char="Ø"/>
            </a:pPr>
            <a:r>
              <a:rPr lang="en-US" sz="2400" smtClean="0">
                <a:solidFill>
                  <a:schemeClr val="bg1"/>
                </a:solidFill>
              </a:rPr>
              <a:t>Individuals with germline </a:t>
            </a:r>
            <a:r>
              <a:rPr lang="en-US" sz="2400" smtClean="0">
                <a:solidFill>
                  <a:srgbClr val="FFC000"/>
                </a:solidFill>
              </a:rPr>
              <a:t>M918T</a:t>
            </a:r>
            <a:r>
              <a:rPr lang="en-US" sz="2400" smtClean="0">
                <a:solidFill>
                  <a:schemeClr val="bg1"/>
                </a:solidFill>
              </a:rPr>
              <a:t> mutation should undergo total thyroidectomy within the first year of life</a:t>
            </a:r>
          </a:p>
          <a:p>
            <a:pPr>
              <a:buFont typeface="Wingdings" panose="05000000000000000000" pitchFamily="2" charset="2"/>
              <a:buChar char="Ø"/>
            </a:pPr>
            <a:r>
              <a:rPr lang="en-US" sz="2400" smtClean="0">
                <a:solidFill>
                  <a:schemeClr val="bg1"/>
                </a:solidFill>
              </a:rPr>
              <a:t>For those with a </a:t>
            </a:r>
            <a:r>
              <a:rPr lang="en-US" sz="2400" smtClean="0">
                <a:solidFill>
                  <a:srgbClr val="FFC000"/>
                </a:solidFill>
              </a:rPr>
              <a:t>C634F</a:t>
            </a:r>
            <a:r>
              <a:rPr lang="en-US" sz="2400" smtClean="0">
                <a:solidFill>
                  <a:schemeClr val="bg1"/>
                </a:solidFill>
              </a:rPr>
              <a:t> or </a:t>
            </a:r>
            <a:r>
              <a:rPr lang="en-US" sz="2400" smtClean="0">
                <a:solidFill>
                  <a:srgbClr val="FFC000"/>
                </a:solidFill>
              </a:rPr>
              <a:t>A883F</a:t>
            </a:r>
            <a:r>
              <a:rPr lang="en-US" sz="2400" smtClean="0">
                <a:solidFill>
                  <a:schemeClr val="bg1"/>
                </a:solidFill>
              </a:rPr>
              <a:t> mutation (also considered high risk) surgery can be postponed until age 5 unles CTN levels increase</a:t>
            </a:r>
          </a:p>
          <a:p>
            <a:pPr>
              <a:buFont typeface="Wingdings" panose="05000000000000000000" pitchFamily="2" charset="2"/>
              <a:buChar char="Ø"/>
            </a:pPr>
            <a:r>
              <a:rPr lang="en-US" sz="2400" smtClean="0">
                <a:solidFill>
                  <a:schemeClr val="bg1"/>
                </a:solidFill>
              </a:rPr>
              <a:t>Those with </a:t>
            </a:r>
            <a:r>
              <a:rPr lang="en-US" sz="2400" smtClean="0">
                <a:solidFill>
                  <a:srgbClr val="FFC000"/>
                </a:solidFill>
              </a:rPr>
              <a:t>other mutation </a:t>
            </a:r>
            <a:r>
              <a:rPr lang="en-US" sz="2400" smtClean="0">
                <a:solidFill>
                  <a:schemeClr val="bg1"/>
                </a:solidFill>
              </a:rPr>
              <a:t>should be monitored from age 5 on with CTN  assays and neck US and surgery should be done if CTN levels increased or if the parents request it</a:t>
            </a:r>
          </a:p>
          <a:p>
            <a:pPr>
              <a:buFont typeface="Wingdings" panose="05000000000000000000" pitchFamily="2" charset="2"/>
              <a:buChar char="Ø"/>
            </a:pPr>
            <a:endParaRPr lang="fa-IR" sz="2400">
              <a:solidFill>
                <a:schemeClr val="bg1"/>
              </a:solidFill>
            </a:endParaRPr>
          </a:p>
        </p:txBody>
      </p:sp>
      <p:pic>
        <p:nvPicPr>
          <p:cNvPr id="5" name="Content Placeholder 4" descr="MTC new.pdf - Adobe Reade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657" t="13987" r="17865" b="8651"/>
          <a:stretch/>
        </p:blipFill>
        <p:spPr>
          <a:xfrm>
            <a:off x="5199017" y="0"/>
            <a:ext cx="6992983" cy="6858000"/>
          </a:xfrm>
        </p:spPr>
      </p:pic>
      <p:sp>
        <p:nvSpPr>
          <p:cNvPr id="6" name="Title 1"/>
          <p:cNvSpPr>
            <a:spLocks noGrp="1"/>
          </p:cNvSpPr>
          <p:nvPr>
            <p:ph type="title"/>
          </p:nvPr>
        </p:nvSpPr>
        <p:spPr>
          <a:xfrm>
            <a:off x="419077" y="58783"/>
            <a:ext cx="4360863" cy="679269"/>
          </a:xfrm>
        </p:spPr>
        <p:txBody>
          <a:bodyPr>
            <a:noAutofit/>
          </a:bodyPr>
          <a:lstStyle/>
          <a:p>
            <a:pPr algn="ctr"/>
            <a:r>
              <a:rPr lang="en-US" sz="7200" b="1" i="1" smtClean="0">
                <a:solidFill>
                  <a:schemeClr val="bg1"/>
                </a:solidFill>
                <a:latin typeface="Aparajita" panose="020B0604020202020204" pitchFamily="34" charset="0"/>
                <a:cs typeface="Aparajita" panose="020B0604020202020204" pitchFamily="34" charset="0"/>
              </a:rPr>
              <a:t>RET</a:t>
            </a:r>
            <a:endParaRPr lang="fa-IR" sz="7200" b="1" i="1">
              <a:solidFill>
                <a:schemeClr val="bg1"/>
              </a:solidFill>
              <a:latin typeface="Aparajita" panose="020B0604020202020204" pitchFamily="34" charset="0"/>
            </a:endParaRPr>
          </a:p>
        </p:txBody>
      </p:sp>
      <p:sp>
        <p:nvSpPr>
          <p:cNvPr id="7" name="Rectangle 6"/>
          <p:cNvSpPr/>
          <p:nvPr/>
        </p:nvSpPr>
        <p:spPr>
          <a:xfrm>
            <a:off x="2438646" y="6488668"/>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204108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40224"/>
          </a:xfrm>
        </p:spPr>
        <p:txBody>
          <a:bodyPr/>
          <a:lstStyle/>
          <a:p>
            <a:endParaRPr lang="fa-IR"/>
          </a:p>
        </p:txBody>
      </p:sp>
      <p:sp>
        <p:nvSpPr>
          <p:cNvPr id="4" name="Title 1"/>
          <p:cNvSpPr>
            <a:spLocks noGrp="1"/>
          </p:cNvSpPr>
          <p:nvPr>
            <p:ph idx="1"/>
          </p:nvPr>
        </p:nvSpPr>
        <p:spPr>
          <a:xfrm>
            <a:off x="0" y="3762103"/>
            <a:ext cx="12192000" cy="2192792"/>
          </a:xfrm>
        </p:spPr>
        <p:txBody>
          <a:bodyPr>
            <a:normAutofit/>
          </a:bodyPr>
          <a:lstStyle/>
          <a:p>
            <a:pPr algn="l">
              <a:buFont typeface="Wingdings" panose="05000000000000000000" pitchFamily="2" charset="2"/>
              <a:buChar char="Ø"/>
            </a:pPr>
            <a:r>
              <a:rPr lang="en-US" sz="2800" smtClean="0">
                <a:solidFill>
                  <a:schemeClr val="bg1"/>
                </a:solidFill>
                <a:latin typeface="+mn-lt"/>
              </a:rPr>
              <a:t>In this study they performed RET genetic screening in 2031 Italian subjects patients who presented with sporadic (N=1264) or hereditary (N=117) MTC ; plus 650 relatives </a:t>
            </a:r>
          </a:p>
          <a:p>
            <a:pPr algn="l">
              <a:buFont typeface="Wingdings" panose="05000000000000000000" pitchFamily="2" charset="2"/>
              <a:buChar char="Ø"/>
            </a:pPr>
            <a:r>
              <a:rPr lang="en-US" smtClean="0"/>
              <a:t>A  </a:t>
            </a:r>
            <a:r>
              <a:rPr lang="en-US" smtClean="0">
                <a:solidFill>
                  <a:srgbClr val="FFC000"/>
                </a:solidFill>
              </a:rPr>
              <a:t>RET germline mutation </a:t>
            </a:r>
            <a:r>
              <a:rPr lang="en-US" smtClean="0"/>
              <a:t>was found in </a:t>
            </a:r>
            <a:r>
              <a:rPr lang="en-US" smtClean="0">
                <a:solidFill>
                  <a:srgbClr val="FFC000"/>
                </a:solidFill>
              </a:rPr>
              <a:t>115/117</a:t>
            </a:r>
            <a:r>
              <a:rPr lang="en-US" smtClean="0"/>
              <a:t> (98.3%) hereditary and in </a:t>
            </a:r>
            <a:r>
              <a:rPr lang="en-US" smtClean="0">
                <a:solidFill>
                  <a:srgbClr val="FFC000"/>
                </a:solidFill>
              </a:rPr>
              <a:t>78/1264</a:t>
            </a:r>
            <a:r>
              <a:rPr lang="en-US" smtClean="0"/>
              <a:t>(6.2%) apparently sporadic cases </a:t>
            </a:r>
            <a:endParaRPr lang="en-US" sz="2800" smtClean="0">
              <a:solidFill>
                <a:schemeClr val="bg1"/>
              </a:solidFill>
              <a:latin typeface="+mn-lt"/>
            </a:endParaRPr>
          </a:p>
          <a:p>
            <a:pPr marL="0" indent="0" algn="l">
              <a:buNone/>
            </a:pPr>
            <a:endParaRPr lang="fa-IR" sz="2800">
              <a:solidFill>
                <a:schemeClr val="bg1"/>
              </a:solidFill>
              <a:latin typeface="+mn-lt"/>
            </a:endParaRPr>
          </a:p>
        </p:txBody>
      </p:sp>
      <p:pic>
        <p:nvPicPr>
          <p:cNvPr id="5" name="Picture 4" descr="genes-10-00698.pdf - Adobe Reader"/>
          <p:cNvPicPr>
            <a:picLocks noChangeAspect="1"/>
          </p:cNvPicPr>
          <p:nvPr/>
        </p:nvPicPr>
        <p:blipFill rotWithShape="1">
          <a:blip r:embed="rId2">
            <a:extLst>
              <a:ext uri="{28A0092B-C50C-407E-A947-70E740481C1C}">
                <a14:useLocalDpi xmlns:a14="http://schemas.microsoft.com/office/drawing/2010/main" val="0"/>
              </a:ext>
            </a:extLst>
          </a:blip>
          <a:srcRect l="3535" t="12883" r="18464" b="11291"/>
          <a:stretch/>
        </p:blipFill>
        <p:spPr>
          <a:xfrm>
            <a:off x="0" y="25083"/>
            <a:ext cx="12192000" cy="3534546"/>
          </a:xfrm>
          <a:prstGeom prst="rect">
            <a:avLst/>
          </a:prstGeom>
        </p:spPr>
      </p:pic>
    </p:spTree>
    <p:extLst>
      <p:ext uri="{BB962C8B-B14F-4D97-AF65-F5344CB8AC3E}">
        <p14:creationId xmlns:p14="http://schemas.microsoft.com/office/powerpoint/2010/main" val="238542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36797"/>
          </a:xfrm>
        </p:spPr>
        <p:txBody>
          <a:bodyPr>
            <a:normAutofit/>
          </a:bodyPr>
          <a:lstStyle/>
          <a:p>
            <a:endParaRPr lang="fa-IR"/>
          </a:p>
        </p:txBody>
      </p:sp>
      <p:sp>
        <p:nvSpPr>
          <p:cNvPr id="3" name="Content Placeholder 2"/>
          <p:cNvSpPr>
            <a:spLocks noGrp="1"/>
          </p:cNvSpPr>
          <p:nvPr>
            <p:ph idx="1"/>
          </p:nvPr>
        </p:nvSpPr>
        <p:spPr>
          <a:xfrm>
            <a:off x="0" y="3135085"/>
            <a:ext cx="12096205" cy="3344092"/>
          </a:xfrm>
        </p:spPr>
        <p:txBody>
          <a:bodyPr/>
          <a:lstStyle/>
          <a:p>
            <a:pPr>
              <a:buFont typeface="Wingdings" panose="05000000000000000000" pitchFamily="2" charset="2"/>
              <a:buChar char="Ø"/>
            </a:pPr>
            <a:r>
              <a:rPr lang="en-US" smtClean="0"/>
              <a:t>As a standard routin procedure only RET exons reported to be causative of the inherited MTC have been investigated (exon 5 ;8;10;11;13;14;15 and 16) </a:t>
            </a:r>
          </a:p>
          <a:p>
            <a:pPr>
              <a:buFont typeface="Wingdings" panose="05000000000000000000" pitchFamily="2" charset="2"/>
              <a:buChar char="Ø"/>
            </a:pPr>
            <a:r>
              <a:rPr lang="en-US" smtClean="0"/>
              <a:t>Furthermor in pateint with familial MTC who were negative on the first screen ; the whole RET coding sequence has been analyzed</a:t>
            </a:r>
          </a:p>
          <a:p>
            <a:pPr>
              <a:buFont typeface="Wingdings" panose="05000000000000000000" pitchFamily="2" charset="2"/>
              <a:buChar char="Ø"/>
            </a:pPr>
            <a:r>
              <a:rPr lang="en-US" smtClean="0"/>
              <a:t>In agreement with previously reported data we have found that about </a:t>
            </a:r>
            <a:r>
              <a:rPr lang="en-US" smtClean="0">
                <a:solidFill>
                  <a:srgbClr val="FFC000"/>
                </a:solidFill>
              </a:rPr>
              <a:t>98.5% </a:t>
            </a:r>
            <a:r>
              <a:rPr lang="en-US" smtClean="0"/>
              <a:t>of </a:t>
            </a:r>
            <a:r>
              <a:rPr lang="en-US" smtClean="0">
                <a:solidFill>
                  <a:srgbClr val="FFC000"/>
                </a:solidFill>
              </a:rPr>
              <a:t>hereditary MTC </a:t>
            </a:r>
            <a:r>
              <a:rPr lang="en-US" smtClean="0"/>
              <a:t>are affected by a </a:t>
            </a:r>
            <a:r>
              <a:rPr lang="en-US" smtClean="0">
                <a:solidFill>
                  <a:srgbClr val="FFC000"/>
                </a:solidFill>
              </a:rPr>
              <a:t>RET germline  mutation</a:t>
            </a:r>
            <a:r>
              <a:rPr lang="en-US" smtClean="0"/>
              <a:t> but a </a:t>
            </a:r>
            <a:r>
              <a:rPr lang="en-US" smtClean="0">
                <a:solidFill>
                  <a:srgbClr val="FFC000"/>
                </a:solidFill>
              </a:rPr>
              <a:t>few cases </a:t>
            </a:r>
            <a:r>
              <a:rPr lang="en-US" smtClean="0"/>
              <a:t>are still </a:t>
            </a:r>
            <a:r>
              <a:rPr lang="en-US" smtClean="0">
                <a:solidFill>
                  <a:srgbClr val="FFC000"/>
                </a:solidFill>
              </a:rPr>
              <a:t>RET negative </a:t>
            </a:r>
            <a:r>
              <a:rPr lang="en-US" smtClean="0"/>
              <a:t>despite the screening covered all RET exones</a:t>
            </a:r>
          </a:p>
          <a:p>
            <a:pPr>
              <a:buFont typeface="Wingdings" panose="05000000000000000000" pitchFamily="2" charset="2"/>
              <a:buChar char="Ø"/>
            </a:pPr>
            <a:endParaRPr lang="fa-IR"/>
          </a:p>
        </p:txBody>
      </p:sp>
      <p:pic>
        <p:nvPicPr>
          <p:cNvPr id="4" name="Content Placeholder 3" descr="genes-10-00698.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4155" t="35497" r="23280" b="22474"/>
          <a:stretch/>
        </p:blipFill>
        <p:spPr>
          <a:xfrm>
            <a:off x="1" y="104503"/>
            <a:ext cx="12192000" cy="2932294"/>
          </a:xfrm>
        </p:spPr>
      </p:pic>
    </p:spTree>
    <p:extLst>
      <p:ext uri="{BB962C8B-B14F-4D97-AF65-F5344CB8AC3E}">
        <p14:creationId xmlns:p14="http://schemas.microsoft.com/office/powerpoint/2010/main" val="388636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b="1" i="1" smtClean="0">
                <a:solidFill>
                  <a:srgbClr val="FFC000"/>
                </a:solidFill>
              </a:rPr>
              <a:t>Current Guidelines for Management </a:t>
            </a:r>
            <a:r>
              <a:rPr lang="en-US" sz="4400" smtClean="0"/>
              <a:t> </a:t>
            </a:r>
            <a:r>
              <a:rPr lang="en-US" smtClean="0"/>
              <a:t>                                                                       </a:t>
            </a:r>
          </a:p>
          <a:p>
            <a:pPr marL="0" indent="0" algn="ctr">
              <a:buNone/>
            </a:pPr>
            <a:r>
              <a:rPr lang="en-US" sz="4400" b="1" i="1" smtClean="0">
                <a:solidFill>
                  <a:srgbClr val="FFC000"/>
                </a:solidFill>
              </a:rPr>
              <a:t>of </a:t>
            </a:r>
            <a:r>
              <a:rPr lang="en-US" sz="4400" smtClean="0"/>
              <a:t>   </a:t>
            </a:r>
            <a:r>
              <a:rPr lang="en-US" smtClean="0"/>
              <a:t>                                                                                                                                                                                                                 </a:t>
            </a:r>
          </a:p>
          <a:p>
            <a:pPr marL="0" indent="0" algn="ctr">
              <a:buNone/>
            </a:pPr>
            <a:r>
              <a:rPr lang="en-US" sz="4800" b="1" i="1" smtClean="0">
                <a:solidFill>
                  <a:srgbClr val="FFC000"/>
                </a:solidFill>
              </a:rPr>
              <a:t>Medullary Thyroid Carcinoma                    </a:t>
            </a:r>
          </a:p>
          <a:p>
            <a:pPr marL="0" indent="0" algn="ctr">
              <a:buNone/>
            </a:pPr>
            <a:r>
              <a:rPr lang="en-US" sz="2400" b="1" i="1" smtClean="0"/>
              <a:t>Dr Zahra daraei</a:t>
            </a:r>
            <a:endParaRPr lang="fa-IR" sz="4800" b="1" i="1"/>
          </a:p>
        </p:txBody>
      </p:sp>
    </p:spTree>
    <p:extLst>
      <p:ext uri="{BB962C8B-B14F-4D97-AF65-F5344CB8AC3E}">
        <p14:creationId xmlns:p14="http://schemas.microsoft.com/office/powerpoint/2010/main" val="14002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In this series the most frequent RET mutation was the </a:t>
            </a:r>
            <a:r>
              <a:rPr lang="en-US" smtClean="0">
                <a:solidFill>
                  <a:srgbClr val="FFC000"/>
                </a:solidFill>
              </a:rPr>
              <a:t>V804M</a:t>
            </a:r>
            <a:r>
              <a:rPr lang="en-US" smtClean="0"/>
              <a:t> in exon 14 and the </a:t>
            </a:r>
            <a:r>
              <a:rPr lang="en-US" smtClean="0">
                <a:solidFill>
                  <a:srgbClr val="FFC000"/>
                </a:solidFill>
              </a:rPr>
              <a:t>MEN2b</a:t>
            </a:r>
            <a:r>
              <a:rPr lang="en-US" smtClean="0"/>
              <a:t> patients were all affected by the </a:t>
            </a:r>
            <a:r>
              <a:rPr lang="en-US" smtClean="0">
                <a:solidFill>
                  <a:srgbClr val="FFC000"/>
                </a:solidFill>
              </a:rPr>
              <a:t>M918T</a:t>
            </a:r>
            <a:r>
              <a:rPr lang="en-US" smtClean="0"/>
              <a:t> mutation in exon 16 of the RET gene that it is known to account for 95% of MEN2b cases</a:t>
            </a:r>
          </a:p>
          <a:p>
            <a:pPr>
              <a:buFont typeface="Wingdings" panose="05000000000000000000" pitchFamily="2" charset="2"/>
              <a:buChar char="Ø"/>
            </a:pPr>
            <a:r>
              <a:rPr lang="en-US" smtClean="0"/>
              <a:t>In this study ; that to knowledge is the largest series of screened MTC at a single center ; they should that :</a:t>
            </a:r>
          </a:p>
          <a:p>
            <a:pPr marL="0" indent="0">
              <a:buNone/>
            </a:pPr>
            <a:r>
              <a:rPr lang="en-US" smtClean="0"/>
              <a:t>      1-</a:t>
            </a:r>
            <a:r>
              <a:rPr lang="en-US" smtClean="0">
                <a:solidFill>
                  <a:srgbClr val="FFC000"/>
                </a:solidFill>
              </a:rPr>
              <a:t>RET gentic screening </a:t>
            </a:r>
            <a:r>
              <a:rPr lang="en-US" smtClean="0"/>
              <a:t>shoul be  performed in </a:t>
            </a:r>
            <a:r>
              <a:rPr lang="en-US" smtClean="0">
                <a:solidFill>
                  <a:srgbClr val="FFC000"/>
                </a:solidFill>
              </a:rPr>
              <a:t>all MTC cases                  </a:t>
            </a:r>
            <a:r>
              <a:rPr lang="en-US" smtClean="0"/>
              <a:t>independently from their clinical presentation </a:t>
            </a:r>
          </a:p>
          <a:p>
            <a:pPr marL="0" indent="0">
              <a:buNone/>
            </a:pPr>
            <a:r>
              <a:rPr lang="en-US"/>
              <a:t> </a:t>
            </a:r>
            <a:r>
              <a:rPr lang="en-US" smtClean="0"/>
              <a:t>      2-V804 mutation is confirmed to be the most frequent  RET mutation in the Italian population                                                           </a:t>
            </a:r>
            <a:endParaRPr lang="fa-I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179139" y="6157351"/>
            <a:ext cx="1540806" cy="369332"/>
          </a:xfrm>
          <a:prstGeom prst="rect">
            <a:avLst/>
          </a:prstGeom>
        </p:spPr>
        <p:txBody>
          <a:bodyPr wrap="none">
            <a:spAutoFit/>
          </a:bodyPr>
          <a:lstStyle/>
          <a:p>
            <a:r>
              <a:rPr lang="en-US">
                <a:solidFill>
                  <a:srgbClr val="FFC000"/>
                </a:solidFill>
              </a:rPr>
              <a:t>Genes ( 2019 )</a:t>
            </a:r>
          </a:p>
        </p:txBody>
      </p:sp>
    </p:spTree>
    <p:extLst>
      <p:ext uri="{BB962C8B-B14F-4D97-AF65-F5344CB8AC3E}">
        <p14:creationId xmlns:p14="http://schemas.microsoft.com/office/powerpoint/2010/main" val="565690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marL="0" indent="0">
              <a:buNone/>
            </a:pPr>
            <a:r>
              <a:rPr lang="en-US">
                <a:solidFill>
                  <a:schemeClr val="bg1"/>
                </a:solidFill>
              </a:rPr>
              <a:t>3-</a:t>
            </a:r>
            <a:r>
              <a:rPr lang="en-US">
                <a:solidFill>
                  <a:srgbClr val="FFC000"/>
                </a:solidFill>
              </a:rPr>
              <a:t>Cystein mutation </a:t>
            </a:r>
            <a:r>
              <a:rPr lang="en-US">
                <a:solidFill>
                  <a:schemeClr val="bg1"/>
                </a:solidFill>
              </a:rPr>
              <a:t>are more frequent in cases with a clinicaly    manifested hereditary form</a:t>
            </a:r>
          </a:p>
          <a:p>
            <a:pPr marL="0" indent="0">
              <a:buNone/>
            </a:pPr>
            <a:r>
              <a:rPr lang="en-US">
                <a:solidFill>
                  <a:schemeClr val="bg1"/>
                </a:solidFill>
              </a:rPr>
              <a:t>4-The </a:t>
            </a:r>
            <a:r>
              <a:rPr lang="en-US">
                <a:solidFill>
                  <a:srgbClr val="FFC000"/>
                </a:solidFill>
              </a:rPr>
              <a:t>noncystein</a:t>
            </a:r>
            <a:r>
              <a:rPr lang="en-US">
                <a:solidFill>
                  <a:schemeClr val="bg1"/>
                </a:solidFill>
              </a:rPr>
              <a:t> mutation are very rarely associated with PHEO and hyper PTH suggesting that the follow up of these patients could be simplified</a:t>
            </a:r>
          </a:p>
          <a:p>
            <a:pPr marL="0" indent="0">
              <a:buNone/>
            </a:pPr>
            <a:r>
              <a:rPr lang="en-US">
                <a:solidFill>
                  <a:schemeClr val="bg1"/>
                </a:solidFill>
              </a:rPr>
              <a:t>5-All patients develop MTC and lesser numbers develop PHEOs or HPTH</a:t>
            </a:r>
          </a:p>
        </p:txBody>
      </p:sp>
      <p:pic>
        <p:nvPicPr>
          <p:cNvPr id="5" name="Content Placeholder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13863" y="1690688"/>
            <a:ext cx="5525588" cy="4486275"/>
          </a:xfrm>
          <a:prstGeom prst="rect">
            <a:avLst/>
          </a:prstGeom>
          <a:noFill/>
        </p:spPr>
      </p:pic>
      <p:sp>
        <p:nvSpPr>
          <p:cNvPr id="6" name="Title 1"/>
          <p:cNvSpPr>
            <a:spLocks noGrp="1"/>
          </p:cNvSpPr>
          <p:nvPr>
            <p:ph type="title"/>
          </p:nvPr>
        </p:nvSpPr>
        <p:spPr>
          <a:xfrm>
            <a:off x="446314" y="116930"/>
            <a:ext cx="10515600" cy="1325563"/>
          </a:xfrm>
        </p:spPr>
        <p:txBody>
          <a:bodyPr>
            <a:normAutofit/>
          </a:bodyPr>
          <a:lstStyle/>
          <a:p>
            <a:pPr algn="ctr"/>
            <a:r>
              <a:rPr lang="en-US" sz="8800" b="1" i="1" smtClean="0">
                <a:solidFill>
                  <a:schemeClr val="bg1"/>
                </a:solidFill>
                <a:latin typeface="Aparajita" panose="020B0604020202020204" pitchFamily="34" charset="0"/>
                <a:cs typeface="Aparajita" panose="020B0604020202020204" pitchFamily="34" charset="0"/>
              </a:rPr>
              <a:t>RET</a:t>
            </a:r>
            <a:endParaRPr lang="fa-IR" sz="8800" b="1" i="1">
              <a:solidFill>
                <a:schemeClr val="bg1"/>
              </a:solidFill>
              <a:latin typeface="Aparajita" panose="020B0604020202020204" pitchFamily="34" charset="0"/>
            </a:endParaRPr>
          </a:p>
        </p:txBody>
      </p:sp>
    </p:spTree>
    <p:extLst>
      <p:ext uri="{BB962C8B-B14F-4D97-AF65-F5344CB8AC3E}">
        <p14:creationId xmlns:p14="http://schemas.microsoft.com/office/powerpoint/2010/main" val="210717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86753"/>
            <a:ext cx="10659035" cy="5177118"/>
          </a:xfrm>
        </p:spPr>
        <p:txBody>
          <a:bodyPr/>
          <a:lstStyle/>
          <a:p>
            <a:pPr marL="0" indent="0">
              <a:buNone/>
            </a:pPr>
            <a:r>
              <a:rPr lang="en-US" smtClean="0"/>
              <a:t> </a:t>
            </a:r>
          </a:p>
          <a:p>
            <a:pPr>
              <a:buFont typeface="Wingdings" panose="05000000000000000000" pitchFamily="2" charset="2"/>
              <a:buChar char="Ø"/>
            </a:pPr>
            <a:r>
              <a:rPr lang="en-US" smtClean="0">
                <a:solidFill>
                  <a:srgbClr val="FFC000"/>
                </a:solidFill>
              </a:rPr>
              <a:t>PHEO</a:t>
            </a:r>
            <a:r>
              <a:rPr lang="en-US" smtClean="0"/>
              <a:t> and or </a:t>
            </a:r>
            <a:r>
              <a:rPr lang="en-US" smtClean="0">
                <a:solidFill>
                  <a:srgbClr val="FFC000"/>
                </a:solidFill>
              </a:rPr>
              <a:t>hyper PTH </a:t>
            </a:r>
            <a:r>
              <a:rPr lang="en-US" smtClean="0"/>
              <a:t>are mainly associated with </a:t>
            </a:r>
            <a:r>
              <a:rPr lang="en-US" b="1" smtClean="0"/>
              <a:t>cysteine mutations </a:t>
            </a:r>
            <a:r>
              <a:rPr lang="en-US" smtClean="0"/>
              <a:t>in particular at </a:t>
            </a:r>
            <a:r>
              <a:rPr lang="en-US" smtClean="0">
                <a:solidFill>
                  <a:srgbClr val="FFC000"/>
                </a:solidFill>
              </a:rPr>
              <a:t>CYS634</a:t>
            </a:r>
            <a:r>
              <a:rPr lang="en-US" smtClean="0"/>
              <a:t> and are very rare in familis with </a:t>
            </a:r>
            <a:r>
              <a:rPr lang="en-US" b="1" smtClean="0"/>
              <a:t>noncysteinRET</a:t>
            </a:r>
            <a:r>
              <a:rPr lang="en-US" smtClean="0"/>
              <a:t> mutations</a:t>
            </a:r>
          </a:p>
          <a:p>
            <a:pPr>
              <a:buFont typeface="Wingdings" panose="05000000000000000000" pitchFamily="2" charset="2"/>
              <a:buChar char="Ø"/>
            </a:pPr>
            <a:r>
              <a:rPr lang="en-US" smtClean="0"/>
              <a:t>This evidence is relevant for clinicians because the follow up of patients with </a:t>
            </a:r>
            <a:r>
              <a:rPr lang="en-US" smtClean="0">
                <a:solidFill>
                  <a:srgbClr val="FFC000"/>
                </a:solidFill>
              </a:rPr>
              <a:t>noncystein RET mutations </a:t>
            </a:r>
            <a:r>
              <a:rPr lang="en-US" smtClean="0"/>
              <a:t>could be </a:t>
            </a:r>
            <a:r>
              <a:rPr lang="en-US" smtClean="0">
                <a:solidFill>
                  <a:srgbClr val="FFC000"/>
                </a:solidFill>
              </a:rPr>
              <a:t>simplified</a:t>
            </a:r>
            <a:r>
              <a:rPr lang="en-US" smtClean="0"/>
              <a:t> by eliminating the annual evaluating of adrenal gland and parathyroid function which are still recommended in the clinical practice guidelines</a:t>
            </a:r>
          </a:p>
          <a:p>
            <a:pPr marL="0" indent="0">
              <a:buNone/>
            </a:pPr>
            <a:endParaRPr lang="en-US" smtClean="0"/>
          </a:p>
          <a:p>
            <a:pPr>
              <a:buFont typeface="Wingdings" panose="05000000000000000000" pitchFamily="2" charset="2"/>
              <a:buChar char="Ø"/>
            </a:pPr>
            <a:endParaRPr lang="fa-I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956429" y="6394539"/>
            <a:ext cx="1540806" cy="369332"/>
          </a:xfrm>
          <a:prstGeom prst="rect">
            <a:avLst/>
          </a:prstGeom>
        </p:spPr>
        <p:txBody>
          <a:bodyPr wrap="none">
            <a:spAutoFit/>
          </a:bodyPr>
          <a:lstStyle/>
          <a:p>
            <a:r>
              <a:rPr lang="en-US">
                <a:solidFill>
                  <a:srgbClr val="FFC000"/>
                </a:solidFill>
              </a:rPr>
              <a:t>Genes ( 2019 )</a:t>
            </a:r>
          </a:p>
        </p:txBody>
      </p:sp>
    </p:spTree>
    <p:extLst>
      <p:ext uri="{BB962C8B-B14F-4D97-AF65-F5344CB8AC3E}">
        <p14:creationId xmlns:p14="http://schemas.microsoft.com/office/powerpoint/2010/main" val="93641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Romei2016JMedGenetRETmutations.pdf - Adobe Reade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126" t="17104" r="7986" b="17956"/>
          <a:stretch/>
        </p:blipFill>
        <p:spPr>
          <a:xfrm>
            <a:off x="117566" y="117475"/>
            <a:ext cx="11900263" cy="3527425"/>
          </a:xfrm>
          <a:prstGeom prst="rect">
            <a:avLst/>
          </a:prstGeom>
        </p:spPr>
      </p:pic>
      <p:sp>
        <p:nvSpPr>
          <p:cNvPr id="9" name="Content Placeholder 2"/>
          <p:cNvSpPr>
            <a:spLocks noGrp="1"/>
          </p:cNvSpPr>
          <p:nvPr>
            <p:ph sz="half" idx="2"/>
          </p:nvPr>
        </p:nvSpPr>
        <p:spPr>
          <a:xfrm>
            <a:off x="234950" y="3775075"/>
            <a:ext cx="11782425" cy="2900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mtClean="0">
                <a:solidFill>
                  <a:schemeClr val="bg1"/>
                </a:solidFill>
              </a:rPr>
              <a:t>Subjects 70 patients (20 women and 50 men) affected with advanced and metastatic </a:t>
            </a:r>
            <a:r>
              <a:rPr lang="en-US" b="1" smtClean="0">
                <a:solidFill>
                  <a:schemeClr val="bg1"/>
                </a:solidFill>
              </a:rPr>
              <a:t>sporadic MTC </a:t>
            </a:r>
            <a:r>
              <a:rPr lang="en-US" smtClean="0">
                <a:solidFill>
                  <a:schemeClr val="bg1"/>
                </a:solidFill>
              </a:rPr>
              <a:t>fulfilling the ceriteria to be enrolled in clinical trial with TKI</a:t>
            </a:r>
            <a:endParaRPr lang="fa-IR">
              <a:solidFill>
                <a:schemeClr val="bg1"/>
              </a:solidFill>
            </a:endParaRPr>
          </a:p>
        </p:txBody>
      </p:sp>
    </p:spTree>
    <p:extLst>
      <p:ext uri="{BB962C8B-B14F-4D97-AF65-F5344CB8AC3E}">
        <p14:creationId xmlns:p14="http://schemas.microsoft.com/office/powerpoint/2010/main" val="24756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1446" y="444137"/>
            <a:ext cx="10515600" cy="595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mtClean="0"/>
              <a:t>It has been largely demonstrated that </a:t>
            </a:r>
            <a:r>
              <a:rPr lang="en-US" smtClean="0">
                <a:solidFill>
                  <a:srgbClr val="FFC000"/>
                </a:solidFill>
              </a:rPr>
              <a:t>somatic RET mutations </a:t>
            </a:r>
            <a:r>
              <a:rPr lang="en-US" smtClean="0"/>
              <a:t>represent a risk factor for </a:t>
            </a:r>
            <a:r>
              <a:rPr lang="en-US" smtClean="0">
                <a:solidFill>
                  <a:srgbClr val="FFC000"/>
                </a:solidFill>
              </a:rPr>
              <a:t>more aggressive </a:t>
            </a:r>
            <a:r>
              <a:rPr lang="en-US" smtClean="0"/>
              <a:t>biological behaivior and </a:t>
            </a:r>
            <a:r>
              <a:rPr lang="en-US" smtClean="0">
                <a:solidFill>
                  <a:srgbClr val="FFC000"/>
                </a:solidFill>
              </a:rPr>
              <a:t>reduced survival</a:t>
            </a:r>
          </a:p>
          <a:p>
            <a:pPr>
              <a:buFont typeface="Wingdings" panose="05000000000000000000" pitchFamily="2" charset="2"/>
              <a:buChar char="Ø"/>
            </a:pPr>
            <a:r>
              <a:rPr lang="en-US" smtClean="0"/>
              <a:t>According to different series the prevalence of</a:t>
            </a:r>
            <a:r>
              <a:rPr lang="en-US" smtClean="0">
                <a:solidFill>
                  <a:srgbClr val="FFC000"/>
                </a:solidFill>
              </a:rPr>
              <a:t> these mutations </a:t>
            </a:r>
            <a:r>
              <a:rPr lang="en-US" smtClean="0"/>
              <a:t>is approximately 50-60% and is </a:t>
            </a:r>
            <a:r>
              <a:rPr lang="en-US" smtClean="0">
                <a:solidFill>
                  <a:srgbClr val="FFC000"/>
                </a:solidFill>
              </a:rPr>
              <a:t>significantly lower </a:t>
            </a:r>
            <a:r>
              <a:rPr lang="en-US" smtClean="0"/>
              <a:t>in </a:t>
            </a:r>
            <a:r>
              <a:rPr lang="en-US" smtClean="0">
                <a:solidFill>
                  <a:srgbClr val="FFC000"/>
                </a:solidFill>
              </a:rPr>
              <a:t>micro MTC </a:t>
            </a:r>
            <a:r>
              <a:rPr lang="en-US" smtClean="0"/>
              <a:t>than in larger tumors</a:t>
            </a:r>
          </a:p>
          <a:p>
            <a:pPr>
              <a:buFont typeface="Wingdings" panose="05000000000000000000" pitchFamily="2" charset="2"/>
              <a:buChar char="Ø"/>
            </a:pPr>
            <a:r>
              <a:rPr lang="en-US" smtClean="0"/>
              <a:t>67/70 cases (91.4%) showed a somatic mutation ; while 6(8.6%) were negative</a:t>
            </a:r>
          </a:p>
          <a:p>
            <a:pPr>
              <a:buFont typeface="Wingdings" panose="05000000000000000000" pitchFamily="2" charset="2"/>
              <a:buChar char="Ø"/>
            </a:pPr>
            <a:r>
              <a:rPr lang="en-US" smtClean="0"/>
              <a:t>Among the mutation cases ;RET mutations mainly </a:t>
            </a:r>
            <a:r>
              <a:rPr lang="en-US" smtClean="0">
                <a:solidFill>
                  <a:srgbClr val="FFC000"/>
                </a:solidFill>
              </a:rPr>
              <a:t>M918T</a:t>
            </a:r>
            <a:r>
              <a:rPr lang="en-US" smtClean="0"/>
              <a:t> ;were the most prevalent </a:t>
            </a:r>
            <a:r>
              <a:rPr lang="en-US" smtClean="0">
                <a:solidFill>
                  <a:srgbClr val="FFC000"/>
                </a:solidFill>
              </a:rPr>
              <a:t>(93.8%)</a:t>
            </a:r>
          </a:p>
          <a:p>
            <a:pPr>
              <a:buFont typeface="Wingdings" panose="05000000000000000000" pitchFamily="2" charset="2"/>
              <a:buChar char="Ø"/>
            </a:pPr>
            <a:r>
              <a:rPr lang="en-US" smtClean="0"/>
              <a:t>Four tumors showed </a:t>
            </a:r>
            <a:r>
              <a:rPr lang="en-US" smtClean="0">
                <a:solidFill>
                  <a:srgbClr val="FFC000"/>
                </a:solidFill>
              </a:rPr>
              <a:t>two RET somatic mutation </a:t>
            </a:r>
            <a:r>
              <a:rPr lang="en-US" smtClean="0"/>
              <a:t>; we found a complex somatic RET alteration in 6/60 (10%) RET positive sporadic MTC cases</a:t>
            </a:r>
            <a:endParaRPr lang="fa-IR"/>
          </a:p>
        </p:txBody>
      </p:sp>
    </p:spTree>
    <p:extLst>
      <p:ext uri="{BB962C8B-B14F-4D97-AF65-F5344CB8AC3E}">
        <p14:creationId xmlns:p14="http://schemas.microsoft.com/office/powerpoint/2010/main" val="420583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mei2016JMedGenetRETmutations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3816" t="18386" r="3389" b="8965"/>
          <a:stretch/>
        </p:blipFill>
        <p:spPr>
          <a:xfrm>
            <a:off x="130629" y="117566"/>
            <a:ext cx="11952514" cy="6635931"/>
          </a:xfrm>
          <a:prstGeom prst="rect">
            <a:avLst/>
          </a:prstGeom>
        </p:spPr>
      </p:pic>
    </p:spTree>
    <p:extLst>
      <p:ext uri="{BB962C8B-B14F-4D97-AF65-F5344CB8AC3E}">
        <p14:creationId xmlns:p14="http://schemas.microsoft.com/office/powerpoint/2010/main" val="356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3069" y="209006"/>
            <a:ext cx="10515600" cy="6648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mtClean="0"/>
              <a:t>This finding is relevant in choosing the </a:t>
            </a:r>
            <a:r>
              <a:rPr lang="en-US" smtClean="0">
                <a:solidFill>
                  <a:srgbClr val="FFC000"/>
                </a:solidFill>
              </a:rPr>
              <a:t>TKI</a:t>
            </a:r>
            <a:r>
              <a:rPr lang="en-US" smtClean="0"/>
              <a:t> to be employed for the treatment of these patients </a:t>
            </a:r>
          </a:p>
          <a:p>
            <a:pPr>
              <a:buFont typeface="Wingdings" panose="05000000000000000000" pitchFamily="2" charset="2"/>
              <a:buChar char="Ø"/>
            </a:pPr>
            <a:r>
              <a:rPr lang="en-US" smtClean="0"/>
              <a:t>The majority of TKI tested until now are multi target therapies but only a few of them are active against RET </a:t>
            </a:r>
          </a:p>
          <a:p>
            <a:pPr>
              <a:buFont typeface="Wingdings" panose="05000000000000000000" pitchFamily="2" charset="2"/>
              <a:buChar char="Ø"/>
            </a:pPr>
            <a:r>
              <a:rPr lang="en-US" smtClean="0"/>
              <a:t>This study showed a high prevalence of </a:t>
            </a:r>
            <a:r>
              <a:rPr lang="en-US" smtClean="0">
                <a:solidFill>
                  <a:srgbClr val="FFC000"/>
                </a:solidFill>
              </a:rPr>
              <a:t>somatic RET mutations </a:t>
            </a:r>
            <a:r>
              <a:rPr lang="en-US" smtClean="0"/>
              <a:t>in advanced and metastatic MTCs</a:t>
            </a:r>
          </a:p>
          <a:p>
            <a:pPr>
              <a:buFont typeface="Wingdings" panose="05000000000000000000" pitchFamily="2" charset="2"/>
              <a:buChar char="Ø"/>
            </a:pPr>
            <a:r>
              <a:rPr lang="en-US" smtClean="0"/>
              <a:t>Ras mutation were present in a small percentage of cases and mutually exclusive with RET mutations</a:t>
            </a:r>
          </a:p>
          <a:p>
            <a:pPr>
              <a:buFont typeface="Wingdings" panose="05000000000000000000" pitchFamily="2" charset="2"/>
              <a:buChar char="Ø"/>
            </a:pPr>
            <a:r>
              <a:rPr lang="en-US" smtClean="0"/>
              <a:t>In a small number of cases ; more than one RET mutation was present in the same tissure</a:t>
            </a:r>
          </a:p>
          <a:p>
            <a:pPr>
              <a:buFont typeface="Wingdings" panose="05000000000000000000" pitchFamily="2" charset="2"/>
              <a:buChar char="Ø"/>
            </a:pPr>
            <a:r>
              <a:rPr lang="en-US" smtClean="0"/>
              <a:t>Ret</a:t>
            </a:r>
            <a:r>
              <a:rPr lang="en-US" smtClean="0">
                <a:solidFill>
                  <a:srgbClr val="FFC000"/>
                </a:solidFill>
              </a:rPr>
              <a:t> double mutations </a:t>
            </a:r>
            <a:r>
              <a:rPr lang="en-US" smtClean="0"/>
              <a:t>and to a lesser extent also </a:t>
            </a:r>
            <a:r>
              <a:rPr lang="en-US" smtClean="0">
                <a:solidFill>
                  <a:srgbClr val="FFC000"/>
                </a:solidFill>
              </a:rPr>
              <a:t>complex</a:t>
            </a:r>
            <a:r>
              <a:rPr lang="en-US" smtClean="0"/>
              <a:t> </a:t>
            </a:r>
            <a:r>
              <a:rPr lang="en-US" smtClean="0">
                <a:solidFill>
                  <a:srgbClr val="FFC000"/>
                </a:solidFill>
              </a:rPr>
              <a:t>mutations</a:t>
            </a:r>
            <a:r>
              <a:rPr lang="en-US" smtClean="0"/>
              <a:t> showed a </a:t>
            </a:r>
            <a:r>
              <a:rPr lang="en-US" smtClean="0">
                <a:solidFill>
                  <a:srgbClr val="FFC000"/>
                </a:solidFill>
              </a:rPr>
              <a:t>worse outcome</a:t>
            </a:r>
            <a:endParaRPr lang="fa-IR">
              <a:solidFill>
                <a:srgbClr val="FFC000"/>
              </a:solidFill>
            </a:endParaRPr>
          </a:p>
        </p:txBody>
      </p:sp>
    </p:spTree>
    <p:extLst>
      <p:ext uri="{BB962C8B-B14F-4D97-AF65-F5344CB8AC3E}">
        <p14:creationId xmlns:p14="http://schemas.microsoft.com/office/powerpoint/2010/main" val="135706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y.2014.0335 (15).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7016" t="12081" r="23228" b="22174"/>
          <a:stretch/>
        </p:blipFill>
        <p:spPr>
          <a:xfrm>
            <a:off x="143691" y="156754"/>
            <a:ext cx="11913325" cy="6544492"/>
          </a:xfrm>
        </p:spPr>
      </p:pic>
    </p:spTree>
    <p:extLst>
      <p:ext uri="{BB962C8B-B14F-4D97-AF65-F5344CB8AC3E}">
        <p14:creationId xmlns:p14="http://schemas.microsoft.com/office/powerpoint/2010/main" val="3224096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949" y="1015728"/>
            <a:ext cx="10515600" cy="4351338"/>
          </a:xfrm>
        </p:spPr>
        <p:txBody>
          <a:bodyPr/>
          <a:lstStyle/>
          <a:p>
            <a:pPr marL="0" indent="0">
              <a:buClr>
                <a:schemeClr val="accent2"/>
              </a:buClr>
              <a:buNone/>
            </a:pPr>
            <a:r>
              <a:rPr lang="en-US" sz="3600" b="1">
                <a:solidFill>
                  <a:srgbClr val="FFC000"/>
                </a:solidFill>
              </a:rPr>
              <a:t>Recommendation 1:</a:t>
            </a:r>
          </a:p>
          <a:p>
            <a:pPr marL="0" indent="0">
              <a:buClr>
                <a:schemeClr val="accent2"/>
              </a:buClr>
              <a:buNone/>
            </a:pPr>
            <a:r>
              <a:rPr lang="en-US"/>
              <a:t>The original ATA Guidelines used A, B, C, and D designations to define categories of </a:t>
            </a:r>
            <a:r>
              <a:rPr lang="en-US" i="1"/>
              <a:t>RET </a:t>
            </a:r>
            <a:r>
              <a:rPr lang="en-US"/>
              <a:t>mutations associated with increasing aggressiveness (from A to D) of the MTC .</a:t>
            </a:r>
          </a:p>
          <a:p>
            <a:pPr marL="0" indent="0">
              <a:buClr>
                <a:schemeClr val="accent2"/>
              </a:buClr>
              <a:buNone/>
            </a:pPr>
            <a:endParaRPr lang="en-US"/>
          </a:p>
          <a:p>
            <a:pPr marL="0" indent="0">
              <a:buClr>
                <a:schemeClr val="accent2"/>
              </a:buClr>
              <a:buNone/>
            </a:pPr>
            <a:r>
              <a:rPr lang="en-US"/>
              <a:t>D : “highest risk” (HST), </a:t>
            </a:r>
            <a:r>
              <a:rPr lang="en-US" i="1"/>
              <a:t>RET </a:t>
            </a:r>
            <a:r>
              <a:rPr lang="en-US"/>
              <a:t>codon </a:t>
            </a:r>
            <a:r>
              <a:rPr lang="en-US" i="1"/>
              <a:t>M918T </a:t>
            </a:r>
            <a:r>
              <a:rPr lang="en-US"/>
              <a:t>mutation</a:t>
            </a:r>
          </a:p>
          <a:p>
            <a:pPr marL="0" indent="0">
              <a:buClr>
                <a:schemeClr val="accent2"/>
              </a:buClr>
              <a:buNone/>
            </a:pPr>
            <a:r>
              <a:rPr lang="en-US"/>
              <a:t>C : “high risk” (H), </a:t>
            </a:r>
            <a:r>
              <a:rPr lang="en-US" i="1"/>
              <a:t>RET </a:t>
            </a:r>
            <a:r>
              <a:rPr lang="en-US"/>
              <a:t>codon </a:t>
            </a:r>
            <a:r>
              <a:rPr lang="en-US" i="1"/>
              <a:t>C634 </a:t>
            </a:r>
            <a:r>
              <a:rPr lang="en-US"/>
              <a:t>mutations</a:t>
            </a:r>
          </a:p>
          <a:p>
            <a:pPr marL="0" indent="0">
              <a:buClr>
                <a:schemeClr val="accent2"/>
              </a:buClr>
              <a:buNone/>
            </a:pPr>
            <a:r>
              <a:rPr lang="en-US"/>
              <a:t>A and B: “moderate risk” (MOD), </a:t>
            </a:r>
            <a:r>
              <a:rPr lang="en-US" i="1"/>
              <a:t>RET </a:t>
            </a:r>
            <a:r>
              <a:rPr lang="en-US"/>
              <a:t>codon mutations other than M918T and C634.</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1348958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30629" y="130629"/>
            <a:ext cx="11952514" cy="6622867"/>
          </a:xfrm>
          <a:prstGeom prst="rect">
            <a:avLst/>
          </a:prstGeom>
          <a:noFill/>
          <a:ln w="9525">
            <a:noFill/>
            <a:miter lim="800000"/>
            <a:headEnd/>
            <a:tailEnd/>
          </a:ln>
        </p:spPr>
      </p:pic>
    </p:spTree>
    <p:extLst>
      <p:ext uri="{BB962C8B-B14F-4D97-AF65-F5344CB8AC3E}">
        <p14:creationId xmlns:p14="http://schemas.microsoft.com/office/powerpoint/2010/main" val="31966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0"/>
            <a:ext cx="10515600" cy="1325563"/>
          </a:xfrm>
        </p:spPr>
        <p:txBody>
          <a:bodyPr>
            <a:normAutofit/>
          </a:bodyPr>
          <a:lstStyle/>
          <a:p>
            <a:pPr algn="ctr"/>
            <a:r>
              <a:rPr lang="en-US" sz="7200" smtClean="0"/>
              <a:t>Agenda </a:t>
            </a:r>
            <a:endParaRPr lang="fa-IR" sz="7200"/>
          </a:p>
        </p:txBody>
      </p:sp>
      <p:sp>
        <p:nvSpPr>
          <p:cNvPr id="3" name="Content Placeholder 2"/>
          <p:cNvSpPr>
            <a:spLocks noGrp="1"/>
          </p:cNvSpPr>
          <p:nvPr>
            <p:ph idx="1"/>
          </p:nvPr>
        </p:nvSpPr>
        <p:spPr>
          <a:xfrm>
            <a:off x="339635" y="1708059"/>
            <a:ext cx="11639006" cy="4351338"/>
          </a:xfrm>
        </p:spPr>
        <p:txBody>
          <a:bodyPr>
            <a:normAutofit fontScale="85000" lnSpcReduction="20000"/>
          </a:bodyPr>
          <a:lstStyle/>
          <a:p>
            <a:pPr>
              <a:buClr>
                <a:schemeClr val="accent2"/>
              </a:buClr>
              <a:buFont typeface="Courier New" panose="02070309020205020404" pitchFamily="49" charset="0"/>
              <a:buChar char="o"/>
            </a:pPr>
            <a:r>
              <a:rPr lang="en-US" smtClean="0"/>
              <a:t>Introduction</a:t>
            </a:r>
          </a:p>
          <a:p>
            <a:pPr>
              <a:buClr>
                <a:schemeClr val="accent2"/>
              </a:buClr>
              <a:buFont typeface="Courier New" panose="02070309020205020404" pitchFamily="49" charset="0"/>
              <a:buChar char="o"/>
            </a:pPr>
            <a:r>
              <a:rPr lang="en-US" smtClean="0"/>
              <a:t>Clinical presentation</a:t>
            </a:r>
          </a:p>
          <a:p>
            <a:pPr>
              <a:buClr>
                <a:schemeClr val="accent2"/>
              </a:buClr>
              <a:buFont typeface="Courier New" panose="02070309020205020404" pitchFamily="49" charset="0"/>
              <a:buChar char="o"/>
            </a:pPr>
            <a:r>
              <a:rPr lang="en-US" smtClean="0"/>
              <a:t> </a:t>
            </a:r>
            <a:r>
              <a:rPr lang="en-US"/>
              <a:t>Etiology of sporadic and hereditary MTC</a:t>
            </a:r>
          </a:p>
          <a:p>
            <a:pPr>
              <a:buClr>
                <a:schemeClr val="accent2"/>
              </a:buClr>
              <a:buFont typeface="Courier New" panose="02070309020205020404" pitchFamily="49" charset="0"/>
              <a:buChar char="o"/>
            </a:pPr>
            <a:r>
              <a:rPr lang="en-US" smtClean="0"/>
              <a:t> </a:t>
            </a:r>
            <a:r>
              <a:rPr lang="en-US"/>
              <a:t>Clinical characteristics and relationship between genotype and phenotype</a:t>
            </a:r>
          </a:p>
          <a:p>
            <a:pPr>
              <a:buClr>
                <a:schemeClr val="accent2"/>
              </a:buClr>
              <a:buFont typeface="Courier New" panose="02070309020205020404" pitchFamily="49" charset="0"/>
              <a:buChar char="o"/>
            </a:pPr>
            <a:r>
              <a:rPr lang="en-US" smtClean="0"/>
              <a:t> </a:t>
            </a:r>
            <a:r>
              <a:rPr lang="en-US"/>
              <a:t>Direct DNA analysis to detect mutations in the  </a:t>
            </a:r>
            <a:r>
              <a:rPr lang="en-US" i="1"/>
              <a:t>RET  </a:t>
            </a:r>
            <a:r>
              <a:rPr lang="en-US"/>
              <a:t>proto oncogene</a:t>
            </a:r>
          </a:p>
          <a:p>
            <a:pPr>
              <a:buClr>
                <a:schemeClr val="accent2"/>
              </a:buClr>
              <a:buFont typeface="Courier New" panose="02070309020205020404" pitchFamily="49" charset="0"/>
              <a:buChar char="o"/>
            </a:pPr>
            <a:r>
              <a:rPr lang="en-US" smtClean="0"/>
              <a:t> </a:t>
            </a:r>
            <a:r>
              <a:rPr lang="en-US"/>
              <a:t>Secretory products of MTC</a:t>
            </a:r>
          </a:p>
          <a:p>
            <a:pPr>
              <a:buClr>
                <a:schemeClr val="accent2"/>
              </a:buClr>
              <a:buFont typeface="Courier New" panose="02070309020205020404" pitchFamily="49" charset="0"/>
              <a:buChar char="o"/>
            </a:pPr>
            <a:r>
              <a:rPr lang="en-US" smtClean="0"/>
              <a:t>The </a:t>
            </a:r>
            <a:r>
              <a:rPr lang="en-US"/>
              <a:t>diagnosis of MTC in patients presenting with a thyroid nodule</a:t>
            </a:r>
          </a:p>
          <a:p>
            <a:pPr>
              <a:buClr>
                <a:schemeClr val="accent2"/>
              </a:buClr>
              <a:buFont typeface="Courier New" panose="02070309020205020404" pitchFamily="49" charset="0"/>
              <a:buChar char="o"/>
            </a:pPr>
            <a:r>
              <a:rPr lang="en-US" smtClean="0"/>
              <a:t> </a:t>
            </a:r>
            <a:r>
              <a:rPr lang="en-US"/>
              <a:t>Management of patients with a thyroid nodule and histological documentation of MTC</a:t>
            </a:r>
          </a:p>
          <a:p>
            <a:pPr>
              <a:buClr>
                <a:schemeClr val="accent2"/>
              </a:buClr>
              <a:buFont typeface="Courier New" panose="02070309020205020404" pitchFamily="49" charset="0"/>
              <a:buChar char="o"/>
            </a:pPr>
            <a:r>
              <a:rPr lang="en-US" smtClean="0"/>
              <a:t> </a:t>
            </a:r>
            <a:r>
              <a:rPr lang="en-US"/>
              <a:t>Management of patients with locally advanced or metastatic MTC L </a:t>
            </a:r>
          </a:p>
          <a:p>
            <a:pPr>
              <a:buClr>
                <a:schemeClr val="accent2"/>
              </a:buClr>
              <a:buFont typeface="Courier New" panose="02070309020205020404" pitchFamily="49" charset="0"/>
              <a:buChar char="o"/>
            </a:pPr>
            <a:r>
              <a:rPr lang="en-US" smtClean="0"/>
              <a:t> </a:t>
            </a:r>
            <a:r>
              <a:rPr lang="en-US"/>
              <a:t>Management of patients following an incomplete thyroidectomy and </a:t>
            </a:r>
            <a:r>
              <a:rPr lang="en-US" smtClean="0"/>
              <a:t>lymph node dissection</a:t>
            </a:r>
            <a:endParaRPr lang="en-US" dirty="0"/>
          </a:p>
        </p:txBody>
      </p:sp>
    </p:spTree>
    <p:extLst>
      <p:ext uri="{BB962C8B-B14F-4D97-AF65-F5344CB8AC3E}">
        <p14:creationId xmlns:p14="http://schemas.microsoft.com/office/powerpoint/2010/main" val="47147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mtClean="0"/>
              <a:t>Clinical Caractristic and Relationship between Genotype and Phenotype</a:t>
            </a:r>
            <a:endParaRPr lang="fa-IR"/>
          </a:p>
        </p:txBody>
      </p:sp>
      <p:sp>
        <p:nvSpPr>
          <p:cNvPr id="3" name="Content Placeholder 2"/>
          <p:cNvSpPr>
            <a:spLocks noGrp="1"/>
          </p:cNvSpPr>
          <p:nvPr>
            <p:ph idx="1"/>
          </p:nvPr>
        </p:nvSpPr>
        <p:spPr>
          <a:xfrm>
            <a:off x="655320" y="2230574"/>
            <a:ext cx="10515600" cy="4351338"/>
          </a:xfrm>
        </p:spPr>
        <p:txBody>
          <a:bodyPr/>
          <a:lstStyle/>
          <a:p>
            <a:pPr marL="109728" indent="0">
              <a:buClr>
                <a:schemeClr val="accent2"/>
              </a:buClr>
              <a:buNone/>
            </a:pPr>
            <a:r>
              <a:rPr lang="en-US" b="1"/>
              <a:t>1)Sporadic MTC:</a:t>
            </a:r>
            <a:br>
              <a:rPr lang="en-US" b="1"/>
            </a:br>
            <a:endParaRPr lang="en-US"/>
          </a:p>
          <a:p>
            <a:pPr marL="0" indent="0">
              <a:buClr>
                <a:schemeClr val="accent2"/>
              </a:buClr>
              <a:buNone/>
            </a:pPr>
            <a:r>
              <a:rPr lang="en-US"/>
              <a:t>Sporadic MTC usually occurs between the </a:t>
            </a:r>
            <a:r>
              <a:rPr lang="en-US">
                <a:solidFill>
                  <a:srgbClr val="FFC000"/>
                </a:solidFill>
              </a:rPr>
              <a:t>4th and 6th </a:t>
            </a:r>
            <a:r>
              <a:rPr lang="en-US"/>
              <a:t>decades of life MTC who present with a palpable thyroid nodule</a:t>
            </a:r>
          </a:p>
          <a:p>
            <a:pPr marL="0" indent="0">
              <a:buClr>
                <a:schemeClr val="accent2"/>
              </a:buClr>
              <a:buNone/>
            </a:pPr>
            <a:r>
              <a:rPr lang="en-US"/>
              <a:t>                       70% of </a:t>
            </a:r>
            <a:r>
              <a:rPr lang="en-US" smtClean="0"/>
              <a:t>patients  </a:t>
            </a:r>
            <a:r>
              <a:rPr lang="en-US"/>
              <a:t>have cervical metastases </a:t>
            </a:r>
          </a:p>
          <a:p>
            <a:pPr marL="0" indent="0">
              <a:buClr>
                <a:schemeClr val="accent2"/>
              </a:buClr>
              <a:buNone/>
            </a:pPr>
            <a:r>
              <a:rPr lang="en-US"/>
              <a:t>                       10% have distant metastases</a:t>
            </a:r>
          </a:p>
          <a:p>
            <a:endParaRPr lang="fa-IR"/>
          </a:p>
        </p:txBody>
      </p:sp>
    </p:spTree>
    <p:extLst>
      <p:ext uri="{BB962C8B-B14F-4D97-AF65-F5344CB8AC3E}">
        <p14:creationId xmlns:p14="http://schemas.microsoft.com/office/powerpoint/2010/main" val="300595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452" y="885099"/>
            <a:ext cx="9990908" cy="4351338"/>
          </a:xfrm>
        </p:spPr>
        <p:txBody>
          <a:bodyPr>
            <a:normAutofit/>
          </a:bodyPr>
          <a:lstStyle/>
          <a:p>
            <a:pPr>
              <a:buFont typeface="Wingdings" panose="05000000000000000000" pitchFamily="2" charset="2"/>
              <a:buChar char="Ø"/>
            </a:pPr>
            <a:r>
              <a:rPr lang="en-US" smtClean="0"/>
              <a:t>On univariant analysis </a:t>
            </a:r>
            <a:r>
              <a:rPr lang="en-US" smtClean="0">
                <a:solidFill>
                  <a:srgbClr val="FFC000"/>
                </a:solidFill>
              </a:rPr>
              <a:t>prognosis</a:t>
            </a:r>
            <a:r>
              <a:rPr lang="en-US" smtClean="0"/>
              <a:t> is directly related to :</a:t>
            </a:r>
          </a:p>
          <a:p>
            <a:pPr marL="0" indent="0">
              <a:buNone/>
            </a:pPr>
            <a:r>
              <a:rPr lang="en-US"/>
              <a:t> </a:t>
            </a:r>
            <a:r>
              <a:rPr lang="en-US" smtClean="0"/>
              <a:t>      patient age at diagnosis</a:t>
            </a:r>
          </a:p>
          <a:p>
            <a:pPr marL="0" indent="0">
              <a:buNone/>
            </a:pPr>
            <a:r>
              <a:rPr lang="en-US"/>
              <a:t> </a:t>
            </a:r>
            <a:r>
              <a:rPr lang="en-US" smtClean="0"/>
              <a:t>      Male sex</a:t>
            </a:r>
          </a:p>
          <a:p>
            <a:pPr marL="0" indent="0">
              <a:buNone/>
            </a:pPr>
            <a:r>
              <a:rPr lang="en-US"/>
              <a:t> </a:t>
            </a:r>
            <a:r>
              <a:rPr lang="en-US" smtClean="0"/>
              <a:t>      The presence of local tumor invasion </a:t>
            </a:r>
          </a:p>
          <a:p>
            <a:pPr marL="0" indent="0">
              <a:buNone/>
            </a:pPr>
            <a:r>
              <a:rPr lang="en-US"/>
              <a:t> </a:t>
            </a:r>
            <a:r>
              <a:rPr lang="en-US" smtClean="0"/>
              <a:t>       The presence of lymph node metastases</a:t>
            </a:r>
          </a:p>
          <a:p>
            <a:pPr marL="0" indent="0">
              <a:buNone/>
            </a:pPr>
            <a:r>
              <a:rPr lang="en-US"/>
              <a:t> </a:t>
            </a:r>
            <a:r>
              <a:rPr lang="en-US" smtClean="0"/>
              <a:t>       The presence of distance metastases</a:t>
            </a:r>
          </a:p>
          <a:p>
            <a:pPr>
              <a:buFont typeface="Wingdings" panose="05000000000000000000" pitchFamily="2" charset="2"/>
              <a:buChar char="Ø"/>
            </a:pPr>
            <a:r>
              <a:rPr lang="en-US" smtClean="0"/>
              <a:t>The cinical behavior of sporadic MTC is unpredictable and some patients with distant metastases may live for several years</a:t>
            </a:r>
          </a:p>
          <a:p>
            <a:pPr marL="0" indent="0">
              <a:buNone/>
            </a:pPr>
            <a:endParaRPr lang="en-US" smtClean="0"/>
          </a:p>
          <a:p>
            <a:pPr marL="0" indent="0">
              <a:buNone/>
            </a:pPr>
            <a:endParaRPr lang="en-US" smtClean="0"/>
          </a:p>
        </p:txBody>
      </p:sp>
    </p:spTree>
    <p:extLst>
      <p:ext uri="{BB962C8B-B14F-4D97-AF65-F5344CB8AC3E}">
        <p14:creationId xmlns:p14="http://schemas.microsoft.com/office/powerpoint/2010/main" val="10912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Heriditary MTC</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MEN2a :wich account for 95% of MEN2 cases ; there are four variants </a:t>
            </a:r>
          </a:p>
          <a:p>
            <a:pPr marL="0" indent="0">
              <a:buNone/>
            </a:pPr>
            <a:r>
              <a:rPr lang="en-US"/>
              <a:t> </a:t>
            </a:r>
            <a:r>
              <a:rPr lang="en-US" smtClean="0"/>
              <a:t>                 </a:t>
            </a:r>
            <a:r>
              <a:rPr lang="en-US" smtClean="0">
                <a:solidFill>
                  <a:srgbClr val="FFC000"/>
                </a:solidFill>
              </a:rPr>
              <a:t> Classical </a:t>
            </a:r>
            <a:r>
              <a:rPr lang="en-US" smtClean="0"/>
              <a:t>MEN2a</a:t>
            </a:r>
          </a:p>
          <a:p>
            <a:pPr marL="0" indent="0">
              <a:buNone/>
            </a:pPr>
            <a:r>
              <a:rPr lang="en-US"/>
              <a:t> </a:t>
            </a:r>
            <a:r>
              <a:rPr lang="en-US" smtClean="0"/>
              <a:t>                   MEN2a with </a:t>
            </a:r>
            <a:r>
              <a:rPr lang="en-US" smtClean="0">
                <a:solidFill>
                  <a:srgbClr val="FFC000"/>
                </a:solidFill>
              </a:rPr>
              <a:t>cutaneous lichen amyloidosis </a:t>
            </a:r>
            <a:r>
              <a:rPr lang="en-US" smtClean="0"/>
              <a:t>(CLA)</a:t>
            </a:r>
          </a:p>
          <a:p>
            <a:pPr marL="0" indent="0">
              <a:buNone/>
            </a:pPr>
            <a:r>
              <a:rPr lang="en-US"/>
              <a:t> </a:t>
            </a:r>
            <a:r>
              <a:rPr lang="en-US" smtClean="0"/>
              <a:t>                   MEN2a with </a:t>
            </a:r>
            <a:r>
              <a:rPr lang="en-US" smtClean="0">
                <a:solidFill>
                  <a:srgbClr val="FFC000"/>
                </a:solidFill>
              </a:rPr>
              <a:t>hirschprung disease </a:t>
            </a:r>
            <a:r>
              <a:rPr lang="en-US" smtClean="0"/>
              <a:t>(HD)</a:t>
            </a:r>
          </a:p>
          <a:p>
            <a:pPr marL="0" indent="0">
              <a:buNone/>
            </a:pPr>
            <a:r>
              <a:rPr lang="en-US"/>
              <a:t> </a:t>
            </a:r>
            <a:r>
              <a:rPr lang="en-US" smtClean="0"/>
              <a:t>                   </a:t>
            </a:r>
            <a:r>
              <a:rPr lang="en-US" smtClean="0">
                <a:solidFill>
                  <a:srgbClr val="FFC000"/>
                </a:solidFill>
              </a:rPr>
              <a:t>Fmilial sporadic MTC </a:t>
            </a:r>
            <a:r>
              <a:rPr lang="en-US" smtClean="0"/>
              <a:t>(FMTC)</a:t>
            </a:r>
          </a:p>
          <a:p>
            <a:pPr>
              <a:buFont typeface="Wingdings" panose="05000000000000000000" pitchFamily="2" charset="2"/>
              <a:buChar char="Ø"/>
            </a:pPr>
            <a:r>
              <a:rPr lang="en-US" smtClean="0"/>
              <a:t>MEN2b :wich account for 5% of hereditry MTC</a:t>
            </a:r>
          </a:p>
          <a:p>
            <a:pPr marL="0" indent="0">
              <a:buNone/>
            </a:pPr>
            <a:endParaRPr lang="fa-IR"/>
          </a:p>
        </p:txBody>
      </p:sp>
    </p:spTree>
    <p:extLst>
      <p:ext uri="{BB962C8B-B14F-4D97-AF65-F5344CB8AC3E}">
        <p14:creationId xmlns:p14="http://schemas.microsoft.com/office/powerpoint/2010/main" val="3811229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FMTC</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It should be recognized as a variant of MEN2a include familial with only MTC</a:t>
            </a:r>
          </a:p>
          <a:p>
            <a:pPr>
              <a:buFont typeface="Wingdings" panose="05000000000000000000" pitchFamily="2" charset="2"/>
              <a:buChar char="Ø"/>
            </a:pPr>
            <a:r>
              <a:rPr lang="en-US" smtClean="0"/>
              <a:t>Familial MTC which is diagnosed when patients have a </a:t>
            </a:r>
            <a:r>
              <a:rPr lang="en-US" smtClean="0">
                <a:solidFill>
                  <a:srgbClr val="FFC000"/>
                </a:solidFill>
              </a:rPr>
              <a:t>RET germline </a:t>
            </a:r>
            <a:r>
              <a:rPr lang="en-US" smtClean="0"/>
              <a:t>pathogenic variant and MTC but no family history of pheochromocytoma or hyperparathyroidism   </a:t>
            </a:r>
            <a:endParaRPr lang="fa-IR"/>
          </a:p>
        </p:txBody>
      </p:sp>
    </p:spTree>
    <p:extLst>
      <p:ext uri="{BB962C8B-B14F-4D97-AF65-F5344CB8AC3E}">
        <p14:creationId xmlns:p14="http://schemas.microsoft.com/office/powerpoint/2010/main" val="188587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823" y="924287"/>
            <a:ext cx="10515600" cy="4351338"/>
          </a:xfrm>
        </p:spPr>
        <p:txBody>
          <a:bodyPr/>
          <a:lstStyle/>
          <a:p>
            <a:pPr marL="109728" indent="0">
              <a:buClr>
                <a:schemeClr val="accent2"/>
              </a:buClr>
              <a:buNone/>
            </a:pPr>
            <a:r>
              <a:rPr lang="en-US" sz="3600" b="1">
                <a:solidFill>
                  <a:srgbClr val="FFC000"/>
                </a:solidFill>
              </a:rPr>
              <a:t>Recommendation 6:</a:t>
            </a:r>
          </a:p>
          <a:p>
            <a:pPr marL="109728" indent="0">
              <a:buClr>
                <a:schemeClr val="accent2"/>
              </a:buClr>
              <a:buNone/>
            </a:pPr>
            <a:r>
              <a:rPr lang="en-US"/>
              <a:t>Patients with presumed sporadic MTC should have genetic counseling and genetic testing to detect a </a:t>
            </a:r>
            <a:r>
              <a:rPr lang="en-US" i="1"/>
              <a:t>RET </a:t>
            </a:r>
            <a:r>
              <a:rPr lang="en-US"/>
              <a:t>germline mutation.</a:t>
            </a:r>
            <a:r>
              <a:rPr lang="en-US" sz="3200"/>
              <a:t> </a:t>
            </a:r>
            <a:r>
              <a:rPr lang="en-US" sz="2400">
                <a:solidFill>
                  <a:srgbClr val="FFC000"/>
                </a:solidFill>
              </a:rPr>
              <a:t>Grade B</a:t>
            </a:r>
            <a:r>
              <a:rPr lang="en-US" sz="3200">
                <a:solidFill>
                  <a:srgbClr val="FFC000"/>
                </a:solidFill>
              </a:rPr>
              <a:t> </a:t>
            </a:r>
            <a:endParaRPr lang="en-US" sz="3200" smtClean="0">
              <a:solidFill>
                <a:srgbClr val="FFC000"/>
              </a:solidFill>
            </a:endParaRPr>
          </a:p>
          <a:p>
            <a:pPr marL="109728" indent="0">
              <a:buClr>
                <a:schemeClr val="accent2"/>
              </a:buClr>
              <a:buNone/>
            </a:pPr>
            <a:r>
              <a:rPr lang="en-US" sz="3200" smtClean="0"/>
              <a:t>RET mutation are detected in all inherited MTC and present in 6% to 10% of apparent sporadic MTC ; therefore genetic testing for RET protooncogen mutations is recommended for all patients with MTC</a:t>
            </a:r>
            <a:endParaRPr lang="en-US" sz="3200"/>
          </a:p>
          <a:p>
            <a:endParaRPr lang="fa-IR"/>
          </a:p>
        </p:txBody>
      </p:sp>
    </p:spTree>
    <p:extLst>
      <p:ext uri="{BB962C8B-B14F-4D97-AF65-F5344CB8AC3E}">
        <p14:creationId xmlns:p14="http://schemas.microsoft.com/office/powerpoint/2010/main" val="216538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5" y="985294"/>
            <a:ext cx="10683242" cy="4351338"/>
          </a:xfrm>
        </p:spPr>
        <p:txBody>
          <a:bodyPr>
            <a:normAutofit lnSpcReduction="10000"/>
          </a:bodyPr>
          <a:lstStyle/>
          <a:p>
            <a:pPr marL="109728" indent="0">
              <a:buClr>
                <a:schemeClr val="accent2"/>
              </a:buClr>
              <a:buNone/>
            </a:pPr>
            <a:r>
              <a:rPr lang="en-US" sz="3600" b="1">
                <a:solidFill>
                  <a:srgbClr val="FFC000"/>
                </a:solidFill>
              </a:rPr>
              <a:t>Recommendation 7:</a:t>
            </a:r>
          </a:p>
          <a:p>
            <a:pPr marL="109728" indent="0">
              <a:buClr>
                <a:schemeClr val="accent2"/>
              </a:buClr>
              <a:buNone/>
            </a:pPr>
            <a:r>
              <a:rPr lang="en-US" sz="2600"/>
              <a:t>Genetic counseling and genetic testing for </a:t>
            </a:r>
            <a:r>
              <a:rPr lang="en-US" sz="2600" i="1"/>
              <a:t>RET </a:t>
            </a:r>
            <a:r>
              <a:rPr lang="en-US" sz="2600"/>
              <a:t>germline mutations should be offered to:</a:t>
            </a:r>
          </a:p>
          <a:p>
            <a:pPr marL="109728" indent="0">
              <a:buClr>
                <a:schemeClr val="accent2"/>
              </a:buClr>
              <a:buNone/>
            </a:pPr>
            <a:r>
              <a:rPr lang="en-US" sz="2600" smtClean="0"/>
              <a:t>      </a:t>
            </a:r>
            <a:r>
              <a:rPr lang="en-US" sz="2600" smtClean="0">
                <a:solidFill>
                  <a:srgbClr val="FFC000"/>
                </a:solidFill>
              </a:rPr>
              <a:t>First </a:t>
            </a:r>
            <a:r>
              <a:rPr lang="en-US" sz="2600">
                <a:solidFill>
                  <a:srgbClr val="FFC000"/>
                </a:solidFill>
              </a:rPr>
              <a:t>degree relatives </a:t>
            </a:r>
            <a:r>
              <a:rPr lang="en-US" sz="2600"/>
              <a:t>of patients with proven hereditary MTC,</a:t>
            </a:r>
          </a:p>
          <a:p>
            <a:pPr marL="109728" indent="0">
              <a:buClr>
                <a:schemeClr val="accent2"/>
              </a:buClr>
              <a:buNone/>
            </a:pPr>
            <a:r>
              <a:rPr lang="en-US" sz="2600" smtClean="0"/>
              <a:t>      Parents </a:t>
            </a:r>
            <a:r>
              <a:rPr lang="en-US" sz="2600"/>
              <a:t>whose infants or young children have the </a:t>
            </a:r>
            <a:r>
              <a:rPr lang="en-US" sz="2600" smtClean="0"/>
              <a:t>classic phenotype</a:t>
            </a:r>
          </a:p>
          <a:p>
            <a:pPr marL="109728" indent="0">
              <a:buClr>
                <a:schemeClr val="accent2"/>
              </a:buClr>
              <a:buNone/>
            </a:pPr>
            <a:r>
              <a:rPr lang="en-US" sz="2600"/>
              <a:t> </a:t>
            </a:r>
            <a:r>
              <a:rPr lang="en-US" sz="2600" smtClean="0"/>
              <a:t>      of MEN2b</a:t>
            </a:r>
            <a:endParaRPr lang="en-US" sz="2600"/>
          </a:p>
          <a:p>
            <a:pPr marL="109728" indent="0">
              <a:buClr>
                <a:schemeClr val="accent2"/>
              </a:buClr>
              <a:buNone/>
            </a:pPr>
            <a:r>
              <a:rPr lang="en-US" sz="2600" smtClean="0"/>
              <a:t>      Patients </a:t>
            </a:r>
            <a:r>
              <a:rPr lang="en-US" sz="2600"/>
              <a:t>with CLA, and</a:t>
            </a:r>
          </a:p>
          <a:p>
            <a:pPr marL="109728" indent="0">
              <a:buClr>
                <a:schemeClr val="accent2"/>
              </a:buClr>
              <a:buNone/>
            </a:pPr>
            <a:r>
              <a:rPr lang="en-US" sz="2600"/>
              <a:t>Infants or young children with HD and exon 10 </a:t>
            </a:r>
            <a:r>
              <a:rPr lang="en-US" sz="2600" i="1"/>
              <a:t>RET  </a:t>
            </a:r>
            <a:r>
              <a:rPr lang="en-US" sz="2600"/>
              <a:t>germline mutations and adults with MEN2A and exon 10 mutations who have symptoms suggestive of HD. </a:t>
            </a:r>
            <a:r>
              <a:rPr lang="en-US" sz="2600">
                <a:solidFill>
                  <a:srgbClr val="FFC000"/>
                </a:solidFill>
              </a:rPr>
              <a:t>Grade B</a:t>
            </a:r>
          </a:p>
          <a:p>
            <a:endParaRPr lang="fa-IR"/>
          </a:p>
        </p:txBody>
      </p:sp>
    </p:spTree>
    <p:extLst>
      <p:ext uri="{BB962C8B-B14F-4D97-AF65-F5344CB8AC3E}">
        <p14:creationId xmlns:p14="http://schemas.microsoft.com/office/powerpoint/2010/main" val="42815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60" y="911225"/>
            <a:ext cx="10515600" cy="4351338"/>
          </a:xfrm>
        </p:spPr>
        <p:txBody>
          <a:bodyPr/>
          <a:lstStyle/>
          <a:p>
            <a:pPr marL="109728" indent="0">
              <a:buClr>
                <a:schemeClr val="accent2"/>
              </a:buClr>
              <a:buNone/>
            </a:pPr>
            <a:r>
              <a:rPr lang="en-US" sz="4000" b="1">
                <a:solidFill>
                  <a:srgbClr val="FFC000"/>
                </a:solidFill>
              </a:rPr>
              <a:t>Recommendation 9 </a:t>
            </a:r>
            <a:r>
              <a:rPr lang="en-US" sz="3200" b="1">
                <a:solidFill>
                  <a:srgbClr val="FFC000"/>
                </a:solidFill>
              </a:rPr>
              <a:t>:</a:t>
            </a:r>
          </a:p>
          <a:p>
            <a:pPr marL="109728" indent="0">
              <a:buClr>
                <a:schemeClr val="accent2"/>
              </a:buClr>
              <a:buNone/>
            </a:pPr>
            <a:r>
              <a:rPr lang="en-US"/>
              <a:t>In very rare families who meet the clinical criteria for MEN2A or 2B, despite negative sequencing of the entire </a:t>
            </a:r>
            <a:r>
              <a:rPr lang="en-US" i="1"/>
              <a:t>RET </a:t>
            </a:r>
            <a:r>
              <a:rPr lang="en-US"/>
              <a:t>coding region, the relatives at-risk should be periodically screened by conventional methods for MTC, PHEO, and HPTH. After the initial evaluation screening should continue at 1– 3 year intervals. </a:t>
            </a:r>
            <a:r>
              <a:rPr lang="en-US" sz="2400">
                <a:solidFill>
                  <a:srgbClr val="FFC000"/>
                </a:solidFill>
              </a:rPr>
              <a:t>Grade C</a:t>
            </a:r>
          </a:p>
          <a:p>
            <a:endParaRPr lang="fa-IR"/>
          </a:p>
        </p:txBody>
      </p:sp>
    </p:spTree>
    <p:extLst>
      <p:ext uri="{BB962C8B-B14F-4D97-AF65-F5344CB8AC3E}">
        <p14:creationId xmlns:p14="http://schemas.microsoft.com/office/powerpoint/2010/main" val="2641578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862785"/>
          </a:xfrm>
        </p:spPr>
        <p:txBody>
          <a:bodyPr>
            <a:noAutofit/>
          </a:bodyPr>
          <a:lstStyle/>
          <a:p>
            <a:pPr algn="ctr"/>
            <a:r>
              <a:rPr lang="en-US" smtClean="0"/>
              <a:t>Secretory Product of MTC</a:t>
            </a:r>
            <a:endParaRPr lang="fa-IR"/>
          </a:p>
        </p:txBody>
      </p:sp>
      <p:sp>
        <p:nvSpPr>
          <p:cNvPr id="3" name="Content Placeholder 2"/>
          <p:cNvSpPr>
            <a:spLocks noGrp="1"/>
          </p:cNvSpPr>
          <p:nvPr>
            <p:ph idx="1"/>
          </p:nvPr>
        </p:nvSpPr>
        <p:spPr>
          <a:xfrm>
            <a:off x="838200" y="1227910"/>
            <a:ext cx="10515600" cy="5453322"/>
          </a:xfrm>
        </p:spPr>
        <p:txBody>
          <a:bodyPr/>
          <a:lstStyle/>
          <a:p>
            <a:pPr marL="0" indent="0">
              <a:buNone/>
            </a:pPr>
            <a:r>
              <a:rPr lang="en-US" sz="3600" smtClean="0"/>
              <a:t>CALCITONIN </a:t>
            </a:r>
          </a:p>
          <a:p>
            <a:pPr>
              <a:buFont typeface="Wingdings" panose="05000000000000000000" pitchFamily="2" charset="2"/>
              <a:buChar char="Ø"/>
            </a:pPr>
            <a:r>
              <a:rPr lang="en-US" smtClean="0"/>
              <a:t>MTC cells can produce multiple serum markers including</a:t>
            </a:r>
            <a:r>
              <a:rPr lang="en-US" smtClean="0">
                <a:solidFill>
                  <a:srgbClr val="FFC000"/>
                </a:solidFill>
              </a:rPr>
              <a:t> CEA </a:t>
            </a:r>
            <a:r>
              <a:rPr lang="en-US" smtClean="0"/>
              <a:t>; </a:t>
            </a:r>
            <a:r>
              <a:rPr lang="en-US" smtClean="0">
                <a:solidFill>
                  <a:srgbClr val="FFC000"/>
                </a:solidFill>
              </a:rPr>
              <a:t>CTN</a:t>
            </a:r>
            <a:r>
              <a:rPr lang="en-US" smtClean="0"/>
              <a:t> and </a:t>
            </a:r>
            <a:r>
              <a:rPr lang="en-US" smtClean="0">
                <a:solidFill>
                  <a:srgbClr val="FFC000"/>
                </a:solidFill>
              </a:rPr>
              <a:t>chromogranin A</a:t>
            </a:r>
          </a:p>
          <a:p>
            <a:pPr>
              <a:buFont typeface="Wingdings" panose="05000000000000000000" pitchFamily="2" charset="2"/>
              <a:buChar char="Ø"/>
            </a:pPr>
            <a:r>
              <a:rPr lang="en-US" smtClean="0"/>
              <a:t>Calcitonin is a 32 amino acid monomeric peptide is an ideal marker for MTC ; serum CTN sensitivity for diagnostic MTC is </a:t>
            </a:r>
            <a:r>
              <a:rPr lang="en-US" smtClean="0">
                <a:solidFill>
                  <a:srgbClr val="FFC000"/>
                </a:solidFill>
              </a:rPr>
              <a:t>98% to 99% </a:t>
            </a:r>
            <a:r>
              <a:rPr lang="en-US" smtClean="0"/>
              <a:t>;</a:t>
            </a:r>
            <a:r>
              <a:rPr lang="en-US" smtClean="0">
                <a:solidFill>
                  <a:srgbClr val="FFC000"/>
                </a:solidFill>
              </a:rPr>
              <a:t>  </a:t>
            </a:r>
            <a:r>
              <a:rPr lang="en-US" smtClean="0"/>
              <a:t>elevated basal or stimulated values of this peptide as a specific indicator is </a:t>
            </a:r>
            <a:r>
              <a:rPr lang="en-US" smtClean="0">
                <a:solidFill>
                  <a:srgbClr val="FFC000"/>
                </a:solidFill>
              </a:rPr>
              <a:t>highly sensitive </a:t>
            </a:r>
            <a:r>
              <a:rPr lang="en-US" smtClean="0"/>
              <a:t>to the diagnostic of MTC </a:t>
            </a:r>
          </a:p>
          <a:p>
            <a:pPr>
              <a:buFont typeface="Wingdings" panose="05000000000000000000" pitchFamily="2" charset="2"/>
              <a:buChar char="Ø"/>
            </a:pPr>
            <a:r>
              <a:rPr lang="en-US" smtClean="0"/>
              <a:t>Serum calcitonin is a good biomarker for MTC which is used for </a:t>
            </a:r>
            <a:r>
              <a:rPr lang="en-US" smtClean="0">
                <a:solidFill>
                  <a:srgbClr val="FFC000"/>
                </a:solidFill>
              </a:rPr>
              <a:t>diagnosis</a:t>
            </a:r>
            <a:r>
              <a:rPr lang="en-US" smtClean="0"/>
              <a:t> ; </a:t>
            </a:r>
            <a:r>
              <a:rPr lang="en-US" smtClean="0">
                <a:solidFill>
                  <a:srgbClr val="FFC000"/>
                </a:solidFill>
              </a:rPr>
              <a:t>prognosis</a:t>
            </a:r>
            <a:r>
              <a:rPr lang="en-US" smtClean="0"/>
              <a:t> and </a:t>
            </a:r>
            <a:r>
              <a:rPr lang="en-US" smtClean="0">
                <a:solidFill>
                  <a:srgbClr val="FFC000"/>
                </a:solidFill>
              </a:rPr>
              <a:t>monitoring</a:t>
            </a:r>
            <a:r>
              <a:rPr lang="en-US" smtClean="0"/>
              <a:t> </a:t>
            </a:r>
            <a:r>
              <a:rPr lang="en-US" smtClean="0">
                <a:solidFill>
                  <a:schemeClr val="accent4"/>
                </a:solidFill>
              </a:rPr>
              <a:t>of recurrence</a:t>
            </a:r>
          </a:p>
          <a:p>
            <a:pPr>
              <a:buFont typeface="Wingdings" panose="05000000000000000000" pitchFamily="2" charset="2"/>
              <a:buChar char="Ø"/>
            </a:pPr>
            <a:r>
              <a:rPr lang="en-US" smtClean="0"/>
              <a:t>Serum calcitonin is usually associated to </a:t>
            </a:r>
            <a:r>
              <a:rPr lang="en-US" smtClean="0">
                <a:solidFill>
                  <a:srgbClr val="FFC000"/>
                </a:solidFill>
              </a:rPr>
              <a:t>tumor size </a:t>
            </a:r>
            <a:r>
              <a:rPr lang="en-US" smtClean="0"/>
              <a:t>and volume and general tumor burden</a:t>
            </a:r>
            <a:endParaRPr lang="fa-IR"/>
          </a:p>
        </p:txBody>
      </p:sp>
      <p:sp>
        <p:nvSpPr>
          <p:cNvPr id="4" name="Rectangle 3"/>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97609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atsApp Image 2022-04-06 at 23.20.23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084" t="9028" r="27522" b="9023"/>
          <a:stretch/>
        </p:blipFill>
        <p:spPr>
          <a:xfrm rot="16200000">
            <a:off x="6121040" y="787035"/>
            <a:ext cx="5969730" cy="6172196"/>
          </a:xfrm>
        </p:spPr>
      </p:pic>
      <p:sp>
        <p:nvSpPr>
          <p:cNvPr id="6" name="Content Placeholder 2"/>
          <p:cNvSpPr>
            <a:spLocks noGrp="1"/>
          </p:cNvSpPr>
          <p:nvPr>
            <p:ph sz="half" idx="1"/>
          </p:nvPr>
        </p:nvSpPr>
        <p:spPr>
          <a:xfrm>
            <a:off x="0" y="889000"/>
            <a:ext cx="6019800" cy="5968998"/>
          </a:xfrm>
        </p:spPr>
        <p:txBody>
          <a:bodyPr>
            <a:normAutofit fontScale="85000" lnSpcReduction="10000"/>
          </a:bodyPr>
          <a:lstStyle/>
          <a:p>
            <a:pPr>
              <a:buFont typeface="Wingdings" panose="05000000000000000000" pitchFamily="2" charset="2"/>
              <a:buChar char="Ø"/>
            </a:pPr>
            <a:r>
              <a:rPr lang="en-US" smtClean="0">
                <a:solidFill>
                  <a:schemeClr val="bg1"/>
                </a:solidFill>
              </a:rPr>
              <a:t>If basal CT level is 100 pg/ml or higher ; it is likely to have MTC ; but if basal CT  level is below 10 pg/ml the probability of developing thyroid disease is low   </a:t>
            </a:r>
          </a:p>
          <a:p>
            <a:pPr>
              <a:buFont typeface="Wingdings" panose="05000000000000000000" pitchFamily="2" charset="2"/>
              <a:buChar char="Ø"/>
            </a:pPr>
            <a:r>
              <a:rPr lang="en-US" smtClean="0">
                <a:solidFill>
                  <a:schemeClr val="bg1"/>
                </a:solidFill>
              </a:rPr>
              <a:t>In cases with </a:t>
            </a:r>
            <a:r>
              <a:rPr lang="en-US" smtClean="0">
                <a:solidFill>
                  <a:schemeClr val="accent4"/>
                </a:solidFill>
              </a:rPr>
              <a:t>basal CT level between 10-100 </a:t>
            </a:r>
            <a:r>
              <a:rPr lang="en-US" smtClean="0">
                <a:solidFill>
                  <a:schemeClr val="bg1"/>
                </a:solidFill>
              </a:rPr>
              <a:t>pg/ml </a:t>
            </a:r>
            <a:r>
              <a:rPr lang="en-US" smtClean="0">
                <a:solidFill>
                  <a:schemeClr val="accent4"/>
                </a:solidFill>
              </a:rPr>
              <a:t>stimulating test </a:t>
            </a:r>
            <a:r>
              <a:rPr lang="en-US" smtClean="0">
                <a:solidFill>
                  <a:schemeClr val="bg1"/>
                </a:solidFill>
              </a:rPr>
              <a:t>with pentagastrin or calcium recommended</a:t>
            </a:r>
          </a:p>
          <a:p>
            <a:pPr>
              <a:buFont typeface="Wingdings" panose="05000000000000000000" pitchFamily="2" charset="2"/>
              <a:buChar char="Ø"/>
            </a:pPr>
            <a:r>
              <a:rPr lang="en-US" smtClean="0">
                <a:solidFill>
                  <a:schemeClr val="bg1"/>
                </a:solidFill>
              </a:rPr>
              <a:t>In PS CT ; cut-off value was calculated as 285 pg/ml (specifity 100% and sensitivity 82%) </a:t>
            </a:r>
          </a:p>
          <a:p>
            <a:pPr>
              <a:buFont typeface="Wingdings" panose="05000000000000000000" pitchFamily="2" charset="2"/>
              <a:buChar char="Ø"/>
            </a:pPr>
            <a:r>
              <a:rPr lang="en-US" smtClean="0">
                <a:solidFill>
                  <a:schemeClr val="bg1"/>
                </a:solidFill>
              </a:rPr>
              <a:t>Nowaday diagnostic tools such as </a:t>
            </a:r>
            <a:r>
              <a:rPr lang="en-US" smtClean="0">
                <a:solidFill>
                  <a:srgbClr val="FFC000"/>
                </a:solidFill>
              </a:rPr>
              <a:t>fine</a:t>
            </a:r>
            <a:r>
              <a:rPr lang="en-US" smtClean="0">
                <a:solidFill>
                  <a:schemeClr val="bg1"/>
                </a:solidFill>
              </a:rPr>
              <a:t> </a:t>
            </a:r>
            <a:r>
              <a:rPr lang="en-US" smtClean="0">
                <a:solidFill>
                  <a:srgbClr val="FFC000"/>
                </a:solidFill>
              </a:rPr>
              <a:t>needle cytology (FNC) washout fluids </a:t>
            </a:r>
            <a:r>
              <a:rPr lang="en-US" smtClean="0">
                <a:solidFill>
                  <a:schemeClr val="bg1"/>
                </a:solidFill>
              </a:rPr>
              <a:t>and serum procalcitonin or calcium stimulation of calcitonin have been proposed </a:t>
            </a:r>
          </a:p>
          <a:p>
            <a:pPr>
              <a:buFont typeface="Wingdings" panose="05000000000000000000" pitchFamily="2" charset="2"/>
              <a:buChar char="Ø"/>
            </a:pPr>
            <a:r>
              <a:rPr lang="en-US" smtClean="0">
                <a:solidFill>
                  <a:schemeClr val="bg1"/>
                </a:solidFill>
              </a:rPr>
              <a:t>Calcitonin can be falsely elevated or decreased in C-cell hyperplasia ; </a:t>
            </a:r>
            <a:r>
              <a:rPr lang="en-US" smtClean="0">
                <a:solidFill>
                  <a:srgbClr val="FFC000"/>
                </a:solidFill>
              </a:rPr>
              <a:t>autoimmion thyroidity </a:t>
            </a:r>
            <a:r>
              <a:rPr lang="en-US" smtClean="0">
                <a:solidFill>
                  <a:schemeClr val="bg1"/>
                </a:solidFill>
              </a:rPr>
              <a:t>; </a:t>
            </a:r>
            <a:r>
              <a:rPr lang="en-US" smtClean="0">
                <a:solidFill>
                  <a:srgbClr val="FFC000"/>
                </a:solidFill>
              </a:rPr>
              <a:t>end stage renal disease</a:t>
            </a:r>
            <a:r>
              <a:rPr lang="en-US" smtClean="0">
                <a:solidFill>
                  <a:schemeClr val="bg1"/>
                </a:solidFill>
              </a:rPr>
              <a:t> ;  </a:t>
            </a:r>
            <a:r>
              <a:rPr lang="en-US" smtClean="0">
                <a:solidFill>
                  <a:srgbClr val="FFC000"/>
                </a:solidFill>
              </a:rPr>
              <a:t>lung and prostat cancer </a:t>
            </a:r>
            <a:r>
              <a:rPr lang="en-US" smtClean="0">
                <a:solidFill>
                  <a:schemeClr val="bg1"/>
                </a:solidFill>
              </a:rPr>
              <a:t>and </a:t>
            </a:r>
            <a:r>
              <a:rPr lang="en-US" smtClean="0">
                <a:solidFill>
                  <a:srgbClr val="FFC000"/>
                </a:solidFill>
              </a:rPr>
              <a:t>some neuroendocrine </a:t>
            </a:r>
            <a:r>
              <a:rPr lang="en-US" smtClean="0">
                <a:solidFill>
                  <a:schemeClr val="bg1"/>
                </a:solidFill>
              </a:rPr>
              <a:t>tumors</a:t>
            </a:r>
            <a:endParaRPr lang="fa-IR">
              <a:solidFill>
                <a:schemeClr val="bg1"/>
              </a:solidFill>
            </a:endParaRPr>
          </a:p>
        </p:txBody>
      </p:sp>
      <p:sp>
        <p:nvSpPr>
          <p:cNvPr id="7" name="Title 1"/>
          <p:cNvSpPr>
            <a:spLocks noGrp="1"/>
          </p:cNvSpPr>
          <p:nvPr>
            <p:ph type="title"/>
          </p:nvPr>
        </p:nvSpPr>
        <p:spPr>
          <a:xfrm>
            <a:off x="838200" y="143690"/>
            <a:ext cx="10515600" cy="626247"/>
          </a:xfrm>
        </p:spPr>
        <p:txBody>
          <a:bodyPr>
            <a:noAutofit/>
          </a:bodyPr>
          <a:lstStyle/>
          <a:p>
            <a:pPr algn="ctr"/>
            <a:r>
              <a:rPr lang="en-US" sz="6600" b="1" i="1" smtClean="0">
                <a:solidFill>
                  <a:schemeClr val="bg1"/>
                </a:solidFill>
                <a:latin typeface="Aparajita" panose="020B0604020202020204" pitchFamily="34" charset="0"/>
                <a:cs typeface="Aparajita" panose="020B0604020202020204" pitchFamily="34" charset="0"/>
              </a:rPr>
              <a:t>CALCITONIN</a:t>
            </a:r>
            <a:endParaRPr lang="fa-IR" sz="6600" b="1" i="1">
              <a:solidFill>
                <a:schemeClr val="bg1"/>
              </a:solidFill>
              <a:latin typeface="Aparajita" panose="020B0604020202020204" pitchFamily="34" charset="0"/>
            </a:endParaRPr>
          </a:p>
        </p:txBody>
      </p:sp>
    </p:spTree>
    <p:extLst>
      <p:ext uri="{BB962C8B-B14F-4D97-AF65-F5344CB8AC3E}">
        <p14:creationId xmlns:p14="http://schemas.microsoft.com/office/powerpoint/2010/main" val="1283280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358533"/>
            <a:ext cx="5891350" cy="5277398"/>
          </a:xfrm>
        </p:spPr>
        <p:txBody>
          <a:bodyPr>
            <a:normAutofit fontScale="92500" lnSpcReduction="10000"/>
          </a:bodyPr>
          <a:lstStyle/>
          <a:p>
            <a:pPr>
              <a:buFont typeface="Wingdings" panose="05000000000000000000" pitchFamily="2" charset="2"/>
              <a:buChar char="Ø"/>
            </a:pPr>
            <a:r>
              <a:rPr lang="en-US" smtClean="0">
                <a:solidFill>
                  <a:schemeClr val="bg1"/>
                </a:solidFill>
              </a:rPr>
              <a:t>Physiologic condition : sex ; age and physical activity may affect the synthesis and or secretion of calcitonin more spisefically ; </a:t>
            </a:r>
            <a:r>
              <a:rPr lang="en-US" smtClean="0">
                <a:solidFill>
                  <a:srgbClr val="FFC000"/>
                </a:solidFill>
              </a:rPr>
              <a:t>physical activity </a:t>
            </a:r>
            <a:r>
              <a:rPr lang="en-US" smtClean="0">
                <a:solidFill>
                  <a:schemeClr val="bg1"/>
                </a:solidFill>
              </a:rPr>
              <a:t>can induce small elvetion in the calcitonin level ; </a:t>
            </a:r>
            <a:r>
              <a:rPr lang="en-US" smtClean="0">
                <a:solidFill>
                  <a:srgbClr val="FFC000"/>
                </a:solidFill>
              </a:rPr>
              <a:t>women</a:t>
            </a:r>
            <a:r>
              <a:rPr lang="en-US" smtClean="0">
                <a:solidFill>
                  <a:schemeClr val="bg1"/>
                </a:solidFill>
              </a:rPr>
              <a:t> present lower basal calcitonin levels ( &lt; 5pg/ml ) compared to men ( &lt;8.5pg/ml ) and the </a:t>
            </a:r>
            <a:r>
              <a:rPr lang="en-US" smtClean="0">
                <a:solidFill>
                  <a:srgbClr val="FFC000"/>
                </a:solidFill>
              </a:rPr>
              <a:t>elderly</a:t>
            </a:r>
            <a:r>
              <a:rPr lang="en-US" smtClean="0">
                <a:solidFill>
                  <a:schemeClr val="bg1"/>
                </a:solidFill>
              </a:rPr>
              <a:t> present lower levels that younger individuals </a:t>
            </a:r>
          </a:p>
          <a:p>
            <a:pPr>
              <a:buFont typeface="Wingdings" panose="05000000000000000000" pitchFamily="2" charset="2"/>
              <a:buChar char="Ø"/>
            </a:pPr>
            <a:r>
              <a:rPr lang="en-US" smtClean="0">
                <a:solidFill>
                  <a:schemeClr val="bg1"/>
                </a:solidFill>
              </a:rPr>
              <a:t>Although only 10% to 40% of on selected cases with hypercalcitonemia and thyroid nodule will have MTC ; routin calcitonin measurements are recommended in these patients in order to reach an earlier MTC dignosis</a:t>
            </a:r>
            <a:endParaRPr lang="fa-IR">
              <a:solidFill>
                <a:schemeClr val="bg1"/>
              </a:solidFill>
            </a:endParaRPr>
          </a:p>
        </p:txBody>
      </p:sp>
      <p:sp>
        <p:nvSpPr>
          <p:cNvPr id="5" name="Title 1"/>
          <p:cNvSpPr>
            <a:spLocks noGrp="1"/>
          </p:cNvSpPr>
          <p:nvPr>
            <p:ph type="title"/>
          </p:nvPr>
        </p:nvSpPr>
        <p:spPr>
          <a:xfrm>
            <a:off x="838200" y="365126"/>
            <a:ext cx="10515600" cy="993412"/>
          </a:xfrm>
        </p:spPr>
        <p:txBody>
          <a:bodyPr>
            <a:normAutofit/>
          </a:bodyPr>
          <a:lstStyle/>
          <a:p>
            <a:pPr algn="ctr"/>
            <a:r>
              <a:rPr lang="en-US" sz="6000" b="1" i="1" smtClean="0">
                <a:solidFill>
                  <a:schemeClr val="bg1"/>
                </a:solidFill>
                <a:latin typeface="Aparajita" panose="020B0604020202020204" pitchFamily="34" charset="0"/>
                <a:cs typeface="Aparajita" panose="020B0604020202020204" pitchFamily="34" charset="0"/>
              </a:rPr>
              <a:t>CALCITONIN</a:t>
            </a:r>
            <a:endParaRPr lang="fa-IR" sz="6000" b="1" i="1">
              <a:solidFill>
                <a:schemeClr val="bg1"/>
              </a:solidFill>
              <a:latin typeface="Aparajita" panose="020B0604020202020204" pitchFamily="34" charset="0"/>
            </a:endParaRPr>
          </a:p>
        </p:txBody>
      </p:sp>
      <p:pic>
        <p:nvPicPr>
          <p:cNvPr id="6" name="Content Placeholder 4" descr="WhatsApp Image 2022-04-06 at 23.20.23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084" t="9028" r="27522" b="9023"/>
          <a:stretch/>
        </p:blipFill>
        <p:spPr>
          <a:xfrm rot="16200000">
            <a:off x="6291943" y="984065"/>
            <a:ext cx="5499465" cy="6300651"/>
          </a:xfrm>
        </p:spPr>
      </p:pic>
      <p:sp>
        <p:nvSpPr>
          <p:cNvPr id="7" name="Rectangle 6"/>
          <p:cNvSpPr/>
          <p:nvPr/>
        </p:nvSpPr>
        <p:spPr>
          <a:xfrm>
            <a:off x="8582716" y="6488668"/>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79574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9651274" cy="4351338"/>
          </a:xfrm>
        </p:spPr>
        <p:txBody>
          <a:bodyPr>
            <a:normAutofit fontScale="92500" lnSpcReduction="20000"/>
          </a:bodyPr>
          <a:lstStyle/>
          <a:p>
            <a:pPr>
              <a:buClr>
                <a:schemeClr val="accent2"/>
              </a:buClr>
              <a:buFont typeface="Courier New" panose="02070309020205020404" pitchFamily="49" charset="0"/>
              <a:buChar char="o"/>
            </a:pPr>
            <a:r>
              <a:rPr lang="en-US" smtClean="0">
                <a:latin typeface="Comic Sans MS" panose="030F0702030302020204" pitchFamily="66" charset="0"/>
              </a:rPr>
              <a:t> </a:t>
            </a:r>
            <a:r>
              <a:rPr lang="en-US"/>
              <a:t>Management of normal parathyroid glands resected or devascularized during </a:t>
            </a:r>
            <a:r>
              <a:rPr lang="en-US" smtClean="0"/>
              <a:t>surgery</a:t>
            </a:r>
            <a:endParaRPr lang="en-US"/>
          </a:p>
          <a:p>
            <a:pPr>
              <a:buClr>
                <a:schemeClr val="accent2"/>
              </a:buClr>
              <a:buFont typeface="Courier New" panose="02070309020205020404" pitchFamily="49" charset="0"/>
              <a:buChar char="o"/>
            </a:pPr>
            <a:r>
              <a:rPr lang="en-US" smtClean="0"/>
              <a:t> </a:t>
            </a:r>
            <a:r>
              <a:rPr lang="en-US"/>
              <a:t>Prophylactic thyroidectomy in children with hereditary MTC</a:t>
            </a:r>
          </a:p>
          <a:p>
            <a:pPr>
              <a:buClr>
                <a:schemeClr val="accent2"/>
              </a:buClr>
              <a:buFont typeface="Courier New" panose="02070309020205020404" pitchFamily="49" charset="0"/>
              <a:buChar char="o"/>
            </a:pPr>
            <a:r>
              <a:rPr lang="en-US" smtClean="0"/>
              <a:t> </a:t>
            </a:r>
            <a:r>
              <a:rPr lang="en-US"/>
              <a:t>Management of HPTH in patients with MEN2A</a:t>
            </a:r>
          </a:p>
          <a:p>
            <a:pPr>
              <a:buClr>
                <a:schemeClr val="accent2"/>
              </a:buClr>
              <a:buFont typeface="Courier New" panose="02070309020205020404" pitchFamily="49" charset="0"/>
              <a:buChar char="o"/>
            </a:pPr>
            <a:r>
              <a:rPr lang="en-US" smtClean="0"/>
              <a:t> </a:t>
            </a:r>
            <a:r>
              <a:rPr lang="en-US"/>
              <a:t>Evaluation of patients following thyroidectomy</a:t>
            </a:r>
          </a:p>
          <a:p>
            <a:pPr>
              <a:buClr>
                <a:schemeClr val="accent2"/>
              </a:buClr>
              <a:buFont typeface="Courier New" panose="02070309020205020404" pitchFamily="49" charset="0"/>
              <a:buChar char="o"/>
            </a:pPr>
            <a:r>
              <a:rPr lang="en-US" smtClean="0"/>
              <a:t>Treatment </a:t>
            </a:r>
            <a:r>
              <a:rPr lang="en-US"/>
              <a:t>of patients with regional metastatic MTC</a:t>
            </a:r>
          </a:p>
          <a:p>
            <a:pPr>
              <a:buClr>
                <a:schemeClr val="accent2"/>
              </a:buClr>
              <a:buFont typeface="Courier New" panose="02070309020205020404" pitchFamily="49" charset="0"/>
              <a:buChar char="o"/>
            </a:pPr>
            <a:r>
              <a:rPr lang="en-US"/>
              <a:t> </a:t>
            </a:r>
            <a:r>
              <a:rPr lang="en-US" smtClean="0"/>
              <a:t>Evaluation </a:t>
            </a:r>
            <a:r>
              <a:rPr lang="en-US"/>
              <a:t>of patients with distant metastases</a:t>
            </a:r>
          </a:p>
          <a:p>
            <a:pPr>
              <a:buClr>
                <a:schemeClr val="accent2"/>
              </a:buClr>
              <a:buFont typeface="Courier New" panose="02070309020205020404" pitchFamily="49" charset="0"/>
              <a:buChar char="o"/>
            </a:pPr>
            <a:r>
              <a:rPr lang="en-US" smtClean="0"/>
              <a:t> </a:t>
            </a:r>
            <a:r>
              <a:rPr lang="en-US"/>
              <a:t>Diagnosis and treatment of patients with clinically evident metastases</a:t>
            </a:r>
          </a:p>
          <a:p>
            <a:pPr>
              <a:buClr>
                <a:schemeClr val="accent2"/>
              </a:buClr>
              <a:buFont typeface="Courier New" panose="02070309020205020404" pitchFamily="49" charset="0"/>
              <a:buChar char="o"/>
            </a:pPr>
            <a:r>
              <a:rPr lang="en-US" smtClean="0"/>
              <a:t>Systemic </a:t>
            </a:r>
            <a:r>
              <a:rPr lang="en-US"/>
              <a:t>Therapy</a:t>
            </a:r>
          </a:p>
          <a:p>
            <a:pPr>
              <a:buClr>
                <a:schemeClr val="accent2"/>
              </a:buClr>
              <a:buFont typeface="Courier New" panose="02070309020205020404" pitchFamily="49" charset="0"/>
              <a:buChar char="o"/>
            </a:pPr>
            <a:r>
              <a:rPr lang="en-US" smtClean="0"/>
              <a:t>Treatment </a:t>
            </a:r>
            <a:r>
              <a:rPr lang="en-US"/>
              <a:t>of patients with hormonally active metastases</a:t>
            </a:r>
            <a:endParaRPr lang="en-US" dirty="0"/>
          </a:p>
        </p:txBody>
      </p:sp>
      <p:sp>
        <p:nvSpPr>
          <p:cNvPr id="4" name="Title 1"/>
          <p:cNvSpPr>
            <a:spLocks noGrp="1"/>
          </p:cNvSpPr>
          <p:nvPr>
            <p:ph type="title"/>
          </p:nvPr>
        </p:nvSpPr>
        <p:spPr/>
        <p:txBody>
          <a:bodyPr>
            <a:normAutofit/>
          </a:bodyPr>
          <a:lstStyle/>
          <a:p>
            <a:pPr algn="ctr"/>
            <a:r>
              <a:rPr lang="en-US" sz="7200" smtClean="0"/>
              <a:t>Agenda </a:t>
            </a:r>
            <a:endParaRPr lang="fa-IR" sz="7200"/>
          </a:p>
        </p:txBody>
      </p:sp>
    </p:spTree>
    <p:extLst>
      <p:ext uri="{BB962C8B-B14F-4D97-AF65-F5344CB8AC3E}">
        <p14:creationId xmlns:p14="http://schemas.microsoft.com/office/powerpoint/2010/main" val="148968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Sometimes in </a:t>
            </a:r>
            <a:r>
              <a:rPr lang="en-US" smtClean="0">
                <a:solidFill>
                  <a:srgbClr val="FFC000"/>
                </a:solidFill>
              </a:rPr>
              <a:t>milimetric MTC </a:t>
            </a:r>
            <a:r>
              <a:rPr lang="en-US" smtClean="0"/>
              <a:t>; serum </a:t>
            </a:r>
            <a:r>
              <a:rPr lang="en-US" smtClean="0">
                <a:solidFill>
                  <a:srgbClr val="FFC000"/>
                </a:solidFill>
              </a:rPr>
              <a:t>calcitonin</a:t>
            </a:r>
            <a:r>
              <a:rPr lang="en-US" smtClean="0"/>
              <a:t> levels can be in the </a:t>
            </a:r>
            <a:r>
              <a:rPr lang="en-US" smtClean="0">
                <a:solidFill>
                  <a:srgbClr val="FFC000"/>
                </a:solidFill>
              </a:rPr>
              <a:t>normal range </a:t>
            </a:r>
            <a:r>
              <a:rPr lang="en-US" smtClean="0"/>
              <a:t>; but this is rarely  the case in voluminous and palpable MTC </a:t>
            </a:r>
          </a:p>
          <a:p>
            <a:pPr>
              <a:buFont typeface="Wingdings" panose="05000000000000000000" pitchFamily="2" charset="2"/>
              <a:buChar char="Ø"/>
            </a:pPr>
            <a:r>
              <a:rPr lang="en-US" smtClean="0"/>
              <a:t>MTC with normal or low serum calcitonin was first reported in 1989 ;        </a:t>
            </a:r>
          </a:p>
          <a:p>
            <a:pPr>
              <a:buFont typeface="Wingdings" panose="05000000000000000000" pitchFamily="2" charset="2"/>
              <a:buChar char="Ø"/>
            </a:pPr>
            <a:r>
              <a:rPr lang="en-US" smtClean="0"/>
              <a:t>   it was reffered to using several different names such as </a:t>
            </a:r>
            <a:r>
              <a:rPr lang="en-US" smtClean="0">
                <a:solidFill>
                  <a:srgbClr val="FFC000"/>
                </a:solidFill>
              </a:rPr>
              <a:t>atypical</a:t>
            </a:r>
            <a:r>
              <a:rPr lang="en-US" smtClean="0"/>
              <a:t> </a:t>
            </a:r>
            <a:r>
              <a:rPr lang="en-US" smtClean="0">
                <a:solidFill>
                  <a:srgbClr val="FFC000"/>
                </a:solidFill>
              </a:rPr>
              <a:t>MTC</a:t>
            </a:r>
            <a:r>
              <a:rPr lang="en-US" smtClean="0"/>
              <a:t> ; </a:t>
            </a:r>
            <a:r>
              <a:rPr lang="en-US" smtClean="0">
                <a:solidFill>
                  <a:srgbClr val="FFC000"/>
                </a:solidFill>
              </a:rPr>
              <a:t>non secretory MTC </a:t>
            </a:r>
            <a:r>
              <a:rPr lang="en-US" smtClean="0"/>
              <a:t>and finally </a:t>
            </a:r>
            <a:r>
              <a:rPr lang="en-US" smtClean="0">
                <a:solidFill>
                  <a:srgbClr val="FFC000"/>
                </a:solidFill>
              </a:rPr>
              <a:t>CnMTC</a:t>
            </a:r>
            <a:r>
              <a:rPr lang="en-US" smtClean="0"/>
              <a:t> ; so far several reports have been published with few numbers of CnMTC cases</a:t>
            </a:r>
          </a:p>
          <a:p>
            <a:pPr marL="0" indent="0">
              <a:buNone/>
            </a:pP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78768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94" y="1564368"/>
            <a:ext cx="10515600" cy="4351338"/>
          </a:xfrm>
        </p:spPr>
        <p:txBody>
          <a:bodyPr/>
          <a:lstStyle/>
          <a:p>
            <a:pPr>
              <a:buFont typeface="Wingdings" panose="05000000000000000000" pitchFamily="2" charset="2"/>
              <a:buChar char="Ø"/>
            </a:pPr>
            <a:r>
              <a:rPr lang="en-US" smtClean="0"/>
              <a:t>In large volume studies regarding medulary thyroid cancer ; the  incidence </a:t>
            </a:r>
            <a:r>
              <a:rPr lang="en-US" smtClean="0">
                <a:solidFill>
                  <a:srgbClr val="FFC000"/>
                </a:solidFill>
              </a:rPr>
              <a:t>CnMTC</a:t>
            </a:r>
            <a:r>
              <a:rPr lang="en-US" smtClean="0"/>
              <a:t> was only about </a:t>
            </a:r>
            <a:r>
              <a:rPr lang="en-US" smtClean="0">
                <a:solidFill>
                  <a:srgbClr val="FFC000"/>
                </a:solidFill>
              </a:rPr>
              <a:t>1%</a:t>
            </a:r>
          </a:p>
          <a:p>
            <a:pPr>
              <a:buFont typeface="Wingdings" panose="05000000000000000000" pitchFamily="2" charset="2"/>
              <a:buChar char="Ø"/>
            </a:pPr>
            <a:r>
              <a:rPr lang="en-US" smtClean="0"/>
              <a:t>Serum markers other than calcitonin can be used for the diagnosis of CnMTC for the following reasons</a:t>
            </a:r>
          </a:p>
          <a:p>
            <a:pPr>
              <a:buFont typeface="Wingdings" panose="05000000000000000000" pitchFamily="2" charset="2"/>
              <a:buChar char="Ø"/>
            </a:pPr>
            <a:r>
              <a:rPr lang="en-US" smtClean="0"/>
              <a:t>The pathophysiology of CnMTC is not well known ; some says it is </a:t>
            </a:r>
            <a:r>
              <a:rPr lang="en-US" smtClean="0">
                <a:solidFill>
                  <a:srgbClr val="FFC000"/>
                </a:solidFill>
              </a:rPr>
              <a:t>calcitonin assay interference </a:t>
            </a:r>
            <a:r>
              <a:rPr lang="en-US" smtClean="0"/>
              <a:t>and others say it is the pathological status where malignant parafollicular cells </a:t>
            </a:r>
            <a:r>
              <a:rPr lang="en-US" smtClean="0">
                <a:solidFill>
                  <a:srgbClr val="FFC000"/>
                </a:solidFill>
              </a:rPr>
              <a:t>lose </a:t>
            </a:r>
            <a:r>
              <a:rPr lang="en-US" smtClean="0"/>
              <a:t>control of their </a:t>
            </a:r>
            <a:r>
              <a:rPr lang="en-US" smtClean="0">
                <a:solidFill>
                  <a:srgbClr val="FFC000"/>
                </a:solidFill>
              </a:rPr>
              <a:t>synthesizing or secreting </a:t>
            </a:r>
            <a:r>
              <a:rPr lang="en-US" smtClean="0"/>
              <a:t>functions</a:t>
            </a:r>
          </a:p>
          <a:p>
            <a:pPr>
              <a:buFont typeface="Wingdings" panose="05000000000000000000" pitchFamily="2" charset="2"/>
              <a:buChar char="Ø"/>
            </a:pPr>
            <a:r>
              <a:rPr lang="en-US" smtClean="0"/>
              <a:t>The proportion of calcitonin or it precursor secreted by neoplastic C-cell can differ in CnMTC</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112707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94" y="1812563"/>
            <a:ext cx="10108474" cy="4351338"/>
          </a:xfrm>
        </p:spPr>
        <p:txBody>
          <a:bodyPr/>
          <a:lstStyle/>
          <a:p>
            <a:pPr>
              <a:buFont typeface="Wingdings" panose="05000000000000000000" pitchFamily="2" charset="2"/>
              <a:buChar char="Ø"/>
            </a:pPr>
            <a:r>
              <a:rPr lang="en-US" smtClean="0"/>
              <a:t>Sometimes </a:t>
            </a:r>
            <a:r>
              <a:rPr lang="en-US" smtClean="0">
                <a:solidFill>
                  <a:srgbClr val="FFC000"/>
                </a:solidFill>
              </a:rPr>
              <a:t>aggresive </a:t>
            </a:r>
            <a:r>
              <a:rPr lang="en-US" smtClean="0"/>
              <a:t>and</a:t>
            </a:r>
            <a:r>
              <a:rPr lang="en-US" smtClean="0">
                <a:solidFill>
                  <a:srgbClr val="FFC000"/>
                </a:solidFill>
              </a:rPr>
              <a:t> undifferentiated MTC </a:t>
            </a:r>
            <a:r>
              <a:rPr lang="en-US" smtClean="0"/>
              <a:t>losses the ability to secrete calcitonin and its prognosis is worse</a:t>
            </a:r>
          </a:p>
          <a:p>
            <a:pPr>
              <a:buFont typeface="Wingdings" panose="05000000000000000000" pitchFamily="2" charset="2"/>
              <a:buChar char="Ø"/>
            </a:pPr>
            <a:r>
              <a:rPr lang="en-US" smtClean="0"/>
              <a:t>Treatment of CnMTC is not different to that of MTC </a:t>
            </a:r>
          </a:p>
          <a:p>
            <a:pPr>
              <a:buFont typeface="Wingdings" panose="05000000000000000000" pitchFamily="2" charset="2"/>
              <a:buChar char="Ø"/>
            </a:pPr>
            <a:r>
              <a:rPr lang="en-US" smtClean="0"/>
              <a:t>In CnMTC ; preoperative diagnosis should be made with  sufficient examination of serum biomarkers such as </a:t>
            </a:r>
            <a:r>
              <a:rPr lang="en-US" smtClean="0">
                <a:solidFill>
                  <a:srgbClr val="FFC000"/>
                </a:solidFill>
              </a:rPr>
              <a:t>CEA</a:t>
            </a:r>
            <a:r>
              <a:rPr lang="en-US" smtClean="0"/>
              <a:t> ; </a:t>
            </a:r>
            <a:r>
              <a:rPr lang="en-US" smtClean="0">
                <a:solidFill>
                  <a:srgbClr val="FFC000"/>
                </a:solidFill>
              </a:rPr>
              <a:t>procalcitonin</a:t>
            </a:r>
            <a:r>
              <a:rPr lang="en-US" smtClean="0"/>
              <a:t> and </a:t>
            </a:r>
            <a:r>
              <a:rPr lang="en-US" smtClean="0">
                <a:solidFill>
                  <a:srgbClr val="FFC000"/>
                </a:solidFill>
              </a:rPr>
              <a:t>CGRP(calcitonin gene related peptide)</a:t>
            </a:r>
          </a:p>
          <a:p>
            <a:pPr marL="0" indent="0">
              <a:buNone/>
            </a:pPr>
            <a:r>
              <a:rPr lang="en-US" smtClean="0"/>
              <a:t> </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841822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Since the incidence of CnMTC is not negliable ; MTC should not rule out in the diagnostic stage even if serum calcitonin is negative on preoperative examination</a:t>
            </a:r>
          </a:p>
          <a:p>
            <a:pPr>
              <a:buFont typeface="Wingdings" panose="05000000000000000000" pitchFamily="2" charset="2"/>
              <a:buChar char="Ø"/>
            </a:pPr>
            <a:r>
              <a:rPr lang="en-US" smtClean="0"/>
              <a:t>Markers for serum sampling and IHC staining other than calcitonin should be activity performed after obtaining negative calcitonin results</a:t>
            </a:r>
          </a:p>
          <a:p>
            <a:pPr>
              <a:buFont typeface="Wingdings" panose="05000000000000000000" pitchFamily="2" charset="2"/>
              <a:buChar char="Ø"/>
            </a:pPr>
            <a:r>
              <a:rPr lang="en-US" smtClean="0"/>
              <a:t>An additional tool for the diagnosis of MTC especially when serum </a:t>
            </a:r>
            <a:r>
              <a:rPr lang="en-US" smtClean="0">
                <a:solidFill>
                  <a:srgbClr val="FFC000"/>
                </a:solidFill>
              </a:rPr>
              <a:t>calcitonin</a:t>
            </a:r>
            <a:r>
              <a:rPr lang="en-US" smtClean="0"/>
              <a:t> is elevated but </a:t>
            </a:r>
            <a:r>
              <a:rPr lang="en-US" smtClean="0">
                <a:solidFill>
                  <a:srgbClr val="FFC000"/>
                </a:solidFill>
              </a:rPr>
              <a:t>less than 100 pg/ml </a:t>
            </a:r>
            <a:r>
              <a:rPr lang="en-US" smtClean="0"/>
              <a:t>is the measurement of calcitonin in the </a:t>
            </a:r>
            <a:r>
              <a:rPr lang="en-US" smtClean="0">
                <a:solidFill>
                  <a:srgbClr val="FFC000"/>
                </a:solidFill>
              </a:rPr>
              <a:t>washout fluid </a:t>
            </a:r>
            <a:r>
              <a:rPr lang="en-US" smtClean="0"/>
              <a:t>of the needle used for the puncture of a suspected thyroid nodule</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249942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77" y="1690688"/>
            <a:ext cx="10515600" cy="4351338"/>
          </a:xfrm>
        </p:spPr>
        <p:txBody>
          <a:bodyPr>
            <a:normAutofit lnSpcReduction="10000"/>
          </a:bodyPr>
          <a:lstStyle/>
          <a:p>
            <a:pPr>
              <a:buFont typeface="Wingdings" panose="05000000000000000000" pitchFamily="2" charset="2"/>
              <a:buChar char="Ø"/>
            </a:pPr>
            <a:r>
              <a:rPr lang="en-US" smtClean="0"/>
              <a:t>MTC patients with lymph node metastased ; confirmed in the  </a:t>
            </a:r>
            <a:r>
              <a:rPr lang="en-US" smtClean="0">
                <a:solidFill>
                  <a:srgbClr val="FFC000"/>
                </a:solidFill>
              </a:rPr>
              <a:t>ipsilateral central region and lateral neck area </a:t>
            </a:r>
            <a:r>
              <a:rPr lang="en-US" smtClean="0"/>
              <a:t>; the </a:t>
            </a:r>
            <a:r>
              <a:rPr lang="en-US" smtClean="0">
                <a:solidFill>
                  <a:srgbClr val="FFC000"/>
                </a:solidFill>
              </a:rPr>
              <a:t>contralateral</a:t>
            </a:r>
            <a:r>
              <a:rPr lang="en-US" smtClean="0"/>
              <a:t> </a:t>
            </a:r>
            <a:r>
              <a:rPr lang="en-US" smtClean="0">
                <a:solidFill>
                  <a:srgbClr val="FFC000"/>
                </a:solidFill>
              </a:rPr>
              <a:t>central region </a:t>
            </a:r>
            <a:r>
              <a:rPr lang="en-US" smtClean="0"/>
              <a:t>; </a:t>
            </a:r>
            <a:r>
              <a:rPr lang="en-US" smtClean="0">
                <a:solidFill>
                  <a:srgbClr val="FFC000"/>
                </a:solidFill>
              </a:rPr>
              <a:t>contralateral lateral neck </a:t>
            </a:r>
            <a:r>
              <a:rPr lang="en-US" smtClean="0"/>
              <a:t>and </a:t>
            </a:r>
            <a:r>
              <a:rPr lang="en-US" smtClean="0">
                <a:solidFill>
                  <a:srgbClr val="FFC000"/>
                </a:solidFill>
              </a:rPr>
              <a:t>superior  mediastinum </a:t>
            </a:r>
            <a:r>
              <a:rPr lang="en-US" smtClean="0"/>
              <a:t>have increased their basic  calcitonin thresholds by 20 ; 50 ; 200 and 500 pg/ml respectively   </a:t>
            </a:r>
          </a:p>
          <a:p>
            <a:pPr>
              <a:buFont typeface="Wingdings" panose="05000000000000000000" pitchFamily="2" charset="2"/>
              <a:buChar char="Ø"/>
            </a:pPr>
            <a:r>
              <a:rPr lang="en-US" smtClean="0"/>
              <a:t>These authors advocate that central and bilateral modified neck dissection can be performed with a preoperative basal CTN value greater than 200 pg/ml </a:t>
            </a:r>
          </a:p>
          <a:p>
            <a:pPr algn="just">
              <a:buFont typeface="Wingdings" panose="05000000000000000000" pitchFamily="2" charset="2"/>
              <a:buChar char="Ø"/>
            </a:pPr>
            <a:r>
              <a:rPr lang="en-US" smtClean="0"/>
              <a:t>Katerina soltiki found that</a:t>
            </a:r>
            <a:r>
              <a:rPr lang="en-US" smtClean="0">
                <a:solidFill>
                  <a:srgbClr val="FFC000"/>
                </a:solidFill>
              </a:rPr>
              <a:t> postoperative calcitonin </a:t>
            </a:r>
            <a:r>
              <a:rPr lang="en-US" smtClean="0"/>
              <a:t>is more important than  size in predicting disease progression and prognosis though a retrospective study involving 128 patients with SMTC &lt; 1.5 cm</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06224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6" y="1690688"/>
            <a:ext cx="10504714" cy="4431485"/>
          </a:xfrm>
        </p:spPr>
        <p:txBody>
          <a:bodyPr>
            <a:normAutofit fontScale="92500" lnSpcReduction="10000"/>
          </a:bodyPr>
          <a:lstStyle/>
          <a:p>
            <a:pPr marL="0" indent="0" algn="just">
              <a:buNone/>
            </a:pPr>
            <a:endParaRPr lang="en-US" smtClean="0"/>
          </a:p>
          <a:p>
            <a:pPr>
              <a:buFont typeface="Wingdings" panose="05000000000000000000" pitchFamily="2" charset="2"/>
              <a:buChar char="Ø"/>
            </a:pPr>
            <a:r>
              <a:rPr lang="en-US" smtClean="0"/>
              <a:t>The level of tumor markers in the lesion was </a:t>
            </a:r>
            <a:r>
              <a:rPr lang="en-US" smtClean="0">
                <a:solidFill>
                  <a:srgbClr val="FFC000"/>
                </a:solidFill>
              </a:rPr>
              <a:t>significantly higher </a:t>
            </a:r>
            <a:r>
              <a:rPr lang="en-US" smtClean="0"/>
              <a:t>than that in the </a:t>
            </a:r>
            <a:r>
              <a:rPr lang="en-US" smtClean="0">
                <a:solidFill>
                  <a:srgbClr val="FFC000"/>
                </a:solidFill>
              </a:rPr>
              <a:t>serology</a:t>
            </a:r>
            <a:r>
              <a:rPr lang="en-US" smtClean="0"/>
              <a:t> </a:t>
            </a:r>
          </a:p>
          <a:p>
            <a:pPr>
              <a:buFont typeface="Wingdings" panose="05000000000000000000" pitchFamily="2" charset="2"/>
              <a:buChar char="Ø"/>
            </a:pPr>
            <a:r>
              <a:rPr lang="en-US" smtClean="0"/>
              <a:t>Calcitonin may be  </a:t>
            </a:r>
            <a:r>
              <a:rPr lang="en-US" smtClean="0">
                <a:solidFill>
                  <a:srgbClr val="FFC000"/>
                </a:solidFill>
              </a:rPr>
              <a:t>encapsulated</a:t>
            </a:r>
            <a:r>
              <a:rPr lang="en-US" smtClean="0"/>
              <a:t> in cells and not released in to the blood or surrounding tissues which lead to normal serum CTN levels</a:t>
            </a:r>
          </a:p>
          <a:p>
            <a:pPr>
              <a:buFont typeface="Wingdings" panose="05000000000000000000" pitchFamily="2" charset="2"/>
              <a:buChar char="Ø"/>
            </a:pPr>
            <a:r>
              <a:rPr lang="en-US" smtClean="0"/>
              <a:t>As for the CTN positive in the lesion but negative in immunohistochemistery we consider that the CTN may be  an </a:t>
            </a:r>
            <a:r>
              <a:rPr lang="en-US" smtClean="0">
                <a:solidFill>
                  <a:srgbClr val="FFC000"/>
                </a:solidFill>
              </a:rPr>
              <a:t>incomplete</a:t>
            </a:r>
            <a:r>
              <a:rPr lang="en-US" smtClean="0"/>
              <a:t> </a:t>
            </a:r>
            <a:r>
              <a:rPr lang="en-US" smtClean="0">
                <a:solidFill>
                  <a:srgbClr val="FFC000"/>
                </a:solidFill>
              </a:rPr>
              <a:t>fragment</a:t>
            </a:r>
            <a:r>
              <a:rPr lang="en-US" smtClean="0"/>
              <a:t> or</a:t>
            </a:r>
            <a:r>
              <a:rPr lang="en-US" smtClean="0">
                <a:solidFill>
                  <a:srgbClr val="FFC000"/>
                </a:solidFill>
              </a:rPr>
              <a:t> propeptide </a:t>
            </a:r>
            <a:r>
              <a:rPr lang="en-US" smtClean="0"/>
              <a:t>of CTN which can </a:t>
            </a:r>
            <a:r>
              <a:rPr lang="en-US" smtClean="0">
                <a:solidFill>
                  <a:srgbClr val="FFC000"/>
                </a:solidFill>
              </a:rPr>
              <a:t>not be recognized </a:t>
            </a:r>
            <a:r>
              <a:rPr lang="en-US" smtClean="0"/>
              <a:t>by immunohistochemical antibodies but can be detected in the puncher flouid by Eliza</a:t>
            </a:r>
          </a:p>
          <a:p>
            <a:pPr marL="0" indent="0">
              <a:buNone/>
            </a:pPr>
            <a:r>
              <a:rPr lang="en-US" smtClean="0"/>
              <a:t> </a:t>
            </a:r>
            <a:endParaRPr lang="fa-IR"/>
          </a:p>
        </p:txBody>
      </p:sp>
      <p:sp>
        <p:nvSpPr>
          <p:cNvPr id="4" name="Title 1"/>
          <p:cNvSpPr>
            <a:spLocks noGrp="1"/>
          </p:cNvSpPr>
          <p:nvPr>
            <p:ph type="title"/>
          </p:nvPr>
        </p:nvSpPr>
        <p:spPr/>
        <p:txBody>
          <a:bodyPr>
            <a:noAutofit/>
          </a:bodyPr>
          <a:lstStyle/>
          <a:p>
            <a:pPr algn="ctr"/>
            <a:r>
              <a:rPr lang="en-US" sz="6600"/>
              <a:t>CALCITONIN</a:t>
            </a:r>
            <a:endParaRPr lang="fa-IR" sz="6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3143581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smtClean="0"/>
              <a:t>CEA</a:t>
            </a:r>
            <a:endParaRPr lang="fa-IR" sz="9600"/>
          </a:p>
        </p:txBody>
      </p:sp>
      <p:sp>
        <p:nvSpPr>
          <p:cNvPr id="3" name="Content Placeholder 2"/>
          <p:cNvSpPr>
            <a:spLocks noGrp="1"/>
          </p:cNvSpPr>
          <p:nvPr>
            <p:ph idx="1"/>
          </p:nvPr>
        </p:nvSpPr>
        <p:spPr>
          <a:xfrm>
            <a:off x="616131" y="1690688"/>
            <a:ext cx="10515600" cy="4351338"/>
          </a:xfrm>
        </p:spPr>
        <p:txBody>
          <a:bodyPr/>
          <a:lstStyle/>
          <a:p>
            <a:pPr algn="just">
              <a:buFont typeface="Wingdings" panose="05000000000000000000" pitchFamily="2" charset="2"/>
              <a:buChar char="Ø"/>
            </a:pPr>
            <a:r>
              <a:rPr lang="en-US" smtClean="0"/>
              <a:t>CEA is a non organ specific tumor associated antigen (adult normal  value 0-5 ng/ml) and widely used in  the diagnosis of malignant tumor such as a </a:t>
            </a:r>
            <a:r>
              <a:rPr lang="en-US" smtClean="0">
                <a:solidFill>
                  <a:srgbClr val="FFC000"/>
                </a:solidFill>
              </a:rPr>
              <a:t>malignant gastric tumor </a:t>
            </a:r>
            <a:r>
              <a:rPr lang="en-US" smtClean="0"/>
              <a:t>; </a:t>
            </a:r>
            <a:r>
              <a:rPr lang="en-US" smtClean="0">
                <a:solidFill>
                  <a:srgbClr val="FFC000"/>
                </a:solidFill>
              </a:rPr>
              <a:t>colorectal cancer </a:t>
            </a:r>
            <a:r>
              <a:rPr lang="en-US" smtClean="0"/>
              <a:t>; </a:t>
            </a:r>
            <a:r>
              <a:rPr lang="en-US" smtClean="0">
                <a:solidFill>
                  <a:srgbClr val="FFC000"/>
                </a:solidFill>
              </a:rPr>
              <a:t>pancreatic</a:t>
            </a:r>
            <a:r>
              <a:rPr lang="en-US" smtClean="0"/>
              <a:t> </a:t>
            </a:r>
            <a:r>
              <a:rPr lang="en-US" smtClean="0">
                <a:solidFill>
                  <a:srgbClr val="FFC000"/>
                </a:solidFill>
              </a:rPr>
              <a:t>malignancy</a:t>
            </a:r>
            <a:r>
              <a:rPr lang="en-US" smtClean="0"/>
              <a:t> and malignant neoplasm of the </a:t>
            </a:r>
            <a:r>
              <a:rPr lang="en-US" smtClean="0">
                <a:solidFill>
                  <a:srgbClr val="FFC000"/>
                </a:solidFill>
              </a:rPr>
              <a:t>respiratory system </a:t>
            </a:r>
            <a:r>
              <a:rPr lang="en-US" smtClean="0"/>
              <a:t>; therfor CEA is not a specific biomarker for MTC and serum assays are not informative for the early diagnosis of MTC</a:t>
            </a:r>
          </a:p>
          <a:p>
            <a:pPr algn="just">
              <a:buFont typeface="Wingdings" panose="05000000000000000000" pitchFamily="2" charset="2"/>
              <a:buChar char="Ø"/>
            </a:pPr>
            <a:r>
              <a:rPr lang="en-US" smtClean="0"/>
              <a:t>It is reported in the literature that some patients  with poorly differtaited  MTC or metastatic may not have elevated calcitonin levels and serum CEA is of great significant as a diagnostic biomarkers for these patients</a:t>
            </a:r>
            <a:endParaRPr lang="fa-IR"/>
          </a:p>
        </p:txBody>
      </p:sp>
      <p:sp>
        <p:nvSpPr>
          <p:cNvPr id="4" name="Rectangle 3"/>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2600645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382794" cy="4351338"/>
          </a:xfrm>
        </p:spPr>
        <p:txBody>
          <a:bodyPr>
            <a:normAutofit fontScale="92500" lnSpcReduction="10000"/>
          </a:bodyPr>
          <a:lstStyle/>
          <a:p>
            <a:pPr algn="just">
              <a:buFont typeface="Wingdings" panose="05000000000000000000" pitchFamily="2" charset="2"/>
              <a:buChar char="Ø"/>
            </a:pPr>
            <a:r>
              <a:rPr lang="en-US" smtClean="0"/>
              <a:t>CEA are useful for monitoring the progression of clinically evidence MTC </a:t>
            </a:r>
          </a:p>
          <a:p>
            <a:pPr algn="just">
              <a:buFont typeface="Wingdings" panose="05000000000000000000" pitchFamily="2" charset="2"/>
              <a:buChar char="Ø"/>
            </a:pPr>
            <a:r>
              <a:rPr lang="en-US" smtClean="0"/>
              <a:t>Increasing serum CEA levels associated with stable or declining serum CTN</a:t>
            </a:r>
            <a:r>
              <a:rPr lang="en-US" smtClean="0">
                <a:solidFill>
                  <a:srgbClr val="FFC000"/>
                </a:solidFill>
              </a:rPr>
              <a:t> </a:t>
            </a:r>
            <a:r>
              <a:rPr lang="en-US" smtClean="0"/>
              <a:t>level is </a:t>
            </a:r>
            <a:r>
              <a:rPr lang="en-US" smtClean="0">
                <a:solidFill>
                  <a:srgbClr val="FFC000"/>
                </a:solidFill>
              </a:rPr>
              <a:t>poorly differentiated </a:t>
            </a:r>
          </a:p>
          <a:p>
            <a:pPr algn="just">
              <a:buFont typeface="Wingdings" panose="05000000000000000000" pitchFamily="2" charset="2"/>
              <a:buChar char="Ø"/>
            </a:pPr>
            <a:r>
              <a:rPr lang="en-US" smtClean="0"/>
              <a:t>The most aggressive tumors had persistant and intens CEA staining but minimal if any CTN staining </a:t>
            </a:r>
          </a:p>
          <a:p>
            <a:pPr algn="just">
              <a:buFont typeface="Wingdings" panose="05000000000000000000" pitchFamily="2" charset="2"/>
              <a:buChar char="Ø"/>
            </a:pPr>
            <a:r>
              <a:rPr lang="en-US" smtClean="0"/>
              <a:t>It was suggested that CEA is a marker for early epithelial differentiation and therfor retained while CTN is a late marker for terminal differentiation and therfor lost</a:t>
            </a:r>
          </a:p>
          <a:p>
            <a:pPr algn="just">
              <a:buFont typeface="Wingdings" panose="05000000000000000000" pitchFamily="2" charset="2"/>
              <a:buChar char="Ø"/>
            </a:pPr>
            <a:r>
              <a:rPr lang="en-US" smtClean="0"/>
              <a:t>CEA and  chromogranin A  are also significant for the diagnosis of  neuroendocrine tumors</a:t>
            </a:r>
          </a:p>
          <a:p>
            <a:pPr algn="just">
              <a:buFont typeface="Wingdings" panose="05000000000000000000" pitchFamily="2" charset="2"/>
              <a:buChar char="Ø"/>
            </a:pPr>
            <a:r>
              <a:rPr lang="en-US" smtClean="0"/>
              <a:t>More than </a:t>
            </a:r>
            <a:r>
              <a:rPr lang="en-US" smtClean="0">
                <a:solidFill>
                  <a:srgbClr val="FFC000"/>
                </a:solidFill>
              </a:rPr>
              <a:t>50% </a:t>
            </a:r>
            <a:r>
              <a:rPr lang="en-US" smtClean="0"/>
              <a:t>of patients with MTC have a mild </a:t>
            </a:r>
            <a:r>
              <a:rPr lang="en-US" smtClean="0">
                <a:solidFill>
                  <a:srgbClr val="FFC000"/>
                </a:solidFill>
              </a:rPr>
              <a:t>elevation of CEA  </a:t>
            </a:r>
            <a:endParaRPr lang="fa-IR">
              <a:solidFill>
                <a:srgbClr val="FFC000"/>
              </a:solidFill>
            </a:endParaRP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2445616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5" y="1590493"/>
            <a:ext cx="10515600" cy="4351338"/>
          </a:xfrm>
        </p:spPr>
        <p:txBody>
          <a:bodyPr/>
          <a:lstStyle/>
          <a:p>
            <a:pPr algn="just">
              <a:buFont typeface="Wingdings" panose="05000000000000000000" pitchFamily="2" charset="2"/>
              <a:buChar char="Ø"/>
            </a:pPr>
            <a:r>
              <a:rPr lang="en-US" smtClean="0"/>
              <a:t>Immunohistochemical studies have shown patients with more intensive  staining for CEA are usually aggressive disseminated</a:t>
            </a:r>
            <a:r>
              <a:rPr lang="en-US" smtClean="0">
                <a:solidFill>
                  <a:srgbClr val="FFC000"/>
                </a:solidFill>
              </a:rPr>
              <a:t> </a:t>
            </a:r>
            <a:r>
              <a:rPr lang="en-US" smtClean="0"/>
              <a:t>MTC subtype </a:t>
            </a:r>
          </a:p>
          <a:p>
            <a:pPr algn="just">
              <a:buFont typeface="Wingdings" panose="05000000000000000000" pitchFamily="2" charset="2"/>
              <a:buChar char="Ø"/>
            </a:pPr>
            <a:r>
              <a:rPr lang="en-US" smtClean="0"/>
              <a:t>CTN and CEA have high sensivity and specifity in the preoperative diagnosis and postoperative follow up of MTC patients which have been recognized in clinical practice</a:t>
            </a:r>
          </a:p>
          <a:p>
            <a:pPr algn="just">
              <a:buFont typeface="Wingdings" panose="05000000000000000000" pitchFamily="2" charset="2"/>
              <a:buChar char="Ø"/>
            </a:pPr>
            <a:r>
              <a:rPr lang="en-US"/>
              <a:t> </a:t>
            </a:r>
            <a:r>
              <a:rPr lang="en-US" smtClean="0">
                <a:solidFill>
                  <a:srgbClr val="FFC000"/>
                </a:solidFill>
              </a:rPr>
              <a:t>Double time  </a:t>
            </a:r>
            <a:r>
              <a:rPr lang="en-US" smtClean="0"/>
              <a:t>of serum </a:t>
            </a:r>
            <a:r>
              <a:rPr lang="en-US" smtClean="0">
                <a:solidFill>
                  <a:srgbClr val="FFC000"/>
                </a:solidFill>
              </a:rPr>
              <a:t>calcitonin </a:t>
            </a:r>
            <a:r>
              <a:rPr lang="en-US" smtClean="0"/>
              <a:t>and</a:t>
            </a:r>
            <a:r>
              <a:rPr lang="en-US" smtClean="0">
                <a:solidFill>
                  <a:srgbClr val="FFC000"/>
                </a:solidFill>
              </a:rPr>
              <a:t> CEA </a:t>
            </a:r>
            <a:r>
              <a:rPr lang="en-US" smtClean="0"/>
              <a:t>is also important prognostic indicators for patients with MTC</a:t>
            </a:r>
          </a:p>
          <a:p>
            <a:pPr algn="just">
              <a:buFont typeface="Wingdings" panose="05000000000000000000" pitchFamily="2" charset="2"/>
              <a:buChar char="Ø"/>
            </a:pPr>
            <a:r>
              <a:rPr lang="en-US" smtClean="0"/>
              <a:t>CTN doubling time </a:t>
            </a:r>
            <a:r>
              <a:rPr lang="en-US" smtClean="0">
                <a:solidFill>
                  <a:srgbClr val="FFC000"/>
                </a:solidFill>
              </a:rPr>
              <a:t>greater</a:t>
            </a:r>
            <a:r>
              <a:rPr lang="en-US" smtClean="0"/>
              <a:t> than </a:t>
            </a:r>
            <a:r>
              <a:rPr lang="en-US" smtClean="0">
                <a:solidFill>
                  <a:srgbClr val="FFC000"/>
                </a:solidFill>
              </a:rPr>
              <a:t>2 years </a:t>
            </a:r>
            <a:r>
              <a:rPr lang="en-US" smtClean="0"/>
              <a:t>is characteristic of indolent tumors suggesting good long term prognosis</a:t>
            </a:r>
            <a:endParaRPr lang="fa-I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3157254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1690688"/>
            <a:ext cx="10515600" cy="4351338"/>
          </a:xfrm>
        </p:spPr>
        <p:txBody>
          <a:bodyPr/>
          <a:lstStyle/>
          <a:p>
            <a:pPr>
              <a:buFont typeface="Wingdings" panose="05000000000000000000" pitchFamily="2" charset="2"/>
              <a:buChar char="Ø"/>
            </a:pPr>
            <a:r>
              <a:rPr lang="en-US" smtClean="0"/>
              <a:t>However in rare cases of MTC ; CTN levels were not correlated with the progress of  disease and separation between serum CTN and CEA levels were observe</a:t>
            </a:r>
          </a:p>
          <a:p>
            <a:pPr>
              <a:buFont typeface="Wingdings" panose="05000000000000000000" pitchFamily="2" charset="2"/>
              <a:buChar char="Ø"/>
            </a:pPr>
            <a:r>
              <a:rPr lang="en-US" smtClean="0"/>
              <a:t>Machen think that the continue</a:t>
            </a:r>
            <a:r>
              <a:rPr lang="en-US" smtClean="0">
                <a:solidFill>
                  <a:srgbClr val="FFC000"/>
                </a:solidFill>
              </a:rPr>
              <a:t> increase in CEA </a:t>
            </a:r>
            <a:r>
              <a:rPr lang="en-US" smtClean="0"/>
              <a:t>levels indicates that MTC is in a </a:t>
            </a:r>
            <a:r>
              <a:rPr lang="en-US" smtClean="0">
                <a:solidFill>
                  <a:srgbClr val="FFC000"/>
                </a:solidFill>
              </a:rPr>
              <a:t>advanced stage </a:t>
            </a:r>
            <a:r>
              <a:rPr lang="en-US" smtClean="0"/>
              <a:t>; the possibility of lymph node metastasis in the central and ipsilateral neck is high</a:t>
            </a:r>
          </a:p>
          <a:p>
            <a:pPr>
              <a:buFont typeface="Wingdings" panose="05000000000000000000" pitchFamily="2" charset="2"/>
              <a:buChar char="Ø"/>
            </a:pPr>
            <a:r>
              <a:rPr lang="en-US" smtClean="0"/>
              <a:t>However the use of the CEA values to guid the region of secondary opration and decide the timing of the secondary surgery remain  controversial for postoperative patients</a:t>
            </a:r>
          </a:p>
          <a:p>
            <a:pPr marL="0" indent="0">
              <a:buNone/>
            </a:pPr>
            <a:endParaRPr lang="fa-I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1714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8288"/>
            <a:ext cx="10515600" cy="894490"/>
          </a:xfrm>
        </p:spPr>
        <p:txBody>
          <a:bodyPr>
            <a:normAutofit fontScale="90000"/>
          </a:bodyPr>
          <a:lstStyle/>
          <a:p>
            <a:pPr algn="ctr"/>
            <a:r>
              <a:rPr lang="en-US" sz="6000" b="1" i="1" smtClean="0">
                <a:solidFill>
                  <a:schemeClr val="bg1"/>
                </a:solidFill>
                <a:latin typeface="Aparajita" panose="020B0604020202020204" pitchFamily="34" charset="0"/>
                <a:cs typeface="Aparajita" panose="020B0604020202020204" pitchFamily="34" charset="0"/>
              </a:rPr>
              <a:t>Introduction</a:t>
            </a:r>
            <a:endParaRPr lang="fa-IR" sz="6000" b="1" i="1">
              <a:solidFill>
                <a:schemeClr val="bg1"/>
              </a:solidFill>
              <a:latin typeface="Aparajita" panose="020B0604020202020204" pitchFamily="34" charset="0"/>
            </a:endParaRPr>
          </a:p>
        </p:txBody>
      </p:sp>
      <p:sp>
        <p:nvSpPr>
          <p:cNvPr id="3" name="Content Placeholder 2"/>
          <p:cNvSpPr>
            <a:spLocks noGrp="1"/>
          </p:cNvSpPr>
          <p:nvPr>
            <p:ph sz="half" idx="1"/>
          </p:nvPr>
        </p:nvSpPr>
        <p:spPr>
          <a:xfrm>
            <a:off x="762000" y="1172081"/>
            <a:ext cx="5181600" cy="5381897"/>
          </a:xfrm>
        </p:spPr>
        <p:txBody>
          <a:bodyPr>
            <a:normAutofit/>
          </a:bodyPr>
          <a:lstStyle/>
          <a:p>
            <a:pPr>
              <a:buFont typeface="Wingdings" panose="05000000000000000000" pitchFamily="2" charset="2"/>
              <a:buChar char="Ø"/>
            </a:pPr>
            <a:r>
              <a:rPr lang="en-US" smtClean="0">
                <a:solidFill>
                  <a:schemeClr val="bg1"/>
                </a:solidFill>
              </a:rPr>
              <a:t>The </a:t>
            </a:r>
            <a:r>
              <a:rPr lang="en-US" smtClean="0">
                <a:solidFill>
                  <a:schemeClr val="accent4"/>
                </a:solidFill>
              </a:rPr>
              <a:t>most common types of thyroid cancer </a:t>
            </a:r>
            <a:r>
              <a:rPr lang="en-US" smtClean="0">
                <a:solidFill>
                  <a:schemeClr val="bg1"/>
                </a:solidFill>
              </a:rPr>
              <a:t>start in follicular cells ; where thyroid hormone is made </a:t>
            </a:r>
          </a:p>
          <a:p>
            <a:pPr>
              <a:buFont typeface="Wingdings" panose="05000000000000000000" pitchFamily="2" charset="2"/>
              <a:buChar char="Ø"/>
            </a:pPr>
            <a:r>
              <a:rPr lang="en-US" smtClean="0">
                <a:solidFill>
                  <a:srgbClr val="FFC000"/>
                </a:solidFill>
              </a:rPr>
              <a:t>Medullary thyroid cancer </a:t>
            </a:r>
            <a:r>
              <a:rPr lang="en-US" smtClean="0">
                <a:solidFill>
                  <a:schemeClr val="bg1"/>
                </a:solidFill>
              </a:rPr>
              <a:t>is a </a:t>
            </a:r>
            <a:r>
              <a:rPr lang="en-US" smtClean="0">
                <a:solidFill>
                  <a:srgbClr val="FFC000"/>
                </a:solidFill>
              </a:rPr>
              <a:t>neuroendocrine </a:t>
            </a:r>
            <a:r>
              <a:rPr lang="en-US" smtClean="0">
                <a:solidFill>
                  <a:schemeClr val="bg1"/>
                </a:solidFill>
              </a:rPr>
              <a:t>tumore</a:t>
            </a:r>
            <a:r>
              <a:rPr lang="en-US" smtClean="0">
                <a:solidFill>
                  <a:srgbClr val="FFC000"/>
                </a:solidFill>
              </a:rPr>
              <a:t> </a:t>
            </a:r>
            <a:r>
              <a:rPr lang="en-US" smtClean="0">
                <a:solidFill>
                  <a:schemeClr val="bg1"/>
                </a:solidFill>
              </a:rPr>
              <a:t>origin from </a:t>
            </a:r>
            <a:r>
              <a:rPr lang="en-US" smtClean="0">
                <a:solidFill>
                  <a:srgbClr val="FFC000"/>
                </a:solidFill>
              </a:rPr>
              <a:t>parafollicular C cell </a:t>
            </a:r>
            <a:r>
              <a:rPr lang="en-US" smtClean="0">
                <a:solidFill>
                  <a:schemeClr val="bg1"/>
                </a:solidFill>
              </a:rPr>
              <a:t>which make a different hormone called </a:t>
            </a:r>
            <a:r>
              <a:rPr lang="en-US" smtClean="0">
                <a:solidFill>
                  <a:srgbClr val="FFC000"/>
                </a:solidFill>
              </a:rPr>
              <a:t>calcitonin</a:t>
            </a:r>
          </a:p>
          <a:p>
            <a:pPr>
              <a:buFont typeface="Wingdings" panose="05000000000000000000" pitchFamily="2" charset="2"/>
              <a:buChar char="Ø"/>
            </a:pPr>
            <a:r>
              <a:rPr lang="en-US" smtClean="0">
                <a:solidFill>
                  <a:schemeClr val="bg1"/>
                </a:solidFill>
              </a:rPr>
              <a:t>Medullary thyroid cancer behaves somewhat differently than the differentiated thyroid cancer</a:t>
            </a:r>
            <a:endParaRPr lang="fa-IR" smtClean="0">
              <a:solidFill>
                <a:schemeClr val="bg1"/>
              </a:solidFill>
            </a:endParaRPr>
          </a:p>
          <a:p>
            <a:endParaRPr lang="fa-IR">
              <a:solidFill>
                <a:schemeClr val="bg1"/>
              </a:solidFill>
            </a:endParaRPr>
          </a:p>
        </p:txBody>
      </p:sp>
      <p:pic>
        <p:nvPicPr>
          <p:cNvPr id="7" name="Content Placeholder 6" descr="WhatsApp Image 2022-03-18 at 23.31.12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2227" t="15201" r="42143" b="53892"/>
          <a:stretch/>
        </p:blipFill>
        <p:spPr>
          <a:xfrm>
            <a:off x="6019800" y="1172082"/>
            <a:ext cx="5736771" cy="5381897"/>
          </a:xfrm>
        </p:spPr>
      </p:pic>
      <p:sp>
        <p:nvSpPr>
          <p:cNvPr id="4" name="Rectangle 3"/>
          <p:cNvSpPr/>
          <p:nvPr/>
        </p:nvSpPr>
        <p:spPr>
          <a:xfrm>
            <a:off x="8343489" y="6553979"/>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1851409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6" y="1690688"/>
            <a:ext cx="10515600" cy="4351338"/>
          </a:xfrm>
        </p:spPr>
        <p:txBody>
          <a:bodyPr/>
          <a:lstStyle/>
          <a:p>
            <a:pPr>
              <a:buFont typeface="Wingdings" panose="05000000000000000000" pitchFamily="2" charset="2"/>
              <a:buChar char="Ø"/>
            </a:pPr>
            <a:r>
              <a:rPr lang="en-US" smtClean="0"/>
              <a:t>Some scholars have suggested that neither preoperative nor postoperative CEA values were related to lymph node metastasis and CEA values should not be used as an indicator for the scope of surgery</a:t>
            </a:r>
          </a:p>
          <a:p>
            <a:pPr>
              <a:buFont typeface="Wingdings" panose="05000000000000000000" pitchFamily="2" charset="2"/>
              <a:buChar char="Ø"/>
            </a:pPr>
            <a:r>
              <a:rPr lang="en-US" smtClean="0"/>
              <a:t>Other experts confirm that the CEA level dose not have the specifity of CTN for MTC</a:t>
            </a:r>
          </a:p>
          <a:p>
            <a:pPr>
              <a:buFont typeface="Wingdings" panose="05000000000000000000" pitchFamily="2" charset="2"/>
              <a:buChar char="Ø"/>
            </a:pPr>
            <a:r>
              <a:rPr lang="en-US" smtClean="0"/>
              <a:t>For postoperative MTC patients ; if the level of CEA and CTN did not decrease compared with preoperative level ; which usually indicates that the primary lesions may be incompletely removed or there are  potential ectopic lesions that secretes CTN and CEA</a:t>
            </a:r>
            <a:endParaRPr lang="fa-I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4158777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2037"/>
            <a:ext cx="10515600" cy="4351338"/>
          </a:xfrm>
        </p:spPr>
        <p:txBody>
          <a:bodyPr/>
          <a:lstStyle/>
          <a:p>
            <a:pPr marL="109728" indent="0">
              <a:buNone/>
            </a:pPr>
            <a:r>
              <a:rPr lang="en-US" sz="3600" b="1" i="1">
                <a:solidFill>
                  <a:srgbClr val="FFC000"/>
                </a:solidFill>
              </a:rPr>
              <a:t>Recommendation 14</a:t>
            </a:r>
            <a:r>
              <a:rPr lang="en-US" sz="3600" b="1" i="1" smtClean="0">
                <a:solidFill>
                  <a:srgbClr val="FFC000"/>
                </a:solidFill>
              </a:rPr>
              <a:t>:</a:t>
            </a:r>
            <a:endParaRPr lang="en-US" sz="3600" b="1">
              <a:solidFill>
                <a:srgbClr val="FFC000"/>
              </a:solidFill>
            </a:endParaRPr>
          </a:p>
          <a:p>
            <a:pPr marL="566928" indent="-457200">
              <a:buFont typeface="Wingdings" panose="05000000000000000000" pitchFamily="2" charset="2"/>
              <a:buChar char="Ø"/>
            </a:pPr>
            <a:r>
              <a:rPr lang="en-US"/>
              <a:t>In interpreting serum Ctn data, clinicians should be aware that Ctn levels are markedly elevated in children under 3 years of age, especially under 6 months of age. Also, Ctn levels are higher in males compared to females. </a:t>
            </a:r>
            <a:r>
              <a:rPr lang="en-US" sz="2400">
                <a:solidFill>
                  <a:srgbClr val="FFC000"/>
                </a:solidFill>
              </a:rPr>
              <a:t>Grade B </a:t>
            </a:r>
            <a:endParaRPr lang="en-US" sz="2400" smtClean="0">
              <a:solidFill>
                <a:srgbClr val="FFC000"/>
              </a:solidFill>
            </a:endParaRPr>
          </a:p>
          <a:p>
            <a:pPr marL="566928" indent="-457200">
              <a:buFont typeface="Wingdings" panose="05000000000000000000" pitchFamily="2" charset="2"/>
              <a:buChar char="Ø"/>
            </a:pPr>
            <a:r>
              <a:rPr lang="en-US" sz="2400" smtClean="0"/>
              <a:t>&lt; 4.5m                  &lt;75 ng/dl</a:t>
            </a:r>
          </a:p>
          <a:p>
            <a:pPr marL="109728" indent="0">
              <a:buNone/>
            </a:pPr>
            <a:r>
              <a:rPr lang="en-US" sz="2400"/>
              <a:t> </a:t>
            </a:r>
            <a:r>
              <a:rPr lang="en-US" sz="2400" smtClean="0"/>
              <a:t>      &lt; 6 m                     &lt; 40 ng/dl</a:t>
            </a:r>
          </a:p>
          <a:p>
            <a:pPr marL="109728" indent="0">
              <a:buNone/>
            </a:pPr>
            <a:r>
              <a:rPr lang="en-US" sz="2400"/>
              <a:t> </a:t>
            </a:r>
            <a:r>
              <a:rPr lang="en-US" sz="2400" smtClean="0"/>
              <a:t>       6 m – 3 y              &lt;15 ng/dl</a:t>
            </a:r>
            <a:endParaRPr lang="en-US" sz="2400"/>
          </a:p>
          <a:p>
            <a:endParaRPr lang="fa-IR"/>
          </a:p>
        </p:txBody>
      </p:sp>
    </p:spTree>
    <p:extLst>
      <p:ext uri="{BB962C8B-B14F-4D97-AF65-F5344CB8AC3E}">
        <p14:creationId xmlns:p14="http://schemas.microsoft.com/office/powerpoint/2010/main" val="328846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2" y="1211671"/>
            <a:ext cx="10515600" cy="4351338"/>
          </a:xfrm>
        </p:spPr>
        <p:txBody>
          <a:bodyPr/>
          <a:lstStyle/>
          <a:p>
            <a:pPr marL="109728" indent="0">
              <a:buClr>
                <a:schemeClr val="accent2"/>
              </a:buClr>
              <a:buNone/>
            </a:pPr>
            <a:r>
              <a:rPr lang="en-US" sz="3600" b="1">
                <a:solidFill>
                  <a:srgbClr val="FFC000"/>
                </a:solidFill>
              </a:rPr>
              <a:t>Recommendation 16 :</a:t>
            </a:r>
          </a:p>
          <a:p>
            <a:pPr marL="109728" indent="0">
              <a:buClr>
                <a:schemeClr val="accent2"/>
              </a:buClr>
              <a:buNone/>
            </a:pPr>
            <a:r>
              <a:rPr lang="en-US"/>
              <a:t>The assessment of a thyroid tumor with any feature suggestive of MTC should include IHC analysis to determine the presence markers such as Ctn, chromogranin, and CEA, and the absence of thyroglobulin</a:t>
            </a:r>
            <a:r>
              <a:rPr lang="en-US" sz="2400">
                <a:solidFill>
                  <a:srgbClr val="92D050"/>
                </a:solidFill>
              </a:rPr>
              <a:t>. </a:t>
            </a:r>
            <a:r>
              <a:rPr lang="en-US" sz="2400">
                <a:solidFill>
                  <a:srgbClr val="FFC000"/>
                </a:solidFill>
              </a:rPr>
              <a:t>Grade B</a:t>
            </a:r>
            <a:endParaRPr lang="en-US" sz="2400" dirty="0">
              <a:solidFill>
                <a:srgbClr val="FFC000"/>
              </a:solidFill>
            </a:endParaRPr>
          </a:p>
        </p:txBody>
      </p:sp>
    </p:spTree>
    <p:extLst>
      <p:ext uri="{BB962C8B-B14F-4D97-AF65-F5344CB8AC3E}">
        <p14:creationId xmlns:p14="http://schemas.microsoft.com/office/powerpoint/2010/main" val="2971034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smtClean="0"/>
              <a:t>Dignosis</a:t>
            </a:r>
            <a:endParaRPr lang="fa-IR" sz="8000"/>
          </a:p>
        </p:txBody>
      </p:sp>
      <p:sp>
        <p:nvSpPr>
          <p:cNvPr id="3" name="Content Placeholder 2"/>
          <p:cNvSpPr>
            <a:spLocks noGrp="1"/>
          </p:cNvSpPr>
          <p:nvPr>
            <p:ph idx="1"/>
          </p:nvPr>
        </p:nvSpPr>
        <p:spPr>
          <a:xfrm>
            <a:off x="668383" y="1690688"/>
            <a:ext cx="10515600" cy="4351338"/>
          </a:xfrm>
        </p:spPr>
        <p:txBody>
          <a:bodyPr/>
          <a:lstStyle/>
          <a:p>
            <a:pPr marL="109728" indent="0">
              <a:buNone/>
            </a:pPr>
            <a:r>
              <a:rPr lang="en-US" sz="4400" b="1" i="1" smtClean="0"/>
              <a:t>FNA</a:t>
            </a:r>
          </a:p>
          <a:p>
            <a:pPr marL="109728" indent="0">
              <a:buNone/>
            </a:pPr>
            <a:r>
              <a:rPr lang="en-US" sz="3600" b="1" smtClean="0">
                <a:solidFill>
                  <a:srgbClr val="FFC000"/>
                </a:solidFill>
              </a:rPr>
              <a:t>Recommendation </a:t>
            </a:r>
            <a:r>
              <a:rPr lang="en-US" sz="3600" b="1">
                <a:solidFill>
                  <a:srgbClr val="FFC000"/>
                </a:solidFill>
              </a:rPr>
              <a:t>19:</a:t>
            </a:r>
          </a:p>
          <a:p>
            <a:pPr marL="109728" indent="0">
              <a:buClr>
                <a:schemeClr val="accent2"/>
              </a:buClr>
              <a:buNone/>
            </a:pPr>
            <a:r>
              <a:rPr lang="en-US"/>
              <a:t>Thyroid nodules that are 1 cm or greater in size should be evaluated by FNA. FNA findings that are inconclusive or suggestive of MTC should have calcitonin measured in the </a:t>
            </a:r>
            <a:r>
              <a:rPr lang="en-US" b="1"/>
              <a:t>FNA washout fluid </a:t>
            </a:r>
            <a:r>
              <a:rPr lang="en-US"/>
              <a:t>and </a:t>
            </a:r>
            <a:r>
              <a:rPr lang="en-US" b="1"/>
              <a:t>IHC</a:t>
            </a:r>
            <a:r>
              <a:rPr lang="en-US"/>
              <a:t> staining of the FNA sample to detect the presence of markers such as Ctn, chromogranin, and CEA, and the absence of thyroglobulin. </a:t>
            </a:r>
            <a:r>
              <a:rPr lang="en-US" sz="2400">
                <a:solidFill>
                  <a:srgbClr val="FFC000"/>
                </a:solidFill>
              </a:rPr>
              <a:t>Grade B</a:t>
            </a:r>
          </a:p>
          <a:p>
            <a:pPr marL="514350" indent="-514350">
              <a:buFont typeface="+mj-lt"/>
              <a:buAutoNum type="arabicPeriod"/>
            </a:pPr>
            <a:endParaRPr lang="fa-IR"/>
          </a:p>
        </p:txBody>
      </p:sp>
    </p:spTree>
    <p:extLst>
      <p:ext uri="{BB962C8B-B14F-4D97-AF65-F5344CB8AC3E}">
        <p14:creationId xmlns:p14="http://schemas.microsoft.com/office/powerpoint/2010/main" val="930210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29" y="117566"/>
            <a:ext cx="11913325" cy="6596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32112" y="6344977"/>
            <a:ext cx="1612301" cy="369332"/>
          </a:xfrm>
          <a:prstGeom prst="rect">
            <a:avLst/>
          </a:prstGeom>
        </p:spPr>
        <p:txBody>
          <a:bodyPr wrap="none">
            <a:spAutoFit/>
          </a:bodyPr>
          <a:lstStyle/>
          <a:p>
            <a:r>
              <a:rPr lang="en-US" b="1" i="1">
                <a:solidFill>
                  <a:srgbClr val="FFC000"/>
                </a:solidFill>
              </a:rPr>
              <a:t>Uptodate 2022</a:t>
            </a:r>
            <a:endParaRPr lang="fa-IR" b="1" i="1">
              <a:solidFill>
                <a:srgbClr val="FFC000"/>
              </a:solidFill>
            </a:endParaRPr>
          </a:p>
        </p:txBody>
      </p:sp>
    </p:spTree>
    <p:extLst>
      <p:ext uri="{BB962C8B-B14F-4D97-AF65-F5344CB8AC3E}">
        <p14:creationId xmlns:p14="http://schemas.microsoft.com/office/powerpoint/2010/main" val="2007606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34" y="885099"/>
            <a:ext cx="10199915" cy="4351338"/>
          </a:xfrm>
        </p:spPr>
        <p:txBody>
          <a:bodyPr/>
          <a:lstStyle/>
          <a:p>
            <a:pPr marL="109728" indent="0">
              <a:buClr>
                <a:schemeClr val="accent2"/>
              </a:buClr>
              <a:buNone/>
            </a:pPr>
            <a:r>
              <a:rPr lang="en-US" sz="3600" b="1">
                <a:solidFill>
                  <a:srgbClr val="FFC000"/>
                </a:solidFill>
              </a:rPr>
              <a:t>Recommendation 21:</a:t>
            </a:r>
          </a:p>
          <a:p>
            <a:pPr marL="109728" indent="0">
              <a:buClr>
                <a:schemeClr val="accent2"/>
              </a:buClr>
              <a:buNone/>
            </a:pPr>
            <a:r>
              <a:rPr lang="en-US"/>
              <a:t>Patients presenting with a thyroid nodule and a cytological or histological diagnosis of MTC should have a physical examination, determination of serum levels of Ctn and CEA, and genetic testing for a RET germline mutation. </a:t>
            </a:r>
          </a:p>
          <a:p>
            <a:pPr marL="109728" indent="0">
              <a:buClr>
                <a:schemeClr val="accent2"/>
              </a:buClr>
              <a:buNone/>
            </a:pPr>
            <a:r>
              <a:rPr lang="en-US"/>
              <a:t>The presence of a PHEO and HPTH should be excluded in patients with hereditary </a:t>
            </a:r>
            <a:r>
              <a:rPr lang="en-US" smtClean="0"/>
              <a:t>MTC.</a:t>
            </a:r>
            <a:r>
              <a:rPr lang="en-US" smtClean="0">
                <a:solidFill>
                  <a:srgbClr val="FFC000"/>
                </a:solidFill>
              </a:rPr>
              <a:t>Grad B</a:t>
            </a:r>
            <a:endParaRPr lang="en-US" dirty="0">
              <a:solidFill>
                <a:srgbClr val="FFC000"/>
              </a:solidFill>
            </a:endParaRPr>
          </a:p>
        </p:txBody>
      </p:sp>
    </p:spTree>
    <p:extLst>
      <p:ext uri="{BB962C8B-B14F-4D97-AF65-F5344CB8AC3E}">
        <p14:creationId xmlns:p14="http://schemas.microsoft.com/office/powerpoint/2010/main" val="1823078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7" y="480149"/>
            <a:ext cx="10212978" cy="5698581"/>
          </a:xfrm>
        </p:spPr>
        <p:txBody>
          <a:bodyPr>
            <a:normAutofit/>
          </a:bodyPr>
          <a:lstStyle/>
          <a:p>
            <a:pPr marL="109728" indent="0">
              <a:buNone/>
            </a:pPr>
            <a:r>
              <a:rPr lang="en-US" sz="3600" b="1" i="1">
                <a:solidFill>
                  <a:srgbClr val="FFC000"/>
                </a:solidFill>
              </a:rPr>
              <a:t>Recommendation 22:</a:t>
            </a:r>
          </a:p>
          <a:p>
            <a:pPr marL="109728" indent="0">
              <a:buNone/>
            </a:pPr>
            <a:r>
              <a:rPr lang="en-US" b="1"/>
              <a:t>Ultrasoun</a:t>
            </a:r>
            <a:r>
              <a:rPr lang="en-US"/>
              <a:t>d examination of the neck should be performed in all patients with MTC.</a:t>
            </a:r>
          </a:p>
          <a:p>
            <a:pPr marL="109728" indent="0">
              <a:buNone/>
            </a:pPr>
            <a:r>
              <a:rPr lang="en-US"/>
              <a:t> Contrast enhanced </a:t>
            </a:r>
            <a:r>
              <a:rPr lang="en-US" b="1"/>
              <a:t>CT</a:t>
            </a:r>
            <a:r>
              <a:rPr lang="en-US"/>
              <a:t> of the neck and chest, three-phase contrast-enhanced multi-detector liver CT, or contrast-enhanced MRI of the liver, and axial MRI and bone scintigraphy are recommended in patients with </a:t>
            </a:r>
            <a:r>
              <a:rPr lang="en-US" sz="3200" b="1"/>
              <a:t>extensive neck disease and signs or symptoms of regional or distant metastases , and in all patients with a serum Ctn level greater than 500 pg/mL</a:t>
            </a:r>
            <a:r>
              <a:rPr lang="en-US"/>
              <a:t>. </a:t>
            </a:r>
            <a:r>
              <a:rPr lang="en-US">
                <a:solidFill>
                  <a:srgbClr val="FFC000"/>
                </a:solidFill>
              </a:rPr>
              <a:t>Grade C</a:t>
            </a:r>
            <a:endParaRPr lang="en-US" dirty="0">
              <a:solidFill>
                <a:srgbClr val="FFC000"/>
              </a:solidFill>
            </a:endParaRPr>
          </a:p>
        </p:txBody>
      </p:sp>
      <p:sp>
        <p:nvSpPr>
          <p:cNvPr id="4" name="Rectangle 3"/>
          <p:cNvSpPr/>
          <p:nvPr/>
        </p:nvSpPr>
        <p:spPr>
          <a:xfrm>
            <a:off x="733697" y="4678568"/>
            <a:ext cx="9531531" cy="1384995"/>
          </a:xfrm>
          <a:prstGeom prst="rect">
            <a:avLst/>
          </a:prstGeom>
        </p:spPr>
        <p:txBody>
          <a:bodyPr wrap="square">
            <a:spAutoFit/>
          </a:bodyPr>
          <a:lstStyle/>
          <a:p>
            <a:r>
              <a:rPr lang="en-US" sz="2800" b="1" i="1">
                <a:solidFill>
                  <a:srgbClr val="FFC000"/>
                </a:solidFill>
              </a:rPr>
              <a:t>RECOMMENDATION 23</a:t>
            </a:r>
          </a:p>
          <a:p>
            <a:r>
              <a:rPr lang="en-US" sz="2800">
                <a:solidFill>
                  <a:schemeClr val="bg1"/>
                </a:solidFill>
              </a:rPr>
              <a:t>Neither FDG-PET/CT nor F-DOPA-PET/CT is recommended</a:t>
            </a:r>
          </a:p>
          <a:p>
            <a:r>
              <a:rPr lang="en-US" sz="2800">
                <a:solidFill>
                  <a:schemeClr val="bg1"/>
                </a:solidFill>
              </a:rPr>
              <a:t>to detect the presence of distant metastases.</a:t>
            </a:r>
            <a:r>
              <a:rPr lang="en-US" sz="2800">
                <a:solidFill>
                  <a:srgbClr val="FFC000"/>
                </a:solidFill>
              </a:rPr>
              <a:t>Grade</a:t>
            </a:r>
            <a:r>
              <a:rPr lang="en-US" sz="2800">
                <a:solidFill>
                  <a:schemeClr val="bg1"/>
                </a:solidFill>
              </a:rPr>
              <a:t> </a:t>
            </a:r>
            <a:r>
              <a:rPr lang="en-US" sz="2800">
                <a:solidFill>
                  <a:srgbClr val="FFC000"/>
                </a:solidFill>
              </a:rPr>
              <a:t>E </a:t>
            </a:r>
            <a:endParaRPr lang="fa-IR" sz="2800">
              <a:solidFill>
                <a:srgbClr val="FFC000"/>
              </a:solidFill>
            </a:endParaRPr>
          </a:p>
        </p:txBody>
      </p:sp>
    </p:spTree>
    <p:extLst>
      <p:ext uri="{BB962C8B-B14F-4D97-AF65-F5344CB8AC3E}">
        <p14:creationId xmlns:p14="http://schemas.microsoft.com/office/powerpoint/2010/main" val="2113768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566" y="1690687"/>
            <a:ext cx="9938657" cy="4514169"/>
          </a:xfrm>
        </p:spPr>
        <p:txBody>
          <a:bodyPr>
            <a:normAutofit fontScale="92500" lnSpcReduction="10000"/>
          </a:bodyPr>
          <a:lstStyle/>
          <a:p>
            <a:pPr>
              <a:buFont typeface="Wingdings" panose="05000000000000000000" pitchFamily="2" charset="2"/>
              <a:buChar char="Ø"/>
            </a:pPr>
            <a:r>
              <a:rPr lang="en-US" smtClean="0"/>
              <a:t>However preoperative diagnosis of MTC is difficult because of the presentation of solitary thyroid nodule and its rare incidence ; therefore MTC is sometimes </a:t>
            </a:r>
            <a:r>
              <a:rPr lang="en-US" smtClean="0">
                <a:solidFill>
                  <a:srgbClr val="FFC000"/>
                </a:solidFill>
              </a:rPr>
              <a:t>diagnosed after thyroidectomy </a:t>
            </a:r>
            <a:r>
              <a:rPr lang="en-US" smtClean="0"/>
              <a:t>for indeterminate or suspicious malignant FNA results</a:t>
            </a:r>
          </a:p>
          <a:p>
            <a:pPr>
              <a:buFont typeface="Wingdings" panose="05000000000000000000" pitchFamily="2" charset="2"/>
              <a:buChar char="Ø"/>
            </a:pPr>
            <a:r>
              <a:rPr lang="en-US" smtClean="0"/>
              <a:t>Neck US should be carried out to identify regional metastases ; if sonographic (or clinic) findings are suspicious ; contrast enhanced CT of the neck and chest is indicated</a:t>
            </a:r>
          </a:p>
          <a:p>
            <a:pPr>
              <a:buFont typeface="Wingdings" panose="05000000000000000000" pitchFamily="2" charset="2"/>
              <a:buChar char="Ø"/>
            </a:pPr>
            <a:r>
              <a:rPr lang="en-US" smtClean="0"/>
              <a:t>Demonstration of calcitonin expression is mandatory for the diagnosis ; but rare primary CTN-negative neuroendocrine carcinomas of the thyroid exist and must be distinguished from metastases from </a:t>
            </a:r>
            <a:r>
              <a:rPr lang="en-US" smtClean="0">
                <a:solidFill>
                  <a:srgbClr val="FFC000"/>
                </a:solidFill>
              </a:rPr>
              <a:t>neuroendocrine neoplasm of the lung </a:t>
            </a:r>
            <a:r>
              <a:rPr lang="en-US" smtClean="0"/>
              <a:t>; in these cases CEA determination can be useful ; being the only neck tumor expressing this marker </a:t>
            </a:r>
            <a:endParaRPr lang="fa-IR"/>
          </a:p>
        </p:txBody>
      </p:sp>
      <p:sp>
        <p:nvSpPr>
          <p:cNvPr id="4" name="Title 1"/>
          <p:cNvSpPr>
            <a:spLocks noGrp="1"/>
          </p:cNvSpPr>
          <p:nvPr>
            <p:ph type="title"/>
          </p:nvPr>
        </p:nvSpPr>
        <p:spPr/>
        <p:txBody>
          <a:bodyPr>
            <a:normAutofit/>
          </a:bodyPr>
          <a:lstStyle/>
          <a:p>
            <a:pPr algn="ctr"/>
            <a:r>
              <a:rPr lang="en-US" sz="6000" b="1" i="1" smtClean="0">
                <a:solidFill>
                  <a:schemeClr val="bg1"/>
                </a:solidFill>
                <a:latin typeface="Aparajita" panose="020B0604020202020204" pitchFamily="34" charset="0"/>
              </a:rPr>
              <a:t>Diagnosis</a:t>
            </a:r>
            <a:endParaRPr lang="fa-IR" sz="6000" b="1" i="1">
              <a:solidFill>
                <a:schemeClr val="bg1"/>
              </a:solidFill>
              <a:latin typeface="Aparajita" panose="020B0604020202020204" pitchFamily="34" charset="0"/>
            </a:endParaRPr>
          </a:p>
        </p:txBody>
      </p:sp>
      <p:sp>
        <p:nvSpPr>
          <p:cNvPr id="5" name="Rectangle 4"/>
          <p:cNvSpPr/>
          <p:nvPr/>
        </p:nvSpPr>
        <p:spPr>
          <a:xfrm>
            <a:off x="9431629" y="6374674"/>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1263646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94" y="1690688"/>
            <a:ext cx="10515600" cy="4351338"/>
          </a:xfrm>
        </p:spPr>
        <p:txBody>
          <a:bodyPr>
            <a:normAutofit/>
          </a:bodyPr>
          <a:lstStyle/>
          <a:p>
            <a:pPr>
              <a:buFont typeface="Wingdings" panose="05000000000000000000" pitchFamily="2" charset="2"/>
              <a:buChar char="Ø"/>
            </a:pPr>
            <a:r>
              <a:rPr lang="en-US" smtClean="0"/>
              <a:t>In patients with extensive neck disease ; serum calcitonin levels greater than 500 pg/ml ; signs of distant metastasis ; contrast-enhanced (CE) CT of the neck and chest ; three-phase CE liver protocol CT or CE MRI of the liver and bone scan and axial MRI are considered</a:t>
            </a:r>
          </a:p>
          <a:p>
            <a:pPr>
              <a:buFont typeface="Wingdings" panose="05000000000000000000" pitchFamily="2" charset="2"/>
              <a:buChar char="Ø"/>
            </a:pPr>
            <a:r>
              <a:rPr lang="en-US" smtClean="0"/>
              <a:t>However 2-[18F]-fluoro-2-deoxy-D-glucose </a:t>
            </a:r>
            <a:r>
              <a:rPr lang="en-US" smtClean="0">
                <a:solidFill>
                  <a:srgbClr val="FFC000"/>
                </a:solidFill>
              </a:rPr>
              <a:t>(FDG)- PET/scaning </a:t>
            </a:r>
            <a:r>
              <a:rPr lang="en-US" smtClean="0"/>
              <a:t>or 18F-dihydroxyphenyl-alanine</a:t>
            </a:r>
            <a:r>
              <a:rPr lang="en-US" smtClean="0">
                <a:solidFill>
                  <a:srgbClr val="FFC000"/>
                </a:solidFill>
              </a:rPr>
              <a:t> (F-DOPA)-PET/scaning </a:t>
            </a:r>
            <a:r>
              <a:rPr lang="en-US" smtClean="0"/>
              <a:t>is not recommended because they are less sensitive in detecting metastases </a:t>
            </a:r>
          </a:p>
          <a:p>
            <a:pPr marL="0" indent="0">
              <a:buNone/>
            </a:pPr>
            <a:r>
              <a:rPr lang="en-US" smtClean="0"/>
              <a:t> </a:t>
            </a:r>
          </a:p>
          <a:p>
            <a:pPr marL="0" indent="0">
              <a:buNone/>
            </a:pPr>
            <a:endParaRPr lang="fa-IR"/>
          </a:p>
        </p:txBody>
      </p:sp>
      <p:sp>
        <p:nvSpPr>
          <p:cNvPr id="4" name="Title 1"/>
          <p:cNvSpPr>
            <a:spLocks noGrp="1"/>
          </p:cNvSpPr>
          <p:nvPr>
            <p:ph type="title"/>
          </p:nvPr>
        </p:nvSpPr>
        <p:spPr>
          <a:xfrm>
            <a:off x="733697" y="261258"/>
            <a:ext cx="10515600" cy="1325563"/>
          </a:xfrm>
        </p:spPr>
        <p:txBody>
          <a:bodyPr>
            <a:normAutofit/>
          </a:bodyPr>
          <a:lstStyle/>
          <a:p>
            <a:pPr algn="ctr"/>
            <a:r>
              <a:rPr lang="en-US" sz="6000" b="1" i="1" smtClean="0">
                <a:solidFill>
                  <a:schemeClr val="bg1"/>
                </a:solidFill>
                <a:latin typeface="Aparajita" panose="020B0604020202020204" pitchFamily="34" charset="0"/>
              </a:rPr>
              <a:t>Diagnosis</a:t>
            </a:r>
            <a:endParaRPr lang="fa-IR" sz="6000" b="1" i="1">
              <a:solidFill>
                <a:schemeClr val="bg1"/>
              </a:solidFill>
              <a:latin typeface="Aparajita" panose="020B0604020202020204" pitchFamily="34" charset="0"/>
            </a:endParaRPr>
          </a:p>
        </p:txBody>
      </p:sp>
      <p:sp>
        <p:nvSpPr>
          <p:cNvPr id="5" name="Rectangle 4"/>
          <p:cNvSpPr/>
          <p:nvPr/>
        </p:nvSpPr>
        <p:spPr>
          <a:xfrm>
            <a:off x="9431629" y="6453051"/>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3889282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Diagnosis</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rgbClr val="FFC000"/>
                </a:solidFill>
              </a:rPr>
              <a:t>NCCN guidelines </a:t>
            </a:r>
            <a:r>
              <a:rPr lang="en-US" smtClean="0"/>
              <a:t>also recommended that CE CT of the neck and chest ; 3 phase liver protocol CT ; liver MRI bone scan and or skeletal MRI are indicated based on a high burden of disease ; calcitonin above </a:t>
            </a:r>
            <a:r>
              <a:rPr lang="en-US" smtClean="0">
                <a:solidFill>
                  <a:srgbClr val="FFC000"/>
                </a:solidFill>
              </a:rPr>
              <a:t>400 pg/ml </a:t>
            </a:r>
            <a:r>
              <a:rPr lang="en-US" smtClean="0"/>
              <a:t>; or elevated CEA levels</a:t>
            </a:r>
          </a:p>
          <a:p>
            <a:pPr>
              <a:buFont typeface="Wingdings" panose="05000000000000000000" pitchFamily="2" charset="2"/>
              <a:buChar char="Ø"/>
            </a:pPr>
            <a:r>
              <a:rPr lang="en-US" smtClean="0"/>
              <a:t>If available ; </a:t>
            </a:r>
            <a:r>
              <a:rPr lang="en-US" smtClean="0">
                <a:solidFill>
                  <a:srgbClr val="FFC000"/>
                </a:solidFill>
              </a:rPr>
              <a:t>dotate gallium G68 </a:t>
            </a:r>
            <a:r>
              <a:rPr lang="en-US" smtClean="0"/>
              <a:t>[68Ga-DOTATATE]SCAN can be optionally considered in such patients because of the improved localization of MTC </a:t>
            </a:r>
          </a:p>
          <a:p>
            <a:pPr>
              <a:buFont typeface="Wingdings" panose="05000000000000000000" pitchFamily="2" charset="2"/>
              <a:buChar char="Ø"/>
            </a:pPr>
            <a:r>
              <a:rPr lang="en-US" smtClean="0">
                <a:solidFill>
                  <a:srgbClr val="FFC000"/>
                </a:solidFill>
              </a:rPr>
              <a:t>The ESMO guidelines </a:t>
            </a:r>
            <a:r>
              <a:rPr lang="en-US" smtClean="0"/>
              <a:t>recommend if F-DOPA-PET/CT were available in MTC patients with high serum calcitonin levels &gt;500 pg/ml</a:t>
            </a:r>
            <a:endParaRPr lang="fa-IR"/>
          </a:p>
        </p:txBody>
      </p:sp>
      <p:sp>
        <p:nvSpPr>
          <p:cNvPr id="4" name="Rectangle 3"/>
          <p:cNvSpPr/>
          <p:nvPr/>
        </p:nvSpPr>
        <p:spPr>
          <a:xfrm>
            <a:off x="9431629" y="6374674"/>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148449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95308"/>
            <a:ext cx="10515600" cy="614589"/>
          </a:xfrm>
        </p:spPr>
        <p:txBody>
          <a:bodyPr>
            <a:normAutofit fontScale="90000"/>
          </a:bodyPr>
          <a:lstStyle/>
          <a:p>
            <a:pPr algn="ctr"/>
            <a:r>
              <a:rPr lang="en-US" sz="6000" b="1" i="1">
                <a:solidFill>
                  <a:schemeClr val="bg1"/>
                </a:solidFill>
                <a:latin typeface="Aparajita" panose="020B0604020202020204" pitchFamily="34" charset="0"/>
                <a:cs typeface="Aparajita" panose="020B0604020202020204" pitchFamily="34" charset="0"/>
              </a:rPr>
              <a:t>Introduction</a:t>
            </a:r>
            <a:endParaRPr lang="fa-IR" sz="6000"/>
          </a:p>
        </p:txBody>
      </p:sp>
      <p:sp>
        <p:nvSpPr>
          <p:cNvPr id="3" name="Content Placeholder 2"/>
          <p:cNvSpPr>
            <a:spLocks noGrp="1"/>
          </p:cNvSpPr>
          <p:nvPr>
            <p:ph sz="half" idx="1"/>
          </p:nvPr>
        </p:nvSpPr>
        <p:spPr>
          <a:xfrm>
            <a:off x="0" y="884701"/>
            <a:ext cx="6019800" cy="5630091"/>
          </a:xfrm>
        </p:spPr>
        <p:txBody>
          <a:bodyPr>
            <a:normAutofit/>
          </a:bodyPr>
          <a:lstStyle/>
          <a:p>
            <a:pPr>
              <a:buFont typeface="Wingdings" panose="05000000000000000000" pitchFamily="2" charset="2"/>
              <a:buChar char="Ø"/>
            </a:pPr>
            <a:r>
              <a:rPr lang="en-US" smtClean="0">
                <a:solidFill>
                  <a:schemeClr val="bg1"/>
                </a:solidFill>
              </a:rPr>
              <a:t>MTC occurs for 0.6% of all thyroid cancers in korea and 1-2% in the united states </a:t>
            </a:r>
          </a:p>
          <a:p>
            <a:pPr>
              <a:buFont typeface="Wingdings" panose="05000000000000000000" pitchFamily="2" charset="2"/>
              <a:buChar char="Ø"/>
            </a:pPr>
            <a:r>
              <a:rPr lang="en-US" smtClean="0">
                <a:solidFill>
                  <a:schemeClr val="bg1"/>
                </a:solidFill>
              </a:rPr>
              <a:t>MTC occurs in a </a:t>
            </a:r>
            <a:r>
              <a:rPr lang="en-US" smtClean="0">
                <a:solidFill>
                  <a:srgbClr val="FFC000"/>
                </a:solidFill>
              </a:rPr>
              <a:t>sporadic</a:t>
            </a:r>
            <a:r>
              <a:rPr lang="en-US" smtClean="0">
                <a:solidFill>
                  <a:schemeClr val="bg1"/>
                </a:solidFill>
              </a:rPr>
              <a:t> form and is associated with </a:t>
            </a:r>
            <a:r>
              <a:rPr lang="en-US" smtClean="0">
                <a:solidFill>
                  <a:srgbClr val="FFC000"/>
                </a:solidFill>
              </a:rPr>
              <a:t>MEN type 2 </a:t>
            </a:r>
            <a:r>
              <a:rPr lang="en-US" smtClean="0">
                <a:solidFill>
                  <a:schemeClr val="bg1"/>
                </a:solidFill>
              </a:rPr>
              <a:t>as a hereditary form accounting for </a:t>
            </a:r>
            <a:r>
              <a:rPr lang="en-US" smtClean="0">
                <a:solidFill>
                  <a:srgbClr val="FFC000"/>
                </a:solidFill>
              </a:rPr>
              <a:t>75%</a:t>
            </a:r>
            <a:r>
              <a:rPr lang="en-US" smtClean="0">
                <a:solidFill>
                  <a:schemeClr val="bg1"/>
                </a:solidFill>
              </a:rPr>
              <a:t> and </a:t>
            </a:r>
            <a:r>
              <a:rPr lang="en-US" smtClean="0">
                <a:solidFill>
                  <a:srgbClr val="FFC000"/>
                </a:solidFill>
              </a:rPr>
              <a:t>25% </a:t>
            </a:r>
            <a:r>
              <a:rPr lang="en-US" smtClean="0">
                <a:solidFill>
                  <a:schemeClr val="bg1"/>
                </a:solidFill>
              </a:rPr>
              <a:t>respectively</a:t>
            </a:r>
          </a:p>
          <a:p>
            <a:pPr>
              <a:buFont typeface="Wingdings" panose="05000000000000000000" pitchFamily="2" charset="2"/>
              <a:buChar char="Ø"/>
            </a:pPr>
            <a:r>
              <a:rPr lang="en-US" smtClean="0">
                <a:solidFill>
                  <a:schemeClr val="bg1"/>
                </a:solidFill>
              </a:rPr>
              <a:t>MTC is a</a:t>
            </a:r>
            <a:r>
              <a:rPr lang="en-US" smtClean="0">
                <a:solidFill>
                  <a:srgbClr val="FFC000"/>
                </a:solidFill>
              </a:rPr>
              <a:t> rare </a:t>
            </a:r>
            <a:r>
              <a:rPr lang="en-US" smtClean="0">
                <a:solidFill>
                  <a:schemeClr val="bg1"/>
                </a:solidFill>
              </a:rPr>
              <a:t>thyroid tumor but with a high prevalence of </a:t>
            </a:r>
            <a:r>
              <a:rPr lang="en-US" smtClean="0">
                <a:solidFill>
                  <a:srgbClr val="FFC000"/>
                </a:solidFill>
              </a:rPr>
              <a:t>advanced</a:t>
            </a:r>
            <a:r>
              <a:rPr lang="en-US" smtClean="0">
                <a:solidFill>
                  <a:schemeClr val="bg1"/>
                </a:solidFill>
              </a:rPr>
              <a:t> cases at diagnosis</a:t>
            </a:r>
          </a:p>
          <a:p>
            <a:pPr>
              <a:buFont typeface="Wingdings" panose="05000000000000000000" pitchFamily="2" charset="2"/>
              <a:buChar char="Ø"/>
            </a:pPr>
            <a:r>
              <a:rPr lang="en-US" smtClean="0">
                <a:solidFill>
                  <a:schemeClr val="bg1"/>
                </a:solidFill>
              </a:rPr>
              <a:t>Aboute </a:t>
            </a:r>
            <a:r>
              <a:rPr lang="en-US" smtClean="0">
                <a:solidFill>
                  <a:srgbClr val="FFC000"/>
                </a:solidFill>
              </a:rPr>
              <a:t>1 in 4 </a:t>
            </a:r>
            <a:r>
              <a:rPr lang="en-US" smtClean="0">
                <a:solidFill>
                  <a:schemeClr val="bg1"/>
                </a:solidFill>
              </a:rPr>
              <a:t>medullary thyroid cancers is caused by a mutation of  the </a:t>
            </a:r>
            <a:r>
              <a:rPr lang="en-US" smtClean="0">
                <a:solidFill>
                  <a:srgbClr val="FFC000"/>
                </a:solidFill>
              </a:rPr>
              <a:t>RET</a:t>
            </a:r>
            <a:r>
              <a:rPr lang="en-US" smtClean="0">
                <a:solidFill>
                  <a:schemeClr val="bg1"/>
                </a:solidFill>
              </a:rPr>
              <a:t> gene</a:t>
            </a:r>
            <a:endParaRPr lang="fa-IR">
              <a:solidFill>
                <a:schemeClr val="bg1"/>
              </a:solidFill>
            </a:endParaRPr>
          </a:p>
        </p:txBody>
      </p:sp>
      <p:pic>
        <p:nvPicPr>
          <p:cNvPr id="7" name="Content Placeholder 6" descr="WhatsApp Image 2022-03-18 at 23.09.58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4244" t="21756" r="44412" b="60917"/>
          <a:stretch/>
        </p:blipFill>
        <p:spPr>
          <a:xfrm>
            <a:off x="6019800" y="959505"/>
            <a:ext cx="6172200" cy="5630091"/>
          </a:xfrm>
        </p:spPr>
      </p:pic>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531405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16932"/>
            <a:ext cx="10515600" cy="653778"/>
          </a:xfrm>
        </p:spPr>
        <p:txBody>
          <a:bodyPr>
            <a:normAutofit fontScale="90000"/>
          </a:bodyPr>
          <a:lstStyle/>
          <a:p>
            <a:pPr algn="ctr"/>
            <a:r>
              <a:rPr lang="en-US" sz="7200" smtClean="0"/>
              <a:t>Diagnosis</a:t>
            </a:r>
            <a:endParaRPr lang="fa-IR" sz="7200"/>
          </a:p>
        </p:txBody>
      </p:sp>
      <p:sp>
        <p:nvSpPr>
          <p:cNvPr id="3" name="Content Placeholder 2"/>
          <p:cNvSpPr>
            <a:spLocks noGrp="1"/>
          </p:cNvSpPr>
          <p:nvPr>
            <p:ph idx="1"/>
          </p:nvPr>
        </p:nvSpPr>
        <p:spPr>
          <a:xfrm>
            <a:off x="106680" y="1371599"/>
            <a:ext cx="11612880" cy="3971109"/>
          </a:xfrm>
        </p:spPr>
        <p:txBody>
          <a:bodyPr>
            <a:noAutofit/>
          </a:bodyPr>
          <a:lstStyle/>
          <a:p>
            <a:r>
              <a:rPr lang="en-US"/>
              <a:t>We </a:t>
            </a:r>
            <a:r>
              <a:rPr lang="en-US">
                <a:solidFill>
                  <a:srgbClr val="FFC000"/>
                </a:solidFill>
              </a:rPr>
              <a:t>do not recommend </a:t>
            </a:r>
            <a:r>
              <a:rPr lang="en-US"/>
              <a:t>18-fluoro-2-deoxyglucose positron emission tomography (FDG-PET) imaging or </a:t>
            </a:r>
            <a:r>
              <a:rPr lang="en-US">
                <a:solidFill>
                  <a:srgbClr val="FFC000"/>
                </a:solidFill>
              </a:rPr>
              <a:t>somatostatin receptor imaging </a:t>
            </a:r>
            <a:r>
              <a:rPr lang="en-US"/>
              <a:t>for routine initial screening for metastatic disease</a:t>
            </a:r>
            <a:r>
              <a:rPr lang="en-US" smtClean="0"/>
              <a:t>.</a:t>
            </a:r>
          </a:p>
          <a:p>
            <a:endParaRPr lang="en-US" smtClean="0"/>
          </a:p>
          <a:p>
            <a:r>
              <a:rPr lang="en-US" smtClean="0"/>
              <a:t> </a:t>
            </a:r>
            <a:r>
              <a:rPr lang="en-US"/>
              <a:t>The sensitivity of </a:t>
            </a:r>
            <a:r>
              <a:rPr lang="en-US" b="1"/>
              <a:t>FDG-PET scanning </a:t>
            </a:r>
            <a:r>
              <a:rPr lang="en-US"/>
              <a:t>for detecting metastatic disease is variable </a:t>
            </a:r>
            <a:r>
              <a:rPr lang="en-US" smtClean="0"/>
              <a:t>but </a:t>
            </a:r>
            <a:r>
              <a:rPr lang="en-US" b="1"/>
              <a:t>improves with higher calcitonin levels</a:t>
            </a:r>
            <a:r>
              <a:rPr lang="en-US"/>
              <a:t> (sensitivity 78 versus 20 percent for basal calcitonin value greater than or less than 1000 pg/mL, respectively</a:t>
            </a:r>
            <a:r>
              <a:rPr lang="en-US" smtClean="0"/>
              <a:t>). </a:t>
            </a:r>
          </a:p>
          <a:p>
            <a:pPr marL="0" indent="0">
              <a:buNone/>
            </a:pPr>
            <a:endParaRPr lang="fa-IR"/>
          </a:p>
        </p:txBody>
      </p:sp>
      <p:sp>
        <p:nvSpPr>
          <p:cNvPr id="4" name="Rectangle 3"/>
          <p:cNvSpPr/>
          <p:nvPr/>
        </p:nvSpPr>
        <p:spPr>
          <a:xfrm>
            <a:off x="10107259" y="6327168"/>
            <a:ext cx="1612301" cy="369332"/>
          </a:xfrm>
          <a:prstGeom prst="rect">
            <a:avLst/>
          </a:prstGeom>
        </p:spPr>
        <p:txBody>
          <a:bodyPr wrap="none">
            <a:spAutoFit/>
          </a:bodyPr>
          <a:lstStyle/>
          <a:p>
            <a:r>
              <a:rPr lang="en-US" b="1" i="1">
                <a:solidFill>
                  <a:srgbClr val="FFC000"/>
                </a:solidFill>
              </a:rPr>
              <a:t>Uptodate 2022</a:t>
            </a:r>
            <a:endParaRPr lang="fa-IR" b="1" i="1">
              <a:solidFill>
                <a:srgbClr val="FFC000"/>
              </a:solidFill>
            </a:endParaRPr>
          </a:p>
        </p:txBody>
      </p:sp>
    </p:spTree>
    <p:extLst>
      <p:ext uri="{BB962C8B-B14F-4D97-AF65-F5344CB8AC3E}">
        <p14:creationId xmlns:p14="http://schemas.microsoft.com/office/powerpoint/2010/main" val="3661086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t>The use of radionuclide imaging with </a:t>
            </a:r>
            <a:r>
              <a:rPr lang="en-US" b="1"/>
              <a:t>111-In-octreotide</a:t>
            </a:r>
            <a:r>
              <a:rPr lang="en-US"/>
              <a:t> or </a:t>
            </a:r>
            <a:r>
              <a:rPr lang="en-US" b="1"/>
              <a:t>99m-Tc-DMSA</a:t>
            </a:r>
            <a:r>
              <a:rPr lang="en-US"/>
              <a:t> is </a:t>
            </a:r>
            <a:r>
              <a:rPr lang="en-US">
                <a:solidFill>
                  <a:srgbClr val="FFC000"/>
                </a:solidFill>
              </a:rPr>
              <a:t>not currently recommended </a:t>
            </a:r>
            <a:r>
              <a:rPr lang="en-US"/>
              <a:t>for routine initial screening for metastatic disease </a:t>
            </a:r>
            <a:r>
              <a:rPr lang="en-US" smtClean="0"/>
              <a:t>.</a:t>
            </a:r>
          </a:p>
          <a:p>
            <a:endParaRPr lang="en-US" smtClean="0"/>
          </a:p>
          <a:p>
            <a:r>
              <a:rPr lang="en-US" smtClean="0"/>
              <a:t> </a:t>
            </a:r>
            <a:r>
              <a:rPr lang="en-US"/>
              <a:t>However, three patients have been described who had regional and distant metastases of MTC detected by somatostatin receptor scintigraphy but not by CT scan</a:t>
            </a:r>
            <a:r>
              <a:rPr lang="en-US" smtClean="0"/>
              <a:t>.</a:t>
            </a:r>
          </a:p>
          <a:p>
            <a:endParaRPr lang="en-US" smtClean="0"/>
          </a:p>
          <a:p>
            <a:r>
              <a:rPr lang="en-US" smtClean="0"/>
              <a:t> </a:t>
            </a:r>
            <a:r>
              <a:rPr lang="en-US"/>
              <a:t>How to select patients with a negative CT scan to undergo somatostatin receptor scintigraphy is not clear. Scanning may be more useful in localizing </a:t>
            </a:r>
            <a:r>
              <a:rPr lang="en-US">
                <a:solidFill>
                  <a:srgbClr val="FFC000"/>
                </a:solidFill>
              </a:rPr>
              <a:t>residual or recurrent disease </a:t>
            </a:r>
            <a:r>
              <a:rPr lang="en-US"/>
              <a:t>after primary therapy.</a:t>
            </a:r>
            <a:endParaRPr lang="fa-IR"/>
          </a:p>
          <a:p>
            <a:endParaRPr lang="fa-IR"/>
          </a:p>
        </p:txBody>
      </p:sp>
      <p:sp>
        <p:nvSpPr>
          <p:cNvPr id="4" name="Title 1"/>
          <p:cNvSpPr>
            <a:spLocks noGrp="1"/>
          </p:cNvSpPr>
          <p:nvPr>
            <p:ph type="title"/>
          </p:nvPr>
        </p:nvSpPr>
        <p:spPr/>
        <p:txBody>
          <a:bodyPr>
            <a:normAutofit/>
          </a:bodyPr>
          <a:lstStyle/>
          <a:p>
            <a:pPr algn="ctr"/>
            <a:r>
              <a:rPr lang="en-US" sz="7200" smtClean="0"/>
              <a:t>Dignosis</a:t>
            </a:r>
            <a:endParaRPr lang="fa-IR" sz="7200"/>
          </a:p>
        </p:txBody>
      </p:sp>
      <p:sp>
        <p:nvSpPr>
          <p:cNvPr id="5" name="Rectangle 4"/>
          <p:cNvSpPr/>
          <p:nvPr/>
        </p:nvSpPr>
        <p:spPr>
          <a:xfrm>
            <a:off x="10107259" y="6327168"/>
            <a:ext cx="1612301" cy="369332"/>
          </a:xfrm>
          <a:prstGeom prst="rect">
            <a:avLst/>
          </a:prstGeom>
        </p:spPr>
        <p:txBody>
          <a:bodyPr wrap="none">
            <a:spAutoFit/>
          </a:bodyPr>
          <a:lstStyle/>
          <a:p>
            <a:r>
              <a:rPr lang="en-US" b="1" i="1">
                <a:solidFill>
                  <a:srgbClr val="FFC000"/>
                </a:solidFill>
              </a:rPr>
              <a:t>Uptodate 2022</a:t>
            </a:r>
            <a:endParaRPr lang="fa-IR" b="1" i="1">
              <a:solidFill>
                <a:srgbClr val="FFC000"/>
              </a:solidFill>
            </a:endParaRPr>
          </a:p>
        </p:txBody>
      </p:sp>
    </p:spTree>
    <p:extLst>
      <p:ext uri="{BB962C8B-B14F-4D97-AF65-F5344CB8AC3E}">
        <p14:creationId xmlns:p14="http://schemas.microsoft.com/office/powerpoint/2010/main" val="1892812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65125"/>
            <a:ext cx="11586753" cy="1325563"/>
          </a:xfrm>
        </p:spPr>
        <p:txBody>
          <a:bodyPr>
            <a:normAutofit/>
          </a:bodyPr>
          <a:lstStyle/>
          <a:p>
            <a:r>
              <a:rPr lang="en-US" sz="4800">
                <a:cs typeface="Aparajita" panose="020B0604020202020204" pitchFamily="34" charset="0"/>
              </a:rPr>
              <a:t>The initial surgical treatment of </a:t>
            </a:r>
            <a:r>
              <a:rPr lang="en-US" sz="4800" smtClean="0">
                <a:cs typeface="Aparajita" panose="020B0604020202020204" pitchFamily="34" charset="0"/>
              </a:rPr>
              <a:t>patients with </a:t>
            </a:r>
            <a:r>
              <a:rPr lang="en-US" sz="4800">
                <a:cs typeface="Aparajita" panose="020B0604020202020204" pitchFamily="34" charset="0"/>
              </a:rPr>
              <a:t>MTC</a:t>
            </a:r>
            <a:endParaRPr lang="fa-IR" sz="4800"/>
          </a:p>
        </p:txBody>
      </p:sp>
      <p:sp>
        <p:nvSpPr>
          <p:cNvPr id="3" name="Content Placeholder 2"/>
          <p:cNvSpPr>
            <a:spLocks noGrp="1"/>
          </p:cNvSpPr>
          <p:nvPr>
            <p:ph idx="1"/>
          </p:nvPr>
        </p:nvSpPr>
        <p:spPr>
          <a:xfrm>
            <a:off x="446314" y="1904002"/>
            <a:ext cx="10515600" cy="3151324"/>
          </a:xfrm>
        </p:spPr>
        <p:txBody>
          <a:bodyPr/>
          <a:lstStyle/>
          <a:p>
            <a:pPr>
              <a:buFont typeface="Wingdings" panose="05000000000000000000" pitchFamily="2" charset="2"/>
              <a:buChar char="Ø"/>
            </a:pPr>
            <a:r>
              <a:rPr lang="en-US" b="1"/>
              <a:t>Total thyroidectomy </a:t>
            </a:r>
            <a:r>
              <a:rPr lang="en-US"/>
              <a:t>and dissection of </a:t>
            </a:r>
            <a:r>
              <a:rPr lang="en-US" b="1"/>
              <a:t>cervical lymph node</a:t>
            </a:r>
          </a:p>
          <a:p>
            <a:pPr marL="0" indent="0">
              <a:buNone/>
            </a:pPr>
            <a:r>
              <a:rPr lang="en-US"/>
              <a:t>compartments, depending on serum Ctn levels and US findings,</a:t>
            </a:r>
          </a:p>
          <a:p>
            <a:pPr marL="0" indent="0">
              <a:buNone/>
            </a:pPr>
            <a:r>
              <a:rPr lang="en-US"/>
              <a:t>is standard treatment for patients with sporadic or hereditary</a:t>
            </a:r>
          </a:p>
          <a:p>
            <a:pPr marL="0" indent="0">
              <a:buNone/>
            </a:pPr>
            <a:r>
              <a:rPr lang="en-US"/>
              <a:t>MTC.</a:t>
            </a:r>
            <a:endParaRPr lang="fa-IR"/>
          </a:p>
        </p:txBody>
      </p:sp>
    </p:spTree>
    <p:extLst>
      <p:ext uri="{BB962C8B-B14F-4D97-AF65-F5344CB8AC3E}">
        <p14:creationId xmlns:p14="http://schemas.microsoft.com/office/powerpoint/2010/main" val="113795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5943" y="143691"/>
            <a:ext cx="5823857" cy="6033272"/>
          </a:xfrm>
        </p:spPr>
        <p:txBody>
          <a:bodyPr>
            <a:normAutofit lnSpcReduction="10000"/>
          </a:bodyPr>
          <a:lstStyle/>
          <a:p>
            <a:pPr>
              <a:buFont typeface="Wingdings" panose="05000000000000000000" pitchFamily="2" charset="2"/>
              <a:buChar char="Ø"/>
            </a:pPr>
            <a:r>
              <a:rPr lang="en-US" sz="2400" smtClean="0">
                <a:solidFill>
                  <a:schemeClr val="bg1"/>
                </a:solidFill>
              </a:rPr>
              <a:t>Patients with </a:t>
            </a:r>
            <a:r>
              <a:rPr lang="en-US" sz="2400" smtClean="0">
                <a:solidFill>
                  <a:srgbClr val="FFC000"/>
                </a:solidFill>
              </a:rPr>
              <a:t>unilatera</a:t>
            </a:r>
            <a:r>
              <a:rPr lang="en-US" sz="2400" smtClean="0">
                <a:solidFill>
                  <a:schemeClr val="bg1"/>
                </a:solidFill>
              </a:rPr>
              <a:t>l intera thyroid tumor had lymphnode metastases in :</a:t>
            </a:r>
          </a:p>
          <a:p>
            <a:pPr>
              <a:buFont typeface="Wingdings" panose="05000000000000000000" pitchFamily="2" charset="2"/>
              <a:buChar char="§"/>
            </a:pPr>
            <a:r>
              <a:rPr lang="en-US" sz="2400" smtClean="0">
                <a:solidFill>
                  <a:schemeClr val="bg1"/>
                </a:solidFill>
              </a:rPr>
              <a:t> 81% of cental compartment (level 6)</a:t>
            </a:r>
          </a:p>
          <a:p>
            <a:pPr marL="0" indent="0">
              <a:buNone/>
            </a:pPr>
            <a:r>
              <a:rPr lang="en-US" sz="2400" smtClean="0">
                <a:solidFill>
                  <a:schemeClr val="bg1"/>
                </a:solidFill>
              </a:rPr>
              <a:t>    dissection</a:t>
            </a:r>
          </a:p>
          <a:p>
            <a:pPr>
              <a:buFont typeface="Wingdings" panose="05000000000000000000" pitchFamily="2" charset="2"/>
              <a:buChar char="§"/>
            </a:pPr>
            <a:r>
              <a:rPr lang="en-US" sz="2400" smtClean="0">
                <a:solidFill>
                  <a:schemeClr val="bg1"/>
                </a:solidFill>
              </a:rPr>
              <a:t>81% of ipsilateral lateral compartment(level 2-5) dissection</a:t>
            </a:r>
          </a:p>
          <a:p>
            <a:pPr>
              <a:buFont typeface="Wingdings" panose="05000000000000000000" pitchFamily="2" charset="2"/>
              <a:buChar char="§"/>
            </a:pPr>
            <a:r>
              <a:rPr lang="en-US" sz="2400" smtClean="0">
                <a:solidFill>
                  <a:schemeClr val="bg1"/>
                </a:solidFill>
              </a:rPr>
              <a:t>44% of contralateral lateral compartment (level 2-5)dissection   </a:t>
            </a:r>
          </a:p>
          <a:p>
            <a:pPr marL="0" indent="0" algn="just">
              <a:buClr>
                <a:schemeClr val="accent2"/>
              </a:buClr>
              <a:buNone/>
            </a:pPr>
            <a:r>
              <a:rPr lang="en-US" sz="2400" smtClean="0">
                <a:solidFill>
                  <a:schemeClr val="bg1"/>
                </a:solidFill>
              </a:rPr>
              <a:t>   </a:t>
            </a:r>
            <a:r>
              <a:rPr lang="en-US" sz="2400">
                <a:solidFill>
                  <a:schemeClr val="bg1"/>
                </a:solidFill>
              </a:rPr>
              <a:t>In patients with </a:t>
            </a:r>
            <a:r>
              <a:rPr lang="en-US" sz="2400">
                <a:solidFill>
                  <a:srgbClr val="FFC000"/>
                </a:solidFill>
              </a:rPr>
              <a:t>bilateral</a:t>
            </a:r>
            <a:r>
              <a:rPr lang="en-US" sz="2400">
                <a:solidFill>
                  <a:schemeClr val="bg1"/>
                </a:solidFill>
              </a:rPr>
              <a:t> intrathyroidal tumors, nodal metastases were </a:t>
            </a:r>
            <a:r>
              <a:rPr lang="en-US" sz="2400" smtClean="0">
                <a:solidFill>
                  <a:schemeClr val="bg1"/>
                </a:solidFill>
              </a:rPr>
              <a:t>present : </a:t>
            </a:r>
          </a:p>
          <a:p>
            <a:pPr marL="0" indent="0" algn="just">
              <a:buClr>
                <a:schemeClr val="accent2"/>
              </a:buClr>
              <a:buNone/>
            </a:pPr>
            <a:r>
              <a:rPr lang="en-US" sz="2400" smtClean="0">
                <a:solidFill>
                  <a:schemeClr val="bg1"/>
                </a:solidFill>
              </a:rPr>
              <a:t>78</a:t>
            </a:r>
            <a:r>
              <a:rPr lang="en-US" sz="2400">
                <a:solidFill>
                  <a:schemeClr val="bg1"/>
                </a:solidFill>
              </a:rPr>
              <a:t>% of central compartment dissections, </a:t>
            </a:r>
          </a:p>
          <a:p>
            <a:pPr marL="0" indent="0" algn="just">
              <a:buClr>
                <a:schemeClr val="accent2"/>
              </a:buClr>
              <a:buNone/>
            </a:pPr>
            <a:r>
              <a:rPr lang="en-US" sz="2400">
                <a:solidFill>
                  <a:schemeClr val="bg1"/>
                </a:solidFill>
              </a:rPr>
              <a:t>71% of lateral compartment dissections ipsilateral  to the largest  intrathyroid tumor,</a:t>
            </a:r>
          </a:p>
          <a:p>
            <a:pPr marL="0" indent="0" algn="just">
              <a:buClr>
                <a:schemeClr val="accent2"/>
              </a:buClr>
              <a:buNone/>
            </a:pPr>
            <a:r>
              <a:rPr lang="en-US" sz="2400">
                <a:solidFill>
                  <a:schemeClr val="bg1"/>
                </a:solidFill>
              </a:rPr>
              <a:t>and 49% of lateral compartment dissections contralateral to the largest thyroid tumor</a:t>
            </a:r>
            <a:endParaRPr lang="en-US" sz="2400" smtClean="0">
              <a:solidFill>
                <a:schemeClr val="bg1"/>
              </a:solidFill>
            </a:endParaRPr>
          </a:p>
        </p:txBody>
      </p:sp>
      <p:pic>
        <p:nvPicPr>
          <p:cNvPr id="5" name="Content Placeholder 4" descr="C:\Users\Hosna\Desktop\111.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43691"/>
            <a:ext cx="5924006"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26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1002665"/>
            <a:ext cx="9847217" cy="2014855"/>
          </a:xfrm>
        </p:spPr>
        <p:txBody>
          <a:bodyPr>
            <a:normAutofit fontScale="92500"/>
          </a:bodyPr>
          <a:lstStyle/>
          <a:p>
            <a:pPr marL="109728" indent="0">
              <a:buNone/>
            </a:pPr>
            <a:endParaRPr lang="en-US">
              <a:latin typeface="Comic Sans MS" panose="030F0702030302020204" pitchFamily="66" charset="0"/>
            </a:endParaRPr>
          </a:p>
          <a:p>
            <a:pPr marL="109728" indent="0">
              <a:buNone/>
            </a:pPr>
            <a:r>
              <a:rPr lang="en-US"/>
              <a:t>Surprisingly, the frequency of lymph </a:t>
            </a:r>
            <a:r>
              <a:rPr lang="en-US" smtClean="0"/>
              <a:t>node </a:t>
            </a:r>
            <a:r>
              <a:rPr lang="en-US"/>
              <a:t>metastases in the </a:t>
            </a:r>
            <a:r>
              <a:rPr lang="en-US">
                <a:solidFill>
                  <a:srgbClr val="FFC000"/>
                </a:solidFill>
              </a:rPr>
              <a:t>central</a:t>
            </a:r>
            <a:r>
              <a:rPr lang="en-US"/>
              <a:t> </a:t>
            </a:r>
            <a:r>
              <a:rPr lang="en-US">
                <a:solidFill>
                  <a:srgbClr val="FFC000"/>
                </a:solidFill>
              </a:rPr>
              <a:t>and </a:t>
            </a:r>
            <a:r>
              <a:rPr lang="en-US" smtClean="0">
                <a:solidFill>
                  <a:srgbClr val="FFC000"/>
                </a:solidFill>
              </a:rPr>
              <a:t>ipsilateral </a:t>
            </a:r>
            <a:r>
              <a:rPr lang="en-US"/>
              <a:t>compartments ranged </a:t>
            </a:r>
            <a:r>
              <a:rPr lang="en-US" smtClean="0"/>
              <a:t>from </a:t>
            </a:r>
            <a:r>
              <a:rPr lang="en-US"/>
              <a:t>50% to 75%, whether the </a:t>
            </a:r>
          </a:p>
          <a:p>
            <a:pPr marL="109728" indent="0">
              <a:buNone/>
            </a:pPr>
            <a:r>
              <a:rPr lang="en-US"/>
              <a:t>primary tumors was less than 1 cm </a:t>
            </a:r>
            <a:r>
              <a:rPr lang="en-US" smtClean="0"/>
              <a:t>Or </a:t>
            </a:r>
            <a:r>
              <a:rPr lang="en-US"/>
              <a:t>greater than 4 cm.</a:t>
            </a:r>
          </a:p>
          <a:p>
            <a:endParaRPr lang="fa-IR"/>
          </a:p>
        </p:txBody>
      </p:sp>
      <p:sp>
        <p:nvSpPr>
          <p:cNvPr id="4" name="Rectangle 3"/>
          <p:cNvSpPr/>
          <p:nvPr/>
        </p:nvSpPr>
        <p:spPr>
          <a:xfrm>
            <a:off x="655320" y="3017520"/>
            <a:ext cx="9677400" cy="2554545"/>
          </a:xfrm>
          <a:prstGeom prst="rect">
            <a:avLst/>
          </a:prstGeom>
        </p:spPr>
        <p:txBody>
          <a:bodyPr wrap="square">
            <a:spAutoFit/>
          </a:bodyPr>
          <a:lstStyle/>
          <a:p>
            <a:pPr marL="109728" indent="0">
              <a:buClr>
                <a:schemeClr val="accent2"/>
              </a:buClr>
              <a:buNone/>
            </a:pPr>
            <a:endParaRPr lang="en-US" sz="2000">
              <a:latin typeface="Comic Sans MS" panose="030F0702030302020204" pitchFamily="66" charset="0"/>
            </a:endParaRPr>
          </a:p>
          <a:p>
            <a:pPr>
              <a:buClr>
                <a:schemeClr val="accent2"/>
              </a:buClr>
            </a:pPr>
            <a:r>
              <a:rPr lang="en-US" sz="2800">
                <a:solidFill>
                  <a:schemeClr val="bg1"/>
                </a:solidFill>
              </a:rPr>
              <a:t>With ipsilateral lymphatic drainage of tumor cells (i.e., involvement of only the central and lateral cervical lymph node compartments on the side of the primary neoplasm), surgical cure may be attainable in some patients, whereas metastases in the </a:t>
            </a:r>
            <a:r>
              <a:rPr lang="en-US" sz="2800">
                <a:solidFill>
                  <a:srgbClr val="FFC000"/>
                </a:solidFill>
              </a:rPr>
              <a:t>contralateral</a:t>
            </a:r>
            <a:r>
              <a:rPr lang="en-US" sz="2800">
                <a:solidFill>
                  <a:schemeClr val="bg1"/>
                </a:solidFill>
              </a:rPr>
              <a:t> lateral compartment herald incurable disease</a:t>
            </a:r>
            <a:endParaRPr lang="fa-IR" sz="2800">
              <a:solidFill>
                <a:schemeClr val="bg1"/>
              </a:solidFill>
            </a:endParaRPr>
          </a:p>
        </p:txBody>
      </p:sp>
    </p:spTree>
    <p:extLst>
      <p:ext uri="{BB962C8B-B14F-4D97-AF65-F5344CB8AC3E}">
        <p14:creationId xmlns:p14="http://schemas.microsoft.com/office/powerpoint/2010/main" val="2903683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
            <a:ext cx="12192000" cy="3418523"/>
          </a:xfrm>
        </p:spPr>
        <p:txBody>
          <a:bodyPr/>
          <a:lstStyle/>
          <a:p>
            <a:endParaRPr lang="fa-IR"/>
          </a:p>
        </p:txBody>
      </p:sp>
      <p:pic>
        <p:nvPicPr>
          <p:cNvPr id="4" name="Picture 3" descr="PIIS0923753420325552.pdf - Adobe Reader"/>
          <p:cNvPicPr>
            <a:picLocks noChangeAspect="1"/>
          </p:cNvPicPr>
          <p:nvPr/>
        </p:nvPicPr>
        <p:blipFill rotWithShape="1">
          <a:blip r:embed="rId2">
            <a:extLst>
              <a:ext uri="{28A0092B-C50C-407E-A947-70E740481C1C}">
                <a14:useLocalDpi xmlns:a14="http://schemas.microsoft.com/office/drawing/2010/main" val="0"/>
              </a:ext>
            </a:extLst>
          </a:blip>
          <a:srcRect l="21964" t="13679" r="18678" b="27411"/>
          <a:stretch/>
        </p:blipFill>
        <p:spPr>
          <a:xfrm>
            <a:off x="0" y="91440"/>
            <a:ext cx="12191999" cy="3510597"/>
          </a:xfrm>
          <a:prstGeom prst="rect">
            <a:avLst/>
          </a:prstGeom>
        </p:spPr>
      </p:pic>
      <p:sp>
        <p:nvSpPr>
          <p:cNvPr id="5" name="Subtitle 2"/>
          <p:cNvSpPr>
            <a:spLocks noGrp="1"/>
          </p:cNvSpPr>
          <p:nvPr>
            <p:ph type="subTitle" idx="1"/>
          </p:nvPr>
        </p:nvSpPr>
        <p:spPr>
          <a:xfrm>
            <a:off x="0" y="3602038"/>
            <a:ext cx="12192000" cy="3255962"/>
          </a:xfrm>
        </p:spPr>
        <p:txBody>
          <a:bodyPr/>
          <a:lstStyle/>
          <a:p>
            <a:pPr marL="342900" indent="-342900" algn="l">
              <a:buFont typeface="Wingdings" panose="05000000000000000000" pitchFamily="2" charset="2"/>
              <a:buChar char="Ø"/>
            </a:pPr>
            <a:endParaRPr lang="en-US" sz="1800" smtClean="0">
              <a:solidFill>
                <a:schemeClr val="bg1"/>
              </a:solidFill>
            </a:endParaRPr>
          </a:p>
          <a:p>
            <a:pPr marL="342900" indent="-342900" algn="l">
              <a:buFont typeface="Wingdings" panose="05000000000000000000" pitchFamily="2" charset="2"/>
              <a:buChar char="Ø"/>
            </a:pPr>
            <a:endParaRPr lang="fa-IR">
              <a:solidFill>
                <a:schemeClr val="bg1"/>
              </a:solidFill>
            </a:endParaRPr>
          </a:p>
        </p:txBody>
      </p:sp>
      <p:sp>
        <p:nvSpPr>
          <p:cNvPr id="3" name="Rectangle 2"/>
          <p:cNvSpPr/>
          <p:nvPr/>
        </p:nvSpPr>
        <p:spPr>
          <a:xfrm>
            <a:off x="0" y="3694112"/>
            <a:ext cx="10563498" cy="2308324"/>
          </a:xfrm>
          <a:prstGeom prst="rect">
            <a:avLst/>
          </a:prstGeom>
        </p:spPr>
        <p:txBody>
          <a:bodyPr wrap="square">
            <a:spAutoFit/>
          </a:bodyPr>
          <a:lstStyle/>
          <a:p>
            <a:pPr marL="109728" indent="0">
              <a:buNone/>
            </a:pPr>
            <a:r>
              <a:rPr lang="en-US" sz="2400">
                <a:solidFill>
                  <a:schemeClr val="bg1"/>
                </a:solidFill>
              </a:rPr>
              <a:t>The preoperative basal serum Ctn level is also useful in determining the extent of lymph node Metastases</a:t>
            </a:r>
          </a:p>
          <a:p>
            <a:pPr marL="109728" indent="0">
              <a:buNone/>
            </a:pPr>
            <a:r>
              <a:rPr lang="en-US" sz="2400">
                <a:solidFill>
                  <a:schemeClr val="bg1"/>
                </a:solidFill>
              </a:rPr>
              <a:t>Basal serum Ctn levels &gt; 20 pg/mL,            ipsilateral central </a:t>
            </a:r>
          </a:p>
          <a:p>
            <a:pPr marL="109728" indent="0">
              <a:buNone/>
            </a:pPr>
            <a:r>
              <a:rPr lang="en-US" sz="2400">
                <a:solidFill>
                  <a:schemeClr val="bg1"/>
                </a:solidFill>
              </a:rPr>
              <a:t>                                    &gt; 50 pg/mL,            ipsilateral lateral </a:t>
            </a:r>
          </a:p>
          <a:p>
            <a:pPr marL="109728" indent="0">
              <a:buNone/>
            </a:pPr>
            <a:r>
              <a:rPr lang="en-US" sz="2400">
                <a:solidFill>
                  <a:schemeClr val="bg1"/>
                </a:solidFill>
              </a:rPr>
              <a:t>                                    &gt;200 pg/mL,           contralateral central </a:t>
            </a:r>
          </a:p>
          <a:p>
            <a:pPr marL="109728" indent="0">
              <a:buNone/>
            </a:pPr>
            <a:r>
              <a:rPr lang="en-US" sz="2400">
                <a:solidFill>
                  <a:schemeClr val="bg1"/>
                </a:solidFill>
              </a:rPr>
              <a:t>                                   and &gt;500 pg/mL      contralateral lateral lymph node</a:t>
            </a:r>
            <a:endParaRPr lang="en-US" sz="2400" dirty="0">
              <a:solidFill>
                <a:schemeClr val="bg1"/>
              </a:solidFill>
            </a:endParaRPr>
          </a:p>
        </p:txBody>
      </p:sp>
    </p:spTree>
    <p:extLst>
      <p:ext uri="{BB962C8B-B14F-4D97-AF65-F5344CB8AC3E}">
        <p14:creationId xmlns:p14="http://schemas.microsoft.com/office/powerpoint/2010/main" val="21086147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146356"/>
            <a:ext cx="10291354" cy="4351338"/>
          </a:xfrm>
        </p:spPr>
        <p:txBody>
          <a:bodyPr/>
          <a:lstStyle/>
          <a:p>
            <a:pPr marL="109728" indent="0" algn="just">
              <a:buNone/>
            </a:pPr>
            <a:r>
              <a:rPr lang="en-US" sz="3600" b="1">
                <a:solidFill>
                  <a:srgbClr val="FFC000"/>
                </a:solidFill>
              </a:rPr>
              <a:t>Recommendation 24:</a:t>
            </a:r>
          </a:p>
          <a:p>
            <a:pPr marL="109728" indent="0">
              <a:buNone/>
            </a:pPr>
            <a:r>
              <a:rPr lang="en-US"/>
              <a:t>Patients with MTC and </a:t>
            </a:r>
            <a:r>
              <a:rPr lang="en-US" b="1"/>
              <a:t>no evidence of neck lymph node metastases </a:t>
            </a:r>
            <a:r>
              <a:rPr lang="en-US"/>
              <a:t>by US examination and no evidence of distant metastases should have a total thyroidectomy and dissection of </a:t>
            </a:r>
            <a:r>
              <a:rPr lang="en-US" smtClean="0"/>
              <a:t>the </a:t>
            </a:r>
            <a:r>
              <a:rPr lang="en-US"/>
              <a:t>lymph nodes in the central compartment (level VI). </a:t>
            </a:r>
            <a:r>
              <a:rPr lang="en-US">
                <a:solidFill>
                  <a:srgbClr val="FFC000"/>
                </a:solidFill>
              </a:rPr>
              <a:t>Grade B.</a:t>
            </a:r>
            <a:r>
              <a:rPr lang="en-US" b="1">
                <a:solidFill>
                  <a:srgbClr val="FFC000"/>
                </a:solidFill>
              </a:rPr>
              <a:t> </a:t>
            </a:r>
          </a:p>
          <a:p>
            <a:endParaRPr lang="fa-IR"/>
          </a:p>
        </p:txBody>
      </p:sp>
    </p:spTree>
    <p:extLst>
      <p:ext uri="{BB962C8B-B14F-4D97-AF65-F5344CB8AC3E}">
        <p14:creationId xmlns:p14="http://schemas.microsoft.com/office/powerpoint/2010/main" val="11867229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normAutofit/>
          </a:bodyPr>
          <a:lstStyle/>
          <a:p>
            <a:pPr marL="109728" indent="0" algn="just">
              <a:buNone/>
            </a:pPr>
            <a:r>
              <a:rPr lang="en-US" sz="3600" b="1">
                <a:solidFill>
                  <a:srgbClr val="FFC000"/>
                </a:solidFill>
              </a:rPr>
              <a:t>Recommendation 25:</a:t>
            </a:r>
          </a:p>
          <a:p>
            <a:pPr marL="109728" indent="0" algn="just">
              <a:buNone/>
            </a:pPr>
            <a:r>
              <a:rPr lang="en-US"/>
              <a:t>In patients with MTC and </a:t>
            </a:r>
            <a:r>
              <a:rPr lang="en-US" b="1"/>
              <a:t>no evidence of neck metastases on US</a:t>
            </a:r>
            <a:r>
              <a:rPr lang="en-US"/>
              <a:t>, and no distant metastases, </a:t>
            </a:r>
            <a:r>
              <a:rPr lang="en-US" b="1"/>
              <a:t>dissection</a:t>
            </a:r>
            <a:r>
              <a:rPr lang="en-US"/>
              <a:t> of lymph nodes in the lateral compartments (levels II-V) may be considered based on</a:t>
            </a:r>
          </a:p>
          <a:p>
            <a:pPr marL="109728" indent="0" algn="just">
              <a:buNone/>
            </a:pPr>
            <a:r>
              <a:rPr lang="en-US"/>
              <a:t>serum Ctn levels.  The Task Force did not achieve consensus on this recommendation. </a:t>
            </a:r>
            <a:r>
              <a:rPr lang="en-US">
                <a:solidFill>
                  <a:srgbClr val="FFC000"/>
                </a:solidFill>
              </a:rPr>
              <a:t>Grade I </a:t>
            </a:r>
            <a:r>
              <a:rPr lang="en-US"/>
              <a:t>(Ctn&gt;20pg/ml)</a:t>
            </a:r>
          </a:p>
          <a:p>
            <a:pPr algn="just"/>
            <a:endParaRPr lang="en-US"/>
          </a:p>
          <a:p>
            <a:pPr marL="0" indent="0" algn="just">
              <a:buClr>
                <a:schemeClr val="accent2"/>
              </a:buClr>
              <a:buNone/>
            </a:pPr>
            <a:r>
              <a:rPr lang="en-US"/>
              <a:t>Clearance of lymph nodes in the lateral neck is not without complications, primarily lymphatic leakage, occurring in 0.5 to 8% of patients, and damage to a spinal accessory nerve with resulting shoulder dysfunction, occurring in 25-50% of patients.</a:t>
            </a:r>
            <a:endParaRPr lang="en-US" dirty="0"/>
          </a:p>
        </p:txBody>
      </p:sp>
    </p:spTree>
    <p:extLst>
      <p:ext uri="{BB962C8B-B14F-4D97-AF65-F5344CB8AC3E}">
        <p14:creationId xmlns:p14="http://schemas.microsoft.com/office/powerpoint/2010/main" val="2258295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3" y="522515"/>
            <a:ext cx="10515600" cy="5656217"/>
          </a:xfrm>
        </p:spPr>
        <p:txBody>
          <a:bodyPr>
            <a:noAutofit/>
          </a:bodyPr>
          <a:lstStyle/>
          <a:p>
            <a:pPr marL="109728" indent="0" algn="just">
              <a:buNone/>
            </a:pPr>
            <a:r>
              <a:rPr lang="en-US" sz="3600" b="1">
                <a:solidFill>
                  <a:srgbClr val="FFC000"/>
                </a:solidFill>
              </a:rPr>
              <a:t>Recommendation 26:</a:t>
            </a:r>
          </a:p>
          <a:p>
            <a:pPr marL="109728" indent="0" algn="just">
              <a:buNone/>
            </a:pPr>
            <a:r>
              <a:rPr lang="en-US" sz="2400"/>
              <a:t>Patients with MTC confined to the neck and cervical lymph nodes should have a total thyroidectomy, dissection of the central lymph node compartment (level VI), and resection of the involved lateral neck compartments (level II-V). </a:t>
            </a:r>
          </a:p>
          <a:p>
            <a:pPr marL="109728" indent="0" algn="just">
              <a:buNone/>
            </a:pPr>
            <a:r>
              <a:rPr lang="en-US" sz="2400"/>
              <a:t>When preoperative imaging is positive in the ipsilateral lateral neck compartment but negative in the contralateral neck compartment, contralateral neck dissection should be considered if the basal calcitonin level is &gt; 200 pg/mL. </a:t>
            </a:r>
            <a:r>
              <a:rPr lang="en-US" sz="2400">
                <a:solidFill>
                  <a:srgbClr val="FFC000"/>
                </a:solidFill>
              </a:rPr>
              <a:t>Grade: C</a:t>
            </a:r>
          </a:p>
          <a:p>
            <a:pPr marL="109728" indent="0" algn="just">
              <a:buNone/>
            </a:pPr>
            <a:endParaRPr lang="en-US" sz="2400">
              <a:solidFill>
                <a:srgbClr val="92D050"/>
              </a:solidFill>
            </a:endParaRPr>
          </a:p>
          <a:p>
            <a:pPr marL="0" indent="0">
              <a:buClr>
                <a:schemeClr val="accent2"/>
              </a:buClr>
              <a:buNone/>
            </a:pPr>
            <a:r>
              <a:rPr lang="en-US" sz="2400"/>
              <a:t>In another study metastases to </a:t>
            </a:r>
            <a:r>
              <a:rPr lang="en-US" sz="2400" b="1"/>
              <a:t>10 or more lymph nodes</a:t>
            </a:r>
            <a:r>
              <a:rPr lang="en-US" sz="2400"/>
              <a:t>, or</a:t>
            </a:r>
          </a:p>
          <a:p>
            <a:pPr marL="109728" indent="0">
              <a:buClr>
                <a:schemeClr val="accent2"/>
              </a:buClr>
              <a:buNone/>
            </a:pPr>
            <a:r>
              <a:rPr lang="en-US" sz="2400"/>
              <a:t>involvement of more than </a:t>
            </a:r>
            <a:r>
              <a:rPr lang="en-US" sz="2400" b="1"/>
              <a:t>two lymph node compartments</a:t>
            </a:r>
            <a:r>
              <a:rPr lang="en-US" sz="2400"/>
              <a:t>, precluded normalization of serum Ctn</a:t>
            </a:r>
          </a:p>
          <a:p>
            <a:pPr marL="0" indent="0" algn="just">
              <a:buClr>
                <a:schemeClr val="accent2"/>
              </a:buClr>
              <a:buNone/>
            </a:pPr>
            <a:r>
              <a:rPr lang="en-US" sz="2400"/>
              <a:t>Unfortunately, most patients with MTC and regional lymph node metastases have systemic disease and are not cured by total thyroidectomy and bilateral neck dissection.</a:t>
            </a:r>
            <a:endParaRPr lang="en-US" sz="2400" dirty="0"/>
          </a:p>
        </p:txBody>
      </p:sp>
    </p:spTree>
    <p:extLst>
      <p:ext uri="{BB962C8B-B14F-4D97-AF65-F5344CB8AC3E}">
        <p14:creationId xmlns:p14="http://schemas.microsoft.com/office/powerpoint/2010/main" val="41082246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08" y="718459"/>
            <a:ext cx="11353800" cy="1018902"/>
          </a:xfrm>
        </p:spPr>
        <p:txBody>
          <a:bodyPr>
            <a:normAutofit fontScale="90000"/>
          </a:bodyPr>
          <a:lstStyle/>
          <a:p>
            <a:r>
              <a:rPr lang="en-US" sz="5300">
                <a:cs typeface="Aparajita" panose="020B0604020202020204" pitchFamily="34" charset="0"/>
              </a:rPr>
              <a:t>Management of patients with locally advanced or metastatic MTC</a:t>
            </a:r>
            <a:r>
              <a:rPr lang="en-US">
                <a:solidFill>
                  <a:srgbClr val="7030A0"/>
                </a:solidFill>
                <a:latin typeface="Comic Sans MS" panose="030F0702030302020204" pitchFamily="66" charset="0"/>
              </a:rPr>
              <a:t/>
            </a:r>
            <a:br>
              <a:rPr lang="en-US">
                <a:solidFill>
                  <a:srgbClr val="7030A0"/>
                </a:solidFill>
                <a:latin typeface="Comic Sans MS" panose="030F0702030302020204" pitchFamily="66" charset="0"/>
              </a:rPr>
            </a:br>
            <a:endParaRPr lang="fa-IR"/>
          </a:p>
        </p:txBody>
      </p:sp>
      <p:sp>
        <p:nvSpPr>
          <p:cNvPr id="3" name="Content Placeholder 2"/>
          <p:cNvSpPr>
            <a:spLocks noGrp="1"/>
          </p:cNvSpPr>
          <p:nvPr>
            <p:ph idx="1"/>
          </p:nvPr>
        </p:nvSpPr>
        <p:spPr>
          <a:xfrm>
            <a:off x="275408" y="1737361"/>
            <a:ext cx="10934700" cy="3657599"/>
          </a:xfrm>
        </p:spPr>
        <p:txBody>
          <a:bodyPr>
            <a:normAutofit/>
          </a:bodyPr>
          <a:lstStyle/>
          <a:p>
            <a:pPr marL="109728" indent="0">
              <a:buNone/>
            </a:pPr>
            <a:r>
              <a:rPr lang="en-US" sz="3600" b="1">
                <a:solidFill>
                  <a:srgbClr val="FFC000"/>
                </a:solidFill>
              </a:rPr>
              <a:t>Recommendation 27</a:t>
            </a:r>
          </a:p>
          <a:p>
            <a:pPr marL="109728" indent="0">
              <a:buNone/>
            </a:pPr>
            <a:r>
              <a:rPr lang="en-US"/>
              <a:t>In the presence of </a:t>
            </a:r>
            <a:r>
              <a:rPr lang="en-US" b="1"/>
              <a:t>extensive regional </a:t>
            </a:r>
            <a:r>
              <a:rPr lang="en-US"/>
              <a:t>or </a:t>
            </a:r>
            <a:r>
              <a:rPr lang="en-US" b="1"/>
              <a:t>metastatic disease </a:t>
            </a:r>
            <a:r>
              <a:rPr lang="en-US"/>
              <a:t>less aggressive surgery in the central and lateral neck may be appropriate to preserve speech, swallowing, parathyroid function, and shoulder mobility. External beam radiotherapy (EBRT), systemic medical therapy, and other nonsurgical therapies should be considered to achieve local tumor control. </a:t>
            </a:r>
            <a:r>
              <a:rPr lang="en-US">
                <a:solidFill>
                  <a:srgbClr val="FFC000"/>
                </a:solidFill>
              </a:rPr>
              <a:t>Grade C</a:t>
            </a:r>
            <a:r>
              <a:rPr lang="en-US" b="1" i="1">
                <a:solidFill>
                  <a:srgbClr val="FFC000"/>
                </a:solidFill>
              </a:rPr>
              <a:t> </a:t>
            </a:r>
            <a:endParaRPr lang="en-US" b="1" i="1" dirty="0">
              <a:solidFill>
                <a:srgbClr val="FFC000"/>
              </a:solidFill>
            </a:endParaRPr>
          </a:p>
        </p:txBody>
      </p:sp>
    </p:spTree>
    <p:extLst>
      <p:ext uri="{BB962C8B-B14F-4D97-AF65-F5344CB8AC3E}">
        <p14:creationId xmlns:p14="http://schemas.microsoft.com/office/powerpoint/2010/main" val="90484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cs typeface="Aparajita" panose="020B0604020202020204" pitchFamily="34" charset="0"/>
              </a:rPr>
              <a:t>Introduction</a:t>
            </a:r>
            <a:endParaRPr lang="fa-IR"/>
          </a:p>
        </p:txBody>
      </p:sp>
      <p:sp>
        <p:nvSpPr>
          <p:cNvPr id="3" name="Content Placeholder 2"/>
          <p:cNvSpPr>
            <a:spLocks noGrp="1"/>
          </p:cNvSpPr>
          <p:nvPr>
            <p:ph idx="1"/>
          </p:nvPr>
        </p:nvSpPr>
        <p:spPr>
          <a:xfrm>
            <a:off x="563880" y="1851750"/>
            <a:ext cx="9847217" cy="4351338"/>
          </a:xfrm>
        </p:spPr>
        <p:txBody>
          <a:bodyPr>
            <a:normAutofit lnSpcReduction="10000"/>
          </a:bodyPr>
          <a:lstStyle/>
          <a:p>
            <a:pPr>
              <a:buFont typeface="Wingdings" panose="05000000000000000000" pitchFamily="2" charset="2"/>
              <a:buChar char="Ø"/>
            </a:pPr>
            <a:r>
              <a:rPr lang="en-US" smtClean="0"/>
              <a:t>RET mutations can be passed from parents to child (inherrited)</a:t>
            </a:r>
          </a:p>
          <a:p>
            <a:pPr>
              <a:buFont typeface="Wingdings" panose="05000000000000000000" pitchFamily="2" charset="2"/>
              <a:buChar char="Ø"/>
            </a:pPr>
            <a:r>
              <a:rPr lang="en-US" smtClean="0"/>
              <a:t>The hereditary form of medullary thyroid cancer is known as MEN2</a:t>
            </a:r>
          </a:p>
          <a:p>
            <a:pPr>
              <a:buFont typeface="Wingdings" panose="05000000000000000000" pitchFamily="2" charset="2"/>
              <a:buChar char="Ø"/>
            </a:pPr>
            <a:r>
              <a:rPr lang="en-US" smtClean="0"/>
              <a:t>Compared to non inherrited (sporadic) the </a:t>
            </a:r>
            <a:r>
              <a:rPr lang="en-US" smtClean="0">
                <a:solidFill>
                  <a:srgbClr val="FFC000"/>
                </a:solidFill>
              </a:rPr>
              <a:t>hereditary</a:t>
            </a:r>
            <a:r>
              <a:rPr lang="en-US" smtClean="0"/>
              <a:t> form tend to start at a </a:t>
            </a:r>
            <a:r>
              <a:rPr lang="en-US" smtClean="0">
                <a:solidFill>
                  <a:srgbClr val="FFC000"/>
                </a:solidFill>
              </a:rPr>
              <a:t>much younger age </a:t>
            </a:r>
            <a:r>
              <a:rPr lang="en-US" smtClean="0"/>
              <a:t>and behave </a:t>
            </a:r>
            <a:r>
              <a:rPr lang="en-US" smtClean="0">
                <a:solidFill>
                  <a:srgbClr val="FFC000"/>
                </a:solidFill>
              </a:rPr>
              <a:t>more aggressively</a:t>
            </a:r>
            <a:r>
              <a:rPr lang="en-US" smtClean="0"/>
              <a:t>; for this reason the thyroid is removed at a very young age in infants and children known to have a RET mutation</a:t>
            </a:r>
          </a:p>
          <a:p>
            <a:pPr>
              <a:buFont typeface="Wingdings" panose="05000000000000000000" pitchFamily="2" charset="2"/>
              <a:buChar char="Ø"/>
            </a:pPr>
            <a:r>
              <a:rPr lang="en-US" smtClean="0"/>
              <a:t>The exact incidence of MTC is unknown but it’s </a:t>
            </a:r>
            <a:r>
              <a:rPr lang="en-US" smtClean="0">
                <a:solidFill>
                  <a:srgbClr val="FFC000"/>
                </a:solidFill>
              </a:rPr>
              <a:t>prevalence</a:t>
            </a:r>
            <a:r>
              <a:rPr lang="en-US" smtClean="0"/>
              <a:t> is approximately </a:t>
            </a:r>
            <a:r>
              <a:rPr lang="en-US" smtClean="0">
                <a:solidFill>
                  <a:srgbClr val="FFC000"/>
                </a:solidFill>
              </a:rPr>
              <a:t>3% to 5% </a:t>
            </a:r>
            <a:r>
              <a:rPr lang="en-US" smtClean="0"/>
              <a:t>of all thyroid malignancies and is estimated to be present in </a:t>
            </a:r>
            <a:r>
              <a:rPr lang="en-US" smtClean="0">
                <a:solidFill>
                  <a:srgbClr val="FFC000"/>
                </a:solidFill>
              </a:rPr>
              <a:t>0.4% to 1.4% </a:t>
            </a:r>
            <a:r>
              <a:rPr lang="en-US" smtClean="0"/>
              <a:t>of subjects with thyroid nodules</a:t>
            </a: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702582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77" y="209006"/>
            <a:ext cx="10515600" cy="1619794"/>
          </a:xfrm>
        </p:spPr>
        <p:txBody>
          <a:bodyPr>
            <a:normAutofit/>
          </a:bodyPr>
          <a:lstStyle/>
          <a:p>
            <a:pPr marL="109728" indent="0"/>
            <a:r>
              <a:rPr lang="en-US" sz="4800">
                <a:cs typeface="Aparajita" panose="020B0604020202020204" pitchFamily="34" charset="0"/>
              </a:rPr>
              <a:t>Management of </a:t>
            </a:r>
            <a:r>
              <a:rPr lang="en-US" sz="4800" smtClean="0">
                <a:cs typeface="Aparajita" panose="020B0604020202020204" pitchFamily="34" charset="0"/>
              </a:rPr>
              <a:t>Patients </a:t>
            </a:r>
            <a:r>
              <a:rPr lang="en-US" sz="4800">
                <a:cs typeface="Aparajita" panose="020B0604020202020204" pitchFamily="34" charset="0"/>
              </a:rPr>
              <a:t>following an </a:t>
            </a:r>
            <a:r>
              <a:rPr lang="en-US" sz="4800" smtClean="0">
                <a:cs typeface="Aparajita" panose="020B0604020202020204" pitchFamily="34" charset="0"/>
              </a:rPr>
              <a:t>Incomplete Thyroidectomy </a:t>
            </a:r>
            <a:r>
              <a:rPr lang="en-US" sz="4800">
                <a:cs typeface="Aparajita" panose="020B0604020202020204" pitchFamily="34" charset="0"/>
              </a:rPr>
              <a:t>and </a:t>
            </a:r>
            <a:r>
              <a:rPr lang="en-US" sz="4800" smtClean="0">
                <a:cs typeface="Aparajita" panose="020B0604020202020204" pitchFamily="34" charset="0"/>
              </a:rPr>
              <a:t>Lymph </a:t>
            </a:r>
            <a:r>
              <a:rPr lang="en-US" sz="4800">
                <a:cs typeface="Aparajita" panose="020B0604020202020204" pitchFamily="34" charset="0"/>
              </a:rPr>
              <a:t>node </a:t>
            </a:r>
            <a:r>
              <a:rPr lang="en-US" sz="4800" smtClean="0">
                <a:cs typeface="Aparajita" panose="020B0604020202020204" pitchFamily="34" charset="0"/>
              </a:rPr>
              <a:t>Dissection</a:t>
            </a:r>
            <a:endParaRPr lang="en-US" sz="4800" dirty="0">
              <a:cs typeface="Aparajita" panose="020B0604020202020204" pitchFamily="34" charset="0"/>
            </a:endParaRPr>
          </a:p>
        </p:txBody>
      </p:sp>
      <p:sp>
        <p:nvSpPr>
          <p:cNvPr id="3" name="Content Placeholder 2"/>
          <p:cNvSpPr>
            <a:spLocks noGrp="1"/>
          </p:cNvSpPr>
          <p:nvPr>
            <p:ph idx="1"/>
          </p:nvPr>
        </p:nvSpPr>
        <p:spPr>
          <a:xfrm>
            <a:off x="352697" y="1698171"/>
            <a:ext cx="11001103" cy="4478791"/>
          </a:xfrm>
        </p:spPr>
        <p:txBody>
          <a:bodyPr/>
          <a:lstStyle/>
          <a:p>
            <a:pPr marL="109728" indent="0">
              <a:buNone/>
            </a:pPr>
            <a:r>
              <a:rPr lang="en-US" sz="3600" b="1">
                <a:solidFill>
                  <a:srgbClr val="FFC000"/>
                </a:solidFill>
              </a:rPr>
              <a:t>Recommendation 28</a:t>
            </a:r>
          </a:p>
          <a:p>
            <a:pPr marL="109728" indent="0">
              <a:buNone/>
            </a:pPr>
            <a:r>
              <a:rPr lang="en-US"/>
              <a:t>Following unilateral thyroidectomy for presumed sporadic MTC</a:t>
            </a:r>
          </a:p>
          <a:p>
            <a:pPr marL="109728" indent="0">
              <a:buNone/>
            </a:pPr>
            <a:r>
              <a:rPr lang="en-US"/>
              <a:t> completion thyroidectomy is recommended </a:t>
            </a:r>
          </a:p>
          <a:p>
            <a:pPr marL="0" indent="0">
              <a:buClr>
                <a:schemeClr val="accent2"/>
              </a:buClr>
              <a:buNone/>
            </a:pPr>
            <a:r>
              <a:rPr lang="en-US" smtClean="0">
                <a:cs typeface="Arial" panose="020B0604020202020204" pitchFamily="34" charset="0"/>
              </a:rPr>
              <a:t>             in </a:t>
            </a:r>
            <a:r>
              <a:rPr lang="en-US">
                <a:cs typeface="Arial" panose="020B0604020202020204" pitchFamily="34" charset="0"/>
              </a:rPr>
              <a:t>patients with a </a:t>
            </a:r>
            <a:r>
              <a:rPr lang="en-US" b="1" i="1">
                <a:cs typeface="Arial" panose="020B0604020202020204" pitchFamily="34" charset="0"/>
              </a:rPr>
              <a:t>RET </a:t>
            </a:r>
            <a:r>
              <a:rPr lang="en-US" b="1">
                <a:cs typeface="Arial" panose="020B0604020202020204" pitchFamily="34" charset="0"/>
              </a:rPr>
              <a:t>germline mutation</a:t>
            </a:r>
            <a:r>
              <a:rPr lang="en-US">
                <a:cs typeface="Arial" panose="020B0604020202020204" pitchFamily="34" charset="0"/>
              </a:rPr>
              <a:t>,</a:t>
            </a:r>
          </a:p>
          <a:p>
            <a:pPr marL="0" indent="0">
              <a:buClr>
                <a:schemeClr val="accent2"/>
              </a:buClr>
              <a:buNone/>
            </a:pPr>
            <a:r>
              <a:rPr lang="en-US" smtClean="0">
                <a:cs typeface="Arial" panose="020B0604020202020204" pitchFamily="34" charset="0"/>
              </a:rPr>
              <a:t>             </a:t>
            </a:r>
            <a:r>
              <a:rPr lang="en-US">
                <a:cs typeface="Arial" panose="020B0604020202020204" pitchFamily="34" charset="0"/>
              </a:rPr>
              <a:t>an </a:t>
            </a:r>
            <a:r>
              <a:rPr lang="en-US" b="1">
                <a:cs typeface="Arial" panose="020B0604020202020204" pitchFamily="34" charset="0"/>
              </a:rPr>
              <a:t>elevated</a:t>
            </a:r>
            <a:r>
              <a:rPr lang="en-US">
                <a:cs typeface="Arial" panose="020B0604020202020204" pitchFamily="34" charset="0"/>
              </a:rPr>
              <a:t> postoperative serum Ctn level,</a:t>
            </a:r>
          </a:p>
          <a:p>
            <a:pPr marL="0" indent="0">
              <a:buClr>
                <a:schemeClr val="accent2"/>
              </a:buClr>
              <a:buNone/>
            </a:pPr>
            <a:r>
              <a:rPr lang="en-US">
                <a:cs typeface="Arial" panose="020B0604020202020204" pitchFamily="34" charset="0"/>
              </a:rPr>
              <a:t> </a:t>
            </a:r>
            <a:r>
              <a:rPr lang="en-US" smtClean="0">
                <a:cs typeface="Arial" panose="020B0604020202020204" pitchFamily="34" charset="0"/>
              </a:rPr>
              <a:t>            or </a:t>
            </a:r>
            <a:r>
              <a:rPr lang="en-US" b="1">
                <a:cs typeface="Arial" panose="020B0604020202020204" pitchFamily="34" charset="0"/>
              </a:rPr>
              <a:t>imaging studies </a:t>
            </a:r>
            <a:r>
              <a:rPr lang="en-US">
                <a:cs typeface="Arial" panose="020B0604020202020204" pitchFamily="34" charset="0"/>
              </a:rPr>
              <a:t>indicating residual MTC. </a:t>
            </a:r>
          </a:p>
          <a:p>
            <a:pPr marL="0" indent="0">
              <a:buClr>
                <a:schemeClr val="accent2"/>
              </a:buClr>
              <a:buNone/>
            </a:pPr>
            <a:r>
              <a:rPr lang="en-US">
                <a:cs typeface="Arial" panose="020B0604020202020204" pitchFamily="34" charset="0"/>
              </a:rPr>
              <a:t>The presence of an enlarged lymph node in </a:t>
            </a:r>
            <a:r>
              <a:rPr lang="en-US"/>
              <a:t>association with a normal serum Ctn level is not an indication for repeat surgery</a:t>
            </a:r>
            <a:r>
              <a:rPr lang="en-US">
                <a:solidFill>
                  <a:srgbClr val="92D050"/>
                </a:solidFill>
              </a:rPr>
              <a:t>. </a:t>
            </a:r>
            <a:r>
              <a:rPr lang="en-US">
                <a:solidFill>
                  <a:srgbClr val="FFC000"/>
                </a:solidFill>
              </a:rPr>
              <a:t>Grade B</a:t>
            </a:r>
            <a:endParaRPr lang="en-US" dirty="0">
              <a:solidFill>
                <a:srgbClr val="FFC000"/>
              </a:solidFill>
            </a:endParaRPr>
          </a:p>
        </p:txBody>
      </p:sp>
    </p:spTree>
    <p:extLst>
      <p:ext uri="{BB962C8B-B14F-4D97-AF65-F5344CB8AC3E}">
        <p14:creationId xmlns:p14="http://schemas.microsoft.com/office/powerpoint/2010/main" val="3173348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3" y="431074"/>
            <a:ext cx="10515600" cy="5719763"/>
          </a:xfrm>
        </p:spPr>
        <p:txBody>
          <a:bodyPr>
            <a:normAutofit/>
          </a:bodyPr>
          <a:lstStyle/>
          <a:p>
            <a:pPr marL="109728" indent="0">
              <a:buNone/>
            </a:pPr>
            <a:r>
              <a:rPr lang="en-US" sz="3600" b="1">
                <a:solidFill>
                  <a:srgbClr val="FFC000"/>
                </a:solidFill>
              </a:rPr>
              <a:t>Recommendation  29</a:t>
            </a:r>
            <a:r>
              <a:rPr lang="en-US"/>
              <a:t/>
            </a:r>
            <a:br>
              <a:rPr lang="en-US"/>
            </a:br>
            <a:r>
              <a:rPr lang="en-US"/>
              <a:t>In patients having an </a:t>
            </a:r>
            <a:r>
              <a:rPr lang="en-US" b="1"/>
              <a:t>inadequate lymph node dissection </a:t>
            </a:r>
            <a:r>
              <a:rPr lang="en-US"/>
              <a:t>at the initial thyroidectomy a </a:t>
            </a:r>
            <a:r>
              <a:rPr lang="en-US" b="1"/>
              <a:t>repeat operation</a:t>
            </a:r>
            <a:r>
              <a:rPr lang="en-US"/>
              <a:t>, including compartment oriented lymph node dissection, should be considered if </a:t>
            </a:r>
          </a:p>
          <a:p>
            <a:pPr marL="109728" indent="0">
              <a:buNone/>
            </a:pPr>
            <a:r>
              <a:rPr lang="en-US"/>
              <a:t>The preoperative basal serum CTN level is less than 1,000 pg/mL and 5 or fewer metastatic lymph nodes were removed at the initial surgery</a:t>
            </a:r>
            <a:r>
              <a:rPr lang="en-US">
                <a:solidFill>
                  <a:srgbClr val="92D050"/>
                </a:solidFill>
              </a:rPr>
              <a:t>. </a:t>
            </a:r>
            <a:r>
              <a:rPr lang="en-US" sz="2400">
                <a:solidFill>
                  <a:srgbClr val="FFC000"/>
                </a:solidFill>
              </a:rPr>
              <a:t>Grade C.</a:t>
            </a:r>
          </a:p>
          <a:p>
            <a:pPr marL="109728" indent="0">
              <a:buNone/>
            </a:pPr>
            <a:endParaRPr lang="en-US" sz="2400">
              <a:solidFill>
                <a:srgbClr val="92D050"/>
              </a:solidFill>
            </a:endParaRPr>
          </a:p>
          <a:p>
            <a:pPr marL="109728" indent="0">
              <a:buNone/>
            </a:pPr>
            <a:r>
              <a:rPr lang="en-US"/>
              <a:t>If more than 5 metastatic lymph nodes were resected at prior surgery the biochemical cure rate fell to 5% (2 of 43 patients). When preoperative basal serum Ctn levels exceeded 1,000 pg/mL (reference range less than10 pg/mL) biochemical cure was exceptional.</a:t>
            </a:r>
          </a:p>
          <a:p>
            <a:endParaRPr lang="fa-IR"/>
          </a:p>
        </p:txBody>
      </p:sp>
    </p:spTree>
    <p:extLst>
      <p:ext uri="{BB962C8B-B14F-4D97-AF65-F5344CB8AC3E}">
        <p14:creationId xmlns:p14="http://schemas.microsoft.com/office/powerpoint/2010/main" val="2658067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 y="182880"/>
            <a:ext cx="11443061" cy="776288"/>
          </a:xfrm>
        </p:spPr>
        <p:txBody>
          <a:bodyPr>
            <a:noAutofit/>
          </a:bodyPr>
          <a:lstStyle/>
          <a:p>
            <a:r>
              <a:rPr lang="en-US" sz="4800">
                <a:cs typeface="Aparajita" panose="020B0604020202020204" pitchFamily="34" charset="0"/>
              </a:rPr>
              <a:t>Management of patients with a RET germline mutation</a:t>
            </a:r>
            <a:endParaRPr lang="fa-IR" sz="4800"/>
          </a:p>
        </p:txBody>
      </p:sp>
      <p:pic>
        <p:nvPicPr>
          <p:cNvPr id="4" name="Content Placeholder 3" descr="thy.2014.0335 (13).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9663" t="14490" r="8781" b="4750"/>
          <a:stretch/>
        </p:blipFill>
        <p:spPr>
          <a:xfrm>
            <a:off x="104504" y="959168"/>
            <a:ext cx="11991702" cy="5807392"/>
          </a:xfrm>
        </p:spPr>
      </p:pic>
    </p:spTree>
    <p:extLst>
      <p:ext uri="{BB962C8B-B14F-4D97-AF65-F5344CB8AC3E}">
        <p14:creationId xmlns:p14="http://schemas.microsoft.com/office/powerpoint/2010/main" val="26104149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365125"/>
            <a:ext cx="11982994" cy="836658"/>
          </a:xfrm>
        </p:spPr>
        <p:txBody>
          <a:bodyPr>
            <a:normAutofit/>
          </a:bodyPr>
          <a:lstStyle/>
          <a:p>
            <a:r>
              <a:rPr lang="en-US" sz="4400">
                <a:cs typeface="Aparajita" panose="020B0604020202020204" pitchFamily="34" charset="0"/>
              </a:rPr>
              <a:t>Management of PHEO in Patients with MEN2A and MEN2B</a:t>
            </a:r>
            <a:endParaRPr lang="fa-IR" sz="4400"/>
          </a:p>
        </p:txBody>
      </p:sp>
      <p:sp>
        <p:nvSpPr>
          <p:cNvPr id="3" name="Content Placeholder 2"/>
          <p:cNvSpPr>
            <a:spLocks noGrp="1"/>
          </p:cNvSpPr>
          <p:nvPr>
            <p:ph idx="1"/>
          </p:nvPr>
        </p:nvSpPr>
        <p:spPr>
          <a:xfrm>
            <a:off x="838200" y="1201783"/>
            <a:ext cx="10515600" cy="4975179"/>
          </a:xfrm>
        </p:spPr>
        <p:txBody>
          <a:bodyPr/>
          <a:lstStyle/>
          <a:p>
            <a:pPr marL="109728" indent="0" algn="just">
              <a:buClr>
                <a:schemeClr val="accent2"/>
              </a:buClr>
              <a:buNone/>
            </a:pPr>
            <a:r>
              <a:rPr lang="en-US" sz="3600" b="1">
                <a:solidFill>
                  <a:srgbClr val="FFC000"/>
                </a:solidFill>
              </a:rPr>
              <a:t>Recommendation37</a:t>
            </a:r>
          </a:p>
          <a:p>
            <a:pPr marL="0" indent="0" algn="just">
              <a:buClr>
                <a:schemeClr val="accent2"/>
              </a:buClr>
              <a:buNone/>
            </a:pPr>
            <a:r>
              <a:rPr lang="en-US"/>
              <a:t>Screening for PHEO should begin by age 11 years for children in the ATA-H and ATA-HST categories and by age 16 years in children in the ATA-MOD category. </a:t>
            </a:r>
          </a:p>
          <a:p>
            <a:pPr marL="0" indent="0" algn="just">
              <a:buClr>
                <a:schemeClr val="accent2"/>
              </a:buClr>
              <a:buNone/>
            </a:pPr>
            <a:r>
              <a:rPr lang="en-US"/>
              <a:t>Screening consists of measuring free plasma metanephrines and normetanephrines, or 24-hour urinary metanephrines and normetanephrines. </a:t>
            </a:r>
          </a:p>
          <a:p>
            <a:pPr marL="0" indent="0" algn="just">
              <a:buClr>
                <a:schemeClr val="accent2"/>
              </a:buClr>
              <a:buNone/>
            </a:pPr>
            <a:r>
              <a:rPr lang="en-US"/>
              <a:t>Adrenal imaging with CT or MRI is indicated in patients with positive biochemical results. </a:t>
            </a:r>
            <a:r>
              <a:rPr lang="en-US">
                <a:solidFill>
                  <a:srgbClr val="FFC000"/>
                </a:solidFill>
              </a:rPr>
              <a:t>Grade C</a:t>
            </a:r>
          </a:p>
          <a:p>
            <a:endParaRPr lang="fa-IR"/>
          </a:p>
        </p:txBody>
      </p:sp>
    </p:spTree>
    <p:extLst>
      <p:ext uri="{BB962C8B-B14F-4D97-AF65-F5344CB8AC3E}">
        <p14:creationId xmlns:p14="http://schemas.microsoft.com/office/powerpoint/2010/main" val="24792060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5" y="845910"/>
            <a:ext cx="10515600" cy="4351338"/>
          </a:xfrm>
        </p:spPr>
        <p:txBody>
          <a:bodyPr/>
          <a:lstStyle/>
          <a:p>
            <a:pPr marL="109728" indent="0" algn="just">
              <a:buClr>
                <a:schemeClr val="accent2"/>
              </a:buClr>
              <a:buNone/>
            </a:pPr>
            <a:r>
              <a:rPr lang="en-US" sz="3600" b="1">
                <a:solidFill>
                  <a:srgbClr val="FFC000"/>
                </a:solidFill>
              </a:rPr>
              <a:t>Recommendation 38</a:t>
            </a:r>
          </a:p>
          <a:p>
            <a:pPr marL="109728" indent="0" algn="just">
              <a:buClr>
                <a:schemeClr val="accent2"/>
              </a:buClr>
              <a:buNone/>
            </a:pPr>
            <a:r>
              <a:rPr lang="en-US"/>
              <a:t>Patients with MEN2A or MEN2B and a histological diagnosis of MTC regardless of age and presenting symptoms must have a PHEO excluded prior to any interventional procedure. </a:t>
            </a:r>
          </a:p>
          <a:p>
            <a:pPr marL="109728" indent="0" algn="just">
              <a:buClr>
                <a:schemeClr val="accent2"/>
              </a:buClr>
              <a:buNone/>
            </a:pPr>
            <a:r>
              <a:rPr lang="en-US"/>
              <a:t>The presence of a PHEO must be excluded in women with MEN2A or MEN2B who are </a:t>
            </a:r>
            <a:r>
              <a:rPr lang="en-US" b="1"/>
              <a:t>planning a pregnancy </a:t>
            </a:r>
            <a:r>
              <a:rPr lang="en-US"/>
              <a:t>or are </a:t>
            </a:r>
            <a:r>
              <a:rPr lang="en-US" b="1"/>
              <a:t>pregnant</a:t>
            </a:r>
            <a:r>
              <a:rPr lang="en-US"/>
              <a:t>. If a PHEO is detected it should be treated preferably during pregnancy</a:t>
            </a:r>
            <a:r>
              <a:rPr lang="en-US">
                <a:solidFill>
                  <a:srgbClr val="92D050"/>
                </a:solidFill>
              </a:rPr>
              <a:t>. </a:t>
            </a:r>
            <a:r>
              <a:rPr lang="en-US">
                <a:solidFill>
                  <a:srgbClr val="FFC000"/>
                </a:solidFill>
              </a:rPr>
              <a:t>Grade C</a:t>
            </a:r>
          </a:p>
          <a:p>
            <a:endParaRPr lang="fa-IR"/>
          </a:p>
        </p:txBody>
      </p:sp>
    </p:spTree>
    <p:extLst>
      <p:ext uri="{BB962C8B-B14F-4D97-AF65-F5344CB8AC3E}">
        <p14:creationId xmlns:p14="http://schemas.microsoft.com/office/powerpoint/2010/main" val="279431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4" y="431074"/>
            <a:ext cx="10515600" cy="6139543"/>
          </a:xfrm>
        </p:spPr>
        <p:txBody>
          <a:bodyPr>
            <a:normAutofit/>
          </a:bodyPr>
          <a:lstStyle/>
          <a:p>
            <a:pPr marL="109728" indent="0">
              <a:buClr>
                <a:schemeClr val="accent2"/>
              </a:buClr>
              <a:buNone/>
            </a:pPr>
            <a:r>
              <a:rPr lang="en-US" sz="3600" b="1">
                <a:solidFill>
                  <a:srgbClr val="FFC000"/>
                </a:solidFill>
              </a:rPr>
              <a:t>Recommendation39:</a:t>
            </a:r>
          </a:p>
          <a:p>
            <a:pPr marL="0" indent="0">
              <a:buClr>
                <a:schemeClr val="accent2"/>
              </a:buClr>
              <a:buNone/>
            </a:pPr>
            <a:r>
              <a:rPr lang="en-US"/>
              <a:t>If they coexist, a PHEO should be removed prior to surgery for either MTC or HPTH. </a:t>
            </a:r>
            <a:r>
              <a:rPr lang="en-US">
                <a:solidFill>
                  <a:srgbClr val="FFC000"/>
                </a:solidFill>
              </a:rPr>
              <a:t>Grade B</a:t>
            </a:r>
          </a:p>
          <a:p>
            <a:pPr marL="109728" indent="0">
              <a:buClr>
                <a:schemeClr val="accent2"/>
              </a:buClr>
              <a:buNone/>
            </a:pPr>
            <a:r>
              <a:rPr lang="en-US" sz="3600" b="1">
                <a:solidFill>
                  <a:srgbClr val="FFC000"/>
                </a:solidFill>
              </a:rPr>
              <a:t>Recommendation 40</a:t>
            </a:r>
          </a:p>
          <a:p>
            <a:pPr marL="109728" indent="0">
              <a:buClr>
                <a:schemeClr val="accent2"/>
              </a:buClr>
              <a:buNone/>
            </a:pPr>
            <a:r>
              <a:rPr lang="en-US"/>
              <a:t>After appropriate preoperative preparation a PHEO should be resected by laparoscopic or retroperitoneoscopic adrenalectomy.</a:t>
            </a:r>
          </a:p>
          <a:p>
            <a:pPr marL="109728" indent="0">
              <a:buClr>
                <a:schemeClr val="accent2"/>
              </a:buClr>
              <a:buNone/>
            </a:pPr>
            <a:r>
              <a:rPr lang="en-US"/>
              <a:t> Subtotal adrenalectomy to preserve adrenal cortical function should be considered as an alternative procedure. </a:t>
            </a:r>
            <a:r>
              <a:rPr lang="en-US">
                <a:solidFill>
                  <a:srgbClr val="FFC000"/>
                </a:solidFill>
              </a:rPr>
              <a:t>Grade </a:t>
            </a:r>
            <a:r>
              <a:rPr lang="en-US" smtClean="0">
                <a:solidFill>
                  <a:srgbClr val="FFC000"/>
                </a:solidFill>
              </a:rPr>
              <a:t>B</a:t>
            </a:r>
          </a:p>
          <a:p>
            <a:pPr marL="109728" indent="0">
              <a:buClr>
                <a:schemeClr val="accent2"/>
              </a:buClr>
              <a:buNone/>
            </a:pPr>
            <a:r>
              <a:rPr lang="en-US" smtClean="0"/>
              <a:t>The PHEOs are almost always </a:t>
            </a:r>
            <a:r>
              <a:rPr lang="en-US" smtClean="0">
                <a:solidFill>
                  <a:srgbClr val="FFC000"/>
                </a:solidFill>
              </a:rPr>
              <a:t>benign</a:t>
            </a:r>
            <a:r>
              <a:rPr lang="en-US" smtClean="0"/>
              <a:t> and are usually multicentric ; bilateral ;and confined to the adrenal gland</a:t>
            </a:r>
          </a:p>
          <a:p>
            <a:pPr marL="109728" indent="0">
              <a:buClr>
                <a:schemeClr val="accent2"/>
              </a:buClr>
              <a:buNone/>
            </a:pPr>
            <a:r>
              <a:rPr lang="en-US" smtClean="0"/>
              <a:t>Patient with a unilateral PHEO usually develop a contralateral PHEO within 10 years </a:t>
            </a:r>
          </a:p>
          <a:p>
            <a:pPr marL="109728" indent="0">
              <a:buClr>
                <a:schemeClr val="accent2"/>
              </a:buClr>
              <a:buNone/>
            </a:pPr>
            <a:endParaRPr lang="en-US">
              <a:solidFill>
                <a:srgbClr val="FFC000"/>
              </a:solidFill>
            </a:endParaRPr>
          </a:p>
          <a:p>
            <a:endParaRPr lang="fa-IR"/>
          </a:p>
        </p:txBody>
      </p:sp>
    </p:spTree>
    <p:extLst>
      <p:ext uri="{BB962C8B-B14F-4D97-AF65-F5344CB8AC3E}">
        <p14:creationId xmlns:p14="http://schemas.microsoft.com/office/powerpoint/2010/main" val="1489418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365125"/>
            <a:ext cx="11197046" cy="1325563"/>
          </a:xfrm>
        </p:spPr>
        <p:txBody>
          <a:bodyPr>
            <a:normAutofit/>
          </a:bodyPr>
          <a:lstStyle/>
          <a:p>
            <a:pPr marL="109728" indent="0"/>
            <a:r>
              <a:rPr lang="en-US" sz="4800">
                <a:cs typeface="Aparajita" panose="020B0604020202020204" pitchFamily="34" charset="0"/>
              </a:rPr>
              <a:t>Management of HPTH in patients with MEN2A</a:t>
            </a:r>
            <a:endParaRPr lang="en-US" sz="4800" dirty="0">
              <a:cs typeface="Aparajita" panose="020B0604020202020204" pitchFamily="34" charset="0"/>
            </a:endParaRPr>
          </a:p>
        </p:txBody>
      </p:sp>
      <p:sp>
        <p:nvSpPr>
          <p:cNvPr id="3" name="Content Placeholder 2"/>
          <p:cNvSpPr>
            <a:spLocks noGrp="1"/>
          </p:cNvSpPr>
          <p:nvPr>
            <p:ph idx="1"/>
          </p:nvPr>
        </p:nvSpPr>
        <p:spPr>
          <a:xfrm>
            <a:off x="497477" y="1851751"/>
            <a:ext cx="10515600" cy="4351338"/>
          </a:xfrm>
        </p:spPr>
        <p:txBody>
          <a:bodyPr>
            <a:normAutofit/>
          </a:bodyPr>
          <a:lstStyle/>
          <a:p>
            <a:pPr marL="109728" indent="0">
              <a:buClr>
                <a:schemeClr val="accent2"/>
              </a:buClr>
              <a:buNone/>
            </a:pPr>
            <a:r>
              <a:rPr lang="en-US" sz="3600" b="1">
                <a:solidFill>
                  <a:srgbClr val="FFC000"/>
                </a:solidFill>
              </a:rPr>
              <a:t>Recommendation 42</a:t>
            </a:r>
          </a:p>
          <a:p>
            <a:pPr marL="109728" indent="0" algn="just">
              <a:buNone/>
            </a:pPr>
            <a:r>
              <a:rPr lang="en-US"/>
              <a:t>Patients in the ATA-H and ATA-MOD categories should be screened for HPTH at the time of screening for PHEO (by age 11 years in patients in the ATA-H category and by age 16 years in patients in the ATA-MOD category). </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3585591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365125"/>
            <a:ext cx="11429999" cy="1325563"/>
          </a:xfrm>
        </p:spPr>
        <p:txBody>
          <a:bodyPr>
            <a:normAutofit/>
          </a:bodyPr>
          <a:lstStyle/>
          <a:p>
            <a:pPr marL="109728" indent="0"/>
            <a:r>
              <a:rPr lang="en-US" sz="5400">
                <a:cs typeface="Aparajita" panose="020B0604020202020204" pitchFamily="34" charset="0"/>
              </a:rPr>
              <a:t>Evaluation of patients following thyroidectomy</a:t>
            </a:r>
            <a:endParaRPr lang="en-US" sz="5400" dirty="0">
              <a:cs typeface="Aparajita" panose="020B0604020202020204" pitchFamily="34" charset="0"/>
            </a:endParaRPr>
          </a:p>
        </p:txBody>
      </p:sp>
      <p:sp>
        <p:nvSpPr>
          <p:cNvPr id="3" name="Content Placeholder 2"/>
          <p:cNvSpPr>
            <a:spLocks noGrp="1"/>
          </p:cNvSpPr>
          <p:nvPr>
            <p:ph idx="1"/>
          </p:nvPr>
        </p:nvSpPr>
        <p:spPr>
          <a:xfrm>
            <a:off x="511628" y="1917065"/>
            <a:ext cx="10515600" cy="4351338"/>
          </a:xfrm>
        </p:spPr>
        <p:txBody>
          <a:bodyPr/>
          <a:lstStyle/>
          <a:p>
            <a:pPr marL="109728" indent="0">
              <a:buNone/>
            </a:pPr>
            <a:r>
              <a:rPr lang="en-US" sz="3600" b="1">
                <a:solidFill>
                  <a:srgbClr val="FFC000"/>
                </a:solidFill>
              </a:rPr>
              <a:t>Recommendation 45</a:t>
            </a:r>
            <a:endParaRPr lang="en-US" sz="3600" i="1">
              <a:solidFill>
                <a:srgbClr val="FFC000"/>
              </a:solidFill>
            </a:endParaRPr>
          </a:p>
          <a:p>
            <a:pPr marL="109728" indent="0">
              <a:buClr>
                <a:schemeClr val="accent2"/>
              </a:buClr>
              <a:buNone/>
            </a:pPr>
            <a:r>
              <a:rPr lang="en-US"/>
              <a:t>Clinicians should consider TNM classification, the number of lymph node metastases, and postoperative serum Ctn levels in predicting outcome and planning long-term follow-up of  patients treated by thyroidectomy for MTC. </a:t>
            </a:r>
            <a:r>
              <a:rPr lang="en-US">
                <a:solidFill>
                  <a:srgbClr val="FFC000"/>
                </a:solidFill>
              </a:rPr>
              <a:t>Grade C</a:t>
            </a:r>
          </a:p>
          <a:p>
            <a:endParaRPr lang="fa-IR"/>
          </a:p>
        </p:txBody>
      </p:sp>
    </p:spTree>
    <p:extLst>
      <p:ext uri="{BB962C8B-B14F-4D97-AF65-F5344CB8AC3E}">
        <p14:creationId xmlns:p14="http://schemas.microsoft.com/office/powerpoint/2010/main" val="643009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a:t>EVALUATION OF PATIENTS FOLLOWING</a:t>
            </a:r>
            <a:br>
              <a:rPr lang="en-US" sz="4800"/>
            </a:br>
            <a:r>
              <a:rPr lang="en-US" sz="4800"/>
              <a:t>THYROIDECTOMY</a:t>
            </a:r>
            <a:endParaRPr lang="fa-IR" sz="4800"/>
          </a:p>
        </p:txBody>
      </p:sp>
      <p:sp>
        <p:nvSpPr>
          <p:cNvPr id="3" name="Content Placeholder 2"/>
          <p:cNvSpPr>
            <a:spLocks noGrp="1"/>
          </p:cNvSpPr>
          <p:nvPr>
            <p:ph idx="1"/>
          </p:nvPr>
        </p:nvSpPr>
        <p:spPr>
          <a:xfrm>
            <a:off x="603069" y="2113008"/>
            <a:ext cx="10515600" cy="4351338"/>
          </a:xfrm>
        </p:spPr>
        <p:txBody>
          <a:bodyPr>
            <a:normAutofit/>
          </a:bodyPr>
          <a:lstStyle/>
          <a:p>
            <a:pPr marL="109728" indent="0">
              <a:buClr>
                <a:schemeClr val="accent2"/>
              </a:buClr>
              <a:buNone/>
            </a:pPr>
            <a:r>
              <a:rPr lang="en-US" sz="3600" b="1">
                <a:solidFill>
                  <a:srgbClr val="FFC000"/>
                </a:solidFill>
              </a:rPr>
              <a:t>Recommendation46</a:t>
            </a:r>
          </a:p>
          <a:p>
            <a:pPr marL="0" indent="0">
              <a:buClr>
                <a:schemeClr val="accent2"/>
              </a:buClr>
              <a:buNone/>
            </a:pPr>
            <a:r>
              <a:rPr lang="en-US"/>
              <a:t>Serum levels of Ctn and CEA, should be measured 3 months postoperatively, and if undetectable or within the normal range, they should be measured every six months for 1 year, and then yearly thereafter. </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255204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6" y="571591"/>
            <a:ext cx="10317480" cy="5776958"/>
          </a:xfrm>
        </p:spPr>
        <p:txBody>
          <a:bodyPr>
            <a:noAutofit/>
          </a:bodyPr>
          <a:lstStyle/>
          <a:p>
            <a:pPr marL="109728" indent="0">
              <a:buClr>
                <a:schemeClr val="accent2"/>
              </a:buClr>
              <a:buNone/>
            </a:pPr>
            <a:r>
              <a:rPr lang="en-US" sz="3600" b="1">
                <a:solidFill>
                  <a:srgbClr val="FFC000"/>
                </a:solidFill>
              </a:rPr>
              <a:t>Recommendation 47</a:t>
            </a:r>
          </a:p>
          <a:p>
            <a:pPr marL="109728" indent="0">
              <a:buClr>
                <a:schemeClr val="accent2"/>
              </a:buClr>
              <a:buNone/>
            </a:pPr>
            <a:r>
              <a:rPr lang="en-US"/>
              <a:t>Patients with elevated postoperative serum Ctn levels less than 150 pg/mL should have a physical examination and US of the neck. If these studies are negative the patients should be followed with physical examinations, measurement of serum levels of Ctn and CEA, and US every 6 months. </a:t>
            </a:r>
            <a:r>
              <a:rPr lang="en-US">
                <a:solidFill>
                  <a:srgbClr val="FFC000"/>
                </a:solidFill>
              </a:rPr>
              <a:t>Grade C</a:t>
            </a:r>
          </a:p>
          <a:p>
            <a:pPr>
              <a:buClr>
                <a:schemeClr val="accent2"/>
              </a:buClr>
              <a:buFont typeface="Wingdings" panose="05000000000000000000" pitchFamily="2" charset="2"/>
              <a:buChar char="§"/>
            </a:pPr>
            <a:endParaRPr lang="en-US"/>
          </a:p>
          <a:p>
            <a:pPr marL="0" indent="0">
              <a:buClr>
                <a:schemeClr val="accent2"/>
              </a:buClr>
              <a:buNone/>
            </a:pPr>
            <a:r>
              <a:rPr lang="en-US"/>
              <a:t>In patients with basal serum Ctn levels </a:t>
            </a:r>
            <a:r>
              <a:rPr lang="en-US" b="1"/>
              <a:t>less than 150 pg/mL </a:t>
            </a:r>
            <a:r>
              <a:rPr lang="en-US"/>
              <a:t>following thyroidectomy, persistent or recurrent disease is almost always confined to lymph nodes in the neck.</a:t>
            </a:r>
          </a:p>
          <a:p>
            <a:pPr marL="0" indent="0">
              <a:buClr>
                <a:schemeClr val="accent2"/>
              </a:buClr>
              <a:buNone/>
            </a:pPr>
            <a:r>
              <a:rPr lang="en-US" b="1"/>
              <a:t>Fine needle aspiration biopsy </a:t>
            </a:r>
            <a:r>
              <a:rPr lang="en-US"/>
              <a:t>is useful in confirming the diagnosis of metastatic MTC, and measurement of </a:t>
            </a:r>
            <a:r>
              <a:rPr lang="en-US" b="1"/>
              <a:t>Ctn levels in the FNA washout </a:t>
            </a:r>
            <a:r>
              <a:rPr lang="en-US"/>
              <a:t>fluid may increase the specificity and sensitivity of the procedure.</a:t>
            </a:r>
            <a:endParaRPr lang="en-US" dirty="0"/>
          </a:p>
        </p:txBody>
      </p:sp>
    </p:spTree>
    <p:extLst>
      <p:ext uri="{BB962C8B-B14F-4D97-AF65-F5344CB8AC3E}">
        <p14:creationId xmlns:p14="http://schemas.microsoft.com/office/powerpoint/2010/main" val="64629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cs typeface="Aparajita" panose="020B0604020202020204" pitchFamily="34" charset="0"/>
              </a:rPr>
              <a:t>Introduction</a:t>
            </a:r>
            <a:endParaRPr lang="fa-IR"/>
          </a:p>
        </p:txBody>
      </p:sp>
      <p:sp>
        <p:nvSpPr>
          <p:cNvPr id="3" name="Content Placeholder 2"/>
          <p:cNvSpPr>
            <a:spLocks noGrp="1"/>
          </p:cNvSpPr>
          <p:nvPr>
            <p:ph idx="1"/>
          </p:nvPr>
        </p:nvSpPr>
        <p:spPr>
          <a:xfrm>
            <a:off x="655320" y="1690688"/>
            <a:ext cx="10515600" cy="4351338"/>
          </a:xfrm>
        </p:spPr>
        <p:txBody>
          <a:bodyPr/>
          <a:lstStyle/>
          <a:p>
            <a:pPr>
              <a:buFont typeface="Wingdings" panose="05000000000000000000" pitchFamily="2" charset="2"/>
              <a:buChar char="Ø"/>
            </a:pPr>
            <a:r>
              <a:rPr lang="en-US" smtClean="0"/>
              <a:t>The </a:t>
            </a:r>
            <a:r>
              <a:rPr lang="en-US" smtClean="0">
                <a:solidFill>
                  <a:srgbClr val="FFC000"/>
                </a:solidFill>
              </a:rPr>
              <a:t>incidence peak </a:t>
            </a:r>
            <a:r>
              <a:rPr lang="en-US" smtClean="0"/>
              <a:t>of MTC is between the </a:t>
            </a:r>
            <a:r>
              <a:rPr lang="en-US" smtClean="0">
                <a:solidFill>
                  <a:srgbClr val="FFC000"/>
                </a:solidFill>
              </a:rPr>
              <a:t>fourth and fifth </a:t>
            </a:r>
            <a:r>
              <a:rPr lang="en-US" smtClean="0"/>
              <a:t>decades but with a wide range of age at presentation</a:t>
            </a:r>
          </a:p>
          <a:p>
            <a:pPr>
              <a:buFont typeface="Wingdings" panose="05000000000000000000" pitchFamily="2" charset="2"/>
              <a:buChar char="Ø"/>
            </a:pPr>
            <a:r>
              <a:rPr lang="en-US" smtClean="0"/>
              <a:t>No difference of prevalence between female and male subjects has been reported </a:t>
            </a:r>
          </a:p>
          <a:p>
            <a:pPr>
              <a:buFont typeface="Wingdings" panose="05000000000000000000" pitchFamily="2" charset="2"/>
              <a:buChar char="Ø"/>
            </a:pPr>
            <a:r>
              <a:rPr lang="en-US" smtClean="0"/>
              <a:t>The</a:t>
            </a:r>
            <a:r>
              <a:rPr lang="en-US" smtClean="0">
                <a:solidFill>
                  <a:srgbClr val="FFC000"/>
                </a:solidFill>
              </a:rPr>
              <a:t> prognosis </a:t>
            </a:r>
            <a:r>
              <a:rPr lang="en-US" smtClean="0"/>
              <a:t>of MTC is </a:t>
            </a:r>
            <a:r>
              <a:rPr lang="en-US" smtClean="0">
                <a:solidFill>
                  <a:srgbClr val="FFC000"/>
                </a:solidFill>
              </a:rPr>
              <a:t>unfavorable</a:t>
            </a:r>
            <a:r>
              <a:rPr lang="en-US" smtClean="0"/>
              <a:t> with a 10 years survival rate of  MTC patients of approximately 50%</a:t>
            </a:r>
          </a:p>
          <a:p>
            <a:pPr>
              <a:buFont typeface="Wingdings" panose="05000000000000000000" pitchFamily="2" charset="2"/>
              <a:buChar char="Ø"/>
            </a:pPr>
            <a:r>
              <a:rPr lang="en-US" smtClean="0"/>
              <a:t>Both the cure and survival rates of these patients are positively affected by an early diagnosis and precocious surgical  treatment</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3851870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041853"/>
            <a:ext cx="10515600" cy="4351338"/>
          </a:xfrm>
        </p:spPr>
        <p:txBody>
          <a:bodyPr/>
          <a:lstStyle/>
          <a:p>
            <a:pPr marL="109728" indent="0">
              <a:buClr>
                <a:schemeClr val="accent2"/>
              </a:buClr>
              <a:buNone/>
            </a:pPr>
            <a:r>
              <a:rPr lang="en-US" sz="3600" b="1">
                <a:solidFill>
                  <a:srgbClr val="FFC000"/>
                </a:solidFill>
              </a:rPr>
              <a:t>Recommendation 48</a:t>
            </a:r>
          </a:p>
          <a:p>
            <a:pPr marL="109728" indent="0">
              <a:buClr>
                <a:schemeClr val="accent2"/>
              </a:buClr>
              <a:buNone/>
            </a:pPr>
            <a:r>
              <a:rPr lang="en-US"/>
              <a:t>If the postoperative serum Ctn level exceeds 150 pg/mL patients should be evaluated by imaging procedures, including: neck US, chest CT, contrast-enhanced MRI or three-phase contrast-enhanced CT of the liver, and bone scintigraphy and MRI of the pelvis and axial skeleton. </a:t>
            </a:r>
            <a:r>
              <a:rPr lang="en-US">
                <a:solidFill>
                  <a:srgbClr val="FFC000"/>
                </a:solidFill>
              </a:rPr>
              <a:t>Grade C</a:t>
            </a:r>
          </a:p>
          <a:p>
            <a:endParaRPr lang="fa-IR"/>
          </a:p>
        </p:txBody>
      </p:sp>
    </p:spTree>
    <p:extLst>
      <p:ext uri="{BB962C8B-B14F-4D97-AF65-F5344CB8AC3E}">
        <p14:creationId xmlns:p14="http://schemas.microsoft.com/office/powerpoint/2010/main" val="4202197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rgbClr val="FFC000"/>
                </a:solidFill>
              </a:rPr>
              <a:t>Three months </a:t>
            </a:r>
            <a:r>
              <a:rPr lang="en-US" smtClean="0"/>
              <a:t>after the initial treatment a control including : physical examination ; neck US and measurement of serum thyrotropin ; calcitonin and CEA should be performed </a:t>
            </a:r>
          </a:p>
          <a:p>
            <a:pPr>
              <a:buFont typeface="Wingdings" panose="05000000000000000000" pitchFamily="2" charset="2"/>
              <a:buChar char="Ø"/>
            </a:pPr>
            <a:r>
              <a:rPr lang="en-US" smtClean="0"/>
              <a:t>Due to prolonged half lives if performed to early measurement of serum calcitonin and CEA may be misleading especially if high serum values were present befor surgery</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5430139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mtClean="0"/>
          </a:p>
          <a:p>
            <a:r>
              <a:rPr lang="en-US" smtClean="0"/>
              <a:t>Post operative persistent hypercalcitoninemia ; short </a:t>
            </a:r>
            <a:r>
              <a:rPr lang="en-US" smtClean="0">
                <a:solidFill>
                  <a:srgbClr val="FFC000"/>
                </a:solidFill>
              </a:rPr>
              <a:t>doubling time </a:t>
            </a:r>
            <a:r>
              <a:rPr lang="en-US" smtClean="0"/>
              <a:t>of calcitonin and CEA ( &lt;6 to 12 months ) and rapid </a:t>
            </a:r>
            <a:r>
              <a:rPr lang="en-US" b="1" smtClean="0"/>
              <a:t>increase in CEA </a:t>
            </a:r>
            <a:r>
              <a:rPr lang="en-US" smtClean="0"/>
              <a:t>levels in a </a:t>
            </a:r>
            <a:r>
              <a:rPr lang="en-US" b="1" smtClean="0"/>
              <a:t>stable state of calcitonin levels </a:t>
            </a:r>
            <a:r>
              <a:rPr lang="en-US" smtClean="0"/>
              <a:t>may be other important prognostic factors</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2628412" cy="369332"/>
          </a:xfrm>
          <a:prstGeom prst="rect">
            <a:avLst/>
          </a:prstGeom>
        </p:spPr>
        <p:txBody>
          <a:bodyPr wrap="none">
            <a:spAutoFit/>
          </a:bodyPr>
          <a:lstStyle/>
          <a:p>
            <a:r>
              <a:rPr lang="en-US">
                <a:solidFill>
                  <a:srgbClr val="FFC000"/>
                </a:solidFill>
              </a:rPr>
              <a:t>Endocrinol </a:t>
            </a:r>
            <a:r>
              <a:rPr lang="en-US" smtClean="0">
                <a:solidFill>
                  <a:srgbClr val="FFC000"/>
                </a:solidFill>
              </a:rPr>
              <a:t>Metab </a:t>
            </a:r>
            <a:r>
              <a:rPr lang="en-US">
                <a:solidFill>
                  <a:srgbClr val="FFC000"/>
                </a:solidFill>
              </a:rPr>
              <a:t>(</a:t>
            </a:r>
            <a:r>
              <a:rPr lang="en-US" smtClean="0">
                <a:solidFill>
                  <a:srgbClr val="FFC000"/>
                </a:solidFill>
              </a:rPr>
              <a:t>2021 </a:t>
            </a:r>
            <a:r>
              <a:rPr lang="en-US">
                <a:solidFill>
                  <a:srgbClr val="FFC000"/>
                </a:solidFill>
              </a:rPr>
              <a:t>)</a:t>
            </a:r>
          </a:p>
        </p:txBody>
      </p:sp>
    </p:spTree>
    <p:extLst>
      <p:ext uri="{BB962C8B-B14F-4D97-AF65-F5344CB8AC3E}">
        <p14:creationId xmlns:p14="http://schemas.microsoft.com/office/powerpoint/2010/main" val="21166905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143057"/>
            <a:ext cx="10515600" cy="915035"/>
          </a:xfrm>
        </p:spPr>
        <p:txBody>
          <a:bodyPr>
            <a:normAutofit/>
          </a:bodyPr>
          <a:lstStyle/>
          <a:p>
            <a:pPr algn="ctr"/>
            <a:r>
              <a:rPr lang="en-US" smtClean="0"/>
              <a:t>Post Operative Management</a:t>
            </a:r>
            <a:endParaRPr lang="fa-IR"/>
          </a:p>
        </p:txBody>
      </p:sp>
      <p:pic>
        <p:nvPicPr>
          <p:cNvPr id="4" name="Content Placeholder 3" descr="MTC new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6859" t="16284" r="21088" b="2361"/>
          <a:stretch/>
        </p:blipFill>
        <p:spPr>
          <a:xfrm>
            <a:off x="0" y="1058092"/>
            <a:ext cx="12192000" cy="5708467"/>
          </a:xfrm>
        </p:spPr>
      </p:pic>
      <p:sp>
        <p:nvSpPr>
          <p:cNvPr id="5" name="Rectangle 4"/>
          <p:cNvSpPr/>
          <p:nvPr/>
        </p:nvSpPr>
        <p:spPr>
          <a:xfrm>
            <a:off x="249549" y="6397227"/>
            <a:ext cx="2628412" cy="369332"/>
          </a:xfrm>
          <a:prstGeom prst="rect">
            <a:avLst/>
          </a:prstGeom>
        </p:spPr>
        <p:txBody>
          <a:bodyPr wrap="none">
            <a:spAutoFit/>
          </a:bodyPr>
          <a:lstStyle/>
          <a:p>
            <a:r>
              <a:rPr lang="en-US">
                <a:solidFill>
                  <a:srgbClr val="FFC000"/>
                </a:solidFill>
              </a:rPr>
              <a:t>Endocrinol </a:t>
            </a:r>
            <a:r>
              <a:rPr lang="en-US" smtClean="0">
                <a:solidFill>
                  <a:srgbClr val="FFC000"/>
                </a:solidFill>
              </a:rPr>
              <a:t>Metab </a:t>
            </a:r>
            <a:r>
              <a:rPr lang="en-US">
                <a:solidFill>
                  <a:srgbClr val="FFC000"/>
                </a:solidFill>
              </a:rPr>
              <a:t>(</a:t>
            </a:r>
            <a:r>
              <a:rPr lang="en-US" smtClean="0">
                <a:solidFill>
                  <a:srgbClr val="FFC000"/>
                </a:solidFill>
              </a:rPr>
              <a:t>2021 </a:t>
            </a:r>
            <a:r>
              <a:rPr lang="en-US">
                <a:solidFill>
                  <a:srgbClr val="FFC000"/>
                </a:solidFill>
              </a:rPr>
              <a:t>)</a:t>
            </a:r>
          </a:p>
        </p:txBody>
      </p:sp>
    </p:spTree>
    <p:extLst>
      <p:ext uri="{BB962C8B-B14F-4D97-AF65-F5344CB8AC3E}">
        <p14:creationId xmlns:p14="http://schemas.microsoft.com/office/powerpoint/2010/main" val="32026626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y.2014.0335 (6).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45" t="13557" r="20020" b="2450"/>
          <a:stretch/>
        </p:blipFill>
        <p:spPr>
          <a:xfrm>
            <a:off x="104504" y="91440"/>
            <a:ext cx="11991702" cy="6675119"/>
          </a:xfrm>
        </p:spPr>
      </p:pic>
    </p:spTree>
    <p:extLst>
      <p:ext uri="{BB962C8B-B14F-4D97-AF65-F5344CB8AC3E}">
        <p14:creationId xmlns:p14="http://schemas.microsoft.com/office/powerpoint/2010/main" val="2960818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smtClean="0"/>
              <a:t>Follow Up</a:t>
            </a:r>
            <a:endParaRPr lang="fa-IR" sz="660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If basal calcitonin is </a:t>
            </a:r>
            <a:r>
              <a:rPr lang="en-US" smtClean="0">
                <a:solidFill>
                  <a:srgbClr val="FFC000"/>
                </a:solidFill>
              </a:rPr>
              <a:t>undetectable </a:t>
            </a:r>
            <a:r>
              <a:rPr lang="en-US" smtClean="0"/>
              <a:t>the patient can be considered in clinical remission with a low risk of </a:t>
            </a:r>
            <a:r>
              <a:rPr lang="en-US" smtClean="0">
                <a:solidFill>
                  <a:srgbClr val="FFC000"/>
                </a:solidFill>
              </a:rPr>
              <a:t>recurrence </a:t>
            </a:r>
            <a:r>
              <a:rPr lang="en-US" smtClean="0"/>
              <a:t>(10%) </a:t>
            </a:r>
          </a:p>
          <a:p>
            <a:pPr>
              <a:buFont typeface="Wingdings" panose="05000000000000000000" pitchFamily="2" charset="2"/>
              <a:buChar char="Ø"/>
            </a:pPr>
            <a:r>
              <a:rPr lang="en-US" smtClean="0"/>
              <a:t>If the first blood test after surgery dose not detect calcitonin and CEA is within normal range ; the cancer is likely cured and going forward the calcitonin and CEA levels should be measured every year </a:t>
            </a:r>
          </a:p>
          <a:p>
            <a:pPr marL="0" indent="0">
              <a:buNone/>
            </a:pPr>
            <a:endParaRPr lang="en-US" smtClean="0"/>
          </a:p>
          <a:p>
            <a:pPr>
              <a:buFont typeface="Wingdings" panose="05000000000000000000" pitchFamily="2" charset="2"/>
              <a:buChar char="Ø"/>
            </a:pPr>
            <a:r>
              <a:rPr lang="en-US" smtClean="0"/>
              <a:t>If a </a:t>
            </a:r>
            <a:r>
              <a:rPr lang="en-US" smtClean="0">
                <a:solidFill>
                  <a:srgbClr val="FFC000"/>
                </a:solidFill>
              </a:rPr>
              <a:t>calcium stimulation test</a:t>
            </a:r>
            <a:r>
              <a:rPr lang="en-US" smtClean="0"/>
              <a:t> for calcitonin is also negative ; the risk of </a:t>
            </a:r>
            <a:r>
              <a:rPr lang="en-US" smtClean="0">
                <a:solidFill>
                  <a:srgbClr val="FFC000"/>
                </a:solidFill>
              </a:rPr>
              <a:t>recurrent</a:t>
            </a:r>
            <a:r>
              <a:rPr lang="en-US" smtClean="0"/>
              <a:t> drop to 3%</a:t>
            </a:r>
            <a:endParaRPr lang="fa-I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4465453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 </a:t>
            </a:r>
          </a:p>
          <a:p>
            <a:pPr>
              <a:buFont typeface="Wingdings" panose="05000000000000000000" pitchFamily="2" charset="2"/>
              <a:buChar char="Ø"/>
            </a:pPr>
            <a:r>
              <a:rPr lang="en-US" smtClean="0"/>
              <a:t>Because serum calcitonin slowly decrease in MTC patients the nadir of calcitonin level can not be reached for several months ; therfor the timing of measurement of serum calcitonin level after surgery is crucial </a:t>
            </a:r>
          </a:p>
          <a:p>
            <a:pPr>
              <a:buFont typeface="Wingdings" panose="05000000000000000000" pitchFamily="2" charset="2"/>
              <a:buChar char="Ø"/>
            </a:pPr>
            <a:r>
              <a:rPr lang="en-US" smtClean="0"/>
              <a:t>ATA guidelines recommended that </a:t>
            </a:r>
            <a:r>
              <a:rPr lang="en-US" smtClean="0">
                <a:solidFill>
                  <a:srgbClr val="FFC000"/>
                </a:solidFill>
              </a:rPr>
              <a:t>serum calcitonin </a:t>
            </a:r>
            <a:r>
              <a:rPr lang="en-US" smtClean="0"/>
              <a:t>and </a:t>
            </a:r>
            <a:r>
              <a:rPr lang="en-US" smtClean="0">
                <a:solidFill>
                  <a:srgbClr val="FFC000"/>
                </a:solidFill>
              </a:rPr>
              <a:t>CEA levels </a:t>
            </a:r>
            <a:r>
              <a:rPr lang="en-US" smtClean="0"/>
              <a:t>should be measured </a:t>
            </a:r>
            <a:r>
              <a:rPr lang="en-US" smtClean="0">
                <a:solidFill>
                  <a:srgbClr val="FFC000"/>
                </a:solidFill>
              </a:rPr>
              <a:t>3 mounths </a:t>
            </a:r>
            <a:r>
              <a:rPr lang="en-US" smtClean="0"/>
              <a:t>postoperative</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9668475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The ESMO and NCCN guidelines also recommended that they be measured 30 to 60 days and 2 or 3 months after surgery respectively </a:t>
            </a:r>
          </a:p>
          <a:p>
            <a:pPr>
              <a:buFont typeface="Wingdings" panose="05000000000000000000" pitchFamily="2" charset="2"/>
              <a:buChar char="Ø"/>
            </a:pPr>
            <a:r>
              <a:rPr lang="en-US" smtClean="0"/>
              <a:t>Subject who are still having low but detectable</a:t>
            </a:r>
            <a:r>
              <a:rPr lang="en-US" smtClean="0">
                <a:solidFill>
                  <a:srgbClr val="FFC000"/>
                </a:solidFill>
              </a:rPr>
              <a:t> calcitonin </a:t>
            </a:r>
            <a:r>
              <a:rPr lang="en-US" smtClean="0"/>
              <a:t>values ( </a:t>
            </a:r>
            <a:r>
              <a:rPr lang="en-US" smtClean="0">
                <a:solidFill>
                  <a:srgbClr val="FFC000"/>
                </a:solidFill>
              </a:rPr>
              <a:t>&lt;150 pg/ml</a:t>
            </a:r>
            <a:r>
              <a:rPr lang="en-US" smtClean="0"/>
              <a:t>) after initial surgery can present distant metastastic disease but in a majorty of cases persistant  recurrent disease is confind to neck lymph nods</a:t>
            </a:r>
          </a:p>
          <a:p>
            <a:pPr>
              <a:buFont typeface="Wingdings" panose="05000000000000000000" pitchFamily="2" charset="2"/>
              <a:buChar char="Ø"/>
            </a:pPr>
            <a:r>
              <a:rPr lang="en-US" smtClean="0"/>
              <a:t>These patients can be followed every 6 months to 12 months with physical examination ; neck US and measurement to serum basal calcitonin and CEA</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2778021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Follow Up</a:t>
            </a:r>
            <a:endParaRPr lang="fa-I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mtClean="0"/>
              <a:t>Detectable serum calcitonin levels are compatible with long term survival during which calcitonin may remain</a:t>
            </a:r>
            <a:r>
              <a:rPr lang="en-US" smtClean="0">
                <a:solidFill>
                  <a:srgbClr val="FFC000"/>
                </a:solidFill>
              </a:rPr>
              <a:t> stable </a:t>
            </a:r>
            <a:r>
              <a:rPr lang="en-US" smtClean="0"/>
              <a:t>over time or </a:t>
            </a:r>
            <a:r>
              <a:rPr lang="en-US" smtClean="0">
                <a:solidFill>
                  <a:srgbClr val="FFC000"/>
                </a:solidFill>
              </a:rPr>
              <a:t>slowly</a:t>
            </a:r>
            <a:r>
              <a:rPr lang="en-US" smtClean="0"/>
              <a:t> </a:t>
            </a:r>
            <a:r>
              <a:rPr lang="en-US" smtClean="0">
                <a:solidFill>
                  <a:srgbClr val="FFC000"/>
                </a:solidFill>
              </a:rPr>
              <a:t>increase</a:t>
            </a:r>
            <a:r>
              <a:rPr lang="en-US" smtClean="0"/>
              <a:t> and in this cases frequent and reapeated imaging studies (eg CT ; PET and bone scan) are </a:t>
            </a:r>
            <a:r>
              <a:rPr lang="en-US" smtClean="0">
                <a:solidFill>
                  <a:srgbClr val="FFC000"/>
                </a:solidFill>
              </a:rPr>
              <a:t>unnecessary</a:t>
            </a:r>
            <a:r>
              <a:rPr lang="en-US" smtClean="0"/>
              <a:t> and harmful</a:t>
            </a:r>
          </a:p>
          <a:p>
            <a:pPr>
              <a:buFont typeface="Wingdings" panose="05000000000000000000" pitchFamily="2" charset="2"/>
              <a:buChar char="Ø"/>
            </a:pPr>
            <a:r>
              <a:rPr lang="en-US" smtClean="0"/>
              <a:t>In cases of postoperative basal calcitonin values </a:t>
            </a:r>
            <a:r>
              <a:rPr lang="en-US" smtClean="0">
                <a:solidFill>
                  <a:srgbClr val="FFC000"/>
                </a:solidFill>
              </a:rPr>
              <a:t>higher than 150 </a:t>
            </a:r>
            <a:r>
              <a:rPr lang="en-US" smtClean="0"/>
              <a:t>pg/ml or in those in which calcitonin increase substantially over time ; patients should be evaluated with imaging studies</a:t>
            </a:r>
          </a:p>
          <a:p>
            <a:pPr>
              <a:buFont typeface="Wingdings" panose="05000000000000000000" pitchFamily="2" charset="2"/>
              <a:buChar char="Ø"/>
            </a:pPr>
            <a:r>
              <a:rPr lang="en-US" smtClean="0"/>
              <a:t>In particular patients with calcitonin higher than </a:t>
            </a:r>
            <a:r>
              <a:rPr lang="en-US" smtClean="0">
                <a:solidFill>
                  <a:srgbClr val="FFC000"/>
                </a:solidFill>
              </a:rPr>
              <a:t>5000 pg/ml </a:t>
            </a:r>
            <a:r>
              <a:rPr lang="en-US" smtClean="0"/>
              <a:t>present distant metastatic disease in </a:t>
            </a:r>
            <a:r>
              <a:rPr lang="en-US" smtClean="0">
                <a:solidFill>
                  <a:srgbClr val="FFC000"/>
                </a:solidFill>
              </a:rPr>
              <a:t>more 50% </a:t>
            </a:r>
            <a:r>
              <a:rPr lang="en-US" smtClean="0"/>
              <a:t>and sites of metastases can be detected in </a:t>
            </a:r>
            <a:r>
              <a:rPr lang="en-US" smtClean="0">
                <a:solidFill>
                  <a:srgbClr val="FFC000"/>
                </a:solidFill>
              </a:rPr>
              <a:t>almost all case </a:t>
            </a:r>
            <a:r>
              <a:rPr lang="en-US" smtClean="0"/>
              <a:t>in which calcitonin is higher than </a:t>
            </a:r>
            <a:r>
              <a:rPr lang="en-US" smtClean="0">
                <a:solidFill>
                  <a:srgbClr val="FFC000"/>
                </a:solidFill>
              </a:rPr>
              <a:t>20000 pg/ml</a:t>
            </a:r>
            <a:endParaRPr lang="fa-IR">
              <a:solidFill>
                <a:srgbClr val="FFC000"/>
              </a:solidFill>
            </a:endParaRP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7632469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 y="4180114"/>
            <a:ext cx="10448108" cy="1645920"/>
          </a:xfrm>
        </p:spPr>
        <p:txBody>
          <a:bodyPr>
            <a:normAutofit fontScale="92500" lnSpcReduction="20000"/>
          </a:bodyPr>
          <a:lstStyle/>
          <a:p>
            <a:pPr marL="0" indent="0">
              <a:buNone/>
            </a:pPr>
            <a:r>
              <a:rPr lang="en-US" sz="3200" b="1">
                <a:solidFill>
                  <a:srgbClr val="FFC000"/>
                </a:solidFill>
              </a:rPr>
              <a:t>Recommendation 49</a:t>
            </a:r>
          </a:p>
          <a:p>
            <a:pPr marL="0" indent="0">
              <a:buNone/>
            </a:pPr>
            <a:r>
              <a:rPr lang="en-US" sz="3200">
                <a:solidFill>
                  <a:schemeClr val="bg1"/>
                </a:solidFill>
              </a:rPr>
              <a:t>In patients with detectable serum levels of Ctn and CEA following thyroidectomy the levels of the markers should be measured at least every six months to determine their doubling times. </a:t>
            </a:r>
            <a:r>
              <a:rPr lang="en-US" sz="3200">
                <a:solidFill>
                  <a:srgbClr val="FFC000"/>
                </a:solidFill>
              </a:rPr>
              <a:t>Grade B</a:t>
            </a:r>
            <a:endParaRPr lang="en-US" sz="3200" dirty="0">
              <a:solidFill>
                <a:srgbClr val="FFC000"/>
              </a:solidFill>
            </a:endParaRPr>
          </a:p>
        </p:txBody>
      </p:sp>
      <p:pic>
        <p:nvPicPr>
          <p:cNvPr id="5" name="table"/>
          <p:cNvPicPr>
            <a:picLocks noGrp="1" noChangeAspect="1"/>
          </p:cNvPicPr>
          <p:nvPr>
            <p:ph sz="half" idx="2"/>
          </p:nvPr>
        </p:nvPicPr>
        <p:blipFill>
          <a:blip r:embed="rId2"/>
          <a:stretch>
            <a:fillRect/>
          </a:stretch>
        </p:blipFill>
        <p:spPr>
          <a:xfrm>
            <a:off x="0" y="117566"/>
            <a:ext cx="12043954" cy="3853543"/>
          </a:xfrm>
          <a:prstGeom prst="rect">
            <a:avLst/>
          </a:prstGeom>
        </p:spPr>
      </p:pic>
    </p:spTree>
    <p:extLst>
      <p:ext uri="{BB962C8B-B14F-4D97-AF65-F5344CB8AC3E}">
        <p14:creationId xmlns:p14="http://schemas.microsoft.com/office/powerpoint/2010/main" val="276732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4498"/>
            <a:ext cx="10515600" cy="771344"/>
          </a:xfrm>
        </p:spPr>
        <p:txBody>
          <a:bodyPr>
            <a:normAutofit fontScale="90000"/>
          </a:bodyPr>
          <a:lstStyle/>
          <a:p>
            <a:pPr algn="ctr"/>
            <a:r>
              <a:rPr lang="en-US" sz="6600" b="1" i="1" smtClean="0">
                <a:solidFill>
                  <a:schemeClr val="bg1"/>
                </a:solidFill>
                <a:latin typeface="Aparajita" panose="020B0604020202020204" pitchFamily="34" charset="0"/>
              </a:rPr>
              <a:t>Clinical presentation</a:t>
            </a:r>
            <a:endParaRPr lang="fa-IR" sz="6600" b="1" i="1">
              <a:solidFill>
                <a:schemeClr val="bg1"/>
              </a:solidFill>
              <a:latin typeface="Aparajita" panose="020B0604020202020204" pitchFamily="34" charset="0"/>
            </a:endParaRPr>
          </a:p>
        </p:txBody>
      </p:sp>
      <p:sp>
        <p:nvSpPr>
          <p:cNvPr id="3" name="Content Placeholder 2"/>
          <p:cNvSpPr>
            <a:spLocks noGrp="1"/>
          </p:cNvSpPr>
          <p:nvPr>
            <p:ph sz="half" idx="1"/>
          </p:nvPr>
        </p:nvSpPr>
        <p:spPr>
          <a:xfrm>
            <a:off x="-1" y="1149530"/>
            <a:ext cx="6283235" cy="5460275"/>
          </a:xfrm>
        </p:spPr>
        <p:txBody>
          <a:bodyPr>
            <a:normAutofit/>
          </a:bodyPr>
          <a:lstStyle/>
          <a:p>
            <a:pPr>
              <a:buFont typeface="Wingdings" panose="05000000000000000000" pitchFamily="2" charset="2"/>
              <a:buChar char="Ø"/>
            </a:pPr>
            <a:r>
              <a:rPr lang="en-US" sz="2400" smtClean="0">
                <a:solidFill>
                  <a:schemeClr val="bg1"/>
                </a:solidFill>
              </a:rPr>
              <a:t>Most commonly MTC is diagnosed in a subject with a thyroid nodule either </a:t>
            </a:r>
            <a:r>
              <a:rPr lang="en-US" sz="2400" smtClean="0">
                <a:solidFill>
                  <a:srgbClr val="FFC000"/>
                </a:solidFill>
              </a:rPr>
              <a:t>single</a:t>
            </a:r>
            <a:r>
              <a:rPr lang="en-US" sz="2400" smtClean="0">
                <a:solidFill>
                  <a:schemeClr val="bg1"/>
                </a:solidFill>
              </a:rPr>
              <a:t> or in the context of a </a:t>
            </a:r>
            <a:r>
              <a:rPr lang="en-US" sz="2400" smtClean="0">
                <a:solidFill>
                  <a:srgbClr val="FFC000"/>
                </a:solidFill>
              </a:rPr>
              <a:t>multi nodular goiter </a:t>
            </a:r>
            <a:r>
              <a:rPr lang="en-US" sz="2400" smtClean="0">
                <a:solidFill>
                  <a:schemeClr val="bg1"/>
                </a:solidFill>
              </a:rPr>
              <a:t>without any other specific syndrome</a:t>
            </a:r>
          </a:p>
          <a:p>
            <a:pPr>
              <a:buFont typeface="Wingdings" panose="05000000000000000000" pitchFamily="2" charset="2"/>
              <a:buChar char="Ø"/>
            </a:pPr>
            <a:r>
              <a:rPr lang="en-US" sz="2400" smtClean="0">
                <a:solidFill>
                  <a:schemeClr val="bg1"/>
                </a:solidFill>
              </a:rPr>
              <a:t>In a few cases however untreatable </a:t>
            </a:r>
            <a:r>
              <a:rPr lang="en-US" sz="2400" smtClean="0">
                <a:solidFill>
                  <a:srgbClr val="FFC000"/>
                </a:solidFill>
              </a:rPr>
              <a:t>diarrhea</a:t>
            </a:r>
            <a:r>
              <a:rPr lang="en-US" sz="2400" smtClean="0">
                <a:solidFill>
                  <a:schemeClr val="bg1"/>
                </a:solidFill>
              </a:rPr>
              <a:t> and or </a:t>
            </a:r>
            <a:r>
              <a:rPr lang="en-US" sz="2400" smtClean="0">
                <a:solidFill>
                  <a:srgbClr val="FFC000"/>
                </a:solidFill>
              </a:rPr>
              <a:t>flushing</a:t>
            </a:r>
            <a:r>
              <a:rPr lang="en-US" sz="2400" smtClean="0">
                <a:solidFill>
                  <a:schemeClr val="bg1"/>
                </a:solidFill>
              </a:rPr>
              <a:t> is present and associated  with advanced metastatic disease</a:t>
            </a:r>
          </a:p>
          <a:p>
            <a:pPr>
              <a:buFont typeface="Wingdings" panose="05000000000000000000" pitchFamily="2" charset="2"/>
              <a:buChar char="Ø"/>
            </a:pPr>
            <a:r>
              <a:rPr lang="en-US" sz="2400" smtClean="0">
                <a:solidFill>
                  <a:schemeClr val="bg1"/>
                </a:solidFill>
              </a:rPr>
              <a:t>Morover some MTC secreted peptides may result in significant clinical manifestion ; </a:t>
            </a:r>
            <a:r>
              <a:rPr lang="en-US" sz="2400" smtClean="0">
                <a:solidFill>
                  <a:srgbClr val="FFC000"/>
                </a:solidFill>
              </a:rPr>
              <a:t>vasoactive intestinal peptid </a:t>
            </a:r>
            <a:r>
              <a:rPr lang="en-US" sz="2400" smtClean="0">
                <a:solidFill>
                  <a:schemeClr val="bg1"/>
                </a:solidFill>
              </a:rPr>
              <a:t>; </a:t>
            </a:r>
            <a:r>
              <a:rPr lang="en-US" sz="2400" smtClean="0">
                <a:solidFill>
                  <a:srgbClr val="FFC000"/>
                </a:solidFill>
              </a:rPr>
              <a:t>serotonin</a:t>
            </a:r>
            <a:r>
              <a:rPr lang="en-US" sz="2400" smtClean="0">
                <a:solidFill>
                  <a:schemeClr val="bg1"/>
                </a:solidFill>
              </a:rPr>
              <a:t> and </a:t>
            </a:r>
            <a:r>
              <a:rPr lang="en-US" sz="2400" smtClean="0">
                <a:solidFill>
                  <a:srgbClr val="FFC000"/>
                </a:solidFill>
              </a:rPr>
              <a:t>prostaglandins</a:t>
            </a:r>
            <a:r>
              <a:rPr lang="en-US" sz="2400" smtClean="0">
                <a:solidFill>
                  <a:schemeClr val="bg1"/>
                </a:solidFill>
              </a:rPr>
              <a:t> may all continue to flushing and diarrehea were as </a:t>
            </a:r>
            <a:r>
              <a:rPr lang="en-US" sz="2400" smtClean="0">
                <a:solidFill>
                  <a:srgbClr val="FFC000"/>
                </a:solidFill>
              </a:rPr>
              <a:t>ACTH</a:t>
            </a:r>
            <a:r>
              <a:rPr lang="en-US" sz="2400" smtClean="0">
                <a:solidFill>
                  <a:schemeClr val="bg1"/>
                </a:solidFill>
              </a:rPr>
              <a:t> may cause ectopic </a:t>
            </a:r>
            <a:r>
              <a:rPr lang="en-US" sz="2400" smtClean="0">
                <a:solidFill>
                  <a:srgbClr val="FFC000"/>
                </a:solidFill>
              </a:rPr>
              <a:t>cushing syndrome </a:t>
            </a:r>
            <a:r>
              <a:rPr lang="en-US" sz="2400" smtClean="0">
                <a:solidFill>
                  <a:schemeClr val="bg1"/>
                </a:solidFill>
              </a:rPr>
              <a:t>in approximately 1% of MTC cases</a:t>
            </a:r>
            <a:endParaRPr lang="fa-IR" sz="2400">
              <a:solidFill>
                <a:schemeClr val="bg1"/>
              </a:solidFill>
            </a:endParaRPr>
          </a:p>
        </p:txBody>
      </p:sp>
      <p:pic>
        <p:nvPicPr>
          <p:cNvPr id="5" name="Content Placeholder 4" descr="Managm. of MTC,2019.pdf - Adobe Read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588" t="26201" r="23488"/>
          <a:stretch/>
        </p:blipFill>
        <p:spPr>
          <a:xfrm>
            <a:off x="6283234" y="1149530"/>
            <a:ext cx="5908766" cy="5460275"/>
          </a:xfrm>
        </p:spPr>
      </p:pic>
      <p:sp>
        <p:nvSpPr>
          <p:cNvPr id="6" name="Rectangle 5"/>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4965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577431"/>
            <a:ext cx="10515600" cy="4351338"/>
          </a:xfrm>
        </p:spPr>
        <p:txBody>
          <a:bodyPr>
            <a:normAutofit lnSpcReduction="10000"/>
          </a:bodyPr>
          <a:lstStyle/>
          <a:p>
            <a:pPr>
              <a:buFont typeface="Wingdings" panose="05000000000000000000" pitchFamily="2" charset="2"/>
              <a:buChar char="Ø"/>
            </a:pPr>
            <a:r>
              <a:rPr lang="en-US" smtClean="0"/>
              <a:t>Both serum calcitonin and CEA levels </a:t>
            </a:r>
            <a:r>
              <a:rPr lang="en-US" smtClean="0">
                <a:solidFill>
                  <a:srgbClr val="FFC000"/>
                </a:solidFill>
              </a:rPr>
              <a:t>dubling times </a:t>
            </a:r>
            <a:r>
              <a:rPr lang="en-US" smtClean="0"/>
              <a:t>(DTs) are good predictors of survival in particular the former and can also predit disease progression as demonstrated by the evidence that when calcitonin and CEA  DTs were </a:t>
            </a:r>
            <a:r>
              <a:rPr lang="en-US" smtClean="0">
                <a:solidFill>
                  <a:srgbClr val="FFC000"/>
                </a:solidFill>
              </a:rPr>
              <a:t>concordant</a:t>
            </a:r>
            <a:r>
              <a:rPr lang="en-US" smtClean="0"/>
              <a:t> and less than </a:t>
            </a:r>
            <a:r>
              <a:rPr lang="en-US" smtClean="0">
                <a:solidFill>
                  <a:srgbClr val="FFC000"/>
                </a:solidFill>
              </a:rPr>
              <a:t>25 months</a:t>
            </a:r>
            <a:r>
              <a:rPr lang="en-US" smtClean="0"/>
              <a:t> progressive disease  was absorved in almost all cases </a:t>
            </a:r>
            <a:r>
              <a:rPr lang="en-US" smtClean="0">
                <a:solidFill>
                  <a:srgbClr val="FFC000"/>
                </a:solidFill>
              </a:rPr>
              <a:t>(94%) </a:t>
            </a:r>
            <a:r>
              <a:rPr lang="en-US" smtClean="0"/>
              <a:t>;</a:t>
            </a:r>
            <a:r>
              <a:rPr lang="en-US" smtClean="0">
                <a:solidFill>
                  <a:srgbClr val="FFC000"/>
                </a:solidFill>
              </a:rPr>
              <a:t> </a:t>
            </a:r>
            <a:r>
              <a:rPr lang="en-US" smtClean="0"/>
              <a:t>where as when calcitonin and CEA DTs were </a:t>
            </a:r>
            <a:r>
              <a:rPr lang="en-US" smtClean="0">
                <a:solidFill>
                  <a:srgbClr val="FFC000"/>
                </a:solidFill>
              </a:rPr>
              <a:t>discordans</a:t>
            </a:r>
            <a:r>
              <a:rPr lang="en-US" smtClean="0"/>
              <a:t> and </a:t>
            </a:r>
            <a:r>
              <a:rPr lang="en-US" smtClean="0">
                <a:solidFill>
                  <a:srgbClr val="FFC000"/>
                </a:solidFill>
              </a:rPr>
              <a:t>less than 25 months</a:t>
            </a:r>
            <a:r>
              <a:rPr lang="en-US" smtClean="0"/>
              <a:t> ; progressive disease was still present but in a lower number of cases </a:t>
            </a:r>
            <a:r>
              <a:rPr lang="en-US" smtClean="0">
                <a:solidFill>
                  <a:srgbClr val="FFC000"/>
                </a:solidFill>
              </a:rPr>
              <a:t>(56%) </a:t>
            </a:r>
          </a:p>
          <a:p>
            <a:pPr>
              <a:buFont typeface="Wingdings" panose="05000000000000000000" pitchFamily="2" charset="2"/>
              <a:buChar char="Ø"/>
            </a:pPr>
            <a:r>
              <a:rPr lang="en-US" smtClean="0"/>
              <a:t>The DTs of calcitonin and CEA can be easily calculated on the ATA web site and is useful in choosing the most appropriate time to submit a patients to a </a:t>
            </a:r>
            <a:r>
              <a:rPr lang="en-US" smtClean="0">
                <a:solidFill>
                  <a:srgbClr val="FFC000"/>
                </a:solidFill>
              </a:rPr>
              <a:t>new CT-scan</a:t>
            </a:r>
            <a:endParaRPr lang="fa-IR">
              <a:solidFill>
                <a:srgbClr val="FFC000"/>
              </a:solidFill>
            </a:endParaRPr>
          </a:p>
        </p:txBody>
      </p:sp>
      <p:sp>
        <p:nvSpPr>
          <p:cNvPr id="4" name="Title 1"/>
          <p:cNvSpPr>
            <a:spLocks noGrp="1"/>
          </p:cNvSpPr>
          <p:nvPr>
            <p:ph type="title"/>
          </p:nvPr>
        </p:nvSpPr>
        <p:spPr>
          <a:xfrm>
            <a:off x="720635" y="352062"/>
            <a:ext cx="10515600" cy="1325563"/>
          </a:xfrm>
        </p:spPr>
        <p:txBody>
          <a:bodyPr/>
          <a:lstStyle/>
          <a:p>
            <a:pPr algn="ctr"/>
            <a:r>
              <a:rPr lang="en-US"/>
              <a:t>Follow Up</a:t>
            </a:r>
            <a:endParaRPr lang="fa-IR"/>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9579448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Follow Up</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In patients with </a:t>
            </a:r>
            <a:r>
              <a:rPr lang="en-US" smtClean="0">
                <a:solidFill>
                  <a:srgbClr val="FFC000"/>
                </a:solidFill>
              </a:rPr>
              <a:t>poorly differentiated </a:t>
            </a:r>
            <a:r>
              <a:rPr lang="en-US" smtClean="0"/>
              <a:t>and aggressive MTCs ; CTN levels may actually decrease over time ; where as CEA levels increase</a:t>
            </a:r>
          </a:p>
          <a:p>
            <a:pPr>
              <a:buFont typeface="Wingdings" panose="05000000000000000000" pitchFamily="2" charset="2"/>
              <a:buChar char="Ø"/>
            </a:pPr>
            <a:r>
              <a:rPr lang="en-US" smtClean="0"/>
              <a:t>Currently available data indicate that </a:t>
            </a:r>
            <a:r>
              <a:rPr lang="en-US" smtClean="0">
                <a:solidFill>
                  <a:srgbClr val="FFC000"/>
                </a:solidFill>
              </a:rPr>
              <a:t>CTN doublicating times </a:t>
            </a:r>
            <a:r>
              <a:rPr lang="en-US" smtClean="0"/>
              <a:t>should be based on at least </a:t>
            </a:r>
            <a:r>
              <a:rPr lang="en-US" smtClean="0">
                <a:solidFill>
                  <a:srgbClr val="FFC000"/>
                </a:solidFill>
              </a:rPr>
              <a:t>four consecutive </a:t>
            </a:r>
            <a:r>
              <a:rPr lang="en-US" smtClean="0"/>
              <a:t>measurments ; preferably obtaind </a:t>
            </a:r>
            <a:r>
              <a:rPr lang="en-US" smtClean="0">
                <a:solidFill>
                  <a:srgbClr val="FFC000"/>
                </a:solidFill>
              </a:rPr>
              <a:t>over 2 years </a:t>
            </a:r>
            <a:r>
              <a:rPr lang="en-US" smtClean="0"/>
              <a:t>period ;all measurments must be made by the same laboratory using the same assay </a:t>
            </a:r>
          </a:p>
          <a:p>
            <a:pPr marL="0" indent="0">
              <a:buNone/>
            </a:pPr>
            <a:endParaRPr lang="fa-I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3390276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IIS0923753420325552 (3).pdf - Adobe Read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21" t="10038" r="3520" b="13008"/>
          <a:stretch/>
        </p:blipFill>
        <p:spPr>
          <a:xfrm>
            <a:off x="0" y="65314"/>
            <a:ext cx="12192000" cy="3292249"/>
          </a:xfrm>
        </p:spPr>
      </p:pic>
      <p:sp>
        <p:nvSpPr>
          <p:cNvPr id="8" name="Content Placeholder 2"/>
          <p:cNvSpPr>
            <a:spLocks noGrp="1"/>
          </p:cNvSpPr>
          <p:nvPr>
            <p:ph sz="half" idx="1"/>
          </p:nvPr>
        </p:nvSpPr>
        <p:spPr>
          <a:xfrm>
            <a:off x="0" y="3357563"/>
            <a:ext cx="12192000" cy="3408362"/>
          </a:xfrm>
        </p:spPr>
        <p:txBody>
          <a:bodyPr>
            <a:normAutofit fontScale="92500" lnSpcReduction="10000"/>
          </a:bodyPr>
          <a:lstStyle/>
          <a:p>
            <a:pPr>
              <a:buFont typeface="Wingdings" panose="05000000000000000000" pitchFamily="2" charset="2"/>
              <a:buChar char="Ø"/>
            </a:pPr>
            <a:r>
              <a:rPr lang="en-US" smtClean="0">
                <a:solidFill>
                  <a:schemeClr val="bg1"/>
                </a:solidFill>
              </a:rPr>
              <a:t>An analysis of 300 consecutive cases of MTC treated with total thyroidectomy and compartment oriented lymph node dissection found that preoperative </a:t>
            </a:r>
            <a:r>
              <a:rPr lang="en-US" smtClean="0">
                <a:solidFill>
                  <a:srgbClr val="FFC000"/>
                </a:solidFill>
              </a:rPr>
              <a:t>serum calcitonin levels &lt;20 pg/ml </a:t>
            </a:r>
            <a:r>
              <a:rPr lang="en-US" smtClean="0">
                <a:solidFill>
                  <a:schemeClr val="bg1"/>
                </a:solidFill>
              </a:rPr>
              <a:t>(normal reference range &lt; 10 pg/ml ) were associated with almost no risk of nodal metastases</a:t>
            </a:r>
          </a:p>
          <a:p>
            <a:pPr>
              <a:buFont typeface="Wingdings" panose="05000000000000000000" pitchFamily="2" charset="2"/>
              <a:buChar char="Ø"/>
            </a:pPr>
            <a:r>
              <a:rPr lang="en-US" smtClean="0">
                <a:solidFill>
                  <a:schemeClr val="bg1"/>
                </a:solidFill>
              </a:rPr>
              <a:t>Serum calcitonin should be measured 60-90 days after thyroidectomy</a:t>
            </a:r>
          </a:p>
          <a:p>
            <a:pPr>
              <a:buFont typeface="Wingdings" panose="05000000000000000000" pitchFamily="2" charset="2"/>
              <a:buChar char="Ø"/>
            </a:pPr>
            <a:r>
              <a:rPr lang="en-US" smtClean="0">
                <a:solidFill>
                  <a:schemeClr val="bg1"/>
                </a:solidFill>
              </a:rPr>
              <a:t>Patients whose post operative basal </a:t>
            </a:r>
            <a:r>
              <a:rPr lang="en-US" b="1" smtClean="0">
                <a:solidFill>
                  <a:schemeClr val="bg1"/>
                </a:solidFill>
              </a:rPr>
              <a:t>serum CTN levels is nomal </a:t>
            </a:r>
            <a:r>
              <a:rPr lang="en-US" smtClean="0">
                <a:solidFill>
                  <a:schemeClr val="bg1"/>
                </a:solidFill>
              </a:rPr>
              <a:t>are considered </a:t>
            </a:r>
            <a:r>
              <a:rPr lang="en-US" b="1" smtClean="0">
                <a:solidFill>
                  <a:schemeClr val="bg1"/>
                </a:solidFill>
              </a:rPr>
              <a:t>biochemically cured </a:t>
            </a:r>
            <a:r>
              <a:rPr lang="en-US" smtClean="0">
                <a:solidFill>
                  <a:schemeClr val="bg1"/>
                </a:solidFill>
              </a:rPr>
              <a:t>and have a 10 years  survival rate of </a:t>
            </a:r>
            <a:r>
              <a:rPr lang="en-US" smtClean="0">
                <a:solidFill>
                  <a:srgbClr val="FFC000"/>
                </a:solidFill>
              </a:rPr>
              <a:t>97.7 % </a:t>
            </a:r>
            <a:r>
              <a:rPr lang="en-US" smtClean="0">
                <a:solidFill>
                  <a:schemeClr val="bg1"/>
                </a:solidFill>
              </a:rPr>
              <a:t>;however 3% of patiens with normal basal serum CTN levels following thyroidectomy experience biochemical recuarrence within 7.5 years</a:t>
            </a:r>
            <a:endParaRPr lang="fa-IR">
              <a:solidFill>
                <a:schemeClr val="bg1"/>
              </a:solidFill>
            </a:endParaRPr>
          </a:p>
        </p:txBody>
      </p:sp>
    </p:spTree>
    <p:extLst>
      <p:ext uri="{BB962C8B-B14F-4D97-AF65-F5344CB8AC3E}">
        <p14:creationId xmlns:p14="http://schemas.microsoft.com/office/powerpoint/2010/main" val="7449540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8" y="470263"/>
            <a:ext cx="10879182" cy="1293223"/>
          </a:xfrm>
        </p:spPr>
        <p:txBody>
          <a:bodyPr>
            <a:normAutofit fontScale="90000"/>
          </a:bodyPr>
          <a:lstStyle/>
          <a:p>
            <a:r>
              <a:rPr lang="en-US" sz="5300">
                <a:cs typeface="Aparajita" panose="020B0604020202020204" pitchFamily="34" charset="0"/>
              </a:rPr>
              <a:t>Treatment of patients with regional metastatic </a:t>
            </a:r>
            <a:r>
              <a:rPr lang="en-US" sz="5300" smtClean="0">
                <a:cs typeface="Aparajita" panose="020B0604020202020204" pitchFamily="34" charset="0"/>
              </a:rPr>
              <a:t>MTC</a:t>
            </a:r>
            <a:r>
              <a:rPr lang="en-US">
                <a:solidFill>
                  <a:srgbClr val="7030A0"/>
                </a:solidFill>
                <a:latin typeface="Comic Sans MS" panose="030F0702030302020204" pitchFamily="66" charset="0"/>
              </a:rPr>
              <a:t/>
            </a:r>
            <a:br>
              <a:rPr lang="en-US">
                <a:solidFill>
                  <a:srgbClr val="7030A0"/>
                </a:solidFill>
                <a:latin typeface="Comic Sans MS" panose="030F0702030302020204" pitchFamily="66" charset="0"/>
              </a:rPr>
            </a:br>
            <a:endParaRPr lang="fa-IR"/>
          </a:p>
        </p:txBody>
      </p:sp>
      <p:sp>
        <p:nvSpPr>
          <p:cNvPr id="3" name="Content Placeholder 2"/>
          <p:cNvSpPr>
            <a:spLocks noGrp="1"/>
          </p:cNvSpPr>
          <p:nvPr>
            <p:ph idx="1"/>
          </p:nvPr>
        </p:nvSpPr>
        <p:spPr>
          <a:xfrm>
            <a:off x="838200" y="1606731"/>
            <a:ext cx="10515600" cy="4570232"/>
          </a:xfrm>
        </p:spPr>
        <p:txBody>
          <a:bodyPr/>
          <a:lstStyle/>
          <a:p>
            <a:pPr marL="109728" indent="0">
              <a:buNone/>
            </a:pPr>
            <a:r>
              <a:rPr lang="en-US" sz="3600" b="1">
                <a:solidFill>
                  <a:srgbClr val="FFC000"/>
                </a:solidFill>
              </a:rPr>
              <a:t>Recommendation 50</a:t>
            </a:r>
            <a:endParaRPr lang="en-US" sz="3600" i="1">
              <a:solidFill>
                <a:srgbClr val="FFC000"/>
              </a:solidFill>
            </a:endParaRPr>
          </a:p>
          <a:p>
            <a:pPr marL="109728" indent="0">
              <a:buClr>
                <a:schemeClr val="accent2"/>
              </a:buClr>
              <a:buNone/>
            </a:pPr>
            <a:r>
              <a:rPr lang="en-US"/>
              <a:t>Surgical resection of persistent or recurrent loco-regional MTC in patients without distant metastases should include</a:t>
            </a:r>
            <a:r>
              <a:rPr lang="en-US" b="1"/>
              <a:t> compartmental dissection</a:t>
            </a:r>
            <a:r>
              <a:rPr lang="en-US"/>
              <a:t> of image-positive or biopsy-positive disease in the central (level VI) or lateral (levels II-V) neck compartments. Limited operative procedures, such as resection of only grossly metastatic lymph nodes, should be avoided unless there has been prior extensive surgery in a compartment</a:t>
            </a:r>
            <a:r>
              <a:rPr lang="en-US">
                <a:solidFill>
                  <a:srgbClr val="92D050"/>
                </a:solidFill>
              </a:rPr>
              <a:t>.</a:t>
            </a:r>
            <a:r>
              <a:rPr lang="en-US">
                <a:solidFill>
                  <a:srgbClr val="FFC000"/>
                </a:solidFill>
              </a:rPr>
              <a:t> Grade C</a:t>
            </a:r>
          </a:p>
          <a:p>
            <a:endParaRPr lang="fa-IR"/>
          </a:p>
        </p:txBody>
      </p:sp>
    </p:spTree>
    <p:extLst>
      <p:ext uri="{BB962C8B-B14F-4D97-AF65-F5344CB8AC3E}">
        <p14:creationId xmlns:p14="http://schemas.microsoft.com/office/powerpoint/2010/main" val="1082457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6" y="872037"/>
            <a:ext cx="10617925" cy="4351338"/>
          </a:xfrm>
        </p:spPr>
        <p:txBody>
          <a:bodyPr/>
          <a:lstStyle/>
          <a:p>
            <a:r>
              <a:rPr lang="en-US" smtClean="0"/>
              <a:t>In cases of </a:t>
            </a:r>
            <a:r>
              <a:rPr lang="en-US" smtClean="0">
                <a:solidFill>
                  <a:srgbClr val="FFC000"/>
                </a:solidFill>
              </a:rPr>
              <a:t>locoregional</a:t>
            </a:r>
            <a:r>
              <a:rPr lang="en-US" smtClean="0"/>
              <a:t> disease without metastases ; </a:t>
            </a:r>
            <a:r>
              <a:rPr lang="en-US" b="1" smtClean="0"/>
              <a:t>surgical resection </a:t>
            </a:r>
            <a:r>
              <a:rPr lang="en-US" smtClean="0"/>
              <a:t>is the primary treatment option with or without postoperative </a:t>
            </a:r>
            <a:r>
              <a:rPr lang="en-US" b="1" smtClean="0"/>
              <a:t>EBRT</a:t>
            </a:r>
            <a:r>
              <a:rPr lang="en-US" smtClean="0"/>
              <a:t> or intensity modulated radiation therapy </a:t>
            </a:r>
          </a:p>
          <a:p>
            <a:r>
              <a:rPr lang="en-US" smtClean="0"/>
              <a:t>However </a:t>
            </a:r>
            <a:r>
              <a:rPr lang="en-US" b="1" smtClean="0"/>
              <a:t>active surveillance </a:t>
            </a:r>
            <a:r>
              <a:rPr lang="en-US" smtClean="0"/>
              <a:t>can be an optimal management modality in many patients with </a:t>
            </a:r>
            <a:r>
              <a:rPr lang="en-US" b="1" smtClean="0"/>
              <a:t>asymptomatic small LN metastases </a:t>
            </a:r>
            <a:r>
              <a:rPr lang="en-US" smtClean="0"/>
              <a:t>because repeat operation are commonly not curative and can be associated with high surgical complication such as adjacent nerve injury and permanent hypoparathyroidism </a:t>
            </a:r>
            <a:endParaRPr lang="fa-IR"/>
          </a:p>
        </p:txBody>
      </p:sp>
      <p:sp>
        <p:nvSpPr>
          <p:cNvPr id="4" name="Rectangle 3"/>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10138220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132" y="1081042"/>
            <a:ext cx="10515600" cy="4351338"/>
          </a:xfrm>
        </p:spPr>
        <p:txBody>
          <a:bodyPr/>
          <a:lstStyle/>
          <a:p>
            <a:pPr marL="109728" indent="0">
              <a:buClr>
                <a:schemeClr val="accent2"/>
              </a:buClr>
              <a:buNone/>
            </a:pPr>
            <a:r>
              <a:rPr lang="en-US" sz="3600" b="1">
                <a:solidFill>
                  <a:srgbClr val="FFC000"/>
                </a:solidFill>
              </a:rPr>
              <a:t>Recommendation 52</a:t>
            </a:r>
          </a:p>
          <a:p>
            <a:pPr marL="109728" indent="0">
              <a:buClr>
                <a:schemeClr val="accent2"/>
              </a:buClr>
              <a:buNone/>
            </a:pPr>
            <a:r>
              <a:rPr lang="en-US"/>
              <a:t>Postoperative </a:t>
            </a:r>
            <a:r>
              <a:rPr lang="en-US" b="1"/>
              <a:t>adjuvant EBRT </a:t>
            </a:r>
            <a:r>
              <a:rPr lang="en-US"/>
              <a:t>to the neck and mediastinum should be considered in patients at </a:t>
            </a:r>
            <a:r>
              <a:rPr lang="en-US" b="1"/>
              <a:t>high risk for local recurrence </a:t>
            </a:r>
            <a:r>
              <a:rPr lang="en-US"/>
              <a:t>(microscopic or macroscopic residual MTC, extrathyroidal extension, or extensive lymph node metastases), and those at risk of </a:t>
            </a:r>
            <a:r>
              <a:rPr lang="en-US" b="1"/>
              <a:t>airway obstruction</a:t>
            </a:r>
            <a:r>
              <a:rPr lang="en-US"/>
              <a:t>. The potential benefits must be weighed against the acute and chronic toxicity associated with the therapy. </a:t>
            </a:r>
            <a:r>
              <a:rPr lang="en-US">
                <a:solidFill>
                  <a:srgbClr val="FFC000"/>
                </a:solidFill>
              </a:rPr>
              <a:t>Grade C</a:t>
            </a:r>
          </a:p>
          <a:p>
            <a:endParaRPr lang="fa-IR"/>
          </a:p>
        </p:txBody>
      </p:sp>
    </p:spTree>
    <p:extLst>
      <p:ext uri="{BB962C8B-B14F-4D97-AF65-F5344CB8AC3E}">
        <p14:creationId xmlns:p14="http://schemas.microsoft.com/office/powerpoint/2010/main" val="21475085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CCN Guidelines for Patients Thyroid Cancer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017" t="22226" r="17941" b="3785"/>
          <a:stretch/>
        </p:blipFill>
        <p:spPr>
          <a:xfrm>
            <a:off x="6387737" y="1917065"/>
            <a:ext cx="5590903" cy="4259898"/>
          </a:xfrm>
        </p:spPr>
      </p:pic>
      <p:sp>
        <p:nvSpPr>
          <p:cNvPr id="5" name="Title 1"/>
          <p:cNvSpPr>
            <a:spLocks noGrp="1"/>
          </p:cNvSpPr>
          <p:nvPr>
            <p:ph type="title"/>
          </p:nvPr>
        </p:nvSpPr>
        <p:spPr/>
        <p:txBody>
          <a:bodyPr>
            <a:normAutofit/>
          </a:bodyPr>
          <a:lstStyle/>
          <a:p>
            <a:pPr algn="ctr"/>
            <a:r>
              <a:rPr lang="en-US" sz="6000" b="1" i="1" smtClean="0">
                <a:solidFill>
                  <a:schemeClr val="bg1"/>
                </a:solidFill>
                <a:latin typeface="Aparajita" panose="020B0604020202020204" pitchFamily="34" charset="0"/>
                <a:cs typeface="Aparajita" panose="020B0604020202020204" pitchFamily="34" charset="0"/>
              </a:rPr>
              <a:t>EBRT</a:t>
            </a:r>
            <a:endParaRPr lang="fa-IR" sz="6000" b="1" i="1">
              <a:solidFill>
                <a:schemeClr val="bg1"/>
              </a:solidFill>
              <a:latin typeface="Aparajita" panose="020B0604020202020204" pitchFamily="34" charset="0"/>
            </a:endParaRPr>
          </a:p>
        </p:txBody>
      </p:sp>
      <p:sp>
        <p:nvSpPr>
          <p:cNvPr id="7" name="Content Placeholder 2"/>
          <p:cNvSpPr>
            <a:spLocks noGrp="1"/>
          </p:cNvSpPr>
          <p:nvPr>
            <p:ph sz="half" idx="1"/>
          </p:nvPr>
        </p:nvSpPr>
        <p:spPr>
          <a:xfrm>
            <a:off x="209007" y="1825625"/>
            <a:ext cx="5995850" cy="4351338"/>
          </a:xfrm>
        </p:spPr>
        <p:txBody>
          <a:bodyPr>
            <a:normAutofit lnSpcReduction="10000"/>
          </a:bodyPr>
          <a:lstStyle/>
          <a:p>
            <a:pPr marL="0" indent="0">
              <a:buNone/>
            </a:pPr>
            <a:r>
              <a:rPr lang="en-US" sz="3000" smtClean="0">
                <a:solidFill>
                  <a:schemeClr val="bg1"/>
                </a:solidFill>
              </a:rPr>
              <a:t>In cases of </a:t>
            </a:r>
            <a:r>
              <a:rPr lang="en-US" sz="3000" smtClean="0">
                <a:solidFill>
                  <a:srgbClr val="FFC000"/>
                </a:solidFill>
              </a:rPr>
              <a:t>aggressive local disease </a:t>
            </a:r>
            <a:r>
              <a:rPr lang="en-US" sz="3000" smtClean="0">
                <a:solidFill>
                  <a:schemeClr val="bg1"/>
                </a:solidFill>
              </a:rPr>
              <a:t>the initial surgical treatment can be </a:t>
            </a:r>
            <a:r>
              <a:rPr lang="en-US" sz="3000" b="1" smtClean="0">
                <a:solidFill>
                  <a:schemeClr val="bg1"/>
                </a:solidFill>
              </a:rPr>
              <a:t>incomplete</a:t>
            </a:r>
            <a:r>
              <a:rPr lang="en-US" sz="3000" smtClean="0">
                <a:solidFill>
                  <a:schemeClr val="bg1"/>
                </a:solidFill>
              </a:rPr>
              <a:t> ; in these cases external beam radiotherapy (</a:t>
            </a:r>
            <a:r>
              <a:rPr lang="en-US" sz="3000" smtClean="0">
                <a:solidFill>
                  <a:srgbClr val="FFC000"/>
                </a:solidFill>
              </a:rPr>
              <a:t>EBRT</a:t>
            </a:r>
            <a:r>
              <a:rPr lang="en-US" sz="3000" smtClean="0">
                <a:solidFill>
                  <a:schemeClr val="bg1"/>
                </a:solidFill>
              </a:rPr>
              <a:t>) can be considered but its real therapeutic role is still controversial because of the absence of prospective randomized trial comparing EBRT to observation ; from a recent surveillance epidemiology and result program analysis</a:t>
            </a:r>
          </a:p>
          <a:p>
            <a:pPr marL="0" indent="0">
              <a:buNone/>
            </a:pPr>
            <a:endParaRPr lang="fa-IR"/>
          </a:p>
        </p:txBody>
      </p:sp>
      <p:sp>
        <p:nvSpPr>
          <p:cNvPr id="2" name="Rectangle 1"/>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32527903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EBRT</a:t>
            </a:r>
            <a:endParaRPr lang="fa-I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mtClean="0"/>
              <a:t>There is </a:t>
            </a:r>
            <a:r>
              <a:rPr lang="en-US" b="1" smtClean="0"/>
              <a:t>no</a:t>
            </a:r>
            <a:r>
              <a:rPr lang="en-US" smtClean="0"/>
              <a:t> </a:t>
            </a:r>
            <a:r>
              <a:rPr lang="en-US" b="1" smtClean="0"/>
              <a:t>survival benefit </a:t>
            </a:r>
            <a:r>
              <a:rPr lang="en-US" smtClean="0"/>
              <a:t>for EBRT in patients with MTC and positive lymph nodes</a:t>
            </a:r>
            <a:r>
              <a:rPr lang="en-US"/>
              <a:t> </a:t>
            </a:r>
            <a:r>
              <a:rPr lang="en-US" smtClean="0"/>
              <a:t>; for this reason the </a:t>
            </a:r>
            <a:r>
              <a:rPr lang="en-US" smtClean="0">
                <a:solidFill>
                  <a:srgbClr val="FFC000"/>
                </a:solidFill>
              </a:rPr>
              <a:t>benefit of an EBRT treatment </a:t>
            </a:r>
            <a:r>
              <a:rPr lang="en-US" smtClean="0"/>
              <a:t>should be compared with the risk of exposing patients to the acute and chronic toxicity of this treatment </a:t>
            </a:r>
          </a:p>
          <a:p>
            <a:pPr>
              <a:buFont typeface="Wingdings" panose="05000000000000000000" pitchFamily="2" charset="2"/>
              <a:buChar char="Ø"/>
            </a:pPr>
            <a:r>
              <a:rPr lang="en-US" smtClean="0"/>
              <a:t>More over the surgeon and clinicians should accurately consider the possibility that the patients could be candidates for </a:t>
            </a:r>
            <a:r>
              <a:rPr lang="en-US" smtClean="0">
                <a:solidFill>
                  <a:srgbClr val="FFC000"/>
                </a:solidFill>
              </a:rPr>
              <a:t>reoperation</a:t>
            </a:r>
            <a:r>
              <a:rPr lang="en-US" smtClean="0"/>
              <a:t> in the neck because the procedure is more difficult and associated with significant complications if EBRT has been previously performed</a:t>
            </a:r>
          </a:p>
          <a:p>
            <a:pPr>
              <a:buFont typeface="Wingdings" panose="05000000000000000000" pitchFamily="2" charset="2"/>
              <a:buChar char="Ø"/>
            </a:pPr>
            <a:r>
              <a:rPr lang="en-US" smtClean="0"/>
              <a:t>Postoperative </a:t>
            </a:r>
            <a:r>
              <a:rPr lang="en-US" smtClean="0">
                <a:solidFill>
                  <a:srgbClr val="FFC000"/>
                </a:solidFill>
              </a:rPr>
              <a:t>adjuant EBRT </a:t>
            </a:r>
            <a:r>
              <a:rPr lang="en-US" smtClean="0"/>
              <a:t>to the neck and mediastinum should be considered in patients at </a:t>
            </a:r>
            <a:r>
              <a:rPr lang="en-US" smtClean="0">
                <a:solidFill>
                  <a:srgbClr val="FFC000"/>
                </a:solidFill>
              </a:rPr>
              <a:t>high risk for airway obstruction </a:t>
            </a:r>
            <a:r>
              <a:rPr lang="en-US" smtClean="0"/>
              <a:t>and </a:t>
            </a:r>
            <a:r>
              <a:rPr lang="en-US" smtClean="0">
                <a:solidFill>
                  <a:srgbClr val="FFC000"/>
                </a:solidFill>
              </a:rPr>
              <a:t>local recurrence</a:t>
            </a:r>
            <a:r>
              <a:rPr lang="en-US" smtClean="0"/>
              <a:t> ; such as residual disease extensive LN metastases or extra thyroidal extension as an expert opinion of ATA guidline</a:t>
            </a: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0832162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88" y="221433"/>
            <a:ext cx="10970623" cy="1325563"/>
          </a:xfrm>
        </p:spPr>
        <p:txBody>
          <a:bodyPr>
            <a:normAutofit fontScale="90000"/>
          </a:bodyPr>
          <a:lstStyle/>
          <a:p>
            <a:pPr marL="109728" indent="0"/>
            <a:r>
              <a:rPr lang="en-US" smtClean="0">
                <a:cs typeface="Aparajita" panose="020B0604020202020204" pitchFamily="34" charset="0"/>
              </a:rPr>
              <a:t>Evaluation </a:t>
            </a:r>
            <a:r>
              <a:rPr lang="en-US">
                <a:cs typeface="Aparajita" panose="020B0604020202020204" pitchFamily="34" charset="0"/>
              </a:rPr>
              <a:t>of patients with distant metastases</a:t>
            </a:r>
            <a:endParaRPr lang="en-US" dirty="0">
              <a:cs typeface="Aparajita" panose="020B0604020202020204" pitchFamily="34" charset="0"/>
            </a:endParaRPr>
          </a:p>
        </p:txBody>
      </p:sp>
      <p:sp>
        <p:nvSpPr>
          <p:cNvPr id="3" name="Content Placeholder 2"/>
          <p:cNvSpPr>
            <a:spLocks noGrp="1"/>
          </p:cNvSpPr>
          <p:nvPr>
            <p:ph idx="1"/>
          </p:nvPr>
        </p:nvSpPr>
        <p:spPr>
          <a:xfrm>
            <a:off x="610688" y="1642745"/>
            <a:ext cx="10515600" cy="4351338"/>
          </a:xfrm>
        </p:spPr>
        <p:txBody>
          <a:bodyPr/>
          <a:lstStyle/>
          <a:p>
            <a:pPr marL="109728" indent="0">
              <a:buNone/>
            </a:pPr>
            <a:r>
              <a:rPr lang="en-US" sz="3600" b="1">
                <a:solidFill>
                  <a:srgbClr val="FFC000"/>
                </a:solidFill>
              </a:rPr>
              <a:t>Recommendation  53:</a:t>
            </a:r>
          </a:p>
          <a:p>
            <a:pPr marL="109728" indent="0">
              <a:buNone/>
            </a:pPr>
            <a:r>
              <a:rPr lang="en-US" b="1"/>
              <a:t>Systemic therapy </a:t>
            </a:r>
            <a:r>
              <a:rPr lang="en-US"/>
              <a:t>should not be administered to patients who demonstrate </a:t>
            </a:r>
            <a:r>
              <a:rPr lang="en-US" b="1"/>
              <a:t>increasing serum Ctn and CEA levels </a:t>
            </a:r>
            <a:r>
              <a:rPr lang="en-US"/>
              <a:t>but have </a:t>
            </a:r>
            <a:r>
              <a:rPr lang="en-US" b="1"/>
              <a:t>no</a:t>
            </a:r>
            <a:r>
              <a:rPr lang="en-US"/>
              <a:t> </a:t>
            </a:r>
            <a:r>
              <a:rPr lang="en-US" b="1"/>
              <a:t>documented metastatic disease</a:t>
            </a:r>
            <a:r>
              <a:rPr lang="en-US"/>
              <a:t>. Nor should systemic therapy</a:t>
            </a:r>
          </a:p>
          <a:p>
            <a:pPr marL="109728" indent="0">
              <a:buNone/>
            </a:pPr>
            <a:r>
              <a:rPr lang="en-US"/>
              <a:t>be administer to patients with </a:t>
            </a:r>
            <a:r>
              <a:rPr lang="en-US" b="1"/>
              <a:t>stable low volume metastatic disease</a:t>
            </a:r>
            <a:r>
              <a:rPr lang="en-US"/>
              <a:t>, as determined by imaging studies, and serum Ctn and CEA doubling times greater than 2 years. </a:t>
            </a:r>
            <a:r>
              <a:rPr lang="en-US">
                <a:solidFill>
                  <a:srgbClr val="FFC000"/>
                </a:solidFill>
              </a:rPr>
              <a:t>Grade C</a:t>
            </a:r>
          </a:p>
          <a:p>
            <a:endParaRPr lang="fa-IR"/>
          </a:p>
        </p:txBody>
      </p:sp>
    </p:spTree>
    <p:extLst>
      <p:ext uri="{BB962C8B-B14F-4D97-AF65-F5344CB8AC3E}">
        <p14:creationId xmlns:p14="http://schemas.microsoft.com/office/powerpoint/2010/main" val="351070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068" y="937351"/>
            <a:ext cx="10515600" cy="4351338"/>
          </a:xfrm>
        </p:spPr>
        <p:txBody>
          <a:bodyPr/>
          <a:lstStyle/>
          <a:p>
            <a:pPr marL="109728" indent="0">
              <a:buNone/>
            </a:pPr>
            <a:r>
              <a:rPr lang="en-US" sz="3600" b="1">
                <a:solidFill>
                  <a:srgbClr val="FFC000"/>
                </a:solidFill>
              </a:rPr>
              <a:t>Recommendation 54:</a:t>
            </a:r>
          </a:p>
          <a:p>
            <a:pPr marL="109728" indent="0">
              <a:buNone/>
            </a:pPr>
            <a:r>
              <a:rPr lang="en-US"/>
              <a:t>In patients with </a:t>
            </a:r>
            <a:r>
              <a:rPr lang="en-US" b="1"/>
              <a:t>persistent or recurrent MTC </a:t>
            </a:r>
            <a:r>
              <a:rPr lang="en-US"/>
              <a:t>following thyroidectomy one should consider laparoscopic or open evaluation and biopsy of the </a:t>
            </a:r>
            <a:r>
              <a:rPr lang="en-US" b="1"/>
              <a:t>liver</a:t>
            </a:r>
            <a:r>
              <a:rPr lang="en-US"/>
              <a:t> to exclude occult metastases before subjecting them to a long and arduous repeat neck operation. </a:t>
            </a:r>
            <a:r>
              <a:rPr lang="en-US">
                <a:solidFill>
                  <a:srgbClr val="FFC000"/>
                </a:solidFill>
              </a:rPr>
              <a:t>Grade C</a:t>
            </a:r>
          </a:p>
          <a:p>
            <a:endParaRPr lang="fa-IR"/>
          </a:p>
        </p:txBody>
      </p:sp>
    </p:spTree>
    <p:extLst>
      <p:ext uri="{BB962C8B-B14F-4D97-AF65-F5344CB8AC3E}">
        <p14:creationId xmlns:p14="http://schemas.microsoft.com/office/powerpoint/2010/main" val="3871278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5294</TotalTime>
  <Words>8511</Words>
  <Application>Microsoft Office PowerPoint</Application>
  <PresentationFormat>Widescreen</PresentationFormat>
  <Paragraphs>546</Paragraphs>
  <Slides>123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123</vt:i4>
      </vt:variant>
    </vt:vector>
  </HeadingPairs>
  <TitlesOfParts>
    <vt:vector size="132" baseType="lpstr">
      <vt:lpstr>Aparajita</vt:lpstr>
      <vt:lpstr>Arial</vt:lpstr>
      <vt:lpstr>Calibri</vt:lpstr>
      <vt:lpstr>Calibri Light</vt:lpstr>
      <vt:lpstr>Comic Sans MS</vt:lpstr>
      <vt:lpstr>Courier New</vt:lpstr>
      <vt:lpstr>Times New Roman</vt:lpstr>
      <vt:lpstr>Wingdings</vt:lpstr>
      <vt:lpstr>Office Theme</vt:lpstr>
      <vt:lpstr>IN THE NAME OF GOD</vt:lpstr>
      <vt:lpstr>PowerPoint Presentation</vt:lpstr>
      <vt:lpstr>Agenda </vt:lpstr>
      <vt:lpstr>Agenda </vt:lpstr>
      <vt:lpstr>Introduction</vt:lpstr>
      <vt:lpstr>Introduction</vt:lpstr>
      <vt:lpstr>Introduction</vt:lpstr>
      <vt:lpstr>Introduction</vt:lpstr>
      <vt:lpstr>Clinical presentation</vt:lpstr>
      <vt:lpstr>Etiology</vt:lpstr>
      <vt:lpstr>Etiology</vt:lpstr>
      <vt:lpstr>Etiology</vt:lpstr>
      <vt:lpstr>Etiology</vt:lpstr>
      <vt:lpstr>RET</vt:lpstr>
      <vt:lpstr>RET</vt:lpstr>
      <vt:lpstr>RET</vt:lpstr>
      <vt:lpstr>RET</vt:lpstr>
      <vt:lpstr>PowerPoint Presentation</vt:lpstr>
      <vt:lpstr>PowerPoint Presentation</vt:lpstr>
      <vt:lpstr>RET</vt:lpstr>
      <vt:lpstr>RET</vt:lpstr>
      <vt:lpstr>RET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Caractristic and Relationship between Genotype and Phenotype</vt:lpstr>
      <vt:lpstr>PowerPoint Presentation</vt:lpstr>
      <vt:lpstr>Heriditary MTC</vt:lpstr>
      <vt:lpstr>FMTC</vt:lpstr>
      <vt:lpstr>PowerPoint Presentation</vt:lpstr>
      <vt:lpstr>PowerPoint Presentation</vt:lpstr>
      <vt:lpstr>PowerPoint Presentation</vt:lpstr>
      <vt:lpstr>Secretory Product of MTC</vt:lpstr>
      <vt:lpstr>CALCITONIN</vt:lpstr>
      <vt:lpstr>CALCITONIN</vt:lpstr>
      <vt:lpstr>CALCITONIN</vt:lpstr>
      <vt:lpstr>CALCITONIN</vt:lpstr>
      <vt:lpstr>CALCITONIN</vt:lpstr>
      <vt:lpstr>CALCITONIN</vt:lpstr>
      <vt:lpstr>CALCITONIN</vt:lpstr>
      <vt:lpstr>CALCITONIN</vt:lpstr>
      <vt:lpstr>CEA</vt:lpstr>
      <vt:lpstr>CEA</vt:lpstr>
      <vt:lpstr>CEA</vt:lpstr>
      <vt:lpstr>CEA</vt:lpstr>
      <vt:lpstr>CEA</vt:lpstr>
      <vt:lpstr>PowerPoint Presentation</vt:lpstr>
      <vt:lpstr>PowerPoint Presentation</vt:lpstr>
      <vt:lpstr>Dignosis</vt:lpstr>
      <vt:lpstr>PowerPoint Presentation</vt:lpstr>
      <vt:lpstr>PowerPoint Presentation</vt:lpstr>
      <vt:lpstr>PowerPoint Presentation</vt:lpstr>
      <vt:lpstr>Diagnosis</vt:lpstr>
      <vt:lpstr>Diagnosis</vt:lpstr>
      <vt:lpstr>Diagnosis</vt:lpstr>
      <vt:lpstr>Diagnosis</vt:lpstr>
      <vt:lpstr>Dignosis</vt:lpstr>
      <vt:lpstr>The initial surgical treatment of patients with MTC</vt:lpstr>
      <vt:lpstr>PowerPoint Presentation</vt:lpstr>
      <vt:lpstr>PowerPoint Presentation</vt:lpstr>
      <vt:lpstr>PowerPoint Presentation</vt:lpstr>
      <vt:lpstr>PowerPoint Presentation</vt:lpstr>
      <vt:lpstr>PowerPoint Presentation</vt:lpstr>
      <vt:lpstr>PowerPoint Presentation</vt:lpstr>
      <vt:lpstr>Management of patients with locally advanced or metastatic MTC </vt:lpstr>
      <vt:lpstr>Management of Patients following an Incomplete Thyroidectomy and Lymph node Dissection</vt:lpstr>
      <vt:lpstr>PowerPoint Presentation</vt:lpstr>
      <vt:lpstr>Management of patients with a RET germline mutation</vt:lpstr>
      <vt:lpstr>Management of PHEO in Patients with MEN2A and MEN2B</vt:lpstr>
      <vt:lpstr>PowerPoint Presentation</vt:lpstr>
      <vt:lpstr>PowerPoint Presentation</vt:lpstr>
      <vt:lpstr>Management of HPTH in patients with MEN2A</vt:lpstr>
      <vt:lpstr>Evaluation of patients following thyroidectomy</vt:lpstr>
      <vt:lpstr>EVALUATION OF PATIENTS FOLLOWING THYROIDECTOMY</vt:lpstr>
      <vt:lpstr>PowerPoint Presentation</vt:lpstr>
      <vt:lpstr>PowerPoint Presentation</vt:lpstr>
      <vt:lpstr>Follow Up</vt:lpstr>
      <vt:lpstr>Follow Up</vt:lpstr>
      <vt:lpstr>Post Operative Management</vt:lpstr>
      <vt:lpstr>PowerPoint Presentation</vt:lpstr>
      <vt:lpstr>Follow Up</vt:lpstr>
      <vt:lpstr>Follow Up</vt:lpstr>
      <vt:lpstr>Follow Up</vt:lpstr>
      <vt:lpstr>Follow Up</vt:lpstr>
      <vt:lpstr>PowerPoint Presentation</vt:lpstr>
      <vt:lpstr>Follow Up</vt:lpstr>
      <vt:lpstr>Follow Up</vt:lpstr>
      <vt:lpstr>PowerPoint Presentation</vt:lpstr>
      <vt:lpstr>Treatment of patients with regional metastatic MTC </vt:lpstr>
      <vt:lpstr>PowerPoint Presentation</vt:lpstr>
      <vt:lpstr>PowerPoint Presentation</vt:lpstr>
      <vt:lpstr>EBRT</vt:lpstr>
      <vt:lpstr>EBRT</vt:lpstr>
      <vt:lpstr>Evaluation of patients with distant metastases</vt:lpstr>
      <vt:lpstr>PowerPoint Presentation</vt:lpstr>
      <vt:lpstr>Brain Metastases</vt:lpstr>
      <vt:lpstr>PowerPoint Presentation</vt:lpstr>
      <vt:lpstr>BONE METASTASES</vt:lpstr>
      <vt:lpstr>PowerPoint Presentation</vt:lpstr>
      <vt:lpstr>Lung and mediastinal metastases </vt:lpstr>
      <vt:lpstr>PowerPoint Presentation</vt:lpstr>
      <vt:lpstr>Hepatic metastases</vt:lpstr>
      <vt:lpstr>Cutaneous metastases </vt:lpstr>
      <vt:lpstr>Palliation of patients with advanced MTC </vt:lpstr>
      <vt:lpstr>Systemic therapy </vt:lpstr>
      <vt:lpstr>Targeted therpy</vt:lpstr>
      <vt:lpstr>Systemic Therapy</vt:lpstr>
      <vt:lpstr>PowerPoint Presentation</vt:lpstr>
      <vt:lpstr>Systemic Therapy</vt:lpstr>
      <vt:lpstr>PowerPoint Presentation</vt:lpstr>
      <vt:lpstr>Systemic Therapy</vt:lpstr>
      <vt:lpstr>Systemic Therapy</vt:lpstr>
      <vt:lpstr>Advers Effects Of  TKI</vt:lpstr>
      <vt:lpstr>PowerPoint Presentation</vt:lpstr>
      <vt:lpstr>Systemic Therapy</vt:lpstr>
      <vt:lpstr>Systemic Therapy</vt:lpstr>
      <vt:lpstr>Treatment of patients with hormonally active metastases</vt:lpstr>
      <vt:lpstr>Ectopic Cushing’s Syndrome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kb</dc:creator>
  <cp:lastModifiedBy>kb</cp:lastModifiedBy>
  <cp:revision>533</cp:revision>
  <dcterms:created xsi:type="dcterms:W3CDTF">2022-03-18T19:07:04Z</dcterms:created>
  <dcterms:modified xsi:type="dcterms:W3CDTF">2022-05-15T20:08:25Z</dcterms:modified>
</cp:coreProperties>
</file>