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8" r:id="rId2"/>
    <p:sldId id="513" r:id="rId3"/>
    <p:sldId id="519" r:id="rId4"/>
    <p:sldId id="520" r:id="rId5"/>
    <p:sldId id="552" r:id="rId6"/>
    <p:sldId id="553" r:id="rId7"/>
    <p:sldId id="521" r:id="rId8"/>
    <p:sldId id="522" r:id="rId9"/>
    <p:sldId id="523" r:id="rId10"/>
    <p:sldId id="455" r:id="rId11"/>
    <p:sldId id="524" r:id="rId12"/>
    <p:sldId id="556" r:id="rId13"/>
    <p:sldId id="492" r:id="rId14"/>
    <p:sldId id="493" r:id="rId15"/>
    <p:sldId id="563" r:id="rId16"/>
    <p:sldId id="564" r:id="rId17"/>
    <p:sldId id="581" r:id="rId18"/>
    <p:sldId id="582" r:id="rId19"/>
    <p:sldId id="583" r:id="rId20"/>
    <p:sldId id="585" r:id="rId21"/>
    <p:sldId id="567" r:id="rId22"/>
    <p:sldId id="568" r:id="rId23"/>
    <p:sldId id="570" r:id="rId24"/>
    <p:sldId id="571" r:id="rId25"/>
    <p:sldId id="572" r:id="rId26"/>
    <p:sldId id="573" r:id="rId27"/>
    <p:sldId id="456" r:id="rId28"/>
    <p:sldId id="525" r:id="rId29"/>
    <p:sldId id="457" r:id="rId30"/>
    <p:sldId id="458" r:id="rId31"/>
    <p:sldId id="575" r:id="rId32"/>
    <p:sldId id="560" r:id="rId33"/>
    <p:sldId id="497" r:id="rId34"/>
    <p:sldId id="498" r:id="rId35"/>
    <p:sldId id="499" r:id="rId36"/>
    <p:sldId id="500" r:id="rId37"/>
    <p:sldId id="526" r:id="rId38"/>
    <p:sldId id="527" r:id="rId39"/>
    <p:sldId id="528" r:id="rId40"/>
    <p:sldId id="529" r:id="rId41"/>
    <p:sldId id="588" r:id="rId42"/>
    <p:sldId id="587" r:id="rId43"/>
    <p:sldId id="558" r:id="rId44"/>
    <p:sldId id="544" r:id="rId45"/>
    <p:sldId id="530" r:id="rId46"/>
    <p:sldId id="533" r:id="rId47"/>
    <p:sldId id="584" r:id="rId48"/>
    <p:sldId id="531" r:id="rId49"/>
    <p:sldId id="532" r:id="rId50"/>
    <p:sldId id="462" r:id="rId51"/>
    <p:sldId id="551" r:id="rId52"/>
    <p:sldId id="58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054D"/>
    <a:srgbClr val="1903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varScale="1">
        <p:scale>
          <a:sx n="65" d="100"/>
          <a:sy n="65" d="100"/>
        </p:scale>
        <p:origin x="-16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F7B089-A610-4CAC-9430-B8A1C0138E0E}" type="datetimeFigureOut">
              <a:rPr lang="en-US" smtClean="0"/>
              <a:pPr/>
              <a:t>8/23/2016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44D98A-3429-44DA-A6E6-EFADEA843A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DE380-3CCF-46AA-9904-99CAE6081632}" type="datetimeFigureOut">
              <a:rPr lang="en-US" smtClean="0"/>
              <a:pPr/>
              <a:t>8/23/2016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4FE1A-4E13-4109-8CB4-DA24E36A37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96BFB0-C69E-4799-9BC5-722ABDDE1700}" type="slidenum">
              <a:rPr lang="en-US" smtClean="0"/>
              <a:pPr/>
              <a:t>9</a:t>
            </a:fld>
            <a:endParaRPr lang="en-US" smtClean="0"/>
          </a:p>
        </p:txBody>
      </p:sp>
      <p:sp>
        <p:nvSpPr>
          <p:cNvPr id="66563"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p:spPr>
      </p:sp>
      <p:sp>
        <p:nvSpPr>
          <p:cNvPr id="665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Number 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5AF136-752D-43E6-8969-4DE485251AA4}" type="slidenum">
              <a:rPr lang="en-US" smtClean="0"/>
              <a:pPr/>
              <a:t>11</a:t>
            </a:fld>
            <a:endParaRPr lang="en-US" smtClean="0"/>
          </a:p>
        </p:txBody>
      </p:sp>
      <p:sp>
        <p:nvSpPr>
          <p:cNvPr id="67587"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p:spPr>
      </p:sp>
      <p:sp>
        <p:nvSpPr>
          <p:cNvPr id="675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Number 23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ln/>
        </p:spPr>
        <p:txBody>
          <a:bodyPr/>
          <a:lstStyle/>
          <a:p>
            <a:pPr>
              <a:buFont typeface="Times New Roman" pitchFamily="18" charset="0"/>
              <a:buNone/>
            </a:pPr>
            <a:fld id="{225E22E8-010F-44B8-82F1-C050588E930F}" type="slidenum">
              <a:rPr lang="en-US" smtClean="0">
                <a:latin typeface="Arial" pitchFamily="34" charset="0"/>
                <a:ea typeface="MS PGothic" pitchFamily="34" charset="-128"/>
              </a:rPr>
              <a:pPr>
                <a:buFont typeface="Times New Roman" pitchFamily="18" charset="0"/>
                <a:buNone/>
              </a:pPr>
              <a:t>21</a:t>
            </a:fld>
            <a:endParaRPr lang="en-US" smtClean="0">
              <a:latin typeface="Arial" pitchFamily="34" charset="0"/>
              <a:ea typeface="MS PGothic" pitchFamily="34" charset="-128"/>
            </a:endParaRPr>
          </a:p>
        </p:txBody>
      </p:sp>
      <p:sp>
        <p:nvSpPr>
          <p:cNvPr id="1126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268"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ln/>
        </p:spPr>
        <p:txBody>
          <a:bodyPr/>
          <a:lstStyle/>
          <a:p>
            <a:pPr>
              <a:buFont typeface="Times New Roman" pitchFamily="18" charset="0"/>
              <a:buNone/>
            </a:pPr>
            <a:fld id="{7A7B92FF-58AC-406A-9BAD-31BECF7FF035}" type="slidenum">
              <a:rPr lang="en-US" smtClean="0">
                <a:latin typeface="Arial" pitchFamily="34" charset="0"/>
                <a:ea typeface="MS PGothic" pitchFamily="34" charset="-128"/>
              </a:rPr>
              <a:pPr>
                <a:buFont typeface="Times New Roman" pitchFamily="18" charset="0"/>
                <a:buNone/>
              </a:pPr>
              <a:t>22</a:t>
            </a:fld>
            <a:endParaRPr lang="en-US" smtClean="0">
              <a:latin typeface="Arial" pitchFamily="34" charset="0"/>
              <a:ea typeface="MS PGothic" pitchFamily="34" charset="-128"/>
            </a:endParaRPr>
          </a:p>
        </p:txBody>
      </p:sp>
      <p:sp>
        <p:nvSpPr>
          <p:cNvPr id="1229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2292"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14339" name="Text Box 2"/>
          <p:cNvSpPr>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pitchFamily="34" charset="0"/>
                <a:ea typeface="msgothic" charset="0"/>
                <a:cs typeface="msgothic" charset="0"/>
              </a:rPr>
              <a:t>Schematic illustration showing the time period in gestational weeks of maximal sensitivity to abnormal development in humans. Note that no embryo is present during the 1st and 2nd gestational weeks, because the average time span from 1st day of last menstrual period to conception is 2 weeks. Thus, gestational weeks 6–10 correspond to embryological weeks 4–8. The figure is adapted from Moore </a:t>
            </a:r>
            <a:r>
              <a:rPr lang="en-GB" i="1" dirty="0" smtClean="0">
                <a:latin typeface="Arial" pitchFamily="34" charset="0"/>
                <a:ea typeface="msgothic" charset="0"/>
                <a:cs typeface="msgothic" charset="0"/>
              </a:rPr>
              <a:t>et al</a:t>
            </a:r>
            <a:r>
              <a:rPr lang="en-GB" dirty="0" smtClean="0">
                <a:latin typeface="Arial" pitchFamily="34" charset="0"/>
                <a:ea typeface="msgothic" charset="0"/>
                <a:cs typeface="msgothic" charset="0"/>
              </a:rPr>
              <a:t>. (12) with permission. Full colour version of this figure available via http://dx.doi.org/10.1530/EJE-14-0135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15363" name="Text Box 2"/>
          <p:cNvSpPr>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pitchFamily="34" charset="0"/>
                <a:ea typeface="msgothic" charset="0"/>
                <a:cs typeface="msgothic" charset="0"/>
              </a:rPr>
              <a:t>Data from a literature search. Symbols indicate the gestational week when start or stop of MMI/CMZ therapy was reported in 24 cases of MMI/CMZ-associated birth defects where change of medication had occurred in early pregnancy (7, 8, 10, 23, 24, 25, 26, 27, 28, 29, 30, 31, 32, 33, 34, 35). Symbols above the line indicate that MMI/CMZ exposure took place until the symbol. Symbols below the line indicate that MMI/CMZ exposure took place after the symbol. Additional birth defects were recorded in some of the cases. A case of </a:t>
            </a:r>
            <a:r>
              <a:rPr lang="en-GB" dirty="0" err="1" smtClean="0">
                <a:latin typeface="Arial" pitchFamily="34" charset="0"/>
                <a:ea typeface="msgothic" charset="0"/>
                <a:cs typeface="msgothic" charset="0"/>
              </a:rPr>
              <a:t>choanal</a:t>
            </a:r>
            <a:r>
              <a:rPr lang="en-GB" dirty="0" smtClean="0">
                <a:latin typeface="Arial" pitchFamily="34" charset="0"/>
                <a:ea typeface="msgothic" charset="0"/>
                <a:cs typeface="msgothic" charset="0"/>
              </a:rPr>
              <a:t> </a:t>
            </a:r>
            <a:r>
              <a:rPr lang="en-GB" dirty="0" err="1" smtClean="0">
                <a:latin typeface="Arial" pitchFamily="34" charset="0"/>
                <a:ea typeface="msgothic" charset="0"/>
                <a:cs typeface="msgothic" charset="0"/>
              </a:rPr>
              <a:t>atresia</a:t>
            </a:r>
            <a:r>
              <a:rPr lang="en-GB" dirty="0" smtClean="0">
                <a:latin typeface="Arial" pitchFamily="34" charset="0"/>
                <a:ea typeface="msgothic" charset="0"/>
                <a:cs typeface="msgothic" charset="0"/>
              </a:rPr>
              <a:t> after stop of MMI at 7 weeks of pregnancy had started ATDs at 4 weeks of pregnancy (25), and a case of facial </a:t>
            </a:r>
            <a:r>
              <a:rPr lang="en-GB" dirty="0" err="1" smtClean="0">
                <a:latin typeface="Arial" pitchFamily="34" charset="0"/>
                <a:ea typeface="msgothic" charset="0"/>
                <a:cs typeface="msgothic" charset="0"/>
              </a:rPr>
              <a:t>dysmorphia</a:t>
            </a:r>
            <a:r>
              <a:rPr lang="en-GB" dirty="0" smtClean="0">
                <a:latin typeface="Arial" pitchFamily="34" charset="0"/>
                <a:ea typeface="msgothic" charset="0"/>
                <a:cs typeface="msgothic" charset="0"/>
              </a:rPr>
              <a:t> after stop of MMI at 5½ weeks of pregnancy had restarted MMI at 9 weeks of pregnancy (28).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16387" name="Text Box 2"/>
          <p:cNvSpPr>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pitchFamily="34" charset="0"/>
                <a:ea typeface="msgothic" charset="0"/>
                <a:cs typeface="msgothic" charset="0"/>
              </a:rPr>
              <a:t>Data from the Danish National Registry study on birth defects after early pregnancy use of ATDs (11). Arrows indicate the week of gestation when shift from MMI/CMZ to PTU had been performed in 13 children with birth defects. Patients were stratified according to the type of birth defect in the registry study (11): associated with early pregnancy MMI/CMZ therapy, with PTU therapy, with PTU or MMI/CMZ therapy, and not associated with ATD therapy. Time of shift and the type of birth defect in individual children is indicated by arrows. Data adapted from Andersen </a:t>
            </a:r>
            <a:r>
              <a:rPr lang="en-GB" i="1" dirty="0" smtClean="0">
                <a:latin typeface="Arial" pitchFamily="34" charset="0"/>
                <a:ea typeface="msgothic" charset="0"/>
                <a:cs typeface="msgothic" charset="0"/>
              </a:rPr>
              <a:t>et al</a:t>
            </a:r>
            <a:r>
              <a:rPr lang="en-GB" dirty="0" smtClean="0">
                <a:latin typeface="Arial" pitchFamily="34" charset="0"/>
                <a:ea typeface="msgothic" charset="0"/>
                <a:cs typeface="msgothic" charset="0"/>
              </a:rPr>
              <a:t>. (11).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17411" name="Text Box 2"/>
          <p:cNvSpPr>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pitchFamily="34" charset="0"/>
                <a:ea typeface="msgothic" charset="0"/>
                <a:cs typeface="msgothic" charset="0"/>
              </a:rPr>
              <a:t>Prevalence of congenital heart defects in children exposed to </a:t>
            </a:r>
            <a:r>
              <a:rPr lang="en-GB" dirty="0" err="1" smtClean="0">
                <a:latin typeface="Arial" pitchFamily="34" charset="0"/>
                <a:ea typeface="msgothic" charset="0"/>
                <a:cs typeface="msgothic" charset="0"/>
              </a:rPr>
              <a:t>methimazole</a:t>
            </a:r>
            <a:r>
              <a:rPr lang="en-GB" dirty="0" smtClean="0">
                <a:latin typeface="Arial" pitchFamily="34" charset="0"/>
                <a:ea typeface="msgothic" charset="0"/>
                <a:cs typeface="msgothic" charset="0"/>
              </a:rPr>
              <a:t>/</a:t>
            </a:r>
            <a:r>
              <a:rPr lang="en-GB" dirty="0" err="1" smtClean="0">
                <a:latin typeface="Arial" pitchFamily="34" charset="0"/>
                <a:ea typeface="msgothic" charset="0"/>
                <a:cs typeface="msgothic" charset="0"/>
              </a:rPr>
              <a:t>carbimazole</a:t>
            </a:r>
            <a:r>
              <a:rPr lang="en-GB" dirty="0" smtClean="0">
                <a:latin typeface="Arial" pitchFamily="34" charset="0"/>
                <a:ea typeface="msgothic" charset="0"/>
                <a:cs typeface="msgothic" charset="0"/>
              </a:rPr>
              <a:t> (MMI/CMZ) in early pregnancy (</a:t>
            </a:r>
            <a:r>
              <a:rPr lang="en-GB" i="1" dirty="0" smtClean="0">
                <a:latin typeface="Arial" pitchFamily="34" charset="0"/>
                <a:ea typeface="msgothic" charset="0"/>
                <a:cs typeface="msgothic" charset="0"/>
              </a:rPr>
              <a:t>n</a:t>
            </a:r>
            <a:r>
              <a:rPr lang="en-GB" dirty="0" smtClean="0">
                <a:latin typeface="Arial" pitchFamily="34" charset="0"/>
                <a:ea typeface="msgothic" charset="0"/>
                <a:cs typeface="msgothic" charset="0"/>
              </a:rPr>
              <a:t>=1097) and non-exposed children (</a:t>
            </a:r>
            <a:r>
              <a:rPr lang="en-GB" i="1" dirty="0" smtClean="0">
                <a:latin typeface="Arial" pitchFamily="34" charset="0"/>
                <a:ea typeface="msgothic" charset="0"/>
                <a:cs typeface="msgothic" charset="0"/>
              </a:rPr>
              <a:t>n</a:t>
            </a:r>
            <a:r>
              <a:rPr lang="en-GB" dirty="0" smtClean="0">
                <a:latin typeface="Arial" pitchFamily="34" charset="0"/>
                <a:ea typeface="msgothic" charset="0"/>
                <a:cs typeface="msgothic" charset="0"/>
              </a:rPr>
              <a:t>=811 730). The children were followed from birth to a median age of 8.3 years (range 0–15 years), as previously described (8). Among all congenital heart defects (DQ20–28), the subgroup ‘defects of cardiac septa’ (DQ21) was significantly associated with MMI/CMZ exposure (upper figure). Among defects of cardiac septa (lower figure), all MMI/CMZ-exposed cases had a diagnosis of DQ210 (VSD, ventricular </a:t>
            </a:r>
            <a:r>
              <a:rPr lang="en-GB" dirty="0" err="1" smtClean="0">
                <a:latin typeface="Arial" pitchFamily="34" charset="0"/>
                <a:ea typeface="msgothic" charset="0"/>
                <a:cs typeface="msgothic" charset="0"/>
              </a:rPr>
              <a:t>septal</a:t>
            </a:r>
            <a:r>
              <a:rPr lang="en-GB" dirty="0" smtClean="0">
                <a:latin typeface="Arial" pitchFamily="34" charset="0"/>
                <a:ea typeface="msgothic" charset="0"/>
                <a:cs typeface="msgothic" charset="0"/>
              </a:rPr>
              <a:t> defect), DQ211 (ASD, </a:t>
            </a:r>
            <a:r>
              <a:rPr lang="en-GB" dirty="0" err="1" smtClean="0">
                <a:latin typeface="Arial" pitchFamily="34" charset="0"/>
                <a:ea typeface="msgothic" charset="0"/>
                <a:cs typeface="msgothic" charset="0"/>
              </a:rPr>
              <a:t>atrial</a:t>
            </a:r>
            <a:r>
              <a:rPr lang="en-GB" dirty="0" smtClean="0">
                <a:latin typeface="Arial" pitchFamily="34" charset="0"/>
                <a:ea typeface="msgothic" charset="0"/>
                <a:cs typeface="msgothic" charset="0"/>
              </a:rPr>
              <a:t> </a:t>
            </a:r>
            <a:r>
              <a:rPr lang="en-GB" dirty="0" err="1" smtClean="0">
                <a:latin typeface="Arial" pitchFamily="34" charset="0"/>
                <a:ea typeface="msgothic" charset="0"/>
                <a:cs typeface="msgothic" charset="0"/>
              </a:rPr>
              <a:t>septal</a:t>
            </a:r>
            <a:r>
              <a:rPr lang="en-GB" dirty="0" smtClean="0">
                <a:latin typeface="Arial" pitchFamily="34" charset="0"/>
                <a:ea typeface="msgothic" charset="0"/>
                <a:cs typeface="msgothic" charset="0"/>
              </a:rPr>
              <a:t> defect) or DQ212 (AVSD, </a:t>
            </a:r>
            <a:r>
              <a:rPr lang="en-GB" dirty="0" err="1" smtClean="0">
                <a:latin typeface="Arial" pitchFamily="34" charset="0"/>
                <a:ea typeface="msgothic" charset="0"/>
                <a:cs typeface="msgothic" charset="0"/>
              </a:rPr>
              <a:t>atrioventricular</a:t>
            </a:r>
            <a:r>
              <a:rPr lang="en-GB" dirty="0" smtClean="0">
                <a:latin typeface="Arial" pitchFamily="34" charset="0"/>
                <a:ea typeface="msgothic" charset="0"/>
                <a:cs typeface="msgothic" charset="0"/>
              </a:rPr>
              <a:t> </a:t>
            </a:r>
            <a:r>
              <a:rPr lang="en-GB" dirty="0" err="1" smtClean="0">
                <a:latin typeface="Arial" pitchFamily="34" charset="0"/>
                <a:ea typeface="msgothic" charset="0"/>
                <a:cs typeface="msgothic" charset="0"/>
              </a:rPr>
              <a:t>septal</a:t>
            </a:r>
            <a:r>
              <a:rPr lang="en-GB" dirty="0" smtClean="0">
                <a:latin typeface="Arial" pitchFamily="34" charset="0"/>
                <a:ea typeface="msgothic" charset="0"/>
                <a:cs typeface="msgothic" charset="0"/>
              </a:rPr>
              <a:t> defect). </a:t>
            </a:r>
            <a:r>
              <a:rPr lang="en-GB" i="1" dirty="0" smtClean="0">
                <a:latin typeface="Arial" pitchFamily="34" charset="0"/>
                <a:ea typeface="msgothic" charset="0"/>
                <a:cs typeface="msgothic" charset="0"/>
              </a:rPr>
              <a:t>P</a:t>
            </a:r>
            <a:r>
              <a:rPr lang="en-GB" dirty="0" smtClean="0">
                <a:latin typeface="Arial" pitchFamily="34" charset="0"/>
                <a:ea typeface="msgothic" charset="0"/>
                <a:cs typeface="msgothic" charset="0"/>
              </a:rPr>
              <a:t> values are results of the </a:t>
            </a:r>
            <a:r>
              <a:rPr lang="en-GB" i="1" dirty="0" smtClean="0">
                <a:latin typeface="Arial" pitchFamily="34" charset="0"/>
                <a:ea typeface="msgothic" charset="0"/>
                <a:cs typeface="msgothic" charset="0"/>
              </a:rPr>
              <a:t>χ</a:t>
            </a:r>
            <a:r>
              <a:rPr lang="en-GB" baseline="33000" dirty="0" smtClean="0">
                <a:latin typeface="Arial" pitchFamily="34" charset="0"/>
                <a:ea typeface="msgothic" charset="0"/>
                <a:cs typeface="msgothic" charset="0"/>
              </a:rPr>
              <a:t>2</a:t>
            </a:r>
            <a:r>
              <a:rPr lang="en-GB" dirty="0" smtClean="0">
                <a:latin typeface="Arial" pitchFamily="34" charset="0"/>
                <a:ea typeface="msgothic" charset="0"/>
                <a:cs typeface="msgothic" charset="0"/>
              </a:rPr>
              <a:t> test: MMI/CMZ exposed </a:t>
            </a:r>
            <a:r>
              <a:rPr lang="en-GB" dirty="0" err="1" smtClean="0">
                <a:latin typeface="Arial" pitchFamily="34" charset="0"/>
                <a:ea typeface="msgothic" charset="0"/>
                <a:cs typeface="msgothic" charset="0"/>
              </a:rPr>
              <a:t>vs</a:t>
            </a:r>
            <a:r>
              <a:rPr lang="en-GB" dirty="0" smtClean="0">
                <a:latin typeface="Arial" pitchFamily="34" charset="0"/>
                <a:ea typeface="msgothic" charset="0"/>
                <a:cs typeface="msgothic" charset="0"/>
              </a:rPr>
              <a:t> non-exposed. NS, non-significant. DQ; diagnosis according to the 10th revision of the International Classification of Disease (ICD-10).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439FA03E-BC8F-4262-9864-CB52D974C971}" type="slidenum">
              <a:rPr lang="en-US"/>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02E7B-16BE-4777-9DAA-763ADD807800}"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02E7B-16BE-4777-9DAA-763ADD807800}"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02E7B-16BE-4777-9DAA-763ADD807800}"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02E7B-16BE-4777-9DAA-763ADD807800}"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02E7B-16BE-4777-9DAA-763ADD807800}"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02E7B-16BE-4777-9DAA-763ADD807800}" type="datetimeFigureOut">
              <a:rPr lang="en-US" smtClean="0"/>
              <a:pPr/>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9D5C-77EA-42C0-ACB1-B06557F15A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gif"/><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gif"/><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en-US"/>
          </a:p>
        </p:txBody>
      </p:sp>
      <p:sp>
        <p:nvSpPr>
          <p:cNvPr id="9219" name="Subtitle 2"/>
          <p:cNvSpPr>
            <a:spLocks noGrp="1"/>
          </p:cNvSpPr>
          <p:nvPr>
            <p:ph type="subTitle" idx="1"/>
          </p:nvPr>
        </p:nvSpPr>
        <p:spPr>
          <a:xfrm>
            <a:off x="533400" y="3228975"/>
            <a:ext cx="7854950" cy="1752600"/>
          </a:xfrm>
        </p:spPr>
        <p:txBody>
          <a:bodyPr/>
          <a:lstStyle/>
          <a:p>
            <a:pPr marR="0" eaLnBrk="1" hangingPunct="1"/>
            <a:endParaRPr lang="en-US" smtClean="0"/>
          </a:p>
        </p:txBody>
      </p:sp>
      <p:graphicFrame>
        <p:nvGraphicFramePr>
          <p:cNvPr id="9220" name="Object 4"/>
          <p:cNvGraphicFramePr>
            <a:graphicFrameLocks noChangeAspect="1"/>
          </p:cNvGraphicFramePr>
          <p:nvPr/>
        </p:nvGraphicFramePr>
        <p:xfrm>
          <a:off x="0" y="-100013"/>
          <a:ext cx="9144000" cy="7100888"/>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40"/>
          <p:cNvSpPr>
            <a:spLocks noChangeShapeType="1"/>
          </p:cNvSpPr>
          <p:nvPr/>
        </p:nvSpPr>
        <p:spPr bwMode="auto">
          <a:xfrm>
            <a:off x="3452813" y="4432300"/>
            <a:ext cx="2624137" cy="14288"/>
          </a:xfrm>
          <a:prstGeom prst="line">
            <a:avLst/>
          </a:prstGeom>
          <a:noFill/>
          <a:ln w="38100">
            <a:solidFill>
              <a:srgbClr val="56A6CE"/>
            </a:solidFill>
            <a:round/>
            <a:headEnd/>
            <a:tailEnd type="triangle" w="med" len="med"/>
          </a:ln>
        </p:spPr>
        <p:txBody>
          <a:bodyPr>
            <a:spAutoFit/>
          </a:bodyPr>
          <a:lstStyle/>
          <a:p>
            <a:endParaRPr lang="en-US"/>
          </a:p>
        </p:txBody>
      </p:sp>
      <p:sp>
        <p:nvSpPr>
          <p:cNvPr id="60419" name="Line 61"/>
          <p:cNvSpPr>
            <a:spLocks noChangeShapeType="1"/>
          </p:cNvSpPr>
          <p:nvPr/>
        </p:nvSpPr>
        <p:spPr bwMode="auto">
          <a:xfrm>
            <a:off x="5414963" y="3546475"/>
            <a:ext cx="1114425" cy="3175"/>
          </a:xfrm>
          <a:prstGeom prst="line">
            <a:avLst/>
          </a:prstGeom>
          <a:noFill/>
          <a:ln w="38100">
            <a:solidFill>
              <a:schemeClr val="folHlink"/>
            </a:solidFill>
            <a:round/>
            <a:headEnd type="triangle" w="med" len="med"/>
            <a:tailEnd/>
          </a:ln>
        </p:spPr>
        <p:txBody>
          <a:bodyPr>
            <a:spAutoFit/>
          </a:bodyPr>
          <a:lstStyle/>
          <a:p>
            <a:endParaRPr lang="en-US"/>
          </a:p>
        </p:txBody>
      </p:sp>
      <p:sp>
        <p:nvSpPr>
          <p:cNvPr id="60420" name="Line 43"/>
          <p:cNvSpPr>
            <a:spLocks noChangeShapeType="1"/>
          </p:cNvSpPr>
          <p:nvPr/>
        </p:nvSpPr>
        <p:spPr bwMode="auto">
          <a:xfrm flipV="1">
            <a:off x="2460625" y="3549650"/>
            <a:ext cx="846138" cy="4763"/>
          </a:xfrm>
          <a:prstGeom prst="line">
            <a:avLst/>
          </a:prstGeom>
          <a:noFill/>
          <a:ln w="38100">
            <a:solidFill>
              <a:schemeClr val="folHlink"/>
            </a:solidFill>
            <a:round/>
            <a:headEnd/>
            <a:tailEnd type="triangle" w="med" len="med"/>
          </a:ln>
        </p:spPr>
        <p:txBody>
          <a:bodyPr>
            <a:spAutoFit/>
          </a:bodyPr>
          <a:lstStyle/>
          <a:p>
            <a:endParaRPr lang="en-US"/>
          </a:p>
        </p:txBody>
      </p:sp>
      <p:sp>
        <p:nvSpPr>
          <p:cNvPr id="60421" name="Line 2"/>
          <p:cNvSpPr>
            <a:spLocks noChangeShapeType="1"/>
          </p:cNvSpPr>
          <p:nvPr/>
        </p:nvSpPr>
        <p:spPr bwMode="auto">
          <a:xfrm>
            <a:off x="2757488" y="3652838"/>
            <a:ext cx="752475" cy="280987"/>
          </a:xfrm>
          <a:prstGeom prst="line">
            <a:avLst/>
          </a:prstGeom>
          <a:noFill/>
          <a:ln w="38100">
            <a:solidFill>
              <a:schemeClr val="folHlink"/>
            </a:solidFill>
            <a:round/>
            <a:headEnd/>
            <a:tailEnd type="triangle" w="med" len="med"/>
          </a:ln>
        </p:spPr>
        <p:txBody>
          <a:bodyPr>
            <a:spAutoFit/>
          </a:bodyPr>
          <a:lstStyle/>
          <a:p>
            <a:endParaRPr lang="en-US"/>
          </a:p>
        </p:txBody>
      </p:sp>
      <p:sp>
        <p:nvSpPr>
          <p:cNvPr id="60422" name="Text Box 3"/>
          <p:cNvSpPr txBox="1">
            <a:spLocks noChangeArrowheads="1"/>
          </p:cNvSpPr>
          <p:nvPr/>
        </p:nvSpPr>
        <p:spPr bwMode="auto">
          <a:xfrm>
            <a:off x="296863" y="6172200"/>
            <a:ext cx="4038600" cy="336550"/>
          </a:xfrm>
          <a:prstGeom prst="rect">
            <a:avLst/>
          </a:prstGeom>
          <a:noFill/>
          <a:ln w="28575" algn="ctr">
            <a:noFill/>
            <a:miter lim="800000"/>
            <a:headEnd/>
            <a:tailEnd/>
          </a:ln>
        </p:spPr>
        <p:txBody>
          <a:bodyPr wrap="none"/>
          <a:lstStyle/>
          <a:p>
            <a:pPr algn="l" eaLnBrk="1" hangingPunct="1"/>
            <a:r>
              <a:rPr lang="en-US" sz="1400" dirty="0"/>
              <a:t>Spencer CA 2006</a:t>
            </a:r>
          </a:p>
        </p:txBody>
      </p:sp>
      <p:pic>
        <p:nvPicPr>
          <p:cNvPr id="1806340" name="Picture 4" descr="Picture 4_pptX"/>
          <p:cNvPicPr>
            <a:picLocks noChangeAspect="1" noChangeArrowheads="1"/>
          </p:cNvPicPr>
          <p:nvPr>
            <p:custDataLst>
              <p:tags r:id="rId1"/>
            </p:custDataLst>
          </p:nvPr>
        </p:nvPicPr>
        <p:blipFill>
          <a:blip r:embed="rId4" cstate="print"/>
          <a:srcRect/>
          <a:stretch>
            <a:fillRect/>
          </a:stretch>
        </p:blipFill>
        <p:spPr bwMode="auto">
          <a:xfrm>
            <a:off x="1730375" y="2982913"/>
            <a:ext cx="881063" cy="989012"/>
          </a:xfrm>
          <a:prstGeom prst="rect">
            <a:avLst/>
          </a:prstGeom>
          <a:noFill/>
          <a:ln w="28575">
            <a:noFill/>
            <a:miter lim="800000"/>
            <a:headEnd/>
            <a:tailEnd/>
          </a:ln>
        </p:spPr>
      </p:pic>
      <p:sp>
        <p:nvSpPr>
          <p:cNvPr id="60424" name="Text Box 9"/>
          <p:cNvSpPr txBox="1">
            <a:spLocks noChangeArrowheads="1"/>
          </p:cNvSpPr>
          <p:nvPr/>
        </p:nvSpPr>
        <p:spPr bwMode="auto">
          <a:xfrm>
            <a:off x="5865813" y="3846513"/>
            <a:ext cx="132556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Stimulate</a:t>
            </a:r>
          </a:p>
        </p:txBody>
      </p:sp>
      <p:sp>
        <p:nvSpPr>
          <p:cNvPr id="60425" name="Text Box 10"/>
          <p:cNvSpPr txBox="1">
            <a:spLocks noChangeArrowheads="1"/>
          </p:cNvSpPr>
          <p:nvPr/>
        </p:nvSpPr>
        <p:spPr bwMode="auto">
          <a:xfrm>
            <a:off x="1689100" y="644525"/>
            <a:ext cx="1117600" cy="427038"/>
          </a:xfrm>
          <a:prstGeom prst="rect">
            <a:avLst/>
          </a:prstGeom>
          <a:noFill/>
          <a:ln w="28575" algn="ctr">
            <a:noFill/>
            <a:miter lim="800000"/>
            <a:headEnd/>
            <a:tailEnd/>
          </a:ln>
        </p:spPr>
        <p:txBody>
          <a:bodyPr wrap="none">
            <a:spAutoFit/>
          </a:bodyPr>
          <a:lstStyle/>
          <a:p>
            <a:r>
              <a:rPr lang="en-US" sz="2200">
                <a:solidFill>
                  <a:schemeClr val="folHlink"/>
                </a:solidFill>
              </a:rPr>
              <a:t>Mother</a:t>
            </a:r>
          </a:p>
        </p:txBody>
      </p:sp>
      <p:sp>
        <p:nvSpPr>
          <p:cNvPr id="60426" name="Text Box 13"/>
          <p:cNvSpPr txBox="1">
            <a:spLocks noChangeArrowheads="1"/>
          </p:cNvSpPr>
          <p:nvPr/>
        </p:nvSpPr>
        <p:spPr bwMode="auto">
          <a:xfrm>
            <a:off x="3236913" y="2557463"/>
            <a:ext cx="48101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T3</a:t>
            </a:r>
          </a:p>
        </p:txBody>
      </p:sp>
      <p:sp>
        <p:nvSpPr>
          <p:cNvPr id="60427" name="Line 15"/>
          <p:cNvSpPr>
            <a:spLocks noChangeShapeType="1"/>
          </p:cNvSpPr>
          <p:nvPr/>
        </p:nvSpPr>
        <p:spPr bwMode="auto">
          <a:xfrm>
            <a:off x="5632450" y="1689100"/>
            <a:ext cx="525463" cy="428625"/>
          </a:xfrm>
          <a:prstGeom prst="line">
            <a:avLst/>
          </a:prstGeom>
          <a:noFill/>
          <a:ln w="38100">
            <a:solidFill>
              <a:schemeClr val="folHlink"/>
            </a:solidFill>
            <a:round/>
            <a:headEnd/>
            <a:tailEnd type="triangle" w="med" len="med"/>
          </a:ln>
        </p:spPr>
        <p:txBody>
          <a:bodyPr>
            <a:spAutoFit/>
          </a:bodyPr>
          <a:lstStyle/>
          <a:p>
            <a:endParaRPr lang="en-US"/>
          </a:p>
        </p:txBody>
      </p:sp>
      <p:sp>
        <p:nvSpPr>
          <p:cNvPr id="60428" name="Line 20"/>
          <p:cNvSpPr>
            <a:spLocks noChangeShapeType="1"/>
          </p:cNvSpPr>
          <p:nvPr/>
        </p:nvSpPr>
        <p:spPr bwMode="auto">
          <a:xfrm flipV="1">
            <a:off x="3460750" y="4008438"/>
            <a:ext cx="2449513" cy="300037"/>
          </a:xfrm>
          <a:prstGeom prst="line">
            <a:avLst/>
          </a:prstGeom>
          <a:noFill/>
          <a:ln w="38100">
            <a:solidFill>
              <a:schemeClr val="folHlink"/>
            </a:solidFill>
            <a:round/>
            <a:headEnd/>
            <a:tailEnd type="triangle" w="med" len="med"/>
          </a:ln>
        </p:spPr>
        <p:txBody>
          <a:bodyPr>
            <a:spAutoFit/>
          </a:bodyPr>
          <a:lstStyle/>
          <a:p>
            <a:endParaRPr lang="en-US"/>
          </a:p>
        </p:txBody>
      </p:sp>
      <p:sp>
        <p:nvSpPr>
          <p:cNvPr id="60429" name="Text Box 25"/>
          <p:cNvSpPr txBox="1">
            <a:spLocks noChangeArrowheads="1"/>
          </p:cNvSpPr>
          <p:nvPr/>
        </p:nvSpPr>
        <p:spPr bwMode="auto">
          <a:xfrm>
            <a:off x="6094413" y="644525"/>
            <a:ext cx="931862" cy="427038"/>
          </a:xfrm>
          <a:prstGeom prst="rect">
            <a:avLst/>
          </a:prstGeom>
          <a:noFill/>
          <a:ln w="28575" algn="ctr">
            <a:noFill/>
            <a:miter lim="800000"/>
            <a:headEnd/>
            <a:tailEnd/>
          </a:ln>
        </p:spPr>
        <p:txBody>
          <a:bodyPr wrap="none">
            <a:spAutoFit/>
          </a:bodyPr>
          <a:lstStyle/>
          <a:p>
            <a:r>
              <a:rPr lang="en-US" sz="2200">
                <a:solidFill>
                  <a:schemeClr val="folHlink"/>
                </a:solidFill>
              </a:rPr>
              <a:t>Fetus</a:t>
            </a:r>
          </a:p>
        </p:txBody>
      </p:sp>
      <p:pic>
        <p:nvPicPr>
          <p:cNvPr id="1806362" name="Picture 26" descr="Picture 4_pptX"/>
          <p:cNvPicPr>
            <a:picLocks noChangeAspect="1" noChangeArrowheads="1"/>
          </p:cNvPicPr>
          <p:nvPr>
            <p:custDataLst>
              <p:tags r:id="rId2"/>
            </p:custDataLst>
          </p:nvPr>
        </p:nvPicPr>
        <p:blipFill>
          <a:blip r:embed="rId5" cstate="print"/>
          <a:srcRect/>
          <a:stretch>
            <a:fillRect/>
          </a:stretch>
        </p:blipFill>
        <p:spPr bwMode="auto">
          <a:xfrm>
            <a:off x="6303963" y="3271838"/>
            <a:ext cx="530225" cy="595312"/>
          </a:xfrm>
          <a:prstGeom prst="rect">
            <a:avLst/>
          </a:prstGeom>
          <a:noFill/>
          <a:ln w="28575">
            <a:noFill/>
            <a:miter lim="800000"/>
            <a:headEnd/>
            <a:tailEnd/>
          </a:ln>
        </p:spPr>
      </p:pic>
      <p:sp>
        <p:nvSpPr>
          <p:cNvPr id="60431" name="AutoShape 27"/>
          <p:cNvSpPr>
            <a:spLocks noChangeArrowheads="1"/>
          </p:cNvSpPr>
          <p:nvPr/>
        </p:nvSpPr>
        <p:spPr bwMode="auto">
          <a:xfrm>
            <a:off x="1462088" y="4768850"/>
            <a:ext cx="2106612" cy="417513"/>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TPOAb &amp; TgAb</a:t>
            </a:r>
          </a:p>
        </p:txBody>
      </p:sp>
      <p:sp>
        <p:nvSpPr>
          <p:cNvPr id="60432" name="AutoShape 29"/>
          <p:cNvSpPr>
            <a:spLocks noChangeArrowheads="1"/>
          </p:cNvSpPr>
          <p:nvPr/>
        </p:nvSpPr>
        <p:spPr bwMode="auto">
          <a:xfrm>
            <a:off x="1557338" y="4022725"/>
            <a:ext cx="2106612" cy="644525"/>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TSH receptor</a:t>
            </a:r>
            <a:br>
              <a:rPr lang="en-US" sz="2000">
                <a:sym typeface="Symbol" pitchFamily="18" charset="2"/>
              </a:rPr>
            </a:br>
            <a:r>
              <a:rPr lang="en-US" sz="2000">
                <a:sym typeface="Symbol" pitchFamily="18" charset="2"/>
              </a:rPr>
              <a:t>antibodies</a:t>
            </a:r>
          </a:p>
        </p:txBody>
      </p:sp>
      <p:sp>
        <p:nvSpPr>
          <p:cNvPr id="60433" name="Text Box 30"/>
          <p:cNvSpPr txBox="1">
            <a:spLocks noChangeArrowheads="1"/>
          </p:cNvSpPr>
          <p:nvPr/>
        </p:nvSpPr>
        <p:spPr bwMode="auto">
          <a:xfrm>
            <a:off x="2978150" y="1354138"/>
            <a:ext cx="708025"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TRH</a:t>
            </a:r>
          </a:p>
        </p:txBody>
      </p:sp>
      <p:sp>
        <p:nvSpPr>
          <p:cNvPr id="60434" name="Text Box 31"/>
          <p:cNvSpPr txBox="1">
            <a:spLocks noChangeArrowheads="1"/>
          </p:cNvSpPr>
          <p:nvPr/>
        </p:nvSpPr>
        <p:spPr bwMode="auto">
          <a:xfrm>
            <a:off x="4959350" y="1354138"/>
            <a:ext cx="708025"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TRH</a:t>
            </a:r>
          </a:p>
        </p:txBody>
      </p:sp>
      <p:sp>
        <p:nvSpPr>
          <p:cNvPr id="60435" name="Text Box 32"/>
          <p:cNvSpPr txBox="1">
            <a:spLocks noChangeArrowheads="1"/>
          </p:cNvSpPr>
          <p:nvPr/>
        </p:nvSpPr>
        <p:spPr bwMode="auto">
          <a:xfrm>
            <a:off x="6181725" y="2557463"/>
            <a:ext cx="693738"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TSH</a:t>
            </a:r>
          </a:p>
        </p:txBody>
      </p:sp>
      <p:sp>
        <p:nvSpPr>
          <p:cNvPr id="60436" name="Text Box 33"/>
          <p:cNvSpPr txBox="1">
            <a:spLocks noChangeArrowheads="1"/>
          </p:cNvSpPr>
          <p:nvPr/>
        </p:nvSpPr>
        <p:spPr bwMode="auto">
          <a:xfrm>
            <a:off x="1814513" y="2557463"/>
            <a:ext cx="693737"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TSH</a:t>
            </a:r>
          </a:p>
        </p:txBody>
      </p:sp>
      <p:sp>
        <p:nvSpPr>
          <p:cNvPr id="60437" name="Text Box 34"/>
          <p:cNvSpPr txBox="1">
            <a:spLocks noChangeArrowheads="1"/>
          </p:cNvSpPr>
          <p:nvPr/>
        </p:nvSpPr>
        <p:spPr bwMode="auto">
          <a:xfrm>
            <a:off x="6091238" y="4292600"/>
            <a:ext cx="876300" cy="350838"/>
          </a:xfrm>
          <a:prstGeom prst="rect">
            <a:avLst/>
          </a:prstGeom>
          <a:noFill/>
          <a:ln w="28575" algn="ctr">
            <a:noFill/>
            <a:miter lim="800000"/>
            <a:headEnd/>
            <a:tailEnd/>
          </a:ln>
        </p:spPr>
        <p:txBody>
          <a:bodyPr wrap="none">
            <a:spAutoFit/>
          </a:bodyPr>
          <a:lstStyle/>
          <a:p>
            <a:pPr>
              <a:lnSpc>
                <a:spcPct val="85000"/>
              </a:lnSpc>
              <a:spcBef>
                <a:spcPct val="0"/>
              </a:spcBef>
            </a:pPr>
            <a:r>
              <a:rPr lang="en-US" sz="2000"/>
              <a:t>Block</a:t>
            </a:r>
          </a:p>
        </p:txBody>
      </p:sp>
      <p:sp>
        <p:nvSpPr>
          <p:cNvPr id="60438" name="Text Box 35"/>
          <p:cNvSpPr txBox="1">
            <a:spLocks noChangeArrowheads="1"/>
          </p:cNvSpPr>
          <p:nvPr/>
        </p:nvSpPr>
        <p:spPr bwMode="auto">
          <a:xfrm>
            <a:off x="6091238" y="5476875"/>
            <a:ext cx="876300" cy="350838"/>
          </a:xfrm>
          <a:prstGeom prst="rect">
            <a:avLst/>
          </a:prstGeom>
          <a:noFill/>
          <a:ln w="28575" algn="ctr">
            <a:noFill/>
            <a:miter lim="800000"/>
            <a:headEnd/>
            <a:tailEnd/>
          </a:ln>
        </p:spPr>
        <p:txBody>
          <a:bodyPr wrap="none">
            <a:spAutoFit/>
          </a:bodyPr>
          <a:lstStyle/>
          <a:p>
            <a:pPr>
              <a:lnSpc>
                <a:spcPct val="85000"/>
              </a:lnSpc>
              <a:spcBef>
                <a:spcPct val="0"/>
              </a:spcBef>
            </a:pPr>
            <a:r>
              <a:rPr lang="en-US" sz="2000"/>
              <a:t>Block</a:t>
            </a:r>
          </a:p>
        </p:txBody>
      </p:sp>
      <p:sp>
        <p:nvSpPr>
          <p:cNvPr id="60439" name="Text Box 37"/>
          <p:cNvSpPr txBox="1">
            <a:spLocks noChangeArrowheads="1"/>
          </p:cNvSpPr>
          <p:nvPr/>
        </p:nvSpPr>
        <p:spPr bwMode="auto">
          <a:xfrm>
            <a:off x="4933950" y="2557463"/>
            <a:ext cx="481013"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T3</a:t>
            </a:r>
          </a:p>
        </p:txBody>
      </p:sp>
      <p:sp>
        <p:nvSpPr>
          <p:cNvPr id="60440" name="Text Box 38"/>
          <p:cNvSpPr txBox="1">
            <a:spLocks noChangeArrowheads="1"/>
          </p:cNvSpPr>
          <p:nvPr/>
        </p:nvSpPr>
        <p:spPr bwMode="auto">
          <a:xfrm>
            <a:off x="4932363" y="3370263"/>
            <a:ext cx="48101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T4</a:t>
            </a:r>
          </a:p>
        </p:txBody>
      </p:sp>
      <p:sp>
        <p:nvSpPr>
          <p:cNvPr id="60441" name="Text Box 39"/>
          <p:cNvSpPr txBox="1">
            <a:spLocks noChangeArrowheads="1"/>
          </p:cNvSpPr>
          <p:nvPr/>
        </p:nvSpPr>
        <p:spPr bwMode="auto">
          <a:xfrm>
            <a:off x="3289300" y="3370263"/>
            <a:ext cx="481013"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T4</a:t>
            </a:r>
          </a:p>
        </p:txBody>
      </p:sp>
      <p:sp>
        <p:nvSpPr>
          <p:cNvPr id="60442" name="Line 41"/>
          <p:cNvSpPr>
            <a:spLocks noChangeShapeType="1"/>
          </p:cNvSpPr>
          <p:nvPr/>
        </p:nvSpPr>
        <p:spPr bwMode="auto">
          <a:xfrm flipV="1">
            <a:off x="3660775" y="1500188"/>
            <a:ext cx="1365250" cy="6350"/>
          </a:xfrm>
          <a:prstGeom prst="line">
            <a:avLst/>
          </a:prstGeom>
          <a:noFill/>
          <a:ln w="57150">
            <a:solidFill>
              <a:schemeClr val="folHlink"/>
            </a:solidFill>
            <a:round/>
            <a:headEnd/>
            <a:tailEnd type="triangle" w="med" len="med"/>
          </a:ln>
        </p:spPr>
        <p:txBody>
          <a:bodyPr>
            <a:spAutoFit/>
          </a:bodyPr>
          <a:lstStyle/>
          <a:p>
            <a:endParaRPr lang="en-US"/>
          </a:p>
        </p:txBody>
      </p:sp>
      <p:sp>
        <p:nvSpPr>
          <p:cNvPr id="60443" name="Line 45"/>
          <p:cNvSpPr>
            <a:spLocks noChangeShapeType="1"/>
          </p:cNvSpPr>
          <p:nvPr/>
        </p:nvSpPr>
        <p:spPr bwMode="auto">
          <a:xfrm flipH="1">
            <a:off x="2509838" y="1695450"/>
            <a:ext cx="576262" cy="487363"/>
          </a:xfrm>
          <a:prstGeom prst="line">
            <a:avLst/>
          </a:prstGeom>
          <a:noFill/>
          <a:ln w="38100">
            <a:solidFill>
              <a:schemeClr val="folHlink"/>
            </a:solidFill>
            <a:round/>
            <a:headEnd/>
            <a:tailEnd type="triangle" w="med" len="med"/>
          </a:ln>
        </p:spPr>
        <p:txBody>
          <a:bodyPr>
            <a:spAutoFit/>
          </a:bodyPr>
          <a:lstStyle/>
          <a:p>
            <a:endParaRPr lang="en-US"/>
          </a:p>
        </p:txBody>
      </p:sp>
      <p:sp>
        <p:nvSpPr>
          <p:cNvPr id="60444" name="Line 46"/>
          <p:cNvSpPr>
            <a:spLocks noChangeShapeType="1"/>
          </p:cNvSpPr>
          <p:nvPr/>
        </p:nvSpPr>
        <p:spPr bwMode="auto">
          <a:xfrm rot="10800000" flipV="1">
            <a:off x="5621338" y="1517650"/>
            <a:ext cx="539750" cy="3175"/>
          </a:xfrm>
          <a:prstGeom prst="line">
            <a:avLst/>
          </a:prstGeom>
          <a:noFill/>
          <a:ln w="38100">
            <a:solidFill>
              <a:schemeClr val="folHlink"/>
            </a:solidFill>
            <a:round/>
            <a:headEnd/>
            <a:tailEnd type="triangle" w="med" len="med"/>
          </a:ln>
        </p:spPr>
        <p:txBody>
          <a:bodyPr>
            <a:spAutoFit/>
          </a:bodyPr>
          <a:lstStyle/>
          <a:p>
            <a:endParaRPr lang="en-US"/>
          </a:p>
        </p:txBody>
      </p:sp>
      <p:sp>
        <p:nvSpPr>
          <p:cNvPr id="60445" name="Line 48"/>
          <p:cNvSpPr>
            <a:spLocks noChangeShapeType="1"/>
          </p:cNvSpPr>
          <p:nvPr/>
        </p:nvSpPr>
        <p:spPr bwMode="auto">
          <a:xfrm flipV="1">
            <a:off x="2503488" y="1517650"/>
            <a:ext cx="539750" cy="3175"/>
          </a:xfrm>
          <a:prstGeom prst="line">
            <a:avLst/>
          </a:prstGeom>
          <a:noFill/>
          <a:ln w="38100">
            <a:solidFill>
              <a:schemeClr val="folHlink"/>
            </a:solidFill>
            <a:round/>
            <a:headEnd/>
            <a:tailEnd type="triangle" w="med" len="med"/>
          </a:ln>
        </p:spPr>
        <p:txBody>
          <a:bodyPr>
            <a:spAutoFit/>
          </a:bodyPr>
          <a:lstStyle/>
          <a:p>
            <a:endParaRPr lang="en-US"/>
          </a:p>
        </p:txBody>
      </p:sp>
      <p:sp>
        <p:nvSpPr>
          <p:cNvPr id="60446" name="Line 49"/>
          <p:cNvSpPr>
            <a:spLocks noChangeShapeType="1"/>
          </p:cNvSpPr>
          <p:nvPr/>
        </p:nvSpPr>
        <p:spPr bwMode="auto">
          <a:xfrm>
            <a:off x="2165350" y="2838450"/>
            <a:ext cx="0" cy="379413"/>
          </a:xfrm>
          <a:prstGeom prst="line">
            <a:avLst/>
          </a:prstGeom>
          <a:noFill/>
          <a:ln w="28575">
            <a:solidFill>
              <a:schemeClr val="folHlink"/>
            </a:solidFill>
            <a:round/>
            <a:headEnd/>
            <a:tailEnd type="triangle" w="med" len="med"/>
          </a:ln>
        </p:spPr>
        <p:txBody>
          <a:bodyPr>
            <a:spAutoFit/>
          </a:bodyPr>
          <a:lstStyle/>
          <a:p>
            <a:endParaRPr lang="en-US"/>
          </a:p>
        </p:txBody>
      </p:sp>
      <p:sp>
        <p:nvSpPr>
          <p:cNvPr id="60447" name="Line 50"/>
          <p:cNvSpPr>
            <a:spLocks noChangeShapeType="1"/>
          </p:cNvSpPr>
          <p:nvPr/>
        </p:nvSpPr>
        <p:spPr bwMode="auto">
          <a:xfrm rot="10800000">
            <a:off x="3525838" y="2838450"/>
            <a:ext cx="0" cy="503238"/>
          </a:xfrm>
          <a:prstGeom prst="line">
            <a:avLst/>
          </a:prstGeom>
          <a:noFill/>
          <a:ln w="28575">
            <a:solidFill>
              <a:schemeClr val="folHlink"/>
            </a:solidFill>
            <a:round/>
            <a:headEnd/>
            <a:tailEnd type="triangle" w="med" len="med"/>
          </a:ln>
        </p:spPr>
        <p:txBody>
          <a:bodyPr>
            <a:spAutoFit/>
          </a:bodyPr>
          <a:lstStyle/>
          <a:p>
            <a:endParaRPr lang="en-US"/>
          </a:p>
        </p:txBody>
      </p:sp>
      <p:sp>
        <p:nvSpPr>
          <p:cNvPr id="60448" name="Line 51"/>
          <p:cNvSpPr>
            <a:spLocks noChangeShapeType="1"/>
          </p:cNvSpPr>
          <p:nvPr/>
        </p:nvSpPr>
        <p:spPr bwMode="auto">
          <a:xfrm rot="10800000">
            <a:off x="5186363" y="2838450"/>
            <a:ext cx="0" cy="503238"/>
          </a:xfrm>
          <a:prstGeom prst="line">
            <a:avLst/>
          </a:prstGeom>
          <a:noFill/>
          <a:ln w="28575">
            <a:solidFill>
              <a:schemeClr val="folHlink"/>
            </a:solidFill>
            <a:prstDash val="dash"/>
            <a:round/>
            <a:headEnd/>
            <a:tailEnd type="triangle" w="med" len="med"/>
          </a:ln>
        </p:spPr>
        <p:txBody>
          <a:bodyPr>
            <a:spAutoFit/>
          </a:bodyPr>
          <a:lstStyle/>
          <a:p>
            <a:endParaRPr lang="en-US"/>
          </a:p>
        </p:txBody>
      </p:sp>
      <p:sp>
        <p:nvSpPr>
          <p:cNvPr id="60449" name="Text Box 52"/>
          <p:cNvSpPr txBox="1">
            <a:spLocks noChangeArrowheads="1"/>
          </p:cNvSpPr>
          <p:nvPr/>
        </p:nvSpPr>
        <p:spPr bwMode="auto">
          <a:xfrm>
            <a:off x="3552825" y="695325"/>
            <a:ext cx="1335088" cy="376238"/>
          </a:xfrm>
          <a:prstGeom prst="rect">
            <a:avLst/>
          </a:prstGeom>
          <a:noFill/>
          <a:ln w="28575" algn="ctr">
            <a:noFill/>
            <a:miter lim="800000"/>
            <a:headEnd/>
            <a:tailEnd/>
          </a:ln>
        </p:spPr>
        <p:txBody>
          <a:bodyPr wrap="none">
            <a:spAutoFit/>
          </a:bodyPr>
          <a:lstStyle/>
          <a:p>
            <a:pPr>
              <a:lnSpc>
                <a:spcPct val="85000"/>
              </a:lnSpc>
              <a:spcBef>
                <a:spcPct val="0"/>
              </a:spcBef>
            </a:pPr>
            <a:r>
              <a:rPr lang="en-US" sz="2200"/>
              <a:t>Placenta</a:t>
            </a:r>
          </a:p>
        </p:txBody>
      </p:sp>
      <p:sp>
        <p:nvSpPr>
          <p:cNvPr id="60450" name="Oval 53"/>
          <p:cNvSpPr>
            <a:spLocks noChangeArrowheads="1"/>
          </p:cNvSpPr>
          <p:nvPr/>
        </p:nvSpPr>
        <p:spPr bwMode="auto">
          <a:xfrm>
            <a:off x="1704975" y="1366838"/>
            <a:ext cx="1060450" cy="271462"/>
          </a:xfrm>
          <a:prstGeom prst="ellipse">
            <a:avLst/>
          </a:prstGeom>
          <a:solidFill>
            <a:schemeClr val="hlink"/>
          </a:solidFill>
          <a:ln w="19050" algn="ctr">
            <a:solidFill>
              <a:schemeClr val="tx1"/>
            </a:solidFill>
            <a:round/>
            <a:headEnd/>
            <a:tailEnd/>
          </a:ln>
        </p:spPr>
        <p:txBody>
          <a:bodyPr wrap="none" anchor="ctr">
            <a:spAutoFit/>
          </a:bodyPr>
          <a:lstStyle/>
          <a:p>
            <a:endParaRPr lang="en-US"/>
          </a:p>
        </p:txBody>
      </p:sp>
      <p:sp>
        <p:nvSpPr>
          <p:cNvPr id="60451" name="Oval 54"/>
          <p:cNvSpPr>
            <a:spLocks noChangeArrowheads="1"/>
          </p:cNvSpPr>
          <p:nvPr/>
        </p:nvSpPr>
        <p:spPr bwMode="auto">
          <a:xfrm>
            <a:off x="6234113" y="1366838"/>
            <a:ext cx="754062" cy="271462"/>
          </a:xfrm>
          <a:prstGeom prst="ellipse">
            <a:avLst/>
          </a:prstGeom>
          <a:solidFill>
            <a:schemeClr val="hlink"/>
          </a:solidFill>
          <a:ln w="19050" algn="ctr">
            <a:solidFill>
              <a:schemeClr val="tx1"/>
            </a:solidFill>
            <a:round/>
            <a:headEnd/>
            <a:tailEnd/>
          </a:ln>
        </p:spPr>
        <p:txBody>
          <a:bodyPr anchor="ctr">
            <a:spAutoFit/>
          </a:bodyPr>
          <a:lstStyle/>
          <a:p>
            <a:endParaRPr lang="en-US"/>
          </a:p>
        </p:txBody>
      </p:sp>
      <p:sp>
        <p:nvSpPr>
          <p:cNvPr id="59428" name="Freeform 55"/>
          <p:cNvSpPr>
            <a:spLocks/>
          </p:cNvSpPr>
          <p:nvPr/>
        </p:nvSpPr>
        <p:spPr bwMode="auto">
          <a:xfrm>
            <a:off x="1801813" y="1763713"/>
            <a:ext cx="717550" cy="722312"/>
          </a:xfrm>
          <a:custGeom>
            <a:avLst/>
            <a:gdLst>
              <a:gd name="T0" fmla="*/ 2147483647 w 452"/>
              <a:gd name="T1" fmla="*/ 2147483647 h 455"/>
              <a:gd name="T2" fmla="*/ 2147483647 w 452"/>
              <a:gd name="T3" fmla="*/ 2147483647 h 455"/>
              <a:gd name="T4" fmla="*/ 2147483647 w 452"/>
              <a:gd name="T5" fmla="*/ 2147483647 h 455"/>
              <a:gd name="T6" fmla="*/ 2147483647 w 452"/>
              <a:gd name="T7" fmla="*/ 2147483647 h 455"/>
              <a:gd name="T8" fmla="*/ 2147483647 w 452"/>
              <a:gd name="T9" fmla="*/ 2147483647 h 455"/>
              <a:gd name="T10" fmla="*/ 2147483647 w 452"/>
              <a:gd name="T11" fmla="*/ 2147483647 h 455"/>
              <a:gd name="T12" fmla="*/ 2147483647 w 452"/>
              <a:gd name="T13" fmla="*/ 2147483647 h 455"/>
              <a:gd name="T14" fmla="*/ 2147483647 w 452"/>
              <a:gd name="T15" fmla="*/ 2147483647 h 455"/>
              <a:gd name="T16" fmla="*/ 2147483647 w 452"/>
              <a:gd name="T17" fmla="*/ 2147483647 h 455"/>
              <a:gd name="T18" fmla="*/ 2147483647 w 452"/>
              <a:gd name="T19" fmla="*/ 2147483647 h 455"/>
              <a:gd name="T20" fmla="*/ 2147483647 w 452"/>
              <a:gd name="T21" fmla="*/ 2147483647 h 455"/>
              <a:gd name="T22" fmla="*/ 2147483647 w 452"/>
              <a:gd name="T23" fmla="*/ 2147483647 h 455"/>
              <a:gd name="T24" fmla="*/ 2147483647 w 452"/>
              <a:gd name="T25" fmla="*/ 2147483647 h 455"/>
              <a:gd name="T26" fmla="*/ 2147483647 w 452"/>
              <a:gd name="T27" fmla="*/ 2147483647 h 455"/>
              <a:gd name="T28" fmla="*/ 2147483647 w 452"/>
              <a:gd name="T29" fmla="*/ 2147483647 h 455"/>
              <a:gd name="T30" fmla="*/ 2147483647 w 452"/>
              <a:gd name="T31" fmla="*/ 2147483647 h 4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2" h="455">
                <a:moveTo>
                  <a:pt x="31" y="42"/>
                </a:moveTo>
                <a:cubicBezTo>
                  <a:pt x="82" y="56"/>
                  <a:pt x="102" y="58"/>
                  <a:pt x="131" y="72"/>
                </a:cubicBezTo>
                <a:cubicBezTo>
                  <a:pt x="160" y="86"/>
                  <a:pt x="169" y="106"/>
                  <a:pt x="208" y="129"/>
                </a:cubicBezTo>
                <a:cubicBezTo>
                  <a:pt x="213" y="152"/>
                  <a:pt x="207" y="183"/>
                  <a:pt x="179" y="203"/>
                </a:cubicBezTo>
                <a:cubicBezTo>
                  <a:pt x="151" y="223"/>
                  <a:pt x="56" y="236"/>
                  <a:pt x="38" y="263"/>
                </a:cubicBezTo>
                <a:cubicBezTo>
                  <a:pt x="20" y="290"/>
                  <a:pt x="0" y="327"/>
                  <a:pt x="11" y="369"/>
                </a:cubicBezTo>
                <a:cubicBezTo>
                  <a:pt x="22" y="411"/>
                  <a:pt x="55" y="419"/>
                  <a:pt x="107" y="452"/>
                </a:cubicBezTo>
                <a:cubicBezTo>
                  <a:pt x="155" y="455"/>
                  <a:pt x="316" y="444"/>
                  <a:pt x="372" y="423"/>
                </a:cubicBezTo>
                <a:cubicBezTo>
                  <a:pt x="428" y="402"/>
                  <a:pt x="431" y="400"/>
                  <a:pt x="452" y="363"/>
                </a:cubicBezTo>
                <a:cubicBezTo>
                  <a:pt x="431" y="303"/>
                  <a:pt x="415" y="277"/>
                  <a:pt x="382" y="248"/>
                </a:cubicBezTo>
                <a:cubicBezTo>
                  <a:pt x="349" y="219"/>
                  <a:pt x="273" y="205"/>
                  <a:pt x="271" y="179"/>
                </a:cubicBezTo>
                <a:cubicBezTo>
                  <a:pt x="269" y="153"/>
                  <a:pt x="302" y="125"/>
                  <a:pt x="392" y="81"/>
                </a:cubicBezTo>
                <a:cubicBezTo>
                  <a:pt x="400" y="66"/>
                  <a:pt x="412" y="60"/>
                  <a:pt x="412" y="27"/>
                </a:cubicBezTo>
                <a:cubicBezTo>
                  <a:pt x="337" y="0"/>
                  <a:pt x="234" y="87"/>
                  <a:pt x="234" y="87"/>
                </a:cubicBezTo>
                <a:lnTo>
                  <a:pt x="132" y="41"/>
                </a:lnTo>
                <a:cubicBezTo>
                  <a:pt x="98" y="34"/>
                  <a:pt x="71" y="29"/>
                  <a:pt x="31" y="42"/>
                </a:cubicBezTo>
                <a:close/>
              </a:path>
            </a:pathLst>
          </a:custGeom>
          <a:solidFill>
            <a:schemeClr val="accent1"/>
          </a:solidFill>
          <a:ln w="12700" cap="flat" cmpd="sng">
            <a:solidFill>
              <a:schemeClr val="folHlink"/>
            </a:solidFill>
            <a:prstDash val="solid"/>
            <a:round/>
            <a:headEnd type="none" w="med" len="med"/>
            <a:tailEnd type="none" w="med" len="med"/>
          </a:ln>
          <a:effectLst>
            <a:outerShdw dist="35921" dir="2700000" algn="ctr" rotWithShape="0">
              <a:schemeClr val="tx1">
                <a:alpha val="50000"/>
              </a:schemeClr>
            </a:outerShdw>
          </a:effectLst>
        </p:spPr>
        <p:txBody>
          <a:bodyPr>
            <a:spAutoFit/>
          </a:bodyPr>
          <a:lstStyle/>
          <a:p>
            <a:pPr>
              <a:defRPr/>
            </a:pPr>
            <a:endParaRPr lang="en-US"/>
          </a:p>
        </p:txBody>
      </p:sp>
      <p:sp>
        <p:nvSpPr>
          <p:cNvPr id="59429" name="Freeform 57"/>
          <p:cNvSpPr>
            <a:spLocks/>
          </p:cNvSpPr>
          <p:nvPr/>
        </p:nvSpPr>
        <p:spPr bwMode="auto">
          <a:xfrm>
            <a:off x="6183313" y="1763713"/>
            <a:ext cx="717550" cy="722312"/>
          </a:xfrm>
          <a:custGeom>
            <a:avLst/>
            <a:gdLst>
              <a:gd name="T0" fmla="*/ 2147483647 w 452"/>
              <a:gd name="T1" fmla="*/ 2147483647 h 455"/>
              <a:gd name="T2" fmla="*/ 2147483647 w 452"/>
              <a:gd name="T3" fmla="*/ 2147483647 h 455"/>
              <a:gd name="T4" fmla="*/ 2147483647 w 452"/>
              <a:gd name="T5" fmla="*/ 2147483647 h 455"/>
              <a:gd name="T6" fmla="*/ 2147483647 w 452"/>
              <a:gd name="T7" fmla="*/ 2147483647 h 455"/>
              <a:gd name="T8" fmla="*/ 2147483647 w 452"/>
              <a:gd name="T9" fmla="*/ 2147483647 h 455"/>
              <a:gd name="T10" fmla="*/ 2147483647 w 452"/>
              <a:gd name="T11" fmla="*/ 2147483647 h 455"/>
              <a:gd name="T12" fmla="*/ 2147483647 w 452"/>
              <a:gd name="T13" fmla="*/ 2147483647 h 455"/>
              <a:gd name="T14" fmla="*/ 2147483647 w 452"/>
              <a:gd name="T15" fmla="*/ 2147483647 h 455"/>
              <a:gd name="T16" fmla="*/ 2147483647 w 452"/>
              <a:gd name="T17" fmla="*/ 2147483647 h 455"/>
              <a:gd name="T18" fmla="*/ 2147483647 w 452"/>
              <a:gd name="T19" fmla="*/ 2147483647 h 455"/>
              <a:gd name="T20" fmla="*/ 2147483647 w 452"/>
              <a:gd name="T21" fmla="*/ 2147483647 h 455"/>
              <a:gd name="T22" fmla="*/ 2147483647 w 452"/>
              <a:gd name="T23" fmla="*/ 2147483647 h 455"/>
              <a:gd name="T24" fmla="*/ 2147483647 w 452"/>
              <a:gd name="T25" fmla="*/ 2147483647 h 455"/>
              <a:gd name="T26" fmla="*/ 2147483647 w 452"/>
              <a:gd name="T27" fmla="*/ 2147483647 h 455"/>
              <a:gd name="T28" fmla="*/ 2147483647 w 452"/>
              <a:gd name="T29" fmla="*/ 2147483647 h 455"/>
              <a:gd name="T30" fmla="*/ 2147483647 w 452"/>
              <a:gd name="T31" fmla="*/ 2147483647 h 4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2" h="455">
                <a:moveTo>
                  <a:pt x="31" y="42"/>
                </a:moveTo>
                <a:cubicBezTo>
                  <a:pt x="82" y="56"/>
                  <a:pt x="102" y="58"/>
                  <a:pt x="131" y="72"/>
                </a:cubicBezTo>
                <a:cubicBezTo>
                  <a:pt x="160" y="86"/>
                  <a:pt x="169" y="106"/>
                  <a:pt x="208" y="129"/>
                </a:cubicBezTo>
                <a:cubicBezTo>
                  <a:pt x="213" y="152"/>
                  <a:pt x="207" y="183"/>
                  <a:pt x="179" y="203"/>
                </a:cubicBezTo>
                <a:cubicBezTo>
                  <a:pt x="151" y="223"/>
                  <a:pt x="56" y="236"/>
                  <a:pt x="38" y="263"/>
                </a:cubicBezTo>
                <a:cubicBezTo>
                  <a:pt x="20" y="290"/>
                  <a:pt x="0" y="327"/>
                  <a:pt x="11" y="369"/>
                </a:cubicBezTo>
                <a:cubicBezTo>
                  <a:pt x="22" y="411"/>
                  <a:pt x="55" y="419"/>
                  <a:pt x="107" y="452"/>
                </a:cubicBezTo>
                <a:cubicBezTo>
                  <a:pt x="155" y="455"/>
                  <a:pt x="316" y="444"/>
                  <a:pt x="372" y="423"/>
                </a:cubicBezTo>
                <a:cubicBezTo>
                  <a:pt x="428" y="402"/>
                  <a:pt x="431" y="400"/>
                  <a:pt x="452" y="363"/>
                </a:cubicBezTo>
                <a:cubicBezTo>
                  <a:pt x="431" y="303"/>
                  <a:pt x="415" y="277"/>
                  <a:pt x="382" y="248"/>
                </a:cubicBezTo>
                <a:cubicBezTo>
                  <a:pt x="349" y="219"/>
                  <a:pt x="273" y="205"/>
                  <a:pt x="271" y="179"/>
                </a:cubicBezTo>
                <a:cubicBezTo>
                  <a:pt x="269" y="153"/>
                  <a:pt x="302" y="125"/>
                  <a:pt x="392" y="81"/>
                </a:cubicBezTo>
                <a:cubicBezTo>
                  <a:pt x="400" y="66"/>
                  <a:pt x="412" y="60"/>
                  <a:pt x="412" y="27"/>
                </a:cubicBezTo>
                <a:cubicBezTo>
                  <a:pt x="337" y="0"/>
                  <a:pt x="234" y="87"/>
                  <a:pt x="234" y="87"/>
                </a:cubicBezTo>
                <a:lnTo>
                  <a:pt x="132" y="41"/>
                </a:lnTo>
                <a:cubicBezTo>
                  <a:pt x="98" y="34"/>
                  <a:pt x="71" y="29"/>
                  <a:pt x="31" y="42"/>
                </a:cubicBezTo>
                <a:close/>
              </a:path>
            </a:pathLst>
          </a:custGeom>
          <a:solidFill>
            <a:schemeClr val="accent1"/>
          </a:solidFill>
          <a:ln w="12700" cap="flat" cmpd="sng">
            <a:solidFill>
              <a:schemeClr val="folHlink"/>
            </a:solidFill>
            <a:prstDash val="solid"/>
            <a:round/>
            <a:headEnd type="none" w="med" len="med"/>
            <a:tailEnd type="none" w="med" len="med"/>
          </a:ln>
          <a:effectLst>
            <a:outerShdw dist="35921" dir="2700000" algn="ctr" rotWithShape="0">
              <a:schemeClr val="tx1">
                <a:alpha val="50000"/>
              </a:schemeClr>
            </a:outerShdw>
          </a:effectLst>
        </p:spPr>
        <p:txBody>
          <a:bodyPr>
            <a:spAutoFit/>
          </a:bodyPr>
          <a:lstStyle/>
          <a:p>
            <a:pPr>
              <a:defRPr/>
            </a:pPr>
            <a:endParaRPr lang="en-US"/>
          </a:p>
        </p:txBody>
      </p:sp>
      <p:grpSp>
        <p:nvGrpSpPr>
          <p:cNvPr id="2" name="Group 60"/>
          <p:cNvGrpSpPr>
            <a:grpSpLocks/>
          </p:cNvGrpSpPr>
          <p:nvPr/>
        </p:nvGrpSpPr>
        <p:grpSpPr bwMode="auto">
          <a:xfrm>
            <a:off x="3910013" y="1198563"/>
            <a:ext cx="581025" cy="4792662"/>
            <a:chOff x="2463" y="760"/>
            <a:chExt cx="366" cy="3019"/>
          </a:xfrm>
        </p:grpSpPr>
        <p:sp>
          <p:nvSpPr>
            <p:cNvPr id="60459" name="Rectangle 58"/>
            <p:cNvSpPr>
              <a:spLocks noChangeArrowheads="1"/>
            </p:cNvSpPr>
            <p:nvPr/>
          </p:nvSpPr>
          <p:spPr bwMode="auto">
            <a:xfrm>
              <a:off x="2528" y="760"/>
              <a:ext cx="244" cy="3019"/>
            </a:xfrm>
            <a:prstGeom prst="rect">
              <a:avLst/>
            </a:prstGeom>
            <a:solidFill>
              <a:schemeClr val="bg2"/>
            </a:solidFill>
            <a:ln w="28575" algn="ctr">
              <a:solidFill>
                <a:schemeClr val="bg2"/>
              </a:solidFill>
              <a:miter lim="800000"/>
              <a:headEnd/>
              <a:tailEnd/>
            </a:ln>
          </p:spPr>
          <p:txBody>
            <a:bodyPr anchor="ctr">
              <a:spAutoFit/>
            </a:bodyPr>
            <a:lstStyle/>
            <a:p>
              <a:endParaRPr lang="en-US"/>
            </a:p>
          </p:txBody>
        </p:sp>
        <p:sp>
          <p:nvSpPr>
            <p:cNvPr id="60460" name="Line 59"/>
            <p:cNvSpPr>
              <a:spLocks noChangeShapeType="1"/>
            </p:cNvSpPr>
            <p:nvPr/>
          </p:nvSpPr>
          <p:spPr bwMode="auto">
            <a:xfrm flipV="1">
              <a:off x="2463" y="3119"/>
              <a:ext cx="366" cy="32"/>
            </a:xfrm>
            <a:prstGeom prst="line">
              <a:avLst/>
            </a:prstGeom>
            <a:noFill/>
            <a:ln w="57150">
              <a:solidFill>
                <a:schemeClr val="accent1"/>
              </a:solidFill>
              <a:round/>
              <a:headEnd/>
              <a:tailEnd/>
            </a:ln>
          </p:spPr>
          <p:txBody>
            <a:bodyPr>
              <a:spAutoFit/>
            </a:bodyPr>
            <a:lstStyle/>
            <a:p>
              <a:endParaRPr lang="en-US"/>
            </a:p>
          </p:txBody>
        </p:sp>
      </p:grpSp>
      <p:sp>
        <p:nvSpPr>
          <p:cNvPr id="60455" name="Line 16"/>
          <p:cNvSpPr>
            <a:spLocks noChangeShapeType="1"/>
          </p:cNvSpPr>
          <p:nvPr/>
        </p:nvSpPr>
        <p:spPr bwMode="auto">
          <a:xfrm flipV="1">
            <a:off x="3784600" y="3548063"/>
            <a:ext cx="1233488" cy="6350"/>
          </a:xfrm>
          <a:prstGeom prst="line">
            <a:avLst/>
          </a:prstGeom>
          <a:noFill/>
          <a:ln w="57150">
            <a:solidFill>
              <a:schemeClr val="folHlink"/>
            </a:solidFill>
            <a:prstDash val="dash"/>
            <a:round/>
            <a:headEnd/>
            <a:tailEnd type="triangle" w="med" len="med"/>
          </a:ln>
        </p:spPr>
        <p:txBody>
          <a:bodyPr>
            <a:spAutoFit/>
          </a:bodyPr>
          <a:lstStyle/>
          <a:p>
            <a:endParaRPr lang="en-US"/>
          </a:p>
        </p:txBody>
      </p:sp>
      <p:sp>
        <p:nvSpPr>
          <p:cNvPr id="60456" name="Line 42"/>
          <p:cNvSpPr>
            <a:spLocks noChangeShapeType="1"/>
          </p:cNvSpPr>
          <p:nvPr/>
        </p:nvSpPr>
        <p:spPr bwMode="auto">
          <a:xfrm>
            <a:off x="3424238" y="5646738"/>
            <a:ext cx="2624137" cy="14287"/>
          </a:xfrm>
          <a:prstGeom prst="line">
            <a:avLst/>
          </a:prstGeom>
          <a:noFill/>
          <a:ln w="38100">
            <a:solidFill>
              <a:schemeClr val="folHlink"/>
            </a:solidFill>
            <a:round/>
            <a:headEnd/>
            <a:tailEnd type="triangle" w="med" len="med"/>
          </a:ln>
        </p:spPr>
        <p:txBody>
          <a:bodyPr>
            <a:spAutoFit/>
          </a:bodyPr>
          <a:lstStyle/>
          <a:p>
            <a:endParaRPr lang="en-US"/>
          </a:p>
        </p:txBody>
      </p:sp>
      <p:sp>
        <p:nvSpPr>
          <p:cNvPr id="60457" name="AutoShape 28"/>
          <p:cNvSpPr>
            <a:spLocks noChangeArrowheads="1"/>
          </p:cNvSpPr>
          <p:nvPr/>
        </p:nvSpPr>
        <p:spPr bwMode="auto">
          <a:xfrm>
            <a:off x="1557338" y="5338763"/>
            <a:ext cx="2106612" cy="644525"/>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Anti-thyroid</a:t>
            </a:r>
            <a:br>
              <a:rPr lang="en-US" sz="2000">
                <a:sym typeface="Symbol" pitchFamily="18" charset="2"/>
              </a:rPr>
            </a:br>
            <a:r>
              <a:rPr lang="en-US" sz="2000">
                <a:sym typeface="Symbol" pitchFamily="18" charset="2"/>
              </a:rPr>
              <a:t>drugs</a:t>
            </a:r>
          </a:p>
        </p:txBody>
      </p:sp>
      <p:sp>
        <p:nvSpPr>
          <p:cNvPr id="60458" name="Line 63"/>
          <p:cNvSpPr>
            <a:spLocks noChangeShapeType="1"/>
          </p:cNvSpPr>
          <p:nvPr/>
        </p:nvSpPr>
        <p:spPr bwMode="auto">
          <a:xfrm>
            <a:off x="6529388" y="2838450"/>
            <a:ext cx="0" cy="379413"/>
          </a:xfrm>
          <a:prstGeom prst="line">
            <a:avLst/>
          </a:prstGeom>
          <a:noFill/>
          <a:ln w="28575">
            <a:solidFill>
              <a:schemeClr val="folHlink"/>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06340"/>
                                        </p:tgtEl>
                                        <p:attrNameLst>
                                          <p:attrName>style.visibility</p:attrName>
                                        </p:attrNameLst>
                                      </p:cBhvr>
                                      <p:to>
                                        <p:strVal val="visible"/>
                                      </p:to>
                                    </p:set>
                                    <p:animEffect transition="in" filter="fade">
                                      <p:cBhvr>
                                        <p:cTn id="7" dur="500"/>
                                        <p:tgtEl>
                                          <p:spTgt spid="1806340"/>
                                        </p:tgtEl>
                                      </p:cBhvr>
                                    </p:animEffect>
                                  </p:childTnLst>
                                </p:cTn>
                              </p:par>
                              <p:par>
                                <p:cTn id="8" presetID="10" presetClass="entr" presetSubtype="0" fill="hold" nodeType="withEffect">
                                  <p:stCondLst>
                                    <p:cond delay="0"/>
                                  </p:stCondLst>
                                  <p:childTnLst>
                                    <p:set>
                                      <p:cBhvr>
                                        <p:cTn id="9" dur="1" fill="hold">
                                          <p:stCondLst>
                                            <p:cond delay="0"/>
                                          </p:stCondLst>
                                        </p:cTn>
                                        <p:tgtEl>
                                          <p:spTgt spid="1806362"/>
                                        </p:tgtEl>
                                        <p:attrNameLst>
                                          <p:attrName>style.visibility</p:attrName>
                                        </p:attrNameLst>
                                      </p:cBhvr>
                                      <p:to>
                                        <p:strVal val="visible"/>
                                      </p:to>
                                    </p:set>
                                    <p:animEffect transition="in" filter="fade">
                                      <p:cBhvr>
                                        <p:cTn id="10" dur="500"/>
                                        <p:tgtEl>
                                          <p:spTgt spid="1806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3"/>
          <p:cNvPicPr>
            <a:picLocks noGrp="1" noChangeAspect="1" noChangeArrowheads="1"/>
          </p:cNvPicPr>
          <p:nvPr>
            <p:ph/>
          </p:nvPr>
        </p:nvPicPr>
        <p:blipFill>
          <a:blip r:embed="rId3" cstate="print"/>
          <a:srcRect/>
          <a:stretch>
            <a:fillRect/>
          </a:stretch>
        </p:blipFill>
        <p:spPr>
          <a:xfrm>
            <a:off x="504825" y="0"/>
            <a:ext cx="7380288" cy="6832600"/>
          </a:xfr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91872" cy="6048672"/>
          </a:xfrm>
        </p:spPr>
        <p:txBody>
          <a:bodyPr>
            <a:normAutofit/>
          </a:bodyPr>
          <a:lstStyle/>
          <a:p>
            <a:pPr algn="ctr">
              <a:lnSpc>
                <a:spcPct val="150000"/>
              </a:lnSpc>
            </a:pPr>
            <a:r>
              <a:rPr lang="en-US" altLang="zh-TW" sz="2800" b="1" dirty="0" smtClean="0">
                <a:solidFill>
                  <a:srgbClr val="C00000"/>
                </a:solidFill>
                <a:latin typeface="Albertus Extra Bold" pitchFamily="34" charset="0"/>
                <a:cs typeface="Aharoni" pitchFamily="2" charset="-79"/>
              </a:rPr>
              <a:t>Management of hyperthyroidism during pregnancy in Asia</a:t>
            </a:r>
            <a:r>
              <a:rPr lang="en-US" sz="3000" b="1" dirty="0" smtClean="0">
                <a:solidFill>
                  <a:srgbClr val="00FF00"/>
                </a:solidFill>
              </a:rPr>
              <a:t/>
            </a:r>
            <a:br>
              <a:rPr lang="en-US" sz="3000" b="1" dirty="0" smtClean="0">
                <a:solidFill>
                  <a:srgbClr val="00FF00"/>
                </a:solidFill>
              </a:rPr>
            </a:br>
            <a:r>
              <a:rPr lang="en-US" sz="3000" b="1" dirty="0" smtClean="0">
                <a:solidFill>
                  <a:srgbClr val="00FF00"/>
                </a:solidFill>
              </a:rPr>
              <a:t/>
            </a:r>
            <a:br>
              <a:rPr lang="en-US" sz="3000" b="1" dirty="0" smtClean="0">
                <a:solidFill>
                  <a:srgbClr val="00FF00"/>
                </a:solidFill>
              </a:rPr>
            </a:br>
            <a:r>
              <a:rPr lang="en-US" sz="2500" b="1" dirty="0" err="1" smtClean="0">
                <a:solidFill>
                  <a:schemeClr val="accent1"/>
                </a:solidFill>
                <a:effectLst/>
                <a:latin typeface="Times New Roman" pitchFamily="18" charset="0"/>
                <a:cs typeface="Times New Roman" pitchFamily="18" charset="0"/>
              </a:rPr>
              <a:t>Azizi</a:t>
            </a:r>
            <a:r>
              <a:rPr lang="en-US" sz="2500" b="1" dirty="0" smtClean="0">
                <a:solidFill>
                  <a:schemeClr val="accent1"/>
                </a:solidFill>
                <a:effectLst/>
                <a:latin typeface="Times New Roman" pitchFamily="18" charset="0"/>
                <a:cs typeface="Times New Roman" pitchFamily="18" charset="0"/>
              </a:rPr>
              <a:t> F, </a:t>
            </a:r>
            <a:r>
              <a:rPr lang="en-US" sz="2500" b="1" dirty="0" err="1" smtClean="0">
                <a:solidFill>
                  <a:schemeClr val="accent1"/>
                </a:solidFill>
                <a:effectLst/>
                <a:latin typeface="Times New Roman" pitchFamily="18" charset="0"/>
                <a:cs typeface="Times New Roman" pitchFamily="18" charset="0"/>
              </a:rPr>
              <a:t>Amouzegar</a:t>
            </a:r>
            <a:r>
              <a:rPr lang="en-US" sz="2500" b="1" dirty="0" smtClean="0">
                <a:solidFill>
                  <a:schemeClr val="accent1"/>
                </a:solidFill>
                <a:effectLst/>
                <a:latin typeface="Times New Roman" pitchFamily="18" charset="0"/>
                <a:cs typeface="Times New Roman" pitchFamily="18" charset="0"/>
              </a:rPr>
              <a:t> A, </a:t>
            </a:r>
            <a:r>
              <a:rPr lang="en-US" sz="2500" b="1" dirty="0" err="1" smtClean="0">
                <a:solidFill>
                  <a:schemeClr val="accent1"/>
                </a:solidFill>
                <a:effectLst/>
                <a:latin typeface="Times New Roman" pitchFamily="18" charset="0"/>
                <a:cs typeface="Times New Roman" pitchFamily="18" charset="0"/>
              </a:rPr>
              <a:t>Mehran</a:t>
            </a:r>
            <a:r>
              <a:rPr lang="en-US" sz="2500" b="1" dirty="0" smtClean="0">
                <a:solidFill>
                  <a:schemeClr val="accent1"/>
                </a:solidFill>
                <a:effectLst/>
                <a:latin typeface="Times New Roman" pitchFamily="18" charset="0"/>
                <a:cs typeface="Times New Roman" pitchFamily="18" charset="0"/>
              </a:rPr>
              <a:t> L, </a:t>
            </a:r>
            <a:r>
              <a:rPr lang="en-US" sz="2500" b="1" dirty="0" err="1" smtClean="0">
                <a:solidFill>
                  <a:schemeClr val="accent1"/>
                </a:solidFill>
                <a:effectLst/>
                <a:latin typeface="Times New Roman" pitchFamily="18" charset="0"/>
                <a:cs typeface="Times New Roman" pitchFamily="18" charset="0"/>
              </a:rPr>
              <a:t>Alamdari</a:t>
            </a:r>
            <a:r>
              <a:rPr lang="en-US" sz="2500" b="1" dirty="0" smtClean="0">
                <a:solidFill>
                  <a:schemeClr val="accent1"/>
                </a:solidFill>
                <a:effectLst/>
                <a:latin typeface="Times New Roman" pitchFamily="18" charset="0"/>
                <a:cs typeface="Times New Roman" pitchFamily="18" charset="0"/>
              </a:rPr>
              <a:t> SH, </a:t>
            </a:r>
            <a:r>
              <a:rPr lang="en-US" sz="2500" b="1" dirty="0" err="1" smtClean="0">
                <a:solidFill>
                  <a:schemeClr val="accent1"/>
                </a:solidFill>
                <a:effectLst/>
                <a:latin typeface="Times New Roman" pitchFamily="18" charset="0"/>
                <a:cs typeface="Times New Roman" pitchFamily="18" charset="0"/>
              </a:rPr>
              <a:t>Subekti</a:t>
            </a:r>
            <a:r>
              <a:rPr lang="en-US" sz="2500" b="1" dirty="0" smtClean="0">
                <a:solidFill>
                  <a:schemeClr val="accent1"/>
                </a:solidFill>
                <a:effectLst/>
                <a:latin typeface="Times New Roman" pitchFamily="18" charset="0"/>
                <a:cs typeface="Times New Roman" pitchFamily="18" charset="0"/>
              </a:rPr>
              <a:t> I, </a:t>
            </a:r>
            <a:r>
              <a:rPr lang="en-US" sz="2500" b="1" dirty="0" err="1" smtClean="0">
                <a:solidFill>
                  <a:schemeClr val="accent1"/>
                </a:solidFill>
                <a:effectLst/>
                <a:latin typeface="Times New Roman" pitchFamily="18" charset="0"/>
                <a:cs typeface="Times New Roman" pitchFamily="18" charset="0"/>
              </a:rPr>
              <a:t>Bijay</a:t>
            </a:r>
            <a:r>
              <a:rPr lang="en-US" sz="2500" b="1" dirty="0" smtClean="0">
                <a:solidFill>
                  <a:schemeClr val="accent1"/>
                </a:solidFill>
                <a:effectLst/>
                <a:latin typeface="Times New Roman" pitchFamily="18" charset="0"/>
                <a:cs typeface="Times New Roman" pitchFamily="18" charset="0"/>
              </a:rPr>
              <a:t> V, </a:t>
            </a:r>
            <a:r>
              <a:rPr lang="en-US" sz="2500" b="1" dirty="0" err="1" smtClean="0">
                <a:solidFill>
                  <a:schemeClr val="accent1"/>
                </a:solidFill>
                <a:effectLst/>
                <a:latin typeface="Times New Roman" pitchFamily="18" charset="0"/>
                <a:cs typeface="Times New Roman" pitchFamily="18" charset="0"/>
              </a:rPr>
              <a:t>Poppe</a:t>
            </a:r>
            <a:r>
              <a:rPr lang="en-US" sz="2500" b="1" dirty="0" smtClean="0">
                <a:solidFill>
                  <a:schemeClr val="accent1"/>
                </a:solidFill>
                <a:effectLst/>
                <a:latin typeface="Times New Roman" pitchFamily="18" charset="0"/>
                <a:cs typeface="Times New Roman" pitchFamily="18" charset="0"/>
              </a:rPr>
              <a:t> K, </a:t>
            </a:r>
            <a:r>
              <a:rPr lang="en-US" sz="2500" b="1" dirty="0" err="1" smtClean="0">
                <a:solidFill>
                  <a:schemeClr val="accent1"/>
                </a:solidFill>
                <a:effectLst/>
                <a:latin typeface="Times New Roman" pitchFamily="18" charset="0"/>
                <a:cs typeface="Times New Roman" pitchFamily="18" charset="0"/>
              </a:rPr>
              <a:t>Sarvghadi</a:t>
            </a:r>
            <a:r>
              <a:rPr lang="en-US" sz="2500" b="1" dirty="0" smtClean="0">
                <a:solidFill>
                  <a:schemeClr val="accent1"/>
                </a:solidFill>
                <a:effectLst/>
                <a:latin typeface="Times New Roman" pitchFamily="18" charset="0"/>
                <a:cs typeface="Times New Roman" pitchFamily="18" charset="0"/>
              </a:rPr>
              <a:t> F, San Luis </a:t>
            </a:r>
            <a:r>
              <a:rPr lang="en-US" sz="2500" b="1" dirty="0" err="1" smtClean="0">
                <a:solidFill>
                  <a:schemeClr val="accent1"/>
                </a:solidFill>
                <a:effectLst/>
                <a:latin typeface="Times New Roman" pitchFamily="18" charset="0"/>
                <a:cs typeface="Times New Roman" pitchFamily="18" charset="0"/>
              </a:rPr>
              <a:t>Jr</a:t>
            </a:r>
            <a:r>
              <a:rPr lang="en-US" sz="2500" b="1" dirty="0" smtClean="0">
                <a:solidFill>
                  <a:schemeClr val="accent1"/>
                </a:solidFill>
                <a:effectLst/>
                <a:latin typeface="Times New Roman" pitchFamily="18" charset="0"/>
                <a:cs typeface="Times New Roman" pitchFamily="18" charset="0"/>
              </a:rPr>
              <a:t> T, </a:t>
            </a:r>
            <a:r>
              <a:rPr lang="en-US" sz="2500" b="1" dirty="0" err="1" smtClean="0">
                <a:solidFill>
                  <a:schemeClr val="accent1"/>
                </a:solidFill>
                <a:effectLst/>
                <a:latin typeface="Times New Roman" pitchFamily="18" charset="0"/>
                <a:cs typeface="Times New Roman" pitchFamily="18" charset="0"/>
              </a:rPr>
              <a:t>Akamizu</a:t>
            </a:r>
            <a:r>
              <a:rPr lang="en-US" sz="2500" b="1" dirty="0" smtClean="0">
                <a:solidFill>
                  <a:schemeClr val="accent1"/>
                </a:solidFill>
                <a:effectLst/>
                <a:latin typeface="Times New Roman" pitchFamily="18" charset="0"/>
                <a:cs typeface="Times New Roman" pitchFamily="18" charset="0"/>
              </a:rPr>
              <a:t> T</a:t>
            </a:r>
            <a:br>
              <a:rPr lang="en-US" sz="2500" b="1" dirty="0" smtClean="0">
                <a:solidFill>
                  <a:schemeClr val="accent1"/>
                </a:solidFill>
                <a:effectLst/>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1800" b="1" dirty="0" err="1" smtClean="0">
                <a:solidFill>
                  <a:srgbClr val="7030A0"/>
                </a:solidFill>
                <a:effectLst/>
                <a:latin typeface="Times New Roman" pitchFamily="18" charset="0"/>
                <a:cs typeface="Times New Roman" pitchFamily="18" charset="0"/>
              </a:rPr>
              <a:t>Endocrin</a:t>
            </a:r>
            <a:r>
              <a:rPr lang="en-US" sz="1800" b="1" dirty="0" smtClean="0">
                <a:solidFill>
                  <a:srgbClr val="7030A0"/>
                </a:solidFill>
                <a:effectLst/>
                <a:latin typeface="Times New Roman" pitchFamily="18" charset="0"/>
                <a:cs typeface="Times New Roman" pitchFamily="18" charset="0"/>
              </a:rPr>
              <a:t> Journal, 2014; 61 (8): 751-758</a:t>
            </a:r>
            <a:endParaRPr lang="en-US" sz="1800" dirty="0">
              <a:solidFill>
                <a:srgbClr val="7030A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2286000"/>
          </a:xfrm>
        </p:spPr>
        <p:txBody>
          <a:bodyPr>
            <a:noAutofit/>
          </a:bodyPr>
          <a:lstStyle/>
          <a:p>
            <a:pPr>
              <a:lnSpc>
                <a:spcPct val="150000"/>
              </a:lnSpc>
            </a:pPr>
            <a:r>
              <a:rPr lang="en-US" sz="2000" b="1" dirty="0" smtClean="0">
                <a:solidFill>
                  <a:srgbClr val="C00000"/>
                </a:solidFill>
                <a:latin typeface="Albertus Extra Bold" pitchFamily="34" charset="0"/>
                <a:cs typeface="Aharoni" pitchFamily="2" charset="-79"/>
              </a:rPr>
              <a:t>A 26 year old woman is newly diagnosed with Graves’ disease. She has no </a:t>
            </a:r>
            <a:r>
              <a:rPr lang="en-US" sz="2000" b="1" dirty="0" err="1" smtClean="0">
                <a:solidFill>
                  <a:srgbClr val="C00000"/>
                </a:solidFill>
                <a:latin typeface="Albertus Extra Bold" pitchFamily="34" charset="0"/>
                <a:cs typeface="Aharoni" pitchFamily="2" charset="-79"/>
              </a:rPr>
              <a:t>goitre</a:t>
            </a:r>
            <a:r>
              <a:rPr lang="en-US" sz="2000" b="1" dirty="0" smtClean="0">
                <a:solidFill>
                  <a:srgbClr val="C00000"/>
                </a:solidFill>
                <a:latin typeface="Albertus Extra Bold" pitchFamily="34" charset="0"/>
                <a:cs typeface="Aharoni" pitchFamily="2" charset="-79"/>
              </a:rPr>
              <a:t> or thyroid eye disease and expresses her wish to become pregnant soon. Provided that the patient’s preference is neutral, how would you treat her </a:t>
            </a:r>
            <a:r>
              <a:rPr lang="en-US" sz="2000" b="1" dirty="0" err="1" smtClean="0">
                <a:solidFill>
                  <a:srgbClr val="C00000"/>
                </a:solidFill>
                <a:latin typeface="Albertus Extra Bold" pitchFamily="34" charset="0"/>
                <a:cs typeface="Aharoni" pitchFamily="2" charset="-79"/>
              </a:rPr>
              <a:t>thyrotoxicosis</a:t>
            </a:r>
            <a:r>
              <a:rPr lang="en-US" sz="2000" b="1" dirty="0" smtClean="0">
                <a:solidFill>
                  <a:srgbClr val="C00000"/>
                </a:solidFill>
                <a:latin typeface="Albertus Extra Bold" pitchFamily="34" charset="0"/>
                <a:cs typeface="Aharoni" pitchFamily="2" charset="-79"/>
              </a:rPr>
              <a:t>? </a:t>
            </a:r>
            <a:endParaRPr lang="en-US" sz="20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457200" y="2667000"/>
            <a:ext cx="8229600" cy="3962400"/>
          </a:xfrm>
        </p:spPr>
        <p:txBody>
          <a:bodyPr>
            <a:normAutofit/>
          </a:bodyPr>
          <a:lstStyle/>
          <a:p>
            <a:pPr marL="457200" lvl="0" indent="-457200" algn="l">
              <a:lnSpc>
                <a:spcPct val="150000"/>
              </a:lnSpc>
              <a:buFont typeface="+mj-lt"/>
              <a:buAutoNum type="alphaUcPeriod"/>
            </a:pPr>
            <a:r>
              <a:rPr lang="en-US" sz="2500" b="1" dirty="0" err="1" smtClean="0">
                <a:solidFill>
                  <a:schemeClr val="tx1"/>
                </a:solidFill>
                <a:latin typeface="Times New Roman" pitchFamily="18" charset="0"/>
                <a:cs typeface="Times New Roman" pitchFamily="18" charset="0"/>
              </a:rPr>
              <a:t>Methimazole/carbimazole</a:t>
            </a:r>
          </a:p>
          <a:p>
            <a:pPr marL="457200" lvl="0" indent="-457200" algn="l">
              <a:lnSpc>
                <a:spcPct val="150000"/>
              </a:lnSpc>
              <a:buFont typeface="+mj-lt"/>
              <a:buAutoNum type="alphaUcPeriod"/>
            </a:pPr>
            <a:r>
              <a:rPr lang="en-US" sz="2500" b="1" dirty="0" err="1" smtClean="0">
                <a:solidFill>
                  <a:schemeClr val="tx1"/>
                </a:solidFill>
                <a:latin typeface="Times New Roman" pitchFamily="18" charset="0"/>
                <a:cs typeface="Times New Roman" pitchFamily="18" charset="0"/>
              </a:rPr>
              <a:t>Propylthiouracil</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Refer for definitive treatment with surgery before pregnancy</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Refer to definitive treatment with radioiodine before pregnancy</a:t>
            </a:r>
          </a:p>
          <a:p>
            <a:pPr>
              <a:lnSpc>
                <a:spcPct val="150000"/>
              </a:lnSpc>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26" y="2214554"/>
          <a:ext cx="8786874" cy="4274820"/>
        </p:xfrm>
        <a:graphic>
          <a:graphicData uri="http://schemas.openxmlformats.org/drawingml/2006/table">
            <a:tbl>
              <a:tblPr firstRow="1" bandRow="1">
                <a:tableStyleId>{2D5ABB26-0587-4C30-8999-92F81FD0307C}</a:tableStyleId>
              </a:tblPr>
              <a:tblGrid>
                <a:gridCol w="7429552"/>
                <a:gridCol w="1357322"/>
              </a:tblGrid>
              <a:tr h="370840">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514350" marR="0" lvl="0" indent="-514350" algn="just"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A. </a:t>
                      </a:r>
                      <a:r>
                        <a:rPr lang="en-US" sz="2400" b="1" dirty="0" err="1" smtClean="0">
                          <a:solidFill>
                            <a:schemeClr val="tx1"/>
                          </a:solidFill>
                          <a:latin typeface="Times New Roman" pitchFamily="18" charset="0"/>
                          <a:cs typeface="Times New Roman" pitchFamily="18" charset="0"/>
                        </a:rPr>
                        <a:t>Methimazole</a:t>
                      </a:r>
                      <a:r>
                        <a:rPr lang="en-US" sz="2400" b="1" dirty="0" smtClean="0">
                          <a:solidFill>
                            <a:schemeClr val="tx1"/>
                          </a:solidFill>
                          <a:latin typeface="Times New Roman" pitchFamily="18" charset="0"/>
                          <a:cs typeface="Times New Roman" pitchFamily="18" charset="0"/>
                        </a:rPr>
                        <a:t>/</a:t>
                      </a:r>
                      <a:r>
                        <a:rPr lang="en-US" sz="2400" b="1" dirty="0" err="1" smtClean="0">
                          <a:solidFill>
                            <a:schemeClr val="tx1"/>
                          </a:solidFill>
                          <a:latin typeface="Times New Roman" pitchFamily="18" charset="0"/>
                          <a:cs typeface="Times New Roman" pitchFamily="18" charset="0"/>
                        </a:rPr>
                        <a:t>carbimazole</a:t>
                      </a:r>
                      <a:endParaRPr lang="en-US" sz="23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40</a:t>
                      </a:r>
                    </a:p>
                  </a:txBody>
                  <a:tcPr>
                    <a:lnT w="12700" cap="flat" cmpd="sng" algn="ctr">
                      <a:solidFill>
                        <a:schemeClr val="tx1"/>
                      </a:solidFill>
                      <a:prstDash val="solid"/>
                      <a:round/>
                      <a:headEnd type="none" w="med" len="med"/>
                      <a:tailEnd type="none" w="med" len="med"/>
                    </a:lnT>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B. </a:t>
                      </a:r>
                      <a:r>
                        <a:rPr lang="en-US" sz="2400" b="1" dirty="0" err="1" smtClean="0">
                          <a:solidFill>
                            <a:schemeClr val="tx1"/>
                          </a:solidFill>
                          <a:latin typeface="Times New Roman" pitchFamily="18" charset="0"/>
                          <a:cs typeface="Times New Roman" pitchFamily="18" charset="0"/>
                        </a:rPr>
                        <a:t>Propylthiouracil</a:t>
                      </a:r>
                      <a:endParaRPr lang="en-US" sz="2300" dirty="0">
                        <a:solidFill>
                          <a:schemeClr val="tx1"/>
                        </a:solidFill>
                      </a:endParaRPr>
                    </a:p>
                  </a:txBody>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52</a:t>
                      </a: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 Refer for definitive treatment with surgery before pregnancy</a:t>
                      </a:r>
                      <a:endParaRPr lang="en-US" sz="2300" dirty="0">
                        <a:solidFill>
                          <a:schemeClr val="tx1"/>
                        </a:solidFill>
                      </a:endParaRPr>
                    </a:p>
                  </a:txBody>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a:t>
                      </a: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D. Refer to definitive treatment with radioiodine before pregnancy</a:t>
                      </a:r>
                      <a:endParaRPr lang="en-US" sz="23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ctrTitle"/>
          </p:nvPr>
        </p:nvSpPr>
        <p:spPr>
          <a:xfrm>
            <a:off x="609600" y="152400"/>
            <a:ext cx="7772400" cy="1776402"/>
          </a:xfrm>
        </p:spPr>
        <p:txBody>
          <a:bodyPr>
            <a:noAutofit/>
          </a:bodyPr>
          <a:lstStyle/>
          <a:p>
            <a:r>
              <a:rPr lang="en-US" sz="2000" b="1" dirty="0" smtClean="0">
                <a:solidFill>
                  <a:srgbClr val="C00000"/>
                </a:solidFill>
                <a:latin typeface="Albertus Extra Bold" pitchFamily="34" charset="0"/>
                <a:cs typeface="Aharoni" pitchFamily="2" charset="-79"/>
              </a:rPr>
              <a:t>A 26 year old woman is newly diagnosed with Graves’ disease. She has no </a:t>
            </a:r>
            <a:r>
              <a:rPr lang="en-US" sz="2000" b="1" dirty="0" err="1" smtClean="0">
                <a:solidFill>
                  <a:srgbClr val="C00000"/>
                </a:solidFill>
                <a:latin typeface="Albertus Extra Bold" pitchFamily="34" charset="0"/>
                <a:cs typeface="Aharoni" pitchFamily="2" charset="-79"/>
              </a:rPr>
              <a:t>goitre</a:t>
            </a:r>
            <a:r>
              <a:rPr lang="en-US" sz="2000" b="1" dirty="0" smtClean="0">
                <a:solidFill>
                  <a:srgbClr val="C00000"/>
                </a:solidFill>
                <a:latin typeface="Albertus Extra Bold" pitchFamily="34" charset="0"/>
                <a:cs typeface="Aharoni" pitchFamily="2" charset="-79"/>
              </a:rPr>
              <a:t> or thyroid eye disease and expresses her wish to become pregnant soon. Provided that the patient’s preference is neutral, how would you treat her </a:t>
            </a:r>
            <a:r>
              <a:rPr lang="en-US" sz="2000" b="1" dirty="0" err="1" smtClean="0">
                <a:solidFill>
                  <a:srgbClr val="C00000"/>
                </a:solidFill>
                <a:latin typeface="Albertus Extra Bold" pitchFamily="34" charset="0"/>
                <a:cs typeface="Aharoni" pitchFamily="2" charset="-79"/>
              </a:rPr>
              <a:t>thyrotoxicosis</a:t>
            </a:r>
            <a:r>
              <a:rPr lang="en-US" sz="2000" b="1" dirty="0" smtClean="0">
                <a:solidFill>
                  <a:srgbClr val="C00000"/>
                </a:solidFill>
                <a:latin typeface="Albertus Extra Bold" pitchFamily="34" charset="0"/>
                <a:cs typeface="Aharoni" pitchFamily="2" charset="-79"/>
              </a:rPr>
              <a:t>? </a:t>
            </a:r>
            <a:endParaRPr lang="en-US" sz="2000" b="1" dirty="0">
              <a:solidFill>
                <a:srgbClr val="C00000"/>
              </a:solidFill>
              <a:latin typeface="Albertus Extra Bold" pitchFamily="34" charset="0"/>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061864"/>
            <a:ext cx="8229600" cy="1143000"/>
          </a:xfrm>
        </p:spPr>
        <p:txBody>
          <a:bodyPr>
            <a:noAutofit/>
          </a:bodyPr>
          <a:lstStyle/>
          <a:p>
            <a:pPr algn="ctr" eaLnBrk="1" hangingPunct="1"/>
            <a:r>
              <a:rPr lang="en-US" sz="3500" b="1" dirty="0" smtClean="0">
                <a:solidFill>
                  <a:srgbClr val="C00000"/>
                </a:solidFill>
                <a:latin typeface="Albertus Extra Bold" pitchFamily="34" charset="0"/>
                <a:cs typeface="Aharoni" pitchFamily="2" charset="-79"/>
              </a:rPr>
              <a:t>Possible differences between PTU and MMI in pregnancy</a:t>
            </a:r>
          </a:p>
        </p:txBody>
      </p:sp>
      <p:sp>
        <p:nvSpPr>
          <p:cNvPr id="18435" name="Rectangle 3"/>
          <p:cNvSpPr>
            <a:spLocks noGrp="1" noChangeArrowheads="1"/>
          </p:cNvSpPr>
          <p:nvPr>
            <p:ph type="body" idx="1"/>
          </p:nvPr>
        </p:nvSpPr>
        <p:spPr>
          <a:xfrm>
            <a:off x="428596" y="2680246"/>
            <a:ext cx="8215370" cy="3391960"/>
          </a:xfrm>
        </p:spPr>
        <p:txBody>
          <a:bodyPr>
            <a:normAutofit fontScale="92500" lnSpcReduction="20000"/>
          </a:bodyPr>
          <a:lstStyle/>
          <a:p>
            <a:pPr eaLnBrk="1" hangingPunct="1">
              <a:lnSpc>
                <a:spcPct val="150000"/>
              </a:lnSpc>
              <a:defRPr/>
            </a:pPr>
            <a:r>
              <a:rPr lang="en-US" sz="3200" dirty="0"/>
              <a:t> </a:t>
            </a:r>
            <a:r>
              <a:rPr lang="en-US" sz="3200" b="1" dirty="0">
                <a:solidFill>
                  <a:schemeClr val="accent1">
                    <a:lumMod val="75000"/>
                  </a:schemeClr>
                </a:solidFill>
                <a:latin typeface="Times New Roman" pitchFamily="18" charset="0"/>
                <a:cs typeface="Times New Roman" pitchFamily="18" charset="0"/>
              </a:rPr>
              <a:t>Fractional transfer to the fetus less than MMI? </a:t>
            </a:r>
          </a:p>
          <a:p>
            <a:pPr eaLnBrk="1" hangingPunct="1">
              <a:lnSpc>
                <a:spcPct val="150000"/>
              </a:lnSpc>
              <a:defRPr/>
            </a:pP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Aplasia</a:t>
            </a:r>
            <a:r>
              <a:rPr lang="en-US" sz="3200" b="1" dirty="0">
                <a:solidFill>
                  <a:schemeClr val="accent1">
                    <a:lumMod val="75000"/>
                  </a:schemeClr>
                </a:solidFill>
                <a:latin typeface="Times New Roman" pitchFamily="18" charset="0"/>
                <a:cs typeface="Times New Roman" pitchFamily="18" charset="0"/>
              </a:rPr>
              <a:t> cutis with MMI and not </a:t>
            </a:r>
            <a:r>
              <a:rPr lang="en-US" sz="3200" b="1" dirty="0" smtClean="0">
                <a:solidFill>
                  <a:schemeClr val="accent1">
                    <a:lumMod val="75000"/>
                  </a:schemeClr>
                </a:solidFill>
                <a:latin typeface="Times New Roman" pitchFamily="18" charset="0"/>
                <a:cs typeface="Times New Roman" pitchFamily="18" charset="0"/>
              </a:rPr>
              <a:t>PTU </a:t>
            </a:r>
          </a:p>
          <a:p>
            <a:pPr eaLnBrk="1" hangingPunct="1">
              <a:lnSpc>
                <a:spcPct val="150000"/>
              </a:lnSpc>
              <a:defRPr/>
            </a:pPr>
            <a:r>
              <a:rPr lang="en-US" sz="3200" b="1" dirty="0" err="1" smtClean="0">
                <a:solidFill>
                  <a:schemeClr val="accent1">
                    <a:lumMod val="75000"/>
                  </a:schemeClr>
                </a:solidFill>
                <a:latin typeface="Times New Roman" pitchFamily="18" charset="0"/>
                <a:cs typeface="Times New Roman" pitchFamily="18" charset="0"/>
              </a:rPr>
              <a:t>Choanal</a:t>
            </a:r>
            <a:r>
              <a:rPr lang="en-US" sz="3200" b="1" dirty="0" smtClean="0">
                <a:solidFill>
                  <a:schemeClr val="accent1">
                    <a:lumMod val="75000"/>
                  </a:schemeClr>
                </a:solidFill>
                <a:latin typeface="Times New Roman" pitchFamily="18" charset="0"/>
                <a:cs typeface="Times New Roman" pitchFamily="18" charset="0"/>
              </a:rPr>
              <a:t>/</a:t>
            </a:r>
            <a:r>
              <a:rPr lang="en-US" sz="3200" b="1" dirty="0" err="1" smtClean="0">
                <a:solidFill>
                  <a:schemeClr val="accent1">
                    <a:lumMod val="75000"/>
                  </a:schemeClr>
                </a:solidFill>
                <a:latin typeface="Times New Roman" pitchFamily="18" charset="0"/>
                <a:cs typeface="Times New Roman" pitchFamily="18" charset="0"/>
              </a:rPr>
              <a:t>esophagheal</a:t>
            </a:r>
            <a:r>
              <a:rPr lang="en-US" sz="3200" b="1" dirty="0" smtClean="0">
                <a:solidFill>
                  <a:schemeClr val="accent1">
                    <a:lumMod val="75000"/>
                  </a:schemeClr>
                </a:solidFill>
                <a:latin typeface="Times New Roman" pitchFamily="18" charset="0"/>
                <a:cs typeface="Times New Roman" pitchFamily="18" charset="0"/>
              </a:rPr>
              <a:t> </a:t>
            </a:r>
            <a:r>
              <a:rPr lang="en-US" sz="3200" b="1" dirty="0" err="1" smtClean="0">
                <a:solidFill>
                  <a:schemeClr val="accent1">
                    <a:lumMod val="75000"/>
                  </a:schemeClr>
                </a:solidFill>
                <a:latin typeface="Times New Roman" pitchFamily="18" charset="0"/>
                <a:cs typeface="Times New Roman" pitchFamily="18" charset="0"/>
              </a:rPr>
              <a:t>atresia</a:t>
            </a:r>
            <a:r>
              <a:rPr lang="en-US" sz="3200" b="1" dirty="0" smtClean="0">
                <a:solidFill>
                  <a:schemeClr val="accent1">
                    <a:lumMod val="75000"/>
                  </a:schemeClr>
                </a:solidFill>
                <a:latin typeface="Times New Roman" pitchFamily="18" charset="0"/>
                <a:cs typeface="Times New Roman" pitchFamily="18" charset="0"/>
              </a:rPr>
              <a:t> with MMI</a:t>
            </a:r>
          </a:p>
          <a:p>
            <a:pPr eaLnBrk="1" hangingPunct="1">
              <a:lnSpc>
                <a:spcPct val="150000"/>
              </a:lnSpc>
              <a:defRPr/>
            </a:pPr>
            <a:r>
              <a:rPr lang="en-US" b="1" dirty="0" smtClean="0">
                <a:solidFill>
                  <a:schemeClr val="accent1">
                    <a:lumMod val="75000"/>
                  </a:schemeClr>
                </a:solidFill>
                <a:latin typeface="Times New Roman" pitchFamily="18" charset="0"/>
                <a:cs typeface="Times New Roman" pitchFamily="18" charset="0"/>
              </a:rPr>
              <a:t>Liver failure with PTU</a:t>
            </a:r>
            <a:endParaRPr lang="en-US" sz="3200"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g0974210001"/>
          <p:cNvPicPr>
            <a:picLocks noChangeAspect="1" noChangeArrowheads="1"/>
          </p:cNvPicPr>
          <p:nvPr/>
        </p:nvPicPr>
        <p:blipFill>
          <a:blip r:embed="rId2" cstate="print"/>
          <a:srcRect/>
          <a:stretch>
            <a:fillRect/>
          </a:stretch>
        </p:blipFill>
        <p:spPr bwMode="auto">
          <a:xfrm>
            <a:off x="2555875" y="214313"/>
            <a:ext cx="4087813" cy="5305425"/>
          </a:xfrm>
          <a:prstGeom prst="rect">
            <a:avLst/>
          </a:prstGeom>
          <a:noFill/>
          <a:ln w="9525">
            <a:noFill/>
            <a:miter lim="800000"/>
            <a:headEnd/>
            <a:tailEnd/>
          </a:ln>
        </p:spPr>
      </p:pic>
      <p:sp>
        <p:nvSpPr>
          <p:cNvPr id="122883" name="Text Box 3"/>
          <p:cNvSpPr txBox="1">
            <a:spLocks noChangeArrowheads="1"/>
          </p:cNvSpPr>
          <p:nvPr/>
        </p:nvSpPr>
        <p:spPr bwMode="auto">
          <a:xfrm>
            <a:off x="539750" y="5500688"/>
            <a:ext cx="7777163" cy="923925"/>
          </a:xfrm>
          <a:prstGeom prst="rect">
            <a:avLst/>
          </a:prstGeom>
          <a:noFill/>
          <a:ln w="9525">
            <a:noFill/>
            <a:miter lim="800000"/>
            <a:headEnd/>
            <a:tailEnd/>
          </a:ln>
          <a:effectLst/>
        </p:spPr>
        <p:txBody>
          <a:bodyPr>
            <a:spAutoFit/>
          </a:bodyPr>
          <a:lstStyle/>
          <a:p>
            <a:pPr algn="ctr">
              <a:spcBef>
                <a:spcPct val="50000"/>
              </a:spcBef>
              <a:defRPr/>
            </a:pPr>
            <a:r>
              <a:rPr lang="en-US" sz="1800" b="1" dirty="0">
                <a:solidFill>
                  <a:schemeClr val="accent1">
                    <a:lumMod val="75000"/>
                  </a:schemeClr>
                </a:solidFill>
              </a:rPr>
              <a:t>PTU and MMI levels (± SD), expressed as a percentage of initial concentration in maternal (circles) and fetal (triangles) circuits of the </a:t>
            </a:r>
            <a:r>
              <a:rPr lang="en-US" sz="1800" b="1" dirty="0" err="1">
                <a:solidFill>
                  <a:schemeClr val="accent1">
                    <a:lumMod val="75000"/>
                  </a:schemeClr>
                </a:solidFill>
              </a:rPr>
              <a:t>perfused</a:t>
            </a:r>
            <a:r>
              <a:rPr lang="en-US" sz="1800" b="1" dirty="0">
                <a:solidFill>
                  <a:schemeClr val="accent1">
                    <a:lumMod val="75000"/>
                  </a:schemeClr>
                </a:solidFill>
              </a:rPr>
              <a:t> human placental lobule.</a:t>
            </a:r>
          </a:p>
        </p:txBody>
      </p:sp>
      <p:sp>
        <p:nvSpPr>
          <p:cNvPr id="36868" name="TextBox 3"/>
          <p:cNvSpPr txBox="1">
            <a:spLocks noChangeArrowheads="1"/>
          </p:cNvSpPr>
          <p:nvPr/>
        </p:nvSpPr>
        <p:spPr bwMode="auto">
          <a:xfrm>
            <a:off x="642938" y="6429375"/>
            <a:ext cx="3143250" cy="338138"/>
          </a:xfrm>
          <a:prstGeom prst="rect">
            <a:avLst/>
          </a:prstGeom>
          <a:noFill/>
          <a:ln w="9525">
            <a:noFill/>
            <a:miter lim="800000"/>
            <a:headEnd/>
            <a:tailEnd/>
          </a:ln>
        </p:spPr>
        <p:txBody>
          <a:bodyPr wrap="none">
            <a:spAutoFit/>
          </a:bodyPr>
          <a:lstStyle/>
          <a:p>
            <a:r>
              <a:rPr lang="en-US" sz="1600">
                <a:solidFill>
                  <a:schemeClr val="tx2"/>
                </a:solidFill>
              </a:rPr>
              <a:t>Mortimer et al.JCEM 1997;82:3099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1438"/>
            <a:ext cx="8229600" cy="428625"/>
          </a:xfrm>
        </p:spPr>
        <p:txBody>
          <a:bodyPr>
            <a:noAutofit/>
          </a:bodyPr>
          <a:lstStyle/>
          <a:p>
            <a:pPr algn="ctr"/>
            <a:r>
              <a:rPr lang="en-US" sz="3500" b="1" dirty="0" smtClean="0">
                <a:solidFill>
                  <a:srgbClr val="C00000"/>
                </a:solidFill>
                <a:latin typeface="Albertus Extra Bold" pitchFamily="34" charset="0"/>
                <a:cs typeface="Aharoni" pitchFamily="2" charset="-79"/>
              </a:rPr>
              <a:t>Congenital anomalies</a:t>
            </a:r>
          </a:p>
        </p:txBody>
      </p:sp>
      <p:sp>
        <p:nvSpPr>
          <p:cNvPr id="3" name="Content Placeholder 2"/>
          <p:cNvSpPr>
            <a:spLocks noGrp="1"/>
          </p:cNvSpPr>
          <p:nvPr>
            <p:ph idx="1"/>
          </p:nvPr>
        </p:nvSpPr>
        <p:spPr>
          <a:xfrm>
            <a:off x="428625" y="3501008"/>
            <a:ext cx="8229600" cy="2761778"/>
          </a:xfrm>
        </p:spPr>
        <p:txBody>
          <a:bodyPr>
            <a:normAutofit fontScale="62500" lnSpcReduction="20000"/>
          </a:bodyPr>
          <a:lstStyle/>
          <a:p>
            <a:pPr>
              <a:buFont typeface="Wingdings 2" pitchFamily="18" charset="2"/>
              <a:buNone/>
              <a:defRPr/>
            </a:pPr>
            <a:r>
              <a:rPr lang="en-US" sz="2400" b="1" dirty="0" err="1" smtClean="0">
                <a:solidFill>
                  <a:srgbClr val="C00000"/>
                </a:solidFill>
                <a:latin typeface="Times New Roman" pitchFamily="18" charset="0"/>
                <a:cs typeface="Times New Roman" pitchFamily="18" charset="0"/>
              </a:rPr>
              <a:t>Aplasia</a:t>
            </a:r>
            <a:r>
              <a:rPr lang="en-US" sz="2400" b="1" dirty="0" smtClean="0">
                <a:solidFill>
                  <a:srgbClr val="C00000"/>
                </a:solidFill>
                <a:latin typeface="Times New Roman" pitchFamily="18" charset="0"/>
                <a:cs typeface="Times New Roman" pitchFamily="18" charset="0"/>
              </a:rPr>
              <a:t> Cutis</a:t>
            </a:r>
            <a:endParaRPr lang="en-US" sz="2400" b="1" dirty="0" smtClean="0">
              <a:solidFill>
                <a:schemeClr val="accent1">
                  <a:lumMod val="75000"/>
                </a:schemeClr>
              </a:solidFill>
              <a:latin typeface="Times New Roman" pitchFamily="18" charset="0"/>
              <a:cs typeface="Times New Roman" pitchFamily="18" charset="0"/>
            </a:endParaRPr>
          </a:p>
          <a:p>
            <a:pPr>
              <a:defRPr/>
            </a:pPr>
            <a:r>
              <a:rPr lang="en-US" b="1" dirty="0" smtClean="0">
                <a:solidFill>
                  <a:schemeClr val="accent1">
                    <a:lumMod val="75000"/>
                  </a:schemeClr>
                </a:solidFill>
                <a:latin typeface="Times New Roman" pitchFamily="18" charset="0"/>
                <a:cs typeface="Times New Roman" pitchFamily="18" charset="0"/>
              </a:rPr>
              <a:t>Baseline occurrence rate:  1 in 33,000 births</a:t>
            </a:r>
          </a:p>
          <a:p>
            <a:pPr>
              <a:defRPr/>
            </a:pPr>
            <a:r>
              <a:rPr lang="en-US" b="1" dirty="0" smtClean="0">
                <a:solidFill>
                  <a:schemeClr val="accent1">
                    <a:lumMod val="75000"/>
                  </a:schemeClr>
                </a:solidFill>
                <a:latin typeface="Times New Roman" pitchFamily="18" charset="0"/>
                <a:cs typeface="Times New Roman" pitchFamily="18" charset="0"/>
              </a:rPr>
              <a:t>Rate associated with MMI not different from baseline rate:</a:t>
            </a:r>
          </a:p>
          <a:p>
            <a:pPr lvl="1">
              <a:buNone/>
              <a:defRPr/>
            </a:pPr>
            <a:r>
              <a:rPr lang="en-US" sz="2000" b="1" dirty="0" smtClean="0">
                <a:solidFill>
                  <a:schemeClr val="accent1">
                    <a:lumMod val="75000"/>
                  </a:schemeClr>
                </a:solidFill>
                <a:latin typeface="Times New Roman" pitchFamily="18" charset="0"/>
                <a:cs typeface="Times New Roman" pitchFamily="18" charset="0"/>
              </a:rPr>
              <a:t>Van </a:t>
            </a:r>
            <a:r>
              <a:rPr lang="en-US" sz="2000" b="1" dirty="0" err="1" smtClean="0">
                <a:solidFill>
                  <a:schemeClr val="accent1">
                    <a:lumMod val="75000"/>
                  </a:schemeClr>
                </a:solidFill>
                <a:latin typeface="Times New Roman" pitchFamily="18" charset="0"/>
                <a:cs typeface="Times New Roman" pitchFamily="18" charset="0"/>
              </a:rPr>
              <a:t>Dijke</a:t>
            </a:r>
            <a:r>
              <a:rPr lang="en-US" sz="2000" b="1" dirty="0" smtClean="0">
                <a:solidFill>
                  <a:schemeClr val="accent1">
                    <a:lumMod val="75000"/>
                  </a:schemeClr>
                </a:solidFill>
                <a:latin typeface="Times New Roman" pitchFamily="18" charset="0"/>
                <a:cs typeface="Times New Roman" pitchFamily="18" charset="0"/>
              </a:rPr>
              <a:t> et al. Ann Inter Med 1987; 106: 60</a:t>
            </a:r>
          </a:p>
          <a:p>
            <a:pPr lvl="1">
              <a:buNone/>
              <a:defRPr/>
            </a:pPr>
            <a:r>
              <a:rPr lang="en-US" sz="2200" b="1" dirty="0" err="1" smtClean="0">
                <a:solidFill>
                  <a:schemeClr val="accent1">
                    <a:lumMod val="75000"/>
                  </a:schemeClr>
                </a:solidFill>
                <a:latin typeface="Times New Roman" pitchFamily="18" charset="0"/>
                <a:cs typeface="Times New Roman" pitchFamily="18" charset="0"/>
              </a:rPr>
              <a:t>Momotani</a:t>
            </a:r>
            <a:r>
              <a:rPr lang="en-US" sz="2200" b="1" dirty="0" smtClean="0">
                <a:solidFill>
                  <a:schemeClr val="accent1">
                    <a:lumMod val="75000"/>
                  </a:schemeClr>
                </a:solidFill>
                <a:latin typeface="Times New Roman" pitchFamily="18" charset="0"/>
                <a:cs typeface="Times New Roman" pitchFamily="18" charset="0"/>
              </a:rPr>
              <a:t> et al. </a:t>
            </a:r>
            <a:r>
              <a:rPr lang="en-US" sz="2200" b="1" dirty="0" err="1" smtClean="0">
                <a:solidFill>
                  <a:schemeClr val="accent1">
                    <a:lumMod val="75000"/>
                  </a:schemeClr>
                </a:solidFill>
                <a:latin typeface="Times New Roman" pitchFamily="18" charset="0"/>
                <a:cs typeface="Times New Roman" pitchFamily="18" charset="0"/>
              </a:rPr>
              <a:t>Clin</a:t>
            </a:r>
            <a:r>
              <a:rPr lang="en-US" sz="2200" b="1" dirty="0" smtClean="0">
                <a:solidFill>
                  <a:schemeClr val="accent1">
                    <a:lumMod val="75000"/>
                  </a:schemeClr>
                </a:solidFill>
                <a:latin typeface="Times New Roman" pitchFamily="18" charset="0"/>
                <a:cs typeface="Times New Roman" pitchFamily="18" charset="0"/>
              </a:rPr>
              <a:t> </a:t>
            </a:r>
            <a:r>
              <a:rPr lang="en-US" sz="2200" b="1" dirty="0" err="1" smtClean="0">
                <a:solidFill>
                  <a:schemeClr val="accent1">
                    <a:lumMod val="75000"/>
                  </a:schemeClr>
                </a:solidFill>
                <a:latin typeface="Times New Roman" pitchFamily="18" charset="0"/>
                <a:cs typeface="Times New Roman" pitchFamily="18" charset="0"/>
              </a:rPr>
              <a:t>Endocrinol</a:t>
            </a:r>
            <a:r>
              <a:rPr lang="en-US" sz="2200" b="1" dirty="0" smtClean="0">
                <a:solidFill>
                  <a:schemeClr val="accent1">
                    <a:lumMod val="75000"/>
                  </a:schemeClr>
                </a:solidFill>
                <a:latin typeface="Times New Roman" pitchFamily="18" charset="0"/>
                <a:cs typeface="Times New Roman" pitchFamily="18" charset="0"/>
              </a:rPr>
              <a:t> 1994; 20: 695</a:t>
            </a:r>
          </a:p>
          <a:p>
            <a:pPr lvl="1">
              <a:buNone/>
              <a:defRPr/>
            </a:pPr>
            <a:r>
              <a:rPr lang="en-US" sz="2200" b="1" dirty="0" err="1" smtClean="0">
                <a:solidFill>
                  <a:schemeClr val="accent1">
                    <a:lumMod val="75000"/>
                  </a:schemeClr>
                </a:solidFill>
                <a:latin typeface="Times New Roman" pitchFamily="18" charset="0"/>
                <a:cs typeface="Times New Roman" pitchFamily="18" charset="0"/>
              </a:rPr>
              <a:t>Azizi</a:t>
            </a:r>
            <a:r>
              <a:rPr lang="en-US" sz="2200" b="1" dirty="0" smtClean="0">
                <a:solidFill>
                  <a:schemeClr val="accent1">
                    <a:lumMod val="75000"/>
                  </a:schemeClr>
                </a:solidFill>
                <a:latin typeface="Times New Roman" pitchFamily="18" charset="0"/>
                <a:cs typeface="Times New Roman" pitchFamily="18" charset="0"/>
              </a:rPr>
              <a:t> F. </a:t>
            </a:r>
            <a:r>
              <a:rPr lang="en-US" sz="2200" b="1" dirty="0" err="1" smtClean="0">
                <a:solidFill>
                  <a:schemeClr val="accent1">
                    <a:lumMod val="75000"/>
                  </a:schemeClr>
                </a:solidFill>
                <a:latin typeface="Times New Roman" pitchFamily="18" charset="0"/>
                <a:cs typeface="Times New Roman" pitchFamily="18" charset="0"/>
              </a:rPr>
              <a:t>Int</a:t>
            </a:r>
            <a:r>
              <a:rPr lang="en-US" sz="2200" b="1" dirty="0" smtClean="0">
                <a:solidFill>
                  <a:schemeClr val="accent1">
                    <a:lumMod val="75000"/>
                  </a:schemeClr>
                </a:solidFill>
                <a:latin typeface="Times New Roman" pitchFamily="18" charset="0"/>
                <a:cs typeface="Times New Roman" pitchFamily="18" charset="0"/>
              </a:rPr>
              <a:t> J </a:t>
            </a:r>
            <a:r>
              <a:rPr lang="en-US" sz="2200" b="1" dirty="0" err="1" smtClean="0">
                <a:solidFill>
                  <a:schemeClr val="accent1">
                    <a:lumMod val="75000"/>
                  </a:schemeClr>
                </a:solidFill>
                <a:latin typeface="Times New Roman" pitchFamily="18" charset="0"/>
                <a:cs typeface="Times New Roman" pitchFamily="18" charset="0"/>
              </a:rPr>
              <a:t>Endoc</a:t>
            </a:r>
            <a:r>
              <a:rPr lang="en-US" sz="2200" b="1" dirty="0" smtClean="0">
                <a:solidFill>
                  <a:schemeClr val="accent1">
                    <a:lumMod val="75000"/>
                  </a:schemeClr>
                </a:solidFill>
                <a:latin typeface="Times New Roman" pitchFamily="18" charset="0"/>
                <a:cs typeface="Times New Roman" pitchFamily="18" charset="0"/>
              </a:rPr>
              <a:t> </a:t>
            </a:r>
            <a:r>
              <a:rPr lang="en-US" sz="2200" b="1" dirty="0" err="1" smtClean="0">
                <a:solidFill>
                  <a:schemeClr val="accent1">
                    <a:lumMod val="75000"/>
                  </a:schemeClr>
                </a:solidFill>
                <a:latin typeface="Times New Roman" pitchFamily="18" charset="0"/>
                <a:cs typeface="Times New Roman" pitchFamily="18" charset="0"/>
              </a:rPr>
              <a:t>Metab</a:t>
            </a:r>
            <a:r>
              <a:rPr lang="en-US" sz="2200" b="1" dirty="0" smtClean="0">
                <a:solidFill>
                  <a:schemeClr val="accent1">
                    <a:lumMod val="75000"/>
                  </a:schemeClr>
                </a:solidFill>
                <a:latin typeface="Times New Roman" pitchFamily="18" charset="0"/>
                <a:cs typeface="Times New Roman" pitchFamily="18" charset="0"/>
              </a:rPr>
              <a:t> 2008; 4: 109</a:t>
            </a:r>
          </a:p>
          <a:p>
            <a:pPr>
              <a:buNone/>
              <a:defRPr/>
            </a:pPr>
            <a:endParaRPr lang="en-US" sz="2400" b="1" dirty="0" smtClean="0">
              <a:solidFill>
                <a:schemeClr val="accent1">
                  <a:lumMod val="75000"/>
                </a:schemeClr>
              </a:solidFill>
              <a:latin typeface="Times New Roman" pitchFamily="18" charset="0"/>
              <a:cs typeface="Times New Roman" pitchFamily="18" charset="0"/>
            </a:endParaRPr>
          </a:p>
          <a:p>
            <a:pPr>
              <a:defRPr/>
            </a:pPr>
            <a:r>
              <a:rPr lang="en-US" sz="2400" b="1" dirty="0" smtClean="0">
                <a:solidFill>
                  <a:schemeClr val="accent1">
                    <a:lumMod val="75000"/>
                  </a:schemeClr>
                </a:solidFill>
                <a:latin typeface="Times New Roman" pitchFamily="18" charset="0"/>
                <a:cs typeface="Times New Roman" pitchFamily="18" charset="0"/>
              </a:rPr>
              <a:t>↑</a:t>
            </a:r>
            <a:r>
              <a:rPr lang="en-US" b="1" dirty="0" smtClean="0">
                <a:solidFill>
                  <a:schemeClr val="accent1">
                    <a:lumMod val="75000"/>
                  </a:schemeClr>
                </a:solidFill>
                <a:latin typeface="Times New Roman" pitchFamily="18" charset="0"/>
                <a:cs typeface="Times New Roman" pitchFamily="18" charset="0"/>
              </a:rPr>
              <a:t>sinus inverses ± </a:t>
            </a:r>
            <a:r>
              <a:rPr lang="en-US" b="1" dirty="0" err="1" smtClean="0">
                <a:solidFill>
                  <a:schemeClr val="accent1">
                    <a:lumMod val="75000"/>
                  </a:schemeClr>
                </a:solidFill>
                <a:latin typeface="Times New Roman" pitchFamily="18" charset="0"/>
                <a:cs typeface="Times New Roman" pitchFamily="18" charset="0"/>
              </a:rPr>
              <a:t>dextrocardia</a:t>
            </a:r>
            <a:r>
              <a:rPr lang="en-US" b="1" dirty="0" smtClean="0">
                <a:solidFill>
                  <a:schemeClr val="accent1">
                    <a:lumMod val="75000"/>
                  </a:schemeClr>
                </a:solidFill>
                <a:latin typeface="Times New Roman" pitchFamily="18" charset="0"/>
                <a:cs typeface="Times New Roman" pitchFamily="18" charset="0"/>
              </a:rPr>
              <a:t>, kidney a/</a:t>
            </a:r>
            <a:r>
              <a:rPr lang="en-US" b="1" dirty="0" err="1" smtClean="0">
                <a:solidFill>
                  <a:schemeClr val="accent1">
                    <a:lumMod val="75000"/>
                  </a:schemeClr>
                </a:solidFill>
                <a:latin typeface="Times New Roman" pitchFamily="18" charset="0"/>
                <a:cs typeface="Times New Roman" pitchFamily="18" charset="0"/>
              </a:rPr>
              <a:t>dysgenesis</a:t>
            </a:r>
            <a:r>
              <a:rPr lang="en-US" b="1" dirty="0" smtClean="0">
                <a:solidFill>
                  <a:schemeClr val="accent1">
                    <a:lumMod val="75000"/>
                  </a:schemeClr>
                </a:solidFill>
                <a:latin typeface="Times New Roman" pitchFamily="18" charset="0"/>
                <a:cs typeface="Times New Roman" pitchFamily="18" charset="0"/>
              </a:rPr>
              <a:t> and cardiac outflow tract defect with PTU </a:t>
            </a:r>
          </a:p>
          <a:p>
            <a:pPr lvl="2">
              <a:buNone/>
              <a:defRPr/>
            </a:pPr>
            <a:r>
              <a:rPr lang="en-US" sz="2200" b="1" dirty="0" err="1" smtClean="0">
                <a:solidFill>
                  <a:schemeClr val="accent1">
                    <a:lumMod val="75000"/>
                  </a:schemeClr>
                </a:solidFill>
                <a:latin typeface="Times New Roman" pitchFamily="18" charset="0"/>
                <a:cs typeface="Times New Roman" pitchFamily="18" charset="0"/>
              </a:rPr>
              <a:t>Clementi</a:t>
            </a:r>
            <a:r>
              <a:rPr lang="en-US" sz="2200" b="1" dirty="0" smtClean="0">
                <a:solidFill>
                  <a:schemeClr val="accent1">
                    <a:lumMod val="75000"/>
                  </a:schemeClr>
                </a:solidFill>
                <a:latin typeface="Times New Roman" pitchFamily="18" charset="0"/>
                <a:cs typeface="Times New Roman" pitchFamily="18" charset="0"/>
              </a:rPr>
              <a:t> et al. JCEM 2010; 95: E337</a:t>
            </a:r>
          </a:p>
          <a:p>
            <a:pPr>
              <a:buFont typeface="Wingdings 2" pitchFamily="18" charset="2"/>
              <a:buNone/>
              <a:defRPr/>
            </a:pPr>
            <a:r>
              <a:rPr lang="en-US" sz="1600" b="1" dirty="0" smtClean="0">
                <a:solidFill>
                  <a:schemeClr val="accent1">
                    <a:lumMod val="75000"/>
                  </a:schemeClr>
                </a:solidFill>
                <a:latin typeface="Times New Roman" pitchFamily="18" charset="0"/>
                <a:cs typeface="Times New Roman" pitchFamily="18" charset="0"/>
              </a:rPr>
              <a:t>          </a:t>
            </a:r>
            <a:endParaRPr lang="en-US" sz="1400"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endParaRPr lang="en-US" sz="2400" b="1" dirty="0" smtClean="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571500" y="858838"/>
            <a:ext cx="8215313" cy="2785378"/>
          </a:xfrm>
          <a:prstGeom prst="rect">
            <a:avLst/>
          </a:prstGeom>
          <a:noFill/>
        </p:spPr>
        <p:txBody>
          <a:bodyPr wrap="square">
            <a:spAutoFit/>
          </a:bodyPr>
          <a:lstStyle/>
          <a:p>
            <a:pPr>
              <a:defRPr/>
            </a:pPr>
            <a:r>
              <a:rPr lang="en-US" b="1" dirty="0">
                <a:solidFill>
                  <a:schemeClr val="accent1">
                    <a:lumMod val="75000"/>
                  </a:schemeClr>
                </a:solidFill>
              </a:rPr>
              <a:t>Two epidemiological studies: no increase in the frequency of congenital anomalies in children prenatally exposed to MMI.</a:t>
            </a:r>
          </a:p>
          <a:p>
            <a:pPr>
              <a:defRPr/>
            </a:pPr>
            <a:endParaRPr lang="en-US" sz="900" dirty="0">
              <a:solidFill>
                <a:schemeClr val="accent1">
                  <a:lumMod val="75000"/>
                </a:schemeClr>
              </a:solidFill>
            </a:endParaRPr>
          </a:p>
          <a:p>
            <a:pPr>
              <a:defRPr/>
            </a:pPr>
            <a:r>
              <a:rPr lang="en-US" sz="1400" b="1" dirty="0">
                <a:solidFill>
                  <a:schemeClr val="accent1">
                    <a:lumMod val="75000"/>
                  </a:schemeClr>
                </a:solidFill>
              </a:rPr>
              <a:t>         </a:t>
            </a:r>
            <a:r>
              <a:rPr lang="en-US" sz="1400" b="1" dirty="0" err="1">
                <a:solidFill>
                  <a:schemeClr val="accent1">
                    <a:lumMod val="75000"/>
                  </a:schemeClr>
                </a:solidFill>
              </a:rPr>
              <a:t>Momotani</a:t>
            </a:r>
            <a:r>
              <a:rPr lang="en-US" sz="1400" b="1" dirty="0">
                <a:solidFill>
                  <a:schemeClr val="accent1">
                    <a:lumMod val="75000"/>
                  </a:schemeClr>
                </a:solidFill>
              </a:rPr>
              <a:t> et al 1984; (243 MMI, 400 control)</a:t>
            </a:r>
          </a:p>
          <a:p>
            <a:pPr>
              <a:defRPr/>
            </a:pPr>
            <a:r>
              <a:rPr lang="en-US" sz="1400" b="1" dirty="0">
                <a:solidFill>
                  <a:schemeClr val="accent1">
                    <a:lumMod val="75000"/>
                  </a:schemeClr>
                </a:solidFill>
              </a:rPr>
              <a:t>         </a:t>
            </a:r>
            <a:r>
              <a:rPr lang="en-US" sz="1400" b="1" dirty="0" err="1">
                <a:solidFill>
                  <a:schemeClr val="accent1">
                    <a:lumMod val="75000"/>
                  </a:schemeClr>
                </a:solidFill>
              </a:rPr>
              <a:t>Gianantonio</a:t>
            </a:r>
            <a:r>
              <a:rPr lang="en-US" sz="1400" b="1" dirty="0">
                <a:solidFill>
                  <a:schemeClr val="accent1">
                    <a:lumMod val="75000"/>
                  </a:schemeClr>
                </a:solidFill>
              </a:rPr>
              <a:t> et al 2001;(241 MMI,1089 control</a:t>
            </a:r>
            <a:r>
              <a:rPr lang="en-US" sz="1400" b="1" dirty="0" smtClean="0">
                <a:solidFill>
                  <a:schemeClr val="accent1">
                    <a:lumMod val="75000"/>
                  </a:schemeClr>
                </a:solidFill>
              </a:rPr>
              <a:t>)</a:t>
            </a:r>
          </a:p>
          <a:p>
            <a:pPr>
              <a:defRPr/>
            </a:pPr>
            <a:endParaRPr lang="en-US" sz="1400" b="1" dirty="0" smtClean="0">
              <a:solidFill>
                <a:schemeClr val="accent1">
                  <a:lumMod val="75000"/>
                </a:schemeClr>
              </a:solidFill>
            </a:endParaRPr>
          </a:p>
          <a:p>
            <a:pPr>
              <a:defRPr/>
            </a:pPr>
            <a:r>
              <a:rPr lang="en-US" b="1" dirty="0" smtClean="0">
                <a:solidFill>
                  <a:schemeClr val="accent1">
                    <a:lumMod val="75000"/>
                  </a:schemeClr>
                </a:solidFill>
              </a:rPr>
              <a:t>Increased rate of </a:t>
            </a:r>
            <a:r>
              <a:rPr lang="en-US" b="1" dirty="0" err="1" smtClean="0">
                <a:solidFill>
                  <a:schemeClr val="accent1">
                    <a:lumMod val="75000"/>
                  </a:schemeClr>
                </a:solidFill>
              </a:rPr>
              <a:t>aplasia</a:t>
            </a:r>
            <a:r>
              <a:rPr lang="en-US" b="1" dirty="0" smtClean="0">
                <a:solidFill>
                  <a:schemeClr val="accent1">
                    <a:lumMod val="75000"/>
                  </a:schemeClr>
                </a:solidFill>
              </a:rPr>
              <a:t> cutis in an area where MMI was used in animal feed</a:t>
            </a:r>
          </a:p>
          <a:p>
            <a:pPr>
              <a:buFont typeface="Wingdings 2" pitchFamily="18" charset="2"/>
              <a:buNone/>
              <a:defRPr/>
            </a:pPr>
            <a:r>
              <a:rPr lang="en-US" sz="1100" b="1" dirty="0" smtClean="0">
                <a:solidFill>
                  <a:schemeClr val="accent1">
                    <a:lumMod val="75000"/>
                  </a:schemeClr>
                </a:solidFill>
              </a:rPr>
              <a:t>       </a:t>
            </a:r>
            <a:r>
              <a:rPr lang="en-US" sz="1100" dirty="0" smtClean="0">
                <a:solidFill>
                  <a:schemeClr val="accent1">
                    <a:lumMod val="75000"/>
                  </a:schemeClr>
                </a:solidFill>
              </a:rPr>
              <a:t> </a:t>
            </a:r>
            <a:r>
              <a:rPr lang="en-US" sz="1400" b="1" dirty="0" smtClean="0">
                <a:solidFill>
                  <a:schemeClr val="accent1">
                    <a:lumMod val="75000"/>
                  </a:schemeClr>
                </a:solidFill>
              </a:rPr>
              <a:t>Martinez-</a:t>
            </a:r>
            <a:r>
              <a:rPr lang="en-US" sz="1400" b="1" dirty="0" err="1" smtClean="0">
                <a:solidFill>
                  <a:schemeClr val="accent1">
                    <a:lumMod val="75000"/>
                  </a:schemeClr>
                </a:solidFill>
              </a:rPr>
              <a:t>Firas</a:t>
            </a:r>
            <a:r>
              <a:rPr lang="en-US" sz="1400" b="1" dirty="0" smtClean="0">
                <a:solidFill>
                  <a:schemeClr val="accent1">
                    <a:lumMod val="75000"/>
                  </a:schemeClr>
                </a:solidFill>
              </a:rPr>
              <a:t> et al. Lancet 1992; 339: 742</a:t>
            </a:r>
          </a:p>
          <a:p>
            <a:pPr>
              <a:defRPr/>
            </a:pPr>
            <a:endParaRPr lang="en-US" sz="1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00034" y="-24"/>
            <a:ext cx="8305800" cy="642942"/>
          </a:xfrm>
        </p:spPr>
        <p:txBody>
          <a:bodyPr>
            <a:noAutofit/>
          </a:bodyPr>
          <a:lstStyle/>
          <a:p>
            <a:pPr algn="ctr">
              <a:defRPr/>
            </a:pPr>
            <a:r>
              <a:rPr lang="en-US" sz="2000" b="1" dirty="0" smtClean="0">
                <a:solidFill>
                  <a:srgbClr val="C00000"/>
                </a:solidFill>
                <a:latin typeface="Albertus Extra Bold" pitchFamily="34" charset="0"/>
                <a:cs typeface="Aharoni" pitchFamily="2" charset="-79"/>
              </a:rPr>
              <a:t>Reports of </a:t>
            </a:r>
            <a:r>
              <a:rPr lang="en-US" sz="2000" b="1" dirty="0" err="1" smtClean="0">
                <a:solidFill>
                  <a:srgbClr val="C00000"/>
                </a:solidFill>
                <a:latin typeface="Albertus Extra Bold" pitchFamily="34" charset="0"/>
                <a:cs typeface="Aharoni" pitchFamily="2" charset="-79"/>
              </a:rPr>
              <a:t>Choanal</a:t>
            </a:r>
            <a:r>
              <a:rPr lang="en-US" sz="2000" b="1" dirty="0" smtClean="0">
                <a:solidFill>
                  <a:srgbClr val="C00000"/>
                </a:solidFill>
                <a:latin typeface="Albertus Extra Bold" pitchFamily="34" charset="0"/>
                <a:cs typeface="Aharoni" pitchFamily="2" charset="-79"/>
              </a:rPr>
              <a:t> </a:t>
            </a:r>
            <a:r>
              <a:rPr lang="en-US" sz="2000" b="1" dirty="0" err="1" smtClean="0">
                <a:solidFill>
                  <a:srgbClr val="C00000"/>
                </a:solidFill>
                <a:latin typeface="Albertus Extra Bold" pitchFamily="34" charset="0"/>
                <a:cs typeface="Aharoni" pitchFamily="2" charset="-79"/>
              </a:rPr>
              <a:t>Atresia</a:t>
            </a:r>
            <a:r>
              <a:rPr lang="en-US" sz="2000" b="1" dirty="0" smtClean="0">
                <a:solidFill>
                  <a:srgbClr val="C00000"/>
                </a:solidFill>
                <a:latin typeface="Albertus Extra Bold" pitchFamily="34" charset="0"/>
                <a:cs typeface="Aharoni" pitchFamily="2" charset="-79"/>
              </a:rPr>
              <a:t> and Gastro-</a:t>
            </a:r>
            <a:r>
              <a:rPr lang="en-US" sz="2000" b="1" dirty="0" err="1" smtClean="0">
                <a:solidFill>
                  <a:srgbClr val="C00000"/>
                </a:solidFill>
                <a:latin typeface="Albertus Extra Bold" pitchFamily="34" charset="0"/>
                <a:cs typeface="Aharoni" pitchFamily="2" charset="-79"/>
              </a:rPr>
              <a:t>intetinal</a:t>
            </a:r>
            <a:r>
              <a:rPr lang="en-US" sz="2000" b="1" dirty="0" smtClean="0">
                <a:solidFill>
                  <a:srgbClr val="C00000"/>
                </a:solidFill>
                <a:latin typeface="Albertus Extra Bold" pitchFamily="34" charset="0"/>
                <a:cs typeface="Aharoni" pitchFamily="2" charset="-79"/>
              </a:rPr>
              <a:t> Anomalies with </a:t>
            </a:r>
            <a:r>
              <a:rPr lang="en-US" sz="2000" b="1" dirty="0" err="1" smtClean="0">
                <a:solidFill>
                  <a:srgbClr val="C00000"/>
                </a:solidFill>
                <a:latin typeface="Albertus Extra Bold" pitchFamily="34" charset="0"/>
                <a:cs typeface="Aharoni" pitchFamily="2" charset="-79"/>
              </a:rPr>
              <a:t>Methimazol</a:t>
            </a:r>
            <a:r>
              <a:rPr lang="en-US" sz="2000" b="1" dirty="0" smtClean="0">
                <a:solidFill>
                  <a:srgbClr val="C00000"/>
                </a:solidFill>
                <a:latin typeface="Albertus Extra Bold" pitchFamily="34" charset="0"/>
                <a:cs typeface="Aharoni" pitchFamily="2" charset="-79"/>
              </a:rPr>
              <a:t>/</a:t>
            </a:r>
            <a:r>
              <a:rPr lang="en-US" sz="2000" b="1" dirty="0" err="1" smtClean="0">
                <a:solidFill>
                  <a:srgbClr val="C00000"/>
                </a:solidFill>
                <a:latin typeface="Albertus Extra Bold" pitchFamily="34" charset="0"/>
                <a:cs typeface="Aharoni" pitchFamily="2" charset="-79"/>
              </a:rPr>
              <a:t>Carbimazole</a:t>
            </a:r>
            <a:endParaRPr lang="en-US" sz="2000" b="1" dirty="0">
              <a:solidFill>
                <a:srgbClr val="C00000"/>
              </a:solidFill>
              <a:latin typeface="Albertus Extra Bold" pitchFamily="34" charset="0"/>
              <a:cs typeface="Aharoni" pitchFamily="2" charset="-79"/>
            </a:endParaRPr>
          </a:p>
        </p:txBody>
      </p:sp>
      <p:graphicFrame>
        <p:nvGraphicFramePr>
          <p:cNvPr id="4" name="Content Placeholder 3"/>
          <p:cNvGraphicFramePr>
            <a:graphicFrameLocks/>
          </p:cNvGraphicFramePr>
          <p:nvPr/>
        </p:nvGraphicFramePr>
        <p:xfrm>
          <a:off x="142843" y="857251"/>
          <a:ext cx="8786905" cy="5846949"/>
        </p:xfrm>
        <a:graphic>
          <a:graphicData uri="http://schemas.openxmlformats.org/drawingml/2006/table">
            <a:tbl>
              <a:tblPr firstRow="1" bandRow="1">
                <a:tableStyleId>{5C22544A-7EE6-4342-B048-85BDC9FD1C3A}</a:tableStyleId>
              </a:tblPr>
              <a:tblGrid>
                <a:gridCol w="2904762"/>
                <a:gridCol w="2977381"/>
                <a:gridCol w="2904762"/>
              </a:tblGrid>
              <a:tr h="516198">
                <a:tc>
                  <a:txBody>
                    <a:bodyPr/>
                    <a:lstStyle/>
                    <a:p>
                      <a:pPr algn="l"/>
                      <a:r>
                        <a:rPr lang="en-US" sz="1600" b="1" dirty="0" smtClean="0">
                          <a:latin typeface="Times New Roman" pitchFamily="18" charset="0"/>
                          <a:cs typeface="Times New Roman" pitchFamily="18" charset="0"/>
                        </a:rPr>
                        <a:t>Author, </a:t>
                      </a:r>
                    </a:p>
                    <a:p>
                      <a:pPr algn="l"/>
                      <a:r>
                        <a:rPr lang="en-US" sz="1600" b="1" dirty="0" smtClean="0">
                          <a:latin typeface="Times New Roman" pitchFamily="18" charset="0"/>
                          <a:cs typeface="Times New Roman" pitchFamily="18" charset="0"/>
                        </a:rPr>
                        <a:t>Year</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err="1" smtClean="0">
                          <a:latin typeface="Times New Roman" pitchFamily="18" charset="0"/>
                          <a:cs typeface="Times New Roman" pitchFamily="18" charset="0"/>
                        </a:rPr>
                        <a:t>Choanal</a:t>
                      </a:r>
                      <a:endParaRPr lang="en-US" sz="1600" b="1" dirty="0" smtClean="0">
                        <a:latin typeface="Times New Roman" pitchFamily="18" charset="0"/>
                        <a:cs typeface="Times New Roman" pitchFamily="18" charset="0"/>
                      </a:endParaRPr>
                    </a:p>
                    <a:p>
                      <a:pPr algn="ctr"/>
                      <a:r>
                        <a:rPr lang="en-US" sz="1600" b="1" dirty="0" err="1" smtClean="0">
                          <a:latin typeface="Times New Roman" pitchFamily="18" charset="0"/>
                          <a:cs typeface="Times New Roman" pitchFamily="18" charset="0"/>
                        </a:rPr>
                        <a:t>Atresia</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GI</a:t>
                      </a:r>
                      <a:r>
                        <a:rPr lang="en-US" sz="1600" b="1" baseline="0" dirty="0" smtClean="0">
                          <a:latin typeface="Times New Roman" pitchFamily="18" charset="0"/>
                          <a:cs typeface="Times New Roman" pitchFamily="18" charset="0"/>
                        </a:rPr>
                        <a:t> anomaly</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852">
                <a:tc>
                  <a:txBody>
                    <a:bodyPr/>
                    <a:lstStyle/>
                    <a:p>
                      <a:pPr algn="l"/>
                      <a:r>
                        <a:rPr lang="en-US" sz="1500" b="1" dirty="0" smtClean="0">
                          <a:latin typeface="Times New Roman" pitchFamily="18" charset="0"/>
                          <a:cs typeface="Times New Roman" pitchFamily="18" charset="0"/>
                        </a:rPr>
                        <a:t>Greenberg,</a:t>
                      </a:r>
                      <a:r>
                        <a:rPr lang="en-US" sz="1500" b="1" baseline="0" dirty="0" smtClean="0">
                          <a:latin typeface="Times New Roman" pitchFamily="18" charset="0"/>
                          <a:cs typeface="Times New Roman" pitchFamily="18" charset="0"/>
                        </a:rPr>
                        <a:t> 1987</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98852">
                <a:tc>
                  <a:txBody>
                    <a:bodyPr/>
                    <a:lstStyle/>
                    <a:p>
                      <a:pPr algn="l"/>
                      <a:r>
                        <a:rPr lang="en-US" sz="1500" b="1" dirty="0" smtClean="0">
                          <a:latin typeface="Times New Roman" pitchFamily="18" charset="0"/>
                          <a:cs typeface="Times New Roman" pitchFamily="18" charset="0"/>
                        </a:rPr>
                        <a:t>Ramirez</a:t>
                      </a:r>
                      <a:r>
                        <a:rPr lang="en-US" sz="1500" b="1" baseline="0" dirty="0" smtClean="0">
                          <a:latin typeface="Times New Roman" pitchFamily="18" charset="0"/>
                          <a:cs typeface="Times New Roman" pitchFamily="18" charset="0"/>
                        </a:rPr>
                        <a:t> et al, 1992</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b="1" dirty="0" smtClean="0">
                          <a:latin typeface="Times New Roman" pitchFamily="18" charset="0"/>
                          <a:cs typeface="Times New Roman" pitchFamily="18" charset="0"/>
                        </a:rPr>
                        <a:t>EA/TEF</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err="1" smtClean="0">
                          <a:latin typeface="Times New Roman" pitchFamily="18" charset="0"/>
                          <a:cs typeface="Times New Roman" pitchFamily="18" charset="0"/>
                        </a:rPr>
                        <a:t>Johnsson</a:t>
                      </a:r>
                      <a:r>
                        <a:rPr lang="en-US" sz="1500" b="1" dirty="0" smtClean="0">
                          <a:latin typeface="Times New Roman" pitchFamily="18" charset="0"/>
                          <a:cs typeface="Times New Roman" pitchFamily="18" charset="0"/>
                        </a:rPr>
                        <a:t> et al, 1997</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EA/TEF</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smtClean="0">
                          <a:latin typeface="Times New Roman" pitchFamily="18" charset="0"/>
                          <a:cs typeface="Times New Roman" pitchFamily="18" charset="0"/>
                        </a:rPr>
                        <a:t>Hall, 1997</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smtClean="0">
                          <a:latin typeface="Times New Roman" pitchFamily="18" charset="0"/>
                          <a:cs typeface="Times New Roman" pitchFamily="18" charset="0"/>
                        </a:rPr>
                        <a:t>Wilson et al, 1998</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err="1" smtClean="0">
                          <a:latin typeface="Times New Roman" pitchFamily="18" charset="0"/>
                          <a:cs typeface="Times New Roman" pitchFamily="18" charset="0"/>
                        </a:rPr>
                        <a:t>Clementi</a:t>
                      </a:r>
                      <a:r>
                        <a:rPr lang="en-US" sz="1500" b="1" dirty="0" smtClean="0">
                          <a:latin typeface="Times New Roman" pitchFamily="18" charset="0"/>
                          <a:cs typeface="Times New Roman" pitchFamily="18" charset="0"/>
                        </a:rPr>
                        <a:t> et al,</a:t>
                      </a:r>
                      <a:r>
                        <a:rPr lang="en-US" sz="1500" b="1" baseline="0" dirty="0" smtClean="0">
                          <a:latin typeface="Times New Roman" pitchFamily="18" charset="0"/>
                          <a:cs typeface="Times New Roman" pitchFamily="18" charset="0"/>
                        </a:rPr>
                        <a:t> 1999</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EA/TEF</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188">
                <a:tc>
                  <a:txBody>
                    <a:bodyPr/>
                    <a:lstStyle/>
                    <a:p>
                      <a:pPr algn="l"/>
                      <a:r>
                        <a:rPr lang="en-US" sz="1500" b="1" dirty="0" smtClean="0">
                          <a:latin typeface="Times New Roman" pitchFamily="18" charset="0"/>
                          <a:cs typeface="Times New Roman" pitchFamily="18" charset="0"/>
                        </a:rPr>
                        <a:t>Di </a:t>
                      </a:r>
                      <a:r>
                        <a:rPr lang="en-US" sz="1500" b="1" dirty="0" err="1" smtClean="0">
                          <a:latin typeface="Times New Roman" pitchFamily="18" charset="0"/>
                          <a:cs typeface="Times New Roman" pitchFamily="18" charset="0"/>
                        </a:rPr>
                        <a:t>Gianantonio</a:t>
                      </a:r>
                      <a:r>
                        <a:rPr lang="en-US" sz="1500" b="1" dirty="0" smtClean="0">
                          <a:latin typeface="Times New Roman" pitchFamily="18" charset="0"/>
                          <a:cs typeface="Times New Roman" pitchFamily="18" charset="0"/>
                        </a:rPr>
                        <a:t> et al, 2001</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New Roman" pitchFamily="18" charset="0"/>
                          <a:ea typeface="+mn-ea"/>
                          <a:cs typeface="Times New Roman" pitchFamily="18" charset="0"/>
                        </a:rPr>
                        <a:t>+</a:t>
                      </a:r>
                      <a:endParaRPr lang="en-US" sz="15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EA</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err="1" smtClean="0">
                          <a:latin typeface="Times New Roman" pitchFamily="18" charset="0"/>
                          <a:cs typeface="Times New Roman" pitchFamily="18" charset="0"/>
                        </a:rPr>
                        <a:t>Karlsson</a:t>
                      </a:r>
                      <a:r>
                        <a:rPr lang="en-US" sz="1500" b="1" dirty="0" smtClean="0">
                          <a:latin typeface="Times New Roman" pitchFamily="18" charset="0"/>
                          <a:cs typeface="Times New Roman" pitchFamily="18" charset="0"/>
                        </a:rPr>
                        <a:t> et al, 2002</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err="1" smtClean="0">
                          <a:latin typeface="Times New Roman" pitchFamily="18" charset="0"/>
                          <a:cs typeface="Times New Roman" pitchFamily="18" charset="0"/>
                        </a:rPr>
                        <a:t>Omphalocele</a:t>
                      </a:r>
                      <a:r>
                        <a:rPr lang="en-US" sz="1500" b="1" dirty="0" smtClean="0">
                          <a:latin typeface="Times New Roman" pitchFamily="18" charset="0"/>
                          <a:cs typeface="Times New Roman" pitchFamily="18" charset="0"/>
                        </a:rPr>
                        <a:t>, EA/TEF</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err="1" smtClean="0">
                          <a:latin typeface="Times New Roman" pitchFamily="18" charset="0"/>
                          <a:cs typeface="Times New Roman" pitchFamily="18" charset="0"/>
                        </a:rPr>
                        <a:t>Barwell</a:t>
                      </a:r>
                      <a:r>
                        <a:rPr lang="en-US" sz="1500" b="1" dirty="0" smtClean="0">
                          <a:latin typeface="Times New Roman" pitchFamily="18" charset="0"/>
                          <a:cs typeface="Times New Roman" pitchFamily="18" charset="0"/>
                        </a:rPr>
                        <a:t>, et al, 2002</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852">
                <a:tc>
                  <a:txBody>
                    <a:bodyPr/>
                    <a:lstStyle/>
                    <a:p>
                      <a:pPr algn="l"/>
                      <a:r>
                        <a:rPr lang="en-US" sz="1500" b="1" dirty="0" err="1" smtClean="0">
                          <a:latin typeface="Times New Roman" pitchFamily="18" charset="0"/>
                          <a:cs typeface="Times New Roman" pitchFamily="18" charset="0"/>
                        </a:rPr>
                        <a:t>Babero</a:t>
                      </a:r>
                      <a:r>
                        <a:rPr lang="en-US" sz="1500" b="1" baseline="0" dirty="0" smtClean="0">
                          <a:latin typeface="Times New Roman" pitchFamily="18" charset="0"/>
                          <a:cs typeface="Times New Roman" pitchFamily="18" charset="0"/>
                        </a:rPr>
                        <a:t> et al, 2004</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Bilateral</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188">
                <a:tc>
                  <a:txBody>
                    <a:bodyPr/>
                    <a:lstStyle/>
                    <a:p>
                      <a:pPr algn="l"/>
                      <a:r>
                        <a:rPr lang="en-US" sz="1500" b="1" dirty="0" err="1" smtClean="0">
                          <a:latin typeface="Times New Roman" pitchFamily="18" charset="0"/>
                          <a:cs typeface="Times New Roman" pitchFamily="18" charset="0"/>
                        </a:rPr>
                        <a:t>Foulds</a:t>
                      </a:r>
                      <a:r>
                        <a:rPr lang="en-US" sz="1500" b="1" dirty="0" smtClean="0">
                          <a:latin typeface="Times New Roman" pitchFamily="18" charset="0"/>
                          <a:cs typeface="Times New Roman" pitchFamily="18" charset="0"/>
                        </a:rPr>
                        <a:t> et al, 2005</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New Roman" pitchFamily="18" charset="0"/>
                          <a:ea typeface="+mn-ea"/>
                          <a:cs typeface="Times New Roman" pitchFamily="18" charset="0"/>
                        </a:rPr>
                        <a:t>+</a:t>
                      </a:r>
                      <a:endParaRPr lang="en-US" sz="15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188">
                <a:tc>
                  <a:txBody>
                    <a:bodyPr/>
                    <a:lstStyle/>
                    <a:p>
                      <a:pPr algn="l"/>
                      <a:r>
                        <a:rPr lang="en-US" sz="1500" b="1" dirty="0" smtClean="0">
                          <a:latin typeface="Times New Roman" pitchFamily="18" charset="0"/>
                          <a:cs typeface="Times New Roman" pitchFamily="18" charset="0"/>
                        </a:rPr>
                        <a:t>Myers &amp; Reardon, 2005</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New Roman" pitchFamily="18" charset="0"/>
                          <a:ea typeface="+mn-ea"/>
                          <a:cs typeface="Times New Roman" pitchFamily="18" charset="0"/>
                        </a:rPr>
                        <a:t>+</a:t>
                      </a:r>
                      <a:endParaRPr lang="en-US" sz="15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188">
                <a:tc>
                  <a:txBody>
                    <a:bodyPr/>
                    <a:lstStyle/>
                    <a:p>
                      <a:pPr algn="l"/>
                      <a:r>
                        <a:rPr lang="en-US" sz="1500" b="1" dirty="0" smtClean="0">
                          <a:latin typeface="Times New Roman" pitchFamily="18" charset="0"/>
                          <a:cs typeface="Times New Roman" pitchFamily="18" charset="0"/>
                        </a:rPr>
                        <a:t>Wolf et al, 2006</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New Roman" pitchFamily="18" charset="0"/>
                          <a:ea typeface="+mn-ea"/>
                          <a:cs typeface="Times New Roman" pitchFamily="18" charset="0"/>
                        </a:rPr>
                        <a:t>+</a:t>
                      </a:r>
                      <a:endParaRPr lang="en-US" sz="15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___</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188">
                <a:tc>
                  <a:txBody>
                    <a:bodyPr/>
                    <a:lstStyle/>
                    <a:p>
                      <a:pPr algn="l"/>
                      <a:r>
                        <a:rPr lang="en-US" sz="1500" b="1" dirty="0" smtClean="0">
                          <a:latin typeface="Times New Roman" pitchFamily="18" charset="0"/>
                          <a:cs typeface="Times New Roman" pitchFamily="18" charset="0"/>
                        </a:rPr>
                        <a:t>Andersen et</a:t>
                      </a:r>
                      <a:r>
                        <a:rPr lang="en-US" sz="1500" b="1" baseline="0" dirty="0" smtClean="0">
                          <a:latin typeface="Times New Roman" pitchFamily="18" charset="0"/>
                          <a:cs typeface="Times New Roman" pitchFamily="18" charset="0"/>
                        </a:rPr>
                        <a:t> al, 2013</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New Roman" pitchFamily="18" charset="0"/>
                          <a:ea typeface="+mn-ea"/>
                          <a:cs typeface="Times New Roman" pitchFamily="18" charset="0"/>
                        </a:rPr>
                        <a:t>+</a:t>
                      </a:r>
                      <a:endParaRPr lang="en-US" sz="15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imes New Roman" pitchFamily="18" charset="0"/>
                          <a:cs typeface="Times New Roman" pitchFamily="18" charset="0"/>
                        </a:rPr>
                        <a:t>+</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852">
                <a:tc>
                  <a:txBody>
                    <a:bodyPr/>
                    <a:lstStyle/>
                    <a:p>
                      <a:pPr algn="l"/>
                      <a:r>
                        <a:rPr lang="en-US" sz="1500" b="1" dirty="0" smtClean="0">
                          <a:solidFill>
                            <a:srgbClr val="C00000"/>
                          </a:solidFill>
                          <a:latin typeface="Times New Roman" pitchFamily="18" charset="0"/>
                          <a:cs typeface="Times New Roman" pitchFamily="18" charset="0"/>
                        </a:rPr>
                        <a:t>General incidence</a:t>
                      </a:r>
                      <a:endParaRPr lang="en-US" sz="15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C00000"/>
                          </a:solidFill>
                          <a:latin typeface="Times New Roman" pitchFamily="18" charset="0"/>
                          <a:cs typeface="Times New Roman" pitchFamily="18" charset="0"/>
                        </a:rPr>
                        <a:t>1:10,000</a:t>
                      </a:r>
                      <a:endParaRPr lang="en-US" sz="15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C00000"/>
                          </a:solidFill>
                          <a:latin typeface="Times New Roman" pitchFamily="18" charset="0"/>
                          <a:cs typeface="Times New Roman" pitchFamily="18" charset="0"/>
                        </a:rPr>
                        <a:t>EA: 1,2500-4,500</a:t>
                      </a:r>
                      <a:endParaRPr lang="en-US" sz="15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489">
                <a:tc gridSpan="3">
                  <a:txBody>
                    <a:bodyPr/>
                    <a:lstStyle/>
                    <a:p>
                      <a:pPr algn="l"/>
                      <a:r>
                        <a:rPr lang="en-US" sz="1000" b="1" dirty="0" smtClean="0">
                          <a:latin typeface="Times New Roman" pitchFamily="18" charset="0"/>
                          <a:cs typeface="Times New Roman" pitchFamily="18" charset="0"/>
                        </a:rPr>
                        <a:t>EA; esophageal</a:t>
                      </a:r>
                      <a:r>
                        <a:rPr lang="en-US" sz="1000" b="1" baseline="0" dirty="0" smtClean="0">
                          <a:latin typeface="Times New Roman" pitchFamily="18" charset="0"/>
                          <a:cs typeface="Times New Roman" pitchFamily="18" charset="0"/>
                        </a:rPr>
                        <a:t> </a:t>
                      </a:r>
                      <a:r>
                        <a:rPr lang="en-US" sz="1000" b="1" baseline="0" dirty="0" err="1" smtClean="0">
                          <a:latin typeface="Times New Roman" pitchFamily="18" charset="0"/>
                          <a:cs typeface="Times New Roman" pitchFamily="18" charset="0"/>
                        </a:rPr>
                        <a:t>atresia</a:t>
                      </a:r>
                      <a:r>
                        <a:rPr lang="en-US" sz="1000" b="1" baseline="0" dirty="0" smtClean="0">
                          <a:latin typeface="Times New Roman" pitchFamily="18" charset="0"/>
                          <a:cs typeface="Times New Roman" pitchFamily="18" charset="0"/>
                        </a:rPr>
                        <a:t>; TEF: </a:t>
                      </a:r>
                      <a:r>
                        <a:rPr lang="en-US" sz="1000" b="1" baseline="0" dirty="0" err="1" smtClean="0">
                          <a:latin typeface="Times New Roman" pitchFamily="18" charset="0"/>
                          <a:cs typeface="Times New Roman" pitchFamily="18" charset="0"/>
                        </a:rPr>
                        <a:t>tracheo</a:t>
                      </a:r>
                      <a:r>
                        <a:rPr lang="en-US" sz="1000" b="1" baseline="0" dirty="0" smtClean="0">
                          <a:latin typeface="Times New Roman" pitchFamily="18" charset="0"/>
                          <a:cs typeface="Times New Roman" pitchFamily="18" charset="0"/>
                        </a:rPr>
                        <a:t>-esophageal fistula</a:t>
                      </a:r>
                      <a:endParaRPr lang="en-US" sz="10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28604"/>
            <a:ext cx="8305800" cy="1143000"/>
          </a:xfrm>
        </p:spPr>
        <p:txBody>
          <a:bodyPr>
            <a:noAutofit/>
          </a:bodyPr>
          <a:lstStyle/>
          <a:p>
            <a:pPr algn="ctr">
              <a:defRPr/>
            </a:pPr>
            <a:r>
              <a:rPr lang="en-US" sz="2000" b="1" dirty="0" smtClean="0">
                <a:solidFill>
                  <a:srgbClr val="C00000"/>
                </a:solidFill>
                <a:latin typeface="Albertus Extra Bold" pitchFamily="34" charset="0"/>
                <a:cs typeface="Aharoni" pitchFamily="2" charset="-79"/>
              </a:rPr>
              <a:t>Expected yearly </a:t>
            </a:r>
            <a:r>
              <a:rPr lang="en-US" sz="2000" b="1" dirty="0" err="1" smtClean="0">
                <a:solidFill>
                  <a:srgbClr val="C00000"/>
                </a:solidFill>
                <a:latin typeface="Albertus Extra Bold" pitchFamily="34" charset="0"/>
                <a:cs typeface="Aharoni" pitchFamily="2" charset="-79"/>
              </a:rPr>
              <a:t>occurance</a:t>
            </a:r>
            <a:r>
              <a:rPr lang="en-US" sz="2000" b="1" dirty="0" smtClean="0">
                <a:solidFill>
                  <a:srgbClr val="C00000"/>
                </a:solidFill>
                <a:latin typeface="Albertus Extra Bold" pitchFamily="34" charset="0"/>
                <a:cs typeface="Aharoni" pitchFamily="2" charset="-79"/>
              </a:rPr>
              <a:t> of congenital anomalies in hyperthyroid pregnancies unrelated to ATD in the world</a:t>
            </a:r>
            <a:endParaRPr lang="en-US" sz="2000" b="1" dirty="0">
              <a:solidFill>
                <a:srgbClr val="C00000"/>
              </a:solidFill>
              <a:latin typeface="Albertus Extra Bold" pitchFamily="34" charset="0"/>
              <a:cs typeface="Aharoni" pitchFamily="2" charset="-79"/>
            </a:endParaRPr>
          </a:p>
        </p:txBody>
      </p:sp>
      <p:graphicFrame>
        <p:nvGraphicFramePr>
          <p:cNvPr id="4" name="Table 3"/>
          <p:cNvGraphicFramePr>
            <a:graphicFrameLocks noGrp="1"/>
          </p:cNvGraphicFramePr>
          <p:nvPr/>
        </p:nvGraphicFramePr>
        <p:xfrm>
          <a:off x="714375" y="2143125"/>
          <a:ext cx="7286676" cy="3571902"/>
        </p:xfrm>
        <a:graphic>
          <a:graphicData uri="http://schemas.openxmlformats.org/drawingml/2006/table">
            <a:tbl>
              <a:tblPr firstRow="1" bandRow="1">
                <a:tableStyleId>{5C22544A-7EE6-4342-B048-85BDC9FD1C3A}</a:tableStyleId>
              </a:tblPr>
              <a:tblGrid>
                <a:gridCol w="4572032"/>
                <a:gridCol w="2714644"/>
              </a:tblGrid>
              <a:tr h="595317">
                <a:tc>
                  <a:txBody>
                    <a:bodyPr/>
                    <a:lstStyle/>
                    <a:p>
                      <a:r>
                        <a:rPr lang="en-US" sz="2000" b="1" dirty="0" smtClean="0">
                          <a:latin typeface="Times New Roman" pitchFamily="18" charset="0"/>
                          <a:cs typeface="Times New Roman" pitchFamily="18" charset="0"/>
                        </a:rPr>
                        <a:t>No of birth / year</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dirty="0" smtClean="0">
                          <a:latin typeface="Times New Roman" pitchFamily="18" charset="0"/>
                          <a:cs typeface="Times New Roman" pitchFamily="18" charset="0"/>
                        </a:rPr>
                        <a:t>140,000,000</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95317">
                <a:tc>
                  <a:txBody>
                    <a:bodyPr/>
                    <a:lstStyle/>
                    <a:p>
                      <a:r>
                        <a:rPr lang="en-US" sz="2000" b="1" dirty="0" smtClean="0">
                          <a:latin typeface="Times New Roman" pitchFamily="18" charset="0"/>
                          <a:cs typeface="Times New Roman" pitchFamily="18" charset="0"/>
                        </a:rPr>
                        <a:t>No of pregnant </a:t>
                      </a:r>
                      <a:r>
                        <a:rPr lang="en-US" sz="2000" b="1" dirty="0" err="1" smtClean="0">
                          <a:latin typeface="Times New Roman" pitchFamily="18" charset="0"/>
                          <a:cs typeface="Times New Roman" pitchFamily="18" charset="0"/>
                        </a:rPr>
                        <a:t>hyperthyroids</a:t>
                      </a:r>
                      <a:r>
                        <a:rPr lang="en-US" sz="2000" b="1" dirty="0" smtClean="0">
                          <a:latin typeface="Times New Roman" pitchFamily="18" charset="0"/>
                          <a:cs typeface="Times New Roman" pitchFamily="18" charset="0"/>
                        </a:rPr>
                        <a:t> </a:t>
                      </a:r>
                      <a:r>
                        <a:rPr lang="en-US" sz="2000" b="1" kern="1200" dirty="0" smtClean="0">
                          <a:solidFill>
                            <a:schemeClr val="dk1"/>
                          </a:solidFill>
                          <a:latin typeface="Times New Roman" pitchFamily="18" charset="0"/>
                          <a:ea typeface="+mn-ea"/>
                          <a:cs typeface="Times New Roman" pitchFamily="18" charset="0"/>
                        </a:rPr>
                        <a:t>(0.2%)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latin typeface="Times New Roman" pitchFamily="18" charset="0"/>
                          <a:cs typeface="Times New Roman" pitchFamily="18" charset="0"/>
                        </a:rPr>
                        <a:t>28,000,000</a:t>
                      </a:r>
                      <a:endParaRPr lang="en-US" sz="2000" b="1"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95317">
                <a:tc>
                  <a:txBody>
                    <a:bodyPr/>
                    <a:lstStyle/>
                    <a:p>
                      <a:r>
                        <a:rPr lang="en-US" sz="2000" b="1" dirty="0" smtClean="0">
                          <a:latin typeface="Times New Roman" pitchFamily="18" charset="0"/>
                          <a:cs typeface="Times New Roman" pitchFamily="18" charset="0"/>
                        </a:rPr>
                        <a:t>Expected anomalies</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err="1" smtClean="0">
                          <a:latin typeface="Times New Roman" pitchFamily="18" charset="0"/>
                          <a:cs typeface="Times New Roman" pitchFamily="18" charset="0"/>
                        </a:rPr>
                        <a:t>Aplasia</a:t>
                      </a:r>
                      <a:r>
                        <a:rPr lang="en-US" sz="2000" b="1" dirty="0" smtClean="0">
                          <a:latin typeface="Times New Roman" pitchFamily="18" charset="0"/>
                          <a:cs typeface="Times New Roman" pitchFamily="18" charset="0"/>
                        </a:rPr>
                        <a:t> cutis </a:t>
                      </a:r>
                      <a:r>
                        <a:rPr lang="en-US" sz="2000" b="1" kern="1200" dirty="0" smtClean="0">
                          <a:solidFill>
                            <a:schemeClr val="dk1"/>
                          </a:solidFill>
                          <a:latin typeface="Times New Roman" pitchFamily="18" charset="0"/>
                          <a:ea typeface="+mn-ea"/>
                          <a:cs typeface="Times New Roman" pitchFamily="18" charset="0"/>
                        </a:rPr>
                        <a:t>(1:33,000)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8</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err="1" smtClean="0">
                          <a:latin typeface="Times New Roman" pitchFamily="18" charset="0"/>
                          <a:cs typeface="Times New Roman" pitchFamily="18" charset="0"/>
                        </a:rPr>
                        <a:t>Choanal</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atresia</a:t>
                      </a:r>
                      <a:r>
                        <a:rPr lang="en-US" sz="2000" b="1" baseline="0" dirty="0" smtClean="0">
                          <a:latin typeface="Times New Roman" pitchFamily="18" charset="0"/>
                          <a:cs typeface="Times New Roman" pitchFamily="18" charset="0"/>
                        </a:rPr>
                        <a:t> </a:t>
                      </a:r>
                      <a:r>
                        <a:rPr lang="en-US" sz="2000" b="1" kern="1200" dirty="0" smtClean="0">
                          <a:solidFill>
                            <a:schemeClr val="dk1"/>
                          </a:solidFill>
                          <a:latin typeface="Times New Roman" pitchFamily="18" charset="0"/>
                          <a:ea typeface="+mn-ea"/>
                          <a:cs typeface="Times New Roman" pitchFamily="18" charset="0"/>
                        </a:rPr>
                        <a:t>(1:10,000)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24</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smtClean="0">
                          <a:latin typeface="Times New Roman" pitchFamily="18" charset="0"/>
                          <a:cs typeface="Times New Roman" pitchFamily="18" charset="0"/>
                        </a:rPr>
                        <a:t>Esophageal </a:t>
                      </a:r>
                      <a:r>
                        <a:rPr lang="en-US" sz="2000" b="1" dirty="0" err="1" smtClean="0">
                          <a:latin typeface="Times New Roman" pitchFamily="18" charset="0"/>
                          <a:cs typeface="Times New Roman" pitchFamily="18" charset="0"/>
                        </a:rPr>
                        <a:t>atresia</a:t>
                      </a:r>
                      <a:r>
                        <a:rPr lang="en-US" sz="2000" b="1" dirty="0" smtClean="0">
                          <a:latin typeface="Times New Roman" pitchFamily="18" charset="0"/>
                          <a:cs typeface="Times New Roman" pitchFamily="18" charset="0"/>
                        </a:rPr>
                        <a:t> (1:3,500)</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80</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8313" y="214290"/>
            <a:ext cx="8280400" cy="6097608"/>
          </a:xfrm>
          <a:prstGeom prst="rect">
            <a:avLst/>
          </a:prstGeom>
          <a:noFill/>
          <a:ln w="9525">
            <a:noFill/>
            <a:miter lim="800000"/>
            <a:headEnd/>
            <a:tailEnd/>
          </a:ln>
          <a:effectLst/>
        </p:spPr>
        <p:txBody>
          <a:bodyPr/>
          <a:lstStyle/>
          <a:p>
            <a:pPr marL="342900" indent="-342900" algn="ctr">
              <a:lnSpc>
                <a:spcPct val="90000"/>
              </a:lnSpc>
              <a:spcBef>
                <a:spcPct val="0"/>
              </a:spcBef>
            </a:pPr>
            <a:r>
              <a:rPr lang="en-US" altLang="zh-TW" sz="3500" b="1" dirty="0" smtClean="0">
                <a:solidFill>
                  <a:srgbClr val="C00000"/>
                </a:solidFill>
                <a:latin typeface="Albertus Extra Bold" pitchFamily="34" charset="0"/>
                <a:ea typeface="+mj-ea"/>
                <a:cs typeface="Aharoni" pitchFamily="2" charset="-79"/>
              </a:rPr>
              <a:t>Management of </a:t>
            </a:r>
            <a:r>
              <a:rPr lang="en-US" altLang="zh-TW" sz="3500" b="1" dirty="0" err="1" smtClean="0">
                <a:solidFill>
                  <a:srgbClr val="C00000"/>
                </a:solidFill>
                <a:latin typeface="Albertus Extra Bold" pitchFamily="34" charset="0"/>
                <a:ea typeface="+mj-ea"/>
                <a:cs typeface="Aharoni" pitchFamily="2" charset="-79"/>
              </a:rPr>
              <a:t>Antithyroid</a:t>
            </a:r>
            <a:r>
              <a:rPr lang="en-US" altLang="zh-TW" sz="3500" b="1" dirty="0" smtClean="0">
                <a:solidFill>
                  <a:srgbClr val="C00000"/>
                </a:solidFill>
                <a:latin typeface="Albertus Extra Bold" pitchFamily="34" charset="0"/>
                <a:ea typeface="+mj-ea"/>
                <a:cs typeface="Aharoni" pitchFamily="2" charset="-79"/>
              </a:rPr>
              <a:t> Drug Therapy in Pregnancy</a:t>
            </a:r>
            <a:endParaRPr lang="en-US" altLang="zh-TW" sz="1000" b="1" dirty="0" smtClean="0">
              <a:latin typeface="Albertus Extra Bold" pitchFamily="34" charset="0"/>
            </a:endParaRPr>
          </a:p>
          <a:p>
            <a:pPr marL="342900" indent="-342900" algn="ctr">
              <a:lnSpc>
                <a:spcPct val="90000"/>
              </a:lnSpc>
              <a:spcBef>
                <a:spcPct val="20000"/>
              </a:spcBef>
            </a:pPr>
            <a:endParaRPr lang="en-US" sz="4400" b="1" i="1" dirty="0" smtClean="0">
              <a:solidFill>
                <a:srgbClr val="7030A0"/>
              </a:solidFill>
            </a:endParaRPr>
          </a:p>
          <a:p>
            <a:pPr marL="342900" indent="-342900" algn="ctr">
              <a:lnSpc>
                <a:spcPct val="90000"/>
              </a:lnSpc>
              <a:spcBef>
                <a:spcPct val="20000"/>
              </a:spcBef>
            </a:pPr>
            <a:r>
              <a:rPr lang="en-US" sz="4400" b="1" i="1" dirty="0" err="1" smtClean="0">
                <a:solidFill>
                  <a:srgbClr val="7030A0"/>
                </a:solidFill>
              </a:rPr>
              <a:t>Fereidoun</a:t>
            </a:r>
            <a:r>
              <a:rPr lang="en-US" sz="4400" b="1" i="1" dirty="0" smtClean="0">
                <a:solidFill>
                  <a:srgbClr val="7030A0"/>
                </a:solidFill>
              </a:rPr>
              <a:t> </a:t>
            </a:r>
            <a:r>
              <a:rPr lang="en-US" sz="4400" b="1" i="1" dirty="0" err="1" smtClean="0">
                <a:solidFill>
                  <a:srgbClr val="7030A0"/>
                </a:solidFill>
              </a:rPr>
              <a:t>Azizi</a:t>
            </a:r>
            <a:endParaRPr lang="en-US" sz="4400" b="1" i="1" dirty="0" smtClean="0">
              <a:solidFill>
                <a:srgbClr val="7030A0"/>
              </a:solidFill>
            </a:endParaRPr>
          </a:p>
          <a:p>
            <a:pPr marL="342900" indent="-342900" algn="ctr">
              <a:lnSpc>
                <a:spcPct val="90000"/>
              </a:lnSpc>
              <a:spcBef>
                <a:spcPct val="20000"/>
              </a:spcBef>
            </a:pPr>
            <a:endParaRPr lang="en-US" sz="2000" b="1" dirty="0" smtClean="0"/>
          </a:p>
          <a:p>
            <a:pPr marL="342900" indent="-342900" algn="ctr">
              <a:lnSpc>
                <a:spcPct val="90000"/>
              </a:lnSpc>
              <a:spcBef>
                <a:spcPct val="20000"/>
              </a:spcBef>
            </a:pPr>
            <a:endParaRPr lang="en-US" sz="3200" b="1" dirty="0" smtClean="0"/>
          </a:p>
          <a:p>
            <a:pPr marL="342900" indent="-342900" algn="ctr">
              <a:lnSpc>
                <a:spcPct val="90000"/>
              </a:lnSpc>
              <a:spcBef>
                <a:spcPct val="20000"/>
              </a:spcBef>
            </a:pPr>
            <a:r>
              <a:rPr lang="en-US" sz="2300" b="1" dirty="0" smtClean="0">
                <a:solidFill>
                  <a:srgbClr val="083763"/>
                </a:solidFill>
              </a:rPr>
              <a:t>Research Institute for Endocrine Sciences</a:t>
            </a:r>
          </a:p>
          <a:p>
            <a:pPr marL="342900" indent="-342900" algn="ctr">
              <a:lnSpc>
                <a:spcPct val="90000"/>
              </a:lnSpc>
              <a:spcBef>
                <a:spcPct val="20000"/>
              </a:spcBef>
            </a:pPr>
            <a:r>
              <a:rPr lang="en-US" sz="2300" b="1" dirty="0" err="1" smtClean="0">
                <a:solidFill>
                  <a:srgbClr val="083763"/>
                </a:solidFill>
              </a:rPr>
              <a:t>Shahid</a:t>
            </a:r>
            <a:r>
              <a:rPr lang="en-US" sz="2300" b="1" dirty="0" smtClean="0">
                <a:solidFill>
                  <a:srgbClr val="083763"/>
                </a:solidFill>
              </a:rPr>
              <a:t> </a:t>
            </a:r>
            <a:r>
              <a:rPr lang="en-US" sz="2300" b="1" dirty="0" err="1" smtClean="0">
                <a:solidFill>
                  <a:srgbClr val="083763"/>
                </a:solidFill>
              </a:rPr>
              <a:t>Beheshti</a:t>
            </a:r>
            <a:r>
              <a:rPr lang="en-US" sz="2300" b="1" dirty="0" smtClean="0">
                <a:solidFill>
                  <a:srgbClr val="083763"/>
                </a:solidFill>
              </a:rPr>
              <a:t> University of Medical Sciences</a:t>
            </a:r>
          </a:p>
          <a:p>
            <a:pPr marL="342900" indent="-342900" algn="ctr">
              <a:lnSpc>
                <a:spcPct val="90000"/>
              </a:lnSpc>
              <a:spcBef>
                <a:spcPct val="20000"/>
              </a:spcBef>
            </a:pPr>
            <a:r>
              <a:rPr lang="en-US" sz="2300" b="1" dirty="0" smtClean="0">
                <a:solidFill>
                  <a:srgbClr val="083763"/>
                </a:solidFill>
              </a:rPr>
              <a:t>Tehran, I.R. Iran</a:t>
            </a:r>
          </a:p>
          <a:p>
            <a:pPr marL="342900" indent="-342900" algn="ctr">
              <a:lnSpc>
                <a:spcPct val="90000"/>
              </a:lnSpc>
              <a:spcBef>
                <a:spcPct val="20000"/>
              </a:spcBef>
            </a:pPr>
            <a:endParaRPr lang="en-US" sz="2300" b="1" dirty="0" smtClean="0">
              <a:solidFill>
                <a:srgbClr val="083763"/>
              </a:solidFill>
            </a:endParaRPr>
          </a:p>
          <a:p>
            <a:pPr marL="342900" indent="-342900" algn="ctr">
              <a:lnSpc>
                <a:spcPct val="90000"/>
              </a:lnSpc>
              <a:spcBef>
                <a:spcPct val="20000"/>
              </a:spcBef>
            </a:pPr>
            <a:r>
              <a:rPr lang="en-US" sz="2300" b="1" dirty="0" smtClean="0">
                <a:solidFill>
                  <a:srgbClr val="67054D"/>
                </a:solidFill>
              </a:rPr>
              <a:t>15</a:t>
            </a:r>
            <a:r>
              <a:rPr lang="en-US" sz="2300" b="1" baseline="30000" dirty="0" smtClean="0">
                <a:solidFill>
                  <a:srgbClr val="67054D"/>
                </a:solidFill>
              </a:rPr>
              <a:t>th</a:t>
            </a:r>
            <a:r>
              <a:rPr lang="en-US" sz="2300" b="1" dirty="0" smtClean="0">
                <a:solidFill>
                  <a:srgbClr val="67054D"/>
                </a:solidFill>
              </a:rPr>
              <a:t> International Congress of Endocrinology </a:t>
            </a:r>
          </a:p>
          <a:p>
            <a:pPr marL="342900" indent="-342900" algn="ctr">
              <a:lnSpc>
                <a:spcPct val="90000"/>
              </a:lnSpc>
              <a:spcBef>
                <a:spcPct val="20000"/>
              </a:spcBef>
            </a:pPr>
            <a:r>
              <a:rPr lang="en-US" sz="2300" b="1" dirty="0" smtClean="0">
                <a:solidFill>
                  <a:srgbClr val="67054D"/>
                </a:solidFill>
              </a:rPr>
              <a:t>August 31 - Sept. 4, 2016, Beijing, China</a:t>
            </a:r>
          </a:p>
          <a:p>
            <a:pPr marL="342900" indent="-342900" algn="ctr">
              <a:lnSpc>
                <a:spcPct val="90000"/>
              </a:lnSpc>
              <a:spcBef>
                <a:spcPct val="20000"/>
              </a:spcBef>
            </a:pPr>
            <a:endParaRPr lang="en-US" sz="2000" b="1" dirty="0" smtClean="0">
              <a:solidFill>
                <a:srgbClr val="083763"/>
              </a:solidFill>
            </a:endParaRPr>
          </a:p>
          <a:p>
            <a:pPr marL="342900" indent="-342900" algn="ctr">
              <a:lnSpc>
                <a:spcPct val="90000"/>
              </a:lnSpc>
              <a:spcBef>
                <a:spcPct val="20000"/>
              </a:spcBef>
            </a:pPr>
            <a:endParaRPr lang="en-US" sz="2000" b="1" dirty="0" smtClean="0">
              <a:solidFill>
                <a:srgbClr val="083763"/>
              </a:solidFill>
            </a:endParaRPr>
          </a:p>
          <a:p>
            <a:pPr marL="342900" indent="-342900" algn="ctr">
              <a:lnSpc>
                <a:spcPct val="90000"/>
              </a:lnSpc>
              <a:spcBef>
                <a:spcPct val="20000"/>
              </a:spcBef>
            </a:pPr>
            <a:endParaRPr lang="en-US" sz="2000" b="1" dirty="0" smtClean="0">
              <a:solidFill>
                <a:schemeClr val="accent6">
                  <a:lumMod val="50000"/>
                </a:schemeClr>
              </a:solidFill>
            </a:endParaRPr>
          </a:p>
          <a:p>
            <a:pPr marL="342900" indent="-342900" algn="ctr">
              <a:lnSpc>
                <a:spcPct val="90000"/>
              </a:lnSpc>
              <a:spcBef>
                <a:spcPct val="20000"/>
              </a:spcBef>
            </a:pPr>
            <a:endParaRPr lang="en-US" sz="1900" b="1" dirty="0">
              <a:solidFill>
                <a:srgbClr val="083763"/>
              </a:solidFill>
              <a:cs typeface="A  Mitra_1 (MR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066800"/>
          <a:ext cx="8686800" cy="5730893"/>
        </p:xfrm>
        <a:graphic>
          <a:graphicData uri="http://schemas.openxmlformats.org/drawingml/2006/table">
            <a:tbl>
              <a:tblPr firstRow="1" bandRow="1">
                <a:tableStyleId>{2D5ABB26-0587-4C30-8999-92F81FD0307C}</a:tableStyleId>
              </a:tblPr>
              <a:tblGrid>
                <a:gridCol w="2269524"/>
                <a:gridCol w="1017373"/>
                <a:gridCol w="1056503"/>
                <a:gridCol w="1219200"/>
                <a:gridCol w="1600200"/>
                <a:gridCol w="1524000"/>
              </a:tblGrid>
              <a:tr h="931371">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study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MMI exposed </a:t>
                      </a:r>
                      <a:endParaRPr lang="en-US" sz="1800" b="1" dirty="0" smtClean="0">
                        <a:solidFill>
                          <a:srgbClr val="7030A0"/>
                        </a:solidFill>
                        <a:latin typeface="Times New Roman" pitchFamily="18" charset="0"/>
                        <a:ea typeface="Calibri"/>
                        <a:cs typeface="Times New Roman" pitchFamily="18" charset="0"/>
                      </a:endParaRPr>
                    </a:p>
                    <a:p>
                      <a:pPr marL="0" marR="0" algn="ctr" rtl="0">
                        <a:lnSpc>
                          <a:spcPct val="107000"/>
                        </a:lnSpc>
                        <a:spcBef>
                          <a:spcPts val="0"/>
                        </a:spcBef>
                        <a:spcAft>
                          <a:spcPts val="800"/>
                        </a:spcAft>
                      </a:pPr>
                      <a:r>
                        <a:rPr lang="en-US" sz="1800" b="1" dirty="0" smtClean="0">
                          <a:solidFill>
                            <a:srgbClr val="7030A0"/>
                          </a:solidFill>
                          <a:latin typeface="Times New Roman" pitchFamily="18" charset="0"/>
                          <a:ea typeface="Calibri"/>
                          <a:cs typeface="Times New Roman" pitchFamily="18" charset="0"/>
                        </a:rPr>
                        <a:t>(n)</a:t>
                      </a:r>
                      <a:endParaRPr lang="en-US" sz="1800" b="1" dirty="0">
                        <a:solidFill>
                          <a:srgbClr val="7030A0"/>
                        </a:solidFill>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PTU exposed </a:t>
                      </a:r>
                      <a:endParaRPr lang="en-US" sz="1800" b="1" dirty="0" smtClean="0">
                        <a:solidFill>
                          <a:srgbClr val="7030A0"/>
                        </a:solidFill>
                        <a:latin typeface="Times New Roman" pitchFamily="18" charset="0"/>
                        <a:ea typeface="Calibri"/>
                        <a:cs typeface="Times New Roman" pitchFamily="18" charset="0"/>
                      </a:endParaRPr>
                    </a:p>
                    <a:p>
                      <a:pPr marL="0" marR="0" algn="ctr" rtl="0">
                        <a:lnSpc>
                          <a:spcPct val="107000"/>
                        </a:lnSpc>
                        <a:spcBef>
                          <a:spcPts val="0"/>
                        </a:spcBef>
                        <a:spcAft>
                          <a:spcPts val="800"/>
                        </a:spcAft>
                      </a:pPr>
                      <a:r>
                        <a:rPr lang="en-US" sz="1800" b="1" dirty="0" smtClean="0">
                          <a:solidFill>
                            <a:srgbClr val="7030A0"/>
                          </a:solidFill>
                          <a:latin typeface="Times New Roman" pitchFamily="18" charset="0"/>
                          <a:ea typeface="Calibri"/>
                          <a:cs typeface="Times New Roman" pitchFamily="18" charset="0"/>
                        </a:rPr>
                        <a:t>(n)</a:t>
                      </a:r>
                      <a:endParaRPr lang="en-US" sz="1800" b="1" dirty="0">
                        <a:solidFill>
                          <a:srgbClr val="7030A0"/>
                        </a:solidFill>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Controls </a:t>
                      </a:r>
                      <a:endParaRPr lang="en-US" sz="1800" b="1" dirty="0" smtClean="0">
                        <a:solidFill>
                          <a:srgbClr val="7030A0"/>
                        </a:solidFill>
                        <a:latin typeface="Times New Roman" pitchFamily="18" charset="0"/>
                        <a:ea typeface="Calibri"/>
                        <a:cs typeface="Times New Roman" pitchFamily="18" charset="0"/>
                      </a:endParaRPr>
                    </a:p>
                    <a:p>
                      <a:pPr marL="0" marR="0" algn="ctr" rtl="0">
                        <a:lnSpc>
                          <a:spcPct val="107000"/>
                        </a:lnSpc>
                        <a:spcBef>
                          <a:spcPts val="0"/>
                        </a:spcBef>
                        <a:spcAft>
                          <a:spcPts val="800"/>
                        </a:spcAft>
                      </a:pPr>
                      <a:r>
                        <a:rPr lang="en-US" sz="1800" b="1" dirty="0" smtClean="0">
                          <a:solidFill>
                            <a:srgbClr val="7030A0"/>
                          </a:solidFill>
                          <a:latin typeface="Times New Roman" pitchFamily="18" charset="0"/>
                          <a:ea typeface="Calibri"/>
                          <a:cs typeface="Times New Roman" pitchFamily="18" charset="0"/>
                        </a:rPr>
                        <a:t>(n)</a:t>
                      </a:r>
                      <a:endParaRPr lang="en-US" sz="1800" b="1" dirty="0">
                        <a:solidFill>
                          <a:srgbClr val="7030A0"/>
                        </a:solidFill>
                        <a:latin typeface="Times New Roman" pitchFamily="18" charset="0"/>
                        <a:ea typeface="Calibri"/>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MMI defects detected</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800" b="1" dirty="0">
                          <a:solidFill>
                            <a:srgbClr val="7030A0"/>
                          </a:solidFill>
                          <a:latin typeface="Times New Roman" pitchFamily="18" charset="0"/>
                          <a:ea typeface="Calibri"/>
                          <a:cs typeface="Times New Roman" pitchFamily="18" charset="0"/>
                        </a:rPr>
                        <a:t>PTU defects detected</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905">
                <a:tc>
                  <a:txBody>
                    <a:bodyPr/>
                    <a:lstStyle/>
                    <a:p>
                      <a:pPr marL="0" marR="0" algn="l" rtl="0">
                        <a:lnSpc>
                          <a:spcPct val="107000"/>
                        </a:lnSpc>
                        <a:spcBef>
                          <a:spcPts val="0"/>
                        </a:spcBef>
                        <a:spcAft>
                          <a:spcPts val="800"/>
                        </a:spcAft>
                      </a:pPr>
                      <a:r>
                        <a:rPr lang="en-US" sz="1600" b="1" dirty="0">
                          <a:solidFill>
                            <a:srgbClr val="FF0000"/>
                          </a:solidFill>
                          <a:latin typeface="Times New Roman" pitchFamily="18" charset="0"/>
                          <a:ea typeface="Calibri"/>
                          <a:cs typeface="Times New Roman" pitchFamily="18" charset="0"/>
                        </a:rPr>
                        <a:t>Significant association</a:t>
                      </a:r>
                    </a:p>
                  </a:txBody>
                  <a:tcPr marL="68580" marR="68580" marT="0" marB="0">
                    <a:lnT w="12700" cap="flat" cmpd="sng" algn="ctr">
                      <a:solidFill>
                        <a:schemeClr val="tx1"/>
                      </a:solidFill>
                      <a:prstDash val="solid"/>
                      <a:round/>
                      <a:headEnd type="none" w="med" len="med"/>
                      <a:tailEnd type="none" w="med" len="med"/>
                    </a:lnT>
                  </a:tcPr>
                </a:tc>
                <a:tc>
                  <a:txBody>
                    <a:bodyPr/>
                    <a:lstStyle/>
                    <a:p>
                      <a:endParaRPr lang="en-US" sz="16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586355">
                <a:tc>
                  <a:txBody>
                    <a:bodyPr/>
                    <a:lstStyle/>
                    <a:p>
                      <a:pPr marL="457200" marR="0" lvl="1" algn="l" rtl="0">
                        <a:lnSpc>
                          <a:spcPct val="107000"/>
                        </a:lnSpc>
                        <a:spcBef>
                          <a:spcPts val="0"/>
                        </a:spcBef>
                        <a:spcAft>
                          <a:spcPts val="800"/>
                        </a:spcAft>
                      </a:pPr>
                      <a:r>
                        <a:rPr lang="en-US" sz="1600" b="1" dirty="0" smtClean="0">
                          <a:solidFill>
                            <a:srgbClr val="00B0F0"/>
                          </a:solidFill>
                          <a:latin typeface="Times New Roman" pitchFamily="18" charset="0"/>
                          <a:ea typeface="Calibri"/>
                          <a:cs typeface="Times New Roman" pitchFamily="18" charset="0"/>
                        </a:rPr>
                        <a:t>Yoshihara (2012)</a:t>
                      </a:r>
                      <a:endParaRPr lang="en-US" sz="1600" b="1" dirty="0">
                        <a:solidFill>
                          <a:srgbClr val="00B0F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1231</a:t>
                      </a:r>
                    </a:p>
                  </a:txBody>
                  <a:tcPr marL="68580" marR="68580" marT="0" marB="0"/>
                </a:tc>
                <a:tc>
                  <a:txBody>
                    <a:bodyPr/>
                    <a:lstStyle/>
                    <a:p>
                      <a:pPr marL="0" marR="0" algn="ctr"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1399</a:t>
                      </a:r>
                    </a:p>
                  </a:txBody>
                  <a:tcPr marL="68580" marR="68580" marT="0" marB="0"/>
                </a:tc>
                <a:tc>
                  <a:txBody>
                    <a:bodyPr/>
                    <a:lstStyle/>
                    <a:p>
                      <a:pPr marL="0" marR="0" algn="ctr"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1906</a:t>
                      </a:r>
                    </a:p>
                  </a:txBody>
                  <a:tcPr marL="68580" marR="68580" marT="0" marB="0"/>
                </a:tc>
                <a:tc>
                  <a:txBody>
                    <a:bodyPr/>
                    <a:lstStyle/>
                    <a:p>
                      <a:pPr marL="0" marR="0" algn="l" rtl="0">
                        <a:lnSpc>
                          <a:spcPct val="107000"/>
                        </a:lnSpc>
                        <a:spcBef>
                          <a:spcPts val="0"/>
                        </a:spcBef>
                        <a:spcAft>
                          <a:spcPts val="800"/>
                        </a:spcAft>
                      </a:pPr>
                      <a:r>
                        <a:rPr lang="en-US" sz="1600" b="1" dirty="0" err="1">
                          <a:solidFill>
                            <a:srgbClr val="00B0F0"/>
                          </a:solidFill>
                          <a:latin typeface="Times New Roman" pitchFamily="18" charset="0"/>
                          <a:ea typeface="Calibri"/>
                          <a:cs typeface="Times New Roman" pitchFamily="18" charset="0"/>
                        </a:rPr>
                        <a:t>Aplasia</a:t>
                      </a:r>
                      <a:r>
                        <a:rPr lang="en-US" sz="1600" b="1" dirty="0">
                          <a:solidFill>
                            <a:srgbClr val="00B0F0"/>
                          </a:solidFill>
                          <a:latin typeface="Times New Roman" pitchFamily="18" charset="0"/>
                          <a:ea typeface="Calibri"/>
                          <a:cs typeface="Times New Roman" pitchFamily="18" charset="0"/>
                        </a:rPr>
                        <a:t> cutis</a:t>
                      </a:r>
                    </a:p>
                    <a:p>
                      <a:pPr marL="0" marR="0" algn="l" rtl="0">
                        <a:lnSpc>
                          <a:spcPct val="107000"/>
                        </a:lnSpc>
                        <a:spcBef>
                          <a:spcPts val="0"/>
                        </a:spcBef>
                        <a:spcAft>
                          <a:spcPts val="800"/>
                        </a:spcAft>
                      </a:pPr>
                      <a:r>
                        <a:rPr lang="en-US" sz="1600" b="1" dirty="0" err="1">
                          <a:solidFill>
                            <a:srgbClr val="00B0F0"/>
                          </a:solidFill>
                          <a:latin typeface="Times New Roman" pitchFamily="18" charset="0"/>
                          <a:ea typeface="Calibri"/>
                          <a:cs typeface="Times New Roman" pitchFamily="18" charset="0"/>
                        </a:rPr>
                        <a:t>Abdom</a:t>
                      </a:r>
                      <a:r>
                        <a:rPr lang="en-US" sz="1600" b="1" dirty="0">
                          <a:solidFill>
                            <a:srgbClr val="00B0F0"/>
                          </a:solidFill>
                          <a:latin typeface="Times New Roman" pitchFamily="18" charset="0"/>
                          <a:ea typeface="Calibri"/>
                          <a:cs typeface="Times New Roman" pitchFamily="18" charset="0"/>
                        </a:rPr>
                        <a:t>. </a:t>
                      </a:r>
                      <a:r>
                        <a:rPr lang="en-US" sz="1600" b="1" dirty="0" smtClean="0">
                          <a:solidFill>
                            <a:srgbClr val="00B0F0"/>
                          </a:solidFill>
                          <a:latin typeface="Times New Roman" pitchFamily="18" charset="0"/>
                          <a:ea typeface="Calibri"/>
                          <a:cs typeface="Times New Roman" pitchFamily="18" charset="0"/>
                        </a:rPr>
                        <a:t>Wall</a:t>
                      </a:r>
                      <a:endParaRPr lang="en-US" sz="1600" b="1" dirty="0">
                        <a:solidFill>
                          <a:srgbClr val="00B0F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None</a:t>
                      </a:r>
                    </a:p>
                  </a:txBody>
                  <a:tcPr marL="68580" marR="68580" marT="0" marB="0"/>
                </a:tc>
              </a:tr>
              <a:tr h="1891442">
                <a:tc>
                  <a:txBody>
                    <a:bodyPr/>
                    <a:lstStyle/>
                    <a:p>
                      <a:pPr marL="457200" marR="0" lvl="1" algn="l" rtl="0">
                        <a:lnSpc>
                          <a:spcPct val="107000"/>
                        </a:lnSpc>
                        <a:spcBef>
                          <a:spcPts val="0"/>
                        </a:spcBef>
                        <a:spcAft>
                          <a:spcPts val="800"/>
                        </a:spcAft>
                      </a:pPr>
                      <a:r>
                        <a:rPr lang="en-US" sz="1600" b="1" dirty="0" smtClean="0">
                          <a:solidFill>
                            <a:srgbClr val="00B0F0"/>
                          </a:solidFill>
                          <a:latin typeface="Times New Roman" pitchFamily="18" charset="0"/>
                          <a:ea typeface="Calibri"/>
                          <a:cs typeface="Times New Roman" pitchFamily="18" charset="0"/>
                        </a:rPr>
                        <a:t>Andersen (2012)</a:t>
                      </a:r>
                      <a:endParaRPr lang="en-US" sz="1600" b="1" dirty="0">
                        <a:solidFill>
                          <a:srgbClr val="00B0F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a:solidFill>
                            <a:srgbClr val="00B0F0"/>
                          </a:solidFill>
                          <a:latin typeface="Times New Roman" pitchFamily="18" charset="0"/>
                          <a:ea typeface="Calibri"/>
                          <a:cs typeface="Times New Roman" pitchFamily="18" charset="0"/>
                        </a:rPr>
                        <a:t>1097</a:t>
                      </a:r>
                    </a:p>
                  </a:txBody>
                  <a:tcPr marL="68580" marR="68580" marT="0" marB="0"/>
                </a:tc>
                <a:tc>
                  <a:txBody>
                    <a:bodyPr/>
                    <a:lstStyle/>
                    <a:p>
                      <a:pPr marL="0" marR="0" algn="ctr" rtl="0">
                        <a:lnSpc>
                          <a:spcPct val="107000"/>
                        </a:lnSpc>
                        <a:spcBef>
                          <a:spcPts val="0"/>
                        </a:spcBef>
                        <a:spcAft>
                          <a:spcPts val="800"/>
                        </a:spcAft>
                      </a:pPr>
                      <a:r>
                        <a:rPr lang="en-US" sz="1600" b="1">
                          <a:solidFill>
                            <a:srgbClr val="00B0F0"/>
                          </a:solidFill>
                          <a:latin typeface="Times New Roman" pitchFamily="18" charset="0"/>
                          <a:ea typeface="Calibri"/>
                          <a:cs typeface="Times New Roman" pitchFamily="18" charset="0"/>
                        </a:rPr>
                        <a:t>564</a:t>
                      </a:r>
                    </a:p>
                  </a:txBody>
                  <a:tcPr marL="68580" marR="68580" marT="0" marB="0"/>
                </a:tc>
                <a:tc>
                  <a:txBody>
                    <a:bodyPr/>
                    <a:lstStyle/>
                    <a:p>
                      <a:pPr marL="0" marR="0" algn="ctr" rtl="0">
                        <a:lnSpc>
                          <a:spcPct val="107000"/>
                        </a:lnSpc>
                        <a:spcBef>
                          <a:spcPts val="0"/>
                        </a:spcBef>
                        <a:spcAft>
                          <a:spcPts val="800"/>
                        </a:spcAft>
                      </a:pPr>
                      <a:r>
                        <a:rPr lang="en-US" sz="1600" b="1">
                          <a:solidFill>
                            <a:srgbClr val="00B0F0"/>
                          </a:solidFill>
                          <a:latin typeface="Times New Roman" pitchFamily="18" charset="0"/>
                          <a:ea typeface="Calibri"/>
                          <a:cs typeface="Times New Roman" pitchFamily="18" charset="0"/>
                        </a:rPr>
                        <a:t>811,730</a:t>
                      </a:r>
                    </a:p>
                  </a:txBody>
                  <a:tcPr marL="68580" marR="68580" marT="0" marB="0"/>
                </a:tc>
                <a:tc>
                  <a:txBody>
                    <a:bodyPr/>
                    <a:lstStyle/>
                    <a:p>
                      <a:pPr marL="0" marR="0" algn="l" rtl="0">
                        <a:lnSpc>
                          <a:spcPct val="107000"/>
                        </a:lnSpc>
                        <a:spcBef>
                          <a:spcPts val="0"/>
                        </a:spcBef>
                        <a:spcAft>
                          <a:spcPts val="800"/>
                        </a:spcAft>
                      </a:pPr>
                      <a:r>
                        <a:rPr lang="en-US" sz="1600" b="1" dirty="0" err="1">
                          <a:solidFill>
                            <a:srgbClr val="00B0F0"/>
                          </a:solidFill>
                          <a:latin typeface="Times New Roman" pitchFamily="18" charset="0"/>
                          <a:ea typeface="Calibri"/>
                          <a:cs typeface="Times New Roman" pitchFamily="18" charset="0"/>
                        </a:rPr>
                        <a:t>Abdom</a:t>
                      </a:r>
                      <a:r>
                        <a:rPr lang="en-US" sz="1600" b="1" dirty="0">
                          <a:solidFill>
                            <a:srgbClr val="00B0F0"/>
                          </a:solidFill>
                          <a:latin typeface="Times New Roman" pitchFamily="18" charset="0"/>
                          <a:ea typeface="Calibri"/>
                          <a:cs typeface="Times New Roman" pitchFamily="18" charset="0"/>
                        </a:rPr>
                        <a:t>. wall</a:t>
                      </a:r>
                    </a:p>
                    <a:p>
                      <a:pPr marL="0" marR="0" algn="l" rtl="0">
                        <a:lnSpc>
                          <a:spcPct val="107000"/>
                        </a:lnSpc>
                        <a:spcBef>
                          <a:spcPts val="0"/>
                        </a:spcBef>
                        <a:spcAft>
                          <a:spcPts val="800"/>
                        </a:spcAft>
                      </a:pPr>
                      <a:r>
                        <a:rPr lang="en-US" sz="1600" b="1" dirty="0" err="1">
                          <a:solidFill>
                            <a:srgbClr val="00B0F0"/>
                          </a:solidFill>
                          <a:latin typeface="Times New Roman" pitchFamily="18" charset="0"/>
                          <a:ea typeface="Calibri"/>
                          <a:cs typeface="Times New Roman" pitchFamily="18" charset="0"/>
                        </a:rPr>
                        <a:t>Aplasia</a:t>
                      </a:r>
                      <a:r>
                        <a:rPr lang="en-US" sz="1600" b="1" dirty="0">
                          <a:solidFill>
                            <a:srgbClr val="00B0F0"/>
                          </a:solidFill>
                          <a:latin typeface="Times New Roman" pitchFamily="18" charset="0"/>
                          <a:ea typeface="Calibri"/>
                          <a:cs typeface="Times New Roman" pitchFamily="18" charset="0"/>
                        </a:rPr>
                        <a:t> cutis</a:t>
                      </a:r>
                    </a:p>
                    <a:p>
                      <a:pPr marL="0" marR="0" algn="l"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Eye; </a:t>
                      </a:r>
                      <a:r>
                        <a:rPr lang="en-US" sz="1600" b="1" dirty="0" smtClean="0">
                          <a:solidFill>
                            <a:srgbClr val="00B0F0"/>
                          </a:solidFill>
                          <a:latin typeface="Times New Roman" pitchFamily="18" charset="0"/>
                          <a:ea typeface="Calibri"/>
                          <a:cs typeface="Times New Roman" pitchFamily="18" charset="0"/>
                        </a:rPr>
                        <a:t>Urinary</a:t>
                      </a:r>
                    </a:p>
                    <a:p>
                      <a:pPr marL="0" marR="0" algn="l" rtl="0">
                        <a:lnSpc>
                          <a:spcPct val="107000"/>
                        </a:lnSpc>
                        <a:spcBef>
                          <a:spcPts val="0"/>
                        </a:spcBef>
                        <a:spcAft>
                          <a:spcPts val="800"/>
                        </a:spcAft>
                      </a:pPr>
                      <a:r>
                        <a:rPr lang="en-US" sz="1600" b="1" dirty="0" smtClean="0">
                          <a:solidFill>
                            <a:srgbClr val="00B0F0"/>
                          </a:solidFill>
                          <a:latin typeface="Times New Roman" pitchFamily="18" charset="0"/>
                          <a:ea typeface="Calibri"/>
                          <a:cs typeface="Times New Roman" pitchFamily="18" charset="0"/>
                        </a:rPr>
                        <a:t>Digestive tract</a:t>
                      </a:r>
                      <a:endParaRPr lang="en-US" sz="1600" b="1" dirty="0">
                        <a:solidFill>
                          <a:srgbClr val="00B0F0"/>
                        </a:solidFill>
                        <a:latin typeface="Times New Roman" pitchFamily="18" charset="0"/>
                        <a:ea typeface="Calibri"/>
                        <a:cs typeface="Times New Roman" pitchFamily="18" charset="0"/>
                      </a:endParaRPr>
                    </a:p>
                    <a:p>
                      <a:pPr marL="0" marR="0" algn="l"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Respiratory; VSD</a:t>
                      </a:r>
                    </a:p>
                  </a:txBody>
                  <a:tcPr marL="68580" marR="68580" marT="0" marB="0"/>
                </a:tc>
                <a:tc>
                  <a:txBody>
                    <a:bodyPr/>
                    <a:lstStyle/>
                    <a:p>
                      <a:pPr marL="0" marR="0" algn="l"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Face and neck </a:t>
                      </a:r>
                    </a:p>
                    <a:p>
                      <a:pPr marL="0" marR="0" algn="l" rtl="0">
                        <a:lnSpc>
                          <a:spcPct val="107000"/>
                        </a:lnSpc>
                        <a:spcBef>
                          <a:spcPts val="0"/>
                        </a:spcBef>
                        <a:spcAft>
                          <a:spcPts val="800"/>
                        </a:spcAft>
                      </a:pPr>
                      <a:r>
                        <a:rPr lang="en-US" sz="1600" b="1" dirty="0">
                          <a:solidFill>
                            <a:srgbClr val="00B0F0"/>
                          </a:solidFill>
                          <a:latin typeface="Times New Roman" pitchFamily="18" charset="0"/>
                          <a:ea typeface="Calibri"/>
                          <a:cs typeface="Times New Roman" pitchFamily="18" charset="0"/>
                        </a:rPr>
                        <a:t>Urinary</a:t>
                      </a:r>
                    </a:p>
                  </a:txBody>
                  <a:tcPr marL="68580" marR="68580" marT="0" marB="0"/>
                </a:tc>
              </a:tr>
              <a:tr h="358905">
                <a:tc>
                  <a:txBody>
                    <a:bodyPr/>
                    <a:lstStyle/>
                    <a:p>
                      <a:pPr marL="0" marR="0" algn="l" rtl="0">
                        <a:lnSpc>
                          <a:spcPct val="107000"/>
                        </a:lnSpc>
                        <a:spcBef>
                          <a:spcPts val="0"/>
                        </a:spcBef>
                        <a:spcAft>
                          <a:spcPts val="800"/>
                        </a:spcAft>
                      </a:pPr>
                      <a:r>
                        <a:rPr lang="en-US" sz="1600" b="1" dirty="0">
                          <a:solidFill>
                            <a:srgbClr val="FF0000"/>
                          </a:solidFill>
                          <a:latin typeface="Times New Roman" pitchFamily="18" charset="0"/>
                          <a:ea typeface="Calibri"/>
                          <a:cs typeface="Times New Roman" pitchFamily="18" charset="0"/>
                        </a:rPr>
                        <a:t>No association</a:t>
                      </a:r>
                    </a:p>
                  </a:txBody>
                  <a:tcPr marL="68580" marR="68580" marT="0" marB="0"/>
                </a:tc>
                <a:tc>
                  <a:txBody>
                    <a:bodyPr/>
                    <a:lstStyle/>
                    <a:p>
                      <a:pPr marL="0" marR="0" algn="ctr" rtl="0">
                        <a:lnSpc>
                          <a:spcPct val="107000"/>
                        </a:lnSpc>
                        <a:spcBef>
                          <a:spcPts val="0"/>
                        </a:spcBef>
                        <a:spcAft>
                          <a:spcPts val="800"/>
                        </a:spcAft>
                      </a:pPr>
                      <a:endParaRPr lang="en-US" sz="1600" b="1">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endParaRPr lang="en-US" sz="1600" b="1">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endParaRPr lang="en-US" sz="1600" b="1">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endParaRPr lang="en-US" sz="1600" b="1" dirty="0">
                        <a:latin typeface="Times New Roman" pitchFamily="18" charset="0"/>
                        <a:ea typeface="Calibri"/>
                        <a:cs typeface="Times New Roman" pitchFamily="18" charset="0"/>
                      </a:endParaRPr>
                    </a:p>
                  </a:txBody>
                  <a:tcPr marL="68580" marR="68580" marT="0" marB="0"/>
                </a:tc>
              </a:tr>
              <a:tr h="358905">
                <a:tc>
                  <a:txBody>
                    <a:bodyPr/>
                    <a:lstStyle/>
                    <a:p>
                      <a:pPr marL="457200" marR="0" lvl="1" algn="l" rtl="0">
                        <a:lnSpc>
                          <a:spcPct val="107000"/>
                        </a:lnSpc>
                        <a:spcBef>
                          <a:spcPts val="0"/>
                        </a:spcBef>
                        <a:spcAft>
                          <a:spcPts val="800"/>
                        </a:spcAft>
                      </a:pPr>
                      <a:r>
                        <a:rPr lang="en-US" sz="1600" b="1" dirty="0" smtClean="0">
                          <a:solidFill>
                            <a:srgbClr val="7030A0"/>
                          </a:solidFill>
                          <a:latin typeface="Times New Roman" pitchFamily="18" charset="0"/>
                          <a:ea typeface="Calibri"/>
                          <a:cs typeface="Times New Roman" pitchFamily="18" charset="0"/>
                        </a:rPr>
                        <a:t>Chen (2011)</a:t>
                      </a:r>
                      <a:endParaRPr lang="en-US" sz="1600" b="1" dirty="0">
                        <a:solidFill>
                          <a:srgbClr val="7030A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a:solidFill>
                            <a:srgbClr val="7030A0"/>
                          </a:solidFill>
                          <a:latin typeface="Times New Roman" pitchFamily="18" charset="0"/>
                          <a:ea typeface="Calibri"/>
                          <a:cs typeface="Times New Roman" pitchFamily="18" charset="0"/>
                        </a:rPr>
                        <a:t>73</a:t>
                      </a:r>
                    </a:p>
                  </a:txBody>
                  <a:tcPr marL="68580" marR="68580" marT="0" marB="0"/>
                </a:tc>
                <a:tc>
                  <a:txBody>
                    <a:bodyPr/>
                    <a:lstStyle/>
                    <a:p>
                      <a:pPr marL="0" marR="0" algn="ctr" rtl="0">
                        <a:lnSpc>
                          <a:spcPct val="107000"/>
                        </a:lnSpc>
                        <a:spcBef>
                          <a:spcPts val="0"/>
                        </a:spcBef>
                        <a:spcAft>
                          <a:spcPts val="800"/>
                        </a:spcAft>
                      </a:pPr>
                      <a:r>
                        <a:rPr lang="en-US" sz="1600" b="1">
                          <a:solidFill>
                            <a:srgbClr val="7030A0"/>
                          </a:solidFill>
                          <a:latin typeface="Times New Roman" pitchFamily="18" charset="0"/>
                          <a:ea typeface="Calibri"/>
                          <a:cs typeface="Times New Roman" pitchFamily="18" charset="0"/>
                        </a:rPr>
                        <a:t>603</a:t>
                      </a:r>
                    </a:p>
                  </a:txBody>
                  <a:tcPr marL="68580" marR="68580" marT="0" marB="0"/>
                </a:tc>
                <a:tc>
                  <a:txBody>
                    <a:bodyPr/>
                    <a:lstStyle/>
                    <a:p>
                      <a:pPr marL="0" marR="0" algn="ctr" rtl="0">
                        <a:lnSpc>
                          <a:spcPct val="107000"/>
                        </a:lnSpc>
                        <a:spcBef>
                          <a:spcPts val="0"/>
                        </a:spcBef>
                        <a:spcAft>
                          <a:spcPts val="800"/>
                        </a:spcAft>
                      </a:pPr>
                      <a:r>
                        <a:rPr lang="en-US" sz="1600" b="1">
                          <a:solidFill>
                            <a:srgbClr val="7030A0"/>
                          </a:solidFill>
                          <a:latin typeface="Times New Roman" pitchFamily="18" charset="0"/>
                          <a:ea typeface="Calibri"/>
                          <a:cs typeface="Times New Roman" pitchFamily="18" charset="0"/>
                        </a:rPr>
                        <a:t>14,150</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r>
              <a:tr h="358905">
                <a:tc>
                  <a:txBody>
                    <a:bodyPr/>
                    <a:lstStyle/>
                    <a:p>
                      <a:pPr marL="457200" marR="0" lvl="1" algn="l" rtl="0">
                        <a:lnSpc>
                          <a:spcPct val="107000"/>
                        </a:lnSpc>
                        <a:spcBef>
                          <a:spcPts val="0"/>
                        </a:spcBef>
                        <a:spcAft>
                          <a:spcPts val="800"/>
                        </a:spcAft>
                      </a:pPr>
                      <a:r>
                        <a:rPr lang="en-US" sz="1600" b="1" dirty="0" err="1" smtClean="0">
                          <a:solidFill>
                            <a:srgbClr val="7030A0"/>
                          </a:solidFill>
                          <a:latin typeface="Times New Roman" pitchFamily="18" charset="0"/>
                          <a:ea typeface="Calibri"/>
                          <a:cs typeface="Times New Roman" pitchFamily="18" charset="0"/>
                        </a:rPr>
                        <a:t>Korelitz</a:t>
                      </a:r>
                      <a:r>
                        <a:rPr lang="en-US" sz="1600" b="1" dirty="0" smtClean="0">
                          <a:solidFill>
                            <a:srgbClr val="7030A0"/>
                          </a:solidFill>
                          <a:latin typeface="Times New Roman" pitchFamily="18" charset="0"/>
                          <a:ea typeface="Calibri"/>
                          <a:cs typeface="Times New Roman" pitchFamily="18" charset="0"/>
                        </a:rPr>
                        <a:t> (2013)</a:t>
                      </a:r>
                      <a:endParaRPr lang="en-US" sz="1600" b="1" dirty="0">
                        <a:solidFill>
                          <a:srgbClr val="7030A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108</a:t>
                      </a:r>
                    </a:p>
                  </a:txBody>
                  <a:tcPr marL="68580" marR="68580" marT="0" marB="0"/>
                </a:tc>
                <a:tc>
                  <a:txBody>
                    <a:bodyPr/>
                    <a:lstStyle/>
                    <a:p>
                      <a:pPr marL="0" marR="0" algn="ctr" rtl="0">
                        <a:lnSpc>
                          <a:spcPct val="107000"/>
                        </a:lnSpc>
                        <a:spcBef>
                          <a:spcPts val="0"/>
                        </a:spcBef>
                        <a:spcAft>
                          <a:spcPts val="800"/>
                        </a:spcAft>
                      </a:pPr>
                      <a:r>
                        <a:rPr lang="en-US" sz="1600" b="1">
                          <a:solidFill>
                            <a:srgbClr val="7030A0"/>
                          </a:solidFill>
                          <a:latin typeface="Times New Roman" pitchFamily="18" charset="0"/>
                          <a:ea typeface="Calibri"/>
                          <a:cs typeface="Times New Roman" pitchFamily="18" charset="0"/>
                        </a:rPr>
                        <a:t>915</a:t>
                      </a:r>
                    </a:p>
                  </a:txBody>
                  <a:tcPr marL="68580" marR="68580" marT="0" marB="0"/>
                </a:tc>
                <a:tc>
                  <a:txBody>
                    <a:bodyPr/>
                    <a:lstStyle/>
                    <a:p>
                      <a:pPr marL="0" marR="0" algn="ctr" rtl="0">
                        <a:lnSpc>
                          <a:spcPct val="107000"/>
                        </a:lnSpc>
                        <a:spcBef>
                          <a:spcPts val="0"/>
                        </a:spcBef>
                        <a:spcAft>
                          <a:spcPts val="800"/>
                        </a:spcAft>
                      </a:pPr>
                      <a:r>
                        <a:rPr lang="en-US" sz="1600" b="1">
                          <a:solidFill>
                            <a:srgbClr val="7030A0"/>
                          </a:solidFill>
                          <a:latin typeface="Times New Roman" pitchFamily="18" charset="0"/>
                          <a:ea typeface="Calibri"/>
                          <a:cs typeface="Times New Roman" pitchFamily="18" charset="0"/>
                        </a:rPr>
                        <a:t>634,858</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r>
              <a:tr h="358905">
                <a:tc>
                  <a:txBody>
                    <a:bodyPr/>
                    <a:lstStyle/>
                    <a:p>
                      <a:pPr marL="457200" marR="0" lvl="1" algn="l" rtl="0">
                        <a:lnSpc>
                          <a:spcPct val="107000"/>
                        </a:lnSpc>
                        <a:spcBef>
                          <a:spcPts val="0"/>
                        </a:spcBef>
                        <a:spcAft>
                          <a:spcPts val="800"/>
                        </a:spcAft>
                      </a:pPr>
                      <a:r>
                        <a:rPr lang="en-US" sz="1600" b="1" dirty="0" smtClean="0">
                          <a:solidFill>
                            <a:srgbClr val="7030A0"/>
                          </a:solidFill>
                          <a:latin typeface="Times New Roman" pitchFamily="18" charset="0"/>
                          <a:ea typeface="Calibri"/>
                          <a:cs typeface="Times New Roman" pitchFamily="18" charset="0"/>
                        </a:rPr>
                        <a:t>Lo (2015)</a:t>
                      </a:r>
                      <a:endParaRPr lang="en-US" sz="1600" b="1" dirty="0">
                        <a:solidFill>
                          <a:srgbClr val="7030A0"/>
                        </a:solidFill>
                        <a:latin typeface="Times New Roman" pitchFamily="18" charset="0"/>
                        <a:ea typeface="Calibri"/>
                        <a:cs typeface="Times New Roman" pitchFamily="18" charset="0"/>
                      </a:endParaRP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30</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507</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1171</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tc>
              </a:tr>
              <a:tr h="358905">
                <a:tc>
                  <a:txBody>
                    <a:bodyPr/>
                    <a:lstStyle/>
                    <a:p>
                      <a:pPr marL="457200" marR="0" lvl="1" algn="l" rtl="0">
                        <a:lnSpc>
                          <a:spcPct val="107000"/>
                        </a:lnSpc>
                        <a:spcBef>
                          <a:spcPts val="0"/>
                        </a:spcBef>
                        <a:spcAft>
                          <a:spcPts val="800"/>
                        </a:spcAft>
                      </a:pPr>
                      <a:r>
                        <a:rPr lang="en-US" sz="1600" b="1" dirty="0" err="1" smtClean="0">
                          <a:solidFill>
                            <a:srgbClr val="7030A0"/>
                          </a:solidFill>
                          <a:latin typeface="Times New Roman" pitchFamily="18" charset="0"/>
                          <a:ea typeface="Calibri"/>
                          <a:cs typeface="Times New Roman" pitchFamily="18" charset="0"/>
                        </a:rPr>
                        <a:t>Gianetti</a:t>
                      </a:r>
                      <a:r>
                        <a:rPr lang="en-US" sz="1600" b="1" dirty="0" smtClean="0">
                          <a:solidFill>
                            <a:srgbClr val="7030A0"/>
                          </a:solidFill>
                          <a:latin typeface="Times New Roman" pitchFamily="18" charset="0"/>
                          <a:ea typeface="Calibri"/>
                          <a:cs typeface="Times New Roman" pitchFamily="18" charset="0"/>
                        </a:rPr>
                        <a:t> (2015)</a:t>
                      </a:r>
                      <a:endParaRPr lang="en-US" sz="1600" b="1" dirty="0">
                        <a:solidFill>
                          <a:srgbClr val="7030A0"/>
                        </a:solidFill>
                        <a:latin typeface="Times New Roman" pitchFamily="18" charset="0"/>
                        <a:ea typeface="Calibri"/>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124</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52</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203</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en-US" sz="1600" b="1" dirty="0">
                          <a:solidFill>
                            <a:srgbClr val="7030A0"/>
                          </a:solidFill>
                          <a:latin typeface="Times New Roman" pitchFamily="18" charset="0"/>
                          <a:ea typeface="Calibri"/>
                          <a:cs typeface="Times New Roman" pitchFamily="18" charset="0"/>
                        </a:rPr>
                        <a:t>None</a:t>
                      </a: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152400" y="152401"/>
            <a:ext cx="8763000" cy="914399"/>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Most Recent Studies and ATD Use in Pregnancy and Birth Defect</a:t>
            </a:r>
            <a:endParaRPr kumimoji="0" 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533400" y="6324600"/>
            <a:ext cx="8382000" cy="3810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wrap="none"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latin typeface="Times New Roman" pitchFamily="18" charset="0"/>
                <a:cs typeface="Times New Roman" pitchFamily="18" charset="0"/>
              </a:rPr>
              <a:t>Andersen SL, et al. J Clini Endocrinol Metab  </a:t>
            </a:r>
            <a:r>
              <a:rPr lang="en-US" sz="1000" b="1">
                <a:solidFill>
                  <a:srgbClr val="000000"/>
                </a:solidFill>
                <a:latin typeface="Times New Roman" pitchFamily="18" charset="0"/>
                <a:cs typeface="Times New Roman" pitchFamily="18" charset="0"/>
              </a:rPr>
              <a:t> 2013, </a:t>
            </a:r>
            <a:r>
              <a:rPr lang="en-US" sz="1000">
                <a:solidFill>
                  <a:srgbClr val="000000"/>
                </a:solidFill>
                <a:latin typeface="Times New Roman" pitchFamily="18" charset="0"/>
                <a:cs typeface="Times New Roman" pitchFamily="18" charset="0"/>
              </a:rPr>
              <a:t>98: 4373-4381.</a:t>
            </a:r>
          </a:p>
        </p:txBody>
      </p:sp>
      <p:pic>
        <p:nvPicPr>
          <p:cNvPr id="3075" name="Picture 5"/>
          <p:cNvPicPr>
            <a:picLocks noChangeAspect="1" noChangeArrowheads="1"/>
          </p:cNvPicPr>
          <p:nvPr/>
        </p:nvPicPr>
        <p:blipFill>
          <a:blip r:embed="rId3" cstate="print"/>
          <a:srcRect/>
          <a:stretch>
            <a:fillRect/>
          </a:stretch>
        </p:blipFill>
        <p:spPr bwMode="auto">
          <a:xfrm>
            <a:off x="1981200" y="1295400"/>
            <a:ext cx="5562600" cy="5105400"/>
          </a:xfrm>
          <a:prstGeom prst="rect">
            <a:avLst/>
          </a:prstGeom>
          <a:noFill/>
          <a:ln w="9525">
            <a:noFill/>
            <a:round/>
            <a:headEnd/>
            <a:tailEnd/>
          </a:ln>
        </p:spPr>
      </p:pic>
      <p:sp>
        <p:nvSpPr>
          <p:cNvPr id="3076" name="AutoShape 2"/>
          <p:cNvSpPr>
            <a:spLocks noChangeArrowheads="1"/>
          </p:cNvSpPr>
          <p:nvPr/>
        </p:nvSpPr>
        <p:spPr bwMode="auto">
          <a:xfrm>
            <a:off x="152400" y="0"/>
            <a:ext cx="8839200" cy="11430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wrap="none" lIns="90000" tIns="46800" rIns="90000" bIns="46800"/>
          <a:lstStyle/>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C00000"/>
                </a:solidFill>
                <a:latin typeface="Albertus Extra Bold" pitchFamily="34" charset="0"/>
                <a:ea typeface="+mj-ea"/>
                <a:cs typeface="Aharoni" pitchFamily="2" charset="-79"/>
              </a:rPr>
              <a:t>Odds ratio for having one or more birth defects diagnosed before 2 years </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C00000"/>
                </a:solidFill>
                <a:latin typeface="Albertus Extra Bold" pitchFamily="34" charset="0"/>
                <a:ea typeface="+mj-ea"/>
                <a:cs typeface="Aharoni" pitchFamily="2" charset="-79"/>
              </a:rPr>
              <a:t>of age in children exposed to </a:t>
            </a:r>
            <a:r>
              <a:rPr lang="en-US" sz="2000" b="1" dirty="0" err="1" smtClean="0">
                <a:solidFill>
                  <a:srgbClr val="C00000"/>
                </a:solidFill>
                <a:latin typeface="Albertus Extra Bold" pitchFamily="34" charset="0"/>
                <a:ea typeface="+mj-ea"/>
                <a:cs typeface="Aharoni" pitchFamily="2" charset="-79"/>
              </a:rPr>
              <a:t>methimazole</a:t>
            </a:r>
            <a:r>
              <a:rPr lang="en-US" sz="2000" b="1" dirty="0" smtClean="0">
                <a:solidFill>
                  <a:srgbClr val="C00000"/>
                </a:solidFill>
                <a:latin typeface="Albertus Extra Bold" pitchFamily="34" charset="0"/>
                <a:ea typeface="+mj-ea"/>
                <a:cs typeface="Aharoni" pitchFamily="2" charset="-79"/>
              </a:rPr>
              <a:t>/</a:t>
            </a:r>
            <a:r>
              <a:rPr lang="en-US" sz="2000" b="1" dirty="0" err="1" smtClean="0">
                <a:solidFill>
                  <a:srgbClr val="C00000"/>
                </a:solidFill>
                <a:latin typeface="Albertus Extra Bold" pitchFamily="34" charset="0"/>
                <a:ea typeface="+mj-ea"/>
                <a:cs typeface="Aharoni" pitchFamily="2" charset="-79"/>
              </a:rPr>
              <a:t>carbimazole</a:t>
            </a:r>
            <a:r>
              <a:rPr lang="en-US" sz="2000" b="1" dirty="0" smtClean="0">
                <a:solidFill>
                  <a:srgbClr val="C00000"/>
                </a:solidFill>
                <a:latin typeface="Albertus Extra Bold" pitchFamily="34" charset="0"/>
                <a:ea typeface="+mj-ea"/>
                <a:cs typeface="Aharoni" pitchFamily="2" charset="-79"/>
              </a:rPr>
              <a:t> and </a:t>
            </a:r>
            <a:r>
              <a:rPr lang="en-US" sz="2000" b="1" dirty="0" err="1" smtClean="0">
                <a:solidFill>
                  <a:srgbClr val="C00000"/>
                </a:solidFill>
                <a:latin typeface="Albertus Extra Bold" pitchFamily="34" charset="0"/>
                <a:ea typeface="+mj-ea"/>
                <a:cs typeface="Aharoni" pitchFamily="2" charset="-79"/>
              </a:rPr>
              <a:t>propylthiouracil</a:t>
            </a:r>
            <a:endParaRPr lang="en-US" sz="2000" b="1" dirty="0" smtClean="0">
              <a:solidFill>
                <a:srgbClr val="C00000"/>
              </a:solidFill>
              <a:latin typeface="Albertus Extra Bold" pitchFamily="34" charset="0"/>
              <a:ea typeface="+mj-ea"/>
              <a:cs typeface="Aharoni" pitchFamily="2" charset="-79"/>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cstate="print"/>
          <a:srcRect/>
          <a:stretch>
            <a:fillRect/>
          </a:stretch>
        </p:blipFill>
        <p:spPr bwMode="auto">
          <a:xfrm>
            <a:off x="1752600" y="1066800"/>
            <a:ext cx="5791200" cy="5181600"/>
          </a:xfrm>
          <a:prstGeom prst="rect">
            <a:avLst/>
          </a:prstGeom>
          <a:noFill/>
          <a:ln w="9525">
            <a:noFill/>
            <a:round/>
            <a:headEnd/>
            <a:tailEnd/>
          </a:ln>
        </p:spPr>
      </p:pic>
      <p:sp>
        <p:nvSpPr>
          <p:cNvPr id="4099" name="AutoShape 2"/>
          <p:cNvSpPr>
            <a:spLocks noChangeArrowheads="1"/>
          </p:cNvSpPr>
          <p:nvPr/>
        </p:nvSpPr>
        <p:spPr bwMode="auto">
          <a:xfrm>
            <a:off x="457200" y="76200"/>
            <a:ext cx="8077200" cy="8382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wrap="none" lIns="90000" tIns="46800" rIns="90000" bIns="468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500" b="1" dirty="0" smtClean="0">
                <a:solidFill>
                  <a:srgbClr val="C00000"/>
                </a:solidFill>
                <a:latin typeface="Albertus Extra Bold" pitchFamily="34" charset="0"/>
                <a:ea typeface="+mj-ea"/>
                <a:cs typeface="Aharoni" pitchFamily="2" charset="-79"/>
              </a:rPr>
              <a:t>Subgroups of birth defects with significant association to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500" b="1" dirty="0" err="1" smtClean="0">
                <a:solidFill>
                  <a:srgbClr val="C00000"/>
                </a:solidFill>
                <a:latin typeface="Albertus Extra Bold" pitchFamily="34" charset="0"/>
                <a:ea typeface="+mj-ea"/>
                <a:cs typeface="Aharoni" pitchFamily="2" charset="-79"/>
              </a:rPr>
              <a:t>antithyroid</a:t>
            </a:r>
            <a:r>
              <a:rPr lang="en-US" sz="2500" b="1" dirty="0" smtClean="0">
                <a:solidFill>
                  <a:srgbClr val="C00000"/>
                </a:solidFill>
                <a:latin typeface="Albertus Extra Bold" pitchFamily="34" charset="0"/>
                <a:ea typeface="+mj-ea"/>
                <a:cs typeface="Aharoni" pitchFamily="2" charset="-79"/>
              </a:rPr>
              <a:t> drug (ATD)</a:t>
            </a:r>
          </a:p>
        </p:txBody>
      </p:sp>
      <p:sp>
        <p:nvSpPr>
          <p:cNvPr id="4100" name="AutoShape 3"/>
          <p:cNvSpPr>
            <a:spLocks noChangeArrowheads="1"/>
          </p:cNvSpPr>
          <p:nvPr/>
        </p:nvSpPr>
        <p:spPr bwMode="auto">
          <a:xfrm>
            <a:off x="533400" y="6324600"/>
            <a:ext cx="8382000" cy="3810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wrap="none"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dirty="0">
                <a:solidFill>
                  <a:srgbClr val="000000"/>
                </a:solidFill>
                <a:latin typeface="Times New Roman" pitchFamily="18" charset="0"/>
                <a:cs typeface="Times New Roman" pitchFamily="18" charset="0"/>
              </a:rPr>
              <a:t>Andersen SL, et al. Andersen SL, et al. J </a:t>
            </a:r>
            <a:r>
              <a:rPr lang="en-US" sz="1000" dirty="0" err="1">
                <a:solidFill>
                  <a:srgbClr val="000000"/>
                </a:solidFill>
                <a:latin typeface="Times New Roman" pitchFamily="18" charset="0"/>
                <a:cs typeface="Times New Roman" pitchFamily="18" charset="0"/>
              </a:rPr>
              <a:t>Clini</a:t>
            </a:r>
            <a:r>
              <a:rPr lang="en-US" sz="1000" dirty="0">
                <a:solidFill>
                  <a:srgbClr val="000000"/>
                </a:solidFill>
                <a:latin typeface="Times New Roman" pitchFamily="18" charset="0"/>
                <a:cs typeface="Times New Roman" pitchFamily="18" charset="0"/>
              </a:rPr>
              <a:t> </a:t>
            </a:r>
            <a:r>
              <a:rPr lang="en-US" sz="1000" dirty="0" err="1">
                <a:solidFill>
                  <a:srgbClr val="000000"/>
                </a:solidFill>
                <a:latin typeface="Times New Roman" pitchFamily="18" charset="0"/>
                <a:cs typeface="Times New Roman" pitchFamily="18" charset="0"/>
              </a:rPr>
              <a:t>Endocrinol</a:t>
            </a:r>
            <a:r>
              <a:rPr lang="en-US" sz="1000" dirty="0">
                <a:solidFill>
                  <a:srgbClr val="000000"/>
                </a:solidFill>
                <a:latin typeface="Times New Roman" pitchFamily="18" charset="0"/>
                <a:cs typeface="Times New Roman" pitchFamily="18" charset="0"/>
              </a:rPr>
              <a:t> </a:t>
            </a:r>
            <a:r>
              <a:rPr lang="en-US" sz="1000" dirty="0" err="1">
                <a:solidFill>
                  <a:srgbClr val="000000"/>
                </a:solidFill>
                <a:latin typeface="Times New Roman" pitchFamily="18" charset="0"/>
                <a:cs typeface="Times New Roman" pitchFamily="18" charset="0"/>
              </a:rPr>
              <a:t>Metab</a:t>
            </a:r>
            <a:r>
              <a:rPr lang="en-US" sz="1000" dirty="0">
                <a:solidFill>
                  <a:srgbClr val="000000"/>
                </a:solidFill>
                <a:latin typeface="Times New Roman" pitchFamily="18" charset="0"/>
                <a:cs typeface="Times New Roman" pitchFamily="18" charset="0"/>
              </a:rPr>
              <a:t>   2013, </a:t>
            </a:r>
            <a:r>
              <a:rPr lang="en-US" sz="1000" dirty="0" smtClean="0">
                <a:solidFill>
                  <a:srgbClr val="000000"/>
                </a:solidFill>
                <a:latin typeface="Times New Roman" pitchFamily="18" charset="0"/>
                <a:cs typeface="Times New Roman" pitchFamily="18" charset="0"/>
              </a:rPr>
              <a:t>98:4373-4381</a:t>
            </a:r>
            <a:r>
              <a:rPr lang="en-US" sz="1000" dirty="0">
                <a:solidFill>
                  <a:srgbClr val="000000"/>
                </a:solidFill>
                <a:latin typeface="Times New Roman" pitchFamily="18" charset="0"/>
                <a:cs typeface="Times New Roman" pitchFamily="18" charset="0"/>
              </a:rPr>
              <a:t>.</a:t>
            </a: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5438" y="304800"/>
            <a:ext cx="8493125" cy="76200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b="1" dirty="0" smtClean="0">
                <a:solidFill>
                  <a:srgbClr val="C00000"/>
                </a:solidFill>
                <a:latin typeface="Albertus Extra Bold" pitchFamily="34" charset="0"/>
                <a:ea typeface="+mj-ea"/>
                <a:cs typeface="Aharoni" pitchFamily="2" charset="-79"/>
              </a:rPr>
              <a:t>Schematic illustration showing the time period in gestational weeks of maximal sensitivity to abnormal development in humans </a:t>
            </a:r>
          </a:p>
        </p:txBody>
      </p:sp>
      <p:pic>
        <p:nvPicPr>
          <p:cNvPr id="6147" name="Picture 3"/>
          <p:cNvPicPr>
            <a:picLocks noChangeAspect="1" noChangeArrowheads="1"/>
          </p:cNvPicPr>
          <p:nvPr/>
        </p:nvPicPr>
        <p:blipFill>
          <a:blip r:embed="rId3" cstate="print"/>
          <a:srcRect/>
          <a:stretch>
            <a:fillRect/>
          </a:stretch>
        </p:blipFill>
        <p:spPr bwMode="auto">
          <a:xfrm>
            <a:off x="1565275" y="1279525"/>
            <a:ext cx="6018213" cy="4892675"/>
          </a:xfrm>
          <a:prstGeom prst="rect">
            <a:avLst/>
          </a:prstGeom>
          <a:noFill/>
          <a:ln w="9525">
            <a:noFill/>
            <a:round/>
            <a:headEnd/>
            <a:tailEnd/>
          </a:ln>
        </p:spPr>
      </p:pic>
      <p:sp>
        <p:nvSpPr>
          <p:cNvPr id="6148" name="Text Box 4"/>
          <p:cNvSpPr txBox="1">
            <a:spLocks noChangeArrowheads="1"/>
          </p:cNvSpPr>
          <p:nvPr/>
        </p:nvSpPr>
        <p:spPr bwMode="auto">
          <a:xfrm>
            <a:off x="381000" y="6477000"/>
            <a:ext cx="5867400" cy="304800"/>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000">
                <a:solidFill>
                  <a:srgbClr val="000000"/>
                </a:solidFill>
                <a:latin typeface="Times New Roman" pitchFamily="18" charset="0"/>
                <a:cs typeface="Times New Roman" pitchFamily="18" charset="0"/>
              </a:rPr>
              <a:t>Peter Laurberg, and Stine Linding Andersen .Eur J Endocrinol 2014;171:R13-R20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38" y="381000"/>
            <a:ext cx="8493125" cy="99060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500" b="1" dirty="0" smtClean="0">
                <a:solidFill>
                  <a:srgbClr val="C00000"/>
                </a:solidFill>
                <a:latin typeface="Albertus Extra Bold" pitchFamily="34" charset="0"/>
                <a:ea typeface="+mj-ea"/>
                <a:cs typeface="Aharoni" pitchFamily="2" charset="-79"/>
              </a:rPr>
              <a:t>Gestational week in children exposed to MMI/CMZ </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500" b="1" dirty="0" smtClean="0">
                <a:solidFill>
                  <a:srgbClr val="C00000"/>
                </a:solidFill>
                <a:latin typeface="Albertus Extra Bold" pitchFamily="34" charset="0"/>
                <a:ea typeface="+mj-ea"/>
                <a:cs typeface="Aharoni" pitchFamily="2" charset="-79"/>
              </a:rPr>
              <a:t>during first 10 weeks</a:t>
            </a:r>
          </a:p>
        </p:txBody>
      </p:sp>
      <p:pic>
        <p:nvPicPr>
          <p:cNvPr id="7171" name="Picture 3"/>
          <p:cNvPicPr>
            <a:picLocks noChangeAspect="1" noChangeArrowheads="1"/>
          </p:cNvPicPr>
          <p:nvPr/>
        </p:nvPicPr>
        <p:blipFill>
          <a:blip r:embed="rId3" cstate="print"/>
          <a:srcRect/>
          <a:stretch>
            <a:fillRect/>
          </a:stretch>
        </p:blipFill>
        <p:spPr bwMode="auto">
          <a:xfrm>
            <a:off x="671513" y="1504950"/>
            <a:ext cx="7804150" cy="3841750"/>
          </a:xfrm>
          <a:prstGeom prst="rect">
            <a:avLst/>
          </a:prstGeom>
          <a:noFill/>
          <a:ln w="9525">
            <a:noFill/>
            <a:round/>
            <a:headEnd/>
            <a:tailEnd/>
          </a:ln>
        </p:spPr>
      </p:pic>
      <p:sp>
        <p:nvSpPr>
          <p:cNvPr id="7172" name="Text Box 4"/>
          <p:cNvSpPr txBox="1">
            <a:spLocks noChangeArrowheads="1"/>
          </p:cNvSpPr>
          <p:nvPr/>
        </p:nvSpPr>
        <p:spPr bwMode="auto">
          <a:xfrm>
            <a:off x="457200" y="6243638"/>
            <a:ext cx="5181600" cy="309562"/>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a:solidFill>
                  <a:srgbClr val="000000"/>
                </a:solidFill>
                <a:latin typeface="Times New Roman" pitchFamily="18" charset="0"/>
                <a:cs typeface="Times New Roman" pitchFamily="18" charset="0"/>
              </a:rPr>
              <a:t>Peter Laurberg, and Stine Linding Andersen. Eur J Endocrinol 2014;171:R13-R20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25438" y="228600"/>
            <a:ext cx="8493125" cy="91440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500" b="1" dirty="0" smtClean="0">
                <a:solidFill>
                  <a:srgbClr val="C00000"/>
                </a:solidFill>
                <a:latin typeface="Albertus Extra Bold" pitchFamily="34" charset="0"/>
                <a:ea typeface="+mj-ea"/>
                <a:cs typeface="Aharoni" pitchFamily="2" charset="-79"/>
              </a:rPr>
              <a:t>Data from the Danish National Registry study on birth defects after early pregnancy use of ATDs</a:t>
            </a:r>
          </a:p>
        </p:txBody>
      </p:sp>
      <p:pic>
        <p:nvPicPr>
          <p:cNvPr id="8195" name="Picture 3"/>
          <p:cNvPicPr>
            <a:picLocks noChangeAspect="1" noChangeArrowheads="1"/>
          </p:cNvPicPr>
          <p:nvPr/>
        </p:nvPicPr>
        <p:blipFill>
          <a:blip r:embed="rId3" cstate="print"/>
          <a:srcRect/>
          <a:stretch>
            <a:fillRect/>
          </a:stretch>
        </p:blipFill>
        <p:spPr bwMode="auto">
          <a:xfrm>
            <a:off x="2286000" y="1219200"/>
            <a:ext cx="4652963" cy="4892675"/>
          </a:xfrm>
          <a:prstGeom prst="rect">
            <a:avLst/>
          </a:prstGeom>
          <a:noFill/>
          <a:ln w="9525">
            <a:noFill/>
            <a:round/>
            <a:headEnd/>
            <a:tailEnd/>
          </a:ln>
        </p:spPr>
      </p:pic>
      <p:sp>
        <p:nvSpPr>
          <p:cNvPr id="8196" name="Text Box 4"/>
          <p:cNvSpPr txBox="1">
            <a:spLocks noChangeArrowheads="1"/>
          </p:cNvSpPr>
          <p:nvPr/>
        </p:nvSpPr>
        <p:spPr bwMode="auto">
          <a:xfrm>
            <a:off x="273050" y="6400800"/>
            <a:ext cx="6203950" cy="233363"/>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a:solidFill>
                  <a:srgbClr val="000000"/>
                </a:solidFill>
                <a:latin typeface="Times New Roman" pitchFamily="18" charset="0"/>
                <a:cs typeface="Times New Roman" pitchFamily="18" charset="0"/>
              </a:rPr>
              <a:t>Peter Laurberg, and Stine Linding Andersen. Eur J Endocrinol 2014;171:R13-R20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04800" y="152400"/>
            <a:ext cx="8493125" cy="106680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b="1" dirty="0" smtClean="0">
                <a:solidFill>
                  <a:srgbClr val="C00000"/>
                </a:solidFill>
                <a:latin typeface="Albertus Extra Bold" pitchFamily="34" charset="0"/>
                <a:ea typeface="+mj-ea"/>
                <a:cs typeface="Aharoni" pitchFamily="2" charset="-79"/>
              </a:rPr>
              <a:t>Prevalence of congenital heart defects in children exposed to </a:t>
            </a:r>
            <a:r>
              <a:rPr lang="en-GB" sz="2000" b="1" dirty="0" err="1" smtClean="0">
                <a:solidFill>
                  <a:srgbClr val="C00000"/>
                </a:solidFill>
                <a:latin typeface="Albertus Extra Bold" pitchFamily="34" charset="0"/>
                <a:ea typeface="+mj-ea"/>
                <a:cs typeface="Aharoni" pitchFamily="2" charset="-79"/>
              </a:rPr>
              <a:t>methimazole</a:t>
            </a:r>
            <a:r>
              <a:rPr lang="en-GB" sz="2000" b="1" dirty="0" smtClean="0">
                <a:solidFill>
                  <a:srgbClr val="C00000"/>
                </a:solidFill>
                <a:latin typeface="Albertus Extra Bold" pitchFamily="34" charset="0"/>
                <a:ea typeface="+mj-ea"/>
                <a:cs typeface="Aharoni" pitchFamily="2" charset="-79"/>
              </a:rPr>
              <a:t>/</a:t>
            </a:r>
            <a:r>
              <a:rPr lang="en-GB" sz="2000" b="1" dirty="0" err="1" smtClean="0">
                <a:solidFill>
                  <a:srgbClr val="C00000"/>
                </a:solidFill>
                <a:latin typeface="Albertus Extra Bold" pitchFamily="34" charset="0"/>
                <a:ea typeface="+mj-ea"/>
                <a:cs typeface="Aharoni" pitchFamily="2" charset="-79"/>
              </a:rPr>
              <a:t>carbimazole</a:t>
            </a:r>
            <a:r>
              <a:rPr lang="en-GB" sz="2000" b="1" dirty="0" smtClean="0">
                <a:solidFill>
                  <a:srgbClr val="C00000"/>
                </a:solidFill>
                <a:latin typeface="Albertus Extra Bold" pitchFamily="34" charset="0"/>
                <a:ea typeface="+mj-ea"/>
                <a:cs typeface="Aharoni" pitchFamily="2" charset="-79"/>
              </a:rPr>
              <a:t> (MMI/CMZ) in early pregnancy (n=1097) and non-exposed children (n=811 730) </a:t>
            </a:r>
          </a:p>
        </p:txBody>
      </p:sp>
      <p:pic>
        <p:nvPicPr>
          <p:cNvPr id="9219" name="Picture 3"/>
          <p:cNvPicPr>
            <a:picLocks noChangeAspect="1" noChangeArrowheads="1"/>
          </p:cNvPicPr>
          <p:nvPr/>
        </p:nvPicPr>
        <p:blipFill>
          <a:blip r:embed="rId3" cstate="print"/>
          <a:srcRect/>
          <a:stretch>
            <a:fillRect/>
          </a:stretch>
        </p:blipFill>
        <p:spPr bwMode="auto">
          <a:xfrm>
            <a:off x="2106613" y="1431925"/>
            <a:ext cx="4935537" cy="4892675"/>
          </a:xfrm>
          <a:prstGeom prst="rect">
            <a:avLst/>
          </a:prstGeom>
          <a:noFill/>
          <a:ln w="9525">
            <a:noFill/>
            <a:round/>
            <a:headEnd/>
            <a:tailEnd/>
          </a:ln>
        </p:spPr>
      </p:pic>
      <p:sp>
        <p:nvSpPr>
          <p:cNvPr id="9220" name="Text Box 4"/>
          <p:cNvSpPr txBox="1">
            <a:spLocks noChangeArrowheads="1"/>
          </p:cNvSpPr>
          <p:nvPr/>
        </p:nvSpPr>
        <p:spPr bwMode="auto">
          <a:xfrm>
            <a:off x="152400" y="6472238"/>
            <a:ext cx="5334000" cy="309562"/>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000" b="1">
                <a:solidFill>
                  <a:srgbClr val="000000"/>
                </a:solidFill>
                <a:latin typeface="Times New Roman" pitchFamily="18" charset="0"/>
                <a:cs typeface="Times New Roman" pitchFamily="18" charset="0"/>
              </a:rPr>
              <a:t>Stine Linding Andersen, and Peter Laurberg. Eur J Endocrinol 2014;171:C1-C3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14282" y="1096342"/>
          <a:ext cx="8715432" cy="5090160"/>
        </p:xfrm>
        <a:graphic>
          <a:graphicData uri="http://schemas.openxmlformats.org/drawingml/2006/table">
            <a:tbl>
              <a:tblPr firstRow="1" bandRow="1">
                <a:tableStyleId>{2D5ABB26-0587-4C30-8999-92F81FD0307C}</a:tableStyleId>
              </a:tblPr>
              <a:tblGrid>
                <a:gridCol w="1143008"/>
                <a:gridCol w="857256"/>
                <a:gridCol w="1785950"/>
                <a:gridCol w="2571768"/>
                <a:gridCol w="928694"/>
                <a:gridCol w="1428756"/>
              </a:tblGrid>
              <a:tr h="370840">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Report</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Country</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Duration of PTU</a:t>
                      </a:r>
                    </a:p>
                    <a:p>
                      <a:pPr algn="ctr"/>
                      <a:r>
                        <a:rPr lang="en-US" sz="1400" b="1" kern="1200" baseline="0" dirty="0" smtClean="0">
                          <a:solidFill>
                            <a:srgbClr val="7030A0"/>
                          </a:solidFill>
                          <a:latin typeface="Times New Roman" pitchFamily="18" charset="0"/>
                          <a:ea typeface="+mn-ea"/>
                          <a:cs typeface="Times New Roman" pitchFamily="18" charset="0"/>
                        </a:rPr>
                        <a:t>exposure (gestation)</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Management</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Maternal</a:t>
                      </a:r>
                    </a:p>
                    <a:p>
                      <a:pPr algn="ctr"/>
                      <a:r>
                        <a:rPr lang="en-US" sz="1400" b="1" kern="1200" baseline="0" dirty="0" err="1" smtClean="0">
                          <a:solidFill>
                            <a:srgbClr val="7030A0"/>
                          </a:solidFill>
                          <a:latin typeface="Times New Roman" pitchFamily="18" charset="0"/>
                          <a:ea typeface="+mn-ea"/>
                          <a:cs typeface="Times New Roman" pitchFamily="18" charset="0"/>
                        </a:rPr>
                        <a:t>outcom</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Fetal outcome</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n-US" sz="1200" b="1" kern="1200" baseline="0" dirty="0" smtClean="0">
                          <a:solidFill>
                            <a:schemeClr val="tx1"/>
                          </a:solidFill>
                          <a:latin typeface="Times New Roman" pitchFamily="18" charset="0"/>
                          <a:ea typeface="+mn-ea"/>
                          <a:cs typeface="Times New Roman" pitchFamily="18" charset="0"/>
                        </a:rPr>
                        <a:t>Parker</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baseline="0" dirty="0" smtClean="0">
                          <a:solidFill>
                            <a:schemeClr val="tx1"/>
                          </a:solidFill>
                          <a:latin typeface="Times New Roman" pitchFamily="18" charset="0"/>
                          <a:ea typeface="+mn-ea"/>
                          <a:cs typeface="Times New Roman" pitchFamily="18" charset="0"/>
                        </a:rPr>
                        <a:t>Canada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baseline="0" dirty="0" smtClean="0">
                          <a:solidFill>
                            <a:schemeClr val="tx1"/>
                          </a:solidFill>
                          <a:latin typeface="Times New Roman" pitchFamily="18" charset="0"/>
                          <a:ea typeface="+mn-ea"/>
                          <a:cs typeface="Times New Roman" pitchFamily="18" charset="0"/>
                        </a:rPr>
                        <a:t>6 months (20 weeks)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PTU discontinued; treated with MMI and </a:t>
                      </a:r>
                      <a:r>
                        <a:rPr lang="en-US" sz="1200" b="1" kern="1200" baseline="0" dirty="0" err="1" smtClean="0">
                          <a:solidFill>
                            <a:schemeClr val="tx1"/>
                          </a:solidFill>
                          <a:latin typeface="Times New Roman" pitchFamily="18" charset="0"/>
                          <a:ea typeface="+mn-ea"/>
                          <a:cs typeface="Times New Roman" pitchFamily="18" charset="0"/>
                        </a:rPr>
                        <a:t>propranolol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baseline="0" dirty="0" smtClean="0">
                          <a:solidFill>
                            <a:srgbClr val="231F20"/>
                          </a:solidFill>
                          <a:latin typeface="Times New Roman" pitchFamily="18" charset="0"/>
                          <a:cs typeface="Times New Roman" pitchFamily="18" charset="0"/>
                        </a:rPr>
                        <a:t>Recovered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baseline="0" smtClean="0">
                          <a:solidFill>
                            <a:srgbClr val="231F20"/>
                          </a:solidFill>
                          <a:latin typeface="Times New Roman" pitchFamily="18" charset="0"/>
                          <a:cs typeface="Times New Roman" pitchFamily="18" charset="0"/>
                        </a:rPr>
                        <a:t>Not </a:t>
                      </a:r>
                      <a:r>
                        <a:rPr lang="en-US" sz="1200" b="1" baseline="0" dirty="0" smtClean="0">
                          <a:solidFill>
                            <a:srgbClr val="231F20"/>
                          </a:solidFill>
                          <a:latin typeface="Times New Roman" pitchFamily="18" charset="0"/>
                          <a:cs typeface="Times New Roman" pitchFamily="18" charset="0"/>
                        </a:rPr>
                        <a:t>described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Morris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USA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Unclear (25 weeks)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PTU discontinued; treated with MMI and </a:t>
                      </a:r>
                      <a:r>
                        <a:rPr lang="en-US" sz="1200" b="1" kern="1200" baseline="0" dirty="0" err="1" smtClean="0">
                          <a:solidFill>
                            <a:schemeClr val="tx1"/>
                          </a:solidFill>
                          <a:latin typeface="Times New Roman" pitchFamily="18" charset="0"/>
                          <a:ea typeface="+mn-ea"/>
                          <a:cs typeface="Times New Roman" pitchFamily="18" charset="0"/>
                        </a:rPr>
                        <a:t>propranolol</a:t>
                      </a:r>
                      <a:r>
                        <a:rPr lang="en-US" sz="1200" b="1" kern="1200" baseline="0" dirty="0" smtClean="0">
                          <a:solidFill>
                            <a:schemeClr val="tx1"/>
                          </a:solidFill>
                          <a:latin typeface="Times New Roman" pitchFamily="18" charset="0"/>
                          <a:ea typeface="+mn-ea"/>
                          <a:cs typeface="Times New Roman" pitchFamily="18" charset="0"/>
                        </a:rPr>
                        <a:t>; required liver transplant</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Recovered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Growth retardation, premature, jaundice, fetal death</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err="1" smtClean="0">
                          <a:solidFill>
                            <a:schemeClr val="tx1"/>
                          </a:solidFill>
                          <a:latin typeface="Times New Roman" pitchFamily="18" charset="0"/>
                          <a:ea typeface="+mn-ea"/>
                          <a:cs typeface="Times New Roman" pitchFamily="18" charset="0"/>
                        </a:rPr>
                        <a:t>Kontoleon</a:t>
                      </a:r>
                      <a:r>
                        <a:rPr lang="en-US" sz="1200" b="1" kern="1200" baseline="0" dirty="0" smtClean="0">
                          <a:solidFill>
                            <a:schemeClr val="tx1"/>
                          </a:solidFill>
                          <a:latin typeface="Times New Roman" pitchFamily="18" charset="0"/>
                          <a:ea typeface="+mn-ea"/>
                          <a:cs typeface="Times New Roman" pitchFamily="18" charset="0"/>
                        </a:rPr>
                        <a:t>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Greece</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Unclear</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Cessation of PTU at 12 weeks; conversion to CBZ</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baseline="0" smtClean="0">
                          <a:solidFill>
                            <a:srgbClr val="231F20"/>
                          </a:solidFill>
                          <a:latin typeface="Times New Roman" pitchFamily="18" charset="0"/>
                          <a:cs typeface="Times New Roman" pitchFamily="18" charset="0"/>
                        </a:rPr>
                        <a:t>Recovered Uneventful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baseline="0" dirty="0" smtClean="0">
                          <a:solidFill>
                            <a:srgbClr val="231F20"/>
                          </a:solidFill>
                          <a:latin typeface="Times New Roman" pitchFamily="18" charset="0"/>
                          <a:cs typeface="Times New Roman" pitchFamily="18" charset="0"/>
                        </a:rPr>
                        <a:t>Recovered Uneventful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Ruiz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Chile</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5 months (4 months)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Liver failure requiring ICU, initial recovery; however, subsequent miscarriage and recurrence of liver failure and 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err="1" smtClean="0">
                          <a:solidFill>
                            <a:schemeClr val="tx1"/>
                          </a:solidFill>
                          <a:latin typeface="Times New Roman" pitchFamily="18" charset="0"/>
                          <a:ea typeface="+mn-ea"/>
                          <a:cs typeface="Times New Roman" pitchFamily="18" charset="0"/>
                        </a:rPr>
                        <a:t>Sequeira</a:t>
                      </a:r>
                      <a:r>
                        <a:rPr lang="en-US" sz="1200" b="1" kern="1200" baseline="0" dirty="0" smtClean="0">
                          <a:solidFill>
                            <a:schemeClr val="tx1"/>
                          </a:solidFill>
                          <a:latin typeface="Times New Roman" pitchFamily="18" charset="0"/>
                          <a:ea typeface="+mn-ea"/>
                          <a:cs typeface="Times New Roman" pitchFamily="18" charset="0"/>
                        </a:rPr>
                        <a:t>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Kenya/ </a:t>
                      </a:r>
                    </a:p>
                    <a:p>
                      <a:r>
                        <a:rPr lang="en-US" sz="1200" b="1" kern="1200" baseline="0" dirty="0" smtClean="0">
                          <a:solidFill>
                            <a:schemeClr val="tx1"/>
                          </a:solidFill>
                          <a:latin typeface="Times New Roman" pitchFamily="18" charset="0"/>
                          <a:ea typeface="+mn-ea"/>
                          <a:cs typeface="Times New Roman" pitchFamily="18" charset="0"/>
                        </a:rPr>
                        <a:t>USA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7 weeks (17 weeks)</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Liver transplant at 18 weeks’ gestation.</a:t>
                      </a:r>
                    </a:p>
                    <a:p>
                      <a:r>
                        <a:rPr lang="en-US" sz="1200" b="1" kern="1200" baseline="0" dirty="0" err="1" smtClean="0">
                          <a:solidFill>
                            <a:schemeClr val="tx1"/>
                          </a:solidFill>
                          <a:latin typeface="Times New Roman" pitchFamily="18" charset="0"/>
                          <a:ea typeface="+mn-ea"/>
                          <a:cs typeface="Times New Roman" pitchFamily="18" charset="0"/>
                        </a:rPr>
                        <a:t>Thyroidectomy</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Times New Roman" pitchFamily="18" charset="0"/>
                          <a:ea typeface="+mn-ea"/>
                          <a:cs typeface="Times New Roman" pitchFamily="18" charset="0"/>
                        </a:rPr>
                        <a:t>Recovered</a:t>
                      </a:r>
                    </a:p>
                    <a:p>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MRI features suggestive of</a:t>
                      </a:r>
                    </a:p>
                    <a:p>
                      <a:r>
                        <a:rPr lang="en-US" sz="1200" b="1" kern="1200" baseline="0" dirty="0" smtClean="0">
                          <a:solidFill>
                            <a:schemeClr val="tx1"/>
                          </a:solidFill>
                          <a:latin typeface="Times New Roman" pitchFamily="18" charset="0"/>
                          <a:ea typeface="+mn-ea"/>
                          <a:cs typeface="Times New Roman" pitchFamily="18" charset="0"/>
                        </a:rPr>
                        <a:t>antenatal ischemic</a:t>
                      </a:r>
                    </a:p>
                    <a:p>
                      <a:r>
                        <a:rPr lang="en-US" sz="1200" b="1" kern="1200" baseline="0" dirty="0" smtClean="0">
                          <a:solidFill>
                            <a:schemeClr val="tx1"/>
                          </a:solidFill>
                          <a:latin typeface="Times New Roman" pitchFamily="18" charset="0"/>
                          <a:ea typeface="+mn-ea"/>
                          <a:cs typeface="Times New Roman" pitchFamily="18" charset="0"/>
                        </a:rPr>
                        <a:t>encephalopathy.</a:t>
                      </a:r>
                    </a:p>
                    <a:p>
                      <a:r>
                        <a:rPr lang="en-US" sz="1200" b="1" kern="1200" baseline="0" dirty="0" smtClean="0">
                          <a:solidFill>
                            <a:schemeClr val="tx1"/>
                          </a:solidFill>
                          <a:latin typeface="Times New Roman" pitchFamily="18" charset="0"/>
                          <a:ea typeface="+mn-ea"/>
                          <a:cs typeface="Times New Roman" pitchFamily="18" charset="0"/>
                        </a:rPr>
                        <a:t>Developmental delay</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Taylor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UK</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16 weeks (20 weeks)</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Immediate cessation of PTU; started CBZ 3 weeks later. Transplant considered but not required</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Times New Roman" pitchFamily="18" charset="0"/>
                          <a:ea typeface="+mn-ea"/>
                          <a:cs typeface="Times New Roman" pitchFamily="18" charset="0"/>
                        </a:rPr>
                        <a:t>Recovered</a:t>
                      </a:r>
                    </a:p>
                    <a:p>
                      <a:endParaRPr lang="en-US" sz="1200" b="1" kern="1200" baseline="0" dirty="0" smtClean="0">
                        <a:solidFill>
                          <a:schemeClr val="tx1"/>
                        </a:solidFill>
                        <a:latin typeface="Times New Roman" pitchFamily="18" charset="0"/>
                        <a:ea typeface="+mn-ea"/>
                        <a:cs typeface="Times New Roman" pitchFamily="18" charset="0"/>
                      </a:endParaRPr>
                    </a:p>
                    <a:p>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Healthy baby at term</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71414"/>
            <a:ext cx="8229600" cy="857256"/>
          </a:xfrm>
        </p:spPr>
        <p:txBody>
          <a:bodyPr>
            <a:noAutofit/>
          </a:bodyPr>
          <a:lstStyle/>
          <a:p>
            <a:r>
              <a:rPr lang="en-US" sz="2300" b="1" dirty="0" smtClean="0">
                <a:solidFill>
                  <a:srgbClr val="C00000"/>
                </a:solidFill>
                <a:latin typeface="Albertus Extra Bold" pitchFamily="34" charset="0"/>
                <a:cs typeface="Aharoni" pitchFamily="2" charset="-79"/>
              </a:rPr>
              <a:t>Reported cases of severe liver failure in pregnancy occurring secondary to PTU</a:t>
            </a:r>
          </a:p>
        </p:txBody>
      </p:sp>
      <p:sp>
        <p:nvSpPr>
          <p:cNvPr id="7" name="TextBox 6"/>
          <p:cNvSpPr txBox="1"/>
          <p:nvPr/>
        </p:nvSpPr>
        <p:spPr>
          <a:xfrm>
            <a:off x="214282" y="6286520"/>
            <a:ext cx="8715436"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Taylor PN, et al. Side effects of anti-thyroid drugs and their impact on the choice of treatment for </a:t>
            </a:r>
            <a:r>
              <a:rPr lang="en-US" sz="1400" dirty="0" err="1" smtClean="0">
                <a:latin typeface="Times New Roman" pitchFamily="18" charset="0"/>
                <a:cs typeface="Times New Roman" pitchFamily="18" charset="0"/>
              </a:rPr>
              <a:t>thyrotoxicosis</a:t>
            </a:r>
            <a:r>
              <a:rPr lang="en-US" sz="1400" dirty="0" smtClean="0">
                <a:latin typeface="Times New Roman" pitchFamily="18" charset="0"/>
                <a:cs typeface="Times New Roman" pitchFamily="18" charset="0"/>
              </a:rPr>
              <a:t> in pregnancy.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Thyroid J 2012; 1: 176-85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28613" y="214313"/>
            <a:ext cx="8458200" cy="1143000"/>
          </a:xfrm>
        </p:spPr>
        <p:txBody>
          <a:bodyPr>
            <a:normAutofit/>
          </a:bodyPr>
          <a:lstStyle/>
          <a:p>
            <a:r>
              <a:rPr lang="en-US" sz="2500" b="1" dirty="0" smtClean="0">
                <a:solidFill>
                  <a:srgbClr val="C00000"/>
                </a:solidFill>
                <a:latin typeface="Albertus Extra Bold" pitchFamily="34" charset="0"/>
                <a:cs typeface="Aharoni" pitchFamily="2" charset="-79"/>
              </a:rPr>
              <a:t>Major adverse reactions to </a:t>
            </a:r>
            <a:r>
              <a:rPr lang="en-US" sz="2500" b="1" dirty="0" err="1" smtClean="0">
                <a:solidFill>
                  <a:srgbClr val="C00000"/>
                </a:solidFill>
                <a:latin typeface="Albertus Extra Bold" pitchFamily="34" charset="0"/>
                <a:cs typeface="Aharoni" pitchFamily="2" charset="-79"/>
              </a:rPr>
              <a:t>propylthiouracil</a:t>
            </a:r>
            <a:endParaRPr lang="en-US" sz="2500" b="1" dirty="0" smtClean="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57200" y="1714500"/>
            <a:ext cx="8229600" cy="4929188"/>
          </a:xfrm>
        </p:spPr>
        <p:txBody>
          <a:bodyPr>
            <a:normAutofit fontScale="70000" lnSpcReduction="20000"/>
          </a:bodyPr>
          <a:lstStyle/>
          <a:p>
            <a:pPr>
              <a:defRPr/>
            </a:pPr>
            <a:r>
              <a:rPr lang="en-US" sz="2700" b="1" dirty="0" smtClean="0">
                <a:solidFill>
                  <a:schemeClr val="accent1">
                    <a:lumMod val="75000"/>
                  </a:schemeClr>
                </a:solidFill>
                <a:latin typeface="Times New Roman" pitchFamily="18" charset="0"/>
                <a:cs typeface="Times New Roman" pitchFamily="18" charset="0"/>
              </a:rPr>
              <a:t>22 serious liver injury over the past 20 years </a:t>
            </a:r>
          </a:p>
          <a:p>
            <a:pPr>
              <a:buFont typeface="Wingdings 2" pitchFamily="18" charset="2"/>
              <a:buNone/>
              <a:defRPr/>
            </a:pPr>
            <a:r>
              <a:rPr lang="en-US" sz="2100" b="1" dirty="0" smtClean="0">
                <a:solidFill>
                  <a:schemeClr val="accent1">
                    <a:lumMod val="75000"/>
                  </a:schemeClr>
                </a:solidFill>
                <a:latin typeface="Times New Roman" pitchFamily="18" charset="0"/>
                <a:cs typeface="Times New Roman" pitchFamily="18" charset="0"/>
              </a:rPr>
              <a:t>           (FDA Adverts Event Reporting System)</a:t>
            </a:r>
          </a:p>
          <a:p>
            <a:pPr>
              <a:buFont typeface="Wingdings 2" pitchFamily="18" charset="2"/>
              <a:buNone/>
              <a:defRPr/>
            </a:pPr>
            <a:r>
              <a:rPr lang="en-US" b="1" dirty="0" smtClean="0">
                <a:solidFill>
                  <a:schemeClr val="accent1">
                    <a:lumMod val="75000"/>
                  </a:schemeClr>
                </a:solidFill>
                <a:latin typeface="Times New Roman" pitchFamily="18" charset="0"/>
                <a:cs typeface="Times New Roman" pitchFamily="18" charset="0"/>
              </a:rPr>
              <a:t>		</a:t>
            </a:r>
            <a:r>
              <a:rPr lang="en-US" sz="2700" b="1" dirty="0" smtClean="0">
                <a:solidFill>
                  <a:schemeClr val="accent1">
                    <a:lumMod val="75000"/>
                  </a:schemeClr>
                </a:solidFill>
                <a:latin typeface="Times New Roman" pitchFamily="18" charset="0"/>
                <a:cs typeface="Times New Roman" pitchFamily="18" charset="0"/>
              </a:rPr>
              <a:t>9 death</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5 liver transplants</a:t>
            </a:r>
          </a:p>
          <a:p>
            <a:pPr>
              <a:buFont typeface="Wingdings 2" pitchFamily="18" charset="2"/>
              <a:buNone/>
              <a:defRPr/>
            </a:pPr>
            <a:endParaRPr lang="en-US" sz="2700" b="1" dirty="0" smtClean="0">
              <a:solidFill>
                <a:schemeClr val="accent1">
                  <a:lumMod val="75000"/>
                </a:schemeClr>
              </a:solidFill>
              <a:latin typeface="Times New Roman" pitchFamily="18" charset="0"/>
              <a:cs typeface="Times New Roman" pitchFamily="18" charset="0"/>
            </a:endParaRPr>
          </a:p>
          <a:p>
            <a:pPr>
              <a:defRPr/>
            </a:pPr>
            <a:r>
              <a:rPr lang="en-US" sz="2700" b="1" dirty="0" smtClean="0">
                <a:solidFill>
                  <a:srgbClr val="E65D00"/>
                </a:solidFill>
                <a:latin typeface="Times New Roman" pitchFamily="18" charset="0"/>
                <a:cs typeface="Times New Roman" pitchFamily="18" charset="0"/>
              </a:rPr>
              <a:t>16 adults liver transplants for PTU-related liver failure</a:t>
            </a:r>
          </a:p>
          <a:p>
            <a:pPr>
              <a:buFont typeface="Wingdings 2" pitchFamily="18" charset="2"/>
              <a:buNone/>
              <a:defRPr/>
            </a:pPr>
            <a:r>
              <a:rPr lang="en-US" sz="2100" b="1" dirty="0" smtClean="0">
                <a:solidFill>
                  <a:srgbClr val="E65D00"/>
                </a:solidFill>
                <a:latin typeface="Times New Roman" pitchFamily="18" charset="0"/>
                <a:cs typeface="Times New Roman" pitchFamily="18" charset="0"/>
              </a:rPr>
              <a:t>           (United Network for Organ Sharing)</a:t>
            </a:r>
          </a:p>
          <a:p>
            <a:pPr>
              <a:defRPr/>
            </a:pPr>
            <a:r>
              <a:rPr lang="en-US" sz="2700" b="1" dirty="0" err="1" smtClean="0">
                <a:solidFill>
                  <a:schemeClr val="accent1">
                    <a:lumMod val="75000"/>
                  </a:schemeClr>
                </a:solidFill>
                <a:latin typeface="Times New Roman" pitchFamily="18" charset="0"/>
                <a:cs typeface="Times New Roman" pitchFamily="18" charset="0"/>
              </a:rPr>
              <a:t>Ocurrence</a:t>
            </a:r>
            <a:r>
              <a:rPr lang="en-US" sz="2700" b="1" dirty="0" smtClean="0">
                <a:solidFill>
                  <a:schemeClr val="accent1">
                    <a:lumMod val="75000"/>
                  </a:schemeClr>
                </a:solidFill>
                <a:latin typeface="Times New Roman" pitchFamily="18" charset="0"/>
                <a:cs typeface="Times New Roman" pitchFamily="18" charset="0"/>
              </a:rPr>
              <a:t>:</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1: 10,000 adults</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1: 2,000 children </a:t>
            </a:r>
          </a:p>
          <a:p>
            <a:pPr>
              <a:buFont typeface="Wingdings 2" pitchFamily="18" charset="2"/>
              <a:buNone/>
              <a:defRPr/>
            </a:pPr>
            <a:endParaRPr lang="en-US" sz="2700" b="1" dirty="0" smtClean="0">
              <a:solidFill>
                <a:schemeClr val="accent1">
                  <a:lumMod val="75000"/>
                </a:schemeClr>
              </a:solidFill>
              <a:latin typeface="Times New Roman" pitchFamily="18" charset="0"/>
              <a:cs typeface="Times New Roman" pitchFamily="18" charset="0"/>
            </a:endParaRPr>
          </a:p>
          <a:p>
            <a:pPr>
              <a:defRPr/>
            </a:pPr>
            <a:r>
              <a:rPr lang="en-US" sz="2700" b="1" dirty="0" smtClean="0">
                <a:solidFill>
                  <a:srgbClr val="E65D00"/>
                </a:solidFill>
                <a:latin typeface="Times New Roman" pitchFamily="18" charset="0"/>
                <a:cs typeface="Times New Roman" pitchFamily="18" charset="0"/>
              </a:rPr>
              <a:t>Liver failure can occur any time over the course of therapy</a:t>
            </a: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r>
              <a:rPr lang="en-US" sz="1800" dirty="0" err="1" smtClean="0">
                <a:latin typeface="Times New Roman" pitchFamily="18" charset="0"/>
                <a:cs typeface="Times New Roman" pitchFamily="18" charset="0"/>
              </a:rPr>
              <a:t>Bahn</a:t>
            </a:r>
            <a:r>
              <a:rPr lang="en-US" sz="1800" dirty="0" smtClean="0">
                <a:latin typeface="Times New Roman" pitchFamily="18" charset="0"/>
                <a:cs typeface="Times New Roman" pitchFamily="18" charset="0"/>
              </a:rPr>
              <a:t> et al. Thyroid 2009; 19: 673</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1414"/>
            <a:ext cx="8229600" cy="857256"/>
          </a:xfrm>
        </p:spPr>
        <p:txBody>
          <a:bodyPr>
            <a:normAutofit/>
          </a:bodyPr>
          <a:lstStyle/>
          <a:p>
            <a:r>
              <a:rPr lang="en-US" sz="2000" dirty="0" smtClean="0">
                <a:solidFill>
                  <a:srgbClr val="C00000"/>
                </a:solidFill>
                <a:latin typeface="Albertus Extra Bold" pitchFamily="34" charset="0"/>
              </a:rPr>
              <a:t>Reported cases of </a:t>
            </a:r>
            <a:r>
              <a:rPr lang="en-US" sz="2000" dirty="0" err="1" smtClean="0">
                <a:solidFill>
                  <a:srgbClr val="C00000"/>
                </a:solidFill>
                <a:latin typeface="Albertus Extra Bold" pitchFamily="34" charset="0"/>
              </a:rPr>
              <a:t>agranulocytosis</a:t>
            </a:r>
            <a:r>
              <a:rPr lang="en-US" sz="2000" dirty="0" smtClean="0">
                <a:solidFill>
                  <a:srgbClr val="C00000"/>
                </a:solidFill>
                <a:latin typeface="Albertus Extra Bold" pitchFamily="34" charset="0"/>
              </a:rPr>
              <a:t> secondary to </a:t>
            </a:r>
            <a:r>
              <a:rPr lang="en-US" sz="2000" dirty="0" err="1" smtClean="0">
                <a:solidFill>
                  <a:srgbClr val="C00000"/>
                </a:solidFill>
                <a:latin typeface="Albertus Extra Bold" pitchFamily="34" charset="0"/>
              </a:rPr>
              <a:t>antithyroid</a:t>
            </a:r>
            <a:r>
              <a:rPr lang="en-US" sz="2000" dirty="0" smtClean="0">
                <a:solidFill>
                  <a:srgbClr val="C00000"/>
                </a:solidFill>
                <a:latin typeface="Albertus Extra Bold" pitchFamily="34" charset="0"/>
              </a:rPr>
              <a:t> drugs during pregnancy and subsequent outcomes</a:t>
            </a:r>
          </a:p>
        </p:txBody>
      </p:sp>
      <p:pic>
        <p:nvPicPr>
          <p:cNvPr id="14338" name="Picture 2"/>
          <p:cNvPicPr>
            <a:picLocks noGrp="1" noChangeAspect="1" noChangeArrowheads="1"/>
          </p:cNvPicPr>
          <p:nvPr>
            <p:ph idx="1"/>
          </p:nvPr>
        </p:nvPicPr>
        <p:blipFill>
          <a:blip r:embed="rId2" cstate="print"/>
          <a:srcRect/>
          <a:stretch>
            <a:fillRect/>
          </a:stretch>
        </p:blipFill>
        <p:spPr bwMode="auto">
          <a:xfrm>
            <a:off x="642910" y="1142984"/>
            <a:ext cx="8001055" cy="5000660"/>
          </a:xfrm>
          <a:prstGeom prst="rect">
            <a:avLst/>
          </a:prstGeom>
          <a:noFill/>
          <a:ln w="9525">
            <a:noFill/>
            <a:miter lim="800000"/>
            <a:headEnd/>
            <a:tailEnd/>
          </a:ln>
          <a:effectLst/>
        </p:spPr>
      </p:pic>
      <p:sp>
        <p:nvSpPr>
          <p:cNvPr id="6" name="TextBox 5"/>
          <p:cNvSpPr txBox="1"/>
          <p:nvPr/>
        </p:nvSpPr>
        <p:spPr>
          <a:xfrm>
            <a:off x="285720" y="6000768"/>
            <a:ext cx="8715436"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Taylor PN, et al. Side effects of anti-thyroid drugs and their impact on the choice of treatment for </a:t>
            </a:r>
            <a:r>
              <a:rPr lang="en-US" sz="1400" dirty="0" err="1" smtClean="0">
                <a:latin typeface="Times New Roman" pitchFamily="18" charset="0"/>
                <a:cs typeface="Times New Roman" pitchFamily="18" charset="0"/>
              </a:rPr>
              <a:t>thyrotoxicosis</a:t>
            </a:r>
            <a:r>
              <a:rPr lang="en-US" sz="1400" dirty="0" smtClean="0">
                <a:latin typeface="Times New Roman" pitchFamily="18" charset="0"/>
                <a:cs typeface="Times New Roman" pitchFamily="18" charset="0"/>
              </a:rPr>
              <a:t> in pregnancy.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Thyroid J 2012; 1: 176-85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85775"/>
            <a:ext cx="8229600" cy="1143000"/>
          </a:xfrm>
        </p:spPr>
        <p:txBody>
          <a:bodyPr>
            <a:normAutofit/>
          </a:bodyPr>
          <a:lstStyle/>
          <a:p>
            <a:pPr algn="ctr" eaLnBrk="1" hangingPunct="1"/>
            <a:r>
              <a:rPr lang="en-US" sz="3500" b="1" dirty="0" err="1" smtClean="0">
                <a:solidFill>
                  <a:srgbClr val="C00000"/>
                </a:solidFill>
                <a:latin typeface="Albertus Extra Bold" pitchFamily="34" charset="0"/>
                <a:cs typeface="Aharoni" pitchFamily="2" charset="-79"/>
              </a:rPr>
              <a:t>Thyrotoxicosis</a:t>
            </a:r>
            <a:r>
              <a:rPr lang="en-US" sz="3500" b="1" dirty="0" smtClean="0">
                <a:solidFill>
                  <a:srgbClr val="C00000"/>
                </a:solidFill>
                <a:latin typeface="Albertus Extra Bold" pitchFamily="34" charset="0"/>
                <a:cs typeface="Aharoni" pitchFamily="2" charset="-79"/>
              </a:rPr>
              <a:t> in pregnancy</a:t>
            </a:r>
          </a:p>
        </p:txBody>
      </p:sp>
      <p:sp>
        <p:nvSpPr>
          <p:cNvPr id="8195" name="Rectangle 3"/>
          <p:cNvSpPr>
            <a:spLocks noGrp="1" noChangeArrowheads="1"/>
          </p:cNvSpPr>
          <p:nvPr>
            <p:ph type="body" idx="1"/>
          </p:nvPr>
        </p:nvSpPr>
        <p:spPr>
          <a:xfrm>
            <a:off x="457200" y="2536824"/>
            <a:ext cx="5114932" cy="3321068"/>
          </a:xfrm>
        </p:spPr>
        <p:txBody>
          <a:bodyPr>
            <a:normAutofit/>
          </a:bodyPr>
          <a:lstStyle/>
          <a:p>
            <a:pPr eaLnBrk="1" hangingPunct="1">
              <a:lnSpc>
                <a:spcPct val="150000"/>
              </a:lnSpc>
              <a:buClr>
                <a:schemeClr val="accent1">
                  <a:lumMod val="60000"/>
                  <a:lumOff val="40000"/>
                </a:schemeClr>
              </a:buClr>
              <a:buSzPct val="115000"/>
              <a:defRPr/>
            </a:pPr>
            <a:r>
              <a:rPr lang="en-US" b="1" dirty="0"/>
              <a:t> </a:t>
            </a:r>
            <a:r>
              <a:rPr lang="en-US" b="1" dirty="0">
                <a:solidFill>
                  <a:schemeClr val="accent1">
                    <a:lumMod val="75000"/>
                  </a:schemeClr>
                </a:solidFill>
                <a:latin typeface="Times New Roman" pitchFamily="18" charset="0"/>
                <a:cs typeface="Times New Roman" pitchFamily="18" charset="0"/>
              </a:rPr>
              <a:t>Occurs in 0.2% of women</a:t>
            </a:r>
          </a:p>
          <a:p>
            <a:pPr eaLnBrk="1" hangingPunct="1">
              <a:lnSpc>
                <a:spcPct val="150000"/>
              </a:lnSpc>
              <a:buClr>
                <a:schemeClr val="accent1">
                  <a:lumMod val="60000"/>
                  <a:lumOff val="40000"/>
                </a:schemeClr>
              </a:buClr>
              <a:buSzPct val="115000"/>
              <a:defRPr/>
            </a:pPr>
            <a:r>
              <a:rPr lang="en-US" b="1" dirty="0">
                <a:solidFill>
                  <a:schemeClr val="accent1">
                    <a:lumMod val="75000"/>
                  </a:schemeClr>
                </a:solidFill>
                <a:latin typeface="Times New Roman" pitchFamily="18" charset="0"/>
                <a:cs typeface="Times New Roman" pitchFamily="18" charset="0"/>
              </a:rPr>
              <a:t> Mostly caused by Graves’ disease</a:t>
            </a:r>
          </a:p>
        </p:txBody>
      </p:sp>
      <p:pic>
        <p:nvPicPr>
          <p:cNvPr id="30724" name="Picture 2" descr="14"/>
          <p:cNvPicPr>
            <a:picLocks noChangeAspect="1" noChangeArrowheads="1"/>
          </p:cNvPicPr>
          <p:nvPr/>
        </p:nvPicPr>
        <p:blipFill>
          <a:blip r:embed="rId2" cstate="print"/>
          <a:srcRect/>
          <a:stretch>
            <a:fillRect/>
          </a:stretch>
        </p:blipFill>
        <p:spPr bwMode="auto">
          <a:xfrm>
            <a:off x="5795963" y="1844675"/>
            <a:ext cx="3267075"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466144" cy="1143000"/>
          </a:xfrm>
        </p:spPr>
        <p:txBody>
          <a:bodyPr>
            <a:noAutofit/>
          </a:bodyPr>
          <a:lstStyle/>
          <a:p>
            <a:pPr algn="ctr"/>
            <a:r>
              <a:rPr lang="en-US" sz="2500" b="1" dirty="0" smtClean="0">
                <a:solidFill>
                  <a:srgbClr val="C00000"/>
                </a:solidFill>
                <a:latin typeface="Albertus Extra Bold" pitchFamily="34" charset="0"/>
                <a:cs typeface="Aharoni" pitchFamily="2" charset="-79"/>
              </a:rPr>
              <a:t>Comparison of recommendations of American Thyroid Association and Endocrine Society on the treatment of hyperthyroidism in pregnancy</a:t>
            </a:r>
            <a:endParaRPr lang="en-US" sz="2500" b="1" dirty="0">
              <a:solidFill>
                <a:srgbClr val="C00000"/>
              </a:solidFill>
              <a:latin typeface="Albertus Extra Bold" pitchFamily="34" charset="0"/>
              <a:cs typeface="Aharoni" pitchFamily="2" charset="-79"/>
            </a:endParaRPr>
          </a:p>
        </p:txBody>
      </p:sp>
      <p:graphicFrame>
        <p:nvGraphicFramePr>
          <p:cNvPr id="4" name="Content Placeholder 3"/>
          <p:cNvGraphicFramePr>
            <a:graphicFrameLocks noGrp="1"/>
          </p:cNvGraphicFramePr>
          <p:nvPr>
            <p:ph idx="1"/>
          </p:nvPr>
        </p:nvGraphicFramePr>
        <p:xfrm>
          <a:off x="233646" y="1357298"/>
          <a:ext cx="8682930" cy="5059680"/>
        </p:xfrm>
        <a:graphic>
          <a:graphicData uri="http://schemas.openxmlformats.org/drawingml/2006/table">
            <a:tbl>
              <a:tblPr firstRow="1" bandRow="1">
                <a:tableStyleId>{5C22544A-7EE6-4342-B048-85BDC9FD1C3A}</a:tableStyleId>
              </a:tblPr>
              <a:tblGrid>
                <a:gridCol w="2088231"/>
                <a:gridCol w="3024336"/>
                <a:gridCol w="3570363"/>
              </a:tblGrid>
              <a:tr h="358523">
                <a:tc rowSpan="2">
                  <a:txBody>
                    <a:bodyPr/>
                    <a:lstStyle/>
                    <a:p>
                      <a:pPr algn="ctr"/>
                      <a:endParaRPr lang="en-US" sz="1500" dirty="0" smtClean="0">
                        <a:latin typeface="Times New Roman" pitchFamily="18" charset="0"/>
                        <a:cs typeface="Times New Roman" pitchFamily="18" charset="0"/>
                      </a:endParaRPr>
                    </a:p>
                    <a:p>
                      <a:pPr marL="0" algn="ctr" defTabSz="914400" rtl="0" eaLnBrk="1" latinLnBrk="0" hangingPunct="1"/>
                      <a:r>
                        <a:rPr kumimoji="0" lang="en-US" sz="1800" b="1" kern="1200" dirty="0" smtClean="0">
                          <a:solidFill>
                            <a:srgbClr val="FFFF00"/>
                          </a:solidFill>
                          <a:latin typeface="Times New Roman" pitchFamily="18" charset="0"/>
                          <a:ea typeface="+mn-ea"/>
                          <a:cs typeface="Times New Roman" pitchFamily="18" charset="0"/>
                        </a:rPr>
                        <a:t>Topic</a:t>
                      </a:r>
                      <a:endParaRPr kumimoji="0" lang="en-US" sz="1800" b="1" kern="1200" dirty="0">
                        <a:solidFill>
                          <a:srgbClr val="FFFF00"/>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0" lang="en-US" sz="1800" b="1" kern="1200" dirty="0" smtClean="0">
                          <a:solidFill>
                            <a:srgbClr val="FFFF00"/>
                          </a:solidFill>
                          <a:latin typeface="Times New Roman" pitchFamily="18" charset="0"/>
                          <a:ea typeface="+mn-ea"/>
                          <a:cs typeface="Times New Roman" pitchFamily="18" charset="0"/>
                        </a:rPr>
                        <a:t>Recommendations</a:t>
                      </a:r>
                      <a:endParaRPr lang="en-US" sz="1800" dirty="0">
                        <a:solidFill>
                          <a:srgbClr val="FFFF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endParaRPr lang="en-US" dirty="0"/>
                    </a:p>
                  </a:txBody>
                  <a:tcPr/>
                </a:tc>
              </a:tr>
              <a:tr h="530418">
                <a:tc vMerge="1">
                  <a:txBody>
                    <a:bodyPr/>
                    <a:lstStyle/>
                    <a:p>
                      <a:endParaRPr lang="en-US" dirty="0"/>
                    </a:p>
                  </a:txBody>
                  <a:tcPr/>
                </a:tc>
                <a:tc>
                  <a:txBody>
                    <a:bodyPr/>
                    <a:lstStyle/>
                    <a:p>
                      <a:pPr algn="ctr"/>
                      <a:r>
                        <a:rPr kumimoji="0" lang="en-US" sz="1500" b="1" kern="1200" dirty="0" smtClean="0">
                          <a:solidFill>
                            <a:schemeClr val="dk1"/>
                          </a:solidFill>
                          <a:latin typeface="Times New Roman" pitchFamily="18" charset="0"/>
                          <a:ea typeface="+mn-ea"/>
                          <a:cs typeface="Times New Roman" pitchFamily="18" charset="0"/>
                        </a:rPr>
                        <a:t>American Thyroid Association </a:t>
                      </a:r>
                    </a:p>
                    <a:p>
                      <a:pPr algn="ctr"/>
                      <a:r>
                        <a:rPr kumimoji="0" lang="en-US" sz="1500" b="1" kern="1200" dirty="0" smtClean="0">
                          <a:solidFill>
                            <a:schemeClr val="dk1"/>
                          </a:solidFill>
                          <a:latin typeface="Times New Roman" pitchFamily="18" charset="0"/>
                          <a:ea typeface="+mn-ea"/>
                          <a:cs typeface="Times New Roman" pitchFamily="18" charset="0"/>
                        </a:rPr>
                        <a:t>(2011)</a:t>
                      </a:r>
                      <a:endParaRPr lang="en-US" sz="1500" dirty="0">
                        <a:latin typeface="Times New Roman" pitchFamily="18" charset="0"/>
                        <a:cs typeface="Times New Roman" pitchFamily="18" charset="0"/>
                      </a:endParaRPr>
                    </a:p>
                  </a:txBody>
                  <a:tcPr>
                    <a:lnL w="381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dirty="0" smtClean="0">
                          <a:solidFill>
                            <a:schemeClr val="dk1"/>
                          </a:solidFill>
                          <a:latin typeface="Times New Roman" pitchFamily="18" charset="0"/>
                          <a:ea typeface="+mn-ea"/>
                          <a:cs typeface="Times New Roman" pitchFamily="18" charset="0"/>
                        </a:rPr>
                        <a:t>Endocrine Society </a:t>
                      </a:r>
                      <a:endParaRPr kumimoji="0" lang="en-US" sz="1500" kern="1200" dirty="0" smtClean="0">
                        <a:solidFill>
                          <a:schemeClr val="dk1"/>
                        </a:solidFill>
                        <a:latin typeface="Times New Roman" pitchFamily="18" charset="0"/>
                        <a:ea typeface="+mn-ea"/>
                        <a:cs typeface="Times New Roman" pitchFamily="18" charset="0"/>
                      </a:endParaRPr>
                    </a:p>
                    <a:p>
                      <a:pPr algn="ctr"/>
                      <a:r>
                        <a:rPr kumimoji="0" lang="en-US" sz="1500" b="1" kern="1200" dirty="0" smtClean="0">
                          <a:solidFill>
                            <a:schemeClr val="dk1"/>
                          </a:solidFill>
                          <a:latin typeface="Times New Roman" pitchFamily="18" charset="0"/>
                          <a:ea typeface="+mn-ea"/>
                          <a:cs typeface="Times New Roman" pitchFamily="18" charset="0"/>
                        </a:rPr>
                        <a:t>(2012)</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7603">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err="1" smtClean="0">
                          <a:solidFill>
                            <a:schemeClr val="dk1"/>
                          </a:solidFill>
                          <a:latin typeface="Times New Roman" pitchFamily="18" charset="0"/>
                          <a:ea typeface="+mn-ea"/>
                          <a:cs typeface="Times New Roman" pitchFamily="18" charset="0"/>
                        </a:rPr>
                        <a:t>Antithyroid</a:t>
                      </a:r>
                      <a:r>
                        <a:rPr kumimoji="0" lang="en-US" sz="1400" kern="1200" dirty="0" smtClean="0">
                          <a:solidFill>
                            <a:schemeClr val="dk1"/>
                          </a:solidFill>
                          <a:latin typeface="Times New Roman" pitchFamily="18" charset="0"/>
                          <a:ea typeface="+mn-ea"/>
                          <a:cs typeface="Times New Roman" pitchFamily="18" charset="0"/>
                        </a:rPr>
                        <a:t> (ATD) treatment </a:t>
                      </a:r>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smtClean="0">
                          <a:solidFill>
                            <a:schemeClr val="dk1"/>
                          </a:solidFill>
                          <a:latin typeface="Times New Roman" pitchFamily="18" charset="0"/>
                          <a:ea typeface="+mn-ea"/>
                          <a:cs typeface="Times New Roman" pitchFamily="18" charset="0"/>
                        </a:rPr>
                        <a:t>PTU is preferred for the treatment of hyperthyroidism in the first trimester, patients on MMI should be switched to PTU if pregnancy is confirmed in the first trimester. Following the first trimester, consideration should be given to switching to MMI</a:t>
                      </a:r>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err="1" smtClean="0">
                          <a:solidFill>
                            <a:schemeClr val="dk1"/>
                          </a:solidFill>
                          <a:latin typeface="Times New Roman" pitchFamily="18" charset="0"/>
                          <a:ea typeface="+mn-ea"/>
                          <a:cs typeface="Times New Roman" pitchFamily="18" charset="0"/>
                        </a:rPr>
                        <a:t>Propylthiouracil</a:t>
                      </a:r>
                      <a:r>
                        <a:rPr kumimoji="0" lang="en-US" sz="1400" kern="1200" dirty="0" smtClean="0">
                          <a:solidFill>
                            <a:schemeClr val="dk1"/>
                          </a:solidFill>
                          <a:latin typeface="Times New Roman" pitchFamily="18" charset="0"/>
                          <a:ea typeface="+mn-ea"/>
                          <a:cs typeface="Times New Roman" pitchFamily="18" charset="0"/>
                        </a:rPr>
                        <a:t> (PTU), if available, is recommended as the first-line drug for treatment of hyperthyroidism during the first trimester of pregnancy because of the possible association of </a:t>
                      </a:r>
                      <a:r>
                        <a:rPr kumimoji="0" lang="en-US" sz="1400" kern="1200" dirty="0" err="1" smtClean="0">
                          <a:solidFill>
                            <a:schemeClr val="dk1"/>
                          </a:solidFill>
                          <a:latin typeface="Times New Roman" pitchFamily="18" charset="0"/>
                          <a:ea typeface="+mn-ea"/>
                          <a:cs typeface="Times New Roman" pitchFamily="18" charset="0"/>
                        </a:rPr>
                        <a:t>methimazole</a:t>
                      </a:r>
                      <a:r>
                        <a:rPr kumimoji="0" lang="en-US" sz="1400" kern="1200" dirty="0" smtClean="0">
                          <a:solidFill>
                            <a:schemeClr val="dk1"/>
                          </a:solidFill>
                          <a:latin typeface="Times New Roman" pitchFamily="18" charset="0"/>
                          <a:ea typeface="+mn-ea"/>
                          <a:cs typeface="Times New Roman" pitchFamily="18" charset="0"/>
                        </a:rPr>
                        <a:t> (MMI) with specific congenital abnormalities that occur during first trimester organogenesis, MMI may also be prescribed if PTU is not available or if a patient cannot tolerate or has an adverse response to PTU.</a:t>
                      </a:r>
                    </a:p>
                    <a:p>
                      <a:r>
                        <a:rPr kumimoji="0" lang="en-US" sz="1400" kern="1200" dirty="0" smtClean="0">
                          <a:solidFill>
                            <a:schemeClr val="dk1"/>
                          </a:solidFill>
                          <a:latin typeface="Times New Roman" pitchFamily="18" charset="0"/>
                          <a:ea typeface="+mn-ea"/>
                          <a:cs typeface="Times New Roman" pitchFamily="18" charset="0"/>
                        </a:rPr>
                        <a:t>Practitioners should use their clinical judgment in choosing the ATD therapy, including the potential difficulties involved in switching patients from one drug to another, If switching from PTU to MMI, thyroid function should be assessed after 2 wk and then at 2-to 4-wk intervals.</a:t>
                      </a:r>
                    </a:p>
                    <a:p>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285720" y="6407371"/>
            <a:ext cx="8715436" cy="276999"/>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Alamdari</a:t>
            </a:r>
            <a:r>
              <a:rPr lang="en-US" sz="1200" dirty="0" smtClean="0">
                <a:latin typeface="Times New Roman" pitchFamily="18" charset="0"/>
                <a:cs typeface="Times New Roman" pitchFamily="18" charset="0"/>
              </a:rPr>
              <a:t> S, </a:t>
            </a:r>
            <a:r>
              <a:rPr lang="en-US" sz="1200" dirty="0" err="1" smtClean="0">
                <a:latin typeface="Times New Roman" pitchFamily="18" charset="0"/>
                <a:cs typeface="Times New Roman" pitchFamily="18" charset="0"/>
              </a:rPr>
              <a:t>Azizi</a:t>
            </a:r>
            <a:r>
              <a:rPr lang="en-US" sz="1200" dirty="0" smtClean="0">
                <a:latin typeface="Times New Roman" pitchFamily="18" charset="0"/>
                <a:cs typeface="Times New Roman" pitchFamily="18" charset="0"/>
              </a:rPr>
              <a:t> F, et al. J thyroid Res, 2013</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xfrm>
            <a:off x="685800" y="0"/>
            <a:ext cx="7772400" cy="1371600"/>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150000"/>
              </a:lnSpc>
            </a:pPr>
            <a:r>
              <a:rPr lang="en-US" sz="2800" b="1" dirty="0" smtClean="0">
                <a:solidFill>
                  <a:srgbClr val="C00000"/>
                </a:solidFill>
                <a:latin typeface="Albertus Extra Bold" pitchFamily="34" charset="0"/>
                <a:cs typeface="Aharoni" pitchFamily="2" charset="-79"/>
              </a:rPr>
              <a:t>Ways to restrict the </a:t>
            </a:r>
            <a:r>
              <a:rPr lang="en-US" sz="2800" b="1" dirty="0" err="1" smtClean="0">
                <a:solidFill>
                  <a:srgbClr val="C00000"/>
                </a:solidFill>
                <a:latin typeface="Albertus Extra Bold" pitchFamily="34" charset="0"/>
                <a:cs typeface="Aharoni" pitchFamily="2" charset="-79"/>
              </a:rPr>
              <a:t>teratogenic</a:t>
            </a:r>
            <a:r>
              <a:rPr lang="en-US" sz="2800" b="1" dirty="0" smtClean="0">
                <a:solidFill>
                  <a:srgbClr val="C00000"/>
                </a:solidFill>
                <a:latin typeface="Albertus Extra Bold" pitchFamily="34" charset="0"/>
                <a:cs typeface="Aharoni" pitchFamily="2" charset="-79"/>
              </a:rPr>
              <a:t> effect of ATD in early pregnancy</a:t>
            </a:r>
          </a:p>
        </p:txBody>
      </p:sp>
      <p:sp>
        <p:nvSpPr>
          <p:cNvPr id="2051" name="Subtitle 2"/>
          <p:cNvSpPr>
            <a:spLocks noGrp="1"/>
          </p:cNvSpPr>
          <p:nvPr>
            <p:ph type="subTitle" idx="1"/>
          </p:nvPr>
        </p:nvSpPr>
        <p:spPr bwMode="auto">
          <a:xfrm>
            <a:off x="381000" y="1857364"/>
            <a:ext cx="8534400" cy="4143404"/>
          </a:xfrm>
          <a:noFill/>
          <a:ln>
            <a:miter lim="800000"/>
            <a:headEnd/>
            <a:tailEnd/>
          </a:ln>
        </p:spPr>
        <p:txBody>
          <a:bodyPr vert="horz" wrap="square" lIns="91440" tIns="45720" rIns="91440" bIns="45720" numCol="1" anchor="t" anchorCtr="0" compatLnSpc="1">
            <a:prstTxWarp prst="textNoShape">
              <a:avLst/>
            </a:prstTxWarp>
          </a:bodyPr>
          <a:lstStyle/>
          <a:p>
            <a:pPr marL="342900" indent="-342900" algn="just">
              <a:lnSpc>
                <a:spcPct val="200000"/>
              </a:lnSpc>
              <a:buFont typeface="Arial" pitchFamily="34" charset="0"/>
              <a:buAutoNum type="arabicPeriod"/>
            </a:pPr>
            <a:r>
              <a:rPr lang="en-US" sz="2500" b="1" dirty="0" smtClean="0">
                <a:solidFill>
                  <a:schemeClr val="tx1"/>
                </a:solidFill>
                <a:latin typeface="Times New Roman" pitchFamily="18" charset="0"/>
                <a:cs typeface="Times New Roman" pitchFamily="18" charset="0"/>
              </a:rPr>
              <a:t>To advocate ablative therapy before attempting conception</a:t>
            </a:r>
          </a:p>
          <a:p>
            <a:pPr marL="342900" indent="-342900" algn="just">
              <a:lnSpc>
                <a:spcPct val="200000"/>
              </a:lnSpc>
              <a:buFont typeface="Arial" pitchFamily="34" charset="0"/>
              <a:buAutoNum type="arabicPeriod"/>
            </a:pPr>
            <a:r>
              <a:rPr lang="en-US" sz="2500" b="1" dirty="0" smtClean="0">
                <a:solidFill>
                  <a:schemeClr val="tx1"/>
                </a:solidFill>
                <a:latin typeface="Times New Roman" pitchFamily="18" charset="0"/>
                <a:cs typeface="Times New Roman" pitchFamily="18" charset="0"/>
              </a:rPr>
              <a:t>Change MMI to PTU before planning for pregnancy</a:t>
            </a:r>
          </a:p>
          <a:p>
            <a:pPr marL="342900" indent="-342900" algn="just">
              <a:lnSpc>
                <a:spcPct val="200000"/>
              </a:lnSpc>
              <a:buFont typeface="Arial" pitchFamily="34" charset="0"/>
              <a:buAutoNum type="arabicPeriod"/>
            </a:pPr>
            <a:r>
              <a:rPr lang="en-US" sz="2500" b="1" dirty="0" smtClean="0">
                <a:solidFill>
                  <a:schemeClr val="tx1"/>
                </a:solidFill>
                <a:latin typeface="Times New Roman" pitchFamily="18" charset="0"/>
                <a:cs typeface="Times New Roman" pitchFamily="18" charset="0"/>
              </a:rPr>
              <a:t>Early detection of pregnancy (&lt;5 wk) and change to PTU</a:t>
            </a:r>
          </a:p>
          <a:p>
            <a:pPr marL="342900" indent="-342900" algn="just">
              <a:lnSpc>
                <a:spcPct val="200000"/>
              </a:lnSpc>
              <a:buFont typeface="Arial" pitchFamily="34" charset="0"/>
              <a:buAutoNum type="arabicPeriod"/>
            </a:pPr>
            <a:r>
              <a:rPr lang="en-US" sz="2500" b="1" dirty="0" smtClean="0">
                <a:solidFill>
                  <a:schemeClr val="tx1"/>
                </a:solidFill>
                <a:latin typeface="Times New Roman" pitchFamily="18" charset="0"/>
                <a:cs typeface="Times New Roman" pitchFamily="18" charset="0"/>
              </a:rPr>
              <a:t>Early detection of pregnancy, withdraw ATD and weekly TFT’s</a:t>
            </a:r>
          </a:p>
          <a:p>
            <a:pPr marL="342900" indent="-342900" algn="just">
              <a:lnSpc>
                <a:spcPct val="200000"/>
              </a:lnSpc>
              <a:buFont typeface="Arial" pitchFamily="34" charset="0"/>
              <a:buAutoNum type="arabicPeriod"/>
            </a:pPr>
            <a:endParaRPr lang="en-US" sz="2500" b="1" dirty="0" smtClean="0">
              <a:solidFill>
                <a:schemeClr val="tx1"/>
              </a:solidFill>
              <a:latin typeface="Times New Roman" pitchFamily="18" charset="0"/>
              <a:cs typeface="Times New Roman" pitchFamily="18" charset="0"/>
            </a:endParaRPr>
          </a:p>
          <a:p>
            <a:pPr marL="342900" indent="-342900" algn="just">
              <a:lnSpc>
                <a:spcPct val="200000"/>
              </a:lnSpc>
              <a:buFont typeface="Arial" pitchFamily="34" charset="0"/>
              <a:buAutoNum type="arabicPeriod"/>
            </a:pPr>
            <a:endParaRPr lang="en-US" sz="2500" b="1" dirty="0" smtClean="0">
              <a:solidFill>
                <a:schemeClr val="tx1"/>
              </a:solidFill>
              <a:latin typeface="Times New Roman" pitchFamily="18" charset="0"/>
              <a:cs typeface="Times New Roman" pitchFamily="18" charset="0"/>
            </a:endParaRPr>
          </a:p>
          <a:p>
            <a:pPr marL="342900" indent="-342900" algn="just">
              <a:lnSpc>
                <a:spcPct val="200000"/>
              </a:lnSpc>
              <a:buFont typeface="Arial" pitchFamily="34" charset="0"/>
              <a:buAutoNum type="arabicPeriod"/>
            </a:pPr>
            <a:endParaRPr lang="en-US" sz="25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7881966" cy="1571636"/>
          </a:xfrm>
        </p:spPr>
        <p:txBody>
          <a:bodyPr>
            <a:noAutofit/>
          </a:bodyPr>
          <a:lstStyle/>
          <a:p>
            <a:pPr>
              <a:lnSpc>
                <a:spcPct val="200000"/>
              </a:lnSpc>
            </a:pPr>
            <a:r>
              <a:rPr lang="en-US" sz="2500" b="1" dirty="0" smtClean="0">
                <a:solidFill>
                  <a:srgbClr val="C00000"/>
                </a:solidFill>
                <a:latin typeface="Albertus Extra Bold" pitchFamily="34" charset="0"/>
                <a:cs typeface="Aharoni" pitchFamily="2" charset="-79"/>
              </a:rPr>
              <a:t>The following recommendation is based on limited or inconsistent scientific evidence (Level B):</a:t>
            </a:r>
            <a:endParaRPr lang="en-US"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571472" y="2500306"/>
            <a:ext cx="8229600" cy="2500330"/>
          </a:xfrm>
        </p:spPr>
        <p:txBody>
          <a:bodyPr>
            <a:normAutofit/>
          </a:bodyPr>
          <a:lstStyle/>
          <a:p>
            <a:pPr marL="457200" lvl="0" indent="-457200" algn="l">
              <a:lnSpc>
                <a:spcPct val="150000"/>
              </a:lnSpc>
              <a:buFont typeface="Wingdings" pitchFamily="2" charset="2"/>
              <a:buChar char="Ø"/>
            </a:pPr>
            <a:r>
              <a:rPr lang="en-US" sz="2500" b="1" dirty="0" smtClean="0">
                <a:solidFill>
                  <a:schemeClr val="tx1"/>
                </a:solidFill>
                <a:latin typeface="Times New Roman" pitchFamily="18" charset="0"/>
                <a:cs typeface="Times New Roman" pitchFamily="18" charset="0"/>
              </a:rPr>
              <a:t>Either </a:t>
            </a:r>
            <a:r>
              <a:rPr lang="en-US" sz="2500" b="1" dirty="0" err="1" smtClean="0">
                <a:solidFill>
                  <a:schemeClr val="tx1"/>
                </a:solidFill>
                <a:latin typeface="Times New Roman" pitchFamily="18" charset="0"/>
                <a:cs typeface="Times New Roman" pitchFamily="18" charset="0"/>
              </a:rPr>
              <a:t>propylthiouracil</a:t>
            </a:r>
            <a:r>
              <a:rPr lang="en-US" sz="2500" b="1" dirty="0" smtClean="0">
                <a:solidFill>
                  <a:schemeClr val="tx1"/>
                </a:solidFill>
                <a:latin typeface="Times New Roman" pitchFamily="18" charset="0"/>
                <a:cs typeface="Times New Roman" pitchFamily="18" charset="0"/>
              </a:rPr>
              <a:t> or </a:t>
            </a:r>
            <a:r>
              <a:rPr lang="en-US" sz="2500" b="1" dirty="0" err="1" smtClean="0">
                <a:solidFill>
                  <a:schemeClr val="tx1"/>
                </a:solidFill>
                <a:latin typeface="Times New Roman" pitchFamily="18" charset="0"/>
                <a:cs typeface="Times New Roman" pitchFamily="18" charset="0"/>
              </a:rPr>
              <a:t>methimazole</a:t>
            </a:r>
            <a:r>
              <a:rPr lang="en-US" sz="2500" b="1" dirty="0" smtClean="0">
                <a:solidFill>
                  <a:schemeClr val="tx1"/>
                </a:solidFill>
                <a:latin typeface="Times New Roman" pitchFamily="18" charset="0"/>
                <a:cs typeface="Times New Roman" pitchFamily="18" charset="0"/>
              </a:rPr>
              <a:t>, both </a:t>
            </a:r>
            <a:r>
              <a:rPr lang="en-US" sz="2500" b="1" dirty="0" err="1" smtClean="0">
                <a:solidFill>
                  <a:schemeClr val="tx1"/>
                </a:solidFill>
                <a:latin typeface="Times New Roman" pitchFamily="18" charset="0"/>
                <a:cs typeface="Times New Roman" pitchFamily="18" charset="0"/>
              </a:rPr>
              <a:t>thioamides</a:t>
            </a:r>
            <a:r>
              <a:rPr lang="en-US" sz="2500" b="1" dirty="0" smtClean="0">
                <a:solidFill>
                  <a:schemeClr val="tx1"/>
                </a:solidFill>
                <a:latin typeface="Times New Roman" pitchFamily="18" charset="0"/>
                <a:cs typeface="Times New Roman" pitchFamily="18" charset="0"/>
              </a:rPr>
              <a:t>, can be used to treat pregnant women with overt hyperthyroidism.</a:t>
            </a:r>
          </a:p>
          <a:p>
            <a:pPr>
              <a:lnSpc>
                <a:spcPct val="150000"/>
              </a:lnSpc>
            </a:pPr>
            <a:endParaRPr lang="en-US" dirty="0">
              <a:solidFill>
                <a:schemeClr val="tx1"/>
              </a:solidFill>
            </a:endParaRPr>
          </a:p>
        </p:txBody>
      </p:sp>
      <p:sp>
        <p:nvSpPr>
          <p:cNvPr id="4" name="TextBox 3"/>
          <p:cNvSpPr txBox="1"/>
          <p:nvPr/>
        </p:nvSpPr>
        <p:spPr>
          <a:xfrm>
            <a:off x="928662" y="6000769"/>
            <a:ext cx="5143536"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American College of Obstetricians and </a:t>
            </a:r>
            <a:r>
              <a:rPr lang="en-US" sz="1400" dirty="0" err="1" smtClean="0">
                <a:latin typeface="Times New Roman" pitchFamily="18" charset="0"/>
                <a:cs typeface="Times New Roman" pitchFamily="18" charset="0"/>
              </a:rPr>
              <a:t>Gnecologists</a:t>
            </a:r>
            <a:r>
              <a:rPr lang="en-US" sz="1400" dirty="0" smtClean="0">
                <a:latin typeface="Times New Roman" pitchFamily="18" charset="0"/>
                <a:cs typeface="Times New Roman" pitchFamily="18" charset="0"/>
              </a:rPr>
              <a:t>, 2015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09600" y="152400"/>
            <a:ext cx="7772400" cy="1347774"/>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tests would you use to monitor the dose of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 </a:t>
            </a:r>
          </a:p>
        </p:txBody>
      </p:sp>
      <p:graphicFrame>
        <p:nvGraphicFramePr>
          <p:cNvPr id="5" name="Table 4"/>
          <p:cNvGraphicFramePr>
            <a:graphicFrameLocks noGrp="1"/>
          </p:cNvGraphicFramePr>
          <p:nvPr/>
        </p:nvGraphicFramePr>
        <p:xfrm>
          <a:off x="214282" y="2490646"/>
          <a:ext cx="8786842" cy="3026586"/>
        </p:xfrm>
        <a:graphic>
          <a:graphicData uri="http://schemas.openxmlformats.org/drawingml/2006/table">
            <a:tbl>
              <a:tblPr firstRow="1" bandRow="1">
                <a:tableStyleId>{2D5ABB26-0587-4C30-8999-92F81FD0307C}</a:tableStyleId>
              </a:tblPr>
              <a:tblGrid>
                <a:gridCol w="3742543"/>
                <a:gridCol w="5044299"/>
              </a:tblGrid>
              <a:tr h="3026586">
                <a:tc>
                  <a:txBody>
                    <a:bodyPr/>
                    <a:lstStyle/>
                    <a:p>
                      <a:pPr marL="514350" marR="0" lvl="0" indent="-514350" algn="l" defTabSz="914400" rtl="0" eaLnBrk="1" fontAlgn="auto" latinLnBrk="0" hangingPunct="1">
                        <a:lnSpc>
                          <a:spcPct val="200000"/>
                        </a:lnSpc>
                        <a:spcBef>
                          <a:spcPts val="0"/>
                        </a:spcBef>
                        <a:spcAft>
                          <a:spcPts val="0"/>
                        </a:spcAft>
                        <a:buClrTx/>
                        <a:buSzTx/>
                        <a:buFont typeface="+mj-lt"/>
                        <a:buAutoNum type="alphaUcPeriod"/>
                        <a:tabLst/>
                        <a:defRPr/>
                      </a:pPr>
                      <a:r>
                        <a:rPr lang="en-US" sz="3000" b="1" kern="1200" dirty="0" smtClean="0">
                          <a:solidFill>
                            <a:schemeClr val="tx1"/>
                          </a:solidFill>
                          <a:latin typeface="Times New Roman" pitchFamily="18" charset="0"/>
                          <a:ea typeface="+mn-ea"/>
                          <a:cs typeface="Times New Roman" pitchFamily="18" charset="0"/>
                        </a:rPr>
                        <a:t>Free T4 alone</a:t>
                      </a:r>
                    </a:p>
                    <a:p>
                      <a:pPr marL="514350" marR="0" lvl="0" indent="-514350" algn="l" defTabSz="914400" rtl="0" eaLnBrk="1" fontAlgn="auto" latinLnBrk="0" hangingPunct="1">
                        <a:lnSpc>
                          <a:spcPct val="200000"/>
                        </a:lnSpc>
                        <a:spcBef>
                          <a:spcPts val="0"/>
                        </a:spcBef>
                        <a:spcAft>
                          <a:spcPts val="0"/>
                        </a:spcAft>
                        <a:buClrTx/>
                        <a:buSzTx/>
                        <a:buFont typeface="+mj-lt"/>
                        <a:buAutoNum type="alphaUcPeriod"/>
                        <a:tabLst/>
                        <a:defRPr/>
                      </a:pPr>
                      <a:r>
                        <a:rPr lang="en-US" sz="3000" b="1" kern="1200" dirty="0" smtClean="0">
                          <a:solidFill>
                            <a:schemeClr val="tx1"/>
                          </a:solidFill>
                          <a:latin typeface="Times New Roman" pitchFamily="18" charset="0"/>
                          <a:ea typeface="+mn-ea"/>
                          <a:cs typeface="Times New Roman" pitchFamily="18" charset="0"/>
                        </a:rPr>
                        <a:t>TSH and Free T4</a:t>
                      </a:r>
                    </a:p>
                    <a:p>
                      <a:pPr marL="514350" lvl="0" indent="-514350" rtl="0">
                        <a:lnSpc>
                          <a:spcPct val="200000"/>
                        </a:lnSpc>
                        <a:buFont typeface="+mj-lt"/>
                        <a:buAutoNum type="alphaUcPeriod"/>
                      </a:pPr>
                      <a:r>
                        <a:rPr lang="en-US" sz="3000" b="1" kern="1200" dirty="0" smtClean="0">
                          <a:solidFill>
                            <a:schemeClr val="tx1"/>
                          </a:solidFill>
                          <a:latin typeface="Times New Roman" pitchFamily="18" charset="0"/>
                          <a:ea typeface="+mn-ea"/>
                          <a:cs typeface="Times New Roman" pitchFamily="18" charset="0"/>
                        </a:rPr>
                        <a:t>TSH alone	</a:t>
                      </a:r>
                    </a:p>
                  </a:txBody>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3000" b="1" kern="1200" dirty="0" smtClean="0">
                          <a:solidFill>
                            <a:schemeClr val="tx1"/>
                          </a:solidFill>
                          <a:latin typeface="Times New Roman" pitchFamily="18" charset="0"/>
                          <a:ea typeface="+mn-ea"/>
                          <a:cs typeface="Times New Roman" pitchFamily="18" charset="0"/>
                        </a:rPr>
                        <a:t>D. TSH, and total T4</a:t>
                      </a:r>
                    </a:p>
                    <a:p>
                      <a:pPr lvl="0" rtl="0">
                        <a:lnSpc>
                          <a:spcPct val="200000"/>
                        </a:lnSpc>
                      </a:pPr>
                      <a:r>
                        <a:rPr lang="en-US" sz="3000" b="1" kern="1200" dirty="0" smtClean="0">
                          <a:solidFill>
                            <a:schemeClr val="tx1"/>
                          </a:solidFill>
                          <a:latin typeface="Times New Roman" pitchFamily="18" charset="0"/>
                          <a:ea typeface="+mn-ea"/>
                          <a:cs typeface="Times New Roman" pitchFamily="18" charset="0"/>
                        </a:rPr>
                        <a:t>E. TSH, total T4 and total T3</a:t>
                      </a:r>
                    </a:p>
                    <a:p>
                      <a:pPr lvl="0" rtl="0">
                        <a:lnSpc>
                          <a:spcPct val="200000"/>
                        </a:lnSpc>
                      </a:pPr>
                      <a:r>
                        <a:rPr lang="en-US" sz="3000" b="1" kern="1200" dirty="0" smtClean="0">
                          <a:solidFill>
                            <a:schemeClr val="tx1"/>
                          </a:solidFill>
                          <a:latin typeface="Times New Roman" pitchFamily="18" charset="0"/>
                          <a:ea typeface="+mn-ea"/>
                          <a:cs typeface="Times New Roman" pitchFamily="18" charset="0"/>
                        </a:rPr>
                        <a:t>F. Other</a:t>
                      </a: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1643051"/>
          <a:ext cx="8786874" cy="4842195"/>
        </p:xfrm>
        <a:graphic>
          <a:graphicData uri="http://schemas.openxmlformats.org/drawingml/2006/table">
            <a:tbl>
              <a:tblPr firstRow="1" bandRow="1">
                <a:tableStyleId>{2D5ABB26-0587-4C30-8999-92F81FD0307C}</a:tableStyleId>
              </a:tblPr>
              <a:tblGrid>
                <a:gridCol w="7429552"/>
                <a:gridCol w="1357322"/>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514350" marR="0" lvl="0" indent="-514350" algn="just"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A. Free T4 alone</a:t>
                      </a:r>
                      <a:endParaRPr lang="en-US" sz="24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9</a:t>
                      </a:r>
                    </a:p>
                  </a:txBody>
                  <a:tcPr>
                    <a:lnT w="12700" cap="flat" cmpd="sng" algn="ctr">
                      <a:solidFill>
                        <a:schemeClr val="tx1"/>
                      </a:solidFill>
                      <a:prstDash val="solid"/>
                      <a:round/>
                      <a:headEnd type="none" w="med" len="med"/>
                      <a:tailEnd type="none" w="med" len="med"/>
                    </a:lnT>
                  </a:tcPr>
                </a:tc>
              </a:tr>
              <a:tr h="5803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B. TSH and FreeT4</a:t>
                      </a:r>
                      <a:endParaRPr lang="en-US" sz="2400" b="1" kern="1200" dirty="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53</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C. TSH Alone</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20</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D. TSH, and total T4 </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5</a:t>
                      </a:r>
                    </a:p>
                  </a:txBody>
                  <a:tcPr/>
                </a:tc>
              </a:tr>
              <a:tr h="51693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E. TSH, total T4 and total T3</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9</a:t>
                      </a:r>
                    </a:p>
                  </a:txBody>
                  <a:tcPr/>
                </a:tc>
              </a:tr>
              <a:tr h="10245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F. Other</a:t>
                      </a: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609600" y="152400"/>
            <a:ext cx="7772400" cy="7762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2500" b="1" dirty="0" smtClean="0">
                <a:solidFill>
                  <a:srgbClr val="C00000"/>
                </a:solidFill>
                <a:latin typeface="Albertus Extra Bold" pitchFamily="34" charset="0"/>
                <a:ea typeface="+mj-ea"/>
                <a:cs typeface="Aharoni" pitchFamily="2" charset="-79"/>
              </a:rPr>
              <a:t>What tests would you use to monitor the dose of </a:t>
            </a:r>
            <a:r>
              <a:rPr lang="en-US" sz="2500" b="1" dirty="0" err="1" smtClean="0">
                <a:solidFill>
                  <a:srgbClr val="C00000"/>
                </a:solidFill>
                <a:latin typeface="Albertus Extra Bold" pitchFamily="34" charset="0"/>
                <a:ea typeface="+mj-ea"/>
                <a:cs typeface="Aharoni" pitchFamily="2" charset="-79"/>
              </a:rPr>
              <a:t>antithyroid</a:t>
            </a:r>
            <a:r>
              <a:rPr lang="en-US" sz="2500" b="1" dirty="0" smtClean="0">
                <a:solidFill>
                  <a:srgbClr val="C00000"/>
                </a:solidFill>
                <a:latin typeface="Albertus Extra Bold" pitchFamily="34" charset="0"/>
                <a:ea typeface="+mj-ea"/>
                <a:cs typeface="Aharoni" pitchFamily="2" charset="-79"/>
              </a:rPr>
              <a:t> drugs in pregnancy?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295400"/>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are the target thyroid test results you aim to achieve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a:t>
            </a:r>
          </a:p>
        </p:txBody>
      </p:sp>
      <p:sp>
        <p:nvSpPr>
          <p:cNvPr id="3" name="Subtitle 2"/>
          <p:cNvSpPr>
            <a:spLocks noGrp="1"/>
          </p:cNvSpPr>
          <p:nvPr>
            <p:ph type="subTitle" idx="1"/>
          </p:nvPr>
        </p:nvSpPr>
        <p:spPr>
          <a:xfrm>
            <a:off x="457200" y="1752600"/>
            <a:ext cx="8001000" cy="4800600"/>
          </a:xfrm>
        </p:spPr>
        <p:txBody>
          <a:bodyPr>
            <a:noAutofit/>
          </a:bodyPr>
          <a:lstStyle/>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TSH and FT4 (or TT4) in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and FT4 (or TT4) in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and FT4 (or TT4) in the upper end of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independent of FT4 (or TT4) levels </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Other (please specify)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2032969"/>
          <a:ext cx="8786874" cy="4110675"/>
        </p:xfrm>
        <a:graphic>
          <a:graphicData uri="http://schemas.openxmlformats.org/drawingml/2006/table">
            <a:tbl>
              <a:tblPr firstRow="1" bandRow="1">
                <a:tableStyleId>{2D5ABB26-0587-4C30-8999-92F81FD0307C}</a:tableStyleId>
              </a:tblPr>
              <a:tblGrid>
                <a:gridCol w="7429552"/>
                <a:gridCol w="1357322"/>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514350" indent="-514350" algn="l">
                        <a:lnSpc>
                          <a:spcPct val="150000"/>
                        </a:lnSpc>
                        <a:buAutoNum type="alphaUcPeriod"/>
                      </a:pPr>
                      <a:r>
                        <a:rPr lang="en-US" sz="2400" b="1" dirty="0" smtClean="0">
                          <a:solidFill>
                            <a:schemeClr val="tx1"/>
                          </a:solidFill>
                          <a:latin typeface="Times New Roman" pitchFamily="18" charset="0"/>
                          <a:cs typeface="Times New Roman" pitchFamily="18" charset="0"/>
                        </a:rPr>
                        <a:t>TSH and FT4 (or TT4) in the normal range</a:t>
                      </a:r>
                      <a:endParaRPr lang="en-US" sz="24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24</a:t>
                      </a:r>
                    </a:p>
                  </a:txBody>
                  <a:tcPr>
                    <a:lnT w="12700" cap="flat" cmpd="sng" algn="ctr">
                      <a:solidFill>
                        <a:schemeClr val="tx1"/>
                      </a:solidFill>
                      <a:prstDash val="solid"/>
                      <a:round/>
                      <a:headEnd type="none" w="med" len="med"/>
                      <a:tailEnd type="none" w="med" len="med"/>
                    </a:lnT>
                  </a:tcPr>
                </a:tc>
              </a:tr>
              <a:tr h="5803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B. Low TSH and FT4 (or TT4) in the normal range</a:t>
                      </a:r>
                      <a:endParaRPr lang="en-US" sz="2400" b="1" kern="1200" dirty="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6</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 Low TSH and FT4 (or TT4) in the upper end of the normal range</a:t>
                      </a:r>
                      <a:endParaRPr lang="en-US" sz="2400" b="1" kern="1200" dirty="0" smtClean="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66</a:t>
                      </a:r>
                    </a:p>
                  </a:txBody>
                  <a:tcPr/>
                </a:tc>
              </a:tr>
              <a:tr h="10245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D. Other (please specify) </a:t>
                      </a:r>
                      <a:endParaRPr lang="en-US" sz="2400" b="1" kern="1200" dirty="0" smtClean="0">
                        <a:solidFill>
                          <a:schemeClr val="tx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5" name="Title 1"/>
          <p:cNvSpPr>
            <a:spLocks noGrp="1"/>
          </p:cNvSpPr>
          <p:nvPr>
            <p:ph type="ctrTitle"/>
          </p:nvPr>
        </p:nvSpPr>
        <p:spPr>
          <a:xfrm>
            <a:off x="609600" y="152400"/>
            <a:ext cx="7772400" cy="1295400"/>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are the target thyroid test results you aim to achieve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ubTitle" idx="1"/>
          </p:nvPr>
        </p:nvSpPr>
        <p:spPr>
          <a:xfrm>
            <a:off x="107950" y="1000108"/>
            <a:ext cx="8964613" cy="4749818"/>
          </a:xfrm>
        </p:spPr>
        <p:txBody>
          <a:bodyPr>
            <a:normAutofit fontScale="92500" lnSpcReduction="20000"/>
          </a:bodyPr>
          <a:lstStyle/>
          <a:p>
            <a:pPr marR="0" algn="ctr" eaLnBrk="1" hangingPunct="1">
              <a:lnSpc>
                <a:spcPct val="150000"/>
              </a:lnSpc>
            </a:pPr>
            <a:r>
              <a:rPr lang="en-US" sz="4000" b="1" dirty="0" smtClean="0">
                <a:solidFill>
                  <a:srgbClr val="7030A0"/>
                </a:solidFill>
                <a:latin typeface="Times New Roman" pitchFamily="18" charset="0"/>
                <a:cs typeface="Times New Roman" pitchFamily="18" charset="0"/>
              </a:rPr>
              <a:t>Should </a:t>
            </a:r>
            <a:r>
              <a:rPr lang="en-US" sz="4000" b="1" dirty="0" err="1" smtClean="0">
                <a:solidFill>
                  <a:srgbClr val="7030A0"/>
                </a:solidFill>
                <a:latin typeface="Times New Roman" pitchFamily="18" charset="0"/>
                <a:cs typeface="Times New Roman" pitchFamily="18" charset="0"/>
              </a:rPr>
              <a:t>anithyroid</a:t>
            </a:r>
            <a:r>
              <a:rPr lang="en-US" sz="4000" b="1" dirty="0" smtClean="0">
                <a:solidFill>
                  <a:srgbClr val="7030A0"/>
                </a:solidFill>
                <a:latin typeface="Times New Roman" pitchFamily="18" charset="0"/>
                <a:cs typeface="Times New Roman" pitchFamily="18" charset="0"/>
              </a:rPr>
              <a:t> drug therapy be discontinued in the last part of pregnancy? </a:t>
            </a:r>
          </a:p>
          <a:p>
            <a:pPr marR="0" algn="ctr" eaLnBrk="1" hangingPunct="1">
              <a:lnSpc>
                <a:spcPct val="150000"/>
              </a:lnSpc>
            </a:pPr>
            <a:endParaRPr lang="en-US" sz="4000" b="1" dirty="0" smtClean="0">
              <a:solidFill>
                <a:srgbClr val="7030A0"/>
              </a:solidFill>
              <a:latin typeface="Times New Roman" pitchFamily="18" charset="0"/>
              <a:cs typeface="Times New Roman" pitchFamily="18" charset="0"/>
            </a:endParaRPr>
          </a:p>
          <a:p>
            <a:pPr marR="0" algn="ctr" eaLnBrk="1" hangingPunct="1">
              <a:lnSpc>
                <a:spcPct val="150000"/>
              </a:lnSpc>
            </a:pPr>
            <a:r>
              <a:rPr lang="en-US" sz="4000" b="1" dirty="0" smtClean="0">
                <a:solidFill>
                  <a:srgbClr val="7030A0"/>
                </a:solidFill>
                <a:latin typeface="Times New Roman" pitchFamily="18" charset="0"/>
                <a:cs typeface="Times New Roman" pitchFamily="18" charset="0"/>
              </a:rPr>
              <a:t>Can postpartum recurrence of Graves’ disease be prevented by the continuation of </a:t>
            </a:r>
            <a:r>
              <a:rPr lang="en-US" sz="4000" b="1" dirty="0" err="1" smtClean="0">
                <a:solidFill>
                  <a:srgbClr val="7030A0"/>
                </a:solidFill>
                <a:latin typeface="Times New Roman" pitchFamily="18" charset="0"/>
                <a:cs typeface="Times New Roman" pitchFamily="18" charset="0"/>
              </a:rPr>
              <a:t>antithyroidis</a:t>
            </a:r>
            <a:r>
              <a:rPr lang="en-US" sz="4000" b="1" dirty="0" smtClean="0">
                <a:solidFill>
                  <a:srgbClr val="7030A0"/>
                </a:solidFill>
                <a:latin typeface="Times New Roman" pitchFamily="18" charset="0"/>
                <a:cs typeface="Times New Roman" pitchFamily="18" charset="0"/>
              </a:rPr>
              <a:t> during pregnancy?</a:t>
            </a:r>
            <a:r>
              <a:rPr lang="en-US" sz="4000" dirty="0" smtClean="0">
                <a:solidFill>
                  <a:srgbClr val="7030A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3" name="Object 2"/>
          <p:cNvGraphicFramePr>
            <a:graphicFrameLocks noChangeAspect="1"/>
          </p:cNvGraphicFramePr>
          <p:nvPr>
            <p:ph/>
          </p:nvPr>
        </p:nvGraphicFramePr>
        <p:xfrm>
          <a:off x="520700" y="571500"/>
          <a:ext cx="8194675" cy="5686425"/>
        </p:xfrm>
        <a:graphic>
          <a:graphicData uri="http://schemas.openxmlformats.org/presentationml/2006/ole">
            <p:oleObj spid="_x0000_s221186" name="Chart" r:id="rId3" imgW="8229600" imgH="5857951" progId="MSGraph.Chart.8">
              <p:embed followColorScheme="full"/>
            </p:oleObj>
          </a:graphicData>
        </a:graphic>
      </p:graphicFrame>
      <p:sp>
        <p:nvSpPr>
          <p:cNvPr id="4099" name="Text Box 4"/>
          <p:cNvSpPr txBox="1">
            <a:spLocks noChangeArrowheads="1"/>
          </p:cNvSpPr>
          <p:nvPr/>
        </p:nvSpPr>
        <p:spPr bwMode="auto">
          <a:xfrm>
            <a:off x="714375" y="6286500"/>
            <a:ext cx="3527425" cy="307975"/>
          </a:xfrm>
          <a:prstGeom prst="rect">
            <a:avLst/>
          </a:prstGeom>
          <a:noFill/>
          <a:ln w="9525">
            <a:noFill/>
            <a:miter lim="800000"/>
            <a:headEnd/>
            <a:tailEnd/>
          </a:ln>
        </p:spPr>
        <p:txBody>
          <a:bodyPr wrap="none">
            <a:spAutoFit/>
          </a:bodyPr>
          <a:lstStyle/>
          <a:p>
            <a:r>
              <a:rPr lang="en-US" sz="1400" dirty="0" err="1"/>
              <a:t>Nekagawa</a:t>
            </a:r>
            <a:r>
              <a:rPr lang="en-US" sz="1400" dirty="0"/>
              <a:t> et al. </a:t>
            </a:r>
            <a:r>
              <a:rPr lang="en-US" sz="1400" dirty="0" err="1"/>
              <a:t>Clin</a:t>
            </a:r>
            <a:r>
              <a:rPr lang="en-US" sz="1400" dirty="0"/>
              <a:t> </a:t>
            </a:r>
            <a:r>
              <a:rPr lang="en-US" sz="1400" dirty="0" err="1"/>
              <a:t>Endocrinol</a:t>
            </a:r>
            <a:r>
              <a:rPr lang="en-US" sz="1400" dirty="0"/>
              <a:t> 57: 467,2002</a:t>
            </a:r>
          </a:p>
        </p:txBody>
      </p:sp>
      <p:sp>
        <p:nvSpPr>
          <p:cNvPr id="5" name="Rectangle 4"/>
          <p:cNvSpPr/>
          <p:nvPr/>
        </p:nvSpPr>
        <p:spPr>
          <a:xfrm>
            <a:off x="1500188" y="214290"/>
            <a:ext cx="6500812" cy="142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500" b="1" dirty="0">
                <a:solidFill>
                  <a:srgbClr val="C00000"/>
                </a:solidFill>
                <a:latin typeface="Albertus Extra Bold" pitchFamily="34" charset="0"/>
                <a:ea typeface="+mj-ea"/>
                <a:cs typeface="Aharoni" pitchFamily="2" charset="-79"/>
              </a:rPr>
              <a:t>Postpartum recurrence and exacerbation of Graves’ hyperthyroidism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oleChartEl type="gridLegend"/>
                                          </p:spTgt>
                                        </p:tgtEl>
                                        <p:attrNameLst>
                                          <p:attrName>style.visibility</p:attrName>
                                        </p:attrNameLst>
                                      </p:cBhvr>
                                      <p:to>
                                        <p:strVal val="visible"/>
                                      </p:to>
                                    </p:set>
                                    <p:animEffect transition="in" filter="blinds(horizontal)">
                                      <p:cBhvr>
                                        <p:cTn id="7" dur="500"/>
                                        <p:tgtEl>
                                          <p:spTgt spid="40963">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oleChartEl type="series" lvl="1"/>
                                          </p:spTgt>
                                        </p:tgtEl>
                                        <p:attrNameLst>
                                          <p:attrName>style.visibility</p:attrName>
                                        </p:attrNameLst>
                                      </p:cBhvr>
                                      <p:to>
                                        <p:strVal val="visible"/>
                                      </p:to>
                                    </p:set>
                                    <p:animEffect transition="in" filter="blinds(horizontal)">
                                      <p:cBhvr>
                                        <p:cTn id="12" dur="500"/>
                                        <p:tgtEl>
                                          <p:spTgt spid="40963">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oleChartEl type="series" lvl="2"/>
                                          </p:spTgt>
                                        </p:tgtEl>
                                        <p:attrNameLst>
                                          <p:attrName>style.visibility</p:attrName>
                                        </p:attrNameLst>
                                      </p:cBhvr>
                                      <p:to>
                                        <p:strVal val="visible"/>
                                      </p:to>
                                    </p:set>
                                    <p:animEffect transition="in" filter="blinds(horizontal)">
                                      <p:cBhvr>
                                        <p:cTn id="17" dur="500"/>
                                        <p:tgtEl>
                                          <p:spTgt spid="40963">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63" grpId="0" bld="series"/>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4389438"/>
          </a:xfrm>
        </p:spPr>
        <p:txBody>
          <a:bodyPr/>
          <a:lstStyle/>
          <a:p>
            <a:pPr algn="ctr">
              <a:lnSpc>
                <a:spcPct val="150000"/>
              </a:lnSpc>
              <a:buFont typeface="Wingdings 2" pitchFamily="18" charset="2"/>
              <a:buNone/>
              <a:defRPr/>
            </a:pPr>
            <a:r>
              <a:rPr lang="en-US" sz="3600" b="1" dirty="0" smtClean="0">
                <a:solidFill>
                  <a:schemeClr val="accent1">
                    <a:lumMod val="75000"/>
                  </a:schemeClr>
                </a:solidFill>
                <a:latin typeface="Times New Roman" pitchFamily="18" charset="0"/>
                <a:cs typeface="Times New Roman" pitchFamily="18" charset="0"/>
              </a:rPr>
              <a:t>What are the long-term effects of </a:t>
            </a:r>
            <a:r>
              <a:rPr lang="en-US" sz="3600" b="1" dirty="0" err="1" smtClean="0">
                <a:solidFill>
                  <a:schemeClr val="accent1">
                    <a:lumMod val="75000"/>
                  </a:schemeClr>
                </a:solidFill>
                <a:latin typeface="Times New Roman" pitchFamily="18" charset="0"/>
                <a:cs typeface="Times New Roman" pitchFamily="18" charset="0"/>
              </a:rPr>
              <a:t>antithyroid</a:t>
            </a:r>
            <a:r>
              <a:rPr lang="en-US" sz="3600" b="1" dirty="0" smtClean="0">
                <a:solidFill>
                  <a:schemeClr val="accent1">
                    <a:lumMod val="75000"/>
                  </a:schemeClr>
                </a:solidFill>
                <a:latin typeface="Times New Roman" pitchFamily="18" charset="0"/>
                <a:cs typeface="Times New Roman" pitchFamily="18" charset="0"/>
              </a:rPr>
              <a:t> treatment in pregnancy on growth, intellectual development and thyroid function of the offspring?</a:t>
            </a:r>
            <a:r>
              <a:rPr lang="en-US" sz="3600" dirty="0" smtClean="0">
                <a:solidFill>
                  <a:schemeClr val="accent1">
                    <a:lumMod val="75000"/>
                  </a:schemeClr>
                </a:solidFill>
                <a:latin typeface="Times New Roman" pitchFamily="18" charset="0"/>
                <a:cs typeface="Times New Roman" pitchFamily="18" charset="0"/>
              </a:rPr>
              <a:t> </a:t>
            </a:r>
            <a:endParaRPr lang="en-US" sz="3600" dirty="0">
              <a:solidFill>
                <a:schemeClr val="accent1">
                  <a:lumMod val="75000"/>
                </a:schemeClr>
              </a:solidFill>
            </a:endParaRPr>
          </a:p>
        </p:txBody>
      </p:sp>
      <p:sp>
        <p:nvSpPr>
          <p:cNvPr id="4" name="Oval 3"/>
          <p:cNvSpPr/>
          <p:nvPr/>
        </p:nvSpPr>
        <p:spPr>
          <a:xfrm>
            <a:off x="142875" y="642918"/>
            <a:ext cx="8858250" cy="535785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68313" y="0"/>
            <a:ext cx="8229600" cy="1357298"/>
          </a:xfrm>
        </p:spPr>
        <p:txBody>
          <a:bodyPr>
            <a:noAutofit/>
          </a:bodyPr>
          <a:lstStyle/>
          <a:p>
            <a:pPr algn="ctr" eaLnBrk="1" hangingPunct="1">
              <a:lnSpc>
                <a:spcPct val="150000"/>
              </a:lnSpc>
            </a:pPr>
            <a:r>
              <a:rPr lang="en-US" sz="3000" b="1" dirty="0" smtClean="0">
                <a:solidFill>
                  <a:srgbClr val="C00000"/>
                </a:solidFill>
                <a:latin typeface="Albertus Extra Bold" pitchFamily="34" charset="0"/>
                <a:cs typeface="Aharoni" pitchFamily="2" charset="-79"/>
              </a:rPr>
              <a:t>Causes of hyperthyroidism in pregnant women</a:t>
            </a:r>
          </a:p>
        </p:txBody>
      </p:sp>
      <p:sp>
        <p:nvSpPr>
          <p:cNvPr id="177155" name="Rectangle 3"/>
          <p:cNvSpPr>
            <a:spLocks noGrp="1" noChangeArrowheads="1"/>
          </p:cNvSpPr>
          <p:nvPr>
            <p:ph type="body" idx="1"/>
          </p:nvPr>
        </p:nvSpPr>
        <p:spPr>
          <a:xfrm>
            <a:off x="468313" y="1768479"/>
            <a:ext cx="8229600" cy="3803661"/>
          </a:xfrm>
        </p:spPr>
        <p:txBody>
          <a:bodyPr>
            <a:normAutofit fontScale="70000" lnSpcReduction="20000"/>
          </a:bodyPr>
          <a:lstStyle/>
          <a:p>
            <a:pPr lvl="1">
              <a:lnSpc>
                <a:spcPct val="150000"/>
              </a:lnSpc>
              <a:buFont typeface="Wingdings" pitchFamily="2" charset="2"/>
              <a:buNone/>
              <a:defRPr/>
            </a:pPr>
            <a:r>
              <a:rPr lang="en-US" b="1" dirty="0" smtClean="0">
                <a:latin typeface="Times New Roman" pitchFamily="18" charset="0"/>
                <a:cs typeface="Times New Roman" pitchFamily="18" charset="0"/>
              </a:rPr>
              <a:t>Graves</a:t>
            </a:r>
            <a:r>
              <a:rPr lang="en-US" b="1" dirty="0">
                <a:latin typeface="Times New Roman" pitchFamily="18" charset="0"/>
                <a:cs typeface="Times New Roman" pitchFamily="18" charset="0"/>
              </a:rPr>
              <a:t>’ disease</a:t>
            </a:r>
          </a:p>
          <a:p>
            <a:pPr lvl="1">
              <a:lnSpc>
                <a:spcPct val="150000"/>
              </a:lnSpc>
              <a:buFont typeface="Wingdings" pitchFamily="2" charset="2"/>
              <a:buNone/>
              <a:defRPr/>
            </a:pPr>
            <a:r>
              <a:rPr lang="en-US" b="1" dirty="0">
                <a:latin typeface="Times New Roman" pitchFamily="18" charset="0"/>
                <a:cs typeface="Times New Roman" pitchFamily="18" charset="0"/>
              </a:rPr>
              <a:t>Gestational transient </a:t>
            </a:r>
            <a:r>
              <a:rPr lang="en-US" b="1" dirty="0" err="1">
                <a:latin typeface="Times New Roman" pitchFamily="18" charset="0"/>
                <a:cs typeface="Times New Roman" pitchFamily="18" charset="0"/>
              </a:rPr>
              <a:t>thyrotoxicosis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Molar pregnancy</a:t>
            </a:r>
          </a:p>
          <a:p>
            <a:pPr lvl="1">
              <a:lnSpc>
                <a:spcPct val="150000"/>
              </a:lnSpc>
              <a:buFont typeface="Wingdings" pitchFamily="2" charset="2"/>
              <a:buNone/>
              <a:defRPr/>
            </a:pP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or silent </a:t>
            </a:r>
            <a:r>
              <a:rPr lang="en-US" b="1" dirty="0" err="1">
                <a:latin typeface="Times New Roman" pitchFamily="18" charset="0"/>
                <a:cs typeface="Times New Roman" pitchFamily="18" charset="0"/>
              </a:rPr>
              <a:t>thyroiditis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Toxic adenoma</a:t>
            </a:r>
          </a:p>
          <a:p>
            <a:pPr lvl="1">
              <a:lnSpc>
                <a:spcPct val="150000"/>
              </a:lnSpc>
              <a:buFont typeface="Wingdings" pitchFamily="2" charset="2"/>
              <a:buNone/>
              <a:defRPr/>
            </a:pPr>
            <a:r>
              <a:rPr lang="en-US" b="1" dirty="0" err="1">
                <a:latin typeface="Times New Roman" pitchFamily="18" charset="0"/>
                <a:cs typeface="Times New Roman" pitchFamily="18" charset="0"/>
              </a:rPr>
              <a:t>Multinodular</a:t>
            </a:r>
            <a:r>
              <a:rPr lang="en-US" b="1" dirty="0">
                <a:latin typeface="Times New Roman" pitchFamily="18" charset="0"/>
                <a:cs typeface="Times New Roman" pitchFamily="18" charset="0"/>
              </a:rPr>
              <a:t> toxic </a:t>
            </a:r>
            <a:r>
              <a:rPr lang="en-US" b="1" dirty="0" err="1">
                <a:latin typeface="Times New Roman" pitchFamily="18" charset="0"/>
                <a:cs typeface="Times New Roman" pitchFamily="18" charset="0"/>
              </a:rPr>
              <a:t>goitre</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Iodine-induced </a:t>
            </a:r>
            <a:r>
              <a:rPr lang="en-US" b="1" dirty="0" err="1">
                <a:latin typeface="Times New Roman" pitchFamily="18" charset="0"/>
                <a:cs typeface="Times New Roman" pitchFamily="18" charset="0"/>
              </a:rPr>
              <a:t>thyrotoxicosis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err="1">
                <a:latin typeface="Times New Roman" pitchFamily="18" charset="0"/>
                <a:cs typeface="Times New Roman" pitchFamily="18" charset="0"/>
              </a:rPr>
              <a:t>Thyrotoxicosis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factitia</a:t>
            </a:r>
            <a:endParaRPr lang="en-US" b="1" dirty="0">
              <a:latin typeface="Times New Roman" pitchFamily="18" charset="0"/>
              <a:cs typeface="Times New Roman" pitchFamily="18" charset="0"/>
            </a:endParaRPr>
          </a:p>
          <a:p>
            <a:pPr marL="179388" lvl="1" indent="0" eaLnBrk="1" hangingPunct="1">
              <a:lnSpc>
                <a:spcPct val="150000"/>
              </a:lnSpc>
              <a:buFont typeface="Wingdings" pitchFamily="2" charset="2"/>
              <a:buNone/>
              <a:defRPr/>
            </a:pPr>
            <a:endParaRPr lang="en-US" b="1" dirty="0" smtClean="0">
              <a:latin typeface="Times New Roman" pitchFamily="18" charset="0"/>
              <a:cs typeface="Times New Roman" pitchFamily="18" charset="0"/>
            </a:endParaRPr>
          </a:p>
          <a:p>
            <a:pPr lvl="3" eaLnBrk="1" hangingPunct="1">
              <a:lnSpc>
                <a:spcPct val="150000"/>
              </a:lnSpc>
              <a:buFont typeface="Wingdings" pitchFamily="2" charset="2"/>
              <a:buNone/>
              <a:defRPr/>
            </a:pPr>
            <a:endParaRPr lang="en-US" sz="1000" b="1" dirty="0" smtClean="0">
              <a:latin typeface="Times New Roman" pitchFamily="18" charset="0"/>
              <a:cs typeface="Times New Roman" pitchFamily="18" charset="0"/>
            </a:endParaRPr>
          </a:p>
          <a:p>
            <a:pPr marL="179388" lvl="1" indent="0" eaLnBrk="1" hangingPunct="1">
              <a:lnSpc>
                <a:spcPct val="150000"/>
              </a:lnSpc>
              <a:buFont typeface="Wingdings" pitchFamily="2" charset="2"/>
              <a:buNone/>
              <a:defRPr/>
            </a:pPr>
            <a:endParaRPr lang="en-US" sz="1700" b="1" dirty="0">
              <a:latin typeface="Times New Roman" pitchFamily="18" charset="0"/>
              <a:cs typeface="Times New Roman" pitchFamily="18" charset="0"/>
            </a:endParaRPr>
          </a:p>
        </p:txBody>
      </p:sp>
      <p:sp>
        <p:nvSpPr>
          <p:cNvPr id="4" name="TextBox 3"/>
          <p:cNvSpPr txBox="1"/>
          <p:nvPr/>
        </p:nvSpPr>
        <p:spPr>
          <a:xfrm>
            <a:off x="785786" y="5857892"/>
            <a:ext cx="5429288" cy="307777"/>
          </a:xfrm>
          <a:prstGeom prst="rect">
            <a:avLst/>
          </a:prstGeom>
          <a:noFill/>
        </p:spPr>
        <p:txBody>
          <a:bodyPr wrap="square" rtlCol="0">
            <a:spAutoFit/>
          </a:bodyPr>
          <a:lstStyle/>
          <a:p>
            <a:pPr marL="0" lvl="2"/>
            <a:r>
              <a:rPr lang="en-US" sz="1400" dirty="0" smtClean="0">
                <a:latin typeface="Times New Roman" pitchFamily="18" charset="0"/>
                <a:cs typeface="Times New Roman" pitchFamily="18" charset="0"/>
              </a:rPr>
              <a:t>Lao TT. Current </a:t>
            </a:r>
            <a:r>
              <a:rPr lang="en-US" sz="1400" dirty="0" err="1" smtClean="0">
                <a:latin typeface="Times New Roman" pitchFamily="18" charset="0"/>
                <a:cs typeface="Times New Roman" pitchFamily="18" charset="0"/>
              </a:rPr>
              <a:t>Opin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Obstet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Gyne</a:t>
            </a:r>
            <a:r>
              <a:rPr lang="en-US" sz="1400" dirty="0" smtClean="0">
                <a:latin typeface="Times New Roman" pitchFamily="18" charset="0"/>
                <a:cs typeface="Times New Roman" pitchFamily="18" charset="0"/>
              </a:rPr>
              <a:t> 2005; 17: 123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35113" y="1123950"/>
            <a:ext cx="5680075" cy="5178425"/>
            <a:chOff x="22" y="982"/>
            <a:chExt cx="2994" cy="2729"/>
          </a:xfrm>
        </p:grpSpPr>
        <p:sp>
          <p:nvSpPr>
            <p:cNvPr id="48136" name="AutoShape 4"/>
            <p:cNvSpPr>
              <a:spLocks noChangeAspect="1" noChangeArrowheads="1" noTextEdit="1"/>
            </p:cNvSpPr>
            <p:nvPr/>
          </p:nvSpPr>
          <p:spPr bwMode="auto">
            <a:xfrm>
              <a:off x="22" y="982"/>
              <a:ext cx="2994" cy="2720"/>
            </a:xfrm>
            <a:prstGeom prst="rect">
              <a:avLst/>
            </a:prstGeom>
            <a:noFill/>
            <a:ln w="9525">
              <a:noFill/>
              <a:miter lim="800000"/>
              <a:headEnd/>
              <a:tailEnd/>
            </a:ln>
          </p:spPr>
          <p:txBody>
            <a:bodyPr/>
            <a:lstStyle/>
            <a:p>
              <a:endParaRPr lang="en-US"/>
            </a:p>
          </p:txBody>
        </p:sp>
        <p:sp>
          <p:nvSpPr>
            <p:cNvPr id="48137" name="Rectangle 6"/>
            <p:cNvSpPr>
              <a:spLocks noChangeArrowheads="1"/>
            </p:cNvSpPr>
            <p:nvPr/>
          </p:nvSpPr>
          <p:spPr bwMode="auto">
            <a:xfrm>
              <a:off x="585" y="2009"/>
              <a:ext cx="143" cy="1579"/>
            </a:xfrm>
            <a:prstGeom prst="rect">
              <a:avLst/>
            </a:prstGeom>
            <a:solidFill>
              <a:srgbClr val="FF0000"/>
            </a:solidFill>
            <a:ln w="9525">
              <a:noFill/>
              <a:miter lim="800000"/>
              <a:headEnd/>
              <a:tailEnd/>
            </a:ln>
          </p:spPr>
          <p:txBody>
            <a:bodyPr/>
            <a:lstStyle/>
            <a:p>
              <a:endParaRPr lang="en-US" sz="1200"/>
            </a:p>
          </p:txBody>
        </p:sp>
        <p:sp>
          <p:nvSpPr>
            <p:cNvPr id="48138" name="Rectangle 7"/>
            <p:cNvSpPr>
              <a:spLocks noChangeArrowheads="1"/>
            </p:cNvSpPr>
            <p:nvPr/>
          </p:nvSpPr>
          <p:spPr bwMode="auto">
            <a:xfrm>
              <a:off x="587" y="2011"/>
              <a:ext cx="139" cy="1575"/>
            </a:xfrm>
            <a:prstGeom prst="rect">
              <a:avLst/>
            </a:prstGeom>
            <a:noFill/>
            <a:ln w="7938">
              <a:solidFill>
                <a:srgbClr val="000000"/>
              </a:solidFill>
              <a:miter lim="800000"/>
              <a:headEnd/>
              <a:tailEnd/>
            </a:ln>
          </p:spPr>
          <p:txBody>
            <a:bodyPr/>
            <a:lstStyle/>
            <a:p>
              <a:endParaRPr lang="en-US" sz="1200"/>
            </a:p>
          </p:txBody>
        </p:sp>
        <p:sp>
          <p:nvSpPr>
            <p:cNvPr id="48139" name="Rectangle 8"/>
            <p:cNvSpPr>
              <a:spLocks noChangeArrowheads="1"/>
            </p:cNvSpPr>
            <p:nvPr/>
          </p:nvSpPr>
          <p:spPr bwMode="auto">
            <a:xfrm>
              <a:off x="1026" y="2125"/>
              <a:ext cx="143" cy="1463"/>
            </a:xfrm>
            <a:prstGeom prst="rect">
              <a:avLst/>
            </a:prstGeom>
            <a:solidFill>
              <a:srgbClr val="FF0000"/>
            </a:solidFill>
            <a:ln w="9525">
              <a:noFill/>
              <a:miter lim="800000"/>
              <a:headEnd/>
              <a:tailEnd/>
            </a:ln>
          </p:spPr>
          <p:txBody>
            <a:bodyPr/>
            <a:lstStyle/>
            <a:p>
              <a:endParaRPr lang="en-US" sz="1200"/>
            </a:p>
          </p:txBody>
        </p:sp>
        <p:sp>
          <p:nvSpPr>
            <p:cNvPr id="48140" name="Rectangle 9"/>
            <p:cNvSpPr>
              <a:spLocks noChangeArrowheads="1"/>
            </p:cNvSpPr>
            <p:nvPr/>
          </p:nvSpPr>
          <p:spPr bwMode="auto">
            <a:xfrm>
              <a:off x="1028" y="2127"/>
              <a:ext cx="139" cy="1459"/>
            </a:xfrm>
            <a:prstGeom prst="rect">
              <a:avLst/>
            </a:prstGeom>
            <a:noFill/>
            <a:ln w="7938">
              <a:solidFill>
                <a:srgbClr val="000000"/>
              </a:solidFill>
              <a:miter lim="800000"/>
              <a:headEnd/>
              <a:tailEnd/>
            </a:ln>
          </p:spPr>
          <p:txBody>
            <a:bodyPr/>
            <a:lstStyle/>
            <a:p>
              <a:endParaRPr lang="en-US" sz="1200"/>
            </a:p>
          </p:txBody>
        </p:sp>
        <p:sp>
          <p:nvSpPr>
            <p:cNvPr id="48141" name="Rectangle 10"/>
            <p:cNvSpPr>
              <a:spLocks noChangeArrowheads="1"/>
            </p:cNvSpPr>
            <p:nvPr/>
          </p:nvSpPr>
          <p:spPr bwMode="auto">
            <a:xfrm>
              <a:off x="1466" y="2048"/>
              <a:ext cx="144" cy="1540"/>
            </a:xfrm>
            <a:prstGeom prst="rect">
              <a:avLst/>
            </a:prstGeom>
            <a:solidFill>
              <a:srgbClr val="FF0000"/>
            </a:solidFill>
            <a:ln w="9525">
              <a:noFill/>
              <a:miter lim="800000"/>
              <a:headEnd/>
              <a:tailEnd/>
            </a:ln>
          </p:spPr>
          <p:txBody>
            <a:bodyPr/>
            <a:lstStyle/>
            <a:p>
              <a:endParaRPr lang="en-US" sz="1200"/>
            </a:p>
          </p:txBody>
        </p:sp>
        <p:sp>
          <p:nvSpPr>
            <p:cNvPr id="48142" name="Rectangle 11"/>
            <p:cNvSpPr>
              <a:spLocks noChangeArrowheads="1"/>
            </p:cNvSpPr>
            <p:nvPr/>
          </p:nvSpPr>
          <p:spPr bwMode="auto">
            <a:xfrm>
              <a:off x="1468" y="2050"/>
              <a:ext cx="140" cy="1536"/>
            </a:xfrm>
            <a:prstGeom prst="rect">
              <a:avLst/>
            </a:prstGeom>
            <a:noFill/>
            <a:ln w="7938">
              <a:solidFill>
                <a:srgbClr val="000000"/>
              </a:solidFill>
              <a:miter lim="800000"/>
              <a:headEnd/>
              <a:tailEnd/>
            </a:ln>
          </p:spPr>
          <p:txBody>
            <a:bodyPr/>
            <a:lstStyle/>
            <a:p>
              <a:endParaRPr lang="en-US" sz="1200"/>
            </a:p>
          </p:txBody>
        </p:sp>
        <p:sp>
          <p:nvSpPr>
            <p:cNvPr id="48143" name="Rectangle 12"/>
            <p:cNvSpPr>
              <a:spLocks noChangeArrowheads="1"/>
            </p:cNvSpPr>
            <p:nvPr/>
          </p:nvSpPr>
          <p:spPr bwMode="auto">
            <a:xfrm>
              <a:off x="1907" y="1766"/>
              <a:ext cx="144" cy="1822"/>
            </a:xfrm>
            <a:prstGeom prst="rect">
              <a:avLst/>
            </a:prstGeom>
            <a:solidFill>
              <a:srgbClr val="FF0000"/>
            </a:solidFill>
            <a:ln w="9525">
              <a:noFill/>
              <a:miter lim="800000"/>
              <a:headEnd/>
              <a:tailEnd/>
            </a:ln>
          </p:spPr>
          <p:txBody>
            <a:bodyPr/>
            <a:lstStyle/>
            <a:p>
              <a:endParaRPr lang="en-US" sz="1200"/>
            </a:p>
          </p:txBody>
        </p:sp>
        <p:sp>
          <p:nvSpPr>
            <p:cNvPr id="48144" name="Rectangle 13"/>
            <p:cNvSpPr>
              <a:spLocks noChangeArrowheads="1"/>
            </p:cNvSpPr>
            <p:nvPr/>
          </p:nvSpPr>
          <p:spPr bwMode="auto">
            <a:xfrm>
              <a:off x="1909" y="1768"/>
              <a:ext cx="139" cy="1818"/>
            </a:xfrm>
            <a:prstGeom prst="rect">
              <a:avLst/>
            </a:prstGeom>
            <a:noFill/>
            <a:ln w="7938">
              <a:solidFill>
                <a:srgbClr val="000000"/>
              </a:solidFill>
              <a:miter lim="800000"/>
              <a:headEnd/>
              <a:tailEnd/>
            </a:ln>
          </p:spPr>
          <p:txBody>
            <a:bodyPr/>
            <a:lstStyle/>
            <a:p>
              <a:endParaRPr lang="en-US" sz="1200"/>
            </a:p>
          </p:txBody>
        </p:sp>
        <p:sp>
          <p:nvSpPr>
            <p:cNvPr id="48145" name="Rectangle 14"/>
            <p:cNvSpPr>
              <a:spLocks noChangeArrowheads="1"/>
            </p:cNvSpPr>
            <p:nvPr/>
          </p:nvSpPr>
          <p:spPr bwMode="auto">
            <a:xfrm>
              <a:off x="2348" y="1958"/>
              <a:ext cx="143" cy="1630"/>
            </a:xfrm>
            <a:prstGeom prst="rect">
              <a:avLst/>
            </a:prstGeom>
            <a:solidFill>
              <a:srgbClr val="FF0000"/>
            </a:solidFill>
            <a:ln w="9525">
              <a:noFill/>
              <a:miter lim="800000"/>
              <a:headEnd/>
              <a:tailEnd/>
            </a:ln>
          </p:spPr>
          <p:txBody>
            <a:bodyPr/>
            <a:lstStyle/>
            <a:p>
              <a:endParaRPr lang="en-US" sz="1200"/>
            </a:p>
          </p:txBody>
        </p:sp>
        <p:sp>
          <p:nvSpPr>
            <p:cNvPr id="48146" name="Rectangle 15"/>
            <p:cNvSpPr>
              <a:spLocks noChangeArrowheads="1"/>
            </p:cNvSpPr>
            <p:nvPr/>
          </p:nvSpPr>
          <p:spPr bwMode="auto">
            <a:xfrm>
              <a:off x="2350" y="1960"/>
              <a:ext cx="139" cy="1626"/>
            </a:xfrm>
            <a:prstGeom prst="rect">
              <a:avLst/>
            </a:prstGeom>
            <a:noFill/>
            <a:ln w="7938">
              <a:solidFill>
                <a:srgbClr val="000000"/>
              </a:solidFill>
              <a:miter lim="800000"/>
              <a:headEnd/>
              <a:tailEnd/>
            </a:ln>
          </p:spPr>
          <p:txBody>
            <a:bodyPr/>
            <a:lstStyle/>
            <a:p>
              <a:endParaRPr lang="en-US" sz="1200"/>
            </a:p>
          </p:txBody>
        </p:sp>
        <p:sp>
          <p:nvSpPr>
            <p:cNvPr id="48147" name="Rectangle 16"/>
            <p:cNvSpPr>
              <a:spLocks noChangeArrowheads="1"/>
            </p:cNvSpPr>
            <p:nvPr/>
          </p:nvSpPr>
          <p:spPr bwMode="auto">
            <a:xfrm>
              <a:off x="2789" y="1586"/>
              <a:ext cx="143" cy="2002"/>
            </a:xfrm>
            <a:prstGeom prst="rect">
              <a:avLst/>
            </a:prstGeom>
            <a:solidFill>
              <a:srgbClr val="FF0000"/>
            </a:solidFill>
            <a:ln w="9525">
              <a:noFill/>
              <a:miter lim="800000"/>
              <a:headEnd/>
              <a:tailEnd/>
            </a:ln>
          </p:spPr>
          <p:txBody>
            <a:bodyPr/>
            <a:lstStyle/>
            <a:p>
              <a:endParaRPr lang="en-US" sz="1200"/>
            </a:p>
          </p:txBody>
        </p:sp>
        <p:sp>
          <p:nvSpPr>
            <p:cNvPr id="48148" name="Rectangle 17"/>
            <p:cNvSpPr>
              <a:spLocks noChangeArrowheads="1"/>
            </p:cNvSpPr>
            <p:nvPr/>
          </p:nvSpPr>
          <p:spPr bwMode="auto">
            <a:xfrm>
              <a:off x="2791" y="1588"/>
              <a:ext cx="139" cy="1998"/>
            </a:xfrm>
            <a:prstGeom prst="rect">
              <a:avLst/>
            </a:prstGeom>
            <a:noFill/>
            <a:ln w="7938">
              <a:solidFill>
                <a:srgbClr val="000000"/>
              </a:solidFill>
              <a:miter lim="800000"/>
              <a:headEnd/>
              <a:tailEnd/>
            </a:ln>
          </p:spPr>
          <p:txBody>
            <a:bodyPr/>
            <a:lstStyle/>
            <a:p>
              <a:endParaRPr lang="en-US" sz="1200"/>
            </a:p>
          </p:txBody>
        </p:sp>
        <p:sp>
          <p:nvSpPr>
            <p:cNvPr id="48149" name="Rectangle 18"/>
            <p:cNvSpPr>
              <a:spLocks noChangeArrowheads="1"/>
            </p:cNvSpPr>
            <p:nvPr/>
          </p:nvSpPr>
          <p:spPr bwMode="auto">
            <a:xfrm>
              <a:off x="442" y="2304"/>
              <a:ext cx="143" cy="1284"/>
            </a:xfrm>
            <a:prstGeom prst="rect">
              <a:avLst/>
            </a:prstGeom>
            <a:solidFill>
              <a:srgbClr val="FFFF00"/>
            </a:solidFill>
            <a:ln w="9525">
              <a:noFill/>
              <a:miter lim="800000"/>
              <a:headEnd/>
              <a:tailEnd/>
            </a:ln>
          </p:spPr>
          <p:txBody>
            <a:bodyPr/>
            <a:lstStyle/>
            <a:p>
              <a:endParaRPr lang="en-US" sz="1200"/>
            </a:p>
          </p:txBody>
        </p:sp>
        <p:sp>
          <p:nvSpPr>
            <p:cNvPr id="48150" name="Rectangle 19"/>
            <p:cNvSpPr>
              <a:spLocks noChangeArrowheads="1"/>
            </p:cNvSpPr>
            <p:nvPr/>
          </p:nvSpPr>
          <p:spPr bwMode="auto">
            <a:xfrm>
              <a:off x="444" y="2306"/>
              <a:ext cx="139" cy="1280"/>
            </a:xfrm>
            <a:prstGeom prst="rect">
              <a:avLst/>
            </a:prstGeom>
            <a:noFill/>
            <a:ln w="7938">
              <a:solidFill>
                <a:srgbClr val="000000"/>
              </a:solidFill>
              <a:miter lim="800000"/>
              <a:headEnd/>
              <a:tailEnd/>
            </a:ln>
          </p:spPr>
          <p:txBody>
            <a:bodyPr/>
            <a:lstStyle/>
            <a:p>
              <a:endParaRPr lang="en-US" sz="1200"/>
            </a:p>
          </p:txBody>
        </p:sp>
        <p:sp>
          <p:nvSpPr>
            <p:cNvPr id="48151" name="Rectangle 20"/>
            <p:cNvSpPr>
              <a:spLocks noChangeArrowheads="1"/>
            </p:cNvSpPr>
            <p:nvPr/>
          </p:nvSpPr>
          <p:spPr bwMode="auto">
            <a:xfrm>
              <a:off x="882" y="2150"/>
              <a:ext cx="144" cy="1438"/>
            </a:xfrm>
            <a:prstGeom prst="rect">
              <a:avLst/>
            </a:prstGeom>
            <a:solidFill>
              <a:srgbClr val="FFFF00"/>
            </a:solidFill>
            <a:ln w="9525">
              <a:noFill/>
              <a:miter lim="800000"/>
              <a:headEnd/>
              <a:tailEnd/>
            </a:ln>
          </p:spPr>
          <p:txBody>
            <a:bodyPr/>
            <a:lstStyle/>
            <a:p>
              <a:endParaRPr lang="en-US" sz="1200"/>
            </a:p>
          </p:txBody>
        </p:sp>
        <p:sp>
          <p:nvSpPr>
            <p:cNvPr id="48152" name="Rectangle 21"/>
            <p:cNvSpPr>
              <a:spLocks noChangeArrowheads="1"/>
            </p:cNvSpPr>
            <p:nvPr/>
          </p:nvSpPr>
          <p:spPr bwMode="auto">
            <a:xfrm>
              <a:off x="884" y="2152"/>
              <a:ext cx="140" cy="1434"/>
            </a:xfrm>
            <a:prstGeom prst="rect">
              <a:avLst/>
            </a:prstGeom>
            <a:noFill/>
            <a:ln w="7938">
              <a:solidFill>
                <a:srgbClr val="000000"/>
              </a:solidFill>
              <a:miter lim="800000"/>
              <a:headEnd/>
              <a:tailEnd/>
            </a:ln>
          </p:spPr>
          <p:txBody>
            <a:bodyPr/>
            <a:lstStyle/>
            <a:p>
              <a:endParaRPr lang="en-US" sz="1200"/>
            </a:p>
          </p:txBody>
        </p:sp>
        <p:sp>
          <p:nvSpPr>
            <p:cNvPr id="48153" name="Rectangle 22"/>
            <p:cNvSpPr>
              <a:spLocks noChangeArrowheads="1"/>
            </p:cNvSpPr>
            <p:nvPr/>
          </p:nvSpPr>
          <p:spPr bwMode="auto">
            <a:xfrm>
              <a:off x="1323" y="1984"/>
              <a:ext cx="144" cy="1604"/>
            </a:xfrm>
            <a:prstGeom prst="rect">
              <a:avLst/>
            </a:prstGeom>
            <a:solidFill>
              <a:srgbClr val="FFFF00"/>
            </a:solidFill>
            <a:ln w="9525">
              <a:noFill/>
              <a:miter lim="800000"/>
              <a:headEnd/>
              <a:tailEnd/>
            </a:ln>
          </p:spPr>
          <p:txBody>
            <a:bodyPr/>
            <a:lstStyle/>
            <a:p>
              <a:endParaRPr lang="en-US" sz="1200"/>
            </a:p>
          </p:txBody>
        </p:sp>
        <p:sp>
          <p:nvSpPr>
            <p:cNvPr id="48154" name="Rectangle 23"/>
            <p:cNvSpPr>
              <a:spLocks noChangeArrowheads="1"/>
            </p:cNvSpPr>
            <p:nvPr/>
          </p:nvSpPr>
          <p:spPr bwMode="auto">
            <a:xfrm>
              <a:off x="1325" y="1986"/>
              <a:ext cx="139" cy="1600"/>
            </a:xfrm>
            <a:prstGeom prst="rect">
              <a:avLst/>
            </a:prstGeom>
            <a:noFill/>
            <a:ln w="7938">
              <a:solidFill>
                <a:srgbClr val="000000"/>
              </a:solidFill>
              <a:miter lim="800000"/>
              <a:headEnd/>
              <a:tailEnd/>
            </a:ln>
          </p:spPr>
          <p:txBody>
            <a:bodyPr/>
            <a:lstStyle/>
            <a:p>
              <a:endParaRPr lang="en-US" sz="1200"/>
            </a:p>
          </p:txBody>
        </p:sp>
        <p:sp>
          <p:nvSpPr>
            <p:cNvPr id="48155" name="Rectangle 24"/>
            <p:cNvSpPr>
              <a:spLocks noChangeArrowheads="1"/>
            </p:cNvSpPr>
            <p:nvPr/>
          </p:nvSpPr>
          <p:spPr bwMode="auto">
            <a:xfrm>
              <a:off x="1764" y="1766"/>
              <a:ext cx="143" cy="1822"/>
            </a:xfrm>
            <a:prstGeom prst="rect">
              <a:avLst/>
            </a:prstGeom>
            <a:solidFill>
              <a:srgbClr val="FFFF00"/>
            </a:solidFill>
            <a:ln w="9525">
              <a:noFill/>
              <a:miter lim="800000"/>
              <a:headEnd/>
              <a:tailEnd/>
            </a:ln>
          </p:spPr>
          <p:txBody>
            <a:bodyPr/>
            <a:lstStyle/>
            <a:p>
              <a:endParaRPr lang="en-US" sz="1200"/>
            </a:p>
          </p:txBody>
        </p:sp>
        <p:sp>
          <p:nvSpPr>
            <p:cNvPr id="48156" name="Rectangle 25"/>
            <p:cNvSpPr>
              <a:spLocks noChangeArrowheads="1"/>
            </p:cNvSpPr>
            <p:nvPr/>
          </p:nvSpPr>
          <p:spPr bwMode="auto">
            <a:xfrm>
              <a:off x="1766" y="1768"/>
              <a:ext cx="139" cy="1818"/>
            </a:xfrm>
            <a:prstGeom prst="rect">
              <a:avLst/>
            </a:prstGeom>
            <a:noFill/>
            <a:ln w="7938">
              <a:solidFill>
                <a:srgbClr val="000000"/>
              </a:solidFill>
              <a:miter lim="800000"/>
              <a:headEnd/>
              <a:tailEnd/>
            </a:ln>
          </p:spPr>
          <p:txBody>
            <a:bodyPr/>
            <a:lstStyle/>
            <a:p>
              <a:endParaRPr lang="en-US" sz="1200"/>
            </a:p>
          </p:txBody>
        </p:sp>
        <p:sp>
          <p:nvSpPr>
            <p:cNvPr id="48157" name="Rectangle 26"/>
            <p:cNvSpPr>
              <a:spLocks noChangeArrowheads="1"/>
            </p:cNvSpPr>
            <p:nvPr/>
          </p:nvSpPr>
          <p:spPr bwMode="auto">
            <a:xfrm>
              <a:off x="2205" y="1919"/>
              <a:ext cx="143" cy="1669"/>
            </a:xfrm>
            <a:prstGeom prst="rect">
              <a:avLst/>
            </a:prstGeom>
            <a:solidFill>
              <a:srgbClr val="FFFF00"/>
            </a:solidFill>
            <a:ln w="9525">
              <a:noFill/>
              <a:miter lim="800000"/>
              <a:headEnd/>
              <a:tailEnd/>
            </a:ln>
          </p:spPr>
          <p:txBody>
            <a:bodyPr/>
            <a:lstStyle/>
            <a:p>
              <a:endParaRPr lang="en-US" sz="1200"/>
            </a:p>
          </p:txBody>
        </p:sp>
        <p:sp>
          <p:nvSpPr>
            <p:cNvPr id="48158" name="Rectangle 27"/>
            <p:cNvSpPr>
              <a:spLocks noChangeArrowheads="1"/>
            </p:cNvSpPr>
            <p:nvPr/>
          </p:nvSpPr>
          <p:spPr bwMode="auto">
            <a:xfrm>
              <a:off x="2207" y="1921"/>
              <a:ext cx="139" cy="1665"/>
            </a:xfrm>
            <a:prstGeom prst="rect">
              <a:avLst/>
            </a:prstGeom>
            <a:noFill/>
            <a:ln w="7938">
              <a:solidFill>
                <a:srgbClr val="000000"/>
              </a:solidFill>
              <a:miter lim="800000"/>
              <a:headEnd/>
              <a:tailEnd/>
            </a:ln>
          </p:spPr>
          <p:txBody>
            <a:bodyPr/>
            <a:lstStyle/>
            <a:p>
              <a:endParaRPr lang="en-US" sz="1200"/>
            </a:p>
          </p:txBody>
        </p:sp>
        <p:sp>
          <p:nvSpPr>
            <p:cNvPr id="48159" name="Rectangle 28"/>
            <p:cNvSpPr>
              <a:spLocks noChangeArrowheads="1"/>
            </p:cNvSpPr>
            <p:nvPr/>
          </p:nvSpPr>
          <p:spPr bwMode="auto">
            <a:xfrm>
              <a:off x="2645" y="1624"/>
              <a:ext cx="144" cy="1964"/>
            </a:xfrm>
            <a:prstGeom prst="rect">
              <a:avLst/>
            </a:prstGeom>
            <a:solidFill>
              <a:srgbClr val="FFFF00"/>
            </a:solidFill>
            <a:ln w="9525">
              <a:noFill/>
              <a:miter lim="800000"/>
              <a:headEnd/>
              <a:tailEnd/>
            </a:ln>
          </p:spPr>
          <p:txBody>
            <a:bodyPr/>
            <a:lstStyle/>
            <a:p>
              <a:endParaRPr lang="en-US" sz="1200"/>
            </a:p>
          </p:txBody>
        </p:sp>
        <p:sp>
          <p:nvSpPr>
            <p:cNvPr id="48160" name="Rectangle 29"/>
            <p:cNvSpPr>
              <a:spLocks noChangeArrowheads="1"/>
            </p:cNvSpPr>
            <p:nvPr/>
          </p:nvSpPr>
          <p:spPr bwMode="auto">
            <a:xfrm>
              <a:off x="2647" y="1626"/>
              <a:ext cx="140" cy="1960"/>
            </a:xfrm>
            <a:prstGeom prst="rect">
              <a:avLst/>
            </a:prstGeom>
            <a:noFill/>
            <a:ln w="7938">
              <a:solidFill>
                <a:srgbClr val="000000"/>
              </a:solidFill>
              <a:miter lim="800000"/>
              <a:headEnd/>
              <a:tailEnd/>
            </a:ln>
          </p:spPr>
          <p:txBody>
            <a:bodyPr/>
            <a:lstStyle/>
            <a:p>
              <a:endParaRPr lang="en-US" sz="1200"/>
            </a:p>
          </p:txBody>
        </p:sp>
        <p:sp>
          <p:nvSpPr>
            <p:cNvPr id="48161" name="Line 30"/>
            <p:cNvSpPr>
              <a:spLocks noChangeShapeType="1"/>
            </p:cNvSpPr>
            <p:nvPr/>
          </p:nvSpPr>
          <p:spPr bwMode="auto">
            <a:xfrm>
              <a:off x="365" y="3588"/>
              <a:ext cx="2644" cy="1"/>
            </a:xfrm>
            <a:prstGeom prst="line">
              <a:avLst/>
            </a:prstGeom>
            <a:noFill/>
            <a:ln w="7938">
              <a:solidFill>
                <a:schemeClr val="tx1"/>
              </a:solidFill>
              <a:round/>
              <a:headEnd/>
              <a:tailEnd/>
            </a:ln>
          </p:spPr>
          <p:txBody>
            <a:bodyPr/>
            <a:lstStyle/>
            <a:p>
              <a:endParaRPr lang="en-US"/>
            </a:p>
          </p:txBody>
        </p:sp>
        <p:sp>
          <p:nvSpPr>
            <p:cNvPr id="115743" name="Line 31"/>
            <p:cNvSpPr>
              <a:spLocks noChangeShapeType="1"/>
            </p:cNvSpPr>
            <p:nvPr/>
          </p:nvSpPr>
          <p:spPr bwMode="auto">
            <a:xfrm>
              <a:off x="365" y="1021"/>
              <a:ext cx="1" cy="2567"/>
            </a:xfrm>
            <a:prstGeom prst="line">
              <a:avLst/>
            </a:prstGeom>
            <a:noFill/>
            <a:ln w="7938">
              <a:solidFill>
                <a:schemeClr val="tx1"/>
              </a:solidFill>
              <a:round/>
              <a:headEnd/>
              <a:tailEnd/>
            </a:ln>
          </p:spPr>
          <p:txBody>
            <a:bodyPr/>
            <a:lstStyle/>
            <a:p>
              <a:pPr>
                <a:defRPr/>
              </a:pPr>
              <a:endParaRPr lang="en-US" sz="1200">
                <a:ln>
                  <a:solidFill>
                    <a:sysClr val="windowText" lastClr="000000"/>
                  </a:solidFill>
                </a:ln>
              </a:endParaRPr>
            </a:p>
          </p:txBody>
        </p:sp>
        <p:sp>
          <p:nvSpPr>
            <p:cNvPr id="48163" name="Rectangle 32"/>
            <p:cNvSpPr>
              <a:spLocks noChangeArrowheads="1"/>
            </p:cNvSpPr>
            <p:nvPr/>
          </p:nvSpPr>
          <p:spPr bwMode="auto">
            <a:xfrm>
              <a:off x="421" y="3630"/>
              <a:ext cx="353" cy="81"/>
            </a:xfrm>
            <a:prstGeom prst="rect">
              <a:avLst/>
            </a:prstGeom>
            <a:noFill/>
            <a:ln w="9525">
              <a:noFill/>
              <a:miter lim="800000"/>
              <a:headEnd/>
              <a:tailEnd/>
            </a:ln>
          </p:spPr>
          <p:txBody>
            <a:bodyPr wrap="none" lIns="0" tIns="0" rIns="0" bIns="0">
              <a:spAutoFit/>
            </a:bodyPr>
            <a:lstStyle/>
            <a:p>
              <a:r>
                <a:rPr lang="en-US" sz="1000" b="1"/>
                <a:t>Information</a:t>
              </a:r>
              <a:endParaRPr lang="en-US" sz="1000"/>
            </a:p>
          </p:txBody>
        </p:sp>
        <p:sp>
          <p:nvSpPr>
            <p:cNvPr id="48164" name="Rectangle 33"/>
            <p:cNvSpPr>
              <a:spLocks noChangeArrowheads="1"/>
            </p:cNvSpPr>
            <p:nvPr/>
          </p:nvSpPr>
          <p:spPr bwMode="auto">
            <a:xfrm>
              <a:off x="870" y="3630"/>
              <a:ext cx="338" cy="81"/>
            </a:xfrm>
            <a:prstGeom prst="rect">
              <a:avLst/>
            </a:prstGeom>
            <a:noFill/>
            <a:ln w="9525">
              <a:noFill/>
              <a:miter lim="800000"/>
              <a:headEnd/>
              <a:tailEnd/>
            </a:ln>
          </p:spPr>
          <p:txBody>
            <a:bodyPr wrap="none" lIns="0" tIns="0" rIns="0" bIns="0">
              <a:spAutoFit/>
            </a:bodyPr>
            <a:lstStyle/>
            <a:p>
              <a:r>
                <a:rPr lang="en-US" sz="1000" b="1"/>
                <a:t>Vocabulary</a:t>
              </a:r>
              <a:endParaRPr lang="en-US" sz="1000"/>
            </a:p>
          </p:txBody>
        </p:sp>
        <p:sp>
          <p:nvSpPr>
            <p:cNvPr id="48165" name="Rectangle 34"/>
            <p:cNvSpPr>
              <a:spLocks noChangeArrowheads="1"/>
            </p:cNvSpPr>
            <p:nvPr/>
          </p:nvSpPr>
          <p:spPr bwMode="auto">
            <a:xfrm>
              <a:off x="1274" y="3630"/>
              <a:ext cx="394" cy="81"/>
            </a:xfrm>
            <a:prstGeom prst="rect">
              <a:avLst/>
            </a:prstGeom>
            <a:noFill/>
            <a:ln w="9525">
              <a:noFill/>
              <a:miter lim="800000"/>
              <a:headEnd/>
              <a:tailEnd/>
            </a:ln>
          </p:spPr>
          <p:txBody>
            <a:bodyPr wrap="none" lIns="0" tIns="0" rIns="0" bIns="0">
              <a:spAutoFit/>
            </a:bodyPr>
            <a:lstStyle/>
            <a:p>
              <a:r>
                <a:rPr lang="en-US" sz="1000" b="1"/>
                <a:t>Mathe matics</a:t>
              </a:r>
              <a:endParaRPr lang="en-US" sz="1000"/>
            </a:p>
          </p:txBody>
        </p:sp>
        <p:sp>
          <p:nvSpPr>
            <p:cNvPr id="48166" name="Rectangle 35"/>
            <p:cNvSpPr>
              <a:spLocks noChangeArrowheads="1"/>
            </p:cNvSpPr>
            <p:nvPr/>
          </p:nvSpPr>
          <p:spPr bwMode="auto">
            <a:xfrm>
              <a:off x="1749" y="3630"/>
              <a:ext cx="330" cy="81"/>
            </a:xfrm>
            <a:prstGeom prst="rect">
              <a:avLst/>
            </a:prstGeom>
            <a:noFill/>
            <a:ln w="9525">
              <a:noFill/>
              <a:miter lim="800000"/>
              <a:headEnd/>
              <a:tailEnd/>
            </a:ln>
          </p:spPr>
          <p:txBody>
            <a:bodyPr wrap="none" lIns="0" tIns="0" rIns="0" bIns="0">
              <a:spAutoFit/>
            </a:bodyPr>
            <a:lstStyle/>
            <a:p>
              <a:r>
                <a:rPr lang="en-US" sz="1000" b="1"/>
                <a:t>Similarities</a:t>
              </a:r>
              <a:endParaRPr lang="en-US" sz="1000"/>
            </a:p>
          </p:txBody>
        </p:sp>
        <p:sp>
          <p:nvSpPr>
            <p:cNvPr id="48167" name="Rectangle 36"/>
            <p:cNvSpPr>
              <a:spLocks noChangeArrowheads="1"/>
            </p:cNvSpPr>
            <p:nvPr/>
          </p:nvSpPr>
          <p:spPr bwMode="auto">
            <a:xfrm>
              <a:off x="2123" y="3630"/>
              <a:ext cx="458" cy="81"/>
            </a:xfrm>
            <a:prstGeom prst="rect">
              <a:avLst/>
            </a:prstGeom>
            <a:noFill/>
            <a:ln w="9525">
              <a:noFill/>
              <a:miter lim="800000"/>
              <a:headEnd/>
              <a:tailEnd/>
            </a:ln>
          </p:spPr>
          <p:txBody>
            <a:bodyPr wrap="none" lIns="0" tIns="0" rIns="0" bIns="0">
              <a:spAutoFit/>
            </a:bodyPr>
            <a:lstStyle/>
            <a:p>
              <a:r>
                <a:rPr lang="en-US" sz="1000" b="1"/>
                <a:t>Comprehension</a:t>
              </a:r>
              <a:endParaRPr lang="en-US" sz="1000"/>
            </a:p>
          </p:txBody>
        </p:sp>
        <p:sp>
          <p:nvSpPr>
            <p:cNvPr id="48168" name="Rectangle 37"/>
            <p:cNvSpPr>
              <a:spLocks noChangeArrowheads="1"/>
            </p:cNvSpPr>
            <p:nvPr/>
          </p:nvSpPr>
          <p:spPr bwMode="auto">
            <a:xfrm>
              <a:off x="2644" y="3630"/>
              <a:ext cx="282" cy="81"/>
            </a:xfrm>
            <a:prstGeom prst="rect">
              <a:avLst/>
            </a:prstGeom>
            <a:noFill/>
            <a:ln w="9525">
              <a:noFill/>
              <a:miter lim="800000"/>
              <a:headEnd/>
              <a:tailEnd/>
            </a:ln>
          </p:spPr>
          <p:txBody>
            <a:bodyPr wrap="none" lIns="0" tIns="0" rIns="0" bIns="0">
              <a:spAutoFit/>
            </a:bodyPr>
            <a:lstStyle/>
            <a:p>
              <a:r>
                <a:rPr lang="en-US" sz="1000" b="1"/>
                <a:t>Sentences</a:t>
              </a:r>
              <a:endParaRPr lang="en-US" sz="1000"/>
            </a:p>
          </p:txBody>
        </p:sp>
        <p:sp>
          <p:nvSpPr>
            <p:cNvPr id="48169" name="Rectangle 38"/>
            <p:cNvSpPr>
              <a:spLocks noChangeArrowheads="1"/>
            </p:cNvSpPr>
            <p:nvPr/>
          </p:nvSpPr>
          <p:spPr bwMode="auto">
            <a:xfrm>
              <a:off x="267" y="3556"/>
              <a:ext cx="41" cy="97"/>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48170" name="Rectangle 39"/>
            <p:cNvSpPr>
              <a:spLocks noChangeArrowheads="1"/>
            </p:cNvSpPr>
            <p:nvPr/>
          </p:nvSpPr>
          <p:spPr bwMode="auto">
            <a:xfrm>
              <a:off x="267" y="2914"/>
              <a:ext cx="41" cy="97"/>
            </a:xfrm>
            <a:prstGeom prst="rect">
              <a:avLst/>
            </a:prstGeom>
            <a:noFill/>
            <a:ln w="9525">
              <a:noFill/>
              <a:miter lim="800000"/>
              <a:headEnd/>
              <a:tailEnd/>
            </a:ln>
          </p:spPr>
          <p:txBody>
            <a:bodyPr wrap="none" lIns="0" tIns="0" rIns="0" bIns="0">
              <a:spAutoFit/>
            </a:bodyPr>
            <a:lstStyle/>
            <a:p>
              <a:r>
                <a:rPr lang="en-US" sz="1200" b="1"/>
                <a:t>5</a:t>
              </a:r>
              <a:endParaRPr lang="en-US" sz="1200"/>
            </a:p>
          </p:txBody>
        </p:sp>
        <p:sp>
          <p:nvSpPr>
            <p:cNvPr id="48171" name="Rectangle 40"/>
            <p:cNvSpPr>
              <a:spLocks noChangeArrowheads="1"/>
            </p:cNvSpPr>
            <p:nvPr/>
          </p:nvSpPr>
          <p:spPr bwMode="auto">
            <a:xfrm>
              <a:off x="232" y="2273"/>
              <a:ext cx="81" cy="97"/>
            </a:xfrm>
            <a:prstGeom prst="rect">
              <a:avLst/>
            </a:prstGeom>
            <a:noFill/>
            <a:ln w="9525">
              <a:noFill/>
              <a:miter lim="800000"/>
              <a:headEnd/>
              <a:tailEnd/>
            </a:ln>
          </p:spPr>
          <p:txBody>
            <a:bodyPr wrap="none" lIns="0" tIns="0" rIns="0" bIns="0">
              <a:spAutoFit/>
            </a:bodyPr>
            <a:lstStyle/>
            <a:p>
              <a:r>
                <a:rPr lang="en-US" sz="1200" b="1"/>
                <a:t>10</a:t>
              </a:r>
              <a:endParaRPr lang="en-US" sz="1200"/>
            </a:p>
          </p:txBody>
        </p:sp>
        <p:sp>
          <p:nvSpPr>
            <p:cNvPr id="48172" name="Rectangle 41"/>
            <p:cNvSpPr>
              <a:spLocks noChangeArrowheads="1"/>
            </p:cNvSpPr>
            <p:nvPr/>
          </p:nvSpPr>
          <p:spPr bwMode="auto">
            <a:xfrm>
              <a:off x="232" y="1631"/>
              <a:ext cx="81" cy="97"/>
            </a:xfrm>
            <a:prstGeom prst="rect">
              <a:avLst/>
            </a:prstGeom>
            <a:noFill/>
            <a:ln w="9525">
              <a:noFill/>
              <a:miter lim="800000"/>
              <a:headEnd/>
              <a:tailEnd/>
            </a:ln>
          </p:spPr>
          <p:txBody>
            <a:bodyPr wrap="none" lIns="0" tIns="0" rIns="0" bIns="0">
              <a:spAutoFit/>
            </a:bodyPr>
            <a:lstStyle/>
            <a:p>
              <a:r>
                <a:rPr lang="en-US" sz="1200" b="1"/>
                <a:t>15</a:t>
              </a:r>
              <a:endParaRPr lang="en-US" sz="1200"/>
            </a:p>
          </p:txBody>
        </p:sp>
        <p:sp>
          <p:nvSpPr>
            <p:cNvPr id="48173" name="Rectangle 42"/>
            <p:cNvSpPr>
              <a:spLocks noChangeArrowheads="1"/>
            </p:cNvSpPr>
            <p:nvPr/>
          </p:nvSpPr>
          <p:spPr bwMode="auto">
            <a:xfrm>
              <a:off x="232" y="990"/>
              <a:ext cx="81" cy="97"/>
            </a:xfrm>
            <a:prstGeom prst="rect">
              <a:avLst/>
            </a:prstGeom>
            <a:noFill/>
            <a:ln w="9525">
              <a:noFill/>
              <a:miter lim="800000"/>
              <a:headEnd/>
              <a:tailEnd/>
            </a:ln>
          </p:spPr>
          <p:txBody>
            <a:bodyPr wrap="none" lIns="0" tIns="0" rIns="0" bIns="0">
              <a:spAutoFit/>
            </a:bodyPr>
            <a:lstStyle/>
            <a:p>
              <a:r>
                <a:rPr lang="en-US" sz="1200" b="1"/>
                <a:t>20</a:t>
              </a:r>
              <a:endParaRPr lang="en-US" sz="1200"/>
            </a:p>
          </p:txBody>
        </p:sp>
        <p:sp>
          <p:nvSpPr>
            <p:cNvPr id="48174" name="Rectangle 43"/>
            <p:cNvSpPr>
              <a:spLocks noChangeArrowheads="1"/>
            </p:cNvSpPr>
            <p:nvPr/>
          </p:nvSpPr>
          <p:spPr bwMode="auto">
            <a:xfrm rot="-5400000">
              <a:off x="-120" y="2226"/>
              <a:ext cx="389" cy="97"/>
            </a:xfrm>
            <a:prstGeom prst="rect">
              <a:avLst/>
            </a:prstGeom>
            <a:noFill/>
            <a:ln w="9525">
              <a:noFill/>
              <a:miter lim="800000"/>
              <a:headEnd/>
              <a:tailEnd/>
            </a:ln>
          </p:spPr>
          <p:txBody>
            <a:bodyPr wrap="none" lIns="0" tIns="0" rIns="0" bIns="0">
              <a:spAutoFit/>
            </a:bodyPr>
            <a:lstStyle/>
            <a:p>
              <a:r>
                <a:rPr lang="en-US" sz="1200" b="1"/>
                <a:t>IQ (verbal)</a:t>
              </a:r>
              <a:endParaRPr lang="en-US" sz="1200"/>
            </a:p>
          </p:txBody>
        </p:sp>
        <p:sp>
          <p:nvSpPr>
            <p:cNvPr id="48175" name="Rectangle 44"/>
            <p:cNvSpPr>
              <a:spLocks noChangeArrowheads="1"/>
            </p:cNvSpPr>
            <p:nvPr/>
          </p:nvSpPr>
          <p:spPr bwMode="auto">
            <a:xfrm>
              <a:off x="1243" y="1122"/>
              <a:ext cx="247" cy="97"/>
            </a:xfrm>
            <a:prstGeom prst="rect">
              <a:avLst/>
            </a:prstGeom>
            <a:noFill/>
            <a:ln w="9525">
              <a:noFill/>
              <a:miter lim="800000"/>
              <a:headEnd/>
              <a:tailEnd/>
            </a:ln>
          </p:spPr>
          <p:txBody>
            <a:bodyPr wrap="none" lIns="0" tIns="0" rIns="0" bIns="0">
              <a:spAutoFit/>
            </a:bodyPr>
            <a:lstStyle/>
            <a:p>
              <a:r>
                <a:rPr lang="en-US" sz="1200" b="1"/>
                <a:t>control</a:t>
              </a:r>
              <a:endParaRPr lang="en-US" sz="1200"/>
            </a:p>
          </p:txBody>
        </p:sp>
        <p:sp>
          <p:nvSpPr>
            <p:cNvPr id="48176" name="Rectangle 45"/>
            <p:cNvSpPr>
              <a:spLocks noChangeArrowheads="1"/>
            </p:cNvSpPr>
            <p:nvPr/>
          </p:nvSpPr>
          <p:spPr bwMode="auto">
            <a:xfrm>
              <a:off x="1550" y="1122"/>
              <a:ext cx="144" cy="97"/>
            </a:xfrm>
            <a:prstGeom prst="rect">
              <a:avLst/>
            </a:prstGeom>
            <a:noFill/>
            <a:ln w="9525">
              <a:noFill/>
              <a:miter lim="800000"/>
              <a:headEnd/>
              <a:tailEnd/>
            </a:ln>
          </p:spPr>
          <p:txBody>
            <a:bodyPr wrap="none" lIns="0" tIns="0" rIns="0" bIns="0">
              <a:spAutoFit/>
            </a:bodyPr>
            <a:lstStyle/>
            <a:p>
              <a:r>
                <a:rPr lang="en-US" sz="1200" b="1"/>
                <a:t>case</a:t>
              </a:r>
              <a:endParaRPr lang="en-US" sz="1200"/>
            </a:p>
          </p:txBody>
        </p:sp>
        <p:sp>
          <p:nvSpPr>
            <p:cNvPr id="48177" name="Rectangle 46"/>
            <p:cNvSpPr>
              <a:spLocks noChangeArrowheads="1"/>
            </p:cNvSpPr>
            <p:nvPr/>
          </p:nvSpPr>
          <p:spPr bwMode="auto">
            <a:xfrm>
              <a:off x="1174" y="1136"/>
              <a:ext cx="59" cy="35"/>
            </a:xfrm>
            <a:prstGeom prst="rect">
              <a:avLst/>
            </a:prstGeom>
            <a:solidFill>
              <a:srgbClr val="FFFF00"/>
            </a:solidFill>
            <a:ln w="9525">
              <a:noFill/>
              <a:miter lim="800000"/>
              <a:headEnd/>
              <a:tailEnd/>
            </a:ln>
          </p:spPr>
          <p:txBody>
            <a:bodyPr/>
            <a:lstStyle/>
            <a:p>
              <a:endParaRPr lang="en-US" sz="1200"/>
            </a:p>
          </p:txBody>
        </p:sp>
        <p:sp>
          <p:nvSpPr>
            <p:cNvPr id="48178" name="Rectangle 47"/>
            <p:cNvSpPr>
              <a:spLocks noChangeArrowheads="1"/>
            </p:cNvSpPr>
            <p:nvPr/>
          </p:nvSpPr>
          <p:spPr bwMode="auto">
            <a:xfrm>
              <a:off x="1176" y="1138"/>
              <a:ext cx="55" cy="31"/>
            </a:xfrm>
            <a:prstGeom prst="rect">
              <a:avLst/>
            </a:prstGeom>
            <a:noFill/>
            <a:ln w="7938">
              <a:solidFill>
                <a:srgbClr val="000000"/>
              </a:solidFill>
              <a:miter lim="800000"/>
              <a:headEnd/>
              <a:tailEnd/>
            </a:ln>
          </p:spPr>
          <p:txBody>
            <a:bodyPr/>
            <a:lstStyle/>
            <a:p>
              <a:endParaRPr lang="en-US" sz="1200"/>
            </a:p>
          </p:txBody>
        </p:sp>
        <p:sp>
          <p:nvSpPr>
            <p:cNvPr id="48179" name="Rectangle 48"/>
            <p:cNvSpPr>
              <a:spLocks noChangeArrowheads="1"/>
            </p:cNvSpPr>
            <p:nvPr/>
          </p:nvSpPr>
          <p:spPr bwMode="auto">
            <a:xfrm>
              <a:off x="1481" y="1136"/>
              <a:ext cx="59" cy="35"/>
            </a:xfrm>
            <a:prstGeom prst="rect">
              <a:avLst/>
            </a:prstGeom>
            <a:solidFill>
              <a:srgbClr val="FF0000"/>
            </a:solidFill>
            <a:ln w="9525">
              <a:noFill/>
              <a:miter lim="800000"/>
              <a:headEnd/>
              <a:tailEnd/>
            </a:ln>
          </p:spPr>
          <p:txBody>
            <a:bodyPr/>
            <a:lstStyle/>
            <a:p>
              <a:endParaRPr lang="en-US" sz="1200"/>
            </a:p>
          </p:txBody>
        </p:sp>
        <p:sp>
          <p:nvSpPr>
            <p:cNvPr id="48180" name="Rectangle 49"/>
            <p:cNvSpPr>
              <a:spLocks noChangeArrowheads="1"/>
            </p:cNvSpPr>
            <p:nvPr/>
          </p:nvSpPr>
          <p:spPr bwMode="auto">
            <a:xfrm>
              <a:off x="1483" y="1138"/>
              <a:ext cx="55" cy="31"/>
            </a:xfrm>
            <a:prstGeom prst="rect">
              <a:avLst/>
            </a:prstGeom>
            <a:noFill/>
            <a:ln w="7938">
              <a:solidFill>
                <a:srgbClr val="000000"/>
              </a:solidFill>
              <a:miter lim="800000"/>
              <a:headEnd/>
              <a:tailEnd/>
            </a:ln>
          </p:spPr>
          <p:txBody>
            <a:bodyPr/>
            <a:lstStyle/>
            <a:p>
              <a:endParaRPr lang="en-US" sz="1200"/>
            </a:p>
          </p:txBody>
        </p:sp>
      </p:grpSp>
      <p:sp>
        <p:nvSpPr>
          <p:cNvPr id="48131" name="Text Box 98"/>
          <p:cNvSpPr txBox="1">
            <a:spLocks noChangeArrowheads="1"/>
          </p:cNvSpPr>
          <p:nvPr/>
        </p:nvSpPr>
        <p:spPr bwMode="auto">
          <a:xfrm>
            <a:off x="0" y="209550"/>
            <a:ext cx="9144000" cy="646331"/>
          </a:xfrm>
          <a:prstGeom prst="rect">
            <a:avLst/>
          </a:prstGeom>
          <a:noFill/>
          <a:ln w="9525">
            <a:noFill/>
            <a:miter lim="800000"/>
            <a:headEnd/>
            <a:tailEnd/>
          </a:ln>
        </p:spPr>
        <p:txBody>
          <a:bodyPr>
            <a:spAutoFit/>
          </a:bodyPr>
          <a:lstStyle/>
          <a:p>
            <a:pPr algn="ctr"/>
            <a:r>
              <a:rPr lang="en-US" b="1" dirty="0">
                <a:solidFill>
                  <a:srgbClr val="C00000"/>
                </a:solidFill>
                <a:latin typeface="Albertus Extra Bold" pitchFamily="34" charset="0"/>
                <a:ea typeface="+mj-ea"/>
                <a:cs typeface="Aharoni" pitchFamily="2" charset="-79"/>
              </a:rPr>
              <a:t>Wechsler tests scores in children whose mothers were taking </a:t>
            </a:r>
            <a:r>
              <a:rPr lang="en-US" b="1" dirty="0" err="1" smtClean="0">
                <a:solidFill>
                  <a:srgbClr val="C00000"/>
                </a:solidFill>
                <a:latin typeface="Albertus Extra Bold" pitchFamily="34" charset="0"/>
                <a:ea typeface="+mj-ea"/>
                <a:cs typeface="Aharoni" pitchFamily="2" charset="-79"/>
              </a:rPr>
              <a:t>methimazol</a:t>
            </a:r>
            <a:r>
              <a:rPr lang="en-US" b="1" dirty="0" smtClean="0">
                <a:solidFill>
                  <a:srgbClr val="C00000"/>
                </a:solidFill>
                <a:latin typeface="Albertus Extra Bold" pitchFamily="34" charset="0"/>
                <a:ea typeface="+mj-ea"/>
                <a:cs typeface="Aharoni" pitchFamily="2" charset="-79"/>
              </a:rPr>
              <a:t> </a:t>
            </a:r>
            <a:r>
              <a:rPr lang="en-US" b="1" dirty="0">
                <a:solidFill>
                  <a:srgbClr val="C00000"/>
                </a:solidFill>
                <a:latin typeface="Albertus Extra Bold" pitchFamily="34" charset="0"/>
                <a:ea typeface="+mj-ea"/>
                <a:cs typeface="Aharoni" pitchFamily="2" charset="-79"/>
              </a:rPr>
              <a:t>(MMI)</a:t>
            </a:r>
          </a:p>
          <a:p>
            <a:pPr algn="ctr"/>
            <a:r>
              <a:rPr lang="en-US" b="1" dirty="0">
                <a:solidFill>
                  <a:srgbClr val="C00000"/>
                </a:solidFill>
                <a:latin typeface="Albertus Extra Bold" pitchFamily="34" charset="0"/>
                <a:ea typeface="+mj-ea"/>
                <a:cs typeface="Aharoni" pitchFamily="2" charset="-79"/>
              </a:rPr>
              <a:t>(   ), and in control (   </a:t>
            </a:r>
            <a:r>
              <a:rPr lang="en-US" b="1" dirty="0" smtClean="0">
                <a:solidFill>
                  <a:srgbClr val="C00000"/>
                </a:solidFill>
                <a:latin typeface="Albertus Extra Bold" pitchFamily="34" charset="0"/>
                <a:ea typeface="+mj-ea"/>
                <a:cs typeface="Aharoni" pitchFamily="2" charset="-79"/>
              </a:rPr>
              <a:t>) </a:t>
            </a:r>
            <a:endParaRPr lang="en-US" b="1" dirty="0">
              <a:solidFill>
                <a:srgbClr val="C00000"/>
              </a:solidFill>
              <a:latin typeface="Albertus Extra Bold" pitchFamily="34" charset="0"/>
              <a:ea typeface="+mj-ea"/>
              <a:cs typeface="Aharoni" pitchFamily="2" charset="-79"/>
            </a:endParaRPr>
          </a:p>
        </p:txBody>
      </p:sp>
      <p:sp>
        <p:nvSpPr>
          <p:cNvPr id="48132" name="Rectangle 99"/>
          <p:cNvSpPr>
            <a:spLocks noChangeArrowheads="1"/>
          </p:cNvSpPr>
          <p:nvPr/>
        </p:nvSpPr>
        <p:spPr bwMode="auto">
          <a:xfrm>
            <a:off x="3355968" y="571480"/>
            <a:ext cx="144462" cy="1444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3" name="Rectangle 100"/>
          <p:cNvSpPr>
            <a:spLocks noChangeArrowheads="1"/>
          </p:cNvSpPr>
          <p:nvPr/>
        </p:nvSpPr>
        <p:spPr bwMode="auto">
          <a:xfrm>
            <a:off x="5572132" y="571480"/>
            <a:ext cx="144463" cy="14446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34" name="TextBox 4"/>
          <p:cNvSpPr txBox="1">
            <a:spLocks noChangeArrowheads="1"/>
          </p:cNvSpPr>
          <p:nvPr/>
        </p:nvSpPr>
        <p:spPr bwMode="auto">
          <a:xfrm>
            <a:off x="500063" y="6438900"/>
            <a:ext cx="3330575" cy="307975"/>
          </a:xfrm>
          <a:prstGeom prst="rect">
            <a:avLst/>
          </a:prstGeom>
          <a:noFill/>
          <a:ln w="9525">
            <a:noFill/>
            <a:miter lim="800000"/>
            <a:headEnd/>
            <a:tailEnd/>
          </a:ln>
        </p:spPr>
        <p:txBody>
          <a:bodyPr wrap="none">
            <a:spAutoFit/>
          </a:bodyPr>
          <a:lstStyle/>
          <a:p>
            <a:r>
              <a:rPr lang="en-US" sz="1400" dirty="0" err="1"/>
              <a:t>Azizi</a:t>
            </a:r>
            <a:r>
              <a:rPr lang="en-US" sz="1400" dirty="0"/>
              <a:t> et </a:t>
            </a:r>
            <a:r>
              <a:rPr lang="en-US" sz="1400" dirty="0" err="1"/>
              <a:t>al.J</a:t>
            </a:r>
            <a:r>
              <a:rPr lang="en-US" sz="1400" dirty="0"/>
              <a:t> </a:t>
            </a:r>
            <a:r>
              <a:rPr lang="en-US" sz="1400" dirty="0" err="1"/>
              <a:t>Endocrinol</a:t>
            </a:r>
            <a:r>
              <a:rPr lang="en-US" sz="1400" dirty="0"/>
              <a:t> Invest 2002;25:586</a:t>
            </a:r>
          </a:p>
        </p:txBody>
      </p:sp>
      <p:sp>
        <p:nvSpPr>
          <p:cNvPr id="98" name="Rectangle 97"/>
          <p:cNvSpPr/>
          <p:nvPr/>
        </p:nvSpPr>
        <p:spPr>
          <a:xfrm>
            <a:off x="6357938" y="3536950"/>
            <a:ext cx="171450" cy="963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33526"/>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In a pregnant woman with </a:t>
            </a:r>
            <a:r>
              <a:rPr lang="en-US" sz="2500" b="1" dirty="0" err="1" smtClean="0">
                <a:solidFill>
                  <a:srgbClr val="C00000"/>
                </a:solidFill>
                <a:latin typeface="Albertus Extra Bold" pitchFamily="34" charset="0"/>
                <a:cs typeface="Aharoni" pitchFamily="2" charset="-79"/>
              </a:rPr>
              <a:t>Grvaves</a:t>
            </a:r>
            <a:r>
              <a:rPr lang="en-US" sz="2500" b="1" dirty="0" smtClean="0">
                <a:solidFill>
                  <a:srgbClr val="C00000"/>
                </a:solidFill>
                <a:latin typeface="Albertus Extra Bold" pitchFamily="34" charset="0"/>
                <a:cs typeface="Aharoni" pitchFamily="2" charset="-79"/>
              </a:rPr>
              <a:t>’ disease treated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 do you routinely </a:t>
            </a:r>
            <a:r>
              <a:rPr lang="en-US" sz="2500" b="1" dirty="0" err="1" smtClean="0">
                <a:solidFill>
                  <a:srgbClr val="C00000"/>
                </a:solidFill>
                <a:latin typeface="Albertus Extra Bold" pitchFamily="34" charset="0"/>
                <a:cs typeface="Aharoni" pitchFamily="2" charset="-79"/>
              </a:rPr>
              <a:t>chack</a:t>
            </a:r>
            <a:r>
              <a:rPr lang="en-US" sz="2500" b="1" dirty="0" smtClean="0">
                <a:solidFill>
                  <a:srgbClr val="C00000"/>
                </a:solidFill>
                <a:latin typeface="Albertus Extra Bold" pitchFamily="34" charset="0"/>
                <a:cs typeface="Aharoni" pitchFamily="2" charset="-79"/>
              </a:rPr>
              <a:t> TSH receptor antibodies?</a:t>
            </a:r>
            <a:endParaRPr lang="en-US"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457200" y="2500306"/>
            <a:ext cx="8229600" cy="3643338"/>
          </a:xfrm>
        </p:spPr>
        <p:txBody>
          <a:bodyPr>
            <a:normAutofit/>
          </a:bodyPr>
          <a:lstStyle/>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No</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each trimester</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the first and third </a:t>
            </a:r>
            <a:r>
              <a:rPr lang="en-US" sz="2500" b="1" dirty="0" smtClean="0">
                <a:solidFill>
                  <a:schemeClr val="tx1"/>
                </a:solidFill>
                <a:latin typeface="Times New Roman" pitchFamily="18" charset="0"/>
                <a:cs typeface="Times New Roman" pitchFamily="18" charset="0"/>
              </a:rPr>
              <a:t>trimester</a:t>
            </a:r>
            <a:endParaRPr lang="en-US" sz="2500" b="1" dirty="0" smtClean="0">
              <a:solidFill>
                <a:schemeClr val="tx1"/>
              </a:solidFill>
              <a:latin typeface="Times New Roman" pitchFamily="18" charset="0"/>
              <a:cs typeface="Times New Roman" pitchFamily="18" charset="0"/>
            </a:endParaRP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the first trimester, and if positive </a:t>
            </a:r>
            <a:r>
              <a:rPr lang="en-US" sz="2500" b="1" dirty="0" smtClean="0">
                <a:solidFill>
                  <a:schemeClr val="tx1"/>
                </a:solidFill>
                <a:latin typeface="Times New Roman" pitchFamily="18" charset="0"/>
                <a:cs typeface="Times New Roman" pitchFamily="18" charset="0"/>
              </a:rPr>
              <a:t>in </a:t>
            </a:r>
            <a:r>
              <a:rPr lang="en-US" sz="2500" b="1" dirty="0" smtClean="0">
                <a:solidFill>
                  <a:schemeClr val="tx1"/>
                </a:solidFill>
                <a:latin typeface="Times New Roman" pitchFamily="18" charset="0"/>
                <a:cs typeface="Times New Roman" pitchFamily="18" charset="0"/>
              </a:rPr>
              <a:t>the third trimester</a:t>
            </a:r>
          </a:p>
          <a:p>
            <a:pPr>
              <a:lnSpc>
                <a:spcPct val="150000"/>
              </a:lnSpc>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2488902"/>
          <a:ext cx="8786874" cy="3660458"/>
        </p:xfrm>
        <a:graphic>
          <a:graphicData uri="http://schemas.openxmlformats.org/drawingml/2006/table">
            <a:tbl>
              <a:tblPr firstRow="1" bandRow="1">
                <a:tableStyleId>{2D5ABB26-0587-4C30-8999-92F81FD0307C}</a:tableStyleId>
              </a:tblPr>
              <a:tblGrid>
                <a:gridCol w="7429552"/>
                <a:gridCol w="1357322"/>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514350" marR="0" lvl="0" indent="-514350" algn="just" defTabSz="914400" rtl="0" eaLnBrk="1" fontAlgn="auto" latinLnBrk="0" hangingPunct="1">
                        <a:lnSpc>
                          <a:spcPct val="150000"/>
                        </a:lnSpc>
                        <a:spcBef>
                          <a:spcPts val="0"/>
                        </a:spcBef>
                        <a:spcAft>
                          <a:spcPts val="0"/>
                        </a:spcAft>
                        <a:buClrTx/>
                        <a:buSzTx/>
                        <a:buFontTx/>
                        <a:buAutoNum type="alphaUcPeriod"/>
                        <a:tabLst/>
                        <a:defRPr/>
                      </a:pPr>
                      <a:r>
                        <a:rPr lang="en-US" sz="2400" b="1" kern="1200" dirty="0" smtClean="0">
                          <a:solidFill>
                            <a:schemeClr val="tx1"/>
                          </a:solidFill>
                          <a:latin typeface="Times New Roman" pitchFamily="18" charset="0"/>
                          <a:ea typeface="+mn-ea"/>
                          <a:cs typeface="Times New Roman" pitchFamily="18" charset="0"/>
                        </a:rPr>
                        <a:t>No</a:t>
                      </a:r>
                      <a:endParaRPr lang="en-US" sz="24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43</a:t>
                      </a:r>
                    </a:p>
                  </a:txBody>
                  <a:tcPr>
                    <a:lnT w="12700" cap="flat" cmpd="sng" algn="ctr">
                      <a:solidFill>
                        <a:schemeClr val="tx1"/>
                      </a:solidFill>
                      <a:prstDash val="solid"/>
                      <a:round/>
                      <a:headEnd type="none" w="med" len="med"/>
                      <a:tailEnd type="none" w="med" len="med"/>
                    </a:lnT>
                  </a:tcPr>
                </a:tc>
              </a:tr>
              <a:tr h="5803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B. </a:t>
                      </a:r>
                      <a:r>
                        <a:rPr lang="en-US" sz="2400" b="1" dirty="0" smtClean="0">
                          <a:solidFill>
                            <a:schemeClr val="tx1"/>
                          </a:solidFill>
                          <a:latin typeface="Times New Roman" pitchFamily="18" charset="0"/>
                          <a:cs typeface="Times New Roman" pitchFamily="18" charset="0"/>
                        </a:rPr>
                        <a:t>Yes, in each trimester</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11</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C. </a:t>
                      </a:r>
                      <a:r>
                        <a:rPr lang="en-US" sz="2400" b="1" dirty="0" smtClean="0">
                          <a:solidFill>
                            <a:schemeClr val="tx1"/>
                          </a:solidFill>
                          <a:latin typeface="Times New Roman" pitchFamily="18" charset="0"/>
                          <a:cs typeface="Times New Roman" pitchFamily="18" charset="0"/>
                        </a:rPr>
                        <a:t>Yes, in the first and third </a:t>
                      </a:r>
                      <a:r>
                        <a:rPr lang="en-US" sz="2400" b="1" dirty="0" smtClean="0">
                          <a:solidFill>
                            <a:schemeClr val="tx1"/>
                          </a:solidFill>
                          <a:latin typeface="Times New Roman" pitchFamily="18" charset="0"/>
                          <a:cs typeface="Times New Roman" pitchFamily="18" charset="0"/>
                        </a:rPr>
                        <a:t>trimester</a:t>
                      </a:r>
                      <a:endParaRPr lang="en-US" sz="2400" b="1" dirty="0" smtClean="0">
                        <a:solidFill>
                          <a:schemeClr val="tx1"/>
                        </a:solidFill>
                        <a:latin typeface="Times New Roman" pitchFamily="18" charset="0"/>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10</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D. </a:t>
                      </a:r>
                      <a:r>
                        <a:rPr lang="en-US" sz="2400" b="1" dirty="0" smtClean="0">
                          <a:solidFill>
                            <a:schemeClr val="tx1"/>
                          </a:solidFill>
                          <a:latin typeface="Times New Roman" pitchFamily="18" charset="0"/>
                          <a:cs typeface="Times New Roman" pitchFamily="18" charset="0"/>
                        </a:rPr>
                        <a:t>Yes, in the first trimester, and if positive </a:t>
                      </a:r>
                      <a:r>
                        <a:rPr lang="en-US" sz="2400" b="1" dirty="0" smtClean="0">
                          <a:solidFill>
                            <a:schemeClr val="tx1"/>
                          </a:solidFill>
                          <a:latin typeface="Times New Roman" pitchFamily="18" charset="0"/>
                          <a:cs typeface="Times New Roman" pitchFamily="18" charset="0"/>
                        </a:rPr>
                        <a:t>in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     the </a:t>
                      </a:r>
                      <a:r>
                        <a:rPr lang="en-US" sz="2400" b="1" dirty="0" smtClean="0">
                          <a:solidFill>
                            <a:schemeClr val="tx1"/>
                          </a:solidFill>
                          <a:latin typeface="Times New Roman" pitchFamily="18" charset="0"/>
                          <a:cs typeface="Times New Roman" pitchFamily="18" charset="0"/>
                        </a:rPr>
                        <a:t>third trimester</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32</a:t>
                      </a:r>
                    </a:p>
                  </a:txBody>
                  <a:tcPr/>
                </a:tc>
              </a:tr>
            </a:tbl>
          </a:graphicData>
        </a:graphic>
      </p:graphicFrame>
      <p:sp>
        <p:nvSpPr>
          <p:cNvPr id="5" name="Title 1"/>
          <p:cNvSpPr>
            <a:spLocks noGrp="1"/>
          </p:cNvSpPr>
          <p:nvPr>
            <p:ph type="ctrTitle"/>
          </p:nvPr>
        </p:nvSpPr>
        <p:spPr>
          <a:xfrm>
            <a:off x="609600" y="152400"/>
            <a:ext cx="7772400" cy="1633526"/>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In a pregnant woman with </a:t>
            </a:r>
            <a:r>
              <a:rPr lang="en-US" sz="2500" b="1" dirty="0" err="1" smtClean="0">
                <a:solidFill>
                  <a:srgbClr val="C00000"/>
                </a:solidFill>
                <a:latin typeface="Albertus Extra Bold" pitchFamily="34" charset="0"/>
                <a:cs typeface="Aharoni" pitchFamily="2" charset="-79"/>
              </a:rPr>
              <a:t>Grvaves</a:t>
            </a:r>
            <a:r>
              <a:rPr lang="en-US" sz="2500" b="1" dirty="0" smtClean="0">
                <a:solidFill>
                  <a:srgbClr val="C00000"/>
                </a:solidFill>
                <a:latin typeface="Albertus Extra Bold" pitchFamily="34" charset="0"/>
                <a:cs typeface="Aharoni" pitchFamily="2" charset="-79"/>
              </a:rPr>
              <a:t>’ disease treated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 do you routinely </a:t>
            </a:r>
            <a:r>
              <a:rPr lang="en-US" sz="2500" b="1" dirty="0" err="1" smtClean="0">
                <a:solidFill>
                  <a:srgbClr val="C00000"/>
                </a:solidFill>
                <a:latin typeface="Albertus Extra Bold" pitchFamily="34" charset="0"/>
                <a:cs typeface="Aharoni" pitchFamily="2" charset="-79"/>
              </a:rPr>
              <a:t>chack</a:t>
            </a:r>
            <a:r>
              <a:rPr lang="en-US" sz="2500" b="1" dirty="0" smtClean="0">
                <a:solidFill>
                  <a:srgbClr val="C00000"/>
                </a:solidFill>
                <a:latin typeface="Albertus Extra Bold" pitchFamily="34" charset="0"/>
                <a:cs typeface="Aharoni" pitchFamily="2" charset="-79"/>
              </a:rPr>
              <a:t> TSH receptor antibodies?</a:t>
            </a:r>
            <a:endParaRPr lang="en-US" sz="2500" b="1" dirty="0">
              <a:solidFill>
                <a:srgbClr val="C00000"/>
              </a:solidFill>
              <a:latin typeface="Albertus Extra Bold" pitchFamily="34" charset="0"/>
              <a:cs typeface="Aharoni" pitchFamily="2" charset="-79"/>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
            <a:ext cx="8610600" cy="704832"/>
          </a:xfrm>
        </p:spPr>
        <p:txBody>
          <a:bodyPr>
            <a:noAutofit/>
          </a:bodyPr>
          <a:lstStyle/>
          <a:p>
            <a:pPr>
              <a:lnSpc>
                <a:spcPct val="150000"/>
              </a:lnSpc>
            </a:pPr>
            <a:r>
              <a:rPr lang="en-US" sz="3000" b="1" dirty="0" smtClean="0">
                <a:solidFill>
                  <a:srgbClr val="C00000"/>
                </a:solidFill>
                <a:latin typeface="Albertus Extra Bold" pitchFamily="34" charset="0"/>
                <a:cs typeface="Aharoni" pitchFamily="2" charset="-79"/>
              </a:rPr>
              <a:t>TSH receptor antibody tests: Diagnostic use</a:t>
            </a:r>
          </a:p>
        </p:txBody>
      </p:sp>
      <p:sp>
        <p:nvSpPr>
          <p:cNvPr id="3" name="Subtitle 2"/>
          <p:cNvSpPr>
            <a:spLocks noGrp="1"/>
          </p:cNvSpPr>
          <p:nvPr>
            <p:ph type="subTitle" idx="1"/>
          </p:nvPr>
        </p:nvSpPr>
        <p:spPr>
          <a:xfrm>
            <a:off x="457200" y="1000108"/>
            <a:ext cx="8001000" cy="4572032"/>
          </a:xfrm>
        </p:spPr>
        <p:txBody>
          <a:bodyPr>
            <a:noAutofit/>
          </a:bodyPr>
          <a:lstStyle/>
          <a:p>
            <a:pPr marL="457200" indent="-457200" algn="l">
              <a:buFont typeface="Arial" pitchFamily="34" charset="0"/>
              <a:buChar char="•"/>
            </a:pPr>
            <a:r>
              <a:rPr lang="en-US" sz="2200" b="1" dirty="0" smtClean="0">
                <a:solidFill>
                  <a:srgbClr val="FFC000"/>
                </a:solidFill>
                <a:latin typeface="Times New Roman" pitchFamily="18" charset="0"/>
                <a:cs typeface="Times New Roman" pitchFamily="18" charset="0"/>
              </a:rPr>
              <a:t>True GD hyperthyroidism can not occur without </a:t>
            </a:r>
            <a:r>
              <a:rPr lang="en-US" sz="2200" b="1" dirty="0" err="1" smtClean="0">
                <a:solidFill>
                  <a:srgbClr val="FFC000"/>
                </a:solidFill>
                <a:latin typeface="Times New Roman" pitchFamily="18" charset="0"/>
                <a:cs typeface="Times New Roman" pitchFamily="18" charset="0"/>
              </a:rPr>
              <a:t>TRAb</a:t>
            </a:r>
            <a:endParaRPr lang="en-US" sz="2200" b="1" dirty="0" smtClean="0">
              <a:solidFill>
                <a:srgbClr val="FFC000"/>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rgbClr val="FFC000"/>
                </a:solidFill>
                <a:latin typeface="Times New Roman" pitchFamily="18" charset="0"/>
                <a:cs typeface="Times New Roman" pitchFamily="18" charset="0"/>
              </a:rPr>
              <a:t>The use of </a:t>
            </a:r>
            <a:r>
              <a:rPr lang="en-US" sz="2200" b="1" dirty="0" err="1" smtClean="0">
                <a:solidFill>
                  <a:srgbClr val="FFC000"/>
                </a:solidFill>
                <a:latin typeface="Times New Roman" pitchFamily="18" charset="0"/>
                <a:cs typeface="Times New Roman" pitchFamily="18" charset="0"/>
              </a:rPr>
              <a:t>TRAb</a:t>
            </a:r>
            <a:r>
              <a:rPr lang="en-US" sz="2200" b="1" dirty="0" smtClean="0">
                <a:solidFill>
                  <a:srgbClr val="FFC000"/>
                </a:solidFill>
                <a:latin typeface="Times New Roman" pitchFamily="18" charset="0"/>
                <a:cs typeface="Times New Roman" pitchFamily="18" charset="0"/>
              </a:rPr>
              <a:t> as the primary test in the workup?!</a:t>
            </a:r>
          </a:p>
          <a:p>
            <a:pPr marL="457200" indent="-457200" algn="l">
              <a:buFont typeface="Arial" pitchFamily="34" charset="0"/>
              <a:buChar char="•"/>
            </a:pPr>
            <a:r>
              <a:rPr lang="en-US" sz="2200" b="1" dirty="0" smtClean="0">
                <a:solidFill>
                  <a:srgbClr val="00B050"/>
                </a:solidFill>
                <a:latin typeface="Times New Roman" pitchFamily="18" charset="0"/>
                <a:cs typeface="Times New Roman" pitchFamily="18" charset="0"/>
              </a:rPr>
              <a:t>Differential diagnostic test of hyperthyroidism:</a:t>
            </a:r>
          </a:p>
          <a:p>
            <a:pPr marL="2286000" lvl="4" indent="-457200" algn="l"/>
            <a:r>
              <a:rPr lang="en-US" sz="1800" b="1" dirty="0" smtClean="0">
                <a:solidFill>
                  <a:srgbClr val="00B050"/>
                </a:solidFill>
                <a:latin typeface="Times New Roman" pitchFamily="18" charset="0"/>
                <a:cs typeface="Times New Roman" pitchFamily="18" charset="0"/>
              </a:rPr>
              <a:t>Radioiodine uptake and scan 	$1000</a:t>
            </a:r>
          </a:p>
          <a:p>
            <a:pPr marL="2286000" lvl="4" indent="-457200" algn="l"/>
            <a:r>
              <a:rPr lang="en-US" sz="1800" b="1" dirty="0" smtClean="0">
                <a:solidFill>
                  <a:srgbClr val="00B050"/>
                </a:solidFill>
                <a:latin typeface="Times New Roman" pitchFamily="18" charset="0"/>
                <a:cs typeface="Times New Roman" pitchFamily="18" charset="0"/>
              </a:rPr>
              <a:t>Third generation </a:t>
            </a:r>
            <a:r>
              <a:rPr lang="en-US" sz="1800" b="1" dirty="0" err="1" smtClean="0">
                <a:solidFill>
                  <a:srgbClr val="00B050"/>
                </a:solidFill>
                <a:latin typeface="Times New Roman" pitchFamily="18" charset="0"/>
                <a:cs typeface="Times New Roman" pitchFamily="18" charset="0"/>
              </a:rPr>
              <a:t>TRAb</a:t>
            </a:r>
            <a:r>
              <a:rPr lang="en-US" sz="1800" b="1" dirty="0" smtClean="0">
                <a:solidFill>
                  <a:srgbClr val="00B050"/>
                </a:solidFill>
                <a:latin typeface="Times New Roman" pitchFamily="18" charset="0"/>
                <a:cs typeface="Times New Roman" pitchFamily="18" charset="0"/>
              </a:rPr>
              <a:t> test		$70</a:t>
            </a:r>
            <a:endParaRPr lang="en-US" sz="1000" b="1" dirty="0" smtClean="0">
              <a:solidFill>
                <a:srgbClr val="00B050"/>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chemeClr val="tx1"/>
                </a:solidFill>
                <a:latin typeface="Times New Roman" pitchFamily="18" charset="0"/>
                <a:cs typeface="Times New Roman" pitchFamily="18" charset="0"/>
              </a:rPr>
              <a:t>TBI assays: 99% specificity and 97% sensitivity in untreated </a:t>
            </a:r>
            <a:r>
              <a:rPr lang="en-US" sz="2200" b="1" dirty="0" err="1" smtClean="0">
                <a:solidFill>
                  <a:schemeClr val="tx1"/>
                </a:solidFill>
                <a:latin typeface="Times New Roman" pitchFamily="18" charset="0"/>
                <a:cs typeface="Times New Roman" pitchFamily="18" charset="0"/>
              </a:rPr>
              <a:t>hyperthyroids</a:t>
            </a:r>
            <a:endParaRPr lang="en-US" sz="2200" b="1"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rgbClr val="FF0000"/>
                </a:solidFill>
                <a:latin typeface="Times New Roman" pitchFamily="18" charset="0"/>
                <a:cs typeface="Times New Roman" pitchFamily="18" charset="0"/>
              </a:rPr>
              <a:t>Differential test from:</a:t>
            </a:r>
          </a:p>
          <a:p>
            <a:pPr marL="2286000" lvl="4" indent="-457200" algn="l"/>
            <a:r>
              <a:rPr lang="en-US" sz="1800" b="1" dirty="0" err="1" smtClean="0">
                <a:solidFill>
                  <a:srgbClr val="FF0000"/>
                </a:solidFill>
                <a:latin typeface="Times New Roman" pitchFamily="18" charset="0"/>
                <a:cs typeface="Times New Roman" pitchFamily="18" charset="0"/>
              </a:rPr>
              <a:t>Subacute</a:t>
            </a:r>
            <a:r>
              <a:rPr lang="en-US" sz="1800" b="1" dirty="0" smtClean="0">
                <a:solidFill>
                  <a:srgbClr val="FF0000"/>
                </a:solidFill>
                <a:latin typeface="Times New Roman" pitchFamily="18" charset="0"/>
                <a:cs typeface="Times New Roman" pitchFamily="18" charset="0"/>
              </a:rPr>
              <a:t> painless </a:t>
            </a:r>
            <a:r>
              <a:rPr lang="en-US" sz="1800" b="1" dirty="0" err="1" smtClean="0">
                <a:solidFill>
                  <a:srgbClr val="FF0000"/>
                </a:solidFill>
                <a:latin typeface="Times New Roman" pitchFamily="18" charset="0"/>
                <a:cs typeface="Times New Roman" pitchFamily="18" charset="0"/>
              </a:rPr>
              <a:t>thyroiditis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smtClean="0">
                <a:solidFill>
                  <a:srgbClr val="FF0000"/>
                </a:solidFill>
                <a:latin typeface="Times New Roman" pitchFamily="18" charset="0"/>
                <a:cs typeface="Times New Roman" pitchFamily="18" charset="0"/>
              </a:rPr>
              <a:t>Postpartum </a:t>
            </a:r>
            <a:r>
              <a:rPr lang="en-US" sz="1800" b="1" dirty="0" err="1" smtClean="0">
                <a:solidFill>
                  <a:srgbClr val="FF0000"/>
                </a:solidFill>
                <a:latin typeface="Times New Roman" pitchFamily="18" charset="0"/>
                <a:cs typeface="Times New Roman" pitchFamily="18" charset="0"/>
              </a:rPr>
              <a:t>thyroiditis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smtClean="0">
                <a:solidFill>
                  <a:srgbClr val="FF0000"/>
                </a:solidFill>
                <a:latin typeface="Times New Roman" pitchFamily="18" charset="0"/>
                <a:cs typeface="Times New Roman" pitchFamily="18" charset="0"/>
              </a:rPr>
              <a:t>Interferon induced </a:t>
            </a:r>
            <a:r>
              <a:rPr lang="en-US" sz="1800" b="1" dirty="0" err="1" smtClean="0">
                <a:solidFill>
                  <a:srgbClr val="FF0000"/>
                </a:solidFill>
                <a:latin typeface="Times New Roman" pitchFamily="18" charset="0"/>
                <a:cs typeface="Times New Roman" pitchFamily="18" charset="0"/>
              </a:rPr>
              <a:t>thypotoxicosis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err="1" smtClean="0">
                <a:solidFill>
                  <a:srgbClr val="FF0000"/>
                </a:solidFill>
                <a:latin typeface="Times New Roman" pitchFamily="18" charset="0"/>
                <a:cs typeface="Times New Roman" pitchFamily="18" charset="0"/>
              </a:rPr>
              <a:t>Amiodaron</a:t>
            </a:r>
            <a:r>
              <a:rPr lang="en-US" sz="1800" b="1" dirty="0" smtClean="0">
                <a:solidFill>
                  <a:srgbClr val="FF0000"/>
                </a:solidFill>
                <a:latin typeface="Times New Roman" pitchFamily="18" charset="0"/>
                <a:cs typeface="Times New Roman" pitchFamily="18" charset="0"/>
              </a:rPr>
              <a:t>-induced </a:t>
            </a:r>
            <a:r>
              <a:rPr lang="en-US" sz="1800" b="1" dirty="0" err="1" smtClean="0">
                <a:solidFill>
                  <a:srgbClr val="FF0000"/>
                </a:solidFill>
                <a:latin typeface="Times New Roman" pitchFamily="18" charset="0"/>
                <a:cs typeface="Times New Roman" pitchFamily="18" charset="0"/>
              </a:rPr>
              <a:t>thyrotoxocosis</a:t>
            </a:r>
            <a:r>
              <a:rPr lang="en-US" sz="1800" b="1" dirty="0" smtClean="0">
                <a:solidFill>
                  <a:srgbClr val="FF0000"/>
                </a:solidFill>
                <a:latin typeface="Times New Roman" pitchFamily="18" charset="0"/>
                <a:cs typeface="Times New Roman" pitchFamily="18" charset="0"/>
              </a:rPr>
              <a:t> (type 1)</a:t>
            </a:r>
            <a:endParaRPr lang="en-US" sz="2200" b="1" dirty="0" smtClean="0">
              <a:solidFill>
                <a:srgbClr val="FF0000"/>
              </a:solidFill>
              <a:latin typeface="Times New Roman" pitchFamily="18" charset="0"/>
              <a:cs typeface="Times New Roman" pitchFamily="18" charset="0"/>
            </a:endParaRPr>
          </a:p>
          <a:p>
            <a:pPr marL="457200" indent="-457200" algn="l"/>
            <a:endParaRPr lang="en-US" sz="22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500034" y="5786454"/>
            <a:ext cx="7215238" cy="738664"/>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Barbesino</a:t>
            </a:r>
            <a:r>
              <a:rPr lang="en-US" sz="1400" dirty="0" smtClean="0">
                <a:latin typeface="Times New Roman" pitchFamily="18" charset="0"/>
                <a:cs typeface="Times New Roman" pitchFamily="18" charset="0"/>
              </a:rPr>
              <a:t> G, et al. J </a:t>
            </a:r>
            <a:r>
              <a:rPr lang="en-US" sz="1400" dirty="0" err="1" smtClean="0">
                <a:latin typeface="Times New Roman" pitchFamily="18" charset="0"/>
                <a:cs typeface="Times New Roman" pitchFamily="18" charset="0"/>
              </a:rPr>
              <a:t>Clin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Metab</a:t>
            </a:r>
            <a:r>
              <a:rPr lang="en-US" sz="1400" dirty="0" smtClean="0">
                <a:latin typeface="Times New Roman" pitchFamily="18" charset="0"/>
                <a:cs typeface="Times New Roman" pitchFamily="18" charset="0"/>
              </a:rPr>
              <a:t> 2013; 98: 2247.</a:t>
            </a:r>
          </a:p>
          <a:p>
            <a:r>
              <a:rPr lang="en-US" sz="1400" dirty="0" err="1" smtClean="0"/>
              <a:t>Kahaly</a:t>
            </a:r>
            <a:r>
              <a:rPr lang="en-US" sz="1400" dirty="0" smtClean="0"/>
              <a:t> GJ, Thyroid 2011; 21: 585–591.</a:t>
            </a:r>
          </a:p>
          <a:p>
            <a:r>
              <a:rPr lang="en-US" sz="1400" dirty="0" smtClean="0"/>
              <a:t>Davies TF, </a:t>
            </a:r>
            <a:r>
              <a:rPr lang="it-IT" sz="1400" dirty="0" smtClean="0"/>
              <a:t>J Clin Endocrinol Metab 1998; 83: 3777–3785.</a:t>
            </a: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2852"/>
            <a:ext cx="8610600" cy="704832"/>
          </a:xfrm>
        </p:spPr>
        <p:txBody>
          <a:bodyPr>
            <a:noAutofit/>
          </a:bodyPr>
          <a:lstStyle/>
          <a:p>
            <a:pPr>
              <a:lnSpc>
                <a:spcPct val="150000"/>
              </a:lnSpc>
            </a:pPr>
            <a:r>
              <a:rPr lang="en-US" sz="3500" b="1" dirty="0" smtClean="0">
                <a:solidFill>
                  <a:srgbClr val="C00000"/>
                </a:solidFill>
                <a:latin typeface="Albertus Extra Bold" pitchFamily="34" charset="0"/>
                <a:cs typeface="Aharoni" pitchFamily="2" charset="-79"/>
              </a:rPr>
              <a:t>TSH receptor antibody in pregnancy</a:t>
            </a:r>
          </a:p>
        </p:txBody>
      </p:sp>
      <p:sp>
        <p:nvSpPr>
          <p:cNvPr id="3" name="Subtitle 2"/>
          <p:cNvSpPr>
            <a:spLocks noGrp="1"/>
          </p:cNvSpPr>
          <p:nvPr>
            <p:ph type="subTitle" idx="1"/>
          </p:nvPr>
        </p:nvSpPr>
        <p:spPr>
          <a:xfrm>
            <a:off x="457200" y="785794"/>
            <a:ext cx="8001000" cy="4786346"/>
          </a:xfrm>
        </p:spPr>
        <p:txBody>
          <a:bodyPr>
            <a:noAutofit/>
          </a:bodyPr>
          <a:lstStyle/>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A significant decrease in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during pregnancy</a:t>
            </a:r>
          </a:p>
          <a:p>
            <a:pPr marL="457200" indent="-457200" algn="l">
              <a:lnSpc>
                <a:spcPct val="150000"/>
              </a:lnSpc>
              <a:buFont typeface="Arial" pitchFamily="34" charset="0"/>
              <a:buChar char="•"/>
            </a:pPr>
            <a:r>
              <a:rPr lang="en-US" sz="2200" b="1" dirty="0" err="1" smtClean="0">
                <a:solidFill>
                  <a:schemeClr val="tx1"/>
                </a:solidFill>
                <a:latin typeface="Times New Roman" pitchFamily="18" charset="0"/>
                <a:cs typeface="Times New Roman" pitchFamily="18" charset="0"/>
              </a:rPr>
              <a:t>Euthyroid</a:t>
            </a:r>
            <a:r>
              <a:rPr lang="en-US" sz="2200" b="1" dirty="0" smtClean="0">
                <a:solidFill>
                  <a:schemeClr val="tx1"/>
                </a:solidFill>
                <a:latin typeface="Times New Roman" pitchFamily="18" charset="0"/>
                <a:cs typeface="Times New Roman" pitchFamily="18" charset="0"/>
              </a:rPr>
              <a:t> or hypothyroid GD patients may still have high </a:t>
            </a:r>
            <a:r>
              <a:rPr lang="en-US" sz="2200" b="1" dirty="0" err="1" smtClean="0">
                <a:solidFill>
                  <a:schemeClr val="tx1"/>
                </a:solidFill>
                <a:latin typeface="Times New Roman" pitchFamily="18" charset="0"/>
                <a:cs typeface="Times New Roman" pitchFamily="18" charset="0"/>
              </a:rPr>
              <a:t>TRAb</a:t>
            </a:r>
            <a:endParaRPr lang="en-US" sz="2200" b="1" dirty="0" smtClean="0">
              <a:solidFill>
                <a:schemeClr val="tx1"/>
              </a:solidFill>
              <a:latin typeface="Times New Roman" pitchFamily="18" charset="0"/>
              <a:cs typeface="Times New Roman" pitchFamily="18" charset="0"/>
            </a:endParaRP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High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is more common after radioiodine therapy</a:t>
            </a: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Fetal and neonatal </a:t>
            </a:r>
            <a:r>
              <a:rPr lang="en-US" sz="2200" b="1" dirty="0" err="1" smtClean="0">
                <a:solidFill>
                  <a:schemeClr val="tx1"/>
                </a:solidFill>
                <a:latin typeface="Times New Roman" pitchFamily="18" charset="0"/>
                <a:cs typeface="Times New Roman" pitchFamily="18" charset="0"/>
              </a:rPr>
              <a:t>thyrotoxicosis</a:t>
            </a:r>
            <a:r>
              <a:rPr lang="en-US" sz="2200" b="1" dirty="0" smtClean="0">
                <a:solidFill>
                  <a:schemeClr val="tx1"/>
                </a:solidFill>
                <a:latin typeface="Times New Roman" pitchFamily="18" charset="0"/>
                <a:cs typeface="Times New Roman" pitchFamily="18" charset="0"/>
              </a:rPr>
              <a:t> occur in 1-5% of mothers with current or past GD.</a:t>
            </a:r>
          </a:p>
          <a:p>
            <a:pPr marL="457200" indent="-457200" algn="l">
              <a:lnSpc>
                <a:spcPct val="150000"/>
              </a:lnSpc>
              <a:buFont typeface="Arial" pitchFamily="34" charset="0"/>
              <a:buChar char="•"/>
            </a:pP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is the best predictor (predictive value 42%)</a:t>
            </a: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Over 3 times UNL of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at 24-28 weeks </a:t>
            </a:r>
            <a:r>
              <a:rPr lang="en-US" sz="2200" b="1" dirty="0" smtClean="0">
                <a:solidFill>
                  <a:schemeClr val="tx1"/>
                </a:solidFill>
                <a:latin typeface="Times New Roman" pitchFamily="18" charset="0"/>
                <a:cs typeface="Times New Roman" pitchFamily="18" charset="0"/>
                <a:sym typeface="Wingdings"/>
              </a:rPr>
              <a:t>close follow-up of the fetus.</a:t>
            </a:r>
            <a:endParaRPr lang="en-US" sz="2200" b="1" dirty="0" smtClean="0">
              <a:solidFill>
                <a:schemeClr val="tx1"/>
              </a:solidFill>
              <a:latin typeface="Times New Roman" pitchFamily="18" charset="0"/>
              <a:cs typeface="Times New Roman" pitchFamily="18" charset="0"/>
            </a:endParaRPr>
          </a:p>
          <a:p>
            <a:pPr marL="457200" indent="-457200" algn="l">
              <a:lnSpc>
                <a:spcPct val="150000"/>
              </a:lnSpc>
            </a:pPr>
            <a:endParaRPr lang="en-US" sz="22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500034" y="5786454"/>
            <a:ext cx="7215238" cy="738664"/>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Barbesino</a:t>
            </a:r>
            <a:r>
              <a:rPr lang="en-US" sz="1400" dirty="0" smtClean="0">
                <a:latin typeface="Times New Roman" pitchFamily="18" charset="0"/>
                <a:cs typeface="Times New Roman" pitchFamily="18" charset="0"/>
              </a:rPr>
              <a:t> G, et al. J </a:t>
            </a:r>
            <a:r>
              <a:rPr lang="en-US" sz="1400" dirty="0" err="1" smtClean="0">
                <a:latin typeface="Times New Roman" pitchFamily="18" charset="0"/>
                <a:cs typeface="Times New Roman" pitchFamily="18" charset="0"/>
              </a:rPr>
              <a:t>Clin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Metab</a:t>
            </a:r>
            <a:r>
              <a:rPr lang="en-US" sz="1400" dirty="0" smtClean="0">
                <a:latin typeface="Times New Roman" pitchFamily="18" charset="0"/>
                <a:cs typeface="Times New Roman" pitchFamily="18" charset="0"/>
              </a:rPr>
              <a:t> 2013; 98: 2247.</a:t>
            </a:r>
          </a:p>
          <a:p>
            <a:r>
              <a:rPr lang="en-US" sz="1400" dirty="0" err="1" smtClean="0">
                <a:latin typeface="Times New Roman" pitchFamily="18" charset="0"/>
                <a:cs typeface="Times New Roman" pitchFamily="18" charset="0"/>
              </a:rPr>
              <a:t>Kamijo</a:t>
            </a:r>
            <a:r>
              <a:rPr lang="en-US" sz="1400" dirty="0" smtClean="0">
                <a:latin typeface="Times New Roman" pitchFamily="18" charset="0"/>
                <a:cs typeface="Times New Roman" pitchFamily="18" charset="0"/>
              </a:rPr>
              <a:t> K. </a:t>
            </a:r>
            <a:r>
              <a:rPr lang="en-US" sz="1400" dirty="0" err="1" smtClean="0">
                <a:latin typeface="Times New Roman" pitchFamily="18" charset="0"/>
                <a:cs typeface="Times New Roman" pitchFamily="18" charset="0"/>
              </a:rPr>
              <a:t>Endocr</a:t>
            </a:r>
            <a:r>
              <a:rPr lang="en-US" sz="1400" dirty="0" smtClean="0">
                <a:latin typeface="Times New Roman" pitchFamily="18" charset="0"/>
                <a:cs typeface="Times New Roman" pitchFamily="18" charset="0"/>
              </a:rPr>
              <a:t> J 2007;54:619–624.</a:t>
            </a:r>
          </a:p>
          <a:p>
            <a:r>
              <a:rPr lang="en-US" sz="1400" dirty="0" err="1" smtClean="0">
                <a:latin typeface="Times New Roman" pitchFamily="18" charset="0"/>
                <a:cs typeface="Times New Roman" pitchFamily="18" charset="0"/>
              </a:rPr>
              <a:t>Laurberg</a:t>
            </a:r>
            <a:r>
              <a:rPr lang="en-US" sz="1400" dirty="0" smtClean="0">
                <a:latin typeface="Times New Roman" pitchFamily="18" charset="0"/>
                <a:cs typeface="Times New Roman" pitchFamily="18" charset="0"/>
              </a:rPr>
              <a:t> P, et al.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J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2009; 160: 1–8.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4290"/>
            <a:ext cx="8229600" cy="1647056"/>
          </a:xfrm>
        </p:spPr>
        <p:txBody>
          <a:bodyPr>
            <a:noAutofit/>
          </a:bodyPr>
          <a:lstStyle/>
          <a:p>
            <a:pPr algn="ctr"/>
            <a:r>
              <a:rPr lang="en-US" sz="2000" b="1" dirty="0">
                <a:solidFill>
                  <a:srgbClr val="C00000"/>
                </a:solidFill>
                <a:latin typeface="Albertus Extra Bold" pitchFamily="34" charset="0"/>
                <a:cs typeface="Aharoni" pitchFamily="2" charset="-79"/>
              </a:rPr>
              <a:t>WHAT IS THE VALUE OF TSHRAB MEASUREMENT IN THE EVALUATION OF A PREGNANT WOMAN WITH GRAVES’ HYPERTHYROIDISM</a:t>
            </a:r>
            <a:r>
              <a:rPr lang="en-US" sz="2000" b="1" dirty="0" smtClean="0">
                <a:solidFill>
                  <a:srgbClr val="C00000"/>
                </a:solidFill>
                <a:latin typeface="Albertus Extra Bold" pitchFamily="34" charset="0"/>
                <a:cs typeface="Aharoni" pitchFamily="2" charset="-79"/>
              </a:rPr>
              <a:t>?</a:t>
            </a:r>
            <a:endParaRPr lang="en-US" sz="2000" b="1" dirty="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28596" y="2071678"/>
            <a:ext cx="8229600" cy="3849291"/>
          </a:xfrm>
        </p:spPr>
        <p:txBody>
          <a:bodyPr/>
          <a:lstStyle/>
          <a:p>
            <a:pPr>
              <a:lnSpc>
                <a:spcPct val="150000"/>
              </a:lnSpc>
              <a:buClr>
                <a:srgbClr val="C00000"/>
              </a:buClr>
            </a:pPr>
            <a:r>
              <a:rPr lang="en-US" dirty="0">
                <a:solidFill>
                  <a:srgbClr val="002060"/>
                </a:solidFill>
                <a:latin typeface="Times New Roman" pitchFamily="18" charset="0"/>
                <a:cs typeface="Times New Roman" pitchFamily="18" charset="0"/>
              </a:rPr>
              <a:t>If the patient has a </a:t>
            </a:r>
            <a:r>
              <a:rPr lang="en-US" dirty="0">
                <a:solidFill>
                  <a:srgbClr val="D60093"/>
                </a:solidFill>
                <a:latin typeface="Times New Roman" pitchFamily="18" charset="0"/>
                <a:cs typeface="Times New Roman" pitchFamily="18" charset="0"/>
              </a:rPr>
              <a:t>past or present history of Graves’ </a:t>
            </a:r>
            <a:r>
              <a:rPr lang="en-US" dirty="0">
                <a:solidFill>
                  <a:srgbClr val="002060"/>
                </a:solidFill>
                <a:latin typeface="Times New Roman" pitchFamily="18" charset="0"/>
                <a:cs typeface="Times New Roman" pitchFamily="18" charset="0"/>
              </a:rPr>
              <a:t>disease, a maternal serum measure of </a:t>
            </a:r>
            <a:r>
              <a:rPr lang="en-US" dirty="0" err="1">
                <a:solidFill>
                  <a:srgbClr val="00B050"/>
                </a:solidFill>
                <a:latin typeface="Times New Roman" pitchFamily="18" charset="0"/>
                <a:cs typeface="Times New Roman" pitchFamily="18" charset="0"/>
              </a:rPr>
              <a:t>TSHRAb</a:t>
            </a:r>
            <a:r>
              <a:rPr lang="en-US" dirty="0">
                <a:solidFill>
                  <a:srgbClr val="00B050"/>
                </a:solidFill>
                <a:latin typeface="Times New Roman" pitchFamily="18" charset="0"/>
                <a:cs typeface="Times New Roman" pitchFamily="18" charset="0"/>
              </a:rPr>
              <a:t> should be obtained at </a:t>
            </a:r>
            <a:r>
              <a:rPr lang="en-US" dirty="0" smtClean="0">
                <a:solidFill>
                  <a:srgbClr val="00B050"/>
                </a:solidFill>
                <a:latin typeface="Times New Roman" pitchFamily="18" charset="0"/>
                <a:cs typeface="Times New Roman" pitchFamily="18" charset="0"/>
              </a:rPr>
              <a:t>24-28 </a:t>
            </a:r>
            <a:r>
              <a:rPr lang="en-US" dirty="0">
                <a:solidFill>
                  <a:srgbClr val="00B050"/>
                </a:solidFill>
                <a:latin typeface="Times New Roman" pitchFamily="18" charset="0"/>
                <a:cs typeface="Times New Roman" pitchFamily="18" charset="0"/>
              </a:rPr>
              <a:t>weeks gestation. </a:t>
            </a:r>
          </a:p>
        </p:txBody>
      </p:sp>
      <p:sp>
        <p:nvSpPr>
          <p:cNvPr id="4" name="TextBox 3"/>
          <p:cNvSpPr txBox="1"/>
          <p:nvPr/>
        </p:nvSpPr>
        <p:spPr>
          <a:xfrm>
            <a:off x="251520" y="6165304"/>
            <a:ext cx="3694088" cy="646331"/>
          </a:xfrm>
          <a:prstGeom prst="rect">
            <a:avLst/>
          </a:prstGeom>
          <a:noFill/>
        </p:spPr>
        <p:txBody>
          <a:bodyPr wrap="none" rtlCol="0">
            <a:spAutoFit/>
          </a:bodyPr>
          <a:lstStyle/>
          <a:p>
            <a:r>
              <a:rPr lang="en-US" sz="1200" dirty="0" err="1" smtClean="0">
                <a:solidFill>
                  <a:srgbClr val="002060"/>
                </a:solidFill>
              </a:rPr>
              <a:t>Lution</a:t>
            </a:r>
            <a:r>
              <a:rPr lang="en-US" sz="1200" dirty="0" smtClean="0">
                <a:solidFill>
                  <a:srgbClr val="002060"/>
                </a:solidFill>
              </a:rPr>
              <a:t> O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2005; 90: 6093</a:t>
            </a:r>
          </a:p>
          <a:p>
            <a:r>
              <a:rPr lang="en-US" sz="1200" dirty="0" err="1" smtClean="0">
                <a:solidFill>
                  <a:srgbClr val="002060"/>
                </a:solidFill>
              </a:rPr>
              <a:t>Laurberg</a:t>
            </a:r>
            <a:r>
              <a:rPr lang="en-US" sz="1200" dirty="0" smtClean="0">
                <a:solidFill>
                  <a:srgbClr val="002060"/>
                </a:solidFill>
              </a:rPr>
              <a:t> P et al. </a:t>
            </a:r>
            <a:r>
              <a:rPr lang="en-US" sz="1200" dirty="0" err="1" smtClean="0">
                <a:solidFill>
                  <a:srgbClr val="002060"/>
                </a:solidFill>
              </a:rPr>
              <a:t>Europ</a:t>
            </a:r>
            <a:r>
              <a:rPr lang="en-US" sz="1200" dirty="0" smtClean="0">
                <a:solidFill>
                  <a:srgbClr val="002060"/>
                </a:solidFill>
              </a:rPr>
              <a:t> J </a:t>
            </a:r>
            <a:r>
              <a:rPr lang="en-US" sz="1200" dirty="0" err="1" smtClean="0">
                <a:solidFill>
                  <a:srgbClr val="002060"/>
                </a:solidFill>
              </a:rPr>
              <a:t>Endocrinol</a:t>
            </a:r>
            <a:r>
              <a:rPr lang="en-US" sz="1200" dirty="0" smtClean="0">
                <a:solidFill>
                  <a:srgbClr val="002060"/>
                </a:solidFill>
              </a:rPr>
              <a:t>  2009;160: 1-8</a:t>
            </a:r>
          </a:p>
          <a:p>
            <a:r>
              <a:rPr lang="en-US" sz="1200" dirty="0" err="1" smtClean="0">
                <a:solidFill>
                  <a:srgbClr val="002060"/>
                </a:solidFill>
              </a:rPr>
              <a:t>Zwaveling</a:t>
            </a:r>
            <a:r>
              <a:rPr lang="en-US" sz="1200" dirty="0" smtClean="0">
                <a:solidFill>
                  <a:srgbClr val="002060"/>
                </a:solidFill>
              </a:rPr>
              <a:t>- </a:t>
            </a:r>
            <a:r>
              <a:rPr lang="en-US" sz="1200" dirty="0" err="1" smtClean="0">
                <a:solidFill>
                  <a:srgbClr val="002060"/>
                </a:solidFill>
              </a:rPr>
              <a:t>Soonawala</a:t>
            </a:r>
            <a:r>
              <a:rPr lang="en-US" sz="1200" dirty="0" smtClean="0">
                <a:solidFill>
                  <a:srgbClr val="002060"/>
                </a:solidFill>
              </a:rPr>
              <a:t> N et al. Thyroid 2009; 19: 661-2.</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9375" y="115888"/>
            <a:ext cx="9366250" cy="6769102"/>
            <a:chOff x="-50" y="73"/>
            <a:chExt cx="5900"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904" y="3340"/>
                <a:ext cx="868" cy="385"/>
              </a:xfrm>
              <a:prstGeom prst="rect">
                <a:avLst/>
              </a:prstGeom>
              <a:noFill/>
              <a:ln w="9525">
                <a:noFill/>
                <a:miter lim="800000"/>
                <a:headEnd/>
                <a:tailEnd/>
              </a:ln>
            </p:spPr>
            <p:txBody>
              <a:bodyPr wrap="none">
                <a:spAutoFit/>
              </a:bodyPr>
              <a:lstStyle/>
              <a:p>
                <a:r>
                  <a:rPr lang="en-GB" b="1">
                    <a:solidFill>
                      <a:srgbClr val="000066"/>
                    </a:solidFill>
                  </a:rPr>
                  <a:t>Medication</a:t>
                </a:r>
              </a:p>
              <a:p>
                <a:endParaRPr lang="en-US" sz="1600">
                  <a:solidFill>
                    <a:srgbClr val="000066"/>
                  </a:solidFill>
                </a:endParaRPr>
              </a:p>
            </p:txBody>
          </p:sp>
        </p:grpSp>
        <p:sp>
          <p:nvSpPr>
            <p:cNvPr id="119907" name="Text Box 99"/>
            <p:cNvSpPr txBox="1">
              <a:spLocks noChangeArrowheads="1"/>
            </p:cNvSpPr>
            <p:nvPr/>
          </p:nvSpPr>
          <p:spPr bwMode="auto">
            <a:xfrm>
              <a:off x="-50" y="73"/>
              <a:ext cx="5900" cy="301"/>
            </a:xfrm>
            <a:prstGeom prst="rect">
              <a:avLst/>
            </a:prstGeom>
            <a:noFill/>
            <a:ln w="9525">
              <a:noFill/>
              <a:miter lim="800000"/>
              <a:headEnd/>
              <a:tailEnd/>
            </a:ln>
            <a:effectLst/>
          </p:spPr>
          <p:txBody>
            <a:bodyPr wrap="none">
              <a:spAutoFit/>
            </a:bodyPr>
            <a:lstStyle/>
            <a:p>
              <a:pPr algn="ctr">
                <a:defRPr/>
              </a:pPr>
              <a:r>
                <a:rPr lang="da-DK" sz="2500" b="1" dirty="0">
                  <a:solidFill>
                    <a:srgbClr val="C00000"/>
                  </a:solidFill>
                  <a:latin typeface="Albertus Extra Bold" pitchFamily="34" charset="0"/>
                  <a:ea typeface="+mj-ea"/>
                  <a:cs typeface="Aharoni" pitchFamily="2" charset="-79"/>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15" name="Group 111"/>
          <p:cNvGraphicFramePr>
            <a:graphicFrameLocks noGrp="1"/>
          </p:cNvGraphicFramePr>
          <p:nvPr>
            <p:ph/>
          </p:nvPr>
        </p:nvGraphicFramePr>
        <p:xfrm>
          <a:off x="384175" y="1574800"/>
          <a:ext cx="8291513" cy="4375151"/>
        </p:xfrm>
        <a:graphic>
          <a:graphicData uri="http://schemas.openxmlformats.org/drawingml/2006/table">
            <a:tbl>
              <a:tblPr/>
              <a:tblGrid>
                <a:gridCol w="4392613"/>
                <a:gridCol w="3898900"/>
              </a:tblGrid>
              <a:tr h="62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Times New Roman" pitchFamily="18" charset="0"/>
                          <a:cs typeface="Times New Roman" pitchFamily="18" charset="0"/>
                        </a:rPr>
                        <a:t>Patient status</a:t>
                      </a:r>
                    </a:p>
                  </a:txBody>
                  <a:tcPr horzOverflow="overflow">
                    <a:lnL cap="flat">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Times New Roman" pitchFamily="18" charset="0"/>
                          <a:cs typeface="Times New Roman" pitchFamily="18" charset="0"/>
                        </a:rPr>
                        <a:t>Measurement</a:t>
                      </a:r>
                    </a:p>
                  </a:txBody>
                  <a:tcPr horzOverflow="overflow">
                    <a:lnL w="28575" cap="flat" cmpd="sng" algn="ctr">
                      <a:solidFill>
                        <a:srgbClr val="FF0000"/>
                      </a:solidFill>
                      <a:prstDash val="solid"/>
                      <a:round/>
                      <a:headEnd type="none" w="med" len="med"/>
                      <a:tailEnd type="none" w="med" len="med"/>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Euthyroid</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-previous ATD only</a:t>
                      </a:r>
                    </a:p>
                  </a:txBody>
                  <a:tcPr horzOverflow="overflow">
                    <a:lnL cap="flat">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Not necessary</a:t>
                      </a:r>
                    </a:p>
                  </a:txBody>
                  <a:tcPr horzOverflow="overflow">
                    <a:lnL w="28575" cap="flat" cmpd="sng" algn="ctr">
                      <a:solidFill>
                        <a:srgbClr val="FF0000"/>
                      </a:solidFill>
                      <a:prstDash val="solid"/>
                      <a:round/>
                      <a:headEnd type="none" w="med" len="med"/>
                      <a:tailEnd type="none" w="med" len="med"/>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 Euthyroid/hypothyroid +/- T4 </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Check in early pregnancy:</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therapy, previous </a:t>
                      </a:r>
                      <a:r>
                        <a:rPr kumimoji="0" lang="en-US" sz="2000" b="1" i="0" u="none" strike="noStrike" cap="none" normalizeH="0" baseline="42000" smtClean="0">
                          <a:ln>
                            <a:noFill/>
                          </a:ln>
                          <a:solidFill>
                            <a:schemeClr val="tx1"/>
                          </a:solidFill>
                          <a:effectLst/>
                          <a:latin typeface="Times New Roman" pitchFamily="18" charset="0"/>
                          <a:cs typeface="Times New Roman" pitchFamily="18" charset="0"/>
                        </a:rPr>
                        <a:t>131</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I/surgery</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if low or absent, no further testing </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if high, check fetus and check </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antibodies in last trimester </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 Receiving ATD during pregnancy </a:t>
                      </a:r>
                    </a:p>
                  </a:txBody>
                  <a:tcPr horzOverflow="overflow">
                    <a:lnL cap="flat">
                      <a:noFill/>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Measure in last trimester </a:t>
                      </a:r>
                    </a:p>
                  </a:txBody>
                  <a:tcPr horzOverflow="overflow">
                    <a:lnL w="28575" cap="flat" cmpd="sng" algn="ctr">
                      <a:solidFill>
                        <a:srgbClr val="FF0000"/>
                      </a:solidFill>
                      <a:prstDash val="solid"/>
                      <a:round/>
                      <a:headEnd type="none" w="med" len="med"/>
                      <a:tailEnd type="none" w="med" len="med"/>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21616" name="Text Box 112"/>
          <p:cNvSpPr txBox="1">
            <a:spLocks noChangeArrowheads="1"/>
          </p:cNvSpPr>
          <p:nvPr/>
        </p:nvSpPr>
        <p:spPr bwMode="auto">
          <a:xfrm>
            <a:off x="496888" y="6366711"/>
            <a:ext cx="2230995" cy="276999"/>
          </a:xfrm>
          <a:prstGeom prst="rect">
            <a:avLst/>
          </a:prstGeom>
          <a:noFill/>
          <a:ln w="9525">
            <a:noFill/>
            <a:miter lim="800000"/>
            <a:headEnd/>
            <a:tailEnd/>
          </a:ln>
          <a:effectLst/>
        </p:spPr>
        <p:txBody>
          <a:bodyPr wrap="none">
            <a:spAutoFit/>
          </a:bodyPr>
          <a:lstStyle/>
          <a:p>
            <a:r>
              <a:rPr lang="en-US" sz="1200" b="1" dirty="0">
                <a:latin typeface="Times New Roman" pitchFamily="18" charset="0"/>
                <a:cs typeface="Times New Roman" pitchFamily="18" charset="0"/>
              </a:rPr>
              <a:t>Lazarus, Thyroid 12: 861, 2002</a:t>
            </a:r>
          </a:p>
        </p:txBody>
      </p:sp>
      <p:sp>
        <p:nvSpPr>
          <p:cNvPr id="21619" name="Text Box 115"/>
          <p:cNvSpPr txBox="1">
            <a:spLocks noChangeArrowheads="1"/>
          </p:cNvSpPr>
          <p:nvPr/>
        </p:nvSpPr>
        <p:spPr bwMode="auto">
          <a:xfrm>
            <a:off x="233363" y="188913"/>
            <a:ext cx="8410603" cy="800219"/>
          </a:xfrm>
          <a:prstGeom prst="rect">
            <a:avLst/>
          </a:prstGeom>
          <a:noFill/>
          <a:ln w="9525">
            <a:noFill/>
            <a:miter lim="800000"/>
            <a:headEnd/>
            <a:tailEnd/>
          </a:ln>
          <a:effectLst/>
        </p:spPr>
        <p:txBody>
          <a:bodyPr wrap="square">
            <a:spAutoFit/>
          </a:bodyPr>
          <a:lstStyle/>
          <a:p>
            <a:pPr algn="ctr"/>
            <a:r>
              <a:rPr lang="en-US" sz="2300" b="1" dirty="0" smtClean="0">
                <a:solidFill>
                  <a:srgbClr val="C00000"/>
                </a:solidFill>
                <a:latin typeface="Albertus Extra Bold" pitchFamily="34" charset="0"/>
                <a:ea typeface="+mj-ea"/>
                <a:cs typeface="Aharoni" pitchFamily="2" charset="-79"/>
              </a:rPr>
              <a:t>Measurements of TSH-Receptor antibodies in a pregnant woman  with Graves’ disease</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584176"/>
          </a:xfrm>
        </p:spPr>
        <p:txBody>
          <a:bodyPr>
            <a:noAutofit/>
          </a:bodyPr>
          <a:lstStyle/>
          <a:p>
            <a:r>
              <a:rPr lang="en-US" sz="2000" b="1" dirty="0">
                <a:solidFill>
                  <a:srgbClr val="C00000"/>
                </a:solidFill>
                <a:latin typeface="Albertus Extra Bold" pitchFamily="34" charset="0"/>
                <a:cs typeface="Aharoni" pitchFamily="2" charset="-79"/>
              </a:rPr>
              <a:t>UNDER WHAT CIRCUMSTANCES SHOULD ADDITIONAL FETAL ULTRASOUND MONITORING FOR GROWTH, HEART RATE, AND GOITER BE PERFORMED IN WOMEN WITH GRAVES’ HYPERTHYROIDISM IN PREGNANCY?</a:t>
            </a:r>
          </a:p>
        </p:txBody>
      </p:sp>
      <p:sp>
        <p:nvSpPr>
          <p:cNvPr id="3" name="Content Placeholder 2"/>
          <p:cNvSpPr>
            <a:spLocks noGrp="1"/>
          </p:cNvSpPr>
          <p:nvPr>
            <p:ph idx="1"/>
          </p:nvPr>
        </p:nvSpPr>
        <p:spPr>
          <a:xfrm>
            <a:off x="179512" y="2143116"/>
            <a:ext cx="8579296" cy="4209331"/>
          </a:xfrm>
        </p:spPr>
        <p:txBody>
          <a:bodyPr>
            <a:normAutofit lnSpcReduction="10000"/>
          </a:bodyPr>
          <a:lstStyle/>
          <a:p>
            <a:pPr algn="just">
              <a:lnSpc>
                <a:spcPct val="150000"/>
              </a:lnSpc>
              <a:buClr>
                <a:srgbClr val="C00000"/>
              </a:buClr>
            </a:pPr>
            <a:r>
              <a:rPr lang="en-US" dirty="0">
                <a:solidFill>
                  <a:srgbClr val="00B050"/>
                </a:solidFill>
                <a:latin typeface="Times New Roman" pitchFamily="18" charset="0"/>
                <a:cs typeface="Times New Roman" pitchFamily="18" charset="0"/>
              </a:rPr>
              <a:t>Fetal surveillance </a:t>
            </a:r>
            <a:r>
              <a:rPr lang="en-US" dirty="0">
                <a:solidFill>
                  <a:srgbClr val="002060"/>
                </a:solidFill>
                <a:latin typeface="Times New Roman" pitchFamily="18" charset="0"/>
                <a:cs typeface="Times New Roman" pitchFamily="18" charset="0"/>
              </a:rPr>
              <a:t>should be performed </a:t>
            </a:r>
            <a:r>
              <a:rPr lang="en-US" dirty="0" smtClean="0">
                <a:solidFill>
                  <a:srgbClr val="002060"/>
                </a:solidFill>
                <a:latin typeface="Times New Roman" pitchFamily="18" charset="0"/>
                <a:cs typeface="Times New Roman" pitchFamily="18" charset="0"/>
              </a:rPr>
              <a:t> in </a:t>
            </a:r>
            <a:r>
              <a:rPr lang="en-US" dirty="0">
                <a:solidFill>
                  <a:srgbClr val="002060"/>
                </a:solidFill>
                <a:latin typeface="Times New Roman" pitchFamily="18" charset="0"/>
                <a:cs typeface="Times New Roman" pitchFamily="18" charset="0"/>
              </a:rPr>
              <a:t>women who have </a:t>
            </a:r>
            <a:r>
              <a:rPr lang="en-US" dirty="0">
                <a:solidFill>
                  <a:srgbClr val="00B050"/>
                </a:solidFill>
                <a:latin typeface="Times New Roman" pitchFamily="18" charset="0"/>
                <a:cs typeface="Times New Roman" pitchFamily="18" charset="0"/>
              </a:rPr>
              <a:t>uncontrolled hyperthyroidism </a:t>
            </a:r>
            <a:r>
              <a:rPr lang="en-US" dirty="0" smtClean="0">
                <a:solidFill>
                  <a:srgbClr val="00B050"/>
                </a:solidFill>
                <a:latin typeface="Times New Roman" pitchFamily="18" charset="0"/>
                <a:cs typeface="Times New Roman" pitchFamily="18" charset="0"/>
              </a:rPr>
              <a:t> or </a:t>
            </a:r>
            <a:r>
              <a:rPr lang="en-US" dirty="0">
                <a:solidFill>
                  <a:srgbClr val="00B050"/>
                </a:solidFill>
                <a:latin typeface="Times New Roman" pitchFamily="18" charset="0"/>
                <a:cs typeface="Times New Roman" pitchFamily="18" charset="0"/>
              </a:rPr>
              <a:t>who have highly elevated </a:t>
            </a:r>
            <a:r>
              <a:rPr lang="en-US" dirty="0" err="1">
                <a:solidFill>
                  <a:srgbClr val="002060"/>
                </a:solidFill>
                <a:latin typeface="Times New Roman" pitchFamily="18" charset="0"/>
                <a:cs typeface="Times New Roman" pitchFamily="18" charset="0"/>
              </a:rPr>
              <a:t>TSHRAb</a:t>
            </a:r>
            <a:r>
              <a:rPr lang="en-US" dirty="0">
                <a:solidFill>
                  <a:srgbClr val="002060"/>
                </a:solidFill>
                <a:latin typeface="Times New Roman" pitchFamily="18" charset="0"/>
                <a:cs typeface="Times New Roman" pitchFamily="18" charset="0"/>
              </a:rPr>
              <a:t> titers. Such monitoring may </a:t>
            </a:r>
            <a:r>
              <a:rPr lang="en-US" dirty="0">
                <a:solidFill>
                  <a:srgbClr val="00B050"/>
                </a:solidFill>
                <a:latin typeface="Times New Roman" pitchFamily="18" charset="0"/>
                <a:cs typeface="Times New Roman" pitchFamily="18" charset="0"/>
              </a:rPr>
              <a:t>include ultrasound monitoring</a:t>
            </a:r>
            <a:r>
              <a:rPr lang="en-US" dirty="0">
                <a:solidFill>
                  <a:srgbClr val="002060"/>
                </a:solidFill>
                <a:latin typeface="Times New Roman" pitchFamily="18" charset="0"/>
                <a:cs typeface="Times New Roman" pitchFamily="18" charset="0"/>
              </a:rPr>
              <a:t> for heart rate, growth, and fetal goiter. </a:t>
            </a:r>
          </a:p>
        </p:txBody>
      </p:sp>
      <p:sp>
        <p:nvSpPr>
          <p:cNvPr id="4" name="TextBox 3"/>
          <p:cNvSpPr txBox="1"/>
          <p:nvPr/>
        </p:nvSpPr>
        <p:spPr>
          <a:xfrm>
            <a:off x="251520" y="6536377"/>
            <a:ext cx="3893117" cy="276999"/>
          </a:xfrm>
          <a:prstGeom prst="rect">
            <a:avLst/>
          </a:prstGeom>
          <a:noFill/>
        </p:spPr>
        <p:txBody>
          <a:bodyPr wrap="none" rtlCol="0">
            <a:spAutoFit/>
          </a:bodyPr>
          <a:lstStyle/>
          <a:p>
            <a:r>
              <a:rPr lang="en-US" sz="1200" dirty="0" err="1" smtClean="0">
                <a:solidFill>
                  <a:srgbClr val="002060"/>
                </a:solidFill>
              </a:rPr>
              <a:t>Papendieck</a:t>
            </a:r>
            <a:r>
              <a:rPr lang="en-US" sz="1200" dirty="0" smtClean="0">
                <a:solidFill>
                  <a:srgbClr val="002060"/>
                </a:solidFill>
              </a:rPr>
              <a:t> P et al. J </a:t>
            </a:r>
            <a:r>
              <a:rPr lang="en-US" sz="1200" dirty="0" err="1" smtClean="0">
                <a:solidFill>
                  <a:srgbClr val="002060"/>
                </a:solidFill>
              </a:rPr>
              <a:t>Ped</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Metabol</a:t>
            </a:r>
            <a:r>
              <a:rPr lang="en-US" sz="1200" dirty="0" smtClean="0">
                <a:solidFill>
                  <a:srgbClr val="002060"/>
                </a:solidFill>
              </a:rPr>
              <a:t> 2009; 22: 547</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4925" y="107949"/>
            <a:ext cx="8893175" cy="500043"/>
          </a:xfrm>
        </p:spPr>
        <p:txBody>
          <a:bodyPr>
            <a:noAutofit/>
          </a:bodyPr>
          <a:lstStyle/>
          <a:p>
            <a:pPr algn="ctr" eaLnBrk="1" hangingPunct="1">
              <a:defRPr/>
            </a:pPr>
            <a:r>
              <a:rPr lang="en-US" sz="3000" b="1" dirty="0">
                <a:solidFill>
                  <a:srgbClr val="C00000"/>
                </a:solidFill>
                <a:latin typeface="Albertus Extra Bold" pitchFamily="34" charset="0"/>
                <a:cs typeface="Aharoni" pitchFamily="2" charset="-79"/>
              </a:rPr>
              <a:t>Management of </a:t>
            </a:r>
            <a:r>
              <a:rPr lang="en-US" sz="3000" b="1" dirty="0" err="1">
                <a:solidFill>
                  <a:srgbClr val="C00000"/>
                </a:solidFill>
                <a:latin typeface="Albertus Extra Bold" pitchFamily="34" charset="0"/>
                <a:cs typeface="Aharoni" pitchFamily="2" charset="-79"/>
              </a:rPr>
              <a:t>thyrotoxicosis</a:t>
            </a:r>
            <a:r>
              <a:rPr lang="en-US" sz="3000" b="1" dirty="0">
                <a:solidFill>
                  <a:srgbClr val="C00000"/>
                </a:solidFill>
                <a:latin typeface="Albertus Extra Bold" pitchFamily="34" charset="0"/>
                <a:cs typeface="Aharoni" pitchFamily="2" charset="-79"/>
              </a:rPr>
              <a:t> in pregnancy</a:t>
            </a:r>
          </a:p>
        </p:txBody>
      </p:sp>
      <p:sp>
        <p:nvSpPr>
          <p:cNvPr id="49155" name="Rectangle 3"/>
          <p:cNvSpPr>
            <a:spLocks noGrp="1" noChangeArrowheads="1"/>
          </p:cNvSpPr>
          <p:nvPr>
            <p:ph type="subTitle" idx="1"/>
          </p:nvPr>
        </p:nvSpPr>
        <p:spPr>
          <a:xfrm>
            <a:off x="322263" y="742950"/>
            <a:ext cx="8497887" cy="5999163"/>
          </a:xfrm>
        </p:spPr>
        <p:txBody>
          <a:bodyPr>
            <a:normAutofit/>
          </a:bodyPr>
          <a:lstStyle/>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Confirm diagnosis</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Start </a:t>
            </a:r>
            <a:r>
              <a:rPr lang="en-US" sz="2000" b="1" i="1" dirty="0" err="1" smtClean="0">
                <a:solidFill>
                  <a:schemeClr val="tx1"/>
                </a:solidFill>
                <a:latin typeface="Times New Roman" pitchFamily="18" charset="0"/>
                <a:cs typeface="Times New Roman" pitchFamily="18" charset="0"/>
              </a:rPr>
              <a:t>propylthiouracil</a:t>
            </a:r>
            <a:r>
              <a:rPr lang="en-US" sz="2000" b="1" i="1" dirty="0" smtClean="0">
                <a:solidFill>
                  <a:schemeClr val="tx1"/>
                </a:solidFill>
                <a:latin typeface="Times New Roman" pitchFamily="18" charset="0"/>
                <a:cs typeface="Times New Roman" pitchFamily="18" charset="0"/>
              </a:rPr>
              <a:t> in first trimester; </a:t>
            </a:r>
            <a:r>
              <a:rPr lang="en-US" sz="2000" b="1" i="1" dirty="0" err="1" smtClean="0">
                <a:solidFill>
                  <a:schemeClr val="tx1"/>
                </a:solidFill>
                <a:latin typeface="Times New Roman" pitchFamily="18" charset="0"/>
                <a:cs typeface="Times New Roman" pitchFamily="18" charset="0"/>
              </a:rPr>
              <a:t>methimazole</a:t>
            </a:r>
            <a:r>
              <a:rPr lang="en-US" sz="2000" b="1" i="1" dirty="0" smtClean="0">
                <a:solidFill>
                  <a:schemeClr val="tx1"/>
                </a:solidFill>
                <a:latin typeface="Times New Roman" pitchFamily="18" charset="0"/>
                <a:cs typeface="Times New Roman" pitchFamily="18" charset="0"/>
              </a:rPr>
              <a:t> in the 2</a:t>
            </a:r>
            <a:r>
              <a:rPr lang="en-US" sz="2000" b="1" i="1" baseline="30000" dirty="0" smtClean="0">
                <a:solidFill>
                  <a:schemeClr val="tx1"/>
                </a:solidFill>
                <a:latin typeface="Times New Roman" pitchFamily="18" charset="0"/>
                <a:cs typeface="Times New Roman" pitchFamily="18" charset="0"/>
              </a:rPr>
              <a:t>nd</a:t>
            </a:r>
            <a:r>
              <a:rPr lang="en-US" sz="2000" b="1" i="1" dirty="0" smtClean="0">
                <a:solidFill>
                  <a:schemeClr val="tx1"/>
                </a:solidFill>
                <a:latin typeface="Times New Roman" pitchFamily="18" charset="0"/>
                <a:cs typeface="Times New Roman" pitchFamily="18" charset="0"/>
              </a:rPr>
              <a:t> and 3nd trimester</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Render patient </a:t>
            </a:r>
            <a:r>
              <a:rPr lang="en-US" sz="2000" b="1" i="1" dirty="0" err="1" smtClean="0">
                <a:solidFill>
                  <a:schemeClr val="tx1"/>
                </a:solidFill>
                <a:latin typeface="Times New Roman" pitchFamily="18" charset="0"/>
                <a:cs typeface="Times New Roman" pitchFamily="18" charset="0"/>
              </a:rPr>
              <a:t>euthyroid</a:t>
            </a:r>
            <a:r>
              <a:rPr lang="en-US" sz="2000" b="1" i="1" dirty="0" smtClean="0">
                <a:solidFill>
                  <a:schemeClr val="tx1"/>
                </a:solidFill>
                <a:latin typeface="Times New Roman" pitchFamily="18" charset="0"/>
                <a:cs typeface="Times New Roman" pitchFamily="18" charset="0"/>
              </a:rPr>
              <a:t>: continue with low-dose ATD up to and during labor and postpartum</a:t>
            </a:r>
          </a:p>
          <a:p>
            <a:pPr marR="0" algn="just" eaLnBrk="1" hangingPunct="1">
              <a:lnSpc>
                <a:spcPct val="80000"/>
              </a:lnSpc>
            </a:pPr>
            <a:endParaRPr lang="en-US" sz="2000" b="1" i="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Monitor thyroid function:</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Throughout gestation; adjust ATD if necessary to maintain</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T4 at upper level of normal</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Check </a:t>
            </a:r>
            <a:r>
              <a:rPr lang="en-US" sz="2000" b="1" dirty="0" err="1" smtClean="0">
                <a:solidFill>
                  <a:schemeClr val="tx1"/>
                </a:solidFill>
                <a:latin typeface="Times New Roman" pitchFamily="18" charset="0"/>
                <a:cs typeface="Times New Roman" pitchFamily="18" charset="0"/>
              </a:rPr>
              <a:t>TSHRAb</a:t>
            </a:r>
            <a:r>
              <a:rPr lang="en-US" sz="2000" b="1" dirty="0" smtClean="0">
                <a:solidFill>
                  <a:schemeClr val="tx1"/>
                </a:solidFill>
                <a:latin typeface="Times New Roman" pitchFamily="18" charset="0"/>
                <a:cs typeface="Times New Roman" pitchFamily="18" charset="0"/>
              </a:rPr>
              <a:t> at 26 weeks</a:t>
            </a:r>
          </a:p>
          <a:p>
            <a:pPr marR="0" algn="just" eaLnBrk="1" hangingPunct="1">
              <a:lnSpc>
                <a:spcPct val="80000"/>
              </a:lnSpc>
            </a:pPr>
            <a:endParaRPr lang="en-US" sz="2000" b="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Discuss treatment with patient</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effect on patient</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effect on fetus</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breast feeding</a:t>
            </a:r>
          </a:p>
          <a:p>
            <a:pPr marR="0" algn="just" eaLnBrk="1" hangingPunct="1">
              <a:lnSpc>
                <a:spcPct val="80000"/>
              </a:lnSpc>
              <a:buClr>
                <a:srgbClr val="FF0000"/>
              </a:buClr>
              <a:buSzTx/>
            </a:pPr>
            <a:endParaRPr lang="en-US" sz="2000" b="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Inform obstetrician and pediatrician</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Review postpartum-check for exacerbation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712968" cy="1467594"/>
          </a:xfrm>
        </p:spPr>
        <p:txBody>
          <a:bodyPr>
            <a:normAutofit/>
          </a:bodyPr>
          <a:lstStyle/>
          <a:p>
            <a:pPr algn="ctr"/>
            <a:r>
              <a:rPr lang="en-US" altLang="zh-TW" sz="2500" b="1" dirty="0" smtClean="0">
                <a:solidFill>
                  <a:srgbClr val="C00000"/>
                </a:solidFill>
                <a:latin typeface="Albertus Extra Bold" pitchFamily="34" charset="0"/>
                <a:cs typeface="Aharoni" pitchFamily="2" charset="-79"/>
              </a:rPr>
              <a:t>Guideline of the American Thyroid Association for the diagnosis and Management of Thyroid Disease during Pregnancy and Postpartum</a:t>
            </a:r>
            <a:endParaRPr lang="en-US" altLang="zh-TW"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179512" y="1643050"/>
            <a:ext cx="8640960" cy="4954302"/>
          </a:xfrm>
        </p:spPr>
        <p:txBody>
          <a:bodyPr>
            <a:normAutofit fontScale="92500" lnSpcReduction="10000"/>
          </a:bodyPr>
          <a:lstStyle/>
          <a:p>
            <a:pPr algn="ctr"/>
            <a:r>
              <a:rPr lang="en-US" b="1" dirty="0" smtClean="0">
                <a:solidFill>
                  <a:srgbClr val="00B0F0"/>
                </a:solidFill>
                <a:latin typeface="Times New Roman" pitchFamily="18" charset="0"/>
                <a:cs typeface="Times New Roman" pitchFamily="18" charset="0"/>
              </a:rPr>
              <a:t>The American Thyroid Association Taskforce on Thyroid Disease During Pregnancy and postpartum</a:t>
            </a:r>
          </a:p>
          <a:p>
            <a:pPr algn="ctr"/>
            <a:endParaRPr lang="en-US" sz="2000" dirty="0" smtClean="0">
              <a:solidFill>
                <a:srgbClr val="00B050"/>
              </a:solidFill>
              <a:latin typeface="Times New Roman" pitchFamily="18" charset="0"/>
              <a:cs typeface="Times New Roman" pitchFamily="18" charset="0"/>
            </a:endParaRPr>
          </a:p>
          <a:p>
            <a:pPr algn="ctr">
              <a:lnSpc>
                <a:spcPct val="150000"/>
              </a:lnSpc>
            </a:pPr>
            <a:r>
              <a:rPr lang="en-US" sz="1800" b="1" dirty="0" smtClean="0">
                <a:solidFill>
                  <a:srgbClr val="00863D"/>
                </a:solidFill>
                <a:latin typeface="Times New Roman" pitchFamily="18" charset="0"/>
                <a:cs typeface="Times New Roman" pitchFamily="18" charset="0"/>
              </a:rPr>
              <a:t>Alex </a:t>
            </a:r>
            <a:r>
              <a:rPr lang="en-US" sz="1800" b="1" dirty="0" err="1" smtClean="0">
                <a:solidFill>
                  <a:srgbClr val="00863D"/>
                </a:solidFill>
                <a:latin typeface="Times New Roman" pitchFamily="18" charset="0"/>
                <a:cs typeface="Times New Roman" pitchFamily="18" charset="0"/>
              </a:rPr>
              <a:t>Stargnaro</a:t>
            </a:r>
            <a:r>
              <a:rPr lang="en-US" sz="1800" b="1" dirty="0" smtClean="0">
                <a:solidFill>
                  <a:srgbClr val="00863D"/>
                </a:solidFill>
                <a:latin typeface="Times New Roman" pitchFamily="18" charset="0"/>
                <a:cs typeface="Times New Roman" pitchFamily="18" charset="0"/>
              </a:rPr>
              <a:t>-Green (Chair), Marcos </a:t>
            </a:r>
            <a:r>
              <a:rPr lang="en-US" sz="1800" b="1" dirty="0" err="1" smtClean="0">
                <a:solidFill>
                  <a:srgbClr val="00863D"/>
                </a:solidFill>
                <a:latin typeface="Times New Roman" pitchFamily="18" charset="0"/>
                <a:cs typeface="Times New Roman" pitchFamily="18" charset="0"/>
              </a:rPr>
              <a:t>Abalovich</a:t>
            </a:r>
            <a:r>
              <a:rPr lang="en-US" sz="1800" b="1" dirty="0" smtClean="0">
                <a:solidFill>
                  <a:srgbClr val="00863D"/>
                </a:solidFill>
                <a:latin typeface="Times New Roman" pitchFamily="18" charset="0"/>
                <a:cs typeface="Times New Roman" pitchFamily="18" charset="0"/>
              </a:rPr>
              <a:t>, Erik Alexander, </a:t>
            </a:r>
            <a:r>
              <a:rPr lang="en-US" sz="1800" b="1" dirty="0" err="1" smtClean="0">
                <a:solidFill>
                  <a:srgbClr val="00863D"/>
                </a:solidFill>
                <a:latin typeface="Times New Roman" pitchFamily="18" charset="0"/>
                <a:cs typeface="Times New Roman" pitchFamily="18" charset="0"/>
              </a:rPr>
              <a:t>Fereidoun</a:t>
            </a:r>
            <a:r>
              <a:rPr lang="en-US" sz="1800" b="1" dirty="0" smtClean="0">
                <a:solidFill>
                  <a:srgbClr val="00863D"/>
                </a:solidFill>
                <a:latin typeface="Times New Roman" pitchFamily="18" charset="0"/>
                <a:cs typeface="Times New Roman" pitchFamily="18" charset="0"/>
              </a:rPr>
              <a:t> </a:t>
            </a:r>
            <a:r>
              <a:rPr lang="en-US" sz="1800" b="1" dirty="0" err="1" smtClean="0">
                <a:solidFill>
                  <a:srgbClr val="00863D"/>
                </a:solidFill>
                <a:latin typeface="Times New Roman" pitchFamily="18" charset="0"/>
                <a:cs typeface="Times New Roman" pitchFamily="18" charset="0"/>
              </a:rPr>
              <a:t>Azizi</a:t>
            </a:r>
            <a:r>
              <a:rPr lang="en-US" sz="1800" b="1" dirty="0" smtClean="0">
                <a:solidFill>
                  <a:srgbClr val="00863D"/>
                </a:solidFill>
                <a:latin typeface="Times New Roman" pitchFamily="18" charset="0"/>
                <a:cs typeface="Times New Roman" pitchFamily="18" charset="0"/>
              </a:rPr>
              <a:t>, </a:t>
            </a:r>
          </a:p>
          <a:p>
            <a:pPr algn="ctr">
              <a:lnSpc>
                <a:spcPct val="150000"/>
              </a:lnSpc>
            </a:pPr>
            <a:r>
              <a:rPr lang="en-US" sz="1800" b="1" dirty="0" smtClean="0">
                <a:solidFill>
                  <a:srgbClr val="00863D"/>
                </a:solidFill>
                <a:latin typeface="Times New Roman" pitchFamily="18" charset="0"/>
                <a:cs typeface="Times New Roman" pitchFamily="18" charset="0"/>
              </a:rPr>
              <a:t>Jorge </a:t>
            </a:r>
            <a:r>
              <a:rPr lang="en-US" sz="1800" b="1" dirty="0" err="1" smtClean="0">
                <a:solidFill>
                  <a:srgbClr val="00863D"/>
                </a:solidFill>
                <a:latin typeface="Times New Roman" pitchFamily="18" charset="0"/>
                <a:cs typeface="Times New Roman" pitchFamily="18" charset="0"/>
              </a:rPr>
              <a:t>Mestman</a:t>
            </a:r>
            <a:r>
              <a:rPr lang="en-US" sz="1800" b="1" dirty="0" smtClean="0">
                <a:solidFill>
                  <a:srgbClr val="00863D"/>
                </a:solidFill>
                <a:latin typeface="Times New Roman" pitchFamily="18" charset="0"/>
                <a:cs typeface="Times New Roman" pitchFamily="18" charset="0"/>
              </a:rPr>
              <a:t>, Roberto Negro, Angelina Nixon, Elizabeth N. Pearce, Office P. </a:t>
            </a:r>
          </a:p>
          <a:p>
            <a:pPr algn="ctr">
              <a:lnSpc>
                <a:spcPct val="150000"/>
              </a:lnSpc>
            </a:pPr>
            <a:r>
              <a:rPr lang="en-US" sz="1800" b="1" dirty="0" err="1" smtClean="0">
                <a:solidFill>
                  <a:srgbClr val="00863D"/>
                </a:solidFill>
                <a:latin typeface="Times New Roman" pitchFamily="18" charset="0"/>
                <a:cs typeface="Times New Roman" pitchFamily="18" charset="0"/>
              </a:rPr>
              <a:t>Soldin</a:t>
            </a:r>
            <a:r>
              <a:rPr lang="en-US" sz="1800" b="1" dirty="0" smtClean="0">
                <a:solidFill>
                  <a:srgbClr val="00863D"/>
                </a:solidFill>
                <a:latin typeface="Times New Roman" pitchFamily="18" charset="0"/>
                <a:cs typeface="Times New Roman" pitchFamily="18" charset="0"/>
              </a:rPr>
              <a:t>, Scott Sullivan and </a:t>
            </a:r>
            <a:r>
              <a:rPr lang="en-US" sz="1800" b="1" dirty="0" err="1" smtClean="0">
                <a:solidFill>
                  <a:srgbClr val="00863D"/>
                </a:solidFill>
                <a:latin typeface="Times New Roman" pitchFamily="18" charset="0"/>
                <a:cs typeface="Times New Roman" pitchFamily="18" charset="0"/>
              </a:rPr>
              <a:t>Wilmar</a:t>
            </a:r>
            <a:r>
              <a:rPr lang="en-US" sz="1800" b="1" dirty="0" smtClean="0">
                <a:solidFill>
                  <a:srgbClr val="00863D"/>
                </a:solidFill>
                <a:latin typeface="Times New Roman" pitchFamily="18" charset="0"/>
                <a:cs typeface="Times New Roman" pitchFamily="18" charset="0"/>
              </a:rPr>
              <a:t> </a:t>
            </a:r>
            <a:r>
              <a:rPr lang="en-US" sz="1800" b="1" dirty="0" err="1" smtClean="0">
                <a:solidFill>
                  <a:srgbClr val="00863D"/>
                </a:solidFill>
                <a:latin typeface="Times New Roman" pitchFamily="18" charset="0"/>
                <a:cs typeface="Times New Roman" pitchFamily="18" charset="0"/>
              </a:rPr>
              <a:t>Wiersinga</a:t>
            </a:r>
            <a:r>
              <a:rPr lang="en-US" sz="1800" b="1" dirty="0" smtClean="0">
                <a:solidFill>
                  <a:srgbClr val="00863D"/>
                </a:solidFill>
                <a:latin typeface="Times New Roman" pitchFamily="18" charset="0"/>
                <a:cs typeface="Times New Roman" pitchFamily="18" charset="0"/>
              </a:rPr>
              <a:t> </a:t>
            </a:r>
          </a:p>
          <a:p>
            <a:pPr algn="ctr"/>
            <a:endParaRPr lang="en-US" sz="2000" dirty="0" smtClean="0">
              <a:solidFill>
                <a:srgbClr val="00B050"/>
              </a:solidFill>
              <a:latin typeface="Times New Roman" pitchFamily="18" charset="0"/>
              <a:cs typeface="Times New Roman" pitchFamily="18" charset="0"/>
            </a:endParaRPr>
          </a:p>
          <a:p>
            <a:pPr algn="ctr"/>
            <a:endParaRPr lang="en-US" sz="2000" dirty="0" smtClean="0">
              <a:solidFill>
                <a:srgbClr val="00B050"/>
              </a:solidFill>
              <a:latin typeface="Times New Roman" pitchFamily="18" charset="0"/>
              <a:cs typeface="Times New Roman" pitchFamily="18" charset="0"/>
            </a:endParaRPr>
          </a:p>
          <a:p>
            <a:pPr algn="l"/>
            <a:r>
              <a:rPr lang="en-US" sz="2000" b="1" dirty="0" smtClean="0">
                <a:solidFill>
                  <a:srgbClr val="0070C0"/>
                </a:solidFill>
                <a:latin typeface="Times New Roman" pitchFamily="18" charset="0"/>
                <a:cs typeface="Times New Roman" pitchFamily="18" charset="0"/>
              </a:rPr>
              <a:t>All:			        </a:t>
            </a:r>
            <a:r>
              <a:rPr lang="en-US" sz="2000" b="1" dirty="0" err="1" smtClean="0">
                <a:solidFill>
                  <a:srgbClr val="0070C0"/>
                </a:solidFill>
                <a:latin typeface="Times New Roman" pitchFamily="18" charset="0"/>
                <a:cs typeface="Times New Roman" pitchFamily="18" charset="0"/>
              </a:rPr>
              <a:t>Thyrotoxicosis</a:t>
            </a:r>
            <a:r>
              <a:rPr lang="en-US" sz="2000" b="1" dirty="0" smtClean="0">
                <a:solidFill>
                  <a:srgbClr val="0070C0"/>
                </a:solidFill>
                <a:latin typeface="Times New Roman" pitchFamily="18" charset="0"/>
                <a:cs typeface="Times New Roman" pitchFamily="18" charset="0"/>
              </a:rPr>
              <a:t>:</a:t>
            </a:r>
          </a:p>
          <a:p>
            <a:pPr lvl="1" algn="l"/>
            <a:r>
              <a:rPr lang="en-US" sz="1800" dirty="0" smtClean="0">
                <a:solidFill>
                  <a:srgbClr val="0070C0"/>
                </a:solidFill>
                <a:latin typeface="Times New Roman" pitchFamily="18" charset="0"/>
                <a:cs typeface="Times New Roman" pitchFamily="18" charset="0"/>
              </a:rPr>
              <a:t>84 Questions 			16</a:t>
            </a:r>
          </a:p>
          <a:p>
            <a:pPr lvl="1" algn="l"/>
            <a:r>
              <a:rPr lang="en-US" sz="1800" dirty="0" smtClean="0">
                <a:solidFill>
                  <a:srgbClr val="0070C0"/>
                </a:solidFill>
                <a:latin typeface="Times New Roman" pitchFamily="18" charset="0"/>
                <a:cs typeface="Times New Roman" pitchFamily="18" charset="0"/>
              </a:rPr>
              <a:t>76 Recommendations		17</a:t>
            </a:r>
          </a:p>
          <a:p>
            <a:pPr algn="l"/>
            <a:endParaRPr lang="en-US" sz="2000" dirty="0" smtClean="0">
              <a:solidFill>
                <a:srgbClr val="0070C0"/>
              </a:solidFill>
              <a:latin typeface="Times New Roman" pitchFamily="18" charset="0"/>
              <a:cs typeface="Times New Roman" pitchFamily="18" charset="0"/>
            </a:endParaRPr>
          </a:p>
          <a:p>
            <a:pPr algn="l"/>
            <a:endParaRPr lang="en-US" sz="2000" dirty="0" smtClean="0">
              <a:solidFill>
                <a:srgbClr val="0070C0"/>
              </a:solidFill>
              <a:latin typeface="Times New Roman" pitchFamily="18" charset="0"/>
              <a:cs typeface="Times New Roman" pitchFamily="18" charset="0"/>
            </a:endParaRPr>
          </a:p>
          <a:p>
            <a:pPr algn="l"/>
            <a:r>
              <a:rPr lang="en-US" sz="1400" b="1" dirty="0" smtClean="0">
                <a:solidFill>
                  <a:srgbClr val="7030A0"/>
                </a:solidFill>
                <a:latin typeface="Times New Roman" pitchFamily="18" charset="0"/>
                <a:cs typeface="Times New Roman" pitchFamily="18" charset="0"/>
              </a:rPr>
              <a:t>Thyroid 2011; 21: 1081-1125</a:t>
            </a:r>
            <a:endParaRPr lang="en-US" sz="1400" b="1" dirty="0">
              <a:solidFill>
                <a:srgbClr val="7030A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1438"/>
            <a:ext cx="8229600" cy="1143000"/>
          </a:xfrm>
        </p:spPr>
        <p:txBody>
          <a:bodyPr/>
          <a:lstStyle/>
          <a:p>
            <a:pPr algn="ctr"/>
            <a:r>
              <a:rPr lang="en-US" b="1" dirty="0" smtClean="0">
                <a:solidFill>
                  <a:srgbClr val="C00000"/>
                </a:solidFill>
                <a:effectLst/>
                <a:latin typeface="Albertus Extra Bold" pitchFamily="34" charset="0"/>
                <a:cs typeface="Aharoni" pitchFamily="2" charset="-79"/>
              </a:rPr>
              <a:t>Conclusion</a:t>
            </a:r>
          </a:p>
        </p:txBody>
      </p:sp>
      <p:sp>
        <p:nvSpPr>
          <p:cNvPr id="3" name="Content Placeholder 2"/>
          <p:cNvSpPr>
            <a:spLocks noGrp="1"/>
          </p:cNvSpPr>
          <p:nvPr>
            <p:ph idx="1"/>
          </p:nvPr>
        </p:nvSpPr>
        <p:spPr>
          <a:xfrm>
            <a:off x="179512" y="1718494"/>
            <a:ext cx="8712968" cy="4806850"/>
          </a:xfrm>
        </p:spPr>
        <p:txBody>
          <a:bodyPr>
            <a:noAutofit/>
          </a:bodyPr>
          <a:lstStyle/>
          <a:p>
            <a:pPr algn="just">
              <a:buClr>
                <a:srgbClr val="C00000"/>
              </a:buClr>
              <a:buSzPct val="121000"/>
              <a:buFont typeface="Wingdings" pitchFamily="2" charset="2"/>
              <a:buChar char="§"/>
              <a:defRPr/>
            </a:pPr>
            <a:r>
              <a:rPr lang="en-US" sz="2500" b="1" dirty="0" smtClean="0">
                <a:solidFill>
                  <a:schemeClr val="accent1">
                    <a:lumMod val="75000"/>
                  </a:schemeClr>
                </a:solidFill>
                <a:latin typeface="Arial" pitchFamily="34" charset="0"/>
                <a:cs typeface="Arial" pitchFamily="34" charset="0"/>
              </a:rPr>
              <a:t>Clinical (Overt) </a:t>
            </a:r>
            <a:r>
              <a:rPr lang="en-US" sz="2500" b="1" dirty="0" err="1" smtClean="0">
                <a:solidFill>
                  <a:schemeClr val="accent1">
                    <a:lumMod val="75000"/>
                  </a:schemeClr>
                </a:solidFill>
                <a:latin typeface="Arial" pitchFamily="34" charset="0"/>
                <a:cs typeface="Arial" pitchFamily="34" charset="0"/>
              </a:rPr>
              <a:t>thyrotoxicosis</a:t>
            </a:r>
            <a:r>
              <a:rPr lang="en-US" sz="2500" b="1" dirty="0" smtClean="0">
                <a:solidFill>
                  <a:schemeClr val="accent1">
                    <a:lumMod val="75000"/>
                  </a:schemeClr>
                </a:solidFill>
                <a:latin typeface="Arial" pitchFamily="34" charset="0"/>
                <a:cs typeface="Arial" pitchFamily="34" charset="0"/>
              </a:rPr>
              <a:t> is rather common during pregnancy and postpartum and influence the health of     mother, fetus and infant. </a:t>
            </a:r>
          </a:p>
          <a:p>
            <a:pPr>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lgn="just">
              <a:buClr>
                <a:srgbClr val="C00000"/>
              </a:buClr>
              <a:buSzPct val="121000"/>
              <a:buFont typeface="Wingdings" pitchFamily="2" charset="2"/>
              <a:buChar char="§"/>
              <a:defRPr/>
            </a:pPr>
            <a:r>
              <a:rPr lang="en-US" sz="2500" b="1" dirty="0" smtClean="0">
                <a:solidFill>
                  <a:srgbClr val="FF6600"/>
                </a:solidFill>
                <a:latin typeface="Arial" pitchFamily="34" charset="0"/>
                <a:cs typeface="Arial" pitchFamily="34" charset="0"/>
              </a:rPr>
              <a:t>Effective evidence based strategies for both detection and management should be developed for the benefit of both mother and child. </a:t>
            </a:r>
          </a:p>
          <a:p>
            <a:pPr algn="just">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lgn="just">
              <a:buClr>
                <a:srgbClr val="C00000"/>
              </a:buClr>
              <a:buSzPct val="121000"/>
              <a:buFont typeface="Wingdings" pitchFamily="2" charset="2"/>
              <a:buChar char="§"/>
              <a:defRPr/>
            </a:pPr>
            <a:r>
              <a:rPr lang="en-US" sz="2500" b="1" dirty="0" smtClean="0">
                <a:solidFill>
                  <a:srgbClr val="00B050"/>
                </a:solidFill>
                <a:latin typeface="Arial" pitchFamily="34" charset="0"/>
                <a:cs typeface="Arial" pitchFamily="34" charset="0"/>
              </a:rPr>
              <a:t>Prompt and appropriate treatment of hyperthyroidism could dramatically improve the pregnancy outcome and ensure health promotion for mother and infant. </a:t>
            </a:r>
            <a:endParaRPr lang="en-US" sz="25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64275" y="309563"/>
            <a:ext cx="2296436" cy="6400800"/>
          </a:xfrm>
          <a:prstGeom prst="rect">
            <a:avLst/>
          </a:prstGeom>
        </p:spPr>
      </p:pic>
      <p:grpSp>
        <p:nvGrpSpPr>
          <p:cNvPr id="2" name="Group 4"/>
          <p:cNvGrpSpPr/>
          <p:nvPr/>
        </p:nvGrpSpPr>
        <p:grpSpPr>
          <a:xfrm>
            <a:off x="1076924" y="309564"/>
            <a:ext cx="1074284" cy="362545"/>
            <a:chOff x="5592762" y="11582400"/>
            <a:chExt cx="6809572" cy="2133601"/>
          </a:xfrm>
        </p:grpSpPr>
        <p:pic>
          <p:nvPicPr>
            <p:cNvPr id="6" name="Picture 2" descr="http://gks2.com/images/black-family-reunion-art/black-family-reunion-art-1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2762" y="11582400"/>
              <a:ext cx="2259107" cy="21336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gks2.com/images/black-family-reunion-art/black-family-reunion-art-1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49947" y="11582400"/>
              <a:ext cx="2259107" cy="213360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gks2.com/images/black-family-reunion-art/black-family-reunion-art-1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43227" y="11582400"/>
              <a:ext cx="2259107" cy="213360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60762" y="1278535"/>
            <a:ext cx="703460" cy="319131"/>
          </a:xfrm>
          <a:prstGeom prst="rect">
            <a:avLst/>
          </a:prstGeom>
        </p:spPr>
      </p:pic>
      <p:pic>
        <p:nvPicPr>
          <p:cNvPr id="10" name="Picture 9"/>
          <p:cNvPicPr>
            <a:picLocks noChangeAspect="1"/>
          </p:cNvPicPr>
          <p:nvPr/>
        </p:nvPicPr>
        <p:blipFill rotWithShape="1">
          <a:blip r:embed="rId5" cstate="print">
            <a:clrChange>
              <a:clrFrom>
                <a:srgbClr val="DCDAD6"/>
              </a:clrFrom>
              <a:clrTo>
                <a:srgbClr val="DCDAD6">
                  <a:alpha val="0"/>
                </a:srgbClr>
              </a:clrTo>
            </a:clrChange>
            <a:extLst>
              <a:ext uri="{28A0092B-C50C-407E-A947-70E740481C1C}">
                <a14:useLocalDpi xmlns="" xmlns:a14="http://schemas.microsoft.com/office/drawing/2010/main" val="0"/>
              </a:ext>
            </a:extLst>
          </a:blip>
          <a:srcRect l="3848" b="426"/>
          <a:stretch/>
        </p:blipFill>
        <p:spPr>
          <a:xfrm>
            <a:off x="1461458" y="2216076"/>
            <a:ext cx="495200" cy="350561"/>
          </a:xfrm>
          <a:prstGeom prst="rect">
            <a:avLst/>
          </a:prstGeom>
        </p:spPr>
      </p:pic>
      <p:pic>
        <p:nvPicPr>
          <p:cNvPr id="11" name="Picture 4" descr="http://www.nature.com/ng/journal/v44/n4/images/ng.1109-F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20639" y="3191877"/>
            <a:ext cx="502313" cy="33863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massgenomics.org/wp-content/uploads/2014/06/Greenlandic-FineMapping.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461458" y="4154507"/>
            <a:ext cx="406344" cy="32226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rotWithShape="1">
          <a:blip r:embed="rId8" cstate="print">
            <a:extLst>
              <a:ext uri="{28A0092B-C50C-407E-A947-70E740481C1C}">
                <a14:useLocalDpi xmlns="" xmlns:a14="http://schemas.microsoft.com/office/drawing/2010/main" val="0"/>
              </a:ext>
            </a:extLst>
          </a:blip>
          <a:srcRect t="15575" b="6303"/>
          <a:stretch/>
        </p:blipFill>
        <p:spPr>
          <a:xfrm>
            <a:off x="1198672" y="6058894"/>
            <a:ext cx="931916" cy="337798"/>
          </a:xfrm>
          <a:prstGeom prst="rect">
            <a:avLst/>
          </a:prstGeom>
        </p:spPr>
      </p:pic>
      <p:pic>
        <p:nvPicPr>
          <p:cNvPr id="15" name="Picture 14"/>
          <p:cNvPicPr>
            <a:picLocks noChangeAspect="1"/>
          </p:cNvPicPr>
          <p:nvPr/>
        </p:nvPicPr>
        <p:blipFill>
          <a:blip r:embed="rId9" cstate="print"/>
          <a:stretch>
            <a:fillRect/>
          </a:stretch>
        </p:blipFill>
        <p:spPr>
          <a:xfrm>
            <a:off x="1269568" y="5124720"/>
            <a:ext cx="861792" cy="390679"/>
          </a:xfrm>
          <a:prstGeom prst="rect">
            <a:avLst/>
          </a:prstGeom>
        </p:spPr>
      </p:pic>
      <p:pic>
        <p:nvPicPr>
          <p:cNvPr id="16" name="Picture 15"/>
          <p:cNvPicPr>
            <a:picLocks noChangeAspect="1"/>
          </p:cNvPicPr>
          <p:nvPr/>
        </p:nvPicPr>
        <p:blipFill>
          <a:blip r:embed="rId10" cstate="print"/>
          <a:stretch>
            <a:fillRect/>
          </a:stretch>
        </p:blipFill>
        <p:spPr>
          <a:xfrm>
            <a:off x="3762349" y="1199046"/>
            <a:ext cx="1641491" cy="5032075"/>
          </a:xfrm>
          <a:prstGeom prst="rect">
            <a:avLst/>
          </a:prstGeom>
        </p:spPr>
      </p:pic>
      <p:pic>
        <p:nvPicPr>
          <p:cNvPr id="18" name="Picture 17"/>
          <p:cNvPicPr>
            <a:picLocks noChangeAspect="1"/>
          </p:cNvPicPr>
          <p:nvPr/>
        </p:nvPicPr>
        <p:blipFill>
          <a:blip r:embed="rId11" cstate="print"/>
          <a:stretch>
            <a:fillRect/>
          </a:stretch>
        </p:blipFill>
        <p:spPr>
          <a:xfrm>
            <a:off x="5403840" y="490836"/>
            <a:ext cx="3192869" cy="2668461"/>
          </a:xfrm>
          <a:prstGeom prst="rect">
            <a:avLst/>
          </a:prstGeom>
        </p:spPr>
      </p:pic>
      <p:pic>
        <p:nvPicPr>
          <p:cNvPr id="19" name="Picture 18"/>
          <p:cNvPicPr>
            <a:picLocks noChangeAspect="1"/>
          </p:cNvPicPr>
          <p:nvPr/>
        </p:nvPicPr>
        <p:blipFill>
          <a:blip r:embed="rId12" cstate="print"/>
          <a:stretch>
            <a:fillRect/>
          </a:stretch>
        </p:blipFill>
        <p:spPr>
          <a:xfrm>
            <a:off x="5299508" y="2808128"/>
            <a:ext cx="3108943" cy="3250766"/>
          </a:xfrm>
          <a:prstGeom prst="rect">
            <a:avLst/>
          </a:prstGeom>
        </p:spPr>
      </p:pic>
      <p:pic>
        <p:nvPicPr>
          <p:cNvPr id="20" name="Picture 19"/>
          <p:cNvPicPr>
            <a:picLocks noChangeAspect="1"/>
          </p:cNvPicPr>
          <p:nvPr/>
        </p:nvPicPr>
        <p:blipFill>
          <a:blip r:embed="rId13" cstate="print"/>
          <a:stretch>
            <a:fillRect/>
          </a:stretch>
        </p:blipFill>
        <p:spPr>
          <a:xfrm>
            <a:off x="3941142" y="309564"/>
            <a:ext cx="1283906" cy="725861"/>
          </a:xfrm>
          <a:prstGeom prst="rect">
            <a:avLst/>
          </a:prstGeom>
        </p:spPr>
      </p:pic>
      <p:sp>
        <p:nvSpPr>
          <p:cNvPr id="21" name="TextBox 20"/>
          <p:cNvSpPr txBox="1"/>
          <p:nvPr/>
        </p:nvSpPr>
        <p:spPr>
          <a:xfrm rot="16200000">
            <a:off x="-1836107" y="2824992"/>
            <a:ext cx="4225464" cy="646331"/>
          </a:xfrm>
          <a:prstGeom prst="rect">
            <a:avLst/>
          </a:prstGeom>
          <a:noFill/>
        </p:spPr>
        <p:txBody>
          <a:bodyPr wrap="square" rtlCol="0">
            <a:spAutoFit/>
          </a:bodyPr>
          <a:lstStyle/>
          <a:p>
            <a:pPr algn="ctr"/>
            <a:r>
              <a:rPr lang="fa-IR" b="1" dirty="0" smtClean="0">
                <a:solidFill>
                  <a:schemeClr val="accent2">
                    <a:lumMod val="75000"/>
                  </a:schemeClr>
                </a:solidFill>
                <a:cs typeface="0 Homa" panose="00000400000000000000" pitchFamily="2" charset="-78"/>
              </a:rPr>
              <a:t>روند انجام مطالعه گسترده ژنومی</a:t>
            </a:r>
          </a:p>
          <a:p>
            <a:pPr algn="ctr"/>
            <a:r>
              <a:rPr lang="en-US" b="1" dirty="0" smtClean="0">
                <a:solidFill>
                  <a:schemeClr val="accent2">
                    <a:lumMod val="75000"/>
                  </a:schemeClr>
                </a:solidFill>
                <a:cs typeface="0 Homa" panose="00000400000000000000" pitchFamily="2" charset="-78"/>
              </a:rPr>
              <a:t>Genome Wide Association Study</a:t>
            </a:r>
            <a:endParaRPr lang="en-US" b="1" dirty="0">
              <a:solidFill>
                <a:schemeClr val="accent2">
                  <a:lumMod val="75000"/>
                </a:schemeClr>
              </a:solidFill>
              <a:cs typeface="0 Homa" panose="00000400000000000000" pitchFamily="2" charset="-78"/>
            </a:endParaRPr>
          </a:p>
        </p:txBody>
      </p:sp>
    </p:spTree>
    <p:extLst>
      <p:ext uri="{BB962C8B-B14F-4D97-AF65-F5344CB8AC3E}">
        <p14:creationId xmlns="" xmlns:p14="http://schemas.microsoft.com/office/powerpoint/2010/main" val="241400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91872" cy="6048672"/>
          </a:xfrm>
        </p:spPr>
        <p:txBody>
          <a:bodyPr>
            <a:normAutofit fontScale="90000"/>
          </a:bodyPr>
          <a:lstStyle/>
          <a:p>
            <a:pPr algn="ctr">
              <a:lnSpc>
                <a:spcPct val="150000"/>
              </a:lnSpc>
            </a:pPr>
            <a:r>
              <a:rPr lang="en-US" altLang="zh-TW" sz="2800" b="1" dirty="0" smtClean="0">
                <a:solidFill>
                  <a:srgbClr val="C00000"/>
                </a:solidFill>
                <a:latin typeface="Albertus Extra Bold" pitchFamily="34" charset="0"/>
                <a:cs typeface="Aharoni" pitchFamily="2" charset="-79"/>
              </a:rPr>
              <a:t>Management of Thyroid Dysfunction during Pregnancy and Postpartum: An Endocrine Society Clinical Practice Guideline</a:t>
            </a:r>
            <a:r>
              <a:rPr lang="en-US" sz="3000" b="1" dirty="0" smtClean="0">
                <a:solidFill>
                  <a:srgbClr val="00FF00"/>
                </a:solidFill>
              </a:rPr>
              <a:t/>
            </a:r>
            <a:br>
              <a:rPr lang="en-US" sz="3000" b="1" dirty="0" smtClean="0">
                <a:solidFill>
                  <a:srgbClr val="00FF00"/>
                </a:solidFill>
              </a:rPr>
            </a:br>
            <a:r>
              <a:rPr lang="en-US" sz="3000" b="1" dirty="0" smtClean="0">
                <a:solidFill>
                  <a:srgbClr val="00FF00"/>
                </a:solidFill>
              </a:rPr>
              <a:t/>
            </a:r>
            <a:br>
              <a:rPr lang="en-US" sz="3000" b="1" dirty="0" smtClean="0">
                <a:solidFill>
                  <a:srgbClr val="00FF00"/>
                </a:solidFill>
              </a:rPr>
            </a:br>
            <a:r>
              <a:rPr lang="en-US" sz="2500" b="1" dirty="0" smtClean="0">
                <a:solidFill>
                  <a:schemeClr val="accent1"/>
                </a:solidFill>
                <a:effectLst/>
                <a:latin typeface="Times New Roman" pitchFamily="18" charset="0"/>
                <a:cs typeface="Times New Roman" pitchFamily="18" charset="0"/>
              </a:rPr>
              <a:t>Leslie De </a:t>
            </a:r>
            <a:r>
              <a:rPr lang="en-US" sz="2500" b="1" dirty="0" err="1" smtClean="0">
                <a:solidFill>
                  <a:schemeClr val="accent1"/>
                </a:solidFill>
                <a:effectLst/>
                <a:latin typeface="Times New Roman" pitchFamily="18" charset="0"/>
                <a:cs typeface="Times New Roman" pitchFamily="18" charset="0"/>
              </a:rPr>
              <a:t>Groot</a:t>
            </a:r>
            <a:r>
              <a:rPr lang="en-US" sz="2500" b="1" dirty="0" smtClean="0">
                <a:solidFill>
                  <a:schemeClr val="accent1"/>
                </a:solidFill>
                <a:effectLst/>
                <a:latin typeface="Times New Roman" pitchFamily="18" charset="0"/>
                <a:cs typeface="Times New Roman" pitchFamily="18" charset="0"/>
              </a:rPr>
              <a:t>, Marcos </a:t>
            </a:r>
            <a:r>
              <a:rPr lang="en-US" sz="2500" b="1" dirty="0" err="1" smtClean="0">
                <a:solidFill>
                  <a:schemeClr val="accent1"/>
                </a:solidFill>
                <a:effectLst/>
                <a:latin typeface="Times New Roman" pitchFamily="18" charset="0"/>
                <a:cs typeface="Times New Roman" pitchFamily="18" charset="0"/>
              </a:rPr>
              <a:t>Abalovich</a:t>
            </a:r>
            <a:r>
              <a:rPr lang="en-US" sz="2500" b="1" dirty="0" smtClean="0">
                <a:solidFill>
                  <a:schemeClr val="accent1"/>
                </a:solidFill>
                <a:effectLst/>
                <a:latin typeface="Times New Roman" pitchFamily="18" charset="0"/>
                <a:cs typeface="Times New Roman" pitchFamily="18" charset="0"/>
              </a:rPr>
              <a:t>, Erik K. Alexander, Nobuyuki Amino, Linda Barbour, Rhoda H. </a:t>
            </a:r>
            <a:r>
              <a:rPr lang="en-US" sz="2500" b="1" dirty="0" err="1" smtClean="0">
                <a:solidFill>
                  <a:schemeClr val="accent1"/>
                </a:solidFill>
                <a:effectLst/>
                <a:latin typeface="Times New Roman" pitchFamily="18" charset="0"/>
                <a:cs typeface="Times New Roman" pitchFamily="18" charset="0"/>
              </a:rPr>
              <a:t>Cobin</a:t>
            </a:r>
            <a:r>
              <a:rPr lang="en-US" sz="2500" b="1" dirty="0" smtClean="0">
                <a:solidFill>
                  <a:schemeClr val="accent1"/>
                </a:solidFill>
                <a:effectLst/>
                <a:latin typeface="Times New Roman" pitchFamily="18" charset="0"/>
                <a:cs typeface="Times New Roman" pitchFamily="18" charset="0"/>
              </a:rPr>
              <a:t>, Creswell J. Eastman, John H. Lazarus, Dominique </a:t>
            </a:r>
            <a:r>
              <a:rPr lang="en-US" sz="2500" b="1" dirty="0" err="1" smtClean="0">
                <a:solidFill>
                  <a:schemeClr val="accent1"/>
                </a:solidFill>
                <a:effectLst/>
                <a:latin typeface="Times New Roman" pitchFamily="18" charset="0"/>
                <a:cs typeface="Times New Roman" pitchFamily="18" charset="0"/>
              </a:rPr>
              <a:t>Luton</a:t>
            </a:r>
            <a:r>
              <a:rPr lang="en-US" sz="2500" b="1" dirty="0" smtClean="0">
                <a:solidFill>
                  <a:schemeClr val="accent1"/>
                </a:solidFill>
                <a:effectLst/>
                <a:latin typeface="Times New Roman" pitchFamily="18" charset="0"/>
                <a:cs typeface="Times New Roman" pitchFamily="18" charset="0"/>
              </a:rPr>
              <a:t>, Susan J. Mandel, Jorge </a:t>
            </a:r>
            <a:r>
              <a:rPr lang="en-US" sz="2500" b="1" dirty="0" err="1" smtClean="0">
                <a:solidFill>
                  <a:schemeClr val="accent1"/>
                </a:solidFill>
                <a:effectLst/>
                <a:latin typeface="Times New Roman" pitchFamily="18" charset="0"/>
                <a:cs typeface="Times New Roman" pitchFamily="18" charset="0"/>
              </a:rPr>
              <a:t>Mestman</a:t>
            </a:r>
            <a:r>
              <a:rPr lang="en-US" sz="2500" b="1" dirty="0" smtClean="0">
                <a:solidFill>
                  <a:schemeClr val="accent1"/>
                </a:solidFill>
                <a:effectLst/>
                <a:latin typeface="Times New Roman" pitchFamily="18" charset="0"/>
                <a:cs typeface="Times New Roman" pitchFamily="18" charset="0"/>
              </a:rPr>
              <a:t>, Joanne </a:t>
            </a:r>
            <a:r>
              <a:rPr lang="en-US" sz="2500" b="1" dirty="0" err="1" smtClean="0">
                <a:solidFill>
                  <a:schemeClr val="accent1"/>
                </a:solidFill>
                <a:effectLst/>
                <a:latin typeface="Times New Roman" pitchFamily="18" charset="0"/>
                <a:cs typeface="Times New Roman" pitchFamily="18" charset="0"/>
              </a:rPr>
              <a:t>Rovet</a:t>
            </a:r>
            <a:r>
              <a:rPr lang="en-US" sz="2500" b="1" dirty="0" smtClean="0">
                <a:solidFill>
                  <a:schemeClr val="accent1"/>
                </a:solidFill>
                <a:effectLst/>
                <a:latin typeface="Times New Roman" pitchFamily="18" charset="0"/>
                <a:cs typeface="Times New Roman" pitchFamily="18" charset="0"/>
              </a:rPr>
              <a:t>, and Scott Sullivan</a:t>
            </a:r>
            <a:br>
              <a:rPr lang="en-US" sz="2500" b="1" dirty="0" smtClean="0">
                <a:solidFill>
                  <a:schemeClr val="accent1"/>
                </a:solidFill>
                <a:effectLst/>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1800" b="1" dirty="0" smtClean="0">
                <a:solidFill>
                  <a:srgbClr val="7030A0"/>
                </a:solidFill>
                <a:effectLst/>
                <a:latin typeface="Times New Roman" pitchFamily="18" charset="0"/>
                <a:cs typeface="Times New Roman" pitchFamily="18" charset="0"/>
              </a:rPr>
              <a:t>J </a:t>
            </a:r>
            <a:r>
              <a:rPr lang="en-US" sz="1800" b="1" dirty="0" err="1" smtClean="0">
                <a:solidFill>
                  <a:srgbClr val="7030A0"/>
                </a:solidFill>
                <a:effectLst/>
                <a:latin typeface="Times New Roman" pitchFamily="18" charset="0"/>
                <a:cs typeface="Times New Roman" pitchFamily="18" charset="0"/>
              </a:rPr>
              <a:t>Clin</a:t>
            </a:r>
            <a:r>
              <a:rPr lang="en-US" sz="1800" b="1" dirty="0" smtClean="0">
                <a:solidFill>
                  <a:srgbClr val="7030A0"/>
                </a:solidFill>
                <a:effectLst/>
                <a:latin typeface="Times New Roman" pitchFamily="18" charset="0"/>
                <a:cs typeface="Times New Roman" pitchFamily="18" charset="0"/>
              </a:rPr>
              <a:t> </a:t>
            </a:r>
            <a:r>
              <a:rPr lang="en-US" sz="1800" b="1" dirty="0" err="1" smtClean="0">
                <a:solidFill>
                  <a:srgbClr val="7030A0"/>
                </a:solidFill>
                <a:effectLst/>
                <a:latin typeface="Times New Roman" pitchFamily="18" charset="0"/>
                <a:cs typeface="Times New Roman" pitchFamily="18" charset="0"/>
              </a:rPr>
              <a:t>Endocrinol</a:t>
            </a:r>
            <a:r>
              <a:rPr lang="en-US" sz="1800" b="1" dirty="0" smtClean="0">
                <a:solidFill>
                  <a:srgbClr val="7030A0"/>
                </a:solidFill>
                <a:effectLst/>
                <a:latin typeface="Times New Roman" pitchFamily="18" charset="0"/>
                <a:cs typeface="Times New Roman" pitchFamily="18" charset="0"/>
              </a:rPr>
              <a:t> </a:t>
            </a:r>
            <a:r>
              <a:rPr lang="en-US" sz="1800" b="1" dirty="0" err="1" smtClean="0">
                <a:solidFill>
                  <a:srgbClr val="7030A0"/>
                </a:solidFill>
                <a:effectLst/>
                <a:latin typeface="Times New Roman" pitchFamily="18" charset="0"/>
                <a:cs typeface="Times New Roman" pitchFamily="18" charset="0"/>
              </a:rPr>
              <a:t>Metab</a:t>
            </a:r>
            <a:r>
              <a:rPr lang="en-US" sz="1800" b="1" dirty="0" smtClean="0">
                <a:solidFill>
                  <a:srgbClr val="7030A0"/>
                </a:solidFill>
                <a:effectLst/>
                <a:latin typeface="Times New Roman" pitchFamily="18" charset="0"/>
                <a:cs typeface="Times New Roman" pitchFamily="18" charset="0"/>
              </a:rPr>
              <a:t>, August 2012; 97 (8): 2543-2565</a:t>
            </a:r>
            <a:endParaRPr lang="en-US" sz="1800" dirty="0">
              <a:solidFill>
                <a:srgbClr val="7030A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1" name="Group 51"/>
          <p:cNvGraphicFramePr>
            <a:graphicFrameLocks noGrp="1"/>
          </p:cNvGraphicFramePr>
          <p:nvPr>
            <p:ph/>
          </p:nvPr>
        </p:nvGraphicFramePr>
        <p:xfrm>
          <a:off x="500063" y="2000250"/>
          <a:ext cx="8001024" cy="4054793"/>
        </p:xfrm>
        <a:graphic>
          <a:graphicData uri="http://schemas.openxmlformats.org/drawingml/2006/table">
            <a:tbl>
              <a:tblPr/>
              <a:tblGrid>
                <a:gridCol w="3960812"/>
                <a:gridCol w="4040212"/>
              </a:tblGrid>
              <a:tr h="976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7030A0"/>
                          </a:solidFill>
                          <a:effectLst/>
                          <a:latin typeface="Times New Roman" pitchFamily="18" charset="0"/>
                          <a:cs typeface="Times New Roman" pitchFamily="18" charset="0"/>
                        </a:rPr>
                        <a:t>Maternal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7030A0"/>
                          </a:solidFill>
                          <a:effectLst/>
                          <a:latin typeface="Times New Roman" pitchFamily="18" charset="0"/>
                          <a:cs typeface="Times New Roman" pitchFamily="18" charset="0"/>
                        </a:rPr>
                        <a:t>Neonatal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Miscarriage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err="1" smtClean="0">
                          <a:ln>
                            <a:noFill/>
                          </a:ln>
                          <a:solidFill>
                            <a:schemeClr val="accent1">
                              <a:lumMod val="75000"/>
                            </a:schemeClr>
                          </a:solidFill>
                          <a:effectLst/>
                          <a:latin typeface="Times New Roman" pitchFamily="18" charset="0"/>
                          <a:cs typeface="Times New Roman" pitchFamily="18" charset="0"/>
                        </a:rPr>
                        <a:t>Abruptio</a:t>
                      </a: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placenta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Preterm delivery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Preeclampsia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CHF</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Thyroid storm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Hyperthyroidism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Central hypothyroidism</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Prematurity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IGR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Fetal death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Abnormalities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7" name="Text Box 43"/>
          <p:cNvSpPr txBox="1">
            <a:spLocks noChangeArrowheads="1"/>
          </p:cNvSpPr>
          <p:nvPr/>
        </p:nvSpPr>
        <p:spPr bwMode="auto">
          <a:xfrm>
            <a:off x="1357290" y="428604"/>
            <a:ext cx="6157456" cy="1015663"/>
          </a:xfrm>
          <a:prstGeom prst="rect">
            <a:avLst/>
          </a:prstGeom>
          <a:noFill/>
          <a:ln w="9525">
            <a:noFill/>
            <a:miter lim="800000"/>
            <a:headEnd/>
            <a:tailEnd/>
          </a:ln>
        </p:spPr>
        <p:txBody>
          <a:bodyPr wrap="none">
            <a:spAutoFit/>
          </a:bodyPr>
          <a:lstStyle/>
          <a:p>
            <a:pPr algn="ctr"/>
            <a:r>
              <a:rPr lang="en-US" sz="3000" b="1" dirty="0">
                <a:solidFill>
                  <a:srgbClr val="C00000"/>
                </a:solidFill>
                <a:latin typeface="Albertus Extra Bold" pitchFamily="34" charset="0"/>
                <a:ea typeface="+mj-ea"/>
                <a:cs typeface="Aharoni" pitchFamily="2" charset="-79"/>
              </a:rPr>
              <a:t>Complications of </a:t>
            </a:r>
            <a:r>
              <a:rPr lang="en-US" sz="3000" b="1" dirty="0" err="1">
                <a:solidFill>
                  <a:srgbClr val="C00000"/>
                </a:solidFill>
                <a:latin typeface="Albertus Extra Bold" pitchFamily="34" charset="0"/>
                <a:ea typeface="+mj-ea"/>
                <a:cs typeface="Aharoni" pitchFamily="2" charset="-79"/>
              </a:rPr>
              <a:t>thyrotoxicosis</a:t>
            </a:r>
            <a:r>
              <a:rPr lang="en-US" sz="3000" b="1" dirty="0">
                <a:solidFill>
                  <a:srgbClr val="C00000"/>
                </a:solidFill>
                <a:latin typeface="Albertus Extra Bold" pitchFamily="34" charset="0"/>
                <a:ea typeface="+mj-ea"/>
                <a:cs typeface="Aharoni" pitchFamily="2" charset="-79"/>
              </a:rPr>
              <a:t> </a:t>
            </a:r>
          </a:p>
          <a:p>
            <a:pPr algn="ctr"/>
            <a:r>
              <a:rPr lang="en-US" sz="3000" b="1" dirty="0">
                <a:solidFill>
                  <a:srgbClr val="C00000"/>
                </a:solidFill>
                <a:latin typeface="Albertus Extra Bold" pitchFamily="34" charset="0"/>
                <a:ea typeface="+mj-ea"/>
                <a:cs typeface="Aharoni" pitchFamily="2" charset="-79"/>
              </a:rPr>
              <a:t>in pregnancy</a:t>
            </a:r>
          </a:p>
        </p:txBody>
      </p:sp>
      <p:sp>
        <p:nvSpPr>
          <p:cNvPr id="31758" name="TextBox 4"/>
          <p:cNvSpPr txBox="1">
            <a:spLocks noChangeArrowheads="1"/>
          </p:cNvSpPr>
          <p:nvPr/>
        </p:nvSpPr>
        <p:spPr bwMode="auto">
          <a:xfrm>
            <a:off x="396875" y="6215063"/>
            <a:ext cx="4818063" cy="307975"/>
          </a:xfrm>
          <a:prstGeom prst="rect">
            <a:avLst/>
          </a:prstGeom>
          <a:noFill/>
          <a:ln w="9525">
            <a:noFill/>
            <a:miter lim="800000"/>
            <a:headEnd/>
            <a:tailEnd/>
          </a:ln>
        </p:spPr>
        <p:txBody>
          <a:bodyPr wrap="none">
            <a:spAutoFit/>
          </a:bodyPr>
          <a:lstStyle/>
          <a:p>
            <a:r>
              <a:rPr lang="en-US" sz="1400">
                <a:solidFill>
                  <a:schemeClr val="tx2"/>
                </a:solidFill>
              </a:rPr>
              <a:t>Adopted  from Laurberg P et al. Europ J Endocrinol 2009; 160:1</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9856"/>
            <a:ext cx="8229600" cy="1143000"/>
          </a:xfrm>
        </p:spPr>
        <p:txBody>
          <a:bodyPr>
            <a:noAutofit/>
          </a:bodyPr>
          <a:lstStyle/>
          <a:p>
            <a:pPr>
              <a:lnSpc>
                <a:spcPct val="150000"/>
              </a:lnSpc>
            </a:pPr>
            <a:r>
              <a:rPr lang="en-US" sz="2000" b="1" dirty="0">
                <a:solidFill>
                  <a:srgbClr val="C00000"/>
                </a:solidFill>
                <a:latin typeface="Albertus Extra Bold" pitchFamily="34" charset="0"/>
                <a:cs typeface="Aharoni" pitchFamily="2" charset="-79"/>
              </a:rPr>
              <a:t>WHAT IS THE RECOMMENDED MANAGEMENT OF GRAVES’ HYPERTHYROIDISM IN PREGNANCY?</a:t>
            </a:r>
            <a:br>
              <a:rPr lang="en-US" sz="2000" b="1" dirty="0">
                <a:solidFill>
                  <a:srgbClr val="C00000"/>
                </a:solidFill>
                <a:latin typeface="Albertus Extra Bold" pitchFamily="34" charset="0"/>
                <a:cs typeface="Aharoni" pitchFamily="2" charset="-79"/>
              </a:rPr>
            </a:br>
            <a:endParaRPr lang="en-US" sz="2000" b="1" dirty="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67544" y="2567955"/>
            <a:ext cx="8625136" cy="4389437"/>
          </a:xfrm>
        </p:spPr>
        <p:txBody>
          <a:bodyPr/>
          <a:lstStyle/>
          <a:p>
            <a:pPr>
              <a:lnSpc>
                <a:spcPct val="150000"/>
              </a:lnSpc>
              <a:buClr>
                <a:srgbClr val="C00000"/>
              </a:buClr>
            </a:pPr>
            <a:r>
              <a:rPr lang="en-US" sz="3400" dirty="0" err="1">
                <a:solidFill>
                  <a:srgbClr val="002060"/>
                </a:solidFill>
                <a:latin typeface="Times New Roman" pitchFamily="18" charset="0"/>
                <a:cs typeface="Times New Roman" pitchFamily="18" charset="0"/>
              </a:rPr>
              <a:t>Antithyroid</a:t>
            </a:r>
            <a:r>
              <a:rPr lang="en-US" sz="3400" dirty="0">
                <a:solidFill>
                  <a:srgbClr val="002060"/>
                </a:solidFill>
                <a:latin typeface="Times New Roman" pitchFamily="18" charset="0"/>
                <a:cs typeface="Times New Roman" pitchFamily="18" charset="0"/>
              </a:rPr>
              <a:t> drugs are the mainstay of therapy for hyperthyroidism during pregnancy </a:t>
            </a:r>
          </a:p>
        </p:txBody>
      </p:sp>
      <p:sp>
        <p:nvSpPr>
          <p:cNvPr id="4" name="Rectangle 3"/>
          <p:cNvSpPr/>
          <p:nvPr/>
        </p:nvSpPr>
        <p:spPr>
          <a:xfrm>
            <a:off x="144016" y="6279703"/>
            <a:ext cx="4572000" cy="461665"/>
          </a:xfrm>
          <a:prstGeom prst="rect">
            <a:avLst/>
          </a:prstGeom>
        </p:spPr>
        <p:txBody>
          <a:bodyPr>
            <a:spAutoFit/>
          </a:bodyPr>
          <a:lstStyle/>
          <a:p>
            <a:r>
              <a:rPr lang="en-US" sz="1200" dirty="0" err="1" smtClean="0">
                <a:solidFill>
                  <a:srgbClr val="002060"/>
                </a:solidFill>
              </a:rPr>
              <a:t>Azizi</a:t>
            </a:r>
            <a:r>
              <a:rPr lang="en-US" sz="1200" dirty="0" smtClean="0">
                <a:solidFill>
                  <a:srgbClr val="002060"/>
                </a:solidFill>
              </a:rPr>
              <a:t> F. Expert </a:t>
            </a:r>
            <a:r>
              <a:rPr lang="en-US" sz="1200" dirty="0" err="1" smtClean="0">
                <a:solidFill>
                  <a:srgbClr val="002060"/>
                </a:solidFill>
              </a:rPr>
              <a:t>Opin</a:t>
            </a:r>
            <a:r>
              <a:rPr lang="en-US" sz="1200" dirty="0" smtClean="0">
                <a:solidFill>
                  <a:srgbClr val="002060"/>
                </a:solidFill>
              </a:rPr>
              <a:t> </a:t>
            </a:r>
            <a:r>
              <a:rPr lang="en-US" sz="1200" dirty="0" err="1" smtClean="0">
                <a:solidFill>
                  <a:srgbClr val="002060"/>
                </a:solidFill>
              </a:rPr>
              <a:t>Daug</a:t>
            </a:r>
            <a:r>
              <a:rPr lang="en-US" sz="1200" dirty="0" smtClean="0">
                <a:solidFill>
                  <a:srgbClr val="002060"/>
                </a:solidFill>
              </a:rPr>
              <a:t> </a:t>
            </a:r>
            <a:r>
              <a:rPr lang="en-US" sz="1200" dirty="0" err="1" smtClean="0">
                <a:solidFill>
                  <a:srgbClr val="002060"/>
                </a:solidFill>
              </a:rPr>
              <a:t>saf</a:t>
            </a:r>
            <a:r>
              <a:rPr lang="en-US" sz="1200" dirty="0" smtClean="0">
                <a:solidFill>
                  <a:srgbClr val="002060"/>
                </a:solidFill>
              </a:rPr>
              <a:t> 2006; 5: 107</a:t>
            </a:r>
          </a:p>
          <a:p>
            <a:r>
              <a:rPr lang="en-US" sz="1200" dirty="0" smtClean="0">
                <a:solidFill>
                  <a:srgbClr val="002060"/>
                </a:solidFill>
              </a:rPr>
              <a:t>Mandel SJ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2001; 86: 2354</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ntitled-2"/>
          <p:cNvPicPr>
            <a:picLocks noChangeAspect="1" noChangeArrowheads="1"/>
          </p:cNvPicPr>
          <p:nvPr/>
        </p:nvPicPr>
        <p:blipFill>
          <a:blip r:embed="rId3" cstate="print"/>
          <a:srcRect l="8772" t="25999" r="10527" b="4823"/>
          <a:stretch>
            <a:fillRect/>
          </a:stretch>
        </p:blipFill>
        <p:spPr bwMode="auto">
          <a:xfrm>
            <a:off x="228600" y="973138"/>
            <a:ext cx="8534400" cy="4543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319492,Picture 4,260,Slide5"/>
  <p:tag name="PPTXSS_SETTINGS" val="0,10,10,150,50,3,True,True"/>
</p:tagLst>
</file>

<file path=ppt/tags/tag2.xml><?xml version="1.0" encoding="utf-8"?>
<p:tagLst xmlns:a="http://schemas.openxmlformats.org/drawingml/2006/main" xmlns:r="http://schemas.openxmlformats.org/officeDocument/2006/relationships" xmlns:p="http://schemas.openxmlformats.org/presentationml/2006/main">
  <p:tag name="PPTXSS_ORIGINAL" val="319492,Picture 4,260,Slide5"/>
  <p:tag name="PPTXSS_SETTINGS" val="0,10,10,150,50,3,True,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3020</Words>
  <Application>Microsoft Office PowerPoint</Application>
  <PresentationFormat>On-screen Show (4:3)</PresentationFormat>
  <Paragraphs>528</Paragraphs>
  <Slides>52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Presentation</vt:lpstr>
      <vt:lpstr>Chart</vt:lpstr>
      <vt:lpstr>Slide 1</vt:lpstr>
      <vt:lpstr>Slide 2</vt:lpstr>
      <vt:lpstr>Thyrotoxicosis in pregnancy</vt:lpstr>
      <vt:lpstr>Causes of hyperthyroidism in pregnant women</vt:lpstr>
      <vt:lpstr>Guideline of the American Thyroid Association for the diagnosis and Management of Thyroid Disease during Pregnancy and Postpartum</vt:lpstr>
      <vt:lpstr>Management of Thyroid Dysfunction during Pregnancy and Postpartum: An Endocrine Society Clinical Practice Guideline  Leslie De Groot, Marcos Abalovich, Erik K. Alexander, Nobuyuki Amino, Linda Barbour, Rhoda H. Cobin, Creswell J. Eastman, John H. Lazarus, Dominique Luton, Susan J. Mandel, Jorge Mestman, Joanne Rovet, and Scott Sullivan   J Clin Endocrinol Metab, August 2012; 97 (8): 2543-2565</vt:lpstr>
      <vt:lpstr>Slide 7</vt:lpstr>
      <vt:lpstr>WHAT IS THE RECOMMENDED MANAGEMENT OF GRAVES’ HYPERTHYROIDISM IN PREGNANCY? </vt:lpstr>
      <vt:lpstr>Slide 9</vt:lpstr>
      <vt:lpstr>Slide 10</vt:lpstr>
      <vt:lpstr>Slide 11</vt:lpstr>
      <vt:lpstr>Management of hyperthyroidism during pregnancy in Asia  Azizi F, Amouzegar A, Mehran L, Alamdari SH, Subekti I, Bijay V, Poppe K, Sarvghadi F, San Luis Jr T, Akamizu T   Endocrin Journal, 2014; 61 (8): 751-758</vt:lpstr>
      <vt:lpstr>A 26 year old woman is newly diagnosed with Graves’ disease. She has no goitre or thyroid eye disease and expresses her wish to become pregnant soon. Provided that the patient’s preference is neutral, how would you treat her thyrotoxicosis? </vt:lpstr>
      <vt:lpstr>A 26 year old woman is newly diagnosed with Graves’ disease. She has no goitre or thyroid eye disease and expresses her wish to become pregnant soon. Provided that the patient’s preference is neutral, how would you treat her thyrotoxicosis? </vt:lpstr>
      <vt:lpstr>Possible differences between PTU and MMI in pregnancy</vt:lpstr>
      <vt:lpstr>Slide 16</vt:lpstr>
      <vt:lpstr>Congenital anomalies</vt:lpstr>
      <vt:lpstr>Reports of Choanal Atresia and Gastro-intetinal Anomalies with Methimazol/Carbimazole</vt:lpstr>
      <vt:lpstr>Expected yearly occurance of congenital anomalies in hyperthyroid pregnancies unrelated to ATD in the world</vt:lpstr>
      <vt:lpstr>Slide 20</vt:lpstr>
      <vt:lpstr>Slide 21</vt:lpstr>
      <vt:lpstr>Slide 22</vt:lpstr>
      <vt:lpstr>Slide 23</vt:lpstr>
      <vt:lpstr>Slide 24</vt:lpstr>
      <vt:lpstr>Slide 25</vt:lpstr>
      <vt:lpstr>Slide 26</vt:lpstr>
      <vt:lpstr>Reported cases of severe liver failure in pregnancy occurring secondary to PTU</vt:lpstr>
      <vt:lpstr>Major adverse reactions to propylthiouracil</vt:lpstr>
      <vt:lpstr>Reported cases of agranulocytosis secondary to antithyroid drugs during pregnancy and subsequent outcomes</vt:lpstr>
      <vt:lpstr>Comparison of recommendations of American Thyroid Association and Endocrine Society on the treatment of hyperthyroidism in pregnancy</vt:lpstr>
      <vt:lpstr>Ways to restrict the teratogenic effect of ATD in early pregnancy</vt:lpstr>
      <vt:lpstr>The following recommendation is based on limited or inconsistent scientific evidence (Level B):</vt:lpstr>
      <vt:lpstr>What tests would you use to monitor the dose of antithyroid drugs in pregnancy? </vt:lpstr>
      <vt:lpstr>Slide 34</vt:lpstr>
      <vt:lpstr>What are the target thyroid test results you aim to achieve with antithyroid drugs in pregnancy?</vt:lpstr>
      <vt:lpstr>What are the target thyroid test results you aim to achieve with antithyroid drugs in pregnancy?</vt:lpstr>
      <vt:lpstr>Slide 37</vt:lpstr>
      <vt:lpstr>Slide 38</vt:lpstr>
      <vt:lpstr>Slide 39</vt:lpstr>
      <vt:lpstr>Slide 40</vt:lpstr>
      <vt:lpstr>In a pregnant woman with Grvaves’ disease treated with antithyroid drug, do you routinely chack TSH receptor antibodies?</vt:lpstr>
      <vt:lpstr>In a pregnant woman with Grvaves’ disease treated with antithyroid drug, do you routinely chack TSH receptor antibodies?</vt:lpstr>
      <vt:lpstr>TSH receptor antibody tests: Diagnostic use</vt:lpstr>
      <vt:lpstr>TSH receptor antibody in pregnancy</vt:lpstr>
      <vt:lpstr>WHAT IS THE VALUE OF TSHRAB MEASUREMENT IN THE EVALUATION OF A PREGNANT WOMAN WITH GRAVES’ HYPERTHYROIDISM?</vt:lpstr>
      <vt:lpstr>Slide 46</vt:lpstr>
      <vt:lpstr>Slide 47</vt:lpstr>
      <vt:lpstr>UNDER WHAT CIRCUMSTANCES SHOULD ADDITIONAL FETAL ULTRASOUND MONITORING FOR GROWTH, HEART RATE, AND GOITER BE PERFORMED IN WOMEN WITH GRAVES’ HYPERTHYROIDISM IN PREGNANCY?</vt:lpstr>
      <vt:lpstr>Management of thyrotoxicosis in pregnancy</vt:lpstr>
      <vt:lpstr>Conclusion</vt:lpstr>
      <vt:lpstr>Slide 51</vt:lpstr>
      <vt:lpstr>Slide 52</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ri-f507c014-f</dc:creator>
  <cp:lastModifiedBy>PARAND</cp:lastModifiedBy>
  <cp:revision>210</cp:revision>
  <dcterms:created xsi:type="dcterms:W3CDTF">2014-08-27T04:40:43Z</dcterms:created>
  <dcterms:modified xsi:type="dcterms:W3CDTF">2016-08-23T05:24:09Z</dcterms:modified>
</cp:coreProperties>
</file>