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sldIdLst>
    <p:sldId id="256" r:id="rId2"/>
    <p:sldId id="261" r:id="rId3"/>
    <p:sldId id="263" r:id="rId4"/>
    <p:sldId id="264" r:id="rId5"/>
    <p:sldId id="262" r:id="rId6"/>
    <p:sldId id="305" r:id="rId7"/>
    <p:sldId id="306" r:id="rId8"/>
    <p:sldId id="307" r:id="rId9"/>
    <p:sldId id="308" r:id="rId10"/>
    <p:sldId id="311" r:id="rId11"/>
    <p:sldId id="312" r:id="rId12"/>
    <p:sldId id="313" r:id="rId13"/>
    <p:sldId id="257" r:id="rId14"/>
    <p:sldId id="271" r:id="rId15"/>
    <p:sldId id="258" r:id="rId16"/>
    <p:sldId id="259" r:id="rId17"/>
    <p:sldId id="269" r:id="rId18"/>
    <p:sldId id="270" r:id="rId19"/>
    <p:sldId id="265" r:id="rId20"/>
    <p:sldId id="315" r:id="rId21"/>
    <p:sldId id="314" r:id="rId22"/>
    <p:sldId id="260" r:id="rId23"/>
    <p:sldId id="268" r:id="rId24"/>
    <p:sldId id="266" r:id="rId25"/>
    <p:sldId id="267" r:id="rId26"/>
    <p:sldId id="309" r:id="rId27"/>
    <p:sldId id="310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7" r:id="rId38"/>
    <p:sldId id="288" r:id="rId39"/>
    <p:sldId id="289" r:id="rId40"/>
    <p:sldId id="291" r:id="rId41"/>
    <p:sldId id="292" r:id="rId42"/>
    <p:sldId id="297" r:id="rId43"/>
    <p:sldId id="300" r:id="rId44"/>
    <p:sldId id="302" r:id="rId45"/>
    <p:sldId id="316" r:id="rId46"/>
    <p:sldId id="317" r:id="rId47"/>
    <p:sldId id="318" r:id="rId4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85996" autoAdjust="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775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46CAF1-2CBA-479F-891B-7911F4A2D8E3}" type="datetimeFigureOut">
              <a:rPr lang="en-US" smtClean="0"/>
              <a:t>8/9/2017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AA9F52-DFBD-41B5-ADA4-4563B5DFD2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8393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pitchFamily="34" charset="-128"/>
            </a:endParaRPr>
          </a:p>
        </p:txBody>
      </p:sp>
      <p:sp>
        <p:nvSpPr>
          <p:cNvPr id="34819" name="Slide Number Placeholder 3"/>
          <p:cNvSpPr txBox="1">
            <a:spLocks noGrp="1"/>
          </p:cNvSpPr>
          <p:nvPr/>
        </p:nvSpPr>
        <p:spPr bwMode="auto">
          <a:xfrm>
            <a:off x="3883852" y="8685256"/>
            <a:ext cx="2972547" cy="457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C643BD3D-C277-4539-827F-A35B89D372E9}" type="slidenum">
              <a:rPr lang="en-GB" sz="12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Arial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32</a:t>
            </a:fld>
            <a:endParaRPr lang="en-GB" sz="1200">
              <a:solidFill>
                <a:srgbClr val="000000"/>
              </a:solidFill>
              <a:latin typeface="Arial" charset="0"/>
              <a:ea typeface="ＭＳ Ｐゴシック" pitchFamily="34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97785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035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>
              <a:ea typeface="ＭＳ Ｐゴシック" pitchFamily="34" charset="-128"/>
            </a:endParaRPr>
          </a:p>
        </p:txBody>
      </p:sp>
      <p:sp>
        <p:nvSpPr>
          <p:cNvPr id="100355" name="Slide Number Placeholder 3"/>
          <p:cNvSpPr txBox="1">
            <a:spLocks noGrp="1"/>
          </p:cNvSpPr>
          <p:nvPr/>
        </p:nvSpPr>
        <p:spPr bwMode="auto">
          <a:xfrm>
            <a:off x="3883852" y="8685256"/>
            <a:ext cx="2972547" cy="457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64067F1C-AA55-46FF-A84B-B1DF97A30C4D}" type="slidenum">
              <a:rPr lang="en-GB" sz="12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Arial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43</a:t>
            </a:fld>
            <a:endParaRPr lang="en-GB" sz="1200">
              <a:solidFill>
                <a:srgbClr val="000000"/>
              </a:solidFill>
              <a:latin typeface="Arial" charset="0"/>
              <a:ea typeface="ＭＳ Ｐゴシック" pitchFamily="34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46193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pitchFamily="34" charset="-128"/>
            </a:endParaRPr>
          </a:p>
        </p:txBody>
      </p:sp>
      <p:sp>
        <p:nvSpPr>
          <p:cNvPr id="36867" name="Slide Number Placeholder 3"/>
          <p:cNvSpPr txBox="1">
            <a:spLocks noGrp="1"/>
          </p:cNvSpPr>
          <p:nvPr/>
        </p:nvSpPr>
        <p:spPr bwMode="auto">
          <a:xfrm>
            <a:off x="3883852" y="8685256"/>
            <a:ext cx="2972547" cy="457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6EB244E3-C897-4AA4-9FB2-9EEE4D229115}" type="slidenum">
              <a:rPr lang="en-GB" sz="12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Arial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33</a:t>
            </a:fld>
            <a:endParaRPr lang="en-GB" sz="1200">
              <a:solidFill>
                <a:srgbClr val="000000"/>
              </a:solidFill>
              <a:latin typeface="Arial" charset="0"/>
              <a:ea typeface="ＭＳ Ｐゴシック" pitchFamily="34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12277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pitchFamily="34" charset="-128"/>
            </a:endParaRPr>
          </a:p>
        </p:txBody>
      </p:sp>
      <p:sp>
        <p:nvSpPr>
          <p:cNvPr id="69635" name="Slide Number Placeholder 3"/>
          <p:cNvSpPr txBox="1">
            <a:spLocks noGrp="1"/>
          </p:cNvSpPr>
          <p:nvPr/>
        </p:nvSpPr>
        <p:spPr bwMode="auto">
          <a:xfrm>
            <a:off x="3883852" y="8685256"/>
            <a:ext cx="2972547" cy="457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953B4470-DFEE-4481-AF4E-71AA6D3F6816}" type="slidenum">
              <a:rPr lang="en-GB" sz="12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Arial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36</a:t>
            </a:fld>
            <a:endParaRPr lang="en-GB" sz="1200">
              <a:solidFill>
                <a:srgbClr val="000000"/>
              </a:solidFill>
              <a:latin typeface="Arial" charset="0"/>
              <a:ea typeface="ＭＳ Ｐゴシック" pitchFamily="34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07153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pitchFamily="34" charset="-128"/>
            </a:endParaRPr>
          </a:p>
        </p:txBody>
      </p:sp>
      <p:sp>
        <p:nvSpPr>
          <p:cNvPr id="75779" name="Slide Number Placeholder 3"/>
          <p:cNvSpPr txBox="1">
            <a:spLocks noGrp="1"/>
          </p:cNvSpPr>
          <p:nvPr/>
        </p:nvSpPr>
        <p:spPr bwMode="auto">
          <a:xfrm>
            <a:off x="3883852" y="8685256"/>
            <a:ext cx="2972547" cy="457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C95C450A-5E93-4CCB-A922-61F8AE0FA0FC}" type="slidenum">
              <a:rPr lang="en-GB" sz="12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Arial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37</a:t>
            </a:fld>
            <a:endParaRPr lang="en-GB" sz="1200">
              <a:solidFill>
                <a:srgbClr val="000000"/>
              </a:solidFill>
              <a:latin typeface="Arial" charset="0"/>
              <a:ea typeface="ＭＳ Ｐゴシック" pitchFamily="34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98313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pitchFamily="34" charset="-128"/>
            </a:endParaRPr>
          </a:p>
        </p:txBody>
      </p:sp>
      <p:sp>
        <p:nvSpPr>
          <p:cNvPr id="77827" name="Slide Number Placeholder 3"/>
          <p:cNvSpPr txBox="1">
            <a:spLocks noGrp="1"/>
          </p:cNvSpPr>
          <p:nvPr/>
        </p:nvSpPr>
        <p:spPr bwMode="auto">
          <a:xfrm>
            <a:off x="3883852" y="8685256"/>
            <a:ext cx="2972547" cy="457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8DF9A427-B9E9-4602-9FE7-5FC555D465E4}" type="slidenum">
              <a:rPr lang="en-GB" sz="12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Arial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38</a:t>
            </a:fld>
            <a:endParaRPr lang="en-GB" sz="1200">
              <a:solidFill>
                <a:srgbClr val="000000"/>
              </a:solidFill>
              <a:latin typeface="Arial" charset="0"/>
              <a:ea typeface="ＭＳ Ｐゴシック" pitchFamily="34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66196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pitchFamily="34" charset="-128"/>
            </a:endParaRPr>
          </a:p>
        </p:txBody>
      </p:sp>
      <p:sp>
        <p:nvSpPr>
          <p:cNvPr id="79875" name="Slide Number Placeholder 3"/>
          <p:cNvSpPr txBox="1">
            <a:spLocks noGrp="1"/>
          </p:cNvSpPr>
          <p:nvPr/>
        </p:nvSpPr>
        <p:spPr bwMode="auto">
          <a:xfrm>
            <a:off x="3883852" y="8685256"/>
            <a:ext cx="2972547" cy="457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85D9C371-CB4F-4AA2-9B8F-3EAC241379FA}" type="slidenum">
              <a:rPr lang="en-GB" sz="12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Arial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39</a:t>
            </a:fld>
            <a:endParaRPr lang="en-GB" sz="1200">
              <a:solidFill>
                <a:srgbClr val="000000"/>
              </a:solidFill>
              <a:latin typeface="Arial" charset="0"/>
              <a:ea typeface="ＭＳ Ｐゴシック" pitchFamily="34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89501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pitchFamily="34" charset="-128"/>
            </a:endParaRPr>
          </a:p>
        </p:txBody>
      </p:sp>
      <p:sp>
        <p:nvSpPr>
          <p:cNvPr id="84995" name="Slide Number Placeholder 3"/>
          <p:cNvSpPr txBox="1">
            <a:spLocks noGrp="1"/>
          </p:cNvSpPr>
          <p:nvPr/>
        </p:nvSpPr>
        <p:spPr bwMode="auto">
          <a:xfrm>
            <a:off x="3883852" y="8685256"/>
            <a:ext cx="2972547" cy="457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83BE1F8B-C7B6-47BB-AECC-A890949BC92B}" type="slidenum">
              <a:rPr lang="en-GB" sz="12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Arial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40</a:t>
            </a:fld>
            <a:endParaRPr lang="en-GB" sz="1200">
              <a:solidFill>
                <a:srgbClr val="000000"/>
              </a:solidFill>
              <a:latin typeface="Arial" charset="0"/>
              <a:ea typeface="ＭＳ Ｐゴシック" pitchFamily="34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72796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pitchFamily="34" charset="-128"/>
            </a:endParaRPr>
          </a:p>
        </p:txBody>
      </p:sp>
      <p:sp>
        <p:nvSpPr>
          <p:cNvPr id="87043" name="Slide Number Placeholder 3"/>
          <p:cNvSpPr txBox="1">
            <a:spLocks noGrp="1"/>
          </p:cNvSpPr>
          <p:nvPr/>
        </p:nvSpPr>
        <p:spPr bwMode="auto">
          <a:xfrm>
            <a:off x="3883852" y="8685256"/>
            <a:ext cx="2972547" cy="457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C6E9E7AF-2C04-42D2-A2A5-5A9A2D3372EF}" type="slidenum">
              <a:rPr lang="en-GB" sz="12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Arial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41</a:t>
            </a:fld>
            <a:endParaRPr lang="en-GB" sz="1200">
              <a:solidFill>
                <a:srgbClr val="000000"/>
              </a:solidFill>
              <a:latin typeface="Arial" charset="0"/>
              <a:ea typeface="ＭＳ Ｐゴシック" pitchFamily="34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39943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pitchFamily="34" charset="-128"/>
            </a:endParaRPr>
          </a:p>
        </p:txBody>
      </p:sp>
      <p:sp>
        <p:nvSpPr>
          <p:cNvPr id="96259" name="Slide Number Placeholder 3"/>
          <p:cNvSpPr txBox="1">
            <a:spLocks noGrp="1"/>
          </p:cNvSpPr>
          <p:nvPr/>
        </p:nvSpPr>
        <p:spPr bwMode="auto">
          <a:xfrm>
            <a:off x="3883852" y="8685256"/>
            <a:ext cx="2972547" cy="457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A02C170C-E9B9-425E-8A94-1F0F7A95B3B2}" type="slidenum">
              <a:rPr lang="en-GB" sz="12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Arial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42</a:t>
            </a:fld>
            <a:endParaRPr lang="en-GB" sz="1200">
              <a:solidFill>
                <a:srgbClr val="000000"/>
              </a:solidFill>
              <a:latin typeface="Arial" charset="0"/>
              <a:ea typeface="ＭＳ Ｐゴシック" pitchFamily="34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07011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61028-7D1D-4E12-A339-B27B808D349A}" type="datetimeFigureOut">
              <a:rPr lang="en-US" smtClean="0"/>
              <a:t>8/9/2017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EA9A4-93C6-4A23-88B6-922435E476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8637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61028-7D1D-4E12-A339-B27B808D349A}" type="datetimeFigureOut">
              <a:rPr lang="en-US" smtClean="0"/>
              <a:t>8/9/2017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EA9A4-93C6-4A23-88B6-922435E476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6444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61028-7D1D-4E12-A339-B27B808D349A}" type="datetimeFigureOut">
              <a:rPr lang="en-US" smtClean="0"/>
              <a:t>8/9/2017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EA9A4-93C6-4A23-88B6-922435E476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9961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61028-7D1D-4E12-A339-B27B808D349A}" type="datetimeFigureOut">
              <a:rPr lang="en-US" smtClean="0"/>
              <a:t>8/9/2017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EA9A4-93C6-4A23-88B6-922435E476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0565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61028-7D1D-4E12-A339-B27B808D349A}" type="datetimeFigureOut">
              <a:rPr lang="en-US" smtClean="0"/>
              <a:t>8/9/2017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EA9A4-93C6-4A23-88B6-922435E476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359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61028-7D1D-4E12-A339-B27B808D349A}" type="datetimeFigureOut">
              <a:rPr lang="en-US" smtClean="0"/>
              <a:t>8/9/2017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EA9A4-93C6-4A23-88B6-922435E476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9640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61028-7D1D-4E12-A339-B27B808D349A}" type="datetimeFigureOut">
              <a:rPr lang="en-US" smtClean="0"/>
              <a:t>8/9/2017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EA9A4-93C6-4A23-88B6-922435E476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3425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61028-7D1D-4E12-A339-B27B808D349A}" type="datetimeFigureOut">
              <a:rPr lang="en-US" smtClean="0"/>
              <a:t>8/9/2017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EA9A4-93C6-4A23-88B6-922435E476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840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61028-7D1D-4E12-A339-B27B808D349A}" type="datetimeFigureOut">
              <a:rPr lang="en-US" smtClean="0"/>
              <a:t>8/9/2017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EA9A4-93C6-4A23-88B6-922435E476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325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61028-7D1D-4E12-A339-B27B808D349A}" type="datetimeFigureOut">
              <a:rPr lang="en-US" smtClean="0"/>
              <a:t>8/9/2017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EA9A4-93C6-4A23-88B6-922435E476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2155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61028-7D1D-4E12-A339-B27B808D349A}" type="datetimeFigureOut">
              <a:rPr lang="en-US" smtClean="0"/>
              <a:t>8/9/2017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EA9A4-93C6-4A23-88B6-922435E476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974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661028-7D1D-4E12-A339-B27B808D349A}" type="datetimeFigureOut">
              <a:rPr lang="en-US" smtClean="0"/>
              <a:t>8/9/2017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1EA9A4-93C6-4A23-88B6-922435E476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908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6.emf"/><Relationship Id="rId4" Type="http://schemas.openxmlformats.org/officeDocument/2006/relationships/oleObject" Target="../embeddings/oleObject1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7.emf"/><Relationship Id="rId4" Type="http://schemas.openxmlformats.org/officeDocument/2006/relationships/oleObject" Target="../embeddings/oleObject2.bin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8.emf"/><Relationship Id="rId4" Type="http://schemas.openxmlformats.org/officeDocument/2006/relationships/oleObject" Target="../embeddings/oleObject3.bin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230" y="349631"/>
            <a:ext cx="9144000" cy="2387600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Cardiovascular safety of insulin therapy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71222" y="3434612"/>
            <a:ext cx="9023797" cy="2554064"/>
          </a:xfrm>
        </p:spPr>
        <p:txBody>
          <a:bodyPr>
            <a:normAutofit/>
          </a:bodyPr>
          <a:lstStyle/>
          <a:p>
            <a:pPr lvl="0">
              <a:lnSpc>
                <a:spcPct val="80000"/>
              </a:lnSpc>
            </a:pPr>
            <a:r>
              <a:rPr lang="en-US" dirty="0">
                <a:solidFill>
                  <a:prstClr val="white">
                    <a:tint val="75000"/>
                  </a:prstClr>
                </a:solidFill>
              </a:rPr>
              <a:t>F. Hosseinpanah, M.D.</a:t>
            </a:r>
          </a:p>
          <a:p>
            <a:pPr lvl="0">
              <a:lnSpc>
                <a:spcPct val="80000"/>
              </a:lnSpc>
            </a:pPr>
            <a:r>
              <a:rPr lang="en-US" dirty="0">
                <a:solidFill>
                  <a:prstClr val="white">
                    <a:tint val="75000"/>
                  </a:prstClr>
                </a:solidFill>
              </a:rPr>
              <a:t>Obesity Research Center</a:t>
            </a:r>
          </a:p>
          <a:p>
            <a:pPr lvl="0">
              <a:lnSpc>
                <a:spcPct val="80000"/>
              </a:lnSpc>
            </a:pPr>
            <a:r>
              <a:rPr lang="en-US" dirty="0">
                <a:solidFill>
                  <a:prstClr val="white">
                    <a:tint val="75000"/>
                  </a:prstClr>
                </a:solidFill>
              </a:rPr>
              <a:t>Research Institute for Endocrine </a:t>
            </a:r>
            <a:r>
              <a:rPr lang="en-US" dirty="0" smtClean="0">
                <a:solidFill>
                  <a:prstClr val="white">
                    <a:tint val="75000"/>
                  </a:prstClr>
                </a:solidFill>
              </a:rPr>
              <a:t>sciences </a:t>
            </a:r>
            <a:r>
              <a:rPr lang="en-US" dirty="0" err="1" smtClean="0">
                <a:solidFill>
                  <a:prstClr val="white">
                    <a:tint val="75000"/>
                  </a:prstClr>
                </a:solidFill>
              </a:rPr>
              <a:t>Shahid</a:t>
            </a:r>
            <a:r>
              <a:rPr lang="en-US" dirty="0" smtClean="0">
                <a:solidFill>
                  <a:prstClr val="white">
                    <a:tint val="75000"/>
                  </a:prstClr>
                </a:solidFill>
              </a:rPr>
              <a:t> </a:t>
            </a:r>
            <a:r>
              <a:rPr lang="en-US" dirty="0" err="1">
                <a:solidFill>
                  <a:prstClr val="white">
                    <a:tint val="75000"/>
                  </a:prstClr>
                </a:solidFill>
              </a:rPr>
              <a:t>Beheshti</a:t>
            </a:r>
            <a:r>
              <a:rPr lang="en-US" dirty="0">
                <a:solidFill>
                  <a:prstClr val="white">
                    <a:tint val="75000"/>
                  </a:prstClr>
                </a:solidFill>
              </a:rPr>
              <a:t> University</a:t>
            </a:r>
          </a:p>
          <a:p>
            <a:pPr lvl="0">
              <a:lnSpc>
                <a:spcPct val="80000"/>
              </a:lnSpc>
            </a:pPr>
            <a:r>
              <a:rPr lang="en-US" dirty="0">
                <a:solidFill>
                  <a:prstClr val="white">
                    <a:tint val="75000"/>
                  </a:prstClr>
                </a:solidFill>
              </a:rPr>
              <a:t>of Medical Sciences</a:t>
            </a:r>
          </a:p>
          <a:p>
            <a:pPr lvl="0">
              <a:lnSpc>
                <a:spcPct val="80000"/>
              </a:lnSpc>
            </a:pPr>
            <a:r>
              <a:rPr lang="en-US" dirty="0" smtClean="0">
                <a:solidFill>
                  <a:prstClr val="white">
                    <a:tint val="75000"/>
                  </a:prstClr>
                </a:solidFill>
              </a:rPr>
              <a:t>10-August -2017</a:t>
            </a:r>
            <a:endParaRPr lang="en-US" dirty="0">
              <a:solidFill>
                <a:prstClr val="white">
                  <a:tint val="75000"/>
                </a:prstClr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0535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58734"/>
            <a:ext cx="9757123" cy="18859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3849" y="2506662"/>
            <a:ext cx="10804301" cy="4351338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 nested </a:t>
            </a:r>
            <a:r>
              <a:rPr lang="en-US" dirty="0" smtClean="0">
                <a:solidFill>
                  <a:schemeClr val="bg1"/>
                </a:solidFill>
              </a:rPr>
              <a:t>case-control study design among </a:t>
            </a:r>
            <a:r>
              <a:rPr lang="en-US" dirty="0">
                <a:solidFill>
                  <a:schemeClr val="bg1"/>
                </a:solidFill>
              </a:rPr>
              <a:t>members of Kaiser Permanente Southern </a:t>
            </a:r>
            <a:r>
              <a:rPr lang="en-US" dirty="0" smtClean="0">
                <a:solidFill>
                  <a:schemeClr val="bg1"/>
                </a:solidFill>
              </a:rPr>
              <a:t>California</a:t>
            </a:r>
            <a:r>
              <a:rPr lang="en-US" dirty="0">
                <a:solidFill>
                  <a:schemeClr val="bg1"/>
                </a:solidFill>
              </a:rPr>
              <a:t>(KPSC)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was used to evaluate the association between average A1C and </a:t>
            </a:r>
            <a:r>
              <a:rPr lang="en-US" dirty="0" smtClean="0">
                <a:solidFill>
                  <a:schemeClr val="bg1"/>
                </a:solidFill>
              </a:rPr>
              <a:t>cardiovascular outcomes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A conditional </a:t>
            </a:r>
            <a:r>
              <a:rPr lang="en-US" dirty="0">
                <a:solidFill>
                  <a:schemeClr val="bg1"/>
                </a:solidFill>
              </a:rPr>
              <a:t>logistic regression model was used to estimate the odds ratio of cardiovascular </a:t>
            </a:r>
            <a:r>
              <a:rPr lang="en-US" dirty="0" smtClean="0">
                <a:solidFill>
                  <a:schemeClr val="bg1"/>
                </a:solidFill>
              </a:rPr>
              <a:t>events and </a:t>
            </a:r>
            <a:r>
              <a:rPr lang="en-US" dirty="0">
                <a:solidFill>
                  <a:schemeClr val="bg1"/>
                </a:solidFill>
              </a:rPr>
              <a:t>compare three patient groups based on average A1C measured in the </a:t>
            </a:r>
            <a:r>
              <a:rPr lang="en-US" dirty="0" err="1">
                <a:solidFill>
                  <a:schemeClr val="bg1"/>
                </a:solidFill>
              </a:rPr>
              <a:t>preindex</a:t>
            </a:r>
            <a:r>
              <a:rPr lang="en-US" dirty="0">
                <a:solidFill>
                  <a:schemeClr val="bg1"/>
                </a:solidFill>
              </a:rPr>
              <a:t> period </a:t>
            </a:r>
            <a:r>
              <a:rPr lang="en-US" dirty="0" smtClean="0">
                <a:solidFill>
                  <a:srgbClr val="FFFF00"/>
                </a:solidFill>
              </a:rPr>
              <a:t>(≤6, 6–8</a:t>
            </a:r>
            <a:r>
              <a:rPr lang="en-US" dirty="0">
                <a:solidFill>
                  <a:srgbClr val="FFFF00"/>
                </a:solidFill>
              </a:rPr>
              <a:t>, </a:t>
            </a:r>
            <a:r>
              <a:rPr lang="en-US" dirty="0" smtClean="0">
                <a:solidFill>
                  <a:srgbClr val="FFFF00"/>
                </a:solidFill>
              </a:rPr>
              <a:t>&gt;8%)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496113" y="6296627"/>
            <a:ext cx="33907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latin typeface="Berkeley-BoldItalic"/>
              </a:rPr>
              <a:t>Diabetes Care </a:t>
            </a:r>
            <a:r>
              <a:rPr lang="en-US" dirty="0">
                <a:solidFill>
                  <a:schemeClr val="bg1"/>
                </a:solidFill>
                <a:latin typeface="Berkeley-Bold"/>
              </a:rPr>
              <a:t>34:77–83, 2011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12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4856" y="167424"/>
            <a:ext cx="9143999" cy="601194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532584" y="6179368"/>
            <a:ext cx="84485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Berkeley-Book"/>
              </a:rPr>
              <a:t>Each case </a:t>
            </a:r>
            <a:r>
              <a:rPr lang="en-US" dirty="0" smtClean="0">
                <a:solidFill>
                  <a:schemeClr val="bg1"/>
                </a:solidFill>
                <a:latin typeface="Berkeley-Book"/>
              </a:rPr>
              <a:t>subject was </a:t>
            </a:r>
            <a:r>
              <a:rPr lang="en-US" dirty="0">
                <a:solidFill>
                  <a:schemeClr val="bg1"/>
                </a:solidFill>
                <a:latin typeface="Berkeley-Book"/>
              </a:rPr>
              <a:t>matched with four control </a:t>
            </a:r>
            <a:r>
              <a:rPr lang="en-US" dirty="0" smtClean="0">
                <a:solidFill>
                  <a:schemeClr val="bg1"/>
                </a:solidFill>
                <a:latin typeface="Berkeley-Book"/>
              </a:rPr>
              <a:t>subjects based </a:t>
            </a:r>
            <a:r>
              <a:rPr lang="en-US" dirty="0">
                <a:solidFill>
                  <a:schemeClr val="bg1"/>
                </a:solidFill>
                <a:latin typeface="Berkeley-Book"/>
              </a:rPr>
              <a:t>on age and sex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0913" y="4687910"/>
            <a:ext cx="53893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dirty="0" smtClean="0">
                <a:solidFill>
                  <a:schemeClr val="bg1"/>
                </a:solidFill>
              </a:rPr>
              <a:t>{</a:t>
            </a:r>
            <a:endParaRPr lang="en-US" sz="8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9493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4101" y="1171978"/>
            <a:ext cx="8718997" cy="5434884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>
            <a:off x="644330" y="4675034"/>
            <a:ext cx="785225" cy="43788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ight Arrow 3"/>
          <p:cNvSpPr/>
          <p:nvPr/>
        </p:nvSpPr>
        <p:spPr>
          <a:xfrm>
            <a:off x="728235" y="5265312"/>
            <a:ext cx="785225" cy="43788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513460" y="79042"/>
            <a:ext cx="910536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Compared with the group with </a:t>
            </a:r>
            <a:r>
              <a:rPr lang="en-US" sz="2000" dirty="0" smtClean="0">
                <a:solidFill>
                  <a:schemeClr val="bg1"/>
                </a:solidFill>
              </a:rPr>
              <a:t>no diabetes </a:t>
            </a:r>
            <a:r>
              <a:rPr lang="en-US" sz="2000" dirty="0">
                <a:solidFill>
                  <a:schemeClr val="bg1"/>
                </a:solidFill>
              </a:rPr>
              <a:t>medication use, patients </a:t>
            </a:r>
            <a:r>
              <a:rPr lang="en-US" sz="2000" dirty="0" smtClean="0">
                <a:solidFill>
                  <a:schemeClr val="bg1"/>
                </a:solidFill>
              </a:rPr>
              <a:t>using </a:t>
            </a:r>
            <a:r>
              <a:rPr lang="en-US" sz="2000" dirty="0">
                <a:solidFill>
                  <a:schemeClr val="bg1"/>
                </a:solidFill>
              </a:rPr>
              <a:t>insulin (alone or in combination) </a:t>
            </a:r>
            <a:r>
              <a:rPr lang="en-US" sz="2000" dirty="0" smtClean="0">
                <a:solidFill>
                  <a:schemeClr val="bg1"/>
                </a:solidFill>
              </a:rPr>
              <a:t>experienced a </a:t>
            </a:r>
            <a:r>
              <a:rPr lang="en-US" sz="2000" b="1" dirty="0">
                <a:solidFill>
                  <a:srgbClr val="FFFF00"/>
                </a:solidFill>
              </a:rPr>
              <a:t>2.5-fold</a:t>
            </a:r>
            <a:r>
              <a:rPr lang="en-US" sz="2000" dirty="0">
                <a:solidFill>
                  <a:schemeClr val="bg1"/>
                </a:solidFill>
              </a:rPr>
              <a:t> increase in the risk of </a:t>
            </a:r>
            <a:r>
              <a:rPr lang="en-US" sz="2000" dirty="0" smtClean="0">
                <a:solidFill>
                  <a:schemeClr val="bg1"/>
                </a:solidFill>
              </a:rPr>
              <a:t>a cardiovascular </a:t>
            </a:r>
            <a:r>
              <a:rPr lang="en-US" sz="2000" dirty="0">
                <a:solidFill>
                  <a:schemeClr val="bg1"/>
                </a:solidFill>
              </a:rPr>
              <a:t>event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2333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3592" y="46630"/>
            <a:ext cx="8318365" cy="1690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1231" y="1074537"/>
            <a:ext cx="10515600" cy="13255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1231" y="2206917"/>
            <a:ext cx="10515600" cy="3937961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Objective</a:t>
            </a:r>
            <a:r>
              <a:rPr lang="en-US" sz="2400" dirty="0" smtClean="0">
                <a:solidFill>
                  <a:schemeClr val="bg1"/>
                </a:solidFill>
              </a:rPr>
              <a:t> : To characterize </a:t>
            </a:r>
            <a:r>
              <a:rPr lang="en-US" sz="2400" dirty="0">
                <a:solidFill>
                  <a:schemeClr val="bg1"/>
                </a:solidFill>
              </a:rPr>
              <a:t>the risk of adverse events associated </a:t>
            </a:r>
            <a:r>
              <a:rPr lang="en-US" sz="2400" dirty="0" smtClean="0">
                <a:solidFill>
                  <a:schemeClr val="bg1"/>
                </a:solidFill>
              </a:rPr>
              <a:t>with glucose-lowering </a:t>
            </a:r>
            <a:r>
              <a:rPr lang="en-US" sz="2400" dirty="0">
                <a:solidFill>
                  <a:schemeClr val="bg1"/>
                </a:solidFill>
              </a:rPr>
              <a:t>therapies in people with </a:t>
            </a:r>
            <a:r>
              <a:rPr lang="en-US" sz="2400" dirty="0" smtClean="0">
                <a:solidFill>
                  <a:schemeClr val="bg1"/>
                </a:solidFill>
              </a:rPr>
              <a:t>T2DM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rgbClr val="FFFF00"/>
                </a:solidFill>
              </a:rPr>
              <a:t>Design</a:t>
            </a:r>
            <a:r>
              <a:rPr lang="en-US" sz="2400" dirty="0" smtClean="0">
                <a:solidFill>
                  <a:schemeClr val="bg1"/>
                </a:solidFill>
              </a:rPr>
              <a:t>: A retrospective </a:t>
            </a:r>
            <a:r>
              <a:rPr lang="en-US" sz="2400" dirty="0">
                <a:solidFill>
                  <a:schemeClr val="bg1"/>
                </a:solidFill>
              </a:rPr>
              <a:t>cohort study using data from the UK General </a:t>
            </a:r>
            <a:r>
              <a:rPr lang="en-US" sz="2400" dirty="0" smtClean="0">
                <a:solidFill>
                  <a:schemeClr val="bg1"/>
                </a:solidFill>
              </a:rPr>
              <a:t>Practice Research </a:t>
            </a:r>
            <a:r>
              <a:rPr lang="en-US" sz="2400" dirty="0">
                <a:solidFill>
                  <a:schemeClr val="bg1"/>
                </a:solidFill>
              </a:rPr>
              <a:t>Database, </a:t>
            </a:r>
            <a:r>
              <a:rPr lang="en-US" sz="2400" dirty="0" smtClean="0">
                <a:solidFill>
                  <a:schemeClr val="bg1"/>
                </a:solidFill>
              </a:rPr>
              <a:t>2000–2010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rgbClr val="FFFF00"/>
                </a:solidFill>
              </a:rPr>
              <a:t>Outcomes</a:t>
            </a:r>
            <a:r>
              <a:rPr lang="en-US" sz="2400" dirty="0" smtClean="0">
                <a:solidFill>
                  <a:schemeClr val="bg1"/>
                </a:solidFill>
              </a:rPr>
              <a:t>: The </a:t>
            </a:r>
            <a:r>
              <a:rPr lang="en-US" sz="2400" dirty="0">
                <a:solidFill>
                  <a:schemeClr val="bg1"/>
                </a:solidFill>
              </a:rPr>
              <a:t>risk of the first major adverse cardiac event, first cancer, or </a:t>
            </a:r>
            <a:r>
              <a:rPr lang="en-US" sz="2400" dirty="0" smtClean="0">
                <a:solidFill>
                  <a:schemeClr val="bg1"/>
                </a:solidFill>
              </a:rPr>
              <a:t>mortality was </a:t>
            </a:r>
            <a:r>
              <a:rPr lang="en-US" sz="2400" dirty="0">
                <a:solidFill>
                  <a:schemeClr val="bg1"/>
                </a:solidFill>
              </a:rPr>
              <a:t>measured. Secondary outcomes included these individual constituents and </a:t>
            </a:r>
            <a:r>
              <a:rPr lang="en-US" sz="2400" dirty="0" smtClean="0">
                <a:solidFill>
                  <a:schemeClr val="bg1"/>
                </a:solidFill>
              </a:rPr>
              <a:t>microvascular complications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413939" y="6446700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i="1" u="none" strike="noStrike" baseline="0" dirty="0" smtClean="0">
                <a:solidFill>
                  <a:schemeClr val="bg1"/>
                </a:solidFill>
                <a:latin typeface="Frutiger-BoldItalic"/>
              </a:rPr>
              <a:t>J </a:t>
            </a:r>
            <a:r>
              <a:rPr lang="en-US" i="1" u="none" strike="noStrike" baseline="0" dirty="0" err="1" smtClean="0">
                <a:solidFill>
                  <a:schemeClr val="bg1"/>
                </a:solidFill>
                <a:latin typeface="Frutiger-BoldItalic"/>
              </a:rPr>
              <a:t>Clin</a:t>
            </a:r>
            <a:r>
              <a:rPr lang="en-US" i="1" dirty="0">
                <a:solidFill>
                  <a:schemeClr val="bg1"/>
                </a:solidFill>
                <a:latin typeface="Frutiger-BoldItalic"/>
              </a:rPr>
              <a:t> </a:t>
            </a:r>
            <a:r>
              <a:rPr lang="it-IT" i="1" u="none" strike="noStrike" baseline="0" dirty="0" smtClean="0">
                <a:solidFill>
                  <a:schemeClr val="bg1"/>
                </a:solidFill>
                <a:latin typeface="Frutiger-BoldItalic"/>
              </a:rPr>
              <a:t>Endocrinol Metab </a:t>
            </a:r>
            <a:r>
              <a:rPr lang="it-IT" i="0" u="none" strike="noStrike" baseline="0" dirty="0" smtClean="0">
                <a:solidFill>
                  <a:schemeClr val="bg1"/>
                </a:solidFill>
                <a:latin typeface="Frutiger-Bold"/>
              </a:rPr>
              <a:t>98: 668–677, 2013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9501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                    </a:t>
            </a:r>
            <a:r>
              <a:rPr lang="en-US" dirty="0">
                <a:solidFill>
                  <a:schemeClr val="bg1"/>
                </a:solidFill>
              </a:rPr>
              <a:t>A</a:t>
            </a:r>
            <a:r>
              <a:rPr lang="en-US" dirty="0" smtClean="0">
                <a:solidFill>
                  <a:schemeClr val="bg1"/>
                </a:solidFill>
              </a:rPr>
              <a:t>djusted variables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15776"/>
            <a:ext cx="10515600" cy="4755479"/>
          </a:xfrm>
        </p:spPr>
        <p:txBody>
          <a:bodyPr/>
          <a:lstStyle/>
          <a:p>
            <a:r>
              <a:rPr lang="en-US" dirty="0" smtClean="0"/>
              <a:t> </a:t>
            </a:r>
            <a:r>
              <a:rPr lang="en-US" dirty="0">
                <a:solidFill>
                  <a:schemeClr val="bg1"/>
                </a:solidFill>
              </a:rPr>
              <a:t>A</a:t>
            </a:r>
            <a:r>
              <a:rPr lang="en-US" dirty="0" smtClean="0">
                <a:solidFill>
                  <a:schemeClr val="bg1"/>
                </a:solidFill>
              </a:rPr>
              <a:t>ge</a:t>
            </a:r>
            <a:r>
              <a:rPr lang="en-US" dirty="0">
                <a:solidFill>
                  <a:schemeClr val="bg1"/>
                </a:solidFill>
              </a:rPr>
              <a:t>, gender, systolic blood </a:t>
            </a:r>
            <a:r>
              <a:rPr lang="en-US" dirty="0" smtClean="0">
                <a:solidFill>
                  <a:schemeClr val="bg1"/>
                </a:solidFill>
              </a:rPr>
              <a:t>pressure, HbA1c</a:t>
            </a:r>
            <a:r>
              <a:rPr lang="en-US" dirty="0">
                <a:solidFill>
                  <a:schemeClr val="bg1"/>
                </a:solidFill>
              </a:rPr>
              <a:t>, total cholesterol, serum creatinine, body mass </a:t>
            </a:r>
            <a:r>
              <a:rPr lang="en-US" dirty="0" smtClean="0">
                <a:solidFill>
                  <a:schemeClr val="bg1"/>
                </a:solidFill>
              </a:rPr>
              <a:t>index, smoking </a:t>
            </a:r>
            <a:r>
              <a:rPr lang="en-US" dirty="0">
                <a:solidFill>
                  <a:schemeClr val="bg1"/>
                </a:solidFill>
              </a:rPr>
              <a:t>status, other risk-factor management (</a:t>
            </a:r>
            <a:r>
              <a:rPr lang="en-US" dirty="0" smtClean="0">
                <a:solidFill>
                  <a:schemeClr val="bg1"/>
                </a:solidFill>
              </a:rPr>
              <a:t>antihypertensive, lipid-lowering</a:t>
            </a:r>
            <a:r>
              <a:rPr lang="en-US" dirty="0">
                <a:solidFill>
                  <a:schemeClr val="bg1"/>
                </a:solidFill>
              </a:rPr>
              <a:t>, and antiplatelet therapy), duration of </a:t>
            </a:r>
            <a:r>
              <a:rPr lang="en-US" dirty="0" smtClean="0">
                <a:solidFill>
                  <a:schemeClr val="bg1"/>
                </a:solidFill>
              </a:rPr>
              <a:t>diabetes, prior </a:t>
            </a:r>
            <a:r>
              <a:rPr lang="en-US" dirty="0">
                <a:solidFill>
                  <a:schemeClr val="bg1"/>
                </a:solidFill>
              </a:rPr>
              <a:t>history of cancer, LVD, microvascular disease, </a:t>
            </a:r>
            <a:r>
              <a:rPr lang="en-US" dirty="0" smtClean="0">
                <a:solidFill>
                  <a:schemeClr val="bg1"/>
                </a:solidFill>
              </a:rPr>
              <a:t>number of </a:t>
            </a:r>
            <a:r>
              <a:rPr lang="en-US" dirty="0">
                <a:solidFill>
                  <a:schemeClr val="bg1"/>
                </a:solidFill>
              </a:rPr>
              <a:t>contacts with the general practitioner in the year prior </a:t>
            </a:r>
            <a:r>
              <a:rPr lang="en-US" dirty="0" smtClean="0">
                <a:solidFill>
                  <a:schemeClr val="bg1"/>
                </a:solidFill>
              </a:rPr>
              <a:t>to the </a:t>
            </a:r>
            <a:r>
              <a:rPr lang="en-US" dirty="0">
                <a:solidFill>
                  <a:schemeClr val="bg1"/>
                </a:solidFill>
              </a:rPr>
              <a:t>index date, and the </a:t>
            </a:r>
            <a:r>
              <a:rPr lang="en-US" dirty="0" err="1">
                <a:solidFill>
                  <a:schemeClr val="bg1"/>
                </a:solidFill>
              </a:rPr>
              <a:t>Charlson</a:t>
            </a:r>
            <a:r>
              <a:rPr lang="en-US" dirty="0">
                <a:solidFill>
                  <a:schemeClr val="bg1"/>
                </a:solidFill>
              </a:rPr>
              <a:t> comorbidity index.</a:t>
            </a:r>
          </a:p>
        </p:txBody>
      </p:sp>
    </p:spTree>
    <p:extLst>
      <p:ext uri="{BB962C8B-B14F-4D97-AF65-F5344CB8AC3E}">
        <p14:creationId xmlns:p14="http://schemas.microsoft.com/office/powerpoint/2010/main" val="762645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5" y="618186"/>
            <a:ext cx="9904006" cy="5911403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>
            <a:off x="399245" y="3013656"/>
            <a:ext cx="824248" cy="360609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ight Arrow 3"/>
          <p:cNvSpPr/>
          <p:nvPr/>
        </p:nvSpPr>
        <p:spPr>
          <a:xfrm>
            <a:off x="386366" y="3374265"/>
            <a:ext cx="824248" cy="34773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515002" y="5419858"/>
            <a:ext cx="824248" cy="360609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515002" y="5059249"/>
            <a:ext cx="824248" cy="360609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729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189" y="695459"/>
            <a:ext cx="10328856" cy="5602309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>
            <a:off x="180304" y="2955699"/>
            <a:ext cx="824248" cy="360609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ight Arrow 3"/>
          <p:cNvSpPr/>
          <p:nvPr/>
        </p:nvSpPr>
        <p:spPr>
          <a:xfrm>
            <a:off x="180304" y="3316308"/>
            <a:ext cx="824248" cy="360609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150253" y="5168721"/>
            <a:ext cx="824248" cy="360609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180304" y="4808112"/>
            <a:ext cx="824248" cy="360609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780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3950" y="553792"/>
            <a:ext cx="7856112" cy="5254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497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2282" y="708338"/>
            <a:ext cx="8860664" cy="5434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770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                         Key messages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 people withT2DM,exogenous insulin therapy was associated with an increased </a:t>
            </a:r>
            <a:r>
              <a:rPr lang="en-US" dirty="0" smtClean="0">
                <a:solidFill>
                  <a:schemeClr val="bg1"/>
                </a:solidFill>
              </a:rPr>
              <a:t>risk of </a:t>
            </a:r>
            <a:r>
              <a:rPr lang="en-US" dirty="0">
                <a:solidFill>
                  <a:schemeClr val="bg1"/>
                </a:solidFill>
              </a:rPr>
              <a:t>diabetes-related complications, cancer, and all-cause mortality. </a:t>
            </a:r>
            <a:endParaRPr lang="en-US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Differences </a:t>
            </a:r>
            <a:r>
              <a:rPr lang="en-US" dirty="0">
                <a:solidFill>
                  <a:schemeClr val="bg1"/>
                </a:solidFill>
              </a:rPr>
              <a:t>in </a:t>
            </a:r>
            <a:r>
              <a:rPr lang="en-US" dirty="0">
                <a:solidFill>
                  <a:srgbClr val="FFFF00"/>
                </a:solidFill>
              </a:rPr>
              <a:t>baseline </a:t>
            </a:r>
            <a:r>
              <a:rPr lang="en-US" dirty="0" smtClean="0">
                <a:solidFill>
                  <a:srgbClr val="FFFF00"/>
                </a:solidFill>
              </a:rPr>
              <a:t>characteristics </a:t>
            </a:r>
            <a:r>
              <a:rPr lang="en-US" dirty="0" smtClean="0">
                <a:solidFill>
                  <a:schemeClr val="bg1"/>
                </a:solidFill>
              </a:rPr>
              <a:t>between </a:t>
            </a:r>
            <a:r>
              <a:rPr lang="en-US" dirty="0">
                <a:solidFill>
                  <a:schemeClr val="bg1"/>
                </a:solidFill>
              </a:rPr>
              <a:t>treatment groups should be considered when interpreting these results</a:t>
            </a:r>
          </a:p>
        </p:txBody>
      </p:sp>
    </p:spTree>
    <p:extLst>
      <p:ext uri="{BB962C8B-B14F-4D97-AF65-F5344CB8AC3E}">
        <p14:creationId xmlns:p14="http://schemas.microsoft.com/office/powerpoint/2010/main" val="2340833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9107" y="146184"/>
            <a:ext cx="10515600" cy="1325563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                               Agenda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Introduction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Observational studies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RCTs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Conclusion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7931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4864" y="133306"/>
            <a:ext cx="10997485" cy="1325563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Possible source of bias in observational studies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653" y="2081659"/>
            <a:ext cx="11049000" cy="4351338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Exposure </a:t>
            </a:r>
            <a:r>
              <a:rPr lang="en-US" sz="3600" dirty="0" smtClean="0">
                <a:solidFill>
                  <a:schemeClr val="bg1"/>
                </a:solidFill>
              </a:rPr>
              <a:t>Misclassification</a:t>
            </a:r>
          </a:p>
          <a:p>
            <a:endParaRPr lang="en-US" sz="3600" dirty="0">
              <a:solidFill>
                <a:schemeClr val="bg1"/>
              </a:solidFill>
            </a:endParaRPr>
          </a:p>
          <a:p>
            <a:r>
              <a:rPr lang="en-US" sz="3600" dirty="0" smtClean="0">
                <a:solidFill>
                  <a:srgbClr val="FFFF00"/>
                </a:solidFill>
              </a:rPr>
              <a:t>Time lag bias (confounding by indication)</a:t>
            </a:r>
          </a:p>
          <a:p>
            <a:endParaRPr lang="en-US" sz="3600" dirty="0">
              <a:solidFill>
                <a:srgbClr val="FFFF00"/>
              </a:solidFill>
            </a:endParaRPr>
          </a:p>
          <a:p>
            <a:r>
              <a:rPr lang="en-US" sz="3600" dirty="0" smtClean="0">
                <a:solidFill>
                  <a:schemeClr val="bg1"/>
                </a:solidFill>
              </a:rPr>
              <a:t>Choice of comparator</a:t>
            </a:r>
          </a:p>
          <a:p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033437" y="6248331"/>
            <a:ext cx="35189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dvOT96952d75.I"/>
              </a:rPr>
              <a:t>Diabetes Care 2017;40:706</a:t>
            </a:r>
            <a:r>
              <a:rPr lang="en-US" dirty="0">
                <a:solidFill>
                  <a:schemeClr val="bg1"/>
                </a:solidFill>
                <a:latin typeface="AdvOT96952d75.I+20"/>
              </a:rPr>
              <a:t>–</a:t>
            </a:r>
            <a:r>
              <a:rPr lang="en-US" dirty="0">
                <a:solidFill>
                  <a:schemeClr val="bg1"/>
                </a:solidFill>
                <a:latin typeface="AdvOT96952d75.I"/>
              </a:rPr>
              <a:t>714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2899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7430" y="1043189"/>
            <a:ext cx="9723549" cy="56280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15178" y="115911"/>
            <a:ext cx="298350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Time Lag bias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7618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217" y="177853"/>
            <a:ext cx="10431887" cy="257822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1217" y="2955822"/>
            <a:ext cx="10515600" cy="4351338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Inclusion criteria:  </a:t>
            </a:r>
            <a:r>
              <a:rPr lang="en-US" dirty="0" err="1" smtClean="0">
                <a:solidFill>
                  <a:schemeClr val="bg1"/>
                </a:solidFill>
              </a:rPr>
              <a:t>Randomised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control trials 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which </a:t>
            </a:r>
            <a:r>
              <a:rPr lang="en-US" dirty="0" err="1">
                <a:solidFill>
                  <a:schemeClr val="bg1"/>
                </a:solidFill>
              </a:rPr>
              <a:t>randomised</a:t>
            </a:r>
            <a:r>
              <a:rPr lang="en-US" dirty="0">
                <a:solidFill>
                  <a:schemeClr val="bg1"/>
                </a:solidFill>
              </a:rPr>
              <a:t> patients </a:t>
            </a:r>
            <a:r>
              <a:rPr lang="en-US" dirty="0" smtClean="0">
                <a:solidFill>
                  <a:schemeClr val="bg1"/>
                </a:solidFill>
              </a:rPr>
              <a:t>aged &gt;18 </a:t>
            </a:r>
            <a:r>
              <a:rPr lang="en-US" dirty="0">
                <a:solidFill>
                  <a:schemeClr val="bg1"/>
                </a:solidFill>
              </a:rPr>
              <a:t>years with Type 2 Diabetes (T2D) to insulin </a:t>
            </a:r>
            <a:r>
              <a:rPr lang="en-US" dirty="0" err="1">
                <a:solidFill>
                  <a:schemeClr val="bg1"/>
                </a:solidFill>
              </a:rPr>
              <a:t>vs</a:t>
            </a:r>
            <a:r>
              <a:rPr lang="en-US" dirty="0">
                <a:solidFill>
                  <a:schemeClr val="bg1"/>
                </a:solidFill>
              </a:rPr>
              <a:t> non-insulin </a:t>
            </a:r>
            <a:r>
              <a:rPr lang="en-US" dirty="0" smtClean="0">
                <a:solidFill>
                  <a:schemeClr val="bg1"/>
                </a:solidFill>
              </a:rPr>
              <a:t>GLT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rgbClr val="FFFF00"/>
                </a:solidFill>
              </a:rPr>
              <a:t>18</a:t>
            </a:r>
            <a:r>
              <a:rPr lang="en-US" dirty="0">
                <a:solidFill>
                  <a:schemeClr val="bg1"/>
                </a:solidFill>
              </a:rPr>
              <a:t> RCTs with 19,300 participants</a:t>
            </a:r>
          </a:p>
        </p:txBody>
      </p:sp>
      <p:sp>
        <p:nvSpPr>
          <p:cNvPr id="5" name="Rectangle 4"/>
          <p:cNvSpPr/>
          <p:nvPr/>
        </p:nvSpPr>
        <p:spPr>
          <a:xfrm>
            <a:off x="7417158" y="6312675"/>
            <a:ext cx="45893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Diabetes Res </a:t>
            </a:r>
            <a:r>
              <a:rPr lang="en-US" dirty="0" err="1">
                <a:solidFill>
                  <a:schemeClr val="bg1"/>
                </a:solidFill>
              </a:rPr>
              <a:t>Clin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Pract</a:t>
            </a:r>
            <a:r>
              <a:rPr lang="en-US" dirty="0">
                <a:solidFill>
                  <a:schemeClr val="bg1"/>
                </a:solidFill>
              </a:rPr>
              <a:t>. </a:t>
            </a:r>
            <a:r>
              <a:rPr lang="en-US" b="1" dirty="0">
                <a:solidFill>
                  <a:schemeClr val="bg1"/>
                </a:solidFill>
              </a:rPr>
              <a:t>2016</a:t>
            </a:r>
            <a:r>
              <a:rPr lang="en-US" dirty="0">
                <a:solidFill>
                  <a:schemeClr val="bg1"/>
                </a:solidFill>
              </a:rPr>
              <a:t> Nov;121:</a:t>
            </a:r>
            <a:r>
              <a:rPr lang="en-US" b="1" dirty="0">
                <a:solidFill>
                  <a:schemeClr val="bg1"/>
                </a:solidFill>
              </a:rPr>
              <a:t>69</a:t>
            </a:r>
            <a:r>
              <a:rPr lang="en-US" dirty="0">
                <a:solidFill>
                  <a:schemeClr val="bg1"/>
                </a:solidFill>
              </a:rPr>
              <a:t>-85</a:t>
            </a:r>
          </a:p>
        </p:txBody>
      </p:sp>
    </p:spTree>
    <p:extLst>
      <p:ext uri="{BB962C8B-B14F-4D97-AF65-F5344CB8AC3E}">
        <p14:creationId xmlns:p14="http://schemas.microsoft.com/office/powerpoint/2010/main" val="2289876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9735"/>
            <a:ext cx="10515600" cy="1325563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653" y="3651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solidFill>
                  <a:schemeClr val="bg1"/>
                </a:solidFill>
              </a:rPr>
              <a:t>The </a:t>
            </a:r>
            <a:r>
              <a:rPr lang="en-US" sz="2400" dirty="0">
                <a:solidFill>
                  <a:schemeClr val="bg1"/>
                </a:solidFill>
              </a:rPr>
              <a:t>primary outcomes of all-cause mortality and CV </a:t>
            </a:r>
            <a:r>
              <a:rPr lang="en-US" sz="2400" dirty="0" smtClean="0">
                <a:solidFill>
                  <a:schemeClr val="bg1"/>
                </a:solidFill>
              </a:rPr>
              <a:t>events were </a:t>
            </a:r>
            <a:r>
              <a:rPr lang="en-US" sz="2400" dirty="0">
                <a:solidFill>
                  <a:schemeClr val="bg1"/>
                </a:solidFill>
              </a:rPr>
              <a:t>only reported by </a:t>
            </a:r>
            <a:r>
              <a:rPr lang="en-US" sz="2400" dirty="0">
                <a:solidFill>
                  <a:srgbClr val="FFFF00"/>
                </a:solidFill>
              </a:rPr>
              <a:t>two trials </a:t>
            </a:r>
            <a:r>
              <a:rPr lang="en-US" sz="2400" dirty="0">
                <a:solidFill>
                  <a:schemeClr val="bg1"/>
                </a:solidFill>
              </a:rPr>
              <a:t>involving a total of </a:t>
            </a:r>
            <a:r>
              <a:rPr lang="en-US" sz="2400" dirty="0" smtClean="0">
                <a:solidFill>
                  <a:schemeClr val="bg1"/>
                </a:solidFill>
              </a:rPr>
              <a:t>13,317 participants </a:t>
            </a:r>
            <a:r>
              <a:rPr lang="en-US" sz="2400" dirty="0">
                <a:solidFill>
                  <a:schemeClr val="bg1"/>
                </a:solidFill>
              </a:rPr>
              <a:t>in which 6738 were </a:t>
            </a:r>
            <a:r>
              <a:rPr lang="en-US" sz="2400" dirty="0" err="1">
                <a:solidFill>
                  <a:schemeClr val="bg1"/>
                </a:solidFill>
              </a:rPr>
              <a:t>randomised</a:t>
            </a:r>
            <a:r>
              <a:rPr lang="en-US" sz="2400" dirty="0">
                <a:solidFill>
                  <a:schemeClr val="bg1"/>
                </a:solidFill>
              </a:rPr>
              <a:t> to insulin </a:t>
            </a:r>
            <a:r>
              <a:rPr lang="en-US" sz="2400" dirty="0" smtClean="0">
                <a:solidFill>
                  <a:schemeClr val="bg1"/>
                </a:solidFill>
              </a:rPr>
              <a:t>and 6579 </a:t>
            </a:r>
            <a:r>
              <a:rPr lang="en-US" sz="2400" dirty="0">
                <a:solidFill>
                  <a:schemeClr val="bg1"/>
                </a:solidFill>
              </a:rPr>
              <a:t>to the non-insulin arm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141" y="1690688"/>
            <a:ext cx="10296660" cy="5360495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387438" y="2073499"/>
            <a:ext cx="669702" cy="373487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348802" y="4956935"/>
            <a:ext cx="669702" cy="373487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862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721" y="399246"/>
            <a:ext cx="9472132" cy="540912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3831" y="5808372"/>
            <a:ext cx="4044901" cy="1049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626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763" y="489397"/>
            <a:ext cx="9915101" cy="6130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2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1" y="679269"/>
            <a:ext cx="10265228" cy="5055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477001" y="6302062"/>
            <a:ext cx="39709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N </a:t>
            </a:r>
            <a:r>
              <a:rPr lang="en-US" b="1" dirty="0" err="1">
                <a:solidFill>
                  <a:schemeClr val="bg1"/>
                </a:solidFill>
              </a:rPr>
              <a:t>Engl</a:t>
            </a:r>
            <a:r>
              <a:rPr lang="en-US" b="1" dirty="0">
                <a:solidFill>
                  <a:schemeClr val="bg1"/>
                </a:solidFill>
              </a:rPr>
              <a:t> J Med</a:t>
            </a:r>
            <a:r>
              <a:rPr lang="en-US" dirty="0">
                <a:solidFill>
                  <a:schemeClr val="bg1"/>
                </a:solidFill>
              </a:rPr>
              <a:t>. 2012 Jul 26;367(4):319-28</a:t>
            </a:r>
          </a:p>
        </p:txBody>
      </p:sp>
    </p:spTree>
    <p:extLst>
      <p:ext uri="{BB962C8B-B14F-4D97-AF65-F5344CB8AC3E}">
        <p14:creationId xmlns:p14="http://schemas.microsoft.com/office/powerpoint/2010/main" val="2088428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31746" name="Title 2"/>
          <p:cNvSpPr>
            <a:spLocks/>
          </p:cNvSpPr>
          <p:nvPr/>
        </p:nvSpPr>
        <p:spPr bwMode="auto">
          <a:xfrm>
            <a:off x="3251403" y="162324"/>
            <a:ext cx="7940675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chemeClr val="bg1"/>
                </a:solidFill>
                <a:ea typeface="ＭＳ Ｐゴシック" pitchFamily="34" charset="-128"/>
              </a:rPr>
              <a:t>ORIGIN: An International Trial</a:t>
            </a:r>
          </a:p>
        </p:txBody>
      </p:sp>
      <p:pic>
        <p:nvPicPr>
          <p:cNvPr id="31747" name="Picture 1"/>
          <p:cNvPicPr>
            <a:picLocks noChangeAspect="1"/>
          </p:cNvPicPr>
          <p:nvPr/>
        </p:nvPicPr>
        <p:blipFill>
          <a:blip r:embed="rId2"/>
          <a:srcRect l="10130" t="24416" r="10001" b="24675"/>
          <a:stretch>
            <a:fillRect/>
          </a:stretch>
        </p:blipFill>
        <p:spPr bwMode="auto">
          <a:xfrm>
            <a:off x="1931831" y="2034862"/>
            <a:ext cx="8137683" cy="4414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8" name="Content Placeholder 2"/>
          <p:cNvSpPr txBox="1">
            <a:spLocks/>
          </p:cNvSpPr>
          <p:nvPr/>
        </p:nvSpPr>
        <p:spPr bwMode="auto">
          <a:xfrm>
            <a:off x="2920799" y="1040607"/>
            <a:ext cx="7956550" cy="190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 defTabSz="457200" eaLnBrk="0" fontAlgn="base" hangingPunct="0">
              <a:spcBef>
                <a:spcPct val="0"/>
              </a:spcBef>
              <a:spcAft>
                <a:spcPts val="1200"/>
              </a:spcAft>
              <a:buClr>
                <a:srgbClr val="BCA36A"/>
              </a:buClr>
              <a:buSzPct val="130000"/>
              <a:buFont typeface="Trebuchet MS" pitchFamily="34" charset="0"/>
              <a:buChar char="●"/>
            </a:pPr>
            <a:r>
              <a:rPr lang="en-GB" dirty="0">
                <a:solidFill>
                  <a:schemeClr val="bg1"/>
                </a:solidFill>
                <a:ea typeface="ＭＳ Ｐゴシック" pitchFamily="34" charset="-128"/>
              </a:rPr>
              <a:t>Led by an independent Steering Committee</a:t>
            </a:r>
          </a:p>
          <a:p>
            <a:pPr marL="273050" indent="-273050" defTabSz="457200" eaLnBrk="0" fontAlgn="base" hangingPunct="0">
              <a:spcBef>
                <a:spcPct val="0"/>
              </a:spcBef>
              <a:spcAft>
                <a:spcPts val="1200"/>
              </a:spcAft>
              <a:buClr>
                <a:srgbClr val="BCA36A"/>
              </a:buClr>
              <a:buSzPct val="130000"/>
              <a:buFont typeface="Trebuchet MS" pitchFamily="34" charset="0"/>
              <a:buChar char="●"/>
            </a:pPr>
            <a:r>
              <a:rPr lang="en-GB" dirty="0">
                <a:solidFill>
                  <a:schemeClr val="bg1"/>
                </a:solidFill>
                <a:ea typeface="ＭＳ Ｐゴシック" pitchFamily="34" charset="-128"/>
              </a:rPr>
              <a:t>40 countries, &gt;12500 patients, 6.2 years of follow-up</a:t>
            </a:r>
          </a:p>
          <a:p>
            <a:pPr defTabSz="457200" eaLnBrk="0" fontAlgn="base" hangingPunct="0">
              <a:spcBef>
                <a:spcPct val="0"/>
              </a:spcBef>
              <a:spcAft>
                <a:spcPts val="1200"/>
              </a:spcAft>
              <a:buClr>
                <a:srgbClr val="BCA36A"/>
              </a:buClr>
              <a:buSzPct val="130000"/>
            </a:pPr>
            <a:endParaRPr lang="en-GB" dirty="0">
              <a:solidFill>
                <a:schemeClr val="bg1"/>
              </a:solidFill>
              <a:ea typeface="ＭＳ Ｐゴシック" pitchFamily="34" charset="-128"/>
            </a:endParaRPr>
          </a:p>
          <a:p>
            <a:pPr marL="273050" indent="-273050" defTabSz="457200" eaLnBrk="0" fontAlgn="base" hangingPunct="0">
              <a:spcBef>
                <a:spcPct val="0"/>
              </a:spcBef>
              <a:spcAft>
                <a:spcPts val="1200"/>
              </a:spcAft>
              <a:buClr>
                <a:srgbClr val="BCA36A"/>
              </a:buClr>
              <a:buSzPct val="130000"/>
            </a:pPr>
            <a:endParaRPr lang="en-GB" i="1" dirty="0">
              <a:solidFill>
                <a:schemeClr val="bg1"/>
              </a:solidFill>
              <a:ea typeface="ＭＳ Ｐゴシック" pitchFamily="34" charset="-128"/>
            </a:endParaRPr>
          </a:p>
        </p:txBody>
      </p:sp>
      <p:sp>
        <p:nvSpPr>
          <p:cNvPr id="31749" name="Rectangle 25"/>
          <p:cNvSpPr>
            <a:spLocks noChangeArrowheads="1"/>
          </p:cNvSpPr>
          <p:nvPr/>
        </p:nvSpPr>
        <p:spPr bwMode="auto">
          <a:xfrm>
            <a:off x="6110289" y="6477000"/>
            <a:ext cx="39592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45713" rIns="0" bIns="45713" anchor="b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solidFill>
                  <a:schemeClr val="bg1"/>
                </a:solidFill>
                <a:ea typeface="ＭＳ Ｐゴシック" pitchFamily="34" charset="-128"/>
              </a:rPr>
              <a:t>Gerstein HC, et al. </a:t>
            </a:r>
            <a:r>
              <a:rPr lang="en-US" sz="1000" i="1" dirty="0">
                <a:solidFill>
                  <a:schemeClr val="bg1"/>
                </a:solidFill>
                <a:ea typeface="ＭＳ Ｐゴシック" pitchFamily="34" charset="-128"/>
              </a:rPr>
              <a:t>Am Heart J </a:t>
            </a:r>
            <a:r>
              <a:rPr lang="en-US" sz="1000" dirty="0">
                <a:solidFill>
                  <a:schemeClr val="bg1"/>
                </a:solidFill>
                <a:ea typeface="ＭＳ Ｐゴシック" pitchFamily="34" charset="-128"/>
              </a:rPr>
              <a:t>2008;</a:t>
            </a:r>
            <a:r>
              <a:rPr lang="en-US" sz="1000" b="1" dirty="0">
                <a:solidFill>
                  <a:schemeClr val="bg1"/>
                </a:solidFill>
                <a:ea typeface="ＭＳ Ｐゴシック" pitchFamily="34" charset="-128"/>
              </a:rPr>
              <a:t>155</a:t>
            </a:r>
            <a:r>
              <a:rPr lang="en-US" sz="1000" dirty="0">
                <a:solidFill>
                  <a:schemeClr val="bg1"/>
                </a:solidFill>
                <a:ea typeface="ＭＳ Ｐゴシック" pitchFamily="34" charset="-128"/>
              </a:rPr>
              <a:t>:26-32.</a:t>
            </a:r>
          </a:p>
        </p:txBody>
      </p:sp>
    </p:spTree>
    <p:extLst>
      <p:ext uri="{BB962C8B-B14F-4D97-AF65-F5344CB8AC3E}">
        <p14:creationId xmlns:p14="http://schemas.microsoft.com/office/powerpoint/2010/main" val="2046073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Espace réservé du numéro de diapositive 5"/>
          <p:cNvSpPr txBox="1">
            <a:spLocks noGrp="1"/>
          </p:cNvSpPr>
          <p:nvPr/>
        </p:nvSpPr>
        <p:spPr bwMode="auto">
          <a:xfrm>
            <a:off x="18341975" y="6356351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9267C780-6F47-4D26-9A30-3B4417354673}" type="slidenum">
              <a:rPr lang="en-GB" sz="1000">
                <a:solidFill>
                  <a:srgbClr val="000000"/>
                </a:solidFill>
                <a:ea typeface="ＭＳ Ｐゴシック" pitchFamily="34" charset="-128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en-GB" sz="100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32770" name="Rectangle 25"/>
          <p:cNvSpPr>
            <a:spLocks noChangeArrowheads="1"/>
          </p:cNvSpPr>
          <p:nvPr/>
        </p:nvSpPr>
        <p:spPr bwMode="auto">
          <a:xfrm>
            <a:off x="7888289" y="5878513"/>
            <a:ext cx="3959225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45713" rIns="0" bIns="45713" anchor="b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baseline="30000">
                <a:solidFill>
                  <a:srgbClr val="254061"/>
                </a:solidFill>
                <a:ea typeface="ＭＳ Ｐゴシック" pitchFamily="34" charset="-128"/>
              </a:rPr>
              <a:t>Gerstein HC, et al. </a:t>
            </a:r>
            <a:r>
              <a:rPr lang="en-US" sz="1200" b="1" i="1" baseline="30000">
                <a:solidFill>
                  <a:srgbClr val="254061"/>
                </a:solidFill>
                <a:ea typeface="ＭＳ Ｐゴシック" pitchFamily="34" charset="-128"/>
              </a:rPr>
              <a:t>Am Heart J </a:t>
            </a:r>
            <a:r>
              <a:rPr lang="en-US" sz="1200" b="1" baseline="30000">
                <a:solidFill>
                  <a:srgbClr val="254061"/>
                </a:solidFill>
                <a:ea typeface="ＭＳ Ｐゴシック" pitchFamily="34" charset="-128"/>
              </a:rPr>
              <a:t>2008;155:26-32.</a:t>
            </a:r>
          </a:p>
        </p:txBody>
      </p:sp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2"/>
          <a:srcRect t="4060" b="16241"/>
          <a:stretch>
            <a:fillRect/>
          </a:stretch>
        </p:blipFill>
        <p:spPr bwMode="auto">
          <a:xfrm>
            <a:off x="2187576" y="3241675"/>
            <a:ext cx="4918075" cy="240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2" name="TextBox 1"/>
          <p:cNvSpPr txBox="1">
            <a:spLocks noChangeArrowheads="1"/>
          </p:cNvSpPr>
          <p:nvPr/>
        </p:nvSpPr>
        <p:spPr bwMode="auto">
          <a:xfrm>
            <a:off x="2130425" y="5778542"/>
            <a:ext cx="80105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sz="1100" dirty="0">
                <a:solidFill>
                  <a:schemeClr val="bg1"/>
                </a:solidFill>
                <a:ea typeface="ＭＳ Ｐゴシック" pitchFamily="34" charset="-128"/>
              </a:rPr>
              <a:t>CV, cardiovascular; FPG, fasting plasma glucose; IFG, impaired fasting glucose; IGT, impaired glucose tolerance; </a:t>
            </a:r>
            <a:br>
              <a:rPr lang="en-GB" sz="1100" dirty="0">
                <a:solidFill>
                  <a:schemeClr val="bg1"/>
                </a:solidFill>
                <a:ea typeface="ＭＳ Ｐゴシック" pitchFamily="34" charset="-128"/>
              </a:rPr>
            </a:br>
            <a:r>
              <a:rPr lang="en-GB" sz="1100" dirty="0">
                <a:solidFill>
                  <a:schemeClr val="bg1"/>
                </a:solidFill>
                <a:ea typeface="ＭＳ Ｐゴシック" pitchFamily="34" charset="-128"/>
              </a:rPr>
              <a:t>MI, myocardial infarction; PUFA, polyunsaturated fatty acids; T2D, type 2 diabetes </a:t>
            </a:r>
          </a:p>
        </p:txBody>
      </p:sp>
      <p:sp>
        <p:nvSpPr>
          <p:cNvPr id="32773" name="TextBox 3"/>
          <p:cNvSpPr txBox="1">
            <a:spLocks noChangeArrowheads="1"/>
          </p:cNvSpPr>
          <p:nvPr/>
        </p:nvSpPr>
        <p:spPr bwMode="auto">
          <a:xfrm>
            <a:off x="7048984" y="3222626"/>
            <a:ext cx="3681412" cy="2503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300" b="1" dirty="0">
                <a:solidFill>
                  <a:schemeClr val="bg1"/>
                </a:solidFill>
                <a:ea typeface="ＭＳ Ｐゴシック" pitchFamily="34" charset="-128"/>
              </a:rPr>
              <a:t>1</a:t>
            </a:r>
            <a:r>
              <a:rPr lang="en-US" sz="1300" b="1" baseline="30000" dirty="0">
                <a:solidFill>
                  <a:schemeClr val="bg1"/>
                </a:solidFill>
                <a:ea typeface="ＭＳ Ｐゴシック" pitchFamily="34" charset="-128"/>
              </a:rPr>
              <a:t>st</a:t>
            </a:r>
            <a:r>
              <a:rPr lang="en-US" sz="1300" b="1" dirty="0">
                <a:solidFill>
                  <a:schemeClr val="bg1"/>
                </a:solidFill>
                <a:ea typeface="ＭＳ Ｐゴシック" pitchFamily="34" charset="-128"/>
              </a:rPr>
              <a:t> co-primary endpoint:</a:t>
            </a:r>
            <a:br>
              <a:rPr lang="en-US" sz="1300" b="1" dirty="0">
                <a:solidFill>
                  <a:schemeClr val="bg1"/>
                </a:solidFill>
                <a:ea typeface="ＭＳ Ｐゴシック" pitchFamily="34" charset="-128"/>
              </a:rPr>
            </a:br>
            <a:r>
              <a:rPr lang="en-US" sz="1300" dirty="0">
                <a:solidFill>
                  <a:schemeClr val="bg1"/>
                </a:solidFill>
                <a:ea typeface="ＭＳ Ｐゴシック" pitchFamily="34" charset="-128"/>
              </a:rPr>
              <a:t>Composite of CV death, nonfatal MI </a:t>
            </a:r>
            <a:br>
              <a:rPr lang="en-US" sz="1300" dirty="0">
                <a:solidFill>
                  <a:schemeClr val="bg1"/>
                </a:solidFill>
                <a:ea typeface="ＭＳ Ｐゴシック" pitchFamily="34" charset="-128"/>
              </a:rPr>
            </a:br>
            <a:r>
              <a:rPr lang="en-US" sz="1300" dirty="0">
                <a:solidFill>
                  <a:schemeClr val="bg1"/>
                </a:solidFill>
                <a:ea typeface="ＭＳ Ｐゴシック" pitchFamily="34" charset="-128"/>
              </a:rPr>
              <a:t>or nonfatal stroke</a:t>
            </a: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1300" b="1" dirty="0">
                <a:solidFill>
                  <a:schemeClr val="bg1"/>
                </a:solidFill>
                <a:ea typeface="ＭＳ Ｐゴシック" pitchFamily="34" charset="-128"/>
              </a:rPr>
              <a:t>2</a:t>
            </a:r>
            <a:r>
              <a:rPr lang="en-US" sz="1300" b="1" baseline="30000" dirty="0">
                <a:solidFill>
                  <a:schemeClr val="bg1"/>
                </a:solidFill>
                <a:ea typeface="ＭＳ Ｐゴシック" pitchFamily="34" charset="-128"/>
              </a:rPr>
              <a:t>nd</a:t>
            </a:r>
            <a:r>
              <a:rPr lang="en-US" sz="1300" b="1" dirty="0">
                <a:solidFill>
                  <a:schemeClr val="bg1"/>
                </a:solidFill>
                <a:ea typeface="ＭＳ Ｐゴシック" pitchFamily="34" charset="-128"/>
              </a:rPr>
              <a:t> co-primary endpoint:</a:t>
            </a:r>
            <a:br>
              <a:rPr lang="en-US" sz="1300" b="1" dirty="0">
                <a:solidFill>
                  <a:schemeClr val="bg1"/>
                </a:solidFill>
                <a:ea typeface="ＭＳ Ｐゴシック" pitchFamily="34" charset="-128"/>
              </a:rPr>
            </a:br>
            <a:r>
              <a:rPr lang="en-US" sz="1300" dirty="0">
                <a:solidFill>
                  <a:schemeClr val="bg1"/>
                </a:solidFill>
                <a:ea typeface="ＭＳ Ｐゴシック" pitchFamily="34" charset="-128"/>
              </a:rPr>
              <a:t>Composite of CV death, nonfatal MI </a:t>
            </a:r>
            <a:br>
              <a:rPr lang="en-US" sz="1300" dirty="0">
                <a:solidFill>
                  <a:schemeClr val="bg1"/>
                </a:solidFill>
                <a:ea typeface="ＭＳ Ｐゴシック" pitchFamily="34" charset="-128"/>
              </a:rPr>
            </a:br>
            <a:r>
              <a:rPr lang="en-US" sz="1300" dirty="0">
                <a:solidFill>
                  <a:schemeClr val="bg1"/>
                </a:solidFill>
                <a:ea typeface="ＭＳ Ｐゴシック" pitchFamily="34" charset="-128"/>
              </a:rPr>
              <a:t>or nonfatal stroke or revascularization </a:t>
            </a:r>
            <a:br>
              <a:rPr lang="en-US" sz="1300" dirty="0">
                <a:solidFill>
                  <a:schemeClr val="bg1"/>
                </a:solidFill>
                <a:ea typeface="ＭＳ Ｐゴシック" pitchFamily="34" charset="-128"/>
              </a:rPr>
            </a:br>
            <a:r>
              <a:rPr lang="en-US" sz="1300" dirty="0">
                <a:solidFill>
                  <a:schemeClr val="bg1"/>
                </a:solidFill>
                <a:ea typeface="ＭＳ Ｐゴシック" pitchFamily="34" charset="-128"/>
              </a:rPr>
              <a:t>procedure or hospitalization for heart </a:t>
            </a:r>
            <a:br>
              <a:rPr lang="en-US" sz="1300" dirty="0">
                <a:solidFill>
                  <a:schemeClr val="bg1"/>
                </a:solidFill>
                <a:ea typeface="ＭＳ Ｐゴシック" pitchFamily="34" charset="-128"/>
              </a:rPr>
            </a:br>
            <a:r>
              <a:rPr lang="en-US" sz="1300" dirty="0">
                <a:solidFill>
                  <a:schemeClr val="bg1"/>
                </a:solidFill>
                <a:ea typeface="ＭＳ Ｐゴシック" pitchFamily="34" charset="-128"/>
              </a:rPr>
              <a:t>failure</a:t>
            </a: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1300" b="1" dirty="0">
                <a:solidFill>
                  <a:schemeClr val="bg1"/>
                </a:solidFill>
                <a:ea typeface="ＭＳ Ｐゴシック" pitchFamily="34" charset="-128"/>
              </a:rPr>
              <a:t>Secondary endpoints:</a:t>
            </a: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AutoNum type="alphaLcPeriod"/>
            </a:pPr>
            <a:r>
              <a:rPr lang="en-US" sz="1300" dirty="0">
                <a:solidFill>
                  <a:schemeClr val="bg1"/>
                </a:solidFill>
                <a:ea typeface="ＭＳ Ｐゴシック" pitchFamily="34" charset="-128"/>
              </a:rPr>
              <a:t>Microvascular events</a:t>
            </a:r>
            <a:r>
              <a:rPr lang="en-US" sz="1300" b="1" dirty="0">
                <a:solidFill>
                  <a:schemeClr val="bg1"/>
                </a:solidFill>
                <a:ea typeface="ＭＳ Ｐゴシック" pitchFamily="34" charset="-128"/>
              </a:rPr>
              <a:t> </a:t>
            </a: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AutoNum type="alphaLcPeriod"/>
            </a:pPr>
            <a:r>
              <a:rPr lang="en-US" sz="1300" dirty="0">
                <a:solidFill>
                  <a:schemeClr val="bg1"/>
                </a:solidFill>
                <a:ea typeface="ＭＳ Ｐゴシック" pitchFamily="34" charset="-128"/>
              </a:rPr>
              <a:t>Rate of progression of IGT or IFG </a:t>
            </a:r>
            <a:br>
              <a:rPr lang="en-US" sz="1300" dirty="0">
                <a:solidFill>
                  <a:schemeClr val="bg1"/>
                </a:solidFill>
                <a:ea typeface="ＭＳ Ｐゴシック" pitchFamily="34" charset="-128"/>
              </a:rPr>
            </a:br>
            <a:r>
              <a:rPr lang="en-US" sz="1300" dirty="0">
                <a:solidFill>
                  <a:schemeClr val="bg1"/>
                </a:solidFill>
                <a:ea typeface="ＭＳ Ｐゴシック" pitchFamily="34" charset="-128"/>
              </a:rPr>
              <a:t>to T2D</a:t>
            </a:r>
            <a:r>
              <a:rPr lang="en-US" sz="1300" b="1" dirty="0">
                <a:solidFill>
                  <a:schemeClr val="bg1"/>
                </a:solidFill>
                <a:ea typeface="ＭＳ Ｐゴシック" pitchFamily="34" charset="-128"/>
              </a:rPr>
              <a:t> </a:t>
            </a: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AutoNum type="alphaLcPeriod"/>
            </a:pPr>
            <a:r>
              <a:rPr lang="en-US" sz="1300" dirty="0">
                <a:solidFill>
                  <a:schemeClr val="bg1"/>
                </a:solidFill>
                <a:ea typeface="ＭＳ Ｐゴシック" pitchFamily="34" charset="-128"/>
              </a:rPr>
              <a:t>All-cause mortality</a:t>
            </a:r>
            <a:endParaRPr lang="en-GB" dirty="0">
              <a:solidFill>
                <a:schemeClr val="bg1"/>
              </a:solidFill>
              <a:ea typeface="ＭＳ Ｐゴシック" pitchFamily="34" charset="-128"/>
            </a:endParaRPr>
          </a:p>
        </p:txBody>
      </p:sp>
      <p:sp>
        <p:nvSpPr>
          <p:cNvPr id="32774" name="AutoShape 14"/>
          <p:cNvSpPr>
            <a:spLocks noChangeArrowheads="1"/>
          </p:cNvSpPr>
          <p:nvPr/>
        </p:nvSpPr>
        <p:spPr bwMode="auto">
          <a:xfrm>
            <a:off x="2225676" y="1031875"/>
            <a:ext cx="7915275" cy="1174750"/>
          </a:xfrm>
          <a:prstGeom prst="roundRect">
            <a:avLst>
              <a:gd name="adj" fmla="val 15940"/>
            </a:avLst>
          </a:prstGeom>
          <a:solidFill>
            <a:srgbClr val="D0CAAB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444492"/>
              </a:solidFill>
              <a:ea typeface="ＭＳ Ｐゴシック" pitchFamily="34" charset="-128"/>
            </a:endParaRPr>
          </a:p>
        </p:txBody>
      </p:sp>
      <p:sp>
        <p:nvSpPr>
          <p:cNvPr id="32775" name="Rectangle 2"/>
          <p:cNvSpPr>
            <a:spLocks noChangeArrowheads="1"/>
          </p:cNvSpPr>
          <p:nvPr/>
        </p:nvSpPr>
        <p:spPr bwMode="auto">
          <a:xfrm>
            <a:off x="2368550" y="1228725"/>
            <a:ext cx="7613650" cy="72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230188" indent="-2301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54061"/>
              </a:buClr>
              <a:buFont typeface="Trebuchet MS" pitchFamily="34" charset="0"/>
              <a:buChar char="●"/>
            </a:pPr>
            <a:r>
              <a:rPr lang="en-US" sz="1400">
                <a:solidFill>
                  <a:srgbClr val="254061"/>
                </a:solidFill>
                <a:ea typeface="ＭＳ Ｐゴシック" pitchFamily="34" charset="-128"/>
              </a:rPr>
              <a:t>To determine whether insulin replacement therapy, using insulin glargine to target fasting normoglycemia (FPG ≤95 mg/dL [5.3 mM]), can reduce CV morbidity and/or mortality in people at high CV risk with either IFG, IGT or early T2D</a:t>
            </a:r>
          </a:p>
          <a:p>
            <a:pPr marL="230188" indent="-2301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54061"/>
              </a:buClr>
              <a:buFont typeface="Trebuchet MS" pitchFamily="34" charset="0"/>
              <a:buChar char="●"/>
            </a:pPr>
            <a:r>
              <a:rPr lang="en-US" sz="1400">
                <a:solidFill>
                  <a:srgbClr val="254061"/>
                </a:solidFill>
                <a:ea typeface="ＭＳ Ｐゴシック" pitchFamily="34" charset="-128"/>
              </a:rPr>
              <a:t>To determine whether omega-3 PUFA can reduce CV mortality in this population</a:t>
            </a:r>
            <a:endParaRPr lang="fr-FR" sz="1400">
              <a:solidFill>
                <a:srgbClr val="254061"/>
              </a:solidFill>
              <a:ea typeface="ＭＳ Ｐゴシック" pitchFamily="34" charset="-128"/>
            </a:endParaRPr>
          </a:p>
        </p:txBody>
      </p:sp>
      <p:sp>
        <p:nvSpPr>
          <p:cNvPr id="90129" name="AutoShape 17"/>
          <p:cNvSpPr>
            <a:spLocks noChangeArrowheads="1"/>
          </p:cNvSpPr>
          <p:nvPr/>
        </p:nvSpPr>
        <p:spPr bwMode="auto">
          <a:xfrm>
            <a:off x="2206626" y="899287"/>
            <a:ext cx="2405063" cy="305071"/>
          </a:xfrm>
          <a:prstGeom prst="roundRect">
            <a:avLst>
              <a:gd name="adj" fmla="val 50000"/>
            </a:avLst>
          </a:prstGeom>
          <a:solidFill>
            <a:srgbClr val="791E75"/>
          </a:solidFill>
          <a:ln w="9525">
            <a:noFill/>
            <a:round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400" b="1">
                <a:solidFill>
                  <a:srgbClr val="FFFFFF"/>
                </a:solidFill>
                <a:ea typeface="MS PGothic" pitchFamily="34" charset="-128"/>
              </a:rPr>
              <a:t>Study objectives</a:t>
            </a:r>
          </a:p>
        </p:txBody>
      </p:sp>
      <p:sp>
        <p:nvSpPr>
          <p:cNvPr id="32779" name="AutoShape 14"/>
          <p:cNvSpPr>
            <a:spLocks noChangeArrowheads="1"/>
          </p:cNvSpPr>
          <p:nvPr/>
        </p:nvSpPr>
        <p:spPr bwMode="auto">
          <a:xfrm>
            <a:off x="2225676" y="2408239"/>
            <a:ext cx="7915275" cy="784225"/>
          </a:xfrm>
          <a:prstGeom prst="roundRect">
            <a:avLst>
              <a:gd name="adj" fmla="val 19532"/>
            </a:avLst>
          </a:prstGeom>
          <a:solidFill>
            <a:srgbClr val="D0CAAB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444492"/>
              </a:solidFill>
              <a:ea typeface="ＭＳ Ｐゴシック" pitchFamily="34" charset="-128"/>
            </a:endParaRPr>
          </a:p>
        </p:txBody>
      </p:sp>
      <p:sp>
        <p:nvSpPr>
          <p:cNvPr id="32780" name="Rectangle 2"/>
          <p:cNvSpPr>
            <a:spLocks noChangeArrowheads="1"/>
          </p:cNvSpPr>
          <p:nvPr/>
        </p:nvSpPr>
        <p:spPr bwMode="auto">
          <a:xfrm>
            <a:off x="2368550" y="2605088"/>
            <a:ext cx="7613650" cy="52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230188" indent="-2301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54061"/>
              </a:buClr>
              <a:buFont typeface="Trebuchet MS" pitchFamily="34" charset="0"/>
              <a:buChar char="●"/>
            </a:pPr>
            <a:r>
              <a:rPr lang="en-US" sz="1400">
                <a:solidFill>
                  <a:srgbClr val="254061"/>
                </a:solidFill>
                <a:ea typeface="ＭＳ Ｐゴシック" pitchFamily="34" charset="-128"/>
              </a:rPr>
              <a:t>Multicenter, international 2x2 factorial design</a:t>
            </a:r>
          </a:p>
          <a:p>
            <a:pPr marL="230188" indent="-2301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54061"/>
              </a:buClr>
              <a:buFont typeface="Trebuchet MS" pitchFamily="34" charset="0"/>
              <a:buChar char="●"/>
            </a:pPr>
            <a:r>
              <a:rPr lang="en-US" sz="1400">
                <a:solidFill>
                  <a:srgbClr val="254061"/>
                </a:solidFill>
                <a:ea typeface="ＭＳ Ｐゴシック" pitchFamily="34" charset="-128"/>
              </a:rPr>
              <a:t>Approximately 12,500 patients randomised from 40 countries</a:t>
            </a:r>
            <a:endParaRPr lang="fr-FR" sz="1400">
              <a:solidFill>
                <a:srgbClr val="254061"/>
              </a:solidFill>
              <a:ea typeface="ＭＳ Ｐゴシック" pitchFamily="34" charset="-128"/>
            </a:endParaRPr>
          </a:p>
        </p:txBody>
      </p:sp>
      <p:sp>
        <p:nvSpPr>
          <p:cNvPr id="3" name="AutoShape 17"/>
          <p:cNvSpPr>
            <a:spLocks noChangeArrowheads="1"/>
          </p:cNvSpPr>
          <p:nvPr/>
        </p:nvSpPr>
        <p:spPr bwMode="auto">
          <a:xfrm>
            <a:off x="2206626" y="2275649"/>
            <a:ext cx="2405063" cy="305071"/>
          </a:xfrm>
          <a:prstGeom prst="roundRect">
            <a:avLst>
              <a:gd name="adj" fmla="val 50000"/>
            </a:avLst>
          </a:prstGeom>
          <a:solidFill>
            <a:srgbClr val="791E75"/>
          </a:solidFill>
          <a:ln w="9525">
            <a:noFill/>
            <a:round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400" b="1">
                <a:solidFill>
                  <a:srgbClr val="FFFFFF"/>
                </a:solidFill>
                <a:ea typeface="MS PGothic" pitchFamily="34" charset="-128"/>
              </a:rPr>
              <a:t>Study design</a:t>
            </a:r>
          </a:p>
        </p:txBody>
      </p:sp>
      <p:sp>
        <p:nvSpPr>
          <p:cNvPr id="32784" name="TextBox 1"/>
          <p:cNvSpPr txBox="1">
            <a:spLocks noChangeArrowheads="1"/>
          </p:cNvSpPr>
          <p:nvPr/>
        </p:nvSpPr>
        <p:spPr bwMode="auto">
          <a:xfrm>
            <a:off x="2201863" y="5367339"/>
            <a:ext cx="161935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solidFill>
                  <a:srgbClr val="254061"/>
                </a:solidFill>
                <a:ea typeface="ＭＳ Ｐゴシック" pitchFamily="34" charset="-128"/>
              </a:rPr>
              <a:t>* Placebo of omega-3 PUFA</a:t>
            </a:r>
          </a:p>
        </p:txBody>
      </p:sp>
      <p:sp>
        <p:nvSpPr>
          <p:cNvPr id="32785" name="Line 116"/>
          <p:cNvSpPr>
            <a:spLocks noChangeShapeType="1"/>
          </p:cNvSpPr>
          <p:nvPr/>
        </p:nvSpPr>
        <p:spPr bwMode="auto">
          <a:xfrm>
            <a:off x="7048500" y="5648325"/>
            <a:ext cx="3092450" cy="0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32786" name="Title 2"/>
          <p:cNvSpPr>
            <a:spLocks/>
          </p:cNvSpPr>
          <p:nvPr/>
        </p:nvSpPr>
        <p:spPr bwMode="auto">
          <a:xfrm>
            <a:off x="2208214" y="255588"/>
            <a:ext cx="7940675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chemeClr val="bg1"/>
                </a:solidFill>
                <a:ea typeface="ＭＳ Ｐゴシック" pitchFamily="34" charset="-128"/>
              </a:rPr>
              <a:t>ORIGIN Study Design</a:t>
            </a:r>
          </a:p>
        </p:txBody>
      </p:sp>
      <p:sp>
        <p:nvSpPr>
          <p:cNvPr id="32787" name="Slide Number Placeholder 1"/>
          <p:cNvSpPr txBox="1">
            <a:spLocks noGrp="1"/>
          </p:cNvSpPr>
          <p:nvPr/>
        </p:nvSpPr>
        <p:spPr bwMode="auto">
          <a:xfrm>
            <a:off x="8077200" y="6356351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8F18D713-E7A5-4F48-AA47-6B89C3CC718C}" type="slidenum">
              <a:rPr lang="en-GB" sz="1000">
                <a:solidFill>
                  <a:srgbClr val="000000"/>
                </a:solidFill>
                <a:ea typeface="ＭＳ Ｐゴシック" pitchFamily="34" charset="-128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en-GB" sz="100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5996466" y="6607217"/>
            <a:ext cx="4677884" cy="253916"/>
          </a:xfrm>
          <a:prstGeom prst="rect">
            <a:avLst/>
          </a:prstGeom>
          <a:noFill/>
          <a:ln>
            <a:noFill/>
          </a:ln>
          <a:extLst/>
        </p:spPr>
        <p:txBody>
          <a:bodyPr wrap="none" anchor="ctr">
            <a:spAutoFit/>
          </a:bodyPr>
          <a:lstStyle/>
          <a:p>
            <a:pPr algn="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050" dirty="0">
                <a:solidFill>
                  <a:srgbClr val="444492"/>
                </a:solidFill>
              </a:rPr>
              <a:t>ORIGIN Trial Investigators, et al. </a:t>
            </a:r>
            <a:r>
              <a:rPr lang="en-GB" sz="1050" i="1" dirty="0">
                <a:solidFill>
                  <a:srgbClr val="444492"/>
                </a:solidFill>
              </a:rPr>
              <a:t>N </a:t>
            </a:r>
            <a:r>
              <a:rPr lang="en-GB" sz="1050" i="1" dirty="0" err="1">
                <a:solidFill>
                  <a:srgbClr val="444492"/>
                </a:solidFill>
              </a:rPr>
              <a:t>Engl</a:t>
            </a:r>
            <a:r>
              <a:rPr lang="en-GB" sz="1050" i="1" dirty="0">
                <a:solidFill>
                  <a:srgbClr val="444492"/>
                </a:solidFill>
              </a:rPr>
              <a:t> J Med </a:t>
            </a:r>
            <a:r>
              <a:rPr lang="en-GB" sz="1050" dirty="0">
                <a:solidFill>
                  <a:srgbClr val="444492"/>
                </a:solidFill>
              </a:rPr>
              <a:t>2012: June 11 [</a:t>
            </a:r>
            <a:r>
              <a:rPr lang="en-GB" sz="1050" dirty="0" err="1">
                <a:solidFill>
                  <a:srgbClr val="444492"/>
                </a:solidFill>
              </a:rPr>
              <a:t>Epub</a:t>
            </a:r>
            <a:r>
              <a:rPr lang="en-GB" sz="1050" dirty="0">
                <a:solidFill>
                  <a:srgbClr val="444492"/>
                </a:solidFill>
              </a:rPr>
              <a:t> ahead of print].</a:t>
            </a:r>
          </a:p>
        </p:txBody>
      </p:sp>
    </p:spTree>
    <p:extLst>
      <p:ext uri="{BB962C8B-B14F-4D97-AF65-F5344CB8AC3E}">
        <p14:creationId xmlns:p14="http://schemas.microsoft.com/office/powerpoint/2010/main" val="18570684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309" y="228600"/>
            <a:ext cx="9749307" cy="640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319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242293"/>
            <a:ext cx="10515600" cy="1325563"/>
          </a:xfrm>
        </p:spPr>
        <p:txBody>
          <a:bodyPr/>
          <a:lstStyle/>
          <a:p>
            <a:r>
              <a:rPr lang="en-US" dirty="0" smtClean="0"/>
              <a:t>                        </a:t>
            </a:r>
            <a:r>
              <a:rPr lang="en-US" b="1" dirty="0" smtClean="0">
                <a:solidFill>
                  <a:schemeClr val="bg1"/>
                </a:solidFill>
              </a:rPr>
              <a:t>Introduction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56" y="1083270"/>
            <a:ext cx="10778544" cy="4851400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chemeClr val="bg1"/>
                </a:solidFill>
              </a:rPr>
              <a:t>Exogenous insulin is one of the most established </a:t>
            </a:r>
            <a:r>
              <a:rPr lang="en-US" dirty="0" smtClean="0">
                <a:solidFill>
                  <a:schemeClr val="bg1"/>
                </a:solidFill>
              </a:rPr>
              <a:t>blood glucose- lowering </a:t>
            </a:r>
            <a:r>
              <a:rPr lang="en-US" dirty="0">
                <a:solidFill>
                  <a:schemeClr val="bg1"/>
                </a:solidFill>
              </a:rPr>
              <a:t>therapies, and its use in people with </a:t>
            </a:r>
            <a:r>
              <a:rPr lang="en-US" dirty="0" smtClean="0">
                <a:solidFill>
                  <a:schemeClr val="bg1"/>
                </a:solidFill>
              </a:rPr>
              <a:t>type 2 </a:t>
            </a:r>
            <a:r>
              <a:rPr lang="en-US" dirty="0">
                <a:solidFill>
                  <a:schemeClr val="bg1"/>
                </a:solidFill>
              </a:rPr>
              <a:t>diabetes mellitus (T2DM) has grown markedly over </a:t>
            </a:r>
            <a:r>
              <a:rPr lang="en-US" dirty="0" smtClean="0">
                <a:solidFill>
                  <a:schemeClr val="bg1"/>
                </a:solidFill>
              </a:rPr>
              <a:t>recent years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While the benefits clearly outweigh the </a:t>
            </a:r>
            <a:r>
              <a:rPr lang="en-US" dirty="0" smtClean="0">
                <a:solidFill>
                  <a:schemeClr val="bg1"/>
                </a:solidFill>
              </a:rPr>
              <a:t>risks in </a:t>
            </a:r>
            <a:r>
              <a:rPr lang="en-US" dirty="0">
                <a:solidFill>
                  <a:schemeClr val="bg1"/>
                </a:solidFill>
              </a:rPr>
              <a:t>the management of type 1 diabetes, emerging </a:t>
            </a:r>
            <a:r>
              <a:rPr lang="en-US" dirty="0" smtClean="0">
                <a:solidFill>
                  <a:schemeClr val="bg1"/>
                </a:solidFill>
              </a:rPr>
              <a:t>evidence suggests </a:t>
            </a:r>
            <a:r>
              <a:rPr lang="en-US" dirty="0">
                <a:solidFill>
                  <a:schemeClr val="bg1"/>
                </a:solidFill>
              </a:rPr>
              <a:t>that this </a:t>
            </a:r>
            <a:r>
              <a:rPr lang="en-US" dirty="0">
                <a:solidFill>
                  <a:srgbClr val="FFFF00"/>
                </a:solidFill>
              </a:rPr>
              <a:t>may not be the case</a:t>
            </a:r>
            <a:r>
              <a:rPr lang="en-US" dirty="0">
                <a:solidFill>
                  <a:schemeClr val="bg1"/>
                </a:solidFill>
              </a:rPr>
              <a:t> for all people with type </a:t>
            </a:r>
            <a:r>
              <a:rPr lang="en-US" dirty="0" smtClean="0">
                <a:solidFill>
                  <a:schemeClr val="bg1"/>
                </a:solidFill>
              </a:rPr>
              <a:t>2 diabetes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Initial concerns regarding the utility of insulin </a:t>
            </a:r>
            <a:r>
              <a:rPr lang="en-US" dirty="0" smtClean="0">
                <a:solidFill>
                  <a:schemeClr val="bg1"/>
                </a:solidFill>
              </a:rPr>
              <a:t>inT2DM emerged </a:t>
            </a:r>
            <a:r>
              <a:rPr lang="en-US" dirty="0">
                <a:solidFill>
                  <a:schemeClr val="bg1"/>
                </a:solidFill>
              </a:rPr>
              <a:t>from </a:t>
            </a:r>
            <a:r>
              <a:rPr lang="en-US" dirty="0">
                <a:solidFill>
                  <a:srgbClr val="FFFF00"/>
                </a:solidFill>
              </a:rPr>
              <a:t>epidemiological data </a:t>
            </a:r>
            <a:r>
              <a:rPr lang="en-US" dirty="0">
                <a:solidFill>
                  <a:schemeClr val="bg1"/>
                </a:solidFill>
              </a:rPr>
              <a:t>characterizing </a:t>
            </a:r>
            <a:r>
              <a:rPr lang="en-US" dirty="0" smtClean="0">
                <a:solidFill>
                  <a:schemeClr val="bg1"/>
                </a:solidFill>
              </a:rPr>
              <a:t>the mortality </a:t>
            </a:r>
            <a:r>
              <a:rPr lang="en-US" dirty="0">
                <a:solidFill>
                  <a:schemeClr val="bg1"/>
                </a:solidFill>
              </a:rPr>
              <a:t>impact of insulin from a large, </a:t>
            </a:r>
            <a:r>
              <a:rPr lang="en-US" dirty="0" smtClean="0">
                <a:solidFill>
                  <a:schemeClr val="bg1"/>
                </a:solidFill>
              </a:rPr>
              <a:t>population-based study </a:t>
            </a:r>
            <a:r>
              <a:rPr lang="en-US" dirty="0">
                <a:solidFill>
                  <a:schemeClr val="bg1"/>
                </a:solidFill>
              </a:rPr>
              <a:t>in </a:t>
            </a:r>
            <a:r>
              <a:rPr lang="en-US" dirty="0">
                <a:solidFill>
                  <a:srgbClr val="FFFF00"/>
                </a:solidFill>
              </a:rPr>
              <a:t>Canada</a:t>
            </a:r>
            <a:r>
              <a:rPr lang="en-US" dirty="0">
                <a:solidFill>
                  <a:schemeClr val="bg1"/>
                </a:solidFill>
              </a:rPr>
              <a:t>, in which a dose–response </a:t>
            </a:r>
            <a:r>
              <a:rPr lang="en-US" dirty="0" smtClean="0">
                <a:solidFill>
                  <a:schemeClr val="bg1"/>
                </a:solidFill>
              </a:rPr>
              <a:t>relationship was </a:t>
            </a:r>
            <a:r>
              <a:rPr lang="en-US" dirty="0">
                <a:solidFill>
                  <a:schemeClr val="bg1"/>
                </a:solidFill>
              </a:rPr>
              <a:t>observed between insulin use and all-cause mortality</a:t>
            </a:r>
          </a:p>
        </p:txBody>
      </p:sp>
      <p:sp>
        <p:nvSpPr>
          <p:cNvPr id="4" name="Rectangle 3"/>
          <p:cNvSpPr/>
          <p:nvPr/>
        </p:nvSpPr>
        <p:spPr>
          <a:xfrm>
            <a:off x="5434884" y="6273225"/>
            <a:ext cx="69545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Sabon-Roman"/>
              </a:rPr>
              <a:t>Insulin use and increased risk of mortality in type 2 diabetes: a </a:t>
            </a:r>
            <a:r>
              <a:rPr lang="en-US" sz="1600" dirty="0" smtClean="0">
                <a:solidFill>
                  <a:schemeClr val="bg1"/>
                </a:solidFill>
                <a:latin typeface="Sabon-Roman"/>
              </a:rPr>
              <a:t>cohort </a:t>
            </a:r>
            <a:r>
              <a:rPr lang="pt-BR" sz="1600" dirty="0" smtClean="0">
                <a:solidFill>
                  <a:schemeClr val="bg1"/>
                </a:solidFill>
                <a:latin typeface="Sabon-Roman"/>
              </a:rPr>
              <a:t>study</a:t>
            </a:r>
            <a:r>
              <a:rPr lang="pt-BR" sz="1600" dirty="0">
                <a:solidFill>
                  <a:schemeClr val="bg1"/>
                </a:solidFill>
                <a:latin typeface="Sabon-Roman"/>
              </a:rPr>
              <a:t>. </a:t>
            </a:r>
            <a:r>
              <a:rPr lang="pt-BR" sz="1600" i="1" dirty="0">
                <a:solidFill>
                  <a:schemeClr val="bg1"/>
                </a:solidFill>
                <a:latin typeface="Sabon-Italic"/>
              </a:rPr>
              <a:t>Diabetes Obes Metab</a:t>
            </a:r>
            <a:r>
              <a:rPr lang="pt-BR" sz="1600" dirty="0">
                <a:solidFill>
                  <a:schemeClr val="bg1"/>
                </a:solidFill>
                <a:latin typeface="Sabon-Roman"/>
              </a:rPr>
              <a:t>. </a:t>
            </a:r>
            <a:r>
              <a:rPr lang="pt-BR" sz="1600" dirty="0" smtClean="0">
                <a:solidFill>
                  <a:schemeClr val="bg1"/>
                </a:solidFill>
                <a:latin typeface="Sabon-Roman"/>
              </a:rPr>
              <a:t>2010;12:47–53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5874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57200"/>
            <a:ext cx="8763000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3968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57200"/>
            <a:ext cx="8458200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2908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825626" y="5176838"/>
            <a:ext cx="5540375" cy="1422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33794" name="Slide Number Placeholder 1"/>
          <p:cNvSpPr txBox="1">
            <a:spLocks noGrp="1"/>
          </p:cNvSpPr>
          <p:nvPr/>
        </p:nvSpPr>
        <p:spPr bwMode="auto">
          <a:xfrm>
            <a:off x="8077200" y="6356351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40897419-2912-4859-8111-62F0568955D4}" type="slidenum">
              <a:rPr lang="en-GB" sz="1000">
                <a:solidFill>
                  <a:srgbClr val="000000"/>
                </a:solidFill>
                <a:ea typeface="ＭＳ Ｐゴシック" pitchFamily="34" charset="-128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32</a:t>
            </a:fld>
            <a:endParaRPr lang="en-GB" sz="100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33795" name="TextBox 1"/>
          <p:cNvSpPr txBox="1">
            <a:spLocks noChangeArrowheads="1"/>
          </p:cNvSpPr>
          <p:nvPr/>
        </p:nvSpPr>
        <p:spPr bwMode="auto">
          <a:xfrm>
            <a:off x="1524000" y="6599239"/>
            <a:ext cx="185659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solidFill>
                  <a:srgbClr val="254061"/>
                </a:solidFill>
                <a:ea typeface="ＭＳ Ｐゴシック" pitchFamily="34" charset="-128"/>
              </a:rPr>
              <a:t>* MI, stroke or revascularisation</a:t>
            </a:r>
          </a:p>
        </p:txBody>
      </p:sp>
      <p:sp>
        <p:nvSpPr>
          <p:cNvPr id="33796" name="TextBox 3"/>
          <p:cNvSpPr txBox="1">
            <a:spLocks noChangeArrowheads="1"/>
          </p:cNvSpPr>
          <p:nvPr/>
        </p:nvSpPr>
        <p:spPr bwMode="auto">
          <a:xfrm>
            <a:off x="2645162" y="836613"/>
            <a:ext cx="672228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chemeClr val="bg1"/>
                </a:solidFill>
                <a:ea typeface="ＭＳ Ｐゴシック" pitchFamily="34" charset="-128"/>
              </a:rPr>
              <a:t>Baseline characteristics are balanced and include a population at high CV risk</a:t>
            </a:r>
          </a:p>
        </p:txBody>
      </p:sp>
      <p:sp>
        <p:nvSpPr>
          <p:cNvPr id="33797" name="Title 2"/>
          <p:cNvSpPr>
            <a:spLocks/>
          </p:cNvSpPr>
          <p:nvPr/>
        </p:nvSpPr>
        <p:spPr bwMode="auto">
          <a:xfrm>
            <a:off x="3083978" y="-26272"/>
            <a:ext cx="7940675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chemeClr val="bg1"/>
                </a:solidFill>
                <a:ea typeface="ＭＳ Ｐゴシック" pitchFamily="34" charset="-128"/>
              </a:rPr>
              <a:t>Baseline Characteristics – CV Profile</a:t>
            </a:r>
          </a:p>
        </p:txBody>
      </p:sp>
      <p:graphicFrame>
        <p:nvGraphicFramePr>
          <p:cNvPr id="8" name="Group 1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1276040"/>
              </p:ext>
            </p:extLst>
          </p:nvPr>
        </p:nvGraphicFramePr>
        <p:xfrm>
          <a:off x="1825626" y="1303338"/>
          <a:ext cx="8848723" cy="5295902"/>
        </p:xfrm>
        <a:graphic>
          <a:graphicData uri="http://schemas.openxmlformats.org/drawingml/2006/table">
            <a:tbl>
              <a:tblPr/>
              <a:tblGrid>
                <a:gridCol w="3995053"/>
                <a:gridCol w="1899957"/>
                <a:gridCol w="2953713"/>
              </a:tblGrid>
              <a:tr h="4120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 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charset="0"/>
                        <a:ea typeface="MS PGothic" charset="0"/>
                        <a:cs typeface="Times New Roman" charset="0"/>
                      </a:endParaRPr>
                    </a:p>
                  </a:txBody>
                  <a:tcPr marL="72000" marR="14400" marT="14400" marB="144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91E7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Insulin Glargine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(N=6264)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charset="0"/>
                        <a:ea typeface="MS PGothic" charset="0"/>
                        <a:cs typeface="Times New Roman" charset="0"/>
                      </a:endParaRPr>
                    </a:p>
                  </a:txBody>
                  <a:tcPr marL="72000" marR="14400" marT="14400" marB="144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91E7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Standard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(N=6273)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charset="0"/>
                        <a:ea typeface="MS PGothic" charset="0"/>
                        <a:cs typeface="Times New Roman" charset="0"/>
                      </a:endParaRPr>
                    </a:p>
                  </a:txBody>
                  <a:tcPr marL="72000" marR="14400" marT="14400" marB="144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91E75"/>
                    </a:solidFill>
                  </a:tcPr>
                </a:tc>
              </a:tr>
              <a:tr h="344229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ea typeface="MS PGothic" charset="0"/>
                          <a:cs typeface="Arial"/>
                        </a:rPr>
                        <a:t>Demographics</a:t>
                      </a:r>
                      <a:endParaRPr kumimoji="0" 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/>
                        <a:ea typeface="MS PGothic" charset="0"/>
                        <a:cs typeface="Arial"/>
                      </a:endParaRPr>
                    </a:p>
                  </a:txBody>
                  <a:tcPr marL="72000" marR="14400" marT="14400" marB="144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CA36A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/>
                        <a:ea typeface="MS PGothic" charset="0"/>
                        <a:cs typeface="Arial"/>
                      </a:endParaRPr>
                    </a:p>
                  </a:txBody>
                  <a:tcPr marL="72000" marR="14400" marT="14400" marB="144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CA36A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/>
                        <a:ea typeface="MS PGothic" charset="0"/>
                        <a:cs typeface="Arial"/>
                      </a:endParaRPr>
                    </a:p>
                  </a:txBody>
                  <a:tcPr marL="72000" marR="14400" marT="14400" marB="144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CA36A"/>
                    </a:solidFill>
                  </a:tcPr>
                </a:tc>
              </a:tr>
              <a:tr h="2189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5406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Mean (SD) Age (</a:t>
                      </a:r>
                      <a:r>
                        <a:rPr kumimoji="0" lang="en-US" sz="9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25406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yrs</a:t>
                      </a:r>
                      <a:r>
                        <a:rPr kumimoji="0" 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5406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)</a:t>
                      </a:r>
                      <a:endParaRPr kumimoji="0" 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254061"/>
                        </a:solidFill>
                        <a:effectLst/>
                        <a:latin typeface="Times New Roman" charset="0"/>
                        <a:ea typeface="MS PGothic" charset="0"/>
                        <a:cs typeface="Times New Roman" charset="0"/>
                      </a:endParaRPr>
                    </a:p>
                  </a:txBody>
                  <a:tcPr marL="72000" marR="14400" marT="14400" marB="144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CA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25406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63.6 (7.8)</a:t>
                      </a: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rgbClr val="254061"/>
                        </a:solidFill>
                        <a:effectLst/>
                        <a:latin typeface="Times New Roman" charset="0"/>
                        <a:ea typeface="MS PGothic" charset="0"/>
                        <a:cs typeface="Times New Roman" charset="0"/>
                      </a:endParaRPr>
                    </a:p>
                  </a:txBody>
                  <a:tcPr marL="72000" marR="14400" marT="14400" marB="144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5406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63.5 </a:t>
                      </a: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5406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(</a:t>
                      </a: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5406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7.9)</a:t>
                      </a: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254061"/>
                        </a:solidFill>
                        <a:effectLst/>
                        <a:latin typeface="Times New Roman" charset="0"/>
                        <a:ea typeface="MS PGothic" charset="0"/>
                        <a:cs typeface="Times New Roman" charset="0"/>
                      </a:endParaRPr>
                    </a:p>
                  </a:txBody>
                  <a:tcPr marL="72000" marR="14400" marT="14400" marB="144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CE1"/>
                    </a:solidFill>
                  </a:tcPr>
                </a:tc>
              </a:tr>
              <a:tr h="2189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25406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Females (%)</a:t>
                      </a:r>
                      <a:endParaRPr kumimoji="0" lang="en-US" sz="900" b="1" i="0" u="none" strike="noStrike" cap="none" normalizeH="0" baseline="0">
                        <a:ln>
                          <a:noFill/>
                        </a:ln>
                        <a:solidFill>
                          <a:srgbClr val="254061"/>
                        </a:solidFill>
                        <a:effectLst/>
                        <a:latin typeface="Times New Roman" charset="0"/>
                        <a:ea typeface="MS PGothic" charset="0"/>
                        <a:cs typeface="Times New Roman" charset="0"/>
                      </a:endParaRPr>
                    </a:p>
                  </a:txBody>
                  <a:tcPr marL="72000" marR="14400" marT="14400" marB="144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CA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25406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2082 (33.2)</a:t>
                      </a: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rgbClr val="254061"/>
                        </a:solidFill>
                        <a:effectLst/>
                        <a:latin typeface="Times New Roman" charset="0"/>
                        <a:ea typeface="MS PGothic" charset="0"/>
                        <a:cs typeface="Times New Roman" charset="0"/>
                      </a:endParaRPr>
                    </a:p>
                  </a:txBody>
                  <a:tcPr marL="72000" marR="14400" marT="14400" marB="144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5406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2304 (36.7)</a:t>
                      </a: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254061"/>
                        </a:solidFill>
                        <a:effectLst/>
                        <a:latin typeface="Times New Roman" charset="0"/>
                        <a:ea typeface="MS PGothic" charset="0"/>
                        <a:cs typeface="Times New Roman" charset="0"/>
                      </a:endParaRPr>
                    </a:p>
                  </a:txBody>
                  <a:tcPr marL="72000" marR="14400" marT="14400" marB="144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CE1"/>
                    </a:solidFill>
                  </a:tcPr>
                </a:tc>
              </a:tr>
              <a:tr h="2189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25406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Prior CV Event (%)*</a:t>
                      </a:r>
                    </a:p>
                  </a:txBody>
                  <a:tcPr marL="72000" marR="14400" marT="14400" marB="144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CA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25406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3712 (59.3)</a:t>
                      </a:r>
                    </a:p>
                  </a:txBody>
                  <a:tcPr marL="72000" marR="14400" marT="14400" marB="144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25406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3666 (58.4)</a:t>
                      </a:r>
                    </a:p>
                  </a:txBody>
                  <a:tcPr marL="72000" marR="14400" marT="14400" marB="144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CE1"/>
                    </a:solidFill>
                  </a:tcPr>
                </a:tc>
              </a:tr>
              <a:tr h="2189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5406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Hypertension (%)</a:t>
                      </a:r>
                      <a:endParaRPr kumimoji="0" 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254061"/>
                        </a:solidFill>
                        <a:effectLst/>
                        <a:latin typeface="Times New Roman" charset="0"/>
                        <a:ea typeface="MS PGothic" charset="0"/>
                        <a:cs typeface="Times New Roman" charset="0"/>
                      </a:endParaRPr>
                    </a:p>
                  </a:txBody>
                  <a:tcPr marL="72000" marR="14400" marT="14400" marB="144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CA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5406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4974 (</a:t>
                      </a: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5406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79.4)</a:t>
                      </a: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254061"/>
                        </a:solidFill>
                        <a:effectLst/>
                        <a:latin typeface="Times New Roman" charset="0"/>
                        <a:ea typeface="MS PGothic" charset="0"/>
                        <a:cs typeface="Times New Roman" charset="0"/>
                      </a:endParaRPr>
                    </a:p>
                  </a:txBody>
                  <a:tcPr marL="72000" marR="14400" marT="14400" marB="144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5406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4989 (79.5)</a:t>
                      </a: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254061"/>
                        </a:solidFill>
                        <a:effectLst/>
                        <a:latin typeface="Times New Roman" charset="0"/>
                        <a:ea typeface="MS PGothic" charset="0"/>
                        <a:cs typeface="Times New Roman" charset="0"/>
                      </a:endParaRPr>
                    </a:p>
                  </a:txBody>
                  <a:tcPr marL="72000" marR="14400" marT="14400" marB="144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CE1"/>
                    </a:solidFill>
                  </a:tcPr>
                </a:tc>
              </a:tr>
              <a:tr h="2189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5406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Current Smoking (%)</a:t>
                      </a:r>
                      <a:endParaRPr kumimoji="0" 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254061"/>
                        </a:solidFill>
                        <a:effectLst/>
                        <a:latin typeface="Times New Roman" charset="0"/>
                        <a:ea typeface="MS PGothic" charset="0"/>
                        <a:cs typeface="Times New Roman" charset="0"/>
                      </a:endParaRPr>
                    </a:p>
                  </a:txBody>
                  <a:tcPr marL="72000" marR="14400" marT="14400" marB="144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CA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25406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781 (12.5)</a:t>
                      </a: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rgbClr val="254061"/>
                        </a:solidFill>
                        <a:effectLst/>
                        <a:latin typeface="Times New Roman" charset="0"/>
                        <a:ea typeface="MS PGothic" charset="0"/>
                        <a:cs typeface="Times New Roman" charset="0"/>
                      </a:endParaRPr>
                    </a:p>
                  </a:txBody>
                  <a:tcPr marL="72000" marR="14400" marT="14400" marB="144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25406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771 (12.3)</a:t>
                      </a: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rgbClr val="254061"/>
                        </a:solidFill>
                        <a:effectLst/>
                        <a:latin typeface="Times New Roman" charset="0"/>
                        <a:ea typeface="MS PGothic" charset="0"/>
                        <a:cs typeface="Times New Roman" charset="0"/>
                      </a:endParaRPr>
                    </a:p>
                  </a:txBody>
                  <a:tcPr marL="72000" marR="14400" marT="14400" marB="144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CE1"/>
                    </a:solidFill>
                  </a:tcPr>
                </a:tc>
              </a:tr>
              <a:tr h="2189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5406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Any Albuminuria (%)</a:t>
                      </a:r>
                      <a:endParaRPr kumimoji="0" 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254061"/>
                        </a:solidFill>
                        <a:effectLst/>
                        <a:latin typeface="Times New Roman" charset="0"/>
                        <a:ea typeface="MS PGothic" charset="0"/>
                        <a:cs typeface="Times New Roman" charset="0"/>
                      </a:endParaRPr>
                    </a:p>
                  </a:txBody>
                  <a:tcPr marL="72000" marR="14400" marT="14400" marB="144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CA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25406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939 (15.0)</a:t>
                      </a: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rgbClr val="254061"/>
                        </a:solidFill>
                        <a:effectLst/>
                        <a:latin typeface="Times New Roman" charset="0"/>
                        <a:ea typeface="MS PGothic" charset="0"/>
                        <a:cs typeface="Times New Roman" charset="0"/>
                      </a:endParaRPr>
                    </a:p>
                  </a:txBody>
                  <a:tcPr marL="72000" marR="14400" marT="14400" marB="144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25406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985 (15.7)</a:t>
                      </a: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rgbClr val="254061"/>
                        </a:solidFill>
                        <a:effectLst/>
                        <a:latin typeface="Times New Roman" charset="0"/>
                        <a:ea typeface="MS PGothic" charset="0"/>
                        <a:cs typeface="Times New Roman" charset="0"/>
                      </a:endParaRPr>
                    </a:p>
                  </a:txBody>
                  <a:tcPr marL="72000" marR="14400" marT="14400" marB="144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CE1"/>
                    </a:solidFill>
                  </a:tcPr>
                </a:tc>
              </a:tr>
              <a:tr h="2189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5406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ABI </a:t>
                      </a:r>
                      <a:r>
                        <a:rPr kumimoji="0" lang="en-US" sz="9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25406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&lt;</a:t>
                      </a:r>
                      <a:r>
                        <a:rPr kumimoji="0" 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5406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 0.9 (%)</a:t>
                      </a:r>
                      <a:endParaRPr kumimoji="0" 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254061"/>
                        </a:solidFill>
                        <a:effectLst/>
                        <a:latin typeface="Times New Roman" charset="0"/>
                        <a:ea typeface="MS PGothic" charset="0"/>
                        <a:cs typeface="Times New Roman" charset="0"/>
                      </a:endParaRPr>
                    </a:p>
                  </a:txBody>
                  <a:tcPr marL="72000" marR="14400" marT="14400" marB="144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CA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5406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470 (</a:t>
                      </a: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5406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7.5)</a:t>
                      </a: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254061"/>
                        </a:solidFill>
                        <a:effectLst/>
                        <a:latin typeface="Times New Roman" charset="0"/>
                        <a:ea typeface="MS PGothic" charset="0"/>
                        <a:cs typeface="Times New Roman" charset="0"/>
                      </a:endParaRPr>
                    </a:p>
                  </a:txBody>
                  <a:tcPr marL="72000" marR="14400" marT="14400" marB="144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5406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501 (</a:t>
                      </a: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5406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8.0)</a:t>
                      </a: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254061"/>
                        </a:solidFill>
                        <a:effectLst/>
                        <a:latin typeface="Times New Roman" charset="0"/>
                        <a:ea typeface="MS PGothic" charset="0"/>
                        <a:cs typeface="Times New Roman" charset="0"/>
                      </a:endParaRPr>
                    </a:p>
                  </a:txBody>
                  <a:tcPr marL="72000" marR="14400" marT="14400" marB="144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CE1"/>
                    </a:solidFill>
                  </a:tcPr>
                </a:tc>
              </a:tr>
              <a:tr h="316561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Other CV Risk </a:t>
                      </a: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Factors</a:t>
                      </a:r>
                      <a:r>
                        <a:rPr kumimoji="0" 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 </a:t>
                      </a:r>
                      <a:endParaRPr kumimoji="0" 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charset="0"/>
                        <a:ea typeface="MS PGothic" charset="0"/>
                        <a:cs typeface="Times New Roman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 </a:t>
                      </a:r>
                      <a:endParaRPr kumimoji="0" 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charset="0"/>
                        <a:ea typeface="MS PGothic" charset="0"/>
                        <a:cs typeface="Times New Roman" charset="0"/>
                      </a:endParaRPr>
                    </a:p>
                  </a:txBody>
                  <a:tcPr marL="72000" marR="14400" marT="14400" marB="144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CA36A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charset="0"/>
                        <a:ea typeface="MS PGothic" charset="0"/>
                        <a:cs typeface="Times New Roman" charset="0"/>
                      </a:endParaRPr>
                    </a:p>
                  </a:txBody>
                  <a:tcPr marL="72000" marR="14400" marT="14400" marB="144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CA36A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charset="0"/>
                        <a:ea typeface="MS PGothic" charset="0"/>
                        <a:cs typeface="Times New Roman" charset="0"/>
                      </a:endParaRPr>
                    </a:p>
                  </a:txBody>
                  <a:tcPr marL="72000" marR="14400" marT="14400" marB="144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CA36A"/>
                    </a:solidFill>
                  </a:tcPr>
                </a:tc>
              </a:tr>
              <a:tr h="2429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25406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   Mean (SD) Systolic BP (mm Hg) </a:t>
                      </a:r>
                      <a:endParaRPr kumimoji="0" lang="en-US" sz="900" b="1" i="0" u="none" strike="noStrike" cap="none" normalizeH="0" baseline="0">
                        <a:ln>
                          <a:noFill/>
                        </a:ln>
                        <a:solidFill>
                          <a:srgbClr val="254061"/>
                        </a:solidFill>
                        <a:effectLst/>
                        <a:latin typeface="Times New Roman" charset="0"/>
                        <a:ea typeface="MS PGothic" charset="0"/>
                        <a:cs typeface="Times New Roman" charset="0"/>
                      </a:endParaRPr>
                    </a:p>
                  </a:txBody>
                  <a:tcPr marL="72000" marR="14400" marT="14400" marB="144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CA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25406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146 (22)</a:t>
                      </a: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rgbClr val="254061"/>
                        </a:solidFill>
                        <a:effectLst/>
                        <a:latin typeface="Times New Roman" charset="0"/>
                        <a:ea typeface="MS PGothic" charset="0"/>
                        <a:cs typeface="Times New Roman" charset="0"/>
                      </a:endParaRPr>
                    </a:p>
                  </a:txBody>
                  <a:tcPr marL="72000" marR="14400" marT="14400" marB="144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5406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146 (22)</a:t>
                      </a: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254061"/>
                        </a:solidFill>
                        <a:effectLst/>
                        <a:latin typeface="Times New Roman" charset="0"/>
                        <a:ea typeface="MS PGothic" charset="0"/>
                        <a:cs typeface="Times New Roman" charset="0"/>
                      </a:endParaRPr>
                    </a:p>
                  </a:txBody>
                  <a:tcPr marL="72000" marR="14400" marT="14400" marB="144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CE1"/>
                    </a:solidFill>
                  </a:tcPr>
                </a:tc>
              </a:tr>
              <a:tr h="2429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5406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   Mean (SD) Diastolic BP (mm Hg)</a:t>
                      </a:r>
                      <a:endParaRPr kumimoji="0" 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254061"/>
                        </a:solidFill>
                        <a:effectLst/>
                        <a:latin typeface="Times New Roman" charset="0"/>
                        <a:ea typeface="MS PGothic" charset="0"/>
                        <a:cs typeface="Times New Roman" charset="0"/>
                      </a:endParaRPr>
                    </a:p>
                  </a:txBody>
                  <a:tcPr marL="72000" marR="14400" marT="14400" marB="144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CA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25406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84 (12)</a:t>
                      </a: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rgbClr val="254061"/>
                        </a:solidFill>
                        <a:effectLst/>
                        <a:latin typeface="Times New Roman" charset="0"/>
                        <a:ea typeface="MS PGothic" charset="0"/>
                        <a:cs typeface="Times New Roman" charset="0"/>
                      </a:endParaRPr>
                    </a:p>
                  </a:txBody>
                  <a:tcPr marL="72000" marR="14400" marT="14400" marB="144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5406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84 (12)</a:t>
                      </a: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254061"/>
                        </a:solidFill>
                        <a:effectLst/>
                        <a:latin typeface="Times New Roman" charset="0"/>
                        <a:ea typeface="MS PGothic" charset="0"/>
                        <a:cs typeface="Times New Roman" charset="0"/>
                      </a:endParaRPr>
                    </a:p>
                  </a:txBody>
                  <a:tcPr marL="72000" marR="14400" marT="14400" marB="144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CE1"/>
                    </a:solidFill>
                  </a:tcPr>
                </a:tc>
              </a:tr>
              <a:tr h="2429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5406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   Mean(SD) Body Mass Index (kg/m</a:t>
                      </a:r>
                      <a:r>
                        <a:rPr kumimoji="0" lang="en-US" sz="900" b="1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25406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2</a:t>
                      </a:r>
                      <a:r>
                        <a:rPr kumimoji="0" 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5406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) </a:t>
                      </a:r>
                      <a:endParaRPr kumimoji="0" 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254061"/>
                        </a:solidFill>
                        <a:effectLst/>
                        <a:latin typeface="Times New Roman" charset="0"/>
                        <a:ea typeface="MS PGothic" charset="0"/>
                        <a:cs typeface="Times New Roman" charset="0"/>
                      </a:endParaRPr>
                    </a:p>
                  </a:txBody>
                  <a:tcPr marL="72000" marR="14400" marT="14400" marB="144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CA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25406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29.8 (5.2)</a:t>
                      </a: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rgbClr val="254061"/>
                        </a:solidFill>
                        <a:effectLst/>
                        <a:latin typeface="Times New Roman" charset="0"/>
                        <a:ea typeface="MS PGothic" charset="0"/>
                        <a:cs typeface="Times New Roman" charset="0"/>
                      </a:endParaRPr>
                    </a:p>
                  </a:txBody>
                  <a:tcPr marL="72000" marR="14400" marT="14400" marB="144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5406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29.9 (5.3)</a:t>
                      </a: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254061"/>
                        </a:solidFill>
                        <a:effectLst/>
                        <a:latin typeface="Times New Roman" charset="0"/>
                        <a:ea typeface="MS PGothic" charset="0"/>
                        <a:cs typeface="Times New Roman" charset="0"/>
                      </a:endParaRPr>
                    </a:p>
                  </a:txBody>
                  <a:tcPr marL="72000" marR="14400" marT="14400" marB="144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CE1"/>
                    </a:solidFill>
                  </a:tcPr>
                </a:tc>
              </a:tr>
              <a:tr h="2429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25406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   Mean (SD) LDL Cholesterol (mg/dl)</a:t>
                      </a:r>
                      <a:endParaRPr kumimoji="0" lang="en-US" sz="900" b="1" i="0" u="none" strike="noStrike" cap="none" normalizeH="0" baseline="0">
                        <a:ln>
                          <a:noFill/>
                        </a:ln>
                        <a:solidFill>
                          <a:srgbClr val="254061"/>
                        </a:solidFill>
                        <a:effectLst/>
                        <a:latin typeface="Times New Roman" charset="0"/>
                        <a:ea typeface="MS PGothic" charset="0"/>
                        <a:cs typeface="Times New Roman" charset="0"/>
                      </a:endParaRPr>
                    </a:p>
                  </a:txBody>
                  <a:tcPr marL="72000" marR="14400" marT="14400" marB="144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CA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5406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113 </a:t>
                      </a: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5406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(40)</a:t>
                      </a: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254061"/>
                        </a:solidFill>
                        <a:effectLst/>
                        <a:latin typeface="Times New Roman" charset="0"/>
                        <a:ea typeface="MS PGothic" charset="0"/>
                        <a:cs typeface="Times New Roman" charset="0"/>
                      </a:endParaRPr>
                    </a:p>
                  </a:txBody>
                  <a:tcPr marL="72000" marR="14400" marT="14400" marB="144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5406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112 (40)</a:t>
                      </a: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254061"/>
                        </a:solidFill>
                        <a:effectLst/>
                        <a:latin typeface="Times New Roman" charset="0"/>
                        <a:ea typeface="MS PGothic" charset="0"/>
                        <a:cs typeface="Times New Roman" charset="0"/>
                      </a:endParaRPr>
                    </a:p>
                  </a:txBody>
                  <a:tcPr marL="72000" marR="14400" marT="14400" marB="144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CE1"/>
                    </a:solidFill>
                  </a:tcPr>
                </a:tc>
              </a:tr>
              <a:tr h="2429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25406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   Mean (SD) Creatinine (mg/dl)</a:t>
                      </a:r>
                      <a:endParaRPr kumimoji="0" lang="en-US" sz="900" b="1" i="0" u="none" strike="noStrike" cap="none" normalizeH="0" baseline="0">
                        <a:ln>
                          <a:noFill/>
                        </a:ln>
                        <a:solidFill>
                          <a:srgbClr val="254061"/>
                        </a:solidFill>
                        <a:effectLst/>
                        <a:latin typeface="Times New Roman" charset="0"/>
                        <a:ea typeface="MS PGothic" charset="0"/>
                        <a:cs typeface="Times New Roman" charset="0"/>
                      </a:endParaRPr>
                    </a:p>
                  </a:txBody>
                  <a:tcPr marL="72000" marR="14400" marT="14400" marB="144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CA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5406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1.0 (</a:t>
                      </a: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5406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0.2)</a:t>
                      </a: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254061"/>
                        </a:solidFill>
                        <a:effectLst/>
                        <a:latin typeface="Times New Roman" charset="0"/>
                        <a:ea typeface="MS PGothic" charset="0"/>
                        <a:cs typeface="Times New Roman" charset="0"/>
                      </a:endParaRPr>
                    </a:p>
                  </a:txBody>
                  <a:tcPr marL="72000" marR="14400" marT="14400" marB="144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5406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1.0 (</a:t>
                      </a: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5406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0.2)</a:t>
                      </a: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254061"/>
                        </a:solidFill>
                        <a:effectLst/>
                        <a:latin typeface="Times New Roman" charset="0"/>
                        <a:ea typeface="MS PGothic" charset="0"/>
                        <a:cs typeface="Times New Roman" charset="0"/>
                      </a:endParaRPr>
                    </a:p>
                  </a:txBody>
                  <a:tcPr marL="72000" marR="14400" marT="14400" marB="144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CE1"/>
                    </a:solidFill>
                  </a:tcPr>
                </a:tc>
              </a:tr>
              <a:tr h="316561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Other CV Drugs</a:t>
                      </a: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 </a:t>
                      </a:r>
                      <a:endParaRPr kumimoji="0" 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PGothic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 </a:t>
                      </a:r>
                      <a:endParaRPr kumimoji="0" 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MS PGothic" charset="0"/>
                        <a:cs typeface="Times New Roman" charset="0"/>
                      </a:endParaRPr>
                    </a:p>
                  </a:txBody>
                  <a:tcPr marL="72000" marR="36000" marT="14400" marB="144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CA36A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MS PGothic" charset="0"/>
                        <a:cs typeface="Times New Roman" charset="0"/>
                      </a:endParaRPr>
                    </a:p>
                  </a:txBody>
                  <a:tcPr marL="72000" marR="36000" marT="14400" marB="144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CA36A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MS PGothic" charset="0"/>
                        <a:cs typeface="Times New Roman" charset="0"/>
                      </a:endParaRPr>
                    </a:p>
                  </a:txBody>
                  <a:tcPr marL="72000" marR="36000" marT="14400" marB="144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CA36A"/>
                    </a:solidFill>
                  </a:tcPr>
                </a:tc>
              </a:tr>
              <a:tr h="2429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5406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   Statin (%)</a:t>
                      </a:r>
                      <a:endParaRPr kumimoji="0" 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254061"/>
                        </a:solidFill>
                        <a:effectLst/>
                        <a:latin typeface="Times New Roman" charset="0"/>
                        <a:ea typeface="MS PGothic" charset="0"/>
                        <a:cs typeface="Times New Roman" charset="0"/>
                      </a:endParaRPr>
                    </a:p>
                  </a:txBody>
                  <a:tcPr marL="72000" marR="36000" marT="14400" marB="144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CA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5406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3373 (</a:t>
                      </a: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5406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53.8)</a:t>
                      </a: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254061"/>
                        </a:solidFill>
                        <a:effectLst/>
                        <a:latin typeface="Times New Roman" charset="0"/>
                        <a:ea typeface="MS PGothic" charset="0"/>
                        <a:cs typeface="Times New Roman" charset="0"/>
                      </a:endParaRPr>
                    </a:p>
                  </a:txBody>
                  <a:tcPr marL="72000" marR="36000" marT="14400" marB="144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5406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3367 (53.7)</a:t>
                      </a: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254061"/>
                        </a:solidFill>
                        <a:effectLst/>
                        <a:latin typeface="Times New Roman" charset="0"/>
                        <a:ea typeface="MS PGothic" charset="0"/>
                        <a:cs typeface="Times New Roman" charset="0"/>
                      </a:endParaRPr>
                    </a:p>
                  </a:txBody>
                  <a:tcPr marL="72000" marR="36000" marT="14400" marB="144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CE1"/>
                    </a:solidFill>
                  </a:tcPr>
                </a:tc>
              </a:tr>
              <a:tr h="1733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5406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   ACE-I or ARB (%)</a:t>
                      </a:r>
                      <a:endParaRPr kumimoji="0" 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54061"/>
                        </a:solidFill>
                        <a:effectLst/>
                        <a:latin typeface="Times New Roman" charset="0"/>
                        <a:ea typeface="MS PGothic" charset="0"/>
                        <a:cs typeface="Times New Roman" charset="0"/>
                      </a:endParaRPr>
                    </a:p>
                  </a:txBody>
                  <a:tcPr marL="72000" marR="36000" marT="14400" marB="144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CA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5406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4330 (69.1)</a:t>
                      </a: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254061"/>
                        </a:solidFill>
                        <a:effectLst/>
                        <a:latin typeface="Times New Roman" charset="0"/>
                        <a:ea typeface="MS PGothic" charset="0"/>
                        <a:cs typeface="Times New Roman" charset="0"/>
                      </a:endParaRPr>
                    </a:p>
                  </a:txBody>
                  <a:tcPr marL="72000" marR="36000" marT="14400" marB="144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5406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4351 (69.4)</a:t>
                      </a: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254061"/>
                        </a:solidFill>
                        <a:effectLst/>
                        <a:latin typeface="Times New Roman" charset="0"/>
                        <a:ea typeface="MS PGothic" charset="0"/>
                        <a:cs typeface="Times New Roman" charset="0"/>
                      </a:endParaRPr>
                    </a:p>
                  </a:txBody>
                  <a:tcPr marL="72000" marR="36000" marT="14400" marB="144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CE1"/>
                    </a:solidFill>
                  </a:tcPr>
                </a:tc>
              </a:tr>
              <a:tr h="247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5406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   Beta Blocker (%)</a:t>
                      </a:r>
                      <a:endParaRPr kumimoji="0" 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254061"/>
                        </a:solidFill>
                        <a:effectLst/>
                        <a:latin typeface="Times New Roman" charset="0"/>
                        <a:ea typeface="MS PGothic" charset="0"/>
                        <a:cs typeface="Times New Roman" charset="0"/>
                      </a:endParaRPr>
                    </a:p>
                  </a:txBody>
                  <a:tcPr marL="72000" marR="36000" marT="14400" marB="144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CA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25406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3273 (52.3)</a:t>
                      </a: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rgbClr val="254061"/>
                        </a:solidFill>
                        <a:effectLst/>
                        <a:latin typeface="Times New Roman" charset="0"/>
                        <a:ea typeface="MS PGothic" charset="0"/>
                        <a:cs typeface="Times New Roman" charset="0"/>
                      </a:endParaRPr>
                    </a:p>
                  </a:txBody>
                  <a:tcPr marL="72000" marR="36000" marT="14400" marB="144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5406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3325 (53.0)</a:t>
                      </a: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254061"/>
                        </a:solidFill>
                        <a:effectLst/>
                        <a:latin typeface="Times New Roman" charset="0"/>
                        <a:ea typeface="MS PGothic" charset="0"/>
                        <a:cs typeface="Times New Roman" charset="0"/>
                      </a:endParaRPr>
                    </a:p>
                  </a:txBody>
                  <a:tcPr marL="72000" marR="36000" marT="14400" marB="144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CE1"/>
                    </a:solidFill>
                  </a:tcPr>
                </a:tc>
              </a:tr>
              <a:tr h="247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25406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   Other BP Drug (%)</a:t>
                      </a:r>
                      <a:endParaRPr kumimoji="0" lang="en-US" sz="900" b="1" i="0" u="none" strike="noStrike" cap="none" normalizeH="0" baseline="0">
                        <a:ln>
                          <a:noFill/>
                        </a:ln>
                        <a:solidFill>
                          <a:srgbClr val="254061"/>
                        </a:solidFill>
                        <a:effectLst/>
                        <a:latin typeface="Times New Roman" charset="0"/>
                        <a:ea typeface="MS PGothic" charset="0"/>
                        <a:cs typeface="Times New Roman" charset="0"/>
                      </a:endParaRPr>
                    </a:p>
                  </a:txBody>
                  <a:tcPr marL="72000" marR="36000" marT="14400" marB="144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CA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25406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2567 (41.0)</a:t>
                      </a: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rgbClr val="254061"/>
                        </a:solidFill>
                        <a:effectLst/>
                        <a:latin typeface="Times New Roman" charset="0"/>
                        <a:ea typeface="MS PGothic" charset="0"/>
                        <a:cs typeface="Times New Roman" charset="0"/>
                      </a:endParaRPr>
                    </a:p>
                  </a:txBody>
                  <a:tcPr marL="72000" marR="36000" marT="14400" marB="144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5406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2577 (41.1)</a:t>
                      </a: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254061"/>
                        </a:solidFill>
                        <a:effectLst/>
                        <a:latin typeface="Times New Roman" charset="0"/>
                        <a:ea typeface="MS PGothic" charset="0"/>
                        <a:cs typeface="Times New Roman" charset="0"/>
                      </a:endParaRPr>
                    </a:p>
                  </a:txBody>
                  <a:tcPr marL="72000" marR="36000" marT="14400" marB="144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CE1"/>
                    </a:solidFill>
                  </a:tcPr>
                </a:tc>
              </a:tr>
              <a:tr h="247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25406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   Antiplatelet (%)</a:t>
                      </a:r>
                      <a:endParaRPr kumimoji="0" lang="en-US" sz="900" b="1" i="0" u="none" strike="noStrike" cap="none" normalizeH="0" baseline="0">
                        <a:ln>
                          <a:noFill/>
                        </a:ln>
                        <a:solidFill>
                          <a:srgbClr val="254061"/>
                        </a:solidFill>
                        <a:effectLst/>
                        <a:latin typeface="Times New Roman" charset="0"/>
                        <a:ea typeface="MS PGothic" charset="0"/>
                        <a:cs typeface="Times New Roman" charset="0"/>
                      </a:endParaRPr>
                    </a:p>
                  </a:txBody>
                  <a:tcPr marL="72000" marR="36000" marT="14400" marB="144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CA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25406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4296 (68.6)</a:t>
                      </a: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rgbClr val="254061"/>
                        </a:solidFill>
                        <a:effectLst/>
                        <a:latin typeface="Times New Roman" charset="0"/>
                        <a:ea typeface="MS PGothic" charset="0"/>
                        <a:cs typeface="Times New Roman" charset="0"/>
                      </a:endParaRPr>
                    </a:p>
                  </a:txBody>
                  <a:tcPr marL="72000" marR="36000" marT="14400" marB="144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5406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4370 (69.7)</a:t>
                      </a: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254061"/>
                        </a:solidFill>
                        <a:effectLst/>
                        <a:latin typeface="Times New Roman" charset="0"/>
                        <a:ea typeface="MS PGothic" charset="0"/>
                        <a:cs typeface="Times New Roman" charset="0"/>
                      </a:endParaRPr>
                    </a:p>
                  </a:txBody>
                  <a:tcPr marL="72000" marR="36000" marT="14400" marB="144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CE1"/>
                    </a:solidFill>
                  </a:tcPr>
                </a:tc>
              </a:tr>
            </a:tbl>
          </a:graphicData>
        </a:graphic>
      </p:graphicFrame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8633407" y="6619917"/>
            <a:ext cx="2040943" cy="253916"/>
          </a:xfrm>
          <a:prstGeom prst="rect">
            <a:avLst/>
          </a:prstGeom>
          <a:noFill/>
          <a:ln>
            <a:noFill/>
          </a:ln>
          <a:extLst/>
        </p:spPr>
        <p:txBody>
          <a:bodyPr wrap="none" anchor="ctr">
            <a:spAutoFit/>
          </a:bodyPr>
          <a:lstStyle/>
          <a:p>
            <a:pPr algn="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050" dirty="0">
                <a:solidFill>
                  <a:srgbClr val="444492"/>
                </a:solidFill>
              </a:rPr>
              <a:t>ORIGIN Trial Investigators, et al. </a:t>
            </a:r>
            <a:r>
              <a:rPr lang="en-GB" sz="1050" i="1" dirty="0" smtClean="0">
                <a:solidFill>
                  <a:srgbClr val="444492"/>
                </a:solidFill>
              </a:rPr>
              <a:t>N</a:t>
            </a:r>
            <a:endParaRPr lang="en-GB" sz="1050" dirty="0">
              <a:solidFill>
                <a:srgbClr val="44449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62629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Number Placeholder 1"/>
          <p:cNvSpPr txBox="1">
            <a:spLocks noGrp="1"/>
          </p:cNvSpPr>
          <p:nvPr/>
        </p:nvSpPr>
        <p:spPr bwMode="auto">
          <a:xfrm>
            <a:off x="8077200" y="6356351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GB" sz="1000" dirty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graphicFrame>
        <p:nvGraphicFramePr>
          <p:cNvPr id="158864" name="Group 1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7678402"/>
              </p:ext>
            </p:extLst>
          </p:nvPr>
        </p:nvGraphicFramePr>
        <p:xfrm>
          <a:off x="1146220" y="1171976"/>
          <a:ext cx="9521780" cy="4881092"/>
        </p:xfrm>
        <a:graphic>
          <a:graphicData uri="http://schemas.openxmlformats.org/drawingml/2006/table">
            <a:tbl>
              <a:tblPr/>
              <a:tblGrid>
                <a:gridCol w="4298927"/>
                <a:gridCol w="2044473"/>
                <a:gridCol w="3178380"/>
              </a:tblGrid>
              <a:tr h="5465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 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charset="0"/>
                        <a:ea typeface="MS PGothic" charset="0"/>
                        <a:cs typeface="Times New Roman" charset="0"/>
                      </a:endParaRPr>
                    </a:p>
                  </a:txBody>
                  <a:tcPr marL="72000" marR="14400" marT="14400" marB="144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91E7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Insulin Glargine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(N=6264)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charset="0"/>
                        <a:ea typeface="MS PGothic" charset="0"/>
                        <a:cs typeface="Times New Roman" charset="0"/>
                      </a:endParaRPr>
                    </a:p>
                  </a:txBody>
                  <a:tcPr marL="72000" marR="14400" marT="14400" marB="144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91E7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Standard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(N=6273)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charset="0"/>
                        <a:ea typeface="MS PGothic" charset="0"/>
                        <a:cs typeface="Times New Roman" charset="0"/>
                      </a:endParaRPr>
                    </a:p>
                  </a:txBody>
                  <a:tcPr marL="72000" marR="14400" marT="14400" marB="144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91E75"/>
                    </a:solidFill>
                  </a:tcPr>
                </a:tc>
              </a:tr>
              <a:tr h="5465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Glycemic Characteristics</a:t>
                      </a:r>
                      <a:endParaRPr kumimoji="0" 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charset="0"/>
                        <a:ea typeface="MS PGothic" charset="0"/>
                        <a:cs typeface="Times New Roman" charset="0"/>
                      </a:endParaRPr>
                    </a:p>
                  </a:txBody>
                  <a:tcPr marL="72000" marR="14400" marT="14400" marB="144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CA36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 </a:t>
                      </a: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Times New Roman" charset="0"/>
                        <a:ea typeface="MS PGothic" charset="0"/>
                        <a:cs typeface="Times New Roman" charset="0"/>
                      </a:endParaRPr>
                    </a:p>
                  </a:txBody>
                  <a:tcPr marL="72000" marR="14400" marT="14400" marB="144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CA36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 </a:t>
                      </a: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Times New Roman" charset="0"/>
                        <a:ea typeface="MS PGothic" charset="0"/>
                        <a:cs typeface="Times New Roman" charset="0"/>
                      </a:endParaRPr>
                    </a:p>
                  </a:txBody>
                  <a:tcPr marL="72000" marR="14400" marT="14400" marB="144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CA36A"/>
                    </a:solidFill>
                  </a:tcPr>
                </a:tc>
              </a:tr>
              <a:tr h="3223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5406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   Prior DM on oral agent (%)</a:t>
                      </a:r>
                      <a:endParaRPr kumimoji="0" 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254061"/>
                        </a:solidFill>
                        <a:effectLst/>
                        <a:latin typeface="Times New Roman" charset="0"/>
                        <a:ea typeface="MS PGothic" charset="0"/>
                        <a:cs typeface="Times New Roman" charset="0"/>
                      </a:endParaRPr>
                    </a:p>
                  </a:txBody>
                  <a:tcPr marL="72000" marR="14400" marT="14400" marB="144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CA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25406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3748 (59.8)</a:t>
                      </a: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rgbClr val="254061"/>
                        </a:solidFill>
                        <a:effectLst/>
                        <a:latin typeface="Times New Roman" charset="0"/>
                        <a:ea typeface="MS PGothic" charset="0"/>
                        <a:cs typeface="Times New Roman" charset="0"/>
                      </a:endParaRPr>
                    </a:p>
                  </a:txBody>
                  <a:tcPr marL="72000" marR="14400" marT="14400" marB="144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25406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3692 (58.9)</a:t>
                      </a: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rgbClr val="254061"/>
                        </a:solidFill>
                        <a:effectLst/>
                        <a:latin typeface="Times New Roman" charset="0"/>
                        <a:ea typeface="MS PGothic" charset="0"/>
                        <a:cs typeface="Times New Roman" charset="0"/>
                      </a:endParaRPr>
                    </a:p>
                  </a:txBody>
                  <a:tcPr marL="72000" marR="14400" marT="14400" marB="144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CE1"/>
                    </a:solidFill>
                  </a:tcPr>
                </a:tc>
              </a:tr>
              <a:tr h="3223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5406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   Prior DM drug naive (%)</a:t>
                      </a:r>
                      <a:endParaRPr kumimoji="0" 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254061"/>
                        </a:solidFill>
                        <a:effectLst/>
                        <a:latin typeface="Times New Roman" charset="0"/>
                        <a:ea typeface="MS PGothic" charset="0"/>
                        <a:cs typeface="Times New Roman" charset="0"/>
                      </a:endParaRPr>
                    </a:p>
                  </a:txBody>
                  <a:tcPr marL="72000" marR="14400" marT="14400" marB="144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CA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25406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1414 (22.6)</a:t>
                      </a: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rgbClr val="254061"/>
                        </a:solidFill>
                        <a:effectLst/>
                        <a:latin typeface="Times New Roman" charset="0"/>
                        <a:ea typeface="MS PGothic" charset="0"/>
                        <a:cs typeface="Times New Roman" charset="0"/>
                      </a:endParaRPr>
                    </a:p>
                  </a:txBody>
                  <a:tcPr marL="72000" marR="14400" marT="14400" marB="144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25406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1467 (23.4)</a:t>
                      </a: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rgbClr val="254061"/>
                        </a:solidFill>
                        <a:effectLst/>
                        <a:latin typeface="Times New Roman" charset="0"/>
                        <a:ea typeface="MS PGothic" charset="0"/>
                        <a:cs typeface="Times New Roman" charset="0"/>
                      </a:endParaRPr>
                    </a:p>
                  </a:txBody>
                  <a:tcPr marL="72000" marR="14400" marT="14400" marB="144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CE1"/>
                    </a:solidFill>
                  </a:tcPr>
                </a:tc>
              </a:tr>
              <a:tr h="3223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5406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   New DM (%)</a:t>
                      </a:r>
                      <a:endParaRPr kumimoji="0" 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254061"/>
                        </a:solidFill>
                        <a:effectLst/>
                        <a:latin typeface="Times New Roman" charset="0"/>
                        <a:ea typeface="MS PGothic" charset="0"/>
                        <a:cs typeface="Times New Roman" charset="0"/>
                      </a:endParaRPr>
                    </a:p>
                  </a:txBody>
                  <a:tcPr marL="72000" marR="14400" marT="14400" marB="144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CA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25406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365 (5.8)</a:t>
                      </a: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rgbClr val="254061"/>
                        </a:solidFill>
                        <a:effectLst/>
                        <a:latin typeface="Times New Roman" charset="0"/>
                        <a:ea typeface="MS PGothic" charset="0"/>
                        <a:cs typeface="Times New Roman" charset="0"/>
                      </a:endParaRPr>
                    </a:p>
                  </a:txBody>
                  <a:tcPr marL="72000" marR="14400" marT="14400" marB="144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25406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395 (6.3)</a:t>
                      </a: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rgbClr val="254061"/>
                        </a:solidFill>
                        <a:effectLst/>
                        <a:latin typeface="Times New Roman" charset="0"/>
                        <a:ea typeface="MS PGothic" charset="0"/>
                        <a:cs typeface="Times New Roman" charset="0"/>
                      </a:endParaRPr>
                    </a:p>
                  </a:txBody>
                  <a:tcPr marL="72000" marR="14400" marT="14400" marB="144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CE1"/>
                    </a:solidFill>
                  </a:tcPr>
                </a:tc>
              </a:tr>
              <a:tr h="3223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5406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   IGT/IFG (%)</a:t>
                      </a:r>
                      <a:endParaRPr kumimoji="0" 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254061"/>
                        </a:solidFill>
                        <a:effectLst/>
                        <a:latin typeface="Times New Roman" charset="0"/>
                        <a:ea typeface="MS PGothic" charset="0"/>
                        <a:cs typeface="Times New Roman" charset="0"/>
                      </a:endParaRPr>
                    </a:p>
                  </a:txBody>
                  <a:tcPr marL="72000" marR="14400" marT="14400" marB="144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CA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5406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735 (11.7)</a:t>
                      </a: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254061"/>
                        </a:solidFill>
                        <a:effectLst/>
                        <a:latin typeface="Times New Roman" charset="0"/>
                        <a:ea typeface="MS PGothic" charset="0"/>
                        <a:cs typeface="Times New Roman" charset="0"/>
                      </a:endParaRPr>
                    </a:p>
                  </a:txBody>
                  <a:tcPr marL="72000" marR="14400" marT="14400" marB="144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25406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717 (11.4)</a:t>
                      </a: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rgbClr val="254061"/>
                        </a:solidFill>
                        <a:effectLst/>
                        <a:latin typeface="Times New Roman" charset="0"/>
                        <a:ea typeface="MS PGothic" charset="0"/>
                        <a:cs typeface="Times New Roman" charset="0"/>
                      </a:endParaRPr>
                    </a:p>
                  </a:txBody>
                  <a:tcPr marL="72000" marR="14400" marT="14400" marB="144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CE1"/>
                    </a:solidFill>
                  </a:tcPr>
                </a:tc>
              </a:tr>
              <a:tr h="3223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25406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   Mean (SD) Years of Diabetes</a:t>
                      </a:r>
                    </a:p>
                  </a:txBody>
                  <a:tcPr marL="72000" marR="14400" marT="14400" marB="144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CA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25406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5.5±6.1</a:t>
                      </a:r>
                      <a:endParaRPr kumimoji="0" lang="en-US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254061"/>
                        </a:solidFill>
                        <a:effectLst/>
                        <a:latin typeface="Arial" charset="0"/>
                        <a:ea typeface="MS PGothic" charset="0"/>
                        <a:cs typeface="Arial" charset="0"/>
                      </a:endParaRPr>
                    </a:p>
                  </a:txBody>
                  <a:tcPr marL="72000" marR="14400" marT="14400" marB="144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25406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5.3±5.9</a:t>
                      </a:r>
                      <a:endParaRPr kumimoji="0" lang="en-US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254061"/>
                        </a:solidFill>
                        <a:effectLst/>
                        <a:latin typeface="Arial" charset="0"/>
                        <a:ea typeface="MS PGothic" charset="0"/>
                        <a:cs typeface="Arial" charset="0"/>
                      </a:endParaRPr>
                    </a:p>
                  </a:txBody>
                  <a:tcPr marL="72000" marR="14400" marT="14400" marB="144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CE1"/>
                    </a:solidFill>
                  </a:tcPr>
                </a:tc>
              </a:tr>
              <a:tr h="3223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25406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   Median (IQR) FPG (mg/dl)  </a:t>
                      </a:r>
                      <a:endParaRPr kumimoji="0" lang="en-US" sz="900" b="1" i="0" u="none" strike="noStrike" cap="none" normalizeH="0" baseline="0">
                        <a:ln>
                          <a:noFill/>
                        </a:ln>
                        <a:solidFill>
                          <a:srgbClr val="254061"/>
                        </a:solidFill>
                        <a:effectLst/>
                        <a:latin typeface="Times New Roman" charset="0"/>
                        <a:ea typeface="MS PGothic" charset="0"/>
                        <a:cs typeface="Times New Roman" charset="0"/>
                      </a:endParaRPr>
                    </a:p>
                  </a:txBody>
                  <a:tcPr marL="72000" marR="14400" marT="14400" marB="144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CA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5406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125 (109, </a:t>
                      </a: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5406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148)</a:t>
                      </a: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254061"/>
                        </a:solidFill>
                        <a:effectLst/>
                        <a:latin typeface="Times New Roman" charset="0"/>
                        <a:ea typeface="MS PGothic" charset="0"/>
                        <a:cs typeface="Times New Roman" charset="0"/>
                      </a:endParaRPr>
                    </a:p>
                  </a:txBody>
                  <a:tcPr marL="72000" marR="14400" marT="14400" marB="144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5406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124 (108, 148)</a:t>
                      </a: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254061"/>
                        </a:solidFill>
                        <a:effectLst/>
                        <a:latin typeface="Times New Roman" charset="0"/>
                        <a:ea typeface="MS PGothic" charset="0"/>
                        <a:cs typeface="Times New Roman" charset="0"/>
                      </a:endParaRPr>
                    </a:p>
                  </a:txBody>
                  <a:tcPr marL="72000" marR="14400" marT="14400" marB="144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CE1"/>
                    </a:solidFill>
                  </a:tcPr>
                </a:tc>
              </a:tr>
              <a:tr h="3223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25406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   Median (IQR) A1c (%)</a:t>
                      </a:r>
                      <a:endParaRPr kumimoji="0" lang="en-US" sz="900" b="1" i="0" u="none" strike="noStrike" cap="none" normalizeH="0" baseline="0">
                        <a:ln>
                          <a:noFill/>
                        </a:ln>
                        <a:solidFill>
                          <a:srgbClr val="254061"/>
                        </a:solidFill>
                        <a:effectLst/>
                        <a:latin typeface="Times New Roman" charset="0"/>
                        <a:ea typeface="MS PGothic" charset="0"/>
                        <a:cs typeface="Times New Roman" charset="0"/>
                      </a:endParaRPr>
                    </a:p>
                  </a:txBody>
                  <a:tcPr marL="72000" marR="14400" marT="14400" marB="144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CA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25406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6.4 (5.8, 7.2)</a:t>
                      </a: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rgbClr val="254061"/>
                        </a:solidFill>
                        <a:effectLst/>
                        <a:latin typeface="Times New Roman" charset="0"/>
                        <a:ea typeface="MS PGothic" charset="0"/>
                        <a:cs typeface="Times New Roman" charset="0"/>
                      </a:endParaRPr>
                    </a:p>
                  </a:txBody>
                  <a:tcPr marL="72000" marR="14400" marT="14400" marB="144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5406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6.4 (5.8, 7.2)</a:t>
                      </a: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254061"/>
                        </a:solidFill>
                        <a:effectLst/>
                        <a:latin typeface="Times New Roman" charset="0"/>
                        <a:ea typeface="MS PGothic" charset="0"/>
                        <a:cs typeface="Times New Roman" charset="0"/>
                      </a:endParaRPr>
                    </a:p>
                  </a:txBody>
                  <a:tcPr marL="72000" marR="14400" marT="14400" marB="144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CE1"/>
                    </a:solidFill>
                  </a:tcPr>
                </a:tc>
              </a:tr>
              <a:tr h="5465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Glycemic Drugs</a:t>
                      </a:r>
                      <a:endParaRPr kumimoji="0" lang="en-US" sz="9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charset="0"/>
                        <a:ea typeface="MS PGothic" charset="0"/>
                        <a:cs typeface="Times New Roman" charset="0"/>
                      </a:endParaRPr>
                    </a:p>
                  </a:txBody>
                  <a:tcPr marL="72000" marR="14400" marT="14400" marB="144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CA36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 </a:t>
                      </a: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MS PGothic" charset="0"/>
                        <a:cs typeface="Times New Roman" charset="0"/>
                      </a:endParaRPr>
                    </a:p>
                  </a:txBody>
                  <a:tcPr marL="72000" marR="14400" marT="14400" marB="144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CA36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 </a:t>
                      </a: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MS PGothic" charset="0"/>
                        <a:cs typeface="Times New Roman" charset="0"/>
                      </a:endParaRPr>
                    </a:p>
                  </a:txBody>
                  <a:tcPr marL="72000" marR="14400" marT="14400" marB="144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CA36A"/>
                    </a:solidFill>
                  </a:tcPr>
                </a:tc>
              </a:tr>
              <a:tr h="3283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5406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   Metformin (%)</a:t>
                      </a:r>
                      <a:endParaRPr kumimoji="0" 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254061"/>
                        </a:solidFill>
                        <a:effectLst/>
                        <a:latin typeface="Times New Roman" charset="0"/>
                        <a:ea typeface="MS PGothic" charset="0"/>
                        <a:cs typeface="Times New Roman" charset="0"/>
                      </a:endParaRPr>
                    </a:p>
                  </a:txBody>
                  <a:tcPr marL="72000" marR="14400" marT="14400" marB="144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CA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25406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1694 (27.0)</a:t>
                      </a: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rgbClr val="254061"/>
                        </a:solidFill>
                        <a:effectLst/>
                        <a:latin typeface="Times New Roman" charset="0"/>
                        <a:ea typeface="MS PGothic" charset="0"/>
                        <a:cs typeface="Times New Roman" charset="0"/>
                      </a:endParaRPr>
                    </a:p>
                  </a:txBody>
                  <a:tcPr marL="72000" marR="14400" marT="14400" marB="144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25406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1741 (27.8)</a:t>
                      </a: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rgbClr val="254061"/>
                        </a:solidFill>
                        <a:effectLst/>
                        <a:latin typeface="Times New Roman" charset="0"/>
                        <a:ea typeface="MS PGothic" charset="0"/>
                        <a:cs typeface="Times New Roman" charset="0"/>
                      </a:endParaRPr>
                    </a:p>
                  </a:txBody>
                  <a:tcPr marL="72000" marR="14400" marT="14400" marB="144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CE1"/>
                    </a:solidFill>
                  </a:tcPr>
                </a:tc>
              </a:tr>
              <a:tr h="3283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5406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   Sulfonylurea (%)</a:t>
                      </a:r>
                      <a:endParaRPr kumimoji="0" 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254061"/>
                        </a:solidFill>
                        <a:effectLst/>
                        <a:latin typeface="Times New Roman" charset="0"/>
                        <a:ea typeface="MS PGothic" charset="0"/>
                        <a:cs typeface="Times New Roman" charset="0"/>
                      </a:endParaRPr>
                    </a:p>
                  </a:txBody>
                  <a:tcPr marL="72000" marR="14400" marT="14400" marB="144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CA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25406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1901 (30.3)</a:t>
                      </a: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rgbClr val="254061"/>
                        </a:solidFill>
                        <a:effectLst/>
                        <a:latin typeface="Times New Roman" charset="0"/>
                        <a:ea typeface="MS PGothic" charset="0"/>
                        <a:cs typeface="Times New Roman" charset="0"/>
                      </a:endParaRPr>
                    </a:p>
                  </a:txBody>
                  <a:tcPr marL="72000" marR="14400" marT="14400" marB="144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25406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1810 (28.9)</a:t>
                      </a: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rgbClr val="254061"/>
                        </a:solidFill>
                        <a:effectLst/>
                        <a:latin typeface="Times New Roman" charset="0"/>
                        <a:ea typeface="MS PGothic" charset="0"/>
                        <a:cs typeface="Times New Roman" charset="0"/>
                      </a:endParaRPr>
                    </a:p>
                  </a:txBody>
                  <a:tcPr marL="72000" marR="14400" marT="14400" marB="144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CE1"/>
                    </a:solidFill>
                  </a:tcPr>
                </a:tc>
              </a:tr>
              <a:tr h="3283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5406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   Other (%)</a:t>
                      </a:r>
                      <a:endParaRPr kumimoji="0" 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254061"/>
                        </a:solidFill>
                        <a:effectLst/>
                        <a:latin typeface="Times New Roman" charset="0"/>
                        <a:ea typeface="MS PGothic" charset="0"/>
                        <a:cs typeface="Times New Roman" charset="0"/>
                      </a:endParaRPr>
                    </a:p>
                  </a:txBody>
                  <a:tcPr marL="72000" marR="14400" marT="14400" marB="144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CA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25406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173 (2.8)</a:t>
                      </a: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rgbClr val="254061"/>
                        </a:solidFill>
                        <a:effectLst/>
                        <a:latin typeface="Times New Roman" charset="0"/>
                        <a:ea typeface="MS PGothic" charset="0"/>
                        <a:cs typeface="Times New Roman" charset="0"/>
                      </a:endParaRPr>
                    </a:p>
                  </a:txBody>
                  <a:tcPr marL="72000" marR="14400" marT="14400" marB="144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5406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178 (2.8)</a:t>
                      </a: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254061"/>
                        </a:solidFill>
                        <a:effectLst/>
                        <a:latin typeface="Times New Roman" charset="0"/>
                        <a:ea typeface="MS PGothic" charset="0"/>
                        <a:cs typeface="Times New Roman" charset="0"/>
                      </a:endParaRPr>
                    </a:p>
                  </a:txBody>
                  <a:tcPr marL="72000" marR="14400" marT="14400" marB="144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CE1"/>
                    </a:solidFill>
                  </a:tcPr>
                </a:tc>
              </a:tr>
            </a:tbl>
          </a:graphicData>
        </a:graphic>
      </p:graphicFrame>
      <p:sp>
        <p:nvSpPr>
          <p:cNvPr id="35900" name="TextBox 1"/>
          <p:cNvSpPr txBox="1">
            <a:spLocks noChangeArrowheads="1"/>
          </p:cNvSpPr>
          <p:nvPr/>
        </p:nvSpPr>
        <p:spPr bwMode="auto">
          <a:xfrm>
            <a:off x="1524000" y="6599239"/>
            <a:ext cx="185659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solidFill>
                  <a:srgbClr val="254061"/>
                </a:solidFill>
                <a:ea typeface="ＭＳ Ｐゴシック" pitchFamily="34" charset="-128"/>
              </a:rPr>
              <a:t>* MI, stroke or revascularisation</a:t>
            </a:r>
          </a:p>
        </p:txBody>
      </p:sp>
      <p:sp>
        <p:nvSpPr>
          <p:cNvPr id="35901" name="Title 2"/>
          <p:cNvSpPr>
            <a:spLocks/>
          </p:cNvSpPr>
          <p:nvPr/>
        </p:nvSpPr>
        <p:spPr bwMode="auto">
          <a:xfrm>
            <a:off x="2208214" y="255588"/>
            <a:ext cx="7940675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chemeClr val="bg1"/>
                </a:solidFill>
                <a:ea typeface="ＭＳ Ｐゴシック" pitchFamily="34" charset="-128"/>
              </a:rPr>
              <a:t>Baseline Characteristics – Glycemic Profile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8627057" y="6624680"/>
            <a:ext cx="2040943" cy="253916"/>
          </a:xfrm>
          <a:prstGeom prst="rect">
            <a:avLst/>
          </a:prstGeom>
          <a:noFill/>
          <a:ln>
            <a:noFill/>
          </a:ln>
          <a:extLst/>
        </p:spPr>
        <p:txBody>
          <a:bodyPr wrap="none" anchor="ctr">
            <a:spAutoFit/>
          </a:bodyPr>
          <a:lstStyle/>
          <a:p>
            <a:pPr algn="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050" dirty="0">
                <a:solidFill>
                  <a:srgbClr val="444492"/>
                </a:solidFill>
              </a:rPr>
              <a:t>ORIGIN Trial Investigators, et al. </a:t>
            </a:r>
            <a:r>
              <a:rPr lang="en-GB" sz="1050" i="1" dirty="0" smtClean="0">
                <a:solidFill>
                  <a:srgbClr val="444492"/>
                </a:solidFill>
              </a:rPr>
              <a:t>N</a:t>
            </a:r>
            <a:endParaRPr lang="en-GB" sz="1050" dirty="0">
              <a:solidFill>
                <a:srgbClr val="44449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3951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28600"/>
            <a:ext cx="8839200" cy="640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7765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6677" y="0"/>
            <a:ext cx="9208394" cy="662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al 2"/>
          <p:cNvSpPr/>
          <p:nvPr/>
        </p:nvSpPr>
        <p:spPr>
          <a:xfrm>
            <a:off x="7467600" y="5791200"/>
            <a:ext cx="2514600" cy="68580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648200" y="2819400"/>
            <a:ext cx="609600" cy="3657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366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09" name="Rectangle 5"/>
          <p:cNvSpPr>
            <a:spLocks noChangeArrowheads="1"/>
          </p:cNvSpPr>
          <p:nvPr/>
        </p:nvSpPr>
        <p:spPr bwMode="auto">
          <a:xfrm>
            <a:off x="2225676" y="1028701"/>
            <a:ext cx="7915275" cy="4949825"/>
          </a:xfrm>
          <a:prstGeom prst="rect">
            <a:avLst/>
          </a:prstGeom>
          <a:solidFill>
            <a:srgbClr val="EEECE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ea typeface="ＭＳ Ｐゴシック" pitchFamily="34" charset="-128"/>
            </a:endParaRPr>
          </a:p>
        </p:txBody>
      </p:sp>
      <p:cxnSp>
        <p:nvCxnSpPr>
          <p:cNvPr id="68810" name="Straight Connector 4"/>
          <p:cNvCxnSpPr>
            <a:cxnSpLocks noChangeShapeType="1"/>
          </p:cNvCxnSpPr>
          <p:nvPr/>
        </p:nvCxnSpPr>
        <p:spPr bwMode="auto">
          <a:xfrm>
            <a:off x="4297363" y="2609851"/>
            <a:ext cx="0" cy="1260475"/>
          </a:xfrm>
          <a:prstGeom prst="line">
            <a:avLst/>
          </a:prstGeom>
          <a:noFill/>
          <a:ln w="38100">
            <a:solidFill>
              <a:srgbClr val="254061"/>
            </a:solidFill>
            <a:round/>
            <a:headEnd/>
            <a:tailEnd/>
          </a:ln>
        </p:spPr>
      </p:cxnSp>
      <p:cxnSp>
        <p:nvCxnSpPr>
          <p:cNvPr id="68811" name="Straight Connector 7"/>
          <p:cNvCxnSpPr>
            <a:cxnSpLocks noChangeShapeType="1"/>
          </p:cNvCxnSpPr>
          <p:nvPr/>
        </p:nvCxnSpPr>
        <p:spPr bwMode="auto">
          <a:xfrm>
            <a:off x="7750175" y="1712914"/>
            <a:ext cx="0" cy="1620837"/>
          </a:xfrm>
          <a:prstGeom prst="line">
            <a:avLst/>
          </a:prstGeom>
          <a:noFill/>
          <a:ln w="38100">
            <a:solidFill>
              <a:srgbClr val="254061"/>
            </a:solidFill>
            <a:round/>
            <a:headEnd/>
            <a:tailEnd/>
          </a:ln>
        </p:spPr>
      </p:cxnSp>
      <p:cxnSp>
        <p:nvCxnSpPr>
          <p:cNvPr id="68812" name="Straight Connector 8"/>
          <p:cNvCxnSpPr>
            <a:cxnSpLocks noChangeShapeType="1"/>
          </p:cNvCxnSpPr>
          <p:nvPr/>
        </p:nvCxnSpPr>
        <p:spPr bwMode="auto">
          <a:xfrm>
            <a:off x="6897688" y="1881189"/>
            <a:ext cx="0" cy="1476375"/>
          </a:xfrm>
          <a:prstGeom prst="line">
            <a:avLst/>
          </a:prstGeom>
          <a:noFill/>
          <a:ln w="38100">
            <a:solidFill>
              <a:srgbClr val="254061"/>
            </a:solidFill>
            <a:round/>
            <a:headEnd/>
            <a:tailEnd/>
          </a:ln>
        </p:spPr>
      </p:cxnSp>
      <p:cxnSp>
        <p:nvCxnSpPr>
          <p:cNvPr id="68813" name="Straight Connector 9"/>
          <p:cNvCxnSpPr>
            <a:cxnSpLocks noChangeShapeType="1"/>
          </p:cNvCxnSpPr>
          <p:nvPr/>
        </p:nvCxnSpPr>
        <p:spPr bwMode="auto">
          <a:xfrm>
            <a:off x="6035675" y="1824039"/>
            <a:ext cx="0" cy="1584325"/>
          </a:xfrm>
          <a:prstGeom prst="line">
            <a:avLst/>
          </a:prstGeom>
          <a:noFill/>
          <a:ln w="38100">
            <a:solidFill>
              <a:srgbClr val="254061"/>
            </a:solidFill>
            <a:round/>
            <a:headEnd/>
            <a:tailEnd/>
          </a:ln>
        </p:spPr>
      </p:cxnSp>
      <p:cxnSp>
        <p:nvCxnSpPr>
          <p:cNvPr id="68814" name="Straight Connector 10"/>
          <p:cNvCxnSpPr>
            <a:cxnSpLocks noChangeShapeType="1"/>
          </p:cNvCxnSpPr>
          <p:nvPr/>
        </p:nvCxnSpPr>
        <p:spPr bwMode="auto">
          <a:xfrm>
            <a:off x="5178425" y="2043114"/>
            <a:ext cx="0" cy="1476375"/>
          </a:xfrm>
          <a:prstGeom prst="line">
            <a:avLst/>
          </a:prstGeom>
          <a:noFill/>
          <a:ln w="38100">
            <a:solidFill>
              <a:srgbClr val="254061"/>
            </a:solidFill>
            <a:round/>
            <a:headEnd/>
            <a:tailEnd/>
          </a:ln>
        </p:spPr>
      </p:cxnSp>
      <p:cxnSp>
        <p:nvCxnSpPr>
          <p:cNvPr id="68815" name="Straight Connector 11"/>
          <p:cNvCxnSpPr>
            <a:cxnSpLocks noChangeShapeType="1"/>
          </p:cNvCxnSpPr>
          <p:nvPr/>
        </p:nvCxnSpPr>
        <p:spPr bwMode="auto">
          <a:xfrm>
            <a:off x="8629650" y="1793875"/>
            <a:ext cx="0" cy="1511300"/>
          </a:xfrm>
          <a:prstGeom prst="line">
            <a:avLst/>
          </a:prstGeom>
          <a:noFill/>
          <a:ln w="38100">
            <a:solidFill>
              <a:srgbClr val="254061"/>
            </a:solidFill>
            <a:round/>
            <a:headEnd/>
            <a:tailEnd/>
          </a:ln>
        </p:spPr>
      </p:cxnSp>
      <p:cxnSp>
        <p:nvCxnSpPr>
          <p:cNvPr id="68816" name="Straight Connector 12"/>
          <p:cNvCxnSpPr>
            <a:cxnSpLocks noChangeShapeType="1"/>
          </p:cNvCxnSpPr>
          <p:nvPr/>
        </p:nvCxnSpPr>
        <p:spPr bwMode="auto">
          <a:xfrm>
            <a:off x="9491663" y="1641475"/>
            <a:ext cx="0" cy="1727200"/>
          </a:xfrm>
          <a:prstGeom prst="line">
            <a:avLst/>
          </a:prstGeom>
          <a:noFill/>
          <a:ln w="38100">
            <a:solidFill>
              <a:srgbClr val="254061"/>
            </a:solidFill>
            <a:round/>
            <a:headEnd/>
            <a:tailEnd/>
          </a:ln>
        </p:spPr>
      </p:cxnSp>
      <p:sp>
        <p:nvSpPr>
          <p:cNvPr id="68817" name="Title 2"/>
          <p:cNvSpPr>
            <a:spLocks/>
          </p:cNvSpPr>
          <p:nvPr/>
        </p:nvSpPr>
        <p:spPr bwMode="auto">
          <a:xfrm>
            <a:off x="1963516" y="105570"/>
            <a:ext cx="8816101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chemeClr val="bg1"/>
                </a:solidFill>
                <a:ea typeface="ＭＳ Ｐゴシック" pitchFamily="34" charset="-128"/>
              </a:rPr>
              <a:t>Insulin Glargine Dose – </a:t>
            </a:r>
            <a:r>
              <a:rPr lang="en-US" sz="2400" dirty="0" smtClean="0">
                <a:solidFill>
                  <a:schemeClr val="bg1"/>
                </a:solidFill>
                <a:ea typeface="ＭＳ Ｐゴシック" pitchFamily="34" charset="-128"/>
              </a:rPr>
              <a:t>Steady </a:t>
            </a:r>
            <a:r>
              <a:rPr lang="en-US" sz="2400" dirty="0">
                <a:solidFill>
                  <a:schemeClr val="bg1"/>
                </a:solidFill>
                <a:ea typeface="ＭＳ Ｐゴシック" pitchFamily="34" charset="-128"/>
              </a:rPr>
              <a:t>Dose Maintained For Study Duration</a:t>
            </a:r>
          </a:p>
        </p:txBody>
      </p:sp>
      <p:sp>
        <p:nvSpPr>
          <p:cNvPr id="68818" name="Slide Number Placeholder 1"/>
          <p:cNvSpPr txBox="1">
            <a:spLocks noGrp="1"/>
          </p:cNvSpPr>
          <p:nvPr/>
        </p:nvSpPr>
        <p:spPr bwMode="auto">
          <a:xfrm>
            <a:off x="8077200" y="6356351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GB" sz="1000" dirty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graphicFrame>
        <p:nvGraphicFramePr>
          <p:cNvPr id="68808" name="Object 200"/>
          <p:cNvGraphicFramePr>
            <a:graphicFrameLocks noGrp="1"/>
          </p:cNvGraphicFramePr>
          <p:nvPr>
            <p:ph idx="4294967295"/>
          </p:nvPr>
        </p:nvGraphicFramePr>
        <p:xfrm>
          <a:off x="2068513" y="1052513"/>
          <a:ext cx="8128000" cy="5110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Chart" r:id="rId4" imgW="8077281" imgH="5076749" progId="Excel.Sheet.8">
                  <p:embed/>
                </p:oleObj>
              </mc:Choice>
              <mc:Fallback>
                <p:oleObj name="Chart" r:id="rId4" imgW="8077281" imgH="5076749" progId="Excel.Shee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8513" y="1052513"/>
                        <a:ext cx="8128000" cy="511016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8627057" y="6624680"/>
            <a:ext cx="2040943" cy="253916"/>
          </a:xfrm>
          <a:prstGeom prst="rect">
            <a:avLst/>
          </a:prstGeom>
          <a:noFill/>
          <a:ln>
            <a:noFill/>
          </a:ln>
          <a:extLst/>
        </p:spPr>
        <p:txBody>
          <a:bodyPr wrap="none" anchor="ctr">
            <a:spAutoFit/>
          </a:bodyPr>
          <a:lstStyle/>
          <a:p>
            <a:pPr algn="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050" dirty="0">
                <a:solidFill>
                  <a:srgbClr val="444492"/>
                </a:solidFill>
              </a:rPr>
              <a:t>ORIGIN Trial Investigators, et al. </a:t>
            </a:r>
            <a:r>
              <a:rPr lang="en-GB" sz="1050" i="1" dirty="0" smtClean="0">
                <a:solidFill>
                  <a:srgbClr val="444492"/>
                </a:solidFill>
              </a:rPr>
              <a:t>N</a:t>
            </a:r>
            <a:endParaRPr lang="en-GB" sz="1050" dirty="0">
              <a:solidFill>
                <a:srgbClr val="44449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25571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953" name="Title 2"/>
          <p:cNvSpPr>
            <a:spLocks/>
          </p:cNvSpPr>
          <p:nvPr/>
        </p:nvSpPr>
        <p:spPr bwMode="auto">
          <a:xfrm>
            <a:off x="2633216" y="193677"/>
            <a:ext cx="7940675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chemeClr val="bg1"/>
                </a:solidFill>
                <a:ea typeface="ＭＳ Ｐゴシック" pitchFamily="34" charset="-128"/>
              </a:rPr>
              <a:t>A1C Levels: Consistently Below 6.5% Over 7 Years</a:t>
            </a:r>
          </a:p>
        </p:txBody>
      </p:sp>
      <p:sp>
        <p:nvSpPr>
          <p:cNvPr id="74954" name="Rectangle 5"/>
          <p:cNvSpPr>
            <a:spLocks noChangeArrowheads="1"/>
          </p:cNvSpPr>
          <p:nvPr/>
        </p:nvSpPr>
        <p:spPr bwMode="auto">
          <a:xfrm>
            <a:off x="2225676" y="1028701"/>
            <a:ext cx="7915275" cy="4949825"/>
          </a:xfrm>
          <a:prstGeom prst="rect">
            <a:avLst/>
          </a:prstGeom>
          <a:solidFill>
            <a:srgbClr val="EEECE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ea typeface="ＭＳ Ｐゴシック" pitchFamily="34" charset="-128"/>
            </a:endParaRPr>
          </a:p>
        </p:txBody>
      </p:sp>
      <p:graphicFrame>
        <p:nvGraphicFramePr>
          <p:cNvPr id="74952" name="Object 200"/>
          <p:cNvGraphicFramePr>
            <a:graphicFrameLocks/>
          </p:cNvGraphicFramePr>
          <p:nvPr/>
        </p:nvGraphicFramePr>
        <p:xfrm>
          <a:off x="2076450" y="1009650"/>
          <a:ext cx="8134350" cy="5162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8" name="Chart" r:id="rId4" imgW="8134502" imgH="5162580" progId="Excel.Sheet.8">
                  <p:embed/>
                </p:oleObj>
              </mc:Choice>
              <mc:Fallback>
                <p:oleObj name="Chart" r:id="rId4" imgW="8134502" imgH="5162580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6450" y="1009650"/>
                        <a:ext cx="8134350" cy="5162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4955" name="AutoShape 10"/>
          <p:cNvSpPr>
            <a:spLocks noChangeArrowheads="1"/>
          </p:cNvSpPr>
          <p:nvPr/>
        </p:nvSpPr>
        <p:spPr bwMode="auto">
          <a:xfrm>
            <a:off x="3506789" y="1087438"/>
            <a:ext cx="5819775" cy="895350"/>
          </a:xfrm>
          <a:prstGeom prst="roundRect">
            <a:avLst>
              <a:gd name="adj" fmla="val 16667"/>
            </a:avLst>
          </a:prstGeom>
          <a:solidFill>
            <a:srgbClr val="BCA36A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74956" name="TextBox 1"/>
          <p:cNvSpPr txBox="1">
            <a:spLocks noChangeArrowheads="1"/>
          </p:cNvSpPr>
          <p:nvPr/>
        </p:nvSpPr>
        <p:spPr bwMode="auto">
          <a:xfrm>
            <a:off x="3863975" y="1114426"/>
            <a:ext cx="52705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srgbClr val="FFFFFF"/>
                </a:solidFill>
                <a:ea typeface="ＭＳ Ｐゴシック" pitchFamily="34" charset="-128"/>
              </a:rPr>
              <a:t>Insulin glargine patients achieve and maintain a significantly lower HbA1c for the duration of the study compared with standard care (p &lt; 0.001)</a:t>
            </a:r>
          </a:p>
        </p:txBody>
      </p:sp>
      <p:sp>
        <p:nvSpPr>
          <p:cNvPr id="74957" name="Slide Number Placeholder 1"/>
          <p:cNvSpPr txBox="1">
            <a:spLocks noGrp="1"/>
          </p:cNvSpPr>
          <p:nvPr/>
        </p:nvSpPr>
        <p:spPr bwMode="auto">
          <a:xfrm>
            <a:off x="8077200" y="6356351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GB" sz="1000" dirty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8627057" y="6624680"/>
            <a:ext cx="2040943" cy="253916"/>
          </a:xfrm>
          <a:prstGeom prst="rect">
            <a:avLst/>
          </a:prstGeom>
          <a:noFill/>
          <a:ln>
            <a:noFill/>
          </a:ln>
          <a:extLst/>
        </p:spPr>
        <p:txBody>
          <a:bodyPr wrap="none" anchor="ctr">
            <a:spAutoFit/>
          </a:bodyPr>
          <a:lstStyle/>
          <a:p>
            <a:pPr algn="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050" dirty="0">
                <a:solidFill>
                  <a:srgbClr val="444492"/>
                </a:solidFill>
              </a:rPr>
              <a:t>ORIGIN Trial Investigators, et al. </a:t>
            </a:r>
            <a:r>
              <a:rPr lang="en-GB" sz="1050" i="1" dirty="0" smtClean="0">
                <a:solidFill>
                  <a:srgbClr val="444492"/>
                </a:solidFill>
              </a:rPr>
              <a:t>N</a:t>
            </a:r>
            <a:endParaRPr lang="en-GB" sz="1050" dirty="0">
              <a:solidFill>
                <a:srgbClr val="44449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39116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01" name="Title 2"/>
          <p:cNvSpPr>
            <a:spLocks/>
          </p:cNvSpPr>
          <p:nvPr/>
        </p:nvSpPr>
        <p:spPr bwMode="auto">
          <a:xfrm>
            <a:off x="2208214" y="255588"/>
            <a:ext cx="7940675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chemeClr val="bg1"/>
                </a:solidFill>
                <a:ea typeface="ＭＳ Ｐゴシック" pitchFamily="34" charset="-128"/>
              </a:rPr>
              <a:t>Adherence to Insulin Glargine </a:t>
            </a:r>
            <a:r>
              <a:rPr lang="en-US" sz="2400" dirty="0" smtClean="0">
                <a:solidFill>
                  <a:schemeClr val="bg1"/>
                </a:solidFill>
                <a:ea typeface="ＭＳ Ｐゴシック" pitchFamily="34" charset="-128"/>
              </a:rPr>
              <a:t>Remains </a:t>
            </a:r>
            <a:r>
              <a:rPr lang="en-US" sz="2400" dirty="0">
                <a:solidFill>
                  <a:schemeClr val="bg1"/>
                </a:solidFill>
                <a:ea typeface="ＭＳ Ｐゴシック" pitchFamily="34" charset="-128"/>
              </a:rPr>
              <a:t>High Throughout Study</a:t>
            </a:r>
          </a:p>
        </p:txBody>
      </p:sp>
      <p:sp>
        <p:nvSpPr>
          <p:cNvPr id="77002" name="Rectangle 5"/>
          <p:cNvSpPr>
            <a:spLocks noChangeArrowheads="1"/>
          </p:cNvSpPr>
          <p:nvPr/>
        </p:nvSpPr>
        <p:spPr bwMode="auto">
          <a:xfrm>
            <a:off x="2225676" y="1028701"/>
            <a:ext cx="7915275" cy="4949825"/>
          </a:xfrm>
          <a:prstGeom prst="rect">
            <a:avLst/>
          </a:prstGeom>
          <a:solidFill>
            <a:srgbClr val="EEECE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ea typeface="ＭＳ Ｐゴシック" pitchFamily="34" charset="-128"/>
            </a:endParaRPr>
          </a:p>
        </p:txBody>
      </p:sp>
      <p:graphicFrame>
        <p:nvGraphicFramePr>
          <p:cNvPr id="77000" name="Object 200"/>
          <p:cNvGraphicFramePr>
            <a:graphicFrameLocks/>
          </p:cNvGraphicFramePr>
          <p:nvPr/>
        </p:nvGraphicFramePr>
        <p:xfrm>
          <a:off x="2076451" y="1009651"/>
          <a:ext cx="8335963" cy="5135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2" name="Worksheet" r:id="rId4" imgW="8336206" imgH="5135864" progId="Excel.Sheet.8">
                  <p:embed/>
                </p:oleObj>
              </mc:Choice>
              <mc:Fallback>
                <p:oleObj name="Worksheet" r:id="rId4" imgW="8336206" imgH="5135864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6451" y="1009651"/>
                        <a:ext cx="8335963" cy="5135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7003" name="AutoShape 12"/>
          <p:cNvSpPr>
            <a:spLocks noChangeArrowheads="1"/>
          </p:cNvSpPr>
          <p:nvPr/>
        </p:nvSpPr>
        <p:spPr bwMode="auto">
          <a:xfrm>
            <a:off x="3506788" y="3182938"/>
            <a:ext cx="6246812" cy="895350"/>
          </a:xfrm>
          <a:prstGeom prst="roundRect">
            <a:avLst>
              <a:gd name="adj" fmla="val 16667"/>
            </a:avLst>
          </a:prstGeom>
          <a:solidFill>
            <a:srgbClr val="BCA36A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77004" name="TextBox 1"/>
          <p:cNvSpPr txBox="1">
            <a:spLocks noChangeArrowheads="1"/>
          </p:cNvSpPr>
          <p:nvPr/>
        </p:nvSpPr>
        <p:spPr bwMode="auto">
          <a:xfrm>
            <a:off x="3568700" y="3340101"/>
            <a:ext cx="61849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srgbClr val="FFFFFF"/>
                </a:solidFill>
                <a:ea typeface="ＭＳ Ｐゴシック" pitchFamily="34" charset="-128"/>
              </a:rPr>
              <a:t>By study end, 16% glargine patients come off insulin glargine and 11% start insulin in standard care arm</a:t>
            </a:r>
          </a:p>
        </p:txBody>
      </p:sp>
      <p:sp>
        <p:nvSpPr>
          <p:cNvPr id="77005" name="Slide Number Placeholder 1"/>
          <p:cNvSpPr txBox="1">
            <a:spLocks noGrp="1"/>
          </p:cNvSpPr>
          <p:nvPr/>
        </p:nvSpPr>
        <p:spPr bwMode="auto">
          <a:xfrm>
            <a:off x="8077200" y="6356351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GB" sz="1000" dirty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8627057" y="6624680"/>
            <a:ext cx="2040943" cy="253916"/>
          </a:xfrm>
          <a:prstGeom prst="rect">
            <a:avLst/>
          </a:prstGeom>
          <a:noFill/>
          <a:ln>
            <a:noFill/>
          </a:ln>
          <a:extLst/>
        </p:spPr>
        <p:txBody>
          <a:bodyPr wrap="none" anchor="ctr">
            <a:spAutoFit/>
          </a:bodyPr>
          <a:lstStyle/>
          <a:p>
            <a:pPr algn="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050" dirty="0">
                <a:solidFill>
                  <a:srgbClr val="444492"/>
                </a:solidFill>
              </a:rPr>
              <a:t>ORIGIN Trial Investigators, et al. </a:t>
            </a:r>
            <a:r>
              <a:rPr lang="en-GB" sz="1050" i="1" dirty="0" smtClean="0">
                <a:solidFill>
                  <a:srgbClr val="444492"/>
                </a:solidFill>
              </a:rPr>
              <a:t>N</a:t>
            </a:r>
            <a:endParaRPr lang="en-GB" sz="1050" dirty="0">
              <a:solidFill>
                <a:srgbClr val="44449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20521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Slide Number Placeholder 1"/>
          <p:cNvSpPr txBox="1">
            <a:spLocks noGrp="1"/>
          </p:cNvSpPr>
          <p:nvPr/>
        </p:nvSpPr>
        <p:spPr bwMode="auto">
          <a:xfrm>
            <a:off x="8077200" y="6356351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GB" sz="1000" dirty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graphicFrame>
        <p:nvGraphicFramePr>
          <p:cNvPr id="173154" name="Group 98"/>
          <p:cNvGraphicFramePr>
            <a:graphicFrameLocks noGrp="1"/>
          </p:cNvGraphicFramePr>
          <p:nvPr/>
        </p:nvGraphicFramePr>
        <p:xfrm>
          <a:off x="2020888" y="954089"/>
          <a:ext cx="8283388" cy="4364223"/>
        </p:xfrm>
        <a:graphic>
          <a:graphicData uri="http://schemas.openxmlformats.org/drawingml/2006/table">
            <a:tbl>
              <a:tblPr/>
              <a:tblGrid>
                <a:gridCol w="4390894"/>
                <a:gridCol w="1463631"/>
                <a:gridCol w="1476922"/>
                <a:gridCol w="951941"/>
              </a:tblGrid>
              <a:tr h="5712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 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charset="0"/>
                        <a:ea typeface="MS PGothic" charset="0"/>
                        <a:cs typeface="Times New Roman" charset="0"/>
                      </a:endParaRPr>
                    </a:p>
                  </a:txBody>
                  <a:tcPr marL="72000" marR="36000" marT="14400" marB="3600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91E7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Insulin Glargine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MS PGothic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(N=6264)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charset="0"/>
                        <a:ea typeface="MS PGothic" charset="0"/>
                        <a:cs typeface="Times New Roman" charset="0"/>
                      </a:endParaRPr>
                    </a:p>
                  </a:txBody>
                  <a:tcPr marL="72000" marR="36000" marT="14400" marB="3600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91E7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Standard Care</a:t>
                      </a: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MS PGothic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(N=6273)</a:t>
                      </a: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charset="0"/>
                        <a:ea typeface="MS PGothic" charset="0"/>
                        <a:cs typeface="Times New Roman" charset="0"/>
                      </a:endParaRPr>
                    </a:p>
                  </a:txBody>
                  <a:tcPr marL="72000" marR="36000" marT="14400" marB="3600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91E7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P</a:t>
                      </a: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charset="0"/>
                        <a:ea typeface="MS PGothic" charset="0"/>
                        <a:cs typeface="Times New Roman" charset="0"/>
                      </a:endParaRPr>
                    </a:p>
                  </a:txBody>
                  <a:tcPr marL="72000" marR="36000" marT="14400" marB="3600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91E75"/>
                    </a:solidFill>
                  </a:tcPr>
                </a:tc>
              </a:tr>
              <a:tr h="3362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Severe Hypoglycemia </a:t>
                      </a: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charset="0"/>
                        <a:ea typeface="MS PGothic" charset="0"/>
                        <a:cs typeface="Times New Roman" charset="0"/>
                      </a:endParaRPr>
                    </a:p>
                  </a:txBody>
                  <a:tcPr marL="72000" marR="36000" marT="14400" marB="144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CA36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 </a:t>
                      </a: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charset="0"/>
                        <a:ea typeface="MS PGothic" charset="0"/>
                        <a:cs typeface="Times New Roman" charset="0"/>
                      </a:endParaRPr>
                    </a:p>
                  </a:txBody>
                  <a:tcPr marL="72000" marR="36000" marT="14400" marB="144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CA36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 </a:t>
                      </a: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charset="0"/>
                        <a:ea typeface="MS PGothic" charset="0"/>
                        <a:cs typeface="Times New Roman" charset="0"/>
                      </a:endParaRPr>
                    </a:p>
                  </a:txBody>
                  <a:tcPr marL="72000" marR="36000" marT="14400" marB="144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CA36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 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charset="0"/>
                        <a:ea typeface="MS PGothic" charset="0"/>
                        <a:cs typeface="Times New Roman" charset="0"/>
                      </a:endParaRPr>
                    </a:p>
                  </a:txBody>
                  <a:tcPr marL="72000" marR="36000" marT="14400" marB="144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CA36A"/>
                    </a:solidFill>
                  </a:tcPr>
                </a:tc>
              </a:tr>
              <a:tr h="3398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25406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  </a:t>
                      </a:r>
                      <a:r>
                        <a:rPr kumimoji="0" lang="en-US" sz="1200" b="1" i="0" u="sng" strike="noStrike" cap="none" normalizeH="0" baseline="0">
                          <a:ln>
                            <a:noFill/>
                          </a:ln>
                          <a:solidFill>
                            <a:srgbClr val="25406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&gt;</a:t>
                      </a: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25406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 1 Episode (N/100 person-years)</a:t>
                      </a:r>
                      <a:r>
                        <a:rPr kumimoji="0" lang="en-US" sz="1200" b="1" i="0" u="none" strike="noStrike" cap="none" normalizeH="0" baseline="30000">
                          <a:ln>
                            <a:noFill/>
                          </a:ln>
                          <a:solidFill>
                            <a:srgbClr val="25406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a</a:t>
                      </a: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254061"/>
                        </a:solidFill>
                        <a:effectLst/>
                        <a:latin typeface="Times New Roman" charset="0"/>
                        <a:ea typeface="MS PGothic" charset="0"/>
                        <a:cs typeface="Times New Roman" charset="0"/>
                      </a:endParaRPr>
                    </a:p>
                  </a:txBody>
                  <a:tcPr marL="72000" marR="36000" marT="14400" marB="144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CA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25406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359 (1.00)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254061"/>
                        </a:solidFill>
                        <a:effectLst/>
                        <a:latin typeface="Times New Roman" charset="0"/>
                        <a:ea typeface="MS PGothic" charset="0"/>
                        <a:cs typeface="Times New Roman" charset="0"/>
                      </a:endParaRPr>
                    </a:p>
                  </a:txBody>
                  <a:tcPr marL="72000" marR="36000" marT="14400" marB="144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25406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113 (0.31)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254061"/>
                        </a:solidFill>
                        <a:effectLst/>
                        <a:latin typeface="Times New Roman" charset="0"/>
                        <a:ea typeface="MS PGothic" charset="0"/>
                        <a:cs typeface="Times New Roman" charset="0"/>
                      </a:endParaRPr>
                    </a:p>
                  </a:txBody>
                  <a:tcPr marL="72000" marR="36000" marT="14400" marB="144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25406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&lt;0.001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254061"/>
                        </a:solidFill>
                        <a:effectLst/>
                        <a:latin typeface="Times New Roman" charset="0"/>
                        <a:ea typeface="MS PGothic" charset="0"/>
                        <a:cs typeface="Times New Roman" charset="0"/>
                      </a:endParaRPr>
                    </a:p>
                  </a:txBody>
                  <a:tcPr marL="72000" marR="36000" marT="14400" marB="144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CE1"/>
                    </a:solidFill>
                  </a:tcPr>
                </a:tc>
              </a:tr>
              <a:tr h="367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5406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  Total Episodes 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5406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During 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5406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Follow-up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254061"/>
                        </a:solidFill>
                        <a:effectLst/>
                        <a:latin typeface="Times New Roman" charset="0"/>
                        <a:ea typeface="MS PGothic" charset="0"/>
                        <a:cs typeface="Times New Roman" charset="0"/>
                      </a:endParaRPr>
                    </a:p>
                  </a:txBody>
                  <a:tcPr marL="72000" marR="36000" marT="14400" marB="144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CA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5406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457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254061"/>
                        </a:solidFill>
                        <a:effectLst/>
                        <a:latin typeface="Times New Roman" charset="0"/>
                        <a:ea typeface="MS PGothic" charset="0"/>
                        <a:cs typeface="Times New Roman" charset="0"/>
                      </a:endParaRPr>
                    </a:p>
                  </a:txBody>
                  <a:tcPr marL="72000" marR="36000" marT="14400" marB="144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25406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134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254061"/>
                        </a:solidFill>
                        <a:effectLst/>
                        <a:latin typeface="Times New Roman" charset="0"/>
                        <a:ea typeface="MS PGothic" charset="0"/>
                        <a:cs typeface="Times New Roman" charset="0"/>
                      </a:endParaRPr>
                    </a:p>
                  </a:txBody>
                  <a:tcPr marL="72000" marR="36000" marT="14400" marB="144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25406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 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254061"/>
                        </a:solidFill>
                        <a:effectLst/>
                        <a:latin typeface="Times New Roman" charset="0"/>
                        <a:ea typeface="MS PGothic" charset="0"/>
                        <a:cs typeface="Times New Roman" charset="0"/>
                      </a:endParaRPr>
                    </a:p>
                  </a:txBody>
                  <a:tcPr marL="72000" marR="36000" marT="14400" marB="144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CE1"/>
                    </a:solidFill>
                  </a:tcPr>
                </a:tc>
              </a:tr>
              <a:tr h="3380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Confirmed </a:t>
                      </a: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Nonsevere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 Symptomatic 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Hypoglycemia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charset="0"/>
                        <a:ea typeface="MS PGothic" charset="0"/>
                        <a:cs typeface="Times New Roman" charset="0"/>
                      </a:endParaRPr>
                    </a:p>
                  </a:txBody>
                  <a:tcPr marL="72000" marR="36000" marT="14400" marB="144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CA36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 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charset="0"/>
                        <a:ea typeface="MS PGothic" charset="0"/>
                        <a:cs typeface="Times New Roman" charset="0"/>
                      </a:endParaRPr>
                    </a:p>
                  </a:txBody>
                  <a:tcPr marL="72000" marR="36000" marT="14400" marB="144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CA36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 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charset="0"/>
                        <a:ea typeface="MS PGothic" charset="0"/>
                        <a:cs typeface="Times New Roman" charset="0"/>
                      </a:endParaRPr>
                    </a:p>
                  </a:txBody>
                  <a:tcPr marL="72000" marR="36000" marT="14400" marB="144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CA36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 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charset="0"/>
                        <a:ea typeface="MS PGothic" charset="0"/>
                        <a:cs typeface="Times New Roman" charset="0"/>
                      </a:endParaRPr>
                    </a:p>
                  </a:txBody>
                  <a:tcPr marL="72000" marR="36000" marT="14400" marB="144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CA36A"/>
                    </a:solidFill>
                  </a:tcPr>
                </a:tc>
              </a:tr>
              <a:tr h="3362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5406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   </a:t>
                      </a:r>
                      <a:r>
                        <a:rPr kumimoji="0" lang="en-US" sz="12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25406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&gt;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5406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 1 Confirmed Episode (N/100 person-years)</a:t>
                      </a:r>
                      <a:r>
                        <a:rPr kumimoji="0" lang="en-US" sz="1200" b="1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25406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b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254061"/>
                        </a:solidFill>
                        <a:effectLst/>
                        <a:latin typeface="Times New Roman" charset="0"/>
                        <a:ea typeface="MS PGothic" charset="0"/>
                        <a:cs typeface="Times New Roman" charset="0"/>
                      </a:endParaRPr>
                    </a:p>
                  </a:txBody>
                  <a:tcPr marL="72000" marR="36000" marT="14400" marB="144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CA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5406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2614 (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5406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9.83)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254061"/>
                        </a:solidFill>
                        <a:effectLst/>
                        <a:latin typeface="Times New Roman" charset="0"/>
                        <a:ea typeface="MS PGothic" charset="0"/>
                        <a:cs typeface="Times New Roman" charset="0"/>
                      </a:endParaRPr>
                    </a:p>
                  </a:txBody>
                  <a:tcPr marL="72000" marR="36000" marT="14400" marB="144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5406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904 (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5406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2.68)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254061"/>
                        </a:solidFill>
                        <a:effectLst/>
                        <a:latin typeface="Times New Roman" charset="0"/>
                        <a:ea typeface="MS PGothic" charset="0"/>
                        <a:cs typeface="Times New Roman" charset="0"/>
                      </a:endParaRPr>
                    </a:p>
                  </a:txBody>
                  <a:tcPr marL="72000" marR="36000" marT="14400" marB="144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25406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&lt;0.001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254061"/>
                        </a:solidFill>
                        <a:effectLst/>
                        <a:latin typeface="Times New Roman" charset="0"/>
                        <a:ea typeface="MS PGothic" charset="0"/>
                        <a:cs typeface="Times New Roman" charset="0"/>
                      </a:endParaRPr>
                    </a:p>
                  </a:txBody>
                  <a:tcPr marL="72000" marR="36000" marT="14400" marB="144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CE1"/>
                    </a:solidFill>
                  </a:tcPr>
                </a:tc>
              </a:tr>
              <a:tr h="3398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5406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      Median (IQR) Number of Episodes/</a:t>
                      </a: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25406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yr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254061"/>
                        </a:solidFill>
                        <a:effectLst/>
                        <a:latin typeface="Times New Roman" charset="0"/>
                        <a:ea typeface="MS PGothic" charset="0"/>
                        <a:cs typeface="Times New Roman" charset="0"/>
                      </a:endParaRPr>
                    </a:p>
                  </a:txBody>
                  <a:tcPr marL="72000" marR="36000" marT="14400" marB="144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CA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25406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0.5 (0.2, 1.4)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254061"/>
                        </a:solidFill>
                        <a:effectLst/>
                        <a:latin typeface="Times New Roman" charset="0"/>
                        <a:ea typeface="MS PGothic" charset="0"/>
                        <a:cs typeface="Times New Roman" charset="0"/>
                      </a:endParaRPr>
                    </a:p>
                  </a:txBody>
                  <a:tcPr marL="72000" marR="36000" marT="14400" marB="144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25406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0.3 (0.2, 0.8)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254061"/>
                        </a:solidFill>
                        <a:effectLst/>
                        <a:latin typeface="Times New Roman" charset="0"/>
                        <a:ea typeface="MS PGothic" charset="0"/>
                        <a:cs typeface="Times New Roman" charset="0"/>
                      </a:endParaRPr>
                    </a:p>
                  </a:txBody>
                  <a:tcPr marL="72000" marR="36000" marT="14400" marB="144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25406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&lt;0.001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254061"/>
                        </a:solidFill>
                        <a:effectLst/>
                        <a:latin typeface="Times New Roman" charset="0"/>
                        <a:ea typeface="MS PGothic" charset="0"/>
                        <a:cs typeface="Times New Roman" charset="0"/>
                      </a:endParaRPr>
                    </a:p>
                  </a:txBody>
                  <a:tcPr marL="72000" marR="36000" marT="14400" marB="144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CE1"/>
                    </a:solidFill>
                  </a:tcPr>
                </a:tc>
              </a:tr>
              <a:tr h="3832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5406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  No Confirmed Episodes During follow-up (%)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254061"/>
                        </a:solidFill>
                        <a:effectLst/>
                        <a:latin typeface="Times New Roman" charset="0"/>
                        <a:ea typeface="MS PGothic" charset="0"/>
                        <a:cs typeface="Times New Roman" charset="0"/>
                      </a:endParaRPr>
                    </a:p>
                  </a:txBody>
                  <a:tcPr marL="72000" marR="36000" marT="14400" marB="144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CA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25406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3650 (58.3)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254061"/>
                        </a:solidFill>
                        <a:effectLst/>
                        <a:latin typeface="Times New Roman" charset="0"/>
                        <a:ea typeface="MS PGothic" charset="0"/>
                        <a:cs typeface="Times New Roman" charset="0"/>
                      </a:endParaRPr>
                    </a:p>
                  </a:txBody>
                  <a:tcPr marL="72000" marR="36000" marT="14400" marB="144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25406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5369 (85.6)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254061"/>
                        </a:solidFill>
                        <a:effectLst/>
                        <a:latin typeface="Times New Roman" charset="0"/>
                        <a:ea typeface="MS PGothic" charset="0"/>
                        <a:cs typeface="Times New Roman" charset="0"/>
                      </a:endParaRPr>
                    </a:p>
                  </a:txBody>
                  <a:tcPr marL="72000" marR="36000" marT="14400" marB="144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25406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&lt;0.001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254061"/>
                        </a:solidFill>
                        <a:effectLst/>
                        <a:latin typeface="Times New Roman" charset="0"/>
                        <a:ea typeface="MS PGothic" charset="0"/>
                        <a:cs typeface="Times New Roman" charset="0"/>
                      </a:endParaRPr>
                    </a:p>
                  </a:txBody>
                  <a:tcPr marL="72000" marR="36000" marT="14400" marB="144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CE1"/>
                    </a:solidFill>
                  </a:tcPr>
                </a:tc>
              </a:tr>
              <a:tr h="3398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Any Nonsevere Symptomatic Hypoglycemia</a:t>
                      </a: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charset="0"/>
                        <a:ea typeface="MS PGothic" charset="0"/>
                        <a:cs typeface="Times New Roman" charset="0"/>
                      </a:endParaRPr>
                    </a:p>
                  </a:txBody>
                  <a:tcPr marL="72000" marR="36000" marT="14400" marB="144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CA36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 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charset="0"/>
                        <a:ea typeface="MS PGothic" charset="0"/>
                        <a:cs typeface="Times New Roman" charset="0"/>
                      </a:endParaRPr>
                    </a:p>
                  </a:txBody>
                  <a:tcPr marL="72000" marR="36000" marT="14400" marB="144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CA36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 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charset="0"/>
                        <a:ea typeface="MS PGothic" charset="0"/>
                        <a:cs typeface="Times New Roman" charset="0"/>
                      </a:endParaRPr>
                    </a:p>
                  </a:txBody>
                  <a:tcPr marL="72000" marR="36000" marT="14400" marB="144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CA36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 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charset="0"/>
                        <a:ea typeface="MS PGothic" charset="0"/>
                        <a:cs typeface="Times New Roman" charset="0"/>
                      </a:endParaRPr>
                    </a:p>
                  </a:txBody>
                  <a:tcPr marL="72000" marR="36000" marT="14400" marB="144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CA36A"/>
                    </a:solidFill>
                  </a:tcPr>
                </a:tc>
              </a:tr>
              <a:tr h="3362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25406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  </a:t>
                      </a:r>
                      <a:r>
                        <a:rPr kumimoji="0" lang="en-US" sz="1200" b="1" i="0" u="sng" strike="noStrike" cap="none" normalizeH="0" baseline="0">
                          <a:ln>
                            <a:noFill/>
                          </a:ln>
                          <a:solidFill>
                            <a:srgbClr val="25406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&gt;</a:t>
                      </a: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25406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 1 Episode (N/100 person-years)</a:t>
                      </a:r>
                      <a:r>
                        <a:rPr kumimoji="0" lang="en-US" sz="1200" b="1" i="0" u="none" strike="noStrike" cap="none" normalizeH="0" baseline="30000">
                          <a:ln>
                            <a:noFill/>
                          </a:ln>
                          <a:solidFill>
                            <a:srgbClr val="25406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c</a:t>
                      </a: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254061"/>
                        </a:solidFill>
                        <a:effectLst/>
                        <a:latin typeface="Times New Roman" charset="0"/>
                        <a:ea typeface="MS PGothic" charset="0"/>
                        <a:cs typeface="Times New Roman" charset="0"/>
                      </a:endParaRPr>
                    </a:p>
                  </a:txBody>
                  <a:tcPr marL="72000" marR="36000" marT="14400" marB="144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CA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5406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3575 (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5406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16.72)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254061"/>
                        </a:solidFill>
                        <a:effectLst/>
                        <a:latin typeface="Times New Roman" charset="0"/>
                        <a:ea typeface="MS PGothic" charset="0"/>
                        <a:cs typeface="Times New Roman" charset="0"/>
                      </a:endParaRPr>
                    </a:p>
                  </a:txBody>
                  <a:tcPr marL="72000" marR="36000" marT="14400" marB="144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5406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1580 (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5406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5.16)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254061"/>
                        </a:solidFill>
                        <a:effectLst/>
                        <a:latin typeface="Times New Roman" charset="0"/>
                        <a:ea typeface="MS PGothic" charset="0"/>
                        <a:cs typeface="Times New Roman" charset="0"/>
                      </a:endParaRPr>
                    </a:p>
                  </a:txBody>
                  <a:tcPr marL="72000" marR="36000" marT="14400" marB="144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25406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&lt;0.001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254061"/>
                        </a:solidFill>
                        <a:effectLst/>
                        <a:latin typeface="Times New Roman" charset="0"/>
                        <a:ea typeface="MS PGothic" charset="0"/>
                        <a:cs typeface="Times New Roman" charset="0"/>
                      </a:endParaRPr>
                    </a:p>
                  </a:txBody>
                  <a:tcPr marL="72000" marR="36000" marT="14400" marB="144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CE1"/>
                    </a:solidFill>
                  </a:tcPr>
                </a:tc>
              </a:tr>
              <a:tr h="3398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25406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      Median (IQR) Number of Episodes/yr </a:t>
                      </a: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254061"/>
                        </a:solidFill>
                        <a:effectLst/>
                        <a:latin typeface="Times New Roman" charset="0"/>
                        <a:ea typeface="MS PGothic" charset="0"/>
                        <a:cs typeface="Times New Roman" charset="0"/>
                      </a:endParaRPr>
                    </a:p>
                  </a:txBody>
                  <a:tcPr marL="72000" marR="36000" marT="14400" marB="144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CA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25406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1.1 (0.4, 3.1)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254061"/>
                        </a:solidFill>
                        <a:effectLst/>
                        <a:latin typeface="Times New Roman" charset="0"/>
                        <a:ea typeface="MS PGothic" charset="0"/>
                        <a:cs typeface="Times New Roman" charset="0"/>
                      </a:endParaRPr>
                    </a:p>
                  </a:txBody>
                  <a:tcPr marL="72000" marR="36000" marT="14400" marB="144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25406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0.5 (0.2, 1.3)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254061"/>
                        </a:solidFill>
                        <a:effectLst/>
                        <a:latin typeface="Times New Roman" charset="0"/>
                        <a:ea typeface="MS PGothic" charset="0"/>
                        <a:cs typeface="Times New Roman" charset="0"/>
                      </a:endParaRPr>
                    </a:p>
                  </a:txBody>
                  <a:tcPr marL="72000" marR="36000" marT="14400" marB="144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25406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&lt;0.001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254061"/>
                        </a:solidFill>
                        <a:effectLst/>
                        <a:latin typeface="Times New Roman" charset="0"/>
                        <a:ea typeface="MS PGothic" charset="0"/>
                        <a:cs typeface="Times New Roman" charset="0"/>
                      </a:endParaRPr>
                    </a:p>
                  </a:txBody>
                  <a:tcPr marL="72000" marR="36000" marT="14400" marB="144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CE1"/>
                    </a:solidFill>
                  </a:tcPr>
                </a:tc>
              </a:tr>
              <a:tr h="3362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25406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  No Episodes During Follow-up (%)</a:t>
                      </a: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254061"/>
                        </a:solidFill>
                        <a:effectLst/>
                        <a:latin typeface="Times New Roman" charset="0"/>
                        <a:ea typeface="MS PGothic" charset="0"/>
                        <a:cs typeface="Times New Roman" charset="0"/>
                      </a:endParaRPr>
                    </a:p>
                  </a:txBody>
                  <a:tcPr marL="72000" marR="36000" marT="14400" marB="144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CA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25406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2689 (42.9)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254061"/>
                        </a:solidFill>
                        <a:effectLst/>
                        <a:latin typeface="Times New Roman" charset="0"/>
                        <a:ea typeface="MS PGothic" charset="0"/>
                        <a:cs typeface="Times New Roman" charset="0"/>
                      </a:endParaRPr>
                    </a:p>
                  </a:txBody>
                  <a:tcPr marL="72000" marR="36000" marT="14400" marB="144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25406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4693 (74.8)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254061"/>
                        </a:solidFill>
                        <a:effectLst/>
                        <a:latin typeface="Times New Roman" charset="0"/>
                        <a:ea typeface="MS PGothic" charset="0"/>
                        <a:cs typeface="Times New Roman" charset="0"/>
                      </a:endParaRPr>
                    </a:p>
                  </a:txBody>
                  <a:tcPr marL="72000" marR="36000" marT="14400" marB="144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5406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&lt;0.001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254061"/>
                        </a:solidFill>
                        <a:effectLst/>
                        <a:latin typeface="Times New Roman" charset="0"/>
                        <a:ea typeface="MS PGothic" charset="0"/>
                        <a:cs typeface="Times New Roman" charset="0"/>
                      </a:endParaRPr>
                    </a:p>
                  </a:txBody>
                  <a:tcPr marL="72000" marR="36000" marT="14400" marB="144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CE1"/>
                    </a:solidFill>
                  </a:tcPr>
                </a:tc>
              </a:tr>
            </a:tbl>
          </a:graphicData>
        </a:graphic>
      </p:graphicFrame>
      <p:sp>
        <p:nvSpPr>
          <p:cNvPr id="78917" name="Title 2"/>
          <p:cNvSpPr>
            <a:spLocks/>
          </p:cNvSpPr>
          <p:nvPr/>
        </p:nvSpPr>
        <p:spPr bwMode="auto">
          <a:xfrm>
            <a:off x="2208214" y="255588"/>
            <a:ext cx="8459786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chemeClr val="bg1"/>
                </a:solidFill>
                <a:ea typeface="ＭＳ Ｐゴシック" pitchFamily="34" charset="-128"/>
              </a:rPr>
              <a:t>Hypoglycemia and Severe Hypoglycemia </a:t>
            </a:r>
            <a:br>
              <a:rPr lang="en-US" sz="2400" dirty="0">
                <a:solidFill>
                  <a:schemeClr val="bg1"/>
                </a:solidFill>
                <a:ea typeface="ＭＳ Ｐゴシック" pitchFamily="34" charset="-128"/>
              </a:rPr>
            </a:br>
            <a:r>
              <a:rPr lang="en-US" sz="2400" dirty="0">
                <a:solidFill>
                  <a:schemeClr val="bg1"/>
                </a:solidFill>
                <a:ea typeface="ＭＳ Ｐゴシック" pitchFamily="34" charset="-128"/>
              </a:rPr>
              <a:t>Rates are Low in ORIGIN</a:t>
            </a:r>
          </a:p>
        </p:txBody>
      </p:sp>
      <p:sp>
        <p:nvSpPr>
          <p:cNvPr id="78918" name="TextBox 1"/>
          <p:cNvSpPr txBox="1">
            <a:spLocks noChangeArrowheads="1"/>
          </p:cNvSpPr>
          <p:nvPr/>
        </p:nvSpPr>
        <p:spPr bwMode="auto">
          <a:xfrm>
            <a:off x="2125664" y="5332414"/>
            <a:ext cx="801528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30000" dirty="0">
                <a:solidFill>
                  <a:schemeClr val="bg1"/>
                </a:solidFill>
                <a:ea typeface="ＭＳ Ｐゴシック" pitchFamily="34" charset="-128"/>
              </a:rPr>
              <a:t>a </a:t>
            </a:r>
            <a:r>
              <a:rPr lang="en-US" sz="1000" dirty="0">
                <a:solidFill>
                  <a:schemeClr val="bg1"/>
                </a:solidFill>
                <a:ea typeface="ＭＳ Ｐゴシック" pitchFamily="34" charset="-128"/>
              </a:rPr>
              <a:t>requiring assistance that was either confirmed by a self-measured or laboratory plasma glucose level ≤ 2 </a:t>
            </a:r>
            <a:r>
              <a:rPr lang="en-US" sz="1000" dirty="0" err="1">
                <a:solidFill>
                  <a:schemeClr val="bg1"/>
                </a:solidFill>
                <a:ea typeface="ＭＳ Ｐゴシック" pitchFamily="34" charset="-128"/>
              </a:rPr>
              <a:t>mmol</a:t>
            </a:r>
            <a:r>
              <a:rPr lang="en-US" sz="1000" dirty="0">
                <a:solidFill>
                  <a:schemeClr val="bg1"/>
                </a:solidFill>
                <a:ea typeface="ＭＳ Ｐゴシック" pitchFamily="34" charset="-128"/>
              </a:rPr>
              <a:t>/l (36 mg/dl) or that recovered promptly after oral carbohydrate, intravenous glucose, or glucagon administration; </a:t>
            </a:r>
            <a:r>
              <a:rPr lang="en-US" sz="1000" baseline="30000" dirty="0">
                <a:solidFill>
                  <a:schemeClr val="bg1"/>
                </a:solidFill>
                <a:ea typeface="ＭＳ Ｐゴシック" pitchFamily="34" charset="-128"/>
              </a:rPr>
              <a:t>b</a:t>
            </a:r>
            <a:r>
              <a:rPr lang="en-US" sz="1000" dirty="0">
                <a:solidFill>
                  <a:schemeClr val="bg1"/>
                </a:solidFill>
                <a:ea typeface="ＭＳ Ｐゴシック" pitchFamily="34" charset="-128"/>
              </a:rPr>
              <a:t> any symptomatic </a:t>
            </a:r>
            <a:r>
              <a:rPr lang="en-US" sz="1000" dirty="0" err="1">
                <a:solidFill>
                  <a:schemeClr val="bg1"/>
                </a:solidFill>
                <a:ea typeface="ＭＳ Ｐゴシック" pitchFamily="34" charset="-128"/>
              </a:rPr>
              <a:t>nonsevere</a:t>
            </a:r>
            <a:r>
              <a:rPr lang="en-US" sz="1000" dirty="0">
                <a:solidFill>
                  <a:schemeClr val="bg1"/>
                </a:solidFill>
                <a:ea typeface="ＭＳ Ｐゴシック" pitchFamily="34" charset="-128"/>
              </a:rPr>
              <a:t> hypoglycemic episode that was confirmed by a self-measured glucose level ≤ 3 </a:t>
            </a:r>
            <a:r>
              <a:rPr lang="en-US" sz="1000" dirty="0" err="1">
                <a:solidFill>
                  <a:schemeClr val="bg1"/>
                </a:solidFill>
                <a:ea typeface="ＭＳ Ｐゴシック" pitchFamily="34" charset="-128"/>
              </a:rPr>
              <a:t>mmol</a:t>
            </a:r>
            <a:r>
              <a:rPr lang="en-US" sz="1000" dirty="0">
                <a:solidFill>
                  <a:schemeClr val="bg1"/>
                </a:solidFill>
                <a:ea typeface="ＭＳ Ｐゴシック" pitchFamily="34" charset="-128"/>
              </a:rPr>
              <a:t>/l (54 mg/dl); </a:t>
            </a:r>
            <a:r>
              <a:rPr lang="en-US" sz="1000" baseline="30000" dirty="0">
                <a:solidFill>
                  <a:schemeClr val="bg1"/>
                </a:solidFill>
                <a:ea typeface="ＭＳ Ｐゴシック" pitchFamily="34" charset="-128"/>
              </a:rPr>
              <a:t>c</a:t>
            </a:r>
            <a:r>
              <a:rPr lang="en-US" sz="1000" dirty="0">
                <a:solidFill>
                  <a:schemeClr val="bg1"/>
                </a:solidFill>
                <a:ea typeface="ＭＳ Ｐゴシック" pitchFamily="34" charset="-128"/>
              </a:rPr>
              <a:t> any symptomatic </a:t>
            </a:r>
            <a:r>
              <a:rPr lang="en-US" sz="1000" dirty="0" err="1">
                <a:solidFill>
                  <a:schemeClr val="bg1"/>
                </a:solidFill>
                <a:ea typeface="ＭＳ Ｐゴシック" pitchFamily="34" charset="-128"/>
              </a:rPr>
              <a:t>nonsevere</a:t>
            </a:r>
            <a:r>
              <a:rPr lang="en-US" sz="1000" dirty="0">
                <a:solidFill>
                  <a:schemeClr val="bg1"/>
                </a:solidFill>
                <a:ea typeface="ＭＳ Ｐゴシック" pitchFamily="34" charset="-128"/>
              </a:rPr>
              <a:t> hypoglycemic episode for which there was no confirmatory glucose level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5990116" y="6624680"/>
            <a:ext cx="4677884" cy="253916"/>
          </a:xfrm>
          <a:prstGeom prst="rect">
            <a:avLst/>
          </a:prstGeom>
          <a:noFill/>
          <a:ln>
            <a:noFill/>
          </a:ln>
          <a:extLst/>
        </p:spPr>
        <p:txBody>
          <a:bodyPr wrap="none" anchor="ctr">
            <a:spAutoFit/>
          </a:bodyPr>
          <a:lstStyle/>
          <a:p>
            <a:pPr algn="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050" dirty="0">
                <a:solidFill>
                  <a:srgbClr val="444492"/>
                </a:solidFill>
              </a:rPr>
              <a:t>ORIGIN Trial Investigators, et al. </a:t>
            </a:r>
            <a:r>
              <a:rPr lang="en-GB" sz="1050" i="1" dirty="0">
                <a:solidFill>
                  <a:srgbClr val="444492"/>
                </a:solidFill>
              </a:rPr>
              <a:t>N </a:t>
            </a:r>
            <a:r>
              <a:rPr lang="en-GB" sz="1050" i="1" dirty="0" err="1">
                <a:solidFill>
                  <a:srgbClr val="444492"/>
                </a:solidFill>
              </a:rPr>
              <a:t>Engl</a:t>
            </a:r>
            <a:r>
              <a:rPr lang="en-GB" sz="1050" i="1" dirty="0">
                <a:solidFill>
                  <a:srgbClr val="444492"/>
                </a:solidFill>
              </a:rPr>
              <a:t> J Med </a:t>
            </a:r>
            <a:r>
              <a:rPr lang="en-GB" sz="1050" dirty="0">
                <a:solidFill>
                  <a:srgbClr val="444492"/>
                </a:solidFill>
              </a:rPr>
              <a:t>2012: June 11 [</a:t>
            </a:r>
            <a:r>
              <a:rPr lang="en-GB" sz="1050" dirty="0" err="1">
                <a:solidFill>
                  <a:srgbClr val="444492"/>
                </a:solidFill>
              </a:rPr>
              <a:t>Epub</a:t>
            </a:r>
            <a:r>
              <a:rPr lang="en-GB" sz="1050" dirty="0">
                <a:solidFill>
                  <a:srgbClr val="444492"/>
                </a:solidFill>
              </a:rPr>
              <a:t> ahead of print].</a:t>
            </a:r>
          </a:p>
        </p:txBody>
      </p:sp>
    </p:spTree>
    <p:extLst>
      <p:ext uri="{BB962C8B-B14F-4D97-AF65-F5344CB8AC3E}">
        <p14:creationId xmlns:p14="http://schemas.microsoft.com/office/powerpoint/2010/main" val="99357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517"/>
            <a:ext cx="10515600" cy="1325563"/>
          </a:xfrm>
        </p:spPr>
        <p:txBody>
          <a:bodyPr/>
          <a:lstStyle/>
          <a:p>
            <a:r>
              <a:rPr lang="en-US" dirty="0" smtClean="0"/>
              <a:t>                         </a:t>
            </a:r>
            <a:r>
              <a:rPr lang="en-US" b="1" dirty="0" smtClean="0">
                <a:solidFill>
                  <a:schemeClr val="bg1"/>
                </a:solidFill>
              </a:rPr>
              <a:t>Introduction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30080"/>
            <a:ext cx="10515600" cy="4351338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 hallmark of type 2 diabetes is resistance to </a:t>
            </a:r>
            <a:r>
              <a:rPr lang="en-US" dirty="0" smtClean="0">
                <a:solidFill>
                  <a:schemeClr val="bg1"/>
                </a:solidFill>
              </a:rPr>
              <a:t>insulin action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Furthermore, the broader negative </a:t>
            </a:r>
            <a:r>
              <a:rPr lang="en-US" dirty="0" smtClean="0">
                <a:solidFill>
                  <a:schemeClr val="bg1"/>
                </a:solidFill>
              </a:rPr>
              <a:t>clinical consequences </a:t>
            </a:r>
            <a:r>
              <a:rPr lang="en-US" dirty="0">
                <a:solidFill>
                  <a:schemeClr val="bg1"/>
                </a:solidFill>
              </a:rPr>
              <a:t>of insulin resistance are—for the most </a:t>
            </a:r>
            <a:r>
              <a:rPr lang="en-US" dirty="0" smtClean="0">
                <a:solidFill>
                  <a:schemeClr val="bg1"/>
                </a:solidFill>
              </a:rPr>
              <a:t>part—a result </a:t>
            </a:r>
            <a:r>
              <a:rPr lang="en-US" dirty="0">
                <a:solidFill>
                  <a:schemeClr val="bg1"/>
                </a:solidFill>
              </a:rPr>
              <a:t>of </a:t>
            </a:r>
            <a:r>
              <a:rPr lang="en-US" dirty="0">
                <a:solidFill>
                  <a:srgbClr val="FFFF00"/>
                </a:solidFill>
              </a:rPr>
              <a:t>compensatory </a:t>
            </a:r>
            <a:r>
              <a:rPr lang="en-US" dirty="0" err="1">
                <a:solidFill>
                  <a:srgbClr val="FFFF00"/>
                </a:solidFill>
              </a:rPr>
              <a:t>hyperinsulinaemia</a:t>
            </a:r>
            <a:r>
              <a:rPr lang="en-US" dirty="0">
                <a:solidFill>
                  <a:srgbClr val="FFFF00"/>
                </a:solidFill>
              </a:rPr>
              <a:t> </a:t>
            </a:r>
            <a:endParaRPr lang="en-US" dirty="0" smtClean="0">
              <a:solidFill>
                <a:srgbClr val="FFFF00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This </a:t>
            </a:r>
            <a:r>
              <a:rPr lang="en-US" dirty="0">
                <a:solidFill>
                  <a:schemeClr val="bg1"/>
                </a:solidFill>
              </a:rPr>
              <a:t>being </a:t>
            </a:r>
            <a:r>
              <a:rPr lang="en-US" dirty="0" smtClean="0">
                <a:solidFill>
                  <a:schemeClr val="bg1"/>
                </a:solidFill>
              </a:rPr>
              <a:t>the case</a:t>
            </a:r>
            <a:r>
              <a:rPr lang="en-US" dirty="0">
                <a:solidFill>
                  <a:schemeClr val="bg1"/>
                </a:solidFill>
              </a:rPr>
              <a:t>, it would plausibly seem </a:t>
            </a:r>
            <a:r>
              <a:rPr lang="en-US" dirty="0">
                <a:solidFill>
                  <a:srgbClr val="FFFF00"/>
                </a:solidFill>
              </a:rPr>
              <a:t>counter-productive</a:t>
            </a:r>
            <a:r>
              <a:rPr lang="en-US" dirty="0">
                <a:solidFill>
                  <a:schemeClr val="bg1"/>
                </a:solidFill>
              </a:rPr>
              <a:t> to add to </a:t>
            </a:r>
            <a:r>
              <a:rPr lang="en-US" dirty="0" smtClean="0">
                <a:solidFill>
                  <a:schemeClr val="bg1"/>
                </a:solidFill>
              </a:rPr>
              <a:t>the problem </a:t>
            </a:r>
            <a:r>
              <a:rPr lang="en-US" dirty="0">
                <a:solidFill>
                  <a:schemeClr val="bg1"/>
                </a:solidFill>
              </a:rPr>
              <a:t>with exogenous insulin therapy.</a:t>
            </a:r>
          </a:p>
        </p:txBody>
      </p:sp>
      <p:sp>
        <p:nvSpPr>
          <p:cNvPr id="4" name="Rectangle 3"/>
          <p:cNvSpPr/>
          <p:nvPr/>
        </p:nvSpPr>
        <p:spPr>
          <a:xfrm>
            <a:off x="4722252" y="5934670"/>
            <a:ext cx="806110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Sabon-Bold"/>
              </a:rPr>
              <a:t>Currie CJ, Johnson JA</a:t>
            </a:r>
            <a:r>
              <a:rPr lang="en-US" b="1" dirty="0">
                <a:solidFill>
                  <a:schemeClr val="bg1"/>
                </a:solidFill>
                <a:latin typeface="Sabon-Bold"/>
              </a:rPr>
              <a:t>. </a:t>
            </a:r>
            <a:r>
              <a:rPr lang="en-US" dirty="0">
                <a:solidFill>
                  <a:schemeClr val="bg1"/>
                </a:solidFill>
                <a:latin typeface="Sabon-Roman"/>
              </a:rPr>
              <a:t>The safety profile of </a:t>
            </a:r>
            <a:r>
              <a:rPr lang="en-US" dirty="0" smtClean="0">
                <a:solidFill>
                  <a:schemeClr val="bg1"/>
                </a:solidFill>
                <a:latin typeface="Sabon-Roman"/>
              </a:rPr>
              <a:t>exogenous insulin </a:t>
            </a:r>
            <a:r>
              <a:rPr lang="en-US" dirty="0">
                <a:solidFill>
                  <a:schemeClr val="bg1"/>
                </a:solidFill>
                <a:latin typeface="Sabon-Roman"/>
              </a:rPr>
              <a:t>in</a:t>
            </a:r>
          </a:p>
          <a:p>
            <a:r>
              <a:rPr lang="en-US" dirty="0">
                <a:solidFill>
                  <a:schemeClr val="bg1"/>
                </a:solidFill>
                <a:latin typeface="Sabon-Roman"/>
              </a:rPr>
              <a:t>people with type 2 diabetes: justification for concern. </a:t>
            </a:r>
            <a:r>
              <a:rPr lang="en-US" i="1" dirty="0">
                <a:solidFill>
                  <a:schemeClr val="bg1"/>
                </a:solidFill>
                <a:latin typeface="Sabon-Italic"/>
              </a:rPr>
              <a:t>Diabetes </a:t>
            </a:r>
            <a:r>
              <a:rPr lang="en-US" i="1" dirty="0" err="1">
                <a:solidFill>
                  <a:schemeClr val="bg1"/>
                </a:solidFill>
                <a:latin typeface="Sabon-Italic"/>
              </a:rPr>
              <a:t>Obes</a:t>
            </a:r>
            <a:endParaRPr lang="en-US" i="1" dirty="0">
              <a:solidFill>
                <a:schemeClr val="bg1"/>
              </a:solidFill>
              <a:latin typeface="Sabon-Italic"/>
            </a:endParaRPr>
          </a:p>
          <a:p>
            <a:r>
              <a:rPr lang="en-US" i="1" dirty="0" err="1">
                <a:solidFill>
                  <a:schemeClr val="bg1"/>
                </a:solidFill>
                <a:latin typeface="Sabon-Italic"/>
              </a:rPr>
              <a:t>Metab</a:t>
            </a:r>
            <a:r>
              <a:rPr lang="en-US" dirty="0">
                <a:solidFill>
                  <a:schemeClr val="bg1"/>
                </a:solidFill>
                <a:latin typeface="Sabon-Roman"/>
              </a:rPr>
              <a:t>. </a:t>
            </a:r>
            <a:r>
              <a:rPr lang="en-US" dirty="0" smtClean="0">
                <a:solidFill>
                  <a:schemeClr val="bg1"/>
                </a:solidFill>
                <a:latin typeface="Sabon-Roman"/>
              </a:rPr>
              <a:t>2012;14:1–4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1270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Slide Number Placeholder 1"/>
          <p:cNvSpPr txBox="1">
            <a:spLocks noGrp="1"/>
          </p:cNvSpPr>
          <p:nvPr/>
        </p:nvSpPr>
        <p:spPr bwMode="auto">
          <a:xfrm>
            <a:off x="8077200" y="6356351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GB" sz="1000" dirty="0">
              <a:solidFill>
                <a:schemeClr val="bg1"/>
              </a:solidFill>
              <a:ea typeface="ＭＳ Ｐゴシック" pitchFamily="34" charset="-128"/>
            </a:endParaRPr>
          </a:p>
        </p:txBody>
      </p:sp>
      <p:graphicFrame>
        <p:nvGraphicFramePr>
          <p:cNvPr id="177244" name="Group 9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1146638"/>
              </p:ext>
            </p:extLst>
          </p:nvPr>
        </p:nvGraphicFramePr>
        <p:xfrm>
          <a:off x="2225676" y="1490663"/>
          <a:ext cx="7915275" cy="4103242"/>
        </p:xfrm>
        <a:graphic>
          <a:graphicData uri="http://schemas.openxmlformats.org/drawingml/2006/table">
            <a:tbl>
              <a:tblPr/>
              <a:tblGrid>
                <a:gridCol w="2584450"/>
                <a:gridCol w="2038910"/>
                <a:gridCol w="2205318"/>
                <a:gridCol w="1086597"/>
              </a:tblGrid>
              <a:tr h="4048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 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charset="0"/>
                        <a:ea typeface="MS PGothic" charset="0"/>
                        <a:cs typeface="Times New Roman" charset="0"/>
                      </a:endParaRPr>
                    </a:p>
                  </a:txBody>
                  <a:tcPr marL="68400" marR="68400" marT="36000" marB="3600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91E7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Glargine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 Group %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charset="0"/>
                        <a:ea typeface="MS PGothic" charset="0"/>
                        <a:cs typeface="Times New Roman" charset="0"/>
                      </a:endParaRPr>
                    </a:p>
                  </a:txBody>
                  <a:tcPr marL="68400" marR="68400" marT="36000" marB="3600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91E7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Standard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Care %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charset="0"/>
                        <a:ea typeface="MS PGothic" charset="0"/>
                        <a:cs typeface="Times New Roman" charset="0"/>
                      </a:endParaRPr>
                    </a:p>
                  </a:txBody>
                  <a:tcPr marL="68400" marR="68400" marT="36000" marB="3600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91E7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P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charset="0"/>
                        <a:ea typeface="MS PGothic" charset="0"/>
                        <a:cs typeface="Times New Roman" charset="0"/>
                      </a:endParaRPr>
                    </a:p>
                  </a:txBody>
                  <a:tcPr marL="68400" marR="68400" marT="36000" marB="3600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91E75"/>
                    </a:solidFill>
                  </a:tcPr>
                </a:tc>
              </a:tr>
              <a:tr h="3069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25406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No Oral Agents</a:t>
                      </a:r>
                      <a:r>
                        <a:rPr kumimoji="0" lang="en-US" sz="1400" b="0" i="0" u="none" strike="noStrike" cap="none" normalizeH="0" baseline="30000">
                          <a:ln>
                            <a:noFill/>
                          </a:ln>
                          <a:solidFill>
                            <a:srgbClr val="25406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1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254061"/>
                        </a:solidFill>
                        <a:effectLst/>
                        <a:latin typeface="Times New Roman" charset="0"/>
                        <a:ea typeface="MS PGothic" charset="0"/>
                        <a:cs typeface="Times New Roman" charset="0"/>
                      </a:endParaRPr>
                    </a:p>
                  </a:txBody>
                  <a:tcPr marL="72000" marR="36000" marT="14400" marB="144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CA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25406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35.1</a:t>
                      </a:r>
                    </a:p>
                  </a:txBody>
                  <a:tcPr marL="72000" marR="36000" marT="14400" marB="144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25406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19.2</a:t>
                      </a:r>
                    </a:p>
                  </a:txBody>
                  <a:tcPr marL="72000" marR="36000" marT="14400" marB="144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5406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&lt;0.001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254061"/>
                        </a:solidFill>
                        <a:effectLst/>
                        <a:latin typeface="Times New Roman" charset="0"/>
                        <a:ea typeface="MS PGothic" charset="0"/>
                        <a:cs typeface="Times New Roman" charset="0"/>
                      </a:endParaRPr>
                    </a:p>
                  </a:txBody>
                  <a:tcPr marL="72000" marR="36000" marT="14400" marB="144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CE1"/>
                    </a:solidFill>
                  </a:tcPr>
                </a:tc>
              </a:tr>
              <a:tr h="3086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25406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1 Oral Agents</a:t>
                      </a:r>
                      <a:r>
                        <a:rPr kumimoji="0" lang="en-US" sz="1400" b="0" i="0" u="none" strike="noStrike" cap="none" normalizeH="0" baseline="30000">
                          <a:ln>
                            <a:noFill/>
                          </a:ln>
                          <a:solidFill>
                            <a:srgbClr val="25406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1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254061"/>
                        </a:solidFill>
                        <a:effectLst/>
                        <a:latin typeface="Times New Roman" charset="0"/>
                        <a:ea typeface="MS PGothic" charset="0"/>
                        <a:cs typeface="Times New Roman" charset="0"/>
                      </a:endParaRPr>
                    </a:p>
                  </a:txBody>
                  <a:tcPr marL="72000" marR="36000" marT="14400" marB="144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CA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5406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50.7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254061"/>
                        </a:solidFill>
                        <a:effectLst/>
                        <a:latin typeface="Times New Roman" charset="0"/>
                        <a:ea typeface="MS PGothic" charset="0"/>
                        <a:cs typeface="Times New Roman" charset="0"/>
                      </a:endParaRPr>
                    </a:p>
                  </a:txBody>
                  <a:tcPr marL="72000" marR="36000" marT="14400" marB="144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25406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38.6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254061"/>
                        </a:solidFill>
                        <a:effectLst/>
                        <a:latin typeface="Times New Roman" charset="0"/>
                        <a:ea typeface="MS PGothic" charset="0"/>
                        <a:cs typeface="Times New Roman" charset="0"/>
                      </a:endParaRPr>
                    </a:p>
                  </a:txBody>
                  <a:tcPr marL="72000" marR="36000" marT="14400" marB="144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25406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&lt;0.001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254061"/>
                        </a:solidFill>
                        <a:effectLst/>
                        <a:latin typeface="Times New Roman" charset="0"/>
                        <a:ea typeface="MS PGothic" charset="0"/>
                        <a:cs typeface="Times New Roman" charset="0"/>
                      </a:endParaRPr>
                    </a:p>
                  </a:txBody>
                  <a:tcPr marL="72000" marR="36000" marT="14400" marB="144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CE1"/>
                    </a:solidFill>
                  </a:tcPr>
                </a:tc>
              </a:tr>
              <a:tr h="3086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25406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2 Oral Agents</a:t>
                      </a:r>
                      <a:r>
                        <a:rPr kumimoji="0" lang="en-US" sz="1400" b="0" i="0" u="none" strike="noStrike" cap="none" normalizeH="0" baseline="30000">
                          <a:ln>
                            <a:noFill/>
                          </a:ln>
                          <a:solidFill>
                            <a:srgbClr val="25406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1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254061"/>
                        </a:solidFill>
                        <a:effectLst/>
                        <a:latin typeface="Times New Roman" charset="0"/>
                        <a:ea typeface="MS PGothic" charset="0"/>
                        <a:cs typeface="Times New Roman" charset="0"/>
                      </a:endParaRPr>
                    </a:p>
                  </a:txBody>
                  <a:tcPr marL="72000" marR="36000" marT="14400" marB="144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CA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25406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11.5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254061"/>
                        </a:solidFill>
                        <a:effectLst/>
                        <a:latin typeface="Times New Roman" charset="0"/>
                        <a:ea typeface="MS PGothic" charset="0"/>
                        <a:cs typeface="Times New Roman" charset="0"/>
                      </a:endParaRPr>
                    </a:p>
                  </a:txBody>
                  <a:tcPr marL="72000" marR="36000" marT="14400" marB="144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25406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27.8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254061"/>
                        </a:solidFill>
                        <a:effectLst/>
                        <a:latin typeface="Times New Roman" charset="0"/>
                        <a:ea typeface="MS PGothic" charset="0"/>
                        <a:cs typeface="Times New Roman" charset="0"/>
                      </a:endParaRPr>
                    </a:p>
                  </a:txBody>
                  <a:tcPr marL="72000" marR="36000" marT="14400" marB="144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25406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&lt;0.001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254061"/>
                        </a:solidFill>
                        <a:effectLst/>
                        <a:latin typeface="Times New Roman" charset="0"/>
                        <a:ea typeface="MS PGothic" charset="0"/>
                        <a:cs typeface="Times New Roman" charset="0"/>
                      </a:endParaRPr>
                    </a:p>
                  </a:txBody>
                  <a:tcPr marL="72000" marR="36000" marT="14400" marB="144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CE1"/>
                    </a:solidFill>
                  </a:tcPr>
                </a:tc>
              </a:tr>
              <a:tr h="3086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sng" strike="noStrike" cap="none" normalizeH="0" baseline="0">
                          <a:ln>
                            <a:noFill/>
                          </a:ln>
                          <a:solidFill>
                            <a:srgbClr val="25406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&gt;</a:t>
                      </a: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25406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 3 Oral Agents</a:t>
                      </a:r>
                      <a:r>
                        <a:rPr kumimoji="0" lang="en-US" sz="1400" b="0" i="0" u="none" strike="noStrike" cap="none" normalizeH="0" baseline="30000">
                          <a:ln>
                            <a:noFill/>
                          </a:ln>
                          <a:solidFill>
                            <a:srgbClr val="25406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1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254061"/>
                        </a:solidFill>
                        <a:effectLst/>
                        <a:latin typeface="Times New Roman" charset="0"/>
                        <a:ea typeface="MS PGothic" charset="0"/>
                        <a:cs typeface="Times New Roman" charset="0"/>
                      </a:endParaRPr>
                    </a:p>
                  </a:txBody>
                  <a:tcPr marL="72000" marR="36000" marT="14400" marB="144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CA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25406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2.8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254061"/>
                        </a:solidFill>
                        <a:effectLst/>
                        <a:latin typeface="Times New Roman" charset="0"/>
                        <a:ea typeface="MS PGothic" charset="0"/>
                        <a:cs typeface="Times New Roman" charset="0"/>
                      </a:endParaRPr>
                    </a:p>
                  </a:txBody>
                  <a:tcPr marL="72000" marR="36000" marT="14400" marB="144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25406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14.4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254061"/>
                        </a:solidFill>
                        <a:effectLst/>
                        <a:latin typeface="Times New Roman" charset="0"/>
                        <a:ea typeface="MS PGothic" charset="0"/>
                        <a:cs typeface="Times New Roman" charset="0"/>
                      </a:endParaRPr>
                    </a:p>
                  </a:txBody>
                  <a:tcPr marL="72000" marR="36000" marT="14400" marB="144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25406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&lt;0.001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254061"/>
                        </a:solidFill>
                        <a:effectLst/>
                        <a:latin typeface="Times New Roman" charset="0"/>
                        <a:ea typeface="MS PGothic" charset="0"/>
                        <a:cs typeface="Times New Roman" charset="0"/>
                      </a:endParaRPr>
                    </a:p>
                  </a:txBody>
                  <a:tcPr marL="72000" marR="36000" marT="14400" marB="144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CE1"/>
                    </a:solidFill>
                  </a:tcPr>
                </a:tc>
              </a:tr>
              <a:tr h="3086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5406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Rapid insulin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254061"/>
                        </a:solidFill>
                        <a:effectLst/>
                        <a:latin typeface="Times New Roman" charset="0"/>
                        <a:ea typeface="MS PGothic" charset="0"/>
                        <a:cs typeface="Times New Roman" charset="0"/>
                      </a:endParaRPr>
                    </a:p>
                  </a:txBody>
                  <a:tcPr marL="72000" marR="36000" marT="14400" marB="144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CA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25406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2.0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254061"/>
                        </a:solidFill>
                        <a:effectLst/>
                        <a:latin typeface="Times New Roman" charset="0"/>
                        <a:ea typeface="MS PGothic" charset="0"/>
                        <a:cs typeface="Times New Roman" charset="0"/>
                      </a:endParaRPr>
                    </a:p>
                  </a:txBody>
                  <a:tcPr marL="72000" marR="36000" marT="14400" marB="144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25406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5.0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254061"/>
                        </a:solidFill>
                        <a:effectLst/>
                        <a:latin typeface="Times New Roman" charset="0"/>
                        <a:ea typeface="MS PGothic" charset="0"/>
                        <a:cs typeface="Times New Roman" charset="0"/>
                      </a:endParaRPr>
                    </a:p>
                  </a:txBody>
                  <a:tcPr marL="72000" marR="36000" marT="14400" marB="144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25406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&lt;0.001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254061"/>
                        </a:solidFill>
                        <a:effectLst/>
                        <a:latin typeface="Times New Roman" charset="0"/>
                        <a:ea typeface="MS PGothic" charset="0"/>
                        <a:cs typeface="Times New Roman" charset="0"/>
                      </a:endParaRPr>
                    </a:p>
                  </a:txBody>
                  <a:tcPr marL="72000" marR="36000" marT="14400" marB="144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CE1"/>
                    </a:solidFill>
                  </a:tcPr>
                </a:tc>
              </a:tr>
              <a:tr h="3069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5406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Any Insulin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254061"/>
                        </a:solidFill>
                        <a:effectLst/>
                        <a:latin typeface="Times New Roman" charset="0"/>
                        <a:ea typeface="MS PGothic" charset="0"/>
                        <a:cs typeface="Times New Roman" charset="0"/>
                      </a:endParaRPr>
                    </a:p>
                  </a:txBody>
                  <a:tcPr marL="72000" marR="36000" marT="14400" marB="144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CA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25406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83.2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254061"/>
                        </a:solidFill>
                        <a:effectLst/>
                        <a:latin typeface="Times New Roman" charset="0"/>
                        <a:ea typeface="MS PGothic" charset="0"/>
                        <a:cs typeface="Times New Roman" charset="0"/>
                      </a:endParaRPr>
                    </a:p>
                  </a:txBody>
                  <a:tcPr marL="72000" marR="36000" marT="14400" marB="144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25406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10.8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254061"/>
                        </a:solidFill>
                        <a:effectLst/>
                        <a:latin typeface="Times New Roman" charset="0"/>
                        <a:ea typeface="MS PGothic" charset="0"/>
                        <a:cs typeface="Times New Roman" charset="0"/>
                      </a:endParaRPr>
                    </a:p>
                  </a:txBody>
                  <a:tcPr marL="72000" marR="36000" marT="14400" marB="144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25406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&lt;0.001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254061"/>
                        </a:solidFill>
                        <a:effectLst/>
                        <a:latin typeface="Times New Roman" charset="0"/>
                        <a:ea typeface="MS PGothic" charset="0"/>
                        <a:cs typeface="Times New Roman" charset="0"/>
                      </a:endParaRPr>
                    </a:p>
                  </a:txBody>
                  <a:tcPr marL="72000" marR="36000" marT="14400" marB="144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CE1"/>
                    </a:solidFill>
                  </a:tcPr>
                </a:tc>
              </a:tr>
              <a:tr h="3086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25406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Metformin</a:t>
                      </a:r>
                      <a:r>
                        <a:rPr kumimoji="0" lang="en-US" sz="1400" b="0" i="0" u="none" strike="noStrike" cap="none" normalizeH="0" baseline="30000">
                          <a:ln>
                            <a:noFill/>
                          </a:ln>
                          <a:solidFill>
                            <a:srgbClr val="25406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1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254061"/>
                        </a:solidFill>
                        <a:effectLst/>
                        <a:latin typeface="Times New Roman" charset="0"/>
                        <a:ea typeface="MS PGothic" charset="0"/>
                        <a:cs typeface="Times New Roman" charset="0"/>
                      </a:endParaRPr>
                    </a:p>
                  </a:txBody>
                  <a:tcPr marL="72000" marR="36000" marT="14400" marB="144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CA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25406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46.5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254061"/>
                        </a:solidFill>
                        <a:effectLst/>
                        <a:latin typeface="Times New Roman" charset="0"/>
                        <a:ea typeface="MS PGothic" charset="0"/>
                        <a:cs typeface="Times New Roman" charset="0"/>
                      </a:endParaRPr>
                    </a:p>
                  </a:txBody>
                  <a:tcPr marL="72000" marR="36000" marT="14400" marB="144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25406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59.7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254061"/>
                        </a:solidFill>
                        <a:effectLst/>
                        <a:latin typeface="Times New Roman" charset="0"/>
                        <a:ea typeface="MS PGothic" charset="0"/>
                        <a:cs typeface="Times New Roman" charset="0"/>
                      </a:endParaRPr>
                    </a:p>
                  </a:txBody>
                  <a:tcPr marL="72000" marR="36000" marT="14400" marB="144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25406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&lt;0.001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254061"/>
                        </a:solidFill>
                        <a:effectLst/>
                        <a:latin typeface="Times New Roman" charset="0"/>
                        <a:ea typeface="MS PGothic" charset="0"/>
                        <a:cs typeface="Times New Roman" charset="0"/>
                      </a:endParaRPr>
                    </a:p>
                  </a:txBody>
                  <a:tcPr marL="72000" marR="36000" marT="14400" marB="144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CE1"/>
                    </a:solidFill>
                  </a:tcPr>
                </a:tc>
              </a:tr>
              <a:tr h="3086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25406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Sulfonylurea</a:t>
                      </a:r>
                      <a:r>
                        <a:rPr kumimoji="0" lang="en-US" sz="1400" b="0" i="0" u="none" strike="noStrike" cap="none" normalizeH="0" baseline="30000">
                          <a:ln>
                            <a:noFill/>
                          </a:ln>
                          <a:solidFill>
                            <a:srgbClr val="25406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1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254061"/>
                        </a:solidFill>
                        <a:effectLst/>
                        <a:latin typeface="Times New Roman" charset="0"/>
                        <a:ea typeface="MS PGothic" charset="0"/>
                        <a:cs typeface="Times New Roman" charset="0"/>
                      </a:endParaRPr>
                    </a:p>
                  </a:txBody>
                  <a:tcPr marL="72000" marR="36000" marT="14400" marB="144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CA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5406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24.6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254061"/>
                        </a:solidFill>
                        <a:effectLst/>
                        <a:latin typeface="Times New Roman" charset="0"/>
                        <a:ea typeface="MS PGothic" charset="0"/>
                        <a:cs typeface="Times New Roman" charset="0"/>
                      </a:endParaRPr>
                    </a:p>
                  </a:txBody>
                  <a:tcPr marL="72000" marR="36000" marT="14400" marB="144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25406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46.5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254061"/>
                        </a:solidFill>
                        <a:effectLst/>
                        <a:latin typeface="Times New Roman" charset="0"/>
                        <a:ea typeface="MS PGothic" charset="0"/>
                        <a:cs typeface="Times New Roman" charset="0"/>
                      </a:endParaRPr>
                    </a:p>
                  </a:txBody>
                  <a:tcPr marL="72000" marR="36000" marT="14400" marB="144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25406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&lt;0.001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254061"/>
                        </a:solidFill>
                        <a:effectLst/>
                        <a:latin typeface="Times New Roman" charset="0"/>
                        <a:ea typeface="MS PGothic" charset="0"/>
                        <a:cs typeface="Times New Roman" charset="0"/>
                      </a:endParaRPr>
                    </a:p>
                  </a:txBody>
                  <a:tcPr marL="72000" marR="36000" marT="14400" marB="144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CE1"/>
                    </a:solidFill>
                  </a:tcPr>
                </a:tc>
              </a:tr>
              <a:tr h="3086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25406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Statin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254061"/>
                        </a:solidFill>
                        <a:effectLst/>
                        <a:latin typeface="Times New Roman" charset="0"/>
                        <a:ea typeface="MS PGothic" charset="0"/>
                        <a:cs typeface="Times New Roman" charset="0"/>
                      </a:endParaRPr>
                    </a:p>
                  </a:txBody>
                  <a:tcPr marL="72000" marR="36000" marT="14400" marB="144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CA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25406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62.2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254061"/>
                        </a:solidFill>
                        <a:effectLst/>
                        <a:latin typeface="Times New Roman" charset="0"/>
                        <a:ea typeface="MS PGothic" charset="0"/>
                        <a:cs typeface="Times New Roman" charset="0"/>
                      </a:endParaRPr>
                    </a:p>
                  </a:txBody>
                  <a:tcPr marL="72000" marR="36000" marT="14400" marB="144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5406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60.3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254061"/>
                        </a:solidFill>
                        <a:effectLst/>
                        <a:latin typeface="Times New Roman" charset="0"/>
                        <a:ea typeface="MS PGothic" charset="0"/>
                        <a:cs typeface="Times New Roman" charset="0"/>
                      </a:endParaRPr>
                    </a:p>
                  </a:txBody>
                  <a:tcPr marL="72000" marR="36000" marT="14400" marB="144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25406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0.06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254061"/>
                        </a:solidFill>
                        <a:effectLst/>
                        <a:latin typeface="Times New Roman" charset="0"/>
                        <a:ea typeface="MS PGothic" charset="0"/>
                        <a:cs typeface="Times New Roman" charset="0"/>
                      </a:endParaRPr>
                    </a:p>
                  </a:txBody>
                  <a:tcPr marL="72000" marR="36000" marT="14400" marB="144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CE1"/>
                    </a:solidFill>
                  </a:tcPr>
                </a:tc>
              </a:tr>
              <a:tr h="3069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25406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ACE-I/ARB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254061"/>
                        </a:solidFill>
                        <a:effectLst/>
                        <a:latin typeface="Times New Roman" charset="0"/>
                        <a:ea typeface="MS PGothic" charset="0"/>
                        <a:cs typeface="Times New Roman" charset="0"/>
                      </a:endParaRPr>
                    </a:p>
                  </a:txBody>
                  <a:tcPr marL="72000" marR="36000" marT="14400" marB="144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CA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25406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76.7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254061"/>
                        </a:solidFill>
                        <a:effectLst/>
                        <a:latin typeface="Times New Roman" charset="0"/>
                        <a:ea typeface="MS PGothic" charset="0"/>
                        <a:cs typeface="Times New Roman" charset="0"/>
                      </a:endParaRPr>
                    </a:p>
                  </a:txBody>
                  <a:tcPr marL="72000" marR="36000" marT="14400" marB="144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25406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76.4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254061"/>
                        </a:solidFill>
                        <a:effectLst/>
                        <a:latin typeface="Times New Roman" charset="0"/>
                        <a:ea typeface="MS PGothic" charset="0"/>
                        <a:cs typeface="Times New Roman" charset="0"/>
                      </a:endParaRPr>
                    </a:p>
                  </a:txBody>
                  <a:tcPr marL="72000" marR="36000" marT="14400" marB="144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25406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0.71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254061"/>
                        </a:solidFill>
                        <a:effectLst/>
                        <a:latin typeface="Times New Roman" charset="0"/>
                        <a:ea typeface="MS PGothic" charset="0"/>
                        <a:cs typeface="Times New Roman" charset="0"/>
                      </a:endParaRPr>
                    </a:p>
                  </a:txBody>
                  <a:tcPr marL="72000" marR="36000" marT="14400" marB="144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CE1"/>
                    </a:solidFill>
                  </a:tcPr>
                </a:tc>
              </a:tr>
              <a:tr h="3086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25406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Beta Blocker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254061"/>
                        </a:solidFill>
                        <a:effectLst/>
                        <a:latin typeface="Times New Roman" charset="0"/>
                        <a:ea typeface="MS PGothic" charset="0"/>
                        <a:cs typeface="Times New Roman" charset="0"/>
                      </a:endParaRPr>
                    </a:p>
                  </a:txBody>
                  <a:tcPr marL="72000" marR="36000" marT="14400" marB="144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CA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25406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56.1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254061"/>
                        </a:solidFill>
                        <a:effectLst/>
                        <a:latin typeface="Times New Roman" charset="0"/>
                        <a:ea typeface="MS PGothic" charset="0"/>
                        <a:cs typeface="Times New Roman" charset="0"/>
                      </a:endParaRPr>
                    </a:p>
                  </a:txBody>
                  <a:tcPr marL="72000" marR="36000" marT="14400" marB="144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5406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56.1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254061"/>
                        </a:solidFill>
                        <a:effectLst/>
                        <a:latin typeface="Times New Roman" charset="0"/>
                        <a:ea typeface="MS PGothic" charset="0"/>
                        <a:cs typeface="Times New Roman" charset="0"/>
                      </a:endParaRPr>
                    </a:p>
                  </a:txBody>
                  <a:tcPr marL="72000" marR="36000" marT="14400" marB="144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5406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0.97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254061"/>
                        </a:solidFill>
                        <a:effectLst/>
                        <a:latin typeface="Times New Roman" charset="0"/>
                        <a:ea typeface="MS PGothic" charset="0"/>
                        <a:cs typeface="Times New Roman" charset="0"/>
                      </a:endParaRPr>
                    </a:p>
                  </a:txBody>
                  <a:tcPr marL="72000" marR="36000" marT="14400" marB="144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CE1"/>
                    </a:solidFill>
                  </a:tcPr>
                </a:tc>
              </a:tr>
              <a:tr h="3086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5406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Antiplatelet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254061"/>
                        </a:solidFill>
                        <a:effectLst/>
                        <a:latin typeface="Times New Roman" charset="0"/>
                        <a:ea typeface="MS PGothic" charset="0"/>
                        <a:cs typeface="Times New Roman" charset="0"/>
                      </a:endParaRPr>
                    </a:p>
                  </a:txBody>
                  <a:tcPr marL="72000" marR="36000" marT="14400" marB="144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CA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25406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71.2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254061"/>
                        </a:solidFill>
                        <a:effectLst/>
                        <a:latin typeface="Times New Roman" charset="0"/>
                        <a:ea typeface="MS PGothic" charset="0"/>
                        <a:cs typeface="Times New Roman" charset="0"/>
                      </a:endParaRPr>
                    </a:p>
                  </a:txBody>
                  <a:tcPr marL="72000" marR="36000" marT="14400" marB="144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25406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70.7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254061"/>
                        </a:solidFill>
                        <a:effectLst/>
                        <a:latin typeface="Times New Roman" charset="0"/>
                        <a:ea typeface="MS PGothic" charset="0"/>
                        <a:cs typeface="Times New Roman" charset="0"/>
                      </a:endParaRPr>
                    </a:p>
                  </a:txBody>
                  <a:tcPr marL="72000" marR="36000" marT="14400" marB="144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54061"/>
                          </a:solidFill>
                          <a:effectLst/>
                          <a:latin typeface="Arial" charset="0"/>
                          <a:ea typeface="MS PGothic" charset="0"/>
                          <a:cs typeface="Arial" charset="0"/>
                        </a:rPr>
                        <a:t>0.57</a:t>
                      </a:r>
                    </a:p>
                  </a:txBody>
                  <a:tcPr marL="72000" marR="36000" marT="14400" marB="144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CE1"/>
                    </a:solidFill>
                  </a:tcPr>
                </a:tc>
              </a:tr>
            </a:tbl>
          </a:graphicData>
        </a:graphic>
      </p:graphicFrame>
      <p:sp>
        <p:nvSpPr>
          <p:cNvPr id="84042" name="Title 2"/>
          <p:cNvSpPr>
            <a:spLocks/>
          </p:cNvSpPr>
          <p:nvPr/>
        </p:nvSpPr>
        <p:spPr bwMode="auto">
          <a:xfrm>
            <a:off x="2208214" y="255588"/>
            <a:ext cx="7940675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dirty="0" err="1">
                <a:solidFill>
                  <a:schemeClr val="bg1"/>
                </a:solidFill>
                <a:ea typeface="ＭＳ Ｐゴシック" pitchFamily="34" charset="-128"/>
              </a:rPr>
              <a:t>Antihyperglycemic</a:t>
            </a:r>
            <a:r>
              <a:rPr lang="en-US" sz="2400" dirty="0">
                <a:solidFill>
                  <a:schemeClr val="bg1"/>
                </a:solidFill>
                <a:ea typeface="ＭＳ Ｐゴシック" pitchFamily="34" charset="-128"/>
              </a:rPr>
              <a:t> and CV Drugs Used at Study End</a:t>
            </a:r>
          </a:p>
        </p:txBody>
      </p:sp>
      <p:sp>
        <p:nvSpPr>
          <p:cNvPr id="84043" name="TextBox 3"/>
          <p:cNvSpPr txBox="1">
            <a:spLocks noChangeArrowheads="1"/>
          </p:cNvSpPr>
          <p:nvPr/>
        </p:nvSpPr>
        <p:spPr bwMode="auto">
          <a:xfrm>
            <a:off x="2120900" y="876301"/>
            <a:ext cx="80200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schemeClr val="bg1"/>
                </a:solidFill>
                <a:ea typeface="ＭＳ Ｐゴシック" pitchFamily="34" charset="-128"/>
              </a:rPr>
              <a:t>1/3 patients on insulin glargine required no additional antidiabetic treatment. Patients remained well-treated throughout the study</a:t>
            </a:r>
          </a:p>
        </p:txBody>
      </p:sp>
      <p:sp>
        <p:nvSpPr>
          <p:cNvPr id="84044" name="TextBox 1"/>
          <p:cNvSpPr txBox="1">
            <a:spLocks noChangeArrowheads="1"/>
          </p:cNvSpPr>
          <p:nvPr/>
        </p:nvSpPr>
        <p:spPr bwMode="auto">
          <a:xfrm>
            <a:off x="2125664" y="5646739"/>
            <a:ext cx="8015287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30000">
                <a:solidFill>
                  <a:schemeClr val="bg1"/>
                </a:solidFill>
                <a:ea typeface="ＭＳ Ｐゴシック" pitchFamily="34" charset="-128"/>
              </a:rPr>
              <a:t>1 </a:t>
            </a:r>
            <a:r>
              <a:rPr lang="en-US" sz="1000">
                <a:solidFill>
                  <a:schemeClr val="bg1"/>
                </a:solidFill>
                <a:ea typeface="ＭＳ Ｐゴシック" pitchFamily="34" charset="-128"/>
              </a:rPr>
              <a:t>Oral agents refers to oral glucose lowering drugs taken at the penultimate visit (i.e. before insulin glargine was stopped in people without diabetes)</a:t>
            </a: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5990116" y="6624680"/>
            <a:ext cx="4677884" cy="253916"/>
          </a:xfrm>
          <a:prstGeom prst="rect">
            <a:avLst/>
          </a:prstGeom>
          <a:noFill/>
          <a:ln>
            <a:noFill/>
          </a:ln>
          <a:extLst/>
        </p:spPr>
        <p:txBody>
          <a:bodyPr wrap="none" anchor="ctr">
            <a:spAutoFit/>
          </a:bodyPr>
          <a:lstStyle/>
          <a:p>
            <a:pPr algn="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050" dirty="0">
                <a:solidFill>
                  <a:schemeClr val="bg1"/>
                </a:solidFill>
              </a:rPr>
              <a:t>ORIGIN Trial Investigators, et al. </a:t>
            </a:r>
            <a:r>
              <a:rPr lang="en-GB" sz="1050" i="1" dirty="0">
                <a:solidFill>
                  <a:schemeClr val="bg1"/>
                </a:solidFill>
              </a:rPr>
              <a:t>N </a:t>
            </a:r>
            <a:r>
              <a:rPr lang="en-GB" sz="1050" i="1" dirty="0" err="1">
                <a:solidFill>
                  <a:schemeClr val="bg1"/>
                </a:solidFill>
              </a:rPr>
              <a:t>Engl</a:t>
            </a:r>
            <a:r>
              <a:rPr lang="en-GB" sz="1050" i="1" dirty="0">
                <a:solidFill>
                  <a:schemeClr val="bg1"/>
                </a:solidFill>
              </a:rPr>
              <a:t> J Med </a:t>
            </a:r>
            <a:r>
              <a:rPr lang="en-GB" sz="1050" dirty="0">
                <a:solidFill>
                  <a:schemeClr val="bg1"/>
                </a:solidFill>
              </a:rPr>
              <a:t>2012: June 11 [</a:t>
            </a:r>
            <a:r>
              <a:rPr lang="en-GB" sz="1050" dirty="0" err="1">
                <a:solidFill>
                  <a:schemeClr val="bg1"/>
                </a:solidFill>
              </a:rPr>
              <a:t>Epub</a:t>
            </a:r>
            <a:r>
              <a:rPr lang="en-GB" sz="1050" dirty="0">
                <a:solidFill>
                  <a:schemeClr val="bg1"/>
                </a:solidFill>
              </a:rPr>
              <a:t> ahead of print].</a:t>
            </a:r>
          </a:p>
        </p:txBody>
      </p:sp>
      <p:sp>
        <p:nvSpPr>
          <p:cNvPr id="2" name="Rectangle 1"/>
          <p:cNvSpPr/>
          <p:nvPr/>
        </p:nvSpPr>
        <p:spPr>
          <a:xfrm>
            <a:off x="4994521" y="3733800"/>
            <a:ext cx="5146429" cy="6096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6267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AutoShape 21"/>
          <p:cNvSpPr>
            <a:spLocks noChangeArrowheads="1"/>
          </p:cNvSpPr>
          <p:nvPr/>
        </p:nvSpPr>
        <p:spPr bwMode="auto">
          <a:xfrm>
            <a:off x="2219326" y="2987676"/>
            <a:ext cx="7915275" cy="1146175"/>
          </a:xfrm>
          <a:prstGeom prst="roundRect">
            <a:avLst>
              <a:gd name="adj" fmla="val 17491"/>
            </a:avLst>
          </a:prstGeom>
          <a:solidFill>
            <a:srgbClr val="EEECE1"/>
          </a:solidFill>
          <a:ln w="9525">
            <a:noFill/>
            <a:round/>
            <a:headEnd/>
            <a:tailEnd/>
          </a:ln>
          <a:effectLst>
            <a:prstShdw prst="shdw17" dist="17961" dir="2700000">
              <a:srgbClr val="8F8E87">
                <a:alpha val="74997"/>
              </a:srgbClr>
            </a:prstShdw>
          </a:effec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86018" name="Slide Number Placeholder 1"/>
          <p:cNvSpPr txBox="1">
            <a:spLocks noGrp="1"/>
          </p:cNvSpPr>
          <p:nvPr/>
        </p:nvSpPr>
        <p:spPr bwMode="auto">
          <a:xfrm>
            <a:off x="8077200" y="6356351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GB" sz="1000" dirty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86019" name="Title 2"/>
          <p:cNvSpPr>
            <a:spLocks/>
          </p:cNvSpPr>
          <p:nvPr/>
        </p:nvSpPr>
        <p:spPr bwMode="auto">
          <a:xfrm>
            <a:off x="2208214" y="255588"/>
            <a:ext cx="7940675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200" dirty="0">
                <a:solidFill>
                  <a:schemeClr val="bg1"/>
                </a:solidFill>
                <a:ea typeface="ＭＳ Ｐゴシック" pitchFamily="34" charset="-128"/>
              </a:rPr>
              <a:t>Primary Endpoints and Mortality: No Increase nor Decrease in Cardiovascular Events with Glargine </a:t>
            </a:r>
            <a:r>
              <a:rPr lang="en-US" sz="2200" dirty="0" err="1">
                <a:solidFill>
                  <a:schemeClr val="bg1"/>
                </a:solidFill>
                <a:ea typeface="ＭＳ Ｐゴシック" pitchFamily="34" charset="-128"/>
              </a:rPr>
              <a:t>vs</a:t>
            </a:r>
            <a:r>
              <a:rPr lang="en-US" sz="2200" dirty="0">
                <a:solidFill>
                  <a:schemeClr val="bg1"/>
                </a:solidFill>
                <a:ea typeface="ＭＳ Ｐゴシック" pitchFamily="34" charset="-128"/>
              </a:rPr>
              <a:t> Standard Care</a:t>
            </a:r>
          </a:p>
        </p:txBody>
      </p:sp>
      <p:sp>
        <p:nvSpPr>
          <p:cNvPr id="86020" name="AutoShape 7"/>
          <p:cNvSpPr>
            <a:spLocks noChangeArrowheads="1"/>
          </p:cNvSpPr>
          <p:nvPr/>
        </p:nvSpPr>
        <p:spPr bwMode="auto">
          <a:xfrm>
            <a:off x="2219326" y="1168401"/>
            <a:ext cx="7915275" cy="1374775"/>
          </a:xfrm>
          <a:prstGeom prst="roundRect">
            <a:avLst>
              <a:gd name="adj" fmla="val 17491"/>
            </a:avLst>
          </a:prstGeom>
          <a:solidFill>
            <a:srgbClr val="EEECE1"/>
          </a:solidFill>
          <a:ln w="9525">
            <a:noFill/>
            <a:round/>
            <a:headEnd/>
            <a:tailEnd/>
          </a:ln>
          <a:effectLst>
            <a:prstShdw prst="shdw17" dist="17961" dir="2700000">
              <a:srgbClr val="8F8E87">
                <a:alpha val="74997"/>
              </a:srgbClr>
            </a:prstShdw>
          </a:effec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86021" name="Rectangle 2"/>
          <p:cNvSpPr>
            <a:spLocks noChangeArrowheads="1"/>
          </p:cNvSpPr>
          <p:nvPr/>
        </p:nvSpPr>
        <p:spPr bwMode="auto">
          <a:xfrm>
            <a:off x="2295525" y="3046413"/>
            <a:ext cx="7620000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254061"/>
                </a:solidFill>
                <a:ea typeface="ＭＳ Ｐゴシック" pitchFamily="34" charset="-128"/>
              </a:rPr>
              <a:t>For the incidence of the composite of CV death, nonfatal MI or nonfatal stroke or revascularization procedure or hospitalization for heart failure (i.e. second co-primary outcome) was 5.52/100 person-years and 5.28/100 person-years for each group respectively</a:t>
            </a:r>
            <a:r>
              <a:rPr lang="en-US" sz="1600">
                <a:solidFill>
                  <a:srgbClr val="000000"/>
                </a:solidFill>
                <a:ea typeface="ＭＳ Ｐゴシック" pitchFamily="34" charset="-128"/>
              </a:rPr>
              <a:t> (</a:t>
            </a:r>
            <a:r>
              <a:rPr lang="en-US" sz="1600">
                <a:solidFill>
                  <a:srgbClr val="2D2D8A"/>
                </a:solidFill>
                <a:ea typeface="ＭＳ Ｐゴシック" pitchFamily="34" charset="-128"/>
              </a:rPr>
              <a:t>HR 1.04: 95%CI 0.97, 1.11; P=0.27), NS</a:t>
            </a:r>
          </a:p>
        </p:txBody>
      </p:sp>
      <p:sp>
        <p:nvSpPr>
          <p:cNvPr id="86022" name="Rectangle 2"/>
          <p:cNvSpPr>
            <a:spLocks noChangeArrowheads="1"/>
          </p:cNvSpPr>
          <p:nvPr/>
        </p:nvSpPr>
        <p:spPr bwMode="auto">
          <a:xfrm>
            <a:off x="2295526" y="1265239"/>
            <a:ext cx="784542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r>
              <a:rPr lang="en-US" sz="1600">
                <a:solidFill>
                  <a:srgbClr val="254061"/>
                </a:solidFill>
                <a:ea typeface="ＭＳ Ｐゴシック" pitchFamily="34" charset="-128"/>
              </a:rPr>
              <a:t>The incidence of the composite outcome of nonfatal MI, nonfatal stroke or CV death (i.e. the first co-primary outcome) was 2.94/100 person-years and 2.85/100 person-years for the insulin glargine and standard care group respectively</a:t>
            </a:r>
            <a:r>
              <a:rPr lang="en-US" sz="1600">
                <a:solidFill>
                  <a:srgbClr val="000000"/>
                </a:solidFill>
                <a:ea typeface="ＭＳ Ｐゴシック" pitchFamily="34" charset="-128"/>
              </a:rPr>
              <a:t> </a:t>
            </a:r>
            <a:r>
              <a:rPr lang="en-US" sz="1600">
                <a:solidFill>
                  <a:srgbClr val="2D2D8A"/>
                </a:solidFill>
                <a:ea typeface="ＭＳ Ｐゴシック" pitchFamily="34" charset="-128"/>
              </a:rPr>
              <a:t>(HR 1.02: 95%CI 0.94, 1.11; P=0.63), NS </a:t>
            </a:r>
          </a:p>
        </p:txBody>
      </p:sp>
      <p:sp>
        <p:nvSpPr>
          <p:cNvPr id="86023" name="AutoShape 14"/>
          <p:cNvSpPr>
            <a:spLocks noChangeArrowheads="1"/>
          </p:cNvSpPr>
          <p:nvPr/>
        </p:nvSpPr>
        <p:spPr bwMode="auto">
          <a:xfrm>
            <a:off x="2219326" y="4584700"/>
            <a:ext cx="7915275" cy="1062038"/>
          </a:xfrm>
          <a:prstGeom prst="roundRect">
            <a:avLst>
              <a:gd name="adj" fmla="val 17491"/>
            </a:avLst>
          </a:prstGeom>
          <a:solidFill>
            <a:srgbClr val="EEECE1"/>
          </a:solidFill>
          <a:ln w="9525">
            <a:noFill/>
            <a:round/>
            <a:headEnd/>
            <a:tailEnd/>
          </a:ln>
          <a:effectLst>
            <a:prstShdw prst="shdw17" dist="17961" dir="2700000">
              <a:srgbClr val="8F8E87">
                <a:alpha val="74997"/>
              </a:srgbClr>
            </a:prstShdw>
          </a:effec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86024" name="Rectangle 2"/>
          <p:cNvSpPr>
            <a:spLocks noChangeArrowheads="1"/>
          </p:cNvSpPr>
          <p:nvPr/>
        </p:nvSpPr>
        <p:spPr bwMode="auto">
          <a:xfrm>
            <a:off x="2295526" y="4794250"/>
            <a:ext cx="75914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r>
              <a:rPr lang="en-US" sz="1600">
                <a:solidFill>
                  <a:srgbClr val="254061"/>
                </a:solidFill>
                <a:ea typeface="ＭＳ Ｐゴシック" pitchFamily="34" charset="-128"/>
              </a:rPr>
              <a:t>There was also no difference in the secondary outcome of total mortality</a:t>
            </a:r>
            <a:r>
              <a:rPr lang="en-US" sz="1600">
                <a:solidFill>
                  <a:srgbClr val="000000"/>
                </a:solidFill>
                <a:ea typeface="ＭＳ Ｐゴシック" pitchFamily="34" charset="-128"/>
              </a:rPr>
              <a:t> </a:t>
            </a:r>
            <a:br>
              <a:rPr lang="en-US" sz="1600">
                <a:solidFill>
                  <a:srgbClr val="000000"/>
                </a:solidFill>
                <a:ea typeface="ＭＳ Ｐゴシック" pitchFamily="34" charset="-128"/>
              </a:rPr>
            </a:br>
            <a:r>
              <a:rPr lang="en-US" sz="1600">
                <a:solidFill>
                  <a:srgbClr val="2D2D8A"/>
                </a:solidFill>
                <a:ea typeface="ＭＳ Ｐゴシック" pitchFamily="34" charset="-128"/>
              </a:rPr>
              <a:t>(HR 0.98: 95%CI 0.90, 1.08; P=0.70)</a:t>
            </a:r>
          </a:p>
        </p:txBody>
      </p:sp>
      <p:sp>
        <p:nvSpPr>
          <p:cNvPr id="86025" name="Oval 22"/>
          <p:cNvSpPr>
            <a:spLocks noChangeArrowheads="1"/>
          </p:cNvSpPr>
          <p:nvPr/>
        </p:nvSpPr>
        <p:spPr bwMode="auto">
          <a:xfrm>
            <a:off x="2081214" y="1060451"/>
            <a:ext cx="288925" cy="288925"/>
          </a:xfrm>
          <a:prstGeom prst="ellipse">
            <a:avLst/>
          </a:prstGeom>
          <a:solidFill>
            <a:srgbClr val="BCA36A"/>
          </a:solidFill>
          <a:ln w="1905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000" b="1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86026" name="Oval 23"/>
          <p:cNvSpPr>
            <a:spLocks noChangeArrowheads="1"/>
          </p:cNvSpPr>
          <p:nvPr/>
        </p:nvSpPr>
        <p:spPr bwMode="auto">
          <a:xfrm>
            <a:off x="2081214" y="2857501"/>
            <a:ext cx="288925" cy="288925"/>
          </a:xfrm>
          <a:prstGeom prst="ellipse">
            <a:avLst/>
          </a:prstGeom>
          <a:solidFill>
            <a:srgbClr val="BCA36A"/>
          </a:solidFill>
          <a:ln w="1905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000" b="1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86027" name="Oval 24"/>
          <p:cNvSpPr>
            <a:spLocks noChangeArrowheads="1"/>
          </p:cNvSpPr>
          <p:nvPr/>
        </p:nvSpPr>
        <p:spPr bwMode="auto">
          <a:xfrm>
            <a:off x="2081214" y="4479926"/>
            <a:ext cx="288925" cy="288925"/>
          </a:xfrm>
          <a:prstGeom prst="ellipse">
            <a:avLst/>
          </a:prstGeom>
          <a:solidFill>
            <a:srgbClr val="BCA36A"/>
          </a:solidFill>
          <a:ln w="1905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000" b="1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8627057" y="6624680"/>
            <a:ext cx="2040943" cy="253916"/>
          </a:xfrm>
          <a:prstGeom prst="rect">
            <a:avLst/>
          </a:prstGeom>
          <a:noFill/>
          <a:ln>
            <a:noFill/>
          </a:ln>
          <a:extLst/>
        </p:spPr>
        <p:txBody>
          <a:bodyPr wrap="none" anchor="ctr">
            <a:spAutoFit/>
          </a:bodyPr>
          <a:lstStyle/>
          <a:p>
            <a:pPr algn="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050" dirty="0">
                <a:solidFill>
                  <a:srgbClr val="444492"/>
                </a:solidFill>
              </a:rPr>
              <a:t>ORIGIN Trial Investigators, et al. </a:t>
            </a:r>
            <a:r>
              <a:rPr lang="en-GB" sz="1050" i="1" dirty="0" smtClean="0">
                <a:solidFill>
                  <a:srgbClr val="444492"/>
                </a:solidFill>
              </a:rPr>
              <a:t>N</a:t>
            </a:r>
            <a:endParaRPr lang="en-GB" sz="1050" dirty="0">
              <a:solidFill>
                <a:srgbClr val="44449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97558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Slide Number Placeholder 1"/>
          <p:cNvSpPr txBox="1">
            <a:spLocks noGrp="1"/>
          </p:cNvSpPr>
          <p:nvPr/>
        </p:nvSpPr>
        <p:spPr bwMode="auto">
          <a:xfrm>
            <a:off x="8077200" y="6356351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16D7D699-2DA2-42D1-BFCD-696EDAF34860}" type="slidenum">
              <a:rPr lang="en-GB" sz="1000">
                <a:solidFill>
                  <a:srgbClr val="000000"/>
                </a:solidFill>
                <a:ea typeface="ＭＳ Ｐゴシック" pitchFamily="34" charset="-128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42</a:t>
            </a:fld>
            <a:endParaRPr lang="en-GB" sz="100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95234" name="Title 2"/>
          <p:cNvSpPr>
            <a:spLocks/>
          </p:cNvSpPr>
          <p:nvPr/>
        </p:nvSpPr>
        <p:spPr bwMode="auto">
          <a:xfrm>
            <a:off x="2555943" y="570707"/>
            <a:ext cx="7940675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chemeClr val="bg1"/>
                </a:solidFill>
                <a:ea typeface="ＭＳ Ｐゴシック" pitchFamily="34" charset="-128"/>
              </a:rPr>
              <a:t>Secondary Endpoint: Microvascular Complications</a:t>
            </a:r>
          </a:p>
        </p:txBody>
      </p:sp>
      <p:sp>
        <p:nvSpPr>
          <p:cNvPr id="95235" name="AutoShape 14"/>
          <p:cNvSpPr>
            <a:spLocks noChangeArrowheads="1"/>
          </p:cNvSpPr>
          <p:nvPr/>
        </p:nvSpPr>
        <p:spPr bwMode="auto">
          <a:xfrm>
            <a:off x="2225676" y="2252663"/>
            <a:ext cx="7915275" cy="2074862"/>
          </a:xfrm>
          <a:prstGeom prst="roundRect">
            <a:avLst>
              <a:gd name="adj" fmla="val 15940"/>
            </a:avLst>
          </a:prstGeom>
          <a:solidFill>
            <a:srgbClr val="EEECE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444492"/>
              </a:solidFill>
              <a:ea typeface="ＭＳ Ｐゴシック" pitchFamily="34" charset="-128"/>
            </a:endParaRPr>
          </a:p>
        </p:txBody>
      </p:sp>
      <p:sp>
        <p:nvSpPr>
          <p:cNvPr id="95236" name="Rectangle 2"/>
          <p:cNvSpPr>
            <a:spLocks noChangeArrowheads="1"/>
          </p:cNvSpPr>
          <p:nvPr/>
        </p:nvSpPr>
        <p:spPr bwMode="auto">
          <a:xfrm>
            <a:off x="2368550" y="2449513"/>
            <a:ext cx="7613650" cy="187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254061"/>
              </a:buClr>
            </a:pPr>
            <a:r>
              <a:rPr lang="en-US" sz="2400">
                <a:solidFill>
                  <a:srgbClr val="254061"/>
                </a:solidFill>
                <a:ea typeface="ＭＳ Ｐゴシック" pitchFamily="34" charset="-128"/>
              </a:rPr>
              <a:t>There was no statistically significant reduction in the composite microvascular endpoint</a:t>
            </a:r>
            <a:br>
              <a:rPr lang="en-US" sz="2400">
                <a:solidFill>
                  <a:srgbClr val="254061"/>
                </a:solidFill>
                <a:ea typeface="ＭＳ Ｐゴシック" pitchFamily="34" charset="-128"/>
              </a:rPr>
            </a:br>
            <a:r>
              <a:rPr lang="en-US" sz="2400" b="1">
                <a:solidFill>
                  <a:srgbClr val="254061"/>
                </a:solidFill>
                <a:ea typeface="ＭＳ Ｐゴシック" pitchFamily="34" charset="-128"/>
              </a:rPr>
              <a:t>(HR 0.97: 95%CI 0.90, 1.05; P=0.43)</a:t>
            </a:r>
          </a:p>
        </p:txBody>
      </p:sp>
      <p:sp>
        <p:nvSpPr>
          <p:cNvPr id="95237" name="Oval 9"/>
          <p:cNvSpPr>
            <a:spLocks noChangeArrowheads="1"/>
          </p:cNvSpPr>
          <p:nvPr/>
        </p:nvSpPr>
        <p:spPr bwMode="auto">
          <a:xfrm>
            <a:off x="2141539" y="2168526"/>
            <a:ext cx="288925" cy="288925"/>
          </a:xfrm>
          <a:prstGeom prst="ellipse">
            <a:avLst/>
          </a:prstGeom>
          <a:solidFill>
            <a:srgbClr val="BCA36A"/>
          </a:solidFill>
          <a:ln w="1905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000" b="1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5990116" y="6624680"/>
            <a:ext cx="4677884" cy="253916"/>
          </a:xfrm>
          <a:prstGeom prst="rect">
            <a:avLst/>
          </a:prstGeom>
          <a:noFill/>
          <a:ln>
            <a:noFill/>
          </a:ln>
          <a:extLst/>
        </p:spPr>
        <p:txBody>
          <a:bodyPr wrap="none" anchor="ctr">
            <a:spAutoFit/>
          </a:bodyPr>
          <a:lstStyle/>
          <a:p>
            <a:pPr algn="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050" dirty="0">
                <a:solidFill>
                  <a:srgbClr val="444492"/>
                </a:solidFill>
              </a:rPr>
              <a:t>ORIGIN Trial Investigators, et al. </a:t>
            </a:r>
            <a:r>
              <a:rPr lang="en-GB" sz="1050" i="1" dirty="0">
                <a:solidFill>
                  <a:srgbClr val="444492"/>
                </a:solidFill>
              </a:rPr>
              <a:t>N </a:t>
            </a:r>
            <a:r>
              <a:rPr lang="en-GB" sz="1050" i="1" dirty="0" err="1">
                <a:solidFill>
                  <a:srgbClr val="444492"/>
                </a:solidFill>
              </a:rPr>
              <a:t>Engl</a:t>
            </a:r>
            <a:r>
              <a:rPr lang="en-GB" sz="1050" i="1" dirty="0">
                <a:solidFill>
                  <a:srgbClr val="444492"/>
                </a:solidFill>
              </a:rPr>
              <a:t> J Med </a:t>
            </a:r>
            <a:r>
              <a:rPr lang="en-GB" sz="1050" dirty="0">
                <a:solidFill>
                  <a:srgbClr val="444492"/>
                </a:solidFill>
              </a:rPr>
              <a:t>2012: June 11 [</a:t>
            </a:r>
            <a:r>
              <a:rPr lang="en-GB" sz="1050" dirty="0" err="1">
                <a:solidFill>
                  <a:srgbClr val="444492"/>
                </a:solidFill>
              </a:rPr>
              <a:t>Epub</a:t>
            </a:r>
            <a:r>
              <a:rPr lang="en-GB" sz="1050" dirty="0">
                <a:solidFill>
                  <a:srgbClr val="444492"/>
                </a:solidFill>
              </a:rPr>
              <a:t> ahead of print].</a:t>
            </a:r>
          </a:p>
        </p:txBody>
      </p:sp>
    </p:spTree>
    <p:extLst>
      <p:ext uri="{BB962C8B-B14F-4D97-AF65-F5344CB8AC3E}">
        <p14:creationId xmlns:p14="http://schemas.microsoft.com/office/powerpoint/2010/main" val="15689653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AutoShape 15"/>
          <p:cNvSpPr>
            <a:spLocks noChangeArrowheads="1"/>
          </p:cNvSpPr>
          <p:nvPr/>
        </p:nvSpPr>
        <p:spPr bwMode="auto">
          <a:xfrm>
            <a:off x="2295526" y="1609725"/>
            <a:ext cx="7915275" cy="2597150"/>
          </a:xfrm>
          <a:prstGeom prst="roundRect">
            <a:avLst>
              <a:gd name="adj" fmla="val 17491"/>
            </a:avLst>
          </a:prstGeom>
          <a:solidFill>
            <a:srgbClr val="EEECE1"/>
          </a:solidFill>
          <a:ln w="9525">
            <a:noFill/>
            <a:round/>
            <a:headEnd/>
            <a:tailEnd/>
          </a:ln>
          <a:effectLst>
            <a:prstShdw prst="shdw17" dist="17961" dir="2700000">
              <a:srgbClr val="8F8E87">
                <a:alpha val="74997"/>
              </a:srgbClr>
            </a:prstShdw>
          </a:effec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99330" name="Slide Number Placeholder 1"/>
          <p:cNvSpPr txBox="1">
            <a:spLocks noGrp="1"/>
          </p:cNvSpPr>
          <p:nvPr/>
        </p:nvSpPr>
        <p:spPr bwMode="auto">
          <a:xfrm>
            <a:off x="8077200" y="6356351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3F17CC2C-9CFE-481E-97FE-30B4618886AC}" type="slidenum">
              <a:rPr lang="en-GB" sz="1000">
                <a:solidFill>
                  <a:srgbClr val="000000"/>
                </a:solidFill>
                <a:ea typeface="ＭＳ Ｐゴシック" pitchFamily="34" charset="-128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43</a:t>
            </a:fld>
            <a:endParaRPr lang="en-GB" sz="100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99331" name="Title 2"/>
          <p:cNvSpPr>
            <a:spLocks/>
          </p:cNvSpPr>
          <p:nvPr/>
        </p:nvSpPr>
        <p:spPr bwMode="auto">
          <a:xfrm>
            <a:off x="2980946" y="246856"/>
            <a:ext cx="7940675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chemeClr val="bg1"/>
                </a:solidFill>
                <a:ea typeface="ＭＳ Ｐゴシック" pitchFamily="34" charset="-128"/>
              </a:rPr>
              <a:t>Weight Changes in ORIGIN Study Over 6 Years</a:t>
            </a:r>
          </a:p>
        </p:txBody>
      </p:sp>
      <p:sp>
        <p:nvSpPr>
          <p:cNvPr id="99332" name="Oval 8"/>
          <p:cNvSpPr>
            <a:spLocks noChangeArrowheads="1"/>
          </p:cNvSpPr>
          <p:nvPr/>
        </p:nvSpPr>
        <p:spPr bwMode="auto">
          <a:xfrm>
            <a:off x="2208213" y="1439863"/>
            <a:ext cx="400050" cy="400050"/>
          </a:xfrm>
          <a:prstGeom prst="ellipse">
            <a:avLst/>
          </a:prstGeom>
          <a:solidFill>
            <a:srgbClr val="BCA36A"/>
          </a:solidFill>
          <a:ln w="1905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000" b="1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99333" name="Content Placeholder 2"/>
          <p:cNvSpPr>
            <a:spLocks/>
          </p:cNvSpPr>
          <p:nvPr/>
        </p:nvSpPr>
        <p:spPr bwMode="auto">
          <a:xfrm>
            <a:off x="2765425" y="1984375"/>
            <a:ext cx="6978650" cy="186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0" fontAlgn="base" hangingPunct="0">
              <a:lnSpc>
                <a:spcPct val="200000"/>
              </a:lnSpc>
              <a:spcBef>
                <a:spcPct val="0"/>
              </a:spcBef>
              <a:spcAft>
                <a:spcPts val="1200"/>
              </a:spcAft>
              <a:buClr>
                <a:srgbClr val="BCA36A"/>
              </a:buClr>
              <a:buSzPct val="130000"/>
            </a:pPr>
            <a:r>
              <a:rPr lang="en-US" sz="2000" b="1">
                <a:solidFill>
                  <a:srgbClr val="444492"/>
                </a:solidFill>
                <a:ea typeface="ＭＳ Ｐゴシック" pitchFamily="34" charset="-128"/>
              </a:rPr>
              <a:t>The change in body weight over 6 years was minimal (+1.6 kg weight change) for insulin glargine compared with -0.5 kg weight change in the standard of care group</a:t>
            </a:r>
            <a:endParaRPr lang="en-GB" sz="2000" b="1">
              <a:solidFill>
                <a:srgbClr val="444492"/>
              </a:solidFill>
              <a:ea typeface="ＭＳ Ｐゴシック" pitchFamily="34" charset="-128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5990116" y="6624680"/>
            <a:ext cx="4677884" cy="253916"/>
          </a:xfrm>
          <a:prstGeom prst="rect">
            <a:avLst/>
          </a:prstGeom>
          <a:noFill/>
          <a:ln>
            <a:noFill/>
          </a:ln>
          <a:extLst/>
        </p:spPr>
        <p:txBody>
          <a:bodyPr wrap="none" anchor="ctr">
            <a:spAutoFit/>
          </a:bodyPr>
          <a:lstStyle/>
          <a:p>
            <a:pPr algn="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050" dirty="0">
                <a:solidFill>
                  <a:srgbClr val="444492"/>
                </a:solidFill>
              </a:rPr>
              <a:t>ORIGIN Trial Investigators, et al. </a:t>
            </a:r>
            <a:r>
              <a:rPr lang="en-GB" sz="1050" i="1" dirty="0">
                <a:solidFill>
                  <a:srgbClr val="444492"/>
                </a:solidFill>
              </a:rPr>
              <a:t>N </a:t>
            </a:r>
            <a:r>
              <a:rPr lang="en-GB" sz="1050" i="1" dirty="0" err="1">
                <a:solidFill>
                  <a:srgbClr val="444492"/>
                </a:solidFill>
              </a:rPr>
              <a:t>Engl</a:t>
            </a:r>
            <a:r>
              <a:rPr lang="en-GB" sz="1050" i="1" dirty="0">
                <a:solidFill>
                  <a:srgbClr val="444492"/>
                </a:solidFill>
              </a:rPr>
              <a:t> J Med </a:t>
            </a:r>
            <a:r>
              <a:rPr lang="en-GB" sz="1050" dirty="0">
                <a:solidFill>
                  <a:srgbClr val="444492"/>
                </a:solidFill>
              </a:rPr>
              <a:t>2012: June 11 [</a:t>
            </a:r>
            <a:r>
              <a:rPr lang="en-GB" sz="1050" dirty="0" err="1">
                <a:solidFill>
                  <a:srgbClr val="444492"/>
                </a:solidFill>
              </a:rPr>
              <a:t>Epub</a:t>
            </a:r>
            <a:r>
              <a:rPr lang="en-GB" sz="1050" dirty="0">
                <a:solidFill>
                  <a:srgbClr val="444492"/>
                </a:solidFill>
              </a:rPr>
              <a:t> ahead of print].</a:t>
            </a:r>
          </a:p>
        </p:txBody>
      </p:sp>
    </p:spTree>
    <p:extLst>
      <p:ext uri="{BB962C8B-B14F-4D97-AF65-F5344CB8AC3E}">
        <p14:creationId xmlns:p14="http://schemas.microsoft.com/office/powerpoint/2010/main" val="1280604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1389" y="159063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W</a:t>
            </a:r>
            <a:r>
              <a:rPr lang="en-US" b="1" dirty="0" smtClean="0">
                <a:solidFill>
                  <a:schemeClr val="bg1"/>
                </a:solidFill>
              </a:rPr>
              <a:t>hy </a:t>
            </a:r>
            <a:r>
              <a:rPr lang="en-US" b="1" dirty="0">
                <a:solidFill>
                  <a:schemeClr val="bg1"/>
                </a:solidFill>
              </a:rPr>
              <a:t>ORIGIN is a negative trial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4248" y="1981201"/>
            <a:ext cx="9462752" cy="4525963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Short duration of trial ?</a:t>
            </a:r>
          </a:p>
          <a:p>
            <a:r>
              <a:rPr lang="en-US" dirty="0">
                <a:solidFill>
                  <a:schemeClr val="bg1"/>
                </a:solidFill>
              </a:rPr>
              <a:t>N</a:t>
            </a:r>
            <a:r>
              <a:rPr lang="en-US" dirty="0" smtClean="0">
                <a:solidFill>
                  <a:schemeClr val="bg1"/>
                </a:solidFill>
              </a:rPr>
              <a:t>o </a:t>
            </a:r>
            <a:r>
              <a:rPr lang="en-US" dirty="0">
                <a:solidFill>
                  <a:schemeClr val="bg1"/>
                </a:solidFill>
              </a:rPr>
              <a:t>meaningful A1c difference </a:t>
            </a:r>
            <a:r>
              <a:rPr lang="en-US" dirty="0" smtClean="0">
                <a:solidFill>
                  <a:schemeClr val="bg1"/>
                </a:solidFill>
              </a:rPr>
              <a:t>between two groups </a:t>
            </a:r>
            <a:r>
              <a:rPr lang="en-US" dirty="0">
                <a:solidFill>
                  <a:schemeClr val="bg1"/>
                </a:solidFill>
              </a:rPr>
              <a:t>(6.2 vs. 6.5</a:t>
            </a:r>
            <a:r>
              <a:rPr lang="en-US" dirty="0" smtClean="0">
                <a:solidFill>
                  <a:schemeClr val="bg1"/>
                </a:solidFill>
              </a:rPr>
              <a:t>%)?</a:t>
            </a:r>
          </a:p>
          <a:p>
            <a:r>
              <a:rPr lang="en-US" dirty="0">
                <a:solidFill>
                  <a:schemeClr val="bg1"/>
                </a:solidFill>
              </a:rPr>
              <a:t>T</a:t>
            </a:r>
            <a:r>
              <a:rPr lang="en-US" dirty="0" smtClean="0">
                <a:solidFill>
                  <a:schemeClr val="bg1"/>
                </a:solidFill>
              </a:rPr>
              <a:t>oo </a:t>
            </a:r>
            <a:r>
              <a:rPr lang="en-US" dirty="0">
                <a:solidFill>
                  <a:schemeClr val="bg1"/>
                </a:solidFill>
              </a:rPr>
              <a:t>much elevated CV </a:t>
            </a:r>
            <a:r>
              <a:rPr lang="en-US" dirty="0" smtClean="0">
                <a:solidFill>
                  <a:schemeClr val="bg1"/>
                </a:solidFill>
              </a:rPr>
              <a:t>at baseline </a:t>
            </a:r>
            <a:r>
              <a:rPr lang="en-US" dirty="0">
                <a:solidFill>
                  <a:schemeClr val="bg1"/>
                </a:solidFill>
              </a:rPr>
              <a:t>with no margin to improve glucose </a:t>
            </a:r>
            <a:r>
              <a:rPr lang="en-US" dirty="0" smtClean="0">
                <a:solidFill>
                  <a:schemeClr val="bg1"/>
                </a:solidFill>
              </a:rPr>
              <a:t>control?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1435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8033" y="365125"/>
            <a:ext cx="10959921" cy="1325563"/>
          </a:xfrm>
        </p:spPr>
        <p:txBody>
          <a:bodyPr/>
          <a:lstStyle/>
          <a:p>
            <a:r>
              <a:rPr lang="en-US" dirty="0" smtClean="0"/>
              <a:t>          </a:t>
            </a:r>
            <a:r>
              <a:rPr lang="en-US" dirty="0" smtClean="0">
                <a:solidFill>
                  <a:schemeClr val="bg1"/>
                </a:solidFill>
              </a:rPr>
              <a:t>What is the problem with RCTs ?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8034" y="1825624"/>
            <a:ext cx="10825766" cy="5032375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 these trials, objectives were </a:t>
            </a:r>
            <a:r>
              <a:rPr lang="en-US" dirty="0" smtClean="0">
                <a:solidFill>
                  <a:schemeClr val="bg1"/>
                </a:solidFill>
              </a:rPr>
              <a:t>typically pursued with </a:t>
            </a:r>
            <a:r>
              <a:rPr lang="en-US" dirty="0">
                <a:solidFill>
                  <a:schemeClr val="bg1"/>
                </a:solidFill>
              </a:rPr>
              <a:t>protocol-driven treatment </a:t>
            </a:r>
            <a:r>
              <a:rPr lang="en-US" dirty="0" smtClean="0">
                <a:solidFill>
                  <a:schemeClr val="bg1"/>
                </a:solidFill>
              </a:rPr>
              <a:t>escalation resulting </a:t>
            </a:r>
            <a:r>
              <a:rPr lang="en-US" dirty="0">
                <a:solidFill>
                  <a:schemeClr val="bg1"/>
                </a:solidFill>
              </a:rPr>
              <a:t>in the </a:t>
            </a:r>
            <a:r>
              <a:rPr lang="en-US" dirty="0" err="1">
                <a:solidFill>
                  <a:srgbClr val="FFFF00"/>
                </a:solidFill>
              </a:rPr>
              <a:t>postrandomization</a:t>
            </a:r>
            <a:r>
              <a:rPr lang="en-US" dirty="0">
                <a:solidFill>
                  <a:srgbClr val="FFFF00"/>
                </a:solidFill>
              </a:rPr>
              <a:t> addition </a:t>
            </a:r>
            <a:r>
              <a:rPr lang="en-US" dirty="0" smtClean="0">
                <a:solidFill>
                  <a:schemeClr val="bg1"/>
                </a:solidFill>
              </a:rPr>
              <a:t>of multiple </a:t>
            </a:r>
            <a:r>
              <a:rPr lang="en-US" dirty="0">
                <a:solidFill>
                  <a:schemeClr val="bg1"/>
                </a:solidFill>
              </a:rPr>
              <a:t>oral agents to insulin </a:t>
            </a:r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This </a:t>
            </a:r>
            <a:r>
              <a:rPr lang="en-US" dirty="0">
                <a:solidFill>
                  <a:schemeClr val="bg1"/>
                </a:solidFill>
              </a:rPr>
              <a:t>sort of design </a:t>
            </a:r>
            <a:r>
              <a:rPr lang="en-US" dirty="0" smtClean="0">
                <a:solidFill>
                  <a:schemeClr val="bg1"/>
                </a:solidFill>
              </a:rPr>
              <a:t>makes it </a:t>
            </a:r>
            <a:r>
              <a:rPr lang="en-US" dirty="0">
                <a:solidFill>
                  <a:schemeClr val="bg1"/>
                </a:solidFill>
              </a:rPr>
              <a:t>difficult to discern the effect of individual drug therapies</a:t>
            </a:r>
            <a:r>
              <a:rPr lang="en-US" dirty="0" smtClean="0">
                <a:solidFill>
                  <a:schemeClr val="bg1"/>
                </a:solidFill>
              </a:rPr>
              <a:t>,</a:t>
            </a:r>
            <a:r>
              <a:rPr lang="en-US" dirty="0">
                <a:solidFill>
                  <a:schemeClr val="bg1"/>
                </a:solidFill>
              </a:rPr>
              <a:t> as the risk associated with any one agent would be </a:t>
            </a:r>
            <a:r>
              <a:rPr lang="en-US" dirty="0" smtClean="0">
                <a:solidFill>
                  <a:schemeClr val="bg1"/>
                </a:solidFill>
              </a:rPr>
              <a:t>largely </a:t>
            </a:r>
            <a:r>
              <a:rPr lang="en-US" dirty="0" smtClean="0">
                <a:solidFill>
                  <a:srgbClr val="FFFF00"/>
                </a:solidFill>
              </a:rPr>
              <a:t>confounded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by exposures to other glucose-lowering </a:t>
            </a:r>
            <a:r>
              <a:rPr lang="en-US" dirty="0" smtClean="0">
                <a:solidFill>
                  <a:schemeClr val="bg1"/>
                </a:solidFill>
              </a:rPr>
              <a:t>agents, most </a:t>
            </a:r>
            <a:r>
              <a:rPr lang="en-US" dirty="0">
                <a:solidFill>
                  <a:schemeClr val="bg1"/>
                </a:solidFill>
              </a:rPr>
              <a:t>notably metformin, which is associated with </a:t>
            </a:r>
            <a:r>
              <a:rPr lang="en-US" dirty="0" smtClean="0">
                <a:solidFill>
                  <a:schemeClr val="bg1"/>
                </a:solidFill>
              </a:rPr>
              <a:t>reduced risk </a:t>
            </a:r>
            <a:r>
              <a:rPr lang="en-US" dirty="0">
                <a:solidFill>
                  <a:schemeClr val="bg1"/>
                </a:solidFill>
              </a:rPr>
              <a:t>of macrovascular events 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4769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0427"/>
            <a:ext cx="10515600" cy="1325563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                             Conclusion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03567"/>
            <a:ext cx="10515600" cy="473097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</a:t>
            </a:r>
            <a:r>
              <a:rPr lang="en-US" dirty="0" smtClean="0">
                <a:solidFill>
                  <a:schemeClr val="bg1"/>
                </a:solidFill>
              </a:rPr>
              <a:t>pidemiological </a:t>
            </a:r>
            <a:r>
              <a:rPr lang="en-US" dirty="0">
                <a:solidFill>
                  <a:schemeClr val="bg1"/>
                </a:solidFill>
              </a:rPr>
              <a:t>data </a:t>
            </a:r>
            <a:r>
              <a:rPr lang="en-US" dirty="0" smtClean="0">
                <a:solidFill>
                  <a:schemeClr val="bg1"/>
                </a:solidFill>
              </a:rPr>
              <a:t>are always </a:t>
            </a:r>
            <a:r>
              <a:rPr lang="en-US" dirty="0">
                <a:solidFill>
                  <a:srgbClr val="FFFF00"/>
                </a:solidFill>
              </a:rPr>
              <a:t>open to </a:t>
            </a:r>
            <a:r>
              <a:rPr lang="en-US" dirty="0" smtClean="0">
                <a:solidFill>
                  <a:srgbClr val="FFFF00"/>
                </a:solidFill>
              </a:rPr>
              <a:t>criticism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C</a:t>
            </a:r>
            <a:r>
              <a:rPr lang="en-US" dirty="0" smtClean="0">
                <a:solidFill>
                  <a:schemeClr val="bg1"/>
                </a:solidFill>
              </a:rPr>
              <a:t>urrent </a:t>
            </a:r>
            <a:r>
              <a:rPr lang="en-US" dirty="0">
                <a:solidFill>
                  <a:schemeClr val="bg1"/>
                </a:solidFill>
              </a:rPr>
              <a:t>RCT data are </a:t>
            </a:r>
            <a:r>
              <a:rPr lang="en-US" dirty="0">
                <a:solidFill>
                  <a:srgbClr val="FFFF00"/>
                </a:solidFill>
              </a:rPr>
              <a:t>inadequate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because of </a:t>
            </a:r>
            <a:r>
              <a:rPr lang="en-US" dirty="0">
                <a:solidFill>
                  <a:schemeClr val="bg1"/>
                </a:solidFill>
              </a:rPr>
              <a:t>complex </a:t>
            </a:r>
            <a:r>
              <a:rPr lang="en-US" dirty="0" smtClean="0">
                <a:solidFill>
                  <a:schemeClr val="bg1"/>
                </a:solidFill>
              </a:rPr>
              <a:t>therapeutic regimens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It is very </a:t>
            </a:r>
            <a:r>
              <a:rPr lang="en-US" dirty="0" smtClean="0">
                <a:solidFill>
                  <a:srgbClr val="FFFF00"/>
                </a:solidFill>
              </a:rPr>
              <a:t>difficult</a:t>
            </a:r>
            <a:r>
              <a:rPr lang="en-US" dirty="0" smtClean="0">
                <a:solidFill>
                  <a:schemeClr val="bg1"/>
                </a:solidFill>
              </a:rPr>
              <a:t> to run long-term </a:t>
            </a:r>
            <a:r>
              <a:rPr lang="en-US" dirty="0">
                <a:solidFill>
                  <a:schemeClr val="bg1"/>
                </a:solidFill>
              </a:rPr>
              <a:t>randomized trial to assess </a:t>
            </a:r>
            <a:r>
              <a:rPr lang="en-US" dirty="0" smtClean="0">
                <a:solidFill>
                  <a:schemeClr val="bg1"/>
                </a:solidFill>
              </a:rPr>
              <a:t>efficacy, perhaps</a:t>
            </a:r>
            <a:r>
              <a:rPr lang="en-US" dirty="0">
                <a:solidFill>
                  <a:schemeClr val="bg1"/>
                </a:solidFill>
              </a:rPr>
              <a:t>, with a simpler design of varying insulin doses </a:t>
            </a:r>
            <a:r>
              <a:rPr lang="en-US" dirty="0" smtClean="0">
                <a:solidFill>
                  <a:schemeClr val="bg1"/>
                </a:solidFill>
              </a:rPr>
              <a:t>in the </a:t>
            </a:r>
            <a:r>
              <a:rPr lang="en-US" dirty="0">
                <a:solidFill>
                  <a:schemeClr val="bg1"/>
                </a:solidFill>
              </a:rPr>
              <a:t>absence of oral therapy changes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275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0172" y="262094"/>
            <a:ext cx="10515600" cy="1325563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                       Conclusion..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2428" y="1931831"/>
            <a:ext cx="11449317" cy="4528467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We have to rely </a:t>
            </a:r>
            <a:r>
              <a:rPr lang="en-US" dirty="0">
                <a:solidFill>
                  <a:schemeClr val="bg1"/>
                </a:solidFill>
              </a:rPr>
              <a:t>on </a:t>
            </a:r>
            <a:r>
              <a:rPr lang="en-US" dirty="0" smtClean="0">
                <a:solidFill>
                  <a:schemeClr val="bg1"/>
                </a:solidFill>
              </a:rPr>
              <a:t>accumulating evidence </a:t>
            </a:r>
            <a:r>
              <a:rPr lang="en-US" dirty="0">
                <a:solidFill>
                  <a:schemeClr val="bg1"/>
                </a:solidFill>
              </a:rPr>
              <a:t>from </a:t>
            </a:r>
            <a:r>
              <a:rPr lang="en-US" dirty="0">
                <a:solidFill>
                  <a:srgbClr val="FFFF00"/>
                </a:solidFill>
              </a:rPr>
              <a:t>mechanistic and observational </a:t>
            </a:r>
            <a:r>
              <a:rPr lang="en-US" dirty="0" smtClean="0">
                <a:solidFill>
                  <a:srgbClr val="FFFF00"/>
                </a:solidFill>
              </a:rPr>
              <a:t>studies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It is better to </a:t>
            </a:r>
            <a:r>
              <a:rPr lang="en-US" dirty="0">
                <a:solidFill>
                  <a:schemeClr val="bg1"/>
                </a:solidFill>
              </a:rPr>
              <a:t>use as </a:t>
            </a:r>
            <a:r>
              <a:rPr lang="en-US" dirty="0">
                <a:solidFill>
                  <a:srgbClr val="FFFF00"/>
                </a:solidFill>
              </a:rPr>
              <a:t>little </a:t>
            </a:r>
            <a:r>
              <a:rPr lang="en-US" dirty="0" smtClean="0">
                <a:solidFill>
                  <a:srgbClr val="FFFF00"/>
                </a:solidFill>
              </a:rPr>
              <a:t>exogenous </a:t>
            </a:r>
            <a:r>
              <a:rPr lang="en-US" dirty="0" smtClean="0">
                <a:solidFill>
                  <a:schemeClr val="bg1"/>
                </a:solidFill>
              </a:rPr>
              <a:t>insulin </a:t>
            </a:r>
            <a:r>
              <a:rPr lang="en-US" dirty="0">
                <a:solidFill>
                  <a:schemeClr val="bg1"/>
                </a:solidFill>
              </a:rPr>
              <a:t>as possible to achieve reasonable </a:t>
            </a:r>
            <a:r>
              <a:rPr lang="en-US" dirty="0" smtClean="0">
                <a:solidFill>
                  <a:schemeClr val="bg1"/>
                </a:solidFill>
              </a:rPr>
              <a:t>glycemic control and try to </a:t>
            </a:r>
            <a:r>
              <a:rPr lang="en-US" dirty="0">
                <a:solidFill>
                  <a:srgbClr val="FFFF00"/>
                </a:solidFill>
              </a:rPr>
              <a:t>minimize insulin resistance </a:t>
            </a:r>
            <a:r>
              <a:rPr lang="en-US" dirty="0">
                <a:solidFill>
                  <a:schemeClr val="bg1"/>
                </a:solidFill>
              </a:rPr>
              <a:t>through </a:t>
            </a:r>
            <a:r>
              <a:rPr lang="en-US" dirty="0" smtClean="0">
                <a:solidFill>
                  <a:schemeClr val="bg1"/>
                </a:solidFill>
              </a:rPr>
              <a:t>healthy eating</a:t>
            </a:r>
            <a:r>
              <a:rPr lang="en-US" dirty="0">
                <a:solidFill>
                  <a:schemeClr val="bg1"/>
                </a:solidFill>
              </a:rPr>
              <a:t>, physical activity and other non-pharmacologic </a:t>
            </a:r>
            <a:r>
              <a:rPr lang="en-US" dirty="0" smtClean="0">
                <a:solidFill>
                  <a:schemeClr val="bg1"/>
                </a:solidFill>
              </a:rPr>
              <a:t>means, and </a:t>
            </a:r>
            <a:r>
              <a:rPr lang="en-US" dirty="0">
                <a:solidFill>
                  <a:schemeClr val="bg1"/>
                </a:solidFill>
              </a:rPr>
              <a:t>then through non-insulin, </a:t>
            </a:r>
            <a:r>
              <a:rPr lang="en-US" dirty="0" err="1" smtClean="0">
                <a:solidFill>
                  <a:schemeClr val="bg1"/>
                </a:solidFill>
              </a:rPr>
              <a:t>antihyperglycemic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drugs</a:t>
            </a:r>
            <a:r>
              <a:rPr lang="en-US" dirty="0" smtClean="0">
                <a:solidFill>
                  <a:schemeClr val="bg1"/>
                </a:solidFill>
              </a:rPr>
              <a:t>.??????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5036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283" y="334851"/>
            <a:ext cx="11114466" cy="1325563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               </a:t>
            </a:r>
            <a:r>
              <a:rPr lang="en-US" sz="5300" dirty="0" smtClean="0">
                <a:solidFill>
                  <a:schemeClr val="bg1"/>
                </a:solidFill>
              </a:rPr>
              <a:t>Physiologic perspective</a:t>
            </a:r>
            <a:r>
              <a:rPr lang="en-US" sz="5300" b="1" dirty="0" smtClean="0">
                <a:solidFill>
                  <a:schemeClr val="bg1"/>
                </a:solidFill>
              </a:rPr>
              <a:t/>
            </a:r>
            <a:br>
              <a:rPr lang="en-US" sz="5300" b="1" dirty="0" smtClean="0">
                <a:solidFill>
                  <a:schemeClr val="bg1"/>
                </a:solidFill>
              </a:rPr>
            </a:br>
            <a:r>
              <a:rPr lang="en-US" b="1" dirty="0" smtClean="0">
                <a:solidFill>
                  <a:schemeClr val="bg1"/>
                </a:solidFill>
              </a:rPr>
              <a:t>                    </a:t>
            </a:r>
            <a:r>
              <a:rPr lang="en-US" sz="2800" b="1" dirty="0" smtClean="0">
                <a:solidFill>
                  <a:srgbClr val="FFFF00"/>
                </a:solidFill>
              </a:rPr>
              <a:t>Consequence of </a:t>
            </a:r>
            <a:r>
              <a:rPr lang="en-US" sz="2800" b="1" dirty="0" err="1" smtClean="0">
                <a:solidFill>
                  <a:srgbClr val="FFFF00"/>
                </a:solidFill>
              </a:rPr>
              <a:t>hyperinsulinemia</a:t>
            </a:r>
            <a:endParaRPr lang="en-US" sz="2800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4263" y="2966703"/>
            <a:ext cx="10515600" cy="4351338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</a:t>
            </a:r>
            <a:r>
              <a:rPr lang="en-US" dirty="0" smtClean="0">
                <a:solidFill>
                  <a:schemeClr val="bg1"/>
                </a:solidFill>
              </a:rPr>
              <a:t>ncreased retention of </a:t>
            </a:r>
            <a:r>
              <a:rPr lang="en-US" dirty="0">
                <a:solidFill>
                  <a:schemeClr val="bg1"/>
                </a:solidFill>
              </a:rPr>
              <a:t>salt, water and uric </a:t>
            </a:r>
            <a:r>
              <a:rPr lang="en-US" dirty="0" smtClean="0">
                <a:solidFill>
                  <a:schemeClr val="bg1"/>
                </a:solidFill>
              </a:rPr>
              <a:t>acid in kidney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Increased sympathetic </a:t>
            </a:r>
            <a:r>
              <a:rPr lang="en-US" dirty="0">
                <a:solidFill>
                  <a:schemeClr val="bg1"/>
                </a:solidFill>
              </a:rPr>
              <a:t>nervous system </a:t>
            </a:r>
            <a:r>
              <a:rPr lang="en-US" dirty="0" smtClean="0">
                <a:solidFill>
                  <a:schemeClr val="bg1"/>
                </a:solidFill>
              </a:rPr>
              <a:t>activity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W</a:t>
            </a:r>
            <a:r>
              <a:rPr lang="en-US" dirty="0" smtClean="0">
                <a:solidFill>
                  <a:schemeClr val="bg1"/>
                </a:solidFill>
              </a:rPr>
              <a:t>ell-established </a:t>
            </a:r>
            <a:r>
              <a:rPr lang="en-US" dirty="0">
                <a:solidFill>
                  <a:schemeClr val="bg1"/>
                </a:solidFill>
              </a:rPr>
              <a:t>role on cell growth, </a:t>
            </a:r>
            <a:r>
              <a:rPr lang="en-US" dirty="0" smtClean="0">
                <a:solidFill>
                  <a:schemeClr val="bg1"/>
                </a:solidFill>
              </a:rPr>
              <a:t>differentiation and </a:t>
            </a:r>
            <a:r>
              <a:rPr lang="en-US" dirty="0">
                <a:solidFill>
                  <a:schemeClr val="bg1"/>
                </a:solidFill>
              </a:rPr>
              <a:t>proliferation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8197404" y="6018383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Dax-Light"/>
              </a:rPr>
              <a:t>CMAJ </a:t>
            </a:r>
            <a:r>
              <a:rPr lang="en-US" sz="1600" dirty="0" smtClean="0">
                <a:solidFill>
                  <a:schemeClr val="bg1"/>
                </a:solidFill>
                <a:latin typeface="Dax-Light"/>
              </a:rPr>
              <a:t>2011; </a:t>
            </a:r>
            <a:r>
              <a:rPr lang="en-US" sz="1600" dirty="0" smtClean="0">
                <a:solidFill>
                  <a:schemeClr val="bg1"/>
                </a:solidFill>
                <a:latin typeface="Dax-Bold"/>
              </a:rPr>
              <a:t>183</a:t>
            </a:r>
            <a:r>
              <a:rPr lang="en-US" sz="1600" dirty="0">
                <a:solidFill>
                  <a:schemeClr val="bg1"/>
                </a:solidFill>
                <a:latin typeface="Dax-Light"/>
              </a:rPr>
              <a:t>: </a:t>
            </a:r>
            <a:r>
              <a:rPr lang="en-US" sz="1600" dirty="0" smtClean="0">
                <a:solidFill>
                  <a:schemeClr val="bg1"/>
                </a:solidFill>
                <a:latin typeface="Dax-Light"/>
              </a:rPr>
              <a:t>536–537</a:t>
            </a:r>
          </a:p>
          <a:p>
            <a:r>
              <a:rPr lang="en-US" dirty="0" err="1" smtClean="0">
                <a:solidFill>
                  <a:schemeClr val="bg1"/>
                </a:solidFill>
              </a:rPr>
              <a:t>AmJ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Kidney Dis 1997; 30: </a:t>
            </a:r>
            <a:r>
              <a:rPr lang="en-US" dirty="0" smtClean="0">
                <a:solidFill>
                  <a:schemeClr val="bg1"/>
                </a:solidFill>
              </a:rPr>
              <a:t>928–931</a:t>
            </a:r>
          </a:p>
          <a:p>
            <a:r>
              <a:rPr lang="en-US" dirty="0" err="1" smtClean="0">
                <a:solidFill>
                  <a:schemeClr val="bg1"/>
                </a:solidFill>
              </a:rPr>
              <a:t>NatRev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Cancer 2008; 8: </a:t>
            </a:r>
            <a:r>
              <a:rPr lang="en-US" dirty="0" smtClean="0">
                <a:solidFill>
                  <a:schemeClr val="bg1"/>
                </a:solidFill>
              </a:rPr>
              <a:t>915–928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40924" y="2005600"/>
            <a:ext cx="67381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Hypoglycemia                        Weight gain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068327" y="1840787"/>
            <a:ext cx="6910787" cy="914400"/>
          </a:xfrm>
          <a:prstGeom prst="round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-Right Arrow 6"/>
          <p:cNvSpPr/>
          <p:nvPr/>
        </p:nvSpPr>
        <p:spPr>
          <a:xfrm>
            <a:off x="5181600" y="2105743"/>
            <a:ext cx="1216152" cy="484632"/>
          </a:xfrm>
          <a:prstGeom prst="leftRightArrow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331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-16234"/>
            <a:ext cx="10515599" cy="20124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81372"/>
            <a:ext cx="10515600" cy="4351338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Objective</a:t>
            </a:r>
            <a:r>
              <a:rPr lang="en-US" dirty="0" smtClean="0">
                <a:solidFill>
                  <a:schemeClr val="bg1"/>
                </a:solidFill>
              </a:rPr>
              <a:t>: To </a:t>
            </a:r>
            <a:r>
              <a:rPr lang="en-US" dirty="0">
                <a:solidFill>
                  <a:schemeClr val="bg1"/>
                </a:solidFill>
              </a:rPr>
              <a:t>compare population-based rates of all-cause and cardiovascular (CV) mortality in newly treated patients with type 2 diabetes </a:t>
            </a:r>
            <a:r>
              <a:rPr lang="en-US" dirty="0" smtClean="0">
                <a:solidFill>
                  <a:schemeClr val="bg1"/>
                </a:solidFill>
              </a:rPr>
              <a:t>according to </a:t>
            </a:r>
            <a:r>
              <a:rPr lang="en-US" dirty="0">
                <a:solidFill>
                  <a:schemeClr val="bg1"/>
                </a:solidFill>
              </a:rPr>
              <a:t>levels of insulin </a:t>
            </a:r>
            <a:r>
              <a:rPr lang="en-US" dirty="0" smtClean="0">
                <a:solidFill>
                  <a:schemeClr val="bg1"/>
                </a:solidFill>
              </a:rPr>
              <a:t>exposure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Methods</a:t>
            </a:r>
            <a:r>
              <a:rPr lang="en-US" dirty="0" smtClean="0">
                <a:solidFill>
                  <a:schemeClr val="bg1"/>
                </a:solidFill>
              </a:rPr>
              <a:t>: Using </a:t>
            </a:r>
            <a:r>
              <a:rPr lang="en-US" dirty="0">
                <a:solidFill>
                  <a:schemeClr val="bg1"/>
                </a:solidFill>
              </a:rPr>
              <a:t>the administrative databases of Saskatchewan Health, 12 272 new users of oral </a:t>
            </a:r>
            <a:r>
              <a:rPr lang="en-US" dirty="0" err="1">
                <a:solidFill>
                  <a:schemeClr val="bg1"/>
                </a:solidFill>
              </a:rPr>
              <a:t>antidiabetic</a:t>
            </a:r>
            <a:r>
              <a:rPr lang="en-US" dirty="0">
                <a:solidFill>
                  <a:schemeClr val="bg1"/>
                </a:solidFill>
              </a:rPr>
              <a:t> therapy were identified </a:t>
            </a:r>
            <a:r>
              <a:rPr lang="en-US" dirty="0" smtClean="0">
                <a:solidFill>
                  <a:schemeClr val="bg1"/>
                </a:solidFill>
              </a:rPr>
              <a:t>between 1991 </a:t>
            </a:r>
            <a:r>
              <a:rPr lang="en-US" dirty="0">
                <a:solidFill>
                  <a:schemeClr val="bg1"/>
                </a:solidFill>
              </a:rPr>
              <a:t>and 1996 and grouped according to </a:t>
            </a:r>
            <a:r>
              <a:rPr lang="en-US" dirty="0">
                <a:solidFill>
                  <a:srgbClr val="FFFF00"/>
                </a:solidFill>
              </a:rPr>
              <a:t>cumulative insulin exposure </a:t>
            </a:r>
            <a:r>
              <a:rPr lang="en-US" dirty="0">
                <a:solidFill>
                  <a:schemeClr val="bg1"/>
                </a:solidFill>
              </a:rPr>
              <a:t>based on </a:t>
            </a:r>
            <a:r>
              <a:rPr lang="en-US" dirty="0">
                <a:solidFill>
                  <a:srgbClr val="FFFF00"/>
                </a:solidFill>
              </a:rPr>
              <a:t>total insulin dispensations per year</a:t>
            </a:r>
            <a:r>
              <a:rPr lang="en-US" dirty="0">
                <a:solidFill>
                  <a:schemeClr val="bg1"/>
                </a:solidFill>
              </a:rPr>
              <a:t>: no exposure (</a:t>
            </a:r>
            <a:r>
              <a:rPr lang="en-US" dirty="0" smtClean="0">
                <a:solidFill>
                  <a:schemeClr val="bg1"/>
                </a:solidFill>
              </a:rPr>
              <a:t>reference group</a:t>
            </a:r>
            <a:r>
              <a:rPr lang="en-US" dirty="0">
                <a:solidFill>
                  <a:schemeClr val="bg1"/>
                </a:solidFill>
              </a:rPr>
              <a:t>); low exposure (0 to </a:t>
            </a:r>
            <a:r>
              <a:rPr lang="en-US" i="1" dirty="0">
                <a:solidFill>
                  <a:schemeClr val="bg1"/>
                </a:solidFill>
              </a:rPr>
              <a:t>&lt;</a:t>
            </a:r>
            <a:r>
              <a:rPr lang="en-US" dirty="0">
                <a:solidFill>
                  <a:schemeClr val="bg1"/>
                </a:solidFill>
              </a:rPr>
              <a:t>3); moderate exposure (3 to </a:t>
            </a:r>
            <a:r>
              <a:rPr lang="en-US" i="1" dirty="0">
                <a:solidFill>
                  <a:schemeClr val="bg1"/>
                </a:solidFill>
              </a:rPr>
              <a:t>&lt;</a:t>
            </a:r>
            <a:r>
              <a:rPr lang="en-US" dirty="0">
                <a:solidFill>
                  <a:schemeClr val="bg1"/>
                </a:solidFill>
              </a:rPr>
              <a:t>12) and high exposure (≥12</a:t>
            </a:r>
            <a:r>
              <a:rPr lang="en-US" dirty="0" smtClean="0">
                <a:solidFill>
                  <a:schemeClr val="bg1"/>
                </a:solidFill>
              </a:rPr>
              <a:t>)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F/U</a:t>
            </a:r>
            <a:r>
              <a:rPr lang="en-US" dirty="0" smtClean="0">
                <a:solidFill>
                  <a:schemeClr val="bg1"/>
                </a:solidFill>
              </a:rPr>
              <a:t>: 5.1 </a:t>
            </a:r>
            <a:r>
              <a:rPr lang="en-US" dirty="0">
                <a:solidFill>
                  <a:schemeClr val="bg1"/>
                </a:solidFill>
              </a:rPr>
              <a:t>(</a:t>
            </a:r>
            <a:r>
              <a:rPr lang="en-US" dirty="0" err="1">
                <a:solidFill>
                  <a:schemeClr val="bg1"/>
                </a:solidFill>
              </a:rPr>
              <a:t>s.d.</a:t>
            </a:r>
            <a:r>
              <a:rPr lang="en-US" dirty="0">
                <a:solidFill>
                  <a:schemeClr val="bg1"/>
                </a:solidFill>
              </a:rPr>
              <a:t> 2.2) years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31641" y="6432710"/>
            <a:ext cx="430278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i="1" dirty="0">
                <a:solidFill>
                  <a:schemeClr val="bg1"/>
                </a:solidFill>
                <a:latin typeface="Minion-Italic"/>
              </a:rPr>
              <a:t>Diabetes, Obesity and Metabolism </a:t>
            </a:r>
            <a:r>
              <a:rPr lang="en-US" sz="1400" dirty="0">
                <a:solidFill>
                  <a:schemeClr val="bg1"/>
                </a:solidFill>
                <a:latin typeface="Minion-Regular"/>
              </a:rPr>
              <a:t>12: 47–53, </a:t>
            </a:r>
            <a:r>
              <a:rPr lang="en-US" sz="1400" dirty="0" smtClean="0">
                <a:solidFill>
                  <a:schemeClr val="bg1"/>
                </a:solidFill>
                <a:latin typeface="Minion-Regular"/>
              </a:rPr>
              <a:t>2010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4669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6220" y="1146220"/>
            <a:ext cx="10071279" cy="459775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86685" y="392028"/>
            <a:ext cx="48398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Minion-Regular"/>
              </a:rPr>
              <a:t>A consistent and </a:t>
            </a:r>
            <a:r>
              <a:rPr lang="en-US" dirty="0">
                <a:solidFill>
                  <a:srgbClr val="FFFF00"/>
                </a:solidFill>
                <a:latin typeface="Minion-Regular"/>
              </a:rPr>
              <a:t>graded increase </a:t>
            </a:r>
            <a:r>
              <a:rPr lang="en-US" dirty="0">
                <a:solidFill>
                  <a:schemeClr val="bg1"/>
                </a:solidFill>
                <a:latin typeface="Minion-Regular"/>
              </a:rPr>
              <a:t>in </a:t>
            </a:r>
            <a:r>
              <a:rPr lang="en-US" dirty="0" smtClean="0">
                <a:solidFill>
                  <a:schemeClr val="bg1"/>
                </a:solidFill>
                <a:latin typeface="Minion-Regular"/>
              </a:rPr>
              <a:t>mortality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494716" y="392028"/>
            <a:ext cx="60965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Minion-Regular"/>
              </a:rPr>
              <a:t>associated with increasing insulin exposure was observed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6088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4703" y="1043189"/>
            <a:ext cx="10135673" cy="477806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148624" y="358221"/>
            <a:ext cx="753843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Minion-Regular"/>
              </a:rPr>
              <a:t>The </a:t>
            </a:r>
            <a:r>
              <a:rPr lang="en-US" sz="2000" dirty="0">
                <a:solidFill>
                  <a:schemeClr val="bg1"/>
                </a:solidFill>
                <a:latin typeface="Minion-Regular"/>
              </a:rPr>
              <a:t>magnitude of effect was </a:t>
            </a:r>
            <a:r>
              <a:rPr lang="en-US" sz="2000" dirty="0">
                <a:solidFill>
                  <a:srgbClr val="FFFF00"/>
                </a:solidFill>
                <a:latin typeface="Minion-Regular"/>
              </a:rPr>
              <a:t>smaller</a:t>
            </a:r>
            <a:r>
              <a:rPr lang="en-US" sz="2000" dirty="0">
                <a:solidFill>
                  <a:schemeClr val="bg1"/>
                </a:solidFill>
                <a:latin typeface="Minion-Regular"/>
              </a:rPr>
              <a:t> than all-cause mortality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2577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                          Key messages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5169" y="2121839"/>
            <a:ext cx="10515600" cy="4351338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Our findings </a:t>
            </a:r>
            <a:r>
              <a:rPr lang="en-US" dirty="0">
                <a:solidFill>
                  <a:schemeClr val="bg1"/>
                </a:solidFill>
              </a:rPr>
              <a:t>suggest that increasing levels of insulin </a:t>
            </a:r>
            <a:r>
              <a:rPr lang="en-US" dirty="0" smtClean="0">
                <a:solidFill>
                  <a:schemeClr val="bg1"/>
                </a:solidFill>
              </a:rPr>
              <a:t>exposure are </a:t>
            </a:r>
            <a:r>
              <a:rPr lang="en-US" dirty="0">
                <a:solidFill>
                  <a:schemeClr val="bg1"/>
                </a:solidFill>
              </a:rPr>
              <a:t>associated with higher mortality in older patients with </a:t>
            </a:r>
            <a:r>
              <a:rPr lang="en-US" dirty="0" smtClean="0">
                <a:solidFill>
                  <a:schemeClr val="bg1"/>
                </a:solidFill>
              </a:rPr>
              <a:t>type 2 </a:t>
            </a:r>
            <a:r>
              <a:rPr lang="en-US" dirty="0">
                <a:solidFill>
                  <a:schemeClr val="bg1"/>
                </a:solidFill>
              </a:rPr>
              <a:t>diabetes. 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Owing </a:t>
            </a:r>
            <a:r>
              <a:rPr lang="en-US" dirty="0">
                <a:solidFill>
                  <a:schemeClr val="bg1"/>
                </a:solidFill>
              </a:rPr>
              <a:t>to the observational design, it is </a:t>
            </a:r>
            <a:r>
              <a:rPr lang="en-US" dirty="0" smtClean="0">
                <a:solidFill>
                  <a:schemeClr val="bg1"/>
                </a:solidFill>
              </a:rPr>
              <a:t>always possible </a:t>
            </a:r>
            <a:r>
              <a:rPr lang="en-US" dirty="0">
                <a:solidFill>
                  <a:schemeClr val="bg1"/>
                </a:solidFill>
              </a:rPr>
              <a:t>that some form of bias or </a:t>
            </a:r>
            <a:r>
              <a:rPr lang="en-US" dirty="0">
                <a:solidFill>
                  <a:srgbClr val="FFFF00"/>
                </a:solidFill>
              </a:rPr>
              <a:t>residual confounding </a:t>
            </a:r>
            <a:r>
              <a:rPr lang="en-US" dirty="0" smtClean="0">
                <a:solidFill>
                  <a:schemeClr val="bg1"/>
                </a:solidFill>
              </a:rPr>
              <a:t>might provide </a:t>
            </a:r>
            <a:r>
              <a:rPr lang="en-US" dirty="0">
                <a:solidFill>
                  <a:schemeClr val="bg1"/>
                </a:solidFill>
              </a:rPr>
              <a:t>an alternate explanation for our findings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6713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349</TotalTime>
  <Words>2477</Words>
  <Application>Microsoft Office PowerPoint</Application>
  <PresentationFormat>Widescreen</PresentationFormat>
  <Paragraphs>374</Paragraphs>
  <Slides>47</Slides>
  <Notes>10</Notes>
  <HiddenSlides>0</HiddenSlides>
  <MMClips>0</MMClips>
  <ScaleCrop>false</ScaleCrop>
  <HeadingPairs>
    <vt:vector size="8" baseType="variant">
      <vt:variant>
        <vt:lpstr>Fonts Used</vt:lpstr>
      </vt:variant>
      <vt:variant>
        <vt:i4>21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47</vt:i4>
      </vt:variant>
    </vt:vector>
  </HeadingPairs>
  <TitlesOfParts>
    <vt:vector size="71" baseType="lpstr">
      <vt:lpstr>MS PGothic</vt:lpstr>
      <vt:lpstr>MS PGothic</vt:lpstr>
      <vt:lpstr>AdvOT96952d75.I</vt:lpstr>
      <vt:lpstr>AdvOT96952d75.I+20</vt:lpstr>
      <vt:lpstr>Arial</vt:lpstr>
      <vt:lpstr>Berkeley-Bold</vt:lpstr>
      <vt:lpstr>Berkeley-BoldItalic</vt:lpstr>
      <vt:lpstr>Berkeley-Book</vt:lpstr>
      <vt:lpstr>Calibri</vt:lpstr>
      <vt:lpstr>Calibri Light</vt:lpstr>
      <vt:lpstr>Dax-Bold</vt:lpstr>
      <vt:lpstr>Dax-Light</vt:lpstr>
      <vt:lpstr>Frutiger-Bold</vt:lpstr>
      <vt:lpstr>Frutiger-BoldItalic</vt:lpstr>
      <vt:lpstr>Minion-Italic</vt:lpstr>
      <vt:lpstr>Minion-Regular</vt:lpstr>
      <vt:lpstr>Sabon-Bold</vt:lpstr>
      <vt:lpstr>Sabon-Italic</vt:lpstr>
      <vt:lpstr>Sabon-Roman</vt:lpstr>
      <vt:lpstr>Times New Roman</vt:lpstr>
      <vt:lpstr>Trebuchet MS</vt:lpstr>
      <vt:lpstr>Office Theme</vt:lpstr>
      <vt:lpstr>Chart</vt:lpstr>
      <vt:lpstr>Worksheet</vt:lpstr>
      <vt:lpstr>Cardiovascular safety of insulin therapy</vt:lpstr>
      <vt:lpstr>                               Agenda</vt:lpstr>
      <vt:lpstr>                        Introduction</vt:lpstr>
      <vt:lpstr>                         Introduction</vt:lpstr>
      <vt:lpstr>               Physiologic perspective                     Consequence of hyperinsulinemia</vt:lpstr>
      <vt:lpstr>PowerPoint Presentation</vt:lpstr>
      <vt:lpstr>PowerPoint Presentation</vt:lpstr>
      <vt:lpstr>PowerPoint Presentation</vt:lpstr>
      <vt:lpstr>                          Key messages</vt:lpstr>
      <vt:lpstr>PowerPoint Presentation</vt:lpstr>
      <vt:lpstr>PowerPoint Presentation</vt:lpstr>
      <vt:lpstr>PowerPoint Presentation</vt:lpstr>
      <vt:lpstr>PowerPoint Presentation</vt:lpstr>
      <vt:lpstr>                    Adjusted variables</vt:lpstr>
      <vt:lpstr>PowerPoint Presentation</vt:lpstr>
      <vt:lpstr>PowerPoint Presentation</vt:lpstr>
      <vt:lpstr>PowerPoint Presentation</vt:lpstr>
      <vt:lpstr>PowerPoint Presentation</vt:lpstr>
      <vt:lpstr>                         Key messages</vt:lpstr>
      <vt:lpstr>Possible source of bias in observational studies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Why ORIGIN is a negative trial</vt:lpstr>
      <vt:lpstr>          What is the problem with RCTs ?</vt:lpstr>
      <vt:lpstr>                             Conclusion</vt:lpstr>
      <vt:lpstr>                       Conclusion..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Cardiovascular safety</dc:title>
  <dc:creator>HP</dc:creator>
  <cp:lastModifiedBy>HP</cp:lastModifiedBy>
  <cp:revision>30</cp:revision>
  <dcterms:created xsi:type="dcterms:W3CDTF">2017-08-04T14:48:24Z</dcterms:created>
  <dcterms:modified xsi:type="dcterms:W3CDTF">2017-08-09T16:48:14Z</dcterms:modified>
</cp:coreProperties>
</file>