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92" r:id="rId2"/>
    <p:sldId id="269" r:id="rId3"/>
    <p:sldId id="272" r:id="rId4"/>
    <p:sldId id="276" r:id="rId5"/>
    <p:sldId id="271" r:id="rId6"/>
    <p:sldId id="281" r:id="rId7"/>
    <p:sldId id="289" r:id="rId8"/>
    <p:sldId id="290" r:id="rId9"/>
    <p:sldId id="277" r:id="rId10"/>
    <p:sldId id="278" r:id="rId11"/>
    <p:sldId id="280" r:id="rId12"/>
    <p:sldId id="257" r:id="rId13"/>
    <p:sldId id="258" r:id="rId14"/>
    <p:sldId id="259" r:id="rId15"/>
    <p:sldId id="260" r:id="rId16"/>
    <p:sldId id="261" r:id="rId17"/>
    <p:sldId id="262" r:id="rId18"/>
    <p:sldId id="264" r:id="rId19"/>
    <p:sldId id="265" r:id="rId20"/>
    <p:sldId id="282" r:id="rId21"/>
    <p:sldId id="283" r:id="rId22"/>
    <p:sldId id="284" r:id="rId23"/>
    <p:sldId id="285" r:id="rId24"/>
    <p:sldId id="286" r:id="rId25"/>
    <p:sldId id="288" r:id="rId26"/>
    <p:sldId id="29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C5FCF-E1F6-4C2A-B34B-C324DAA205B7}" type="datetimeFigureOut">
              <a:rPr lang="en-US" smtClean="0"/>
              <a:pPr/>
              <a:t>11/29/2013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5BEE9-B377-4460-A1BC-CEA35CE008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55BEE9-B377-4460-A1BC-CEA35CE008E6}"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11/29/2013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A198D26A-7A16-4F4F-8215-E894AD78BE1C}" type="slidenum">
              <a:rPr lang="en-US" smtClean="0"/>
              <a:pPr/>
              <a:t>1</a:t>
            </a:fld>
            <a:endParaRPr lang="en-US"/>
          </a:p>
        </p:txBody>
      </p:sp>
      <p:pic>
        <p:nvPicPr>
          <p:cNvPr id="121858" name="Picture 2" descr="D:\fateme\back ground\Ahadis\810 Hadis 616.jpg"/>
          <p:cNvPicPr>
            <a:picLocks noGrp="1" noChangeAspect="1" noChangeArrowheads="1"/>
          </p:cNvPicPr>
          <p:nvPr>
            <p:ph idx="1"/>
          </p:nvPr>
        </p:nvPicPr>
        <p:blipFill>
          <a:blip r:embed="rId2" cstate="print"/>
          <a:srcRect t="23437"/>
          <a:stretch>
            <a:fillRect/>
          </a:stretch>
        </p:blipFill>
        <p:spPr bwMode="auto">
          <a:xfrm>
            <a:off x="0" y="0"/>
            <a:ext cx="9144000" cy="6858000"/>
          </a:xfrm>
          <a:prstGeom prst="rect">
            <a:avLst/>
          </a:prstGeom>
          <a:noFill/>
        </p:spPr>
      </p:pic>
      <p:pic>
        <p:nvPicPr>
          <p:cNvPr id="6" name="Picture 30" descr="D:\zahra\T Haram\haram\Margins\besm_001.gif"/>
          <p:cNvPicPr>
            <a:picLocks noChangeAspect="1" noChangeArrowheads="1"/>
          </p:cNvPicPr>
          <p:nvPr/>
        </p:nvPicPr>
        <p:blipFill>
          <a:blip r:embed="rId3" cstate="print"/>
          <a:srcRect/>
          <a:stretch>
            <a:fillRect/>
          </a:stretch>
        </p:blipFill>
        <p:spPr bwMode="auto">
          <a:xfrm>
            <a:off x="533400" y="152400"/>
            <a:ext cx="4800600" cy="2057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algn="r" rtl="1"/>
            <a:r>
              <a:rPr lang="ar-SA" b="1" dirty="0" smtClean="0"/>
              <a:t>خانواده ای ناامنی غذایی دارد که به سوالات اول تا هشتم پاسخ مثبت داده ، اما به بقیه سوالات جواب منفی دهد.</a:t>
            </a:r>
            <a:endParaRPr lang="en-US" b="1" dirty="0" smtClean="0"/>
          </a:p>
          <a:p>
            <a:pPr algn="r" rtl="1"/>
            <a:r>
              <a:rPr lang="ar-SA" b="1" dirty="0" smtClean="0"/>
              <a:t> فردی که ازسوالات نهم تا سیزدهم پاسخ مثبت دهد فردی فاقد امنیت غذایی است</a:t>
            </a:r>
            <a:r>
              <a:rPr lang="en-US" b="1" dirty="0" smtClean="0"/>
              <a:t>. </a:t>
            </a:r>
            <a:endParaRPr lang="fa-IR" b="1" dirty="0" smtClean="0"/>
          </a:p>
          <a:p>
            <a:pPr algn="r" rtl="1"/>
            <a:endParaRPr lang="fa-IR" b="1" dirty="0" smtClean="0"/>
          </a:p>
          <a:p>
            <a:pPr algn="r" rtl="1"/>
            <a:r>
              <a:rPr lang="ar-SA" b="1" dirty="0" smtClean="0"/>
              <a:t>بررسی مصرف مواد غذایی از نظر کمی به روش یاد آمد خوراک (</a:t>
            </a:r>
            <a:r>
              <a:rPr lang="en-US" b="1" dirty="0" smtClean="0"/>
              <a:t>recall- 48 hr </a:t>
            </a:r>
            <a:r>
              <a:rPr lang="fa-IR" b="1" dirty="0" smtClean="0"/>
              <a:t>) در نیمی از دانش آموزان انجام شد.که توسط نرم افزار</a:t>
            </a:r>
            <a:r>
              <a:rPr lang="en-US" b="1" dirty="0" smtClean="0"/>
              <a:t>food processor </a:t>
            </a:r>
            <a:r>
              <a:rPr lang="fa-IR" b="1" dirty="0" smtClean="0"/>
              <a:t>  مقادیر انرژی ،درشت مغذیها (کربوئیدراتها ، پروتئین ها و چربیها) و ریز مغذیها  شامل ویتامین ها و مواد معدنی را محاسبه و تعیین می نمود و با مقادیر انرژی و مواد مغذی توصیه شده (</a:t>
            </a:r>
            <a:r>
              <a:rPr lang="en-US" b="1" dirty="0" smtClean="0"/>
              <a:t>RDA</a:t>
            </a:r>
            <a:r>
              <a:rPr lang="fa-IR" b="1" dirty="0" smtClean="0"/>
              <a:t>) مقایسه می شد.</a:t>
            </a:r>
          </a:p>
          <a:p>
            <a:pPr algn="r" rtl="1"/>
            <a:endParaRPr lang="en-US" b="1" dirty="0" smtClean="0"/>
          </a:p>
          <a:p>
            <a:pPr algn="r" rtl="1"/>
            <a:r>
              <a:rPr lang="fa-IR" b="1" dirty="0" smtClean="0"/>
              <a:t> </a:t>
            </a:r>
            <a:r>
              <a:rPr lang="ar-SA" b="1" dirty="0" smtClean="0"/>
              <a:t>جهت آنالیزآماری ازنرم افزار </a:t>
            </a:r>
            <a:r>
              <a:rPr lang="en-US" b="1" dirty="0" smtClean="0"/>
              <a:t>SPSS – Software, Version 11.5  </a:t>
            </a:r>
            <a:r>
              <a:rPr lang="ar-SA" b="1" dirty="0" smtClean="0"/>
              <a:t>  استفاده شد. </a:t>
            </a:r>
            <a:endParaRPr lang="en-US" b="1"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990600"/>
          </a:xfrm>
        </p:spPr>
        <p:txBody>
          <a:bodyPr>
            <a:normAutofit fontScale="90000"/>
          </a:bodyPr>
          <a:lstStyle/>
          <a:p>
            <a:pPr algn="ctr"/>
            <a:r>
              <a:rPr lang="fa-IR" sz="5300" b="1" dirty="0" smtClean="0"/>
              <a:t>نتایج</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pPr algn="r" rtl="1"/>
            <a:r>
              <a:rPr lang="fa-IR" sz="3200" b="1" dirty="0">
                <a:solidFill>
                  <a:schemeClr val="tx1">
                    <a:lumMod val="65000"/>
                    <a:lumOff val="35000"/>
                  </a:schemeClr>
                </a:solidFill>
                <a:effectLst>
                  <a:outerShdw blurRad="38100" dist="38100" dir="2700000" algn="tl">
                    <a:srgbClr val="000000">
                      <a:alpha val="43137"/>
                    </a:srgbClr>
                  </a:outerShdw>
                </a:effectLst>
              </a:rPr>
              <a:t>جدول 1-</a:t>
            </a:r>
            <a:r>
              <a:rPr lang="fa-IR" sz="3200" b="1" dirty="0"/>
              <a:t> </a:t>
            </a:r>
            <a:r>
              <a:rPr lang="fa-IR" sz="2800" b="1" dirty="0" smtClean="0">
                <a:cs typeface="+mn-cs"/>
              </a:rPr>
              <a:t>مشخصات </a:t>
            </a:r>
            <a:r>
              <a:rPr lang="fa-IR" sz="2800" b="1" dirty="0">
                <a:cs typeface="+mn-cs"/>
              </a:rPr>
              <a:t>دموگرافیکی دختران دانش آموز دبیرستانی چاق و طبیعی جامعه مورد مطالعه</a:t>
            </a:r>
            <a:endParaRPr lang="en-US" sz="2800" b="1" dirty="0">
              <a:cs typeface="+mn-cs"/>
            </a:endParaRPr>
          </a:p>
        </p:txBody>
      </p:sp>
      <p:pic>
        <p:nvPicPr>
          <p:cNvPr id="2051"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6982" y="1295400"/>
            <a:ext cx="8915400" cy="624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4900245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normAutofit/>
          </a:bodyPr>
          <a:lstStyle/>
          <a:p>
            <a:pPr algn="r"/>
            <a:r>
              <a:rPr lang="fa-IR" sz="3200" b="1" dirty="0">
                <a:solidFill>
                  <a:schemeClr val="tx1">
                    <a:lumMod val="65000"/>
                    <a:lumOff val="35000"/>
                  </a:schemeClr>
                </a:solidFill>
                <a:effectLst>
                  <a:outerShdw blurRad="38100" dist="38100" dir="2700000" algn="tl">
                    <a:srgbClr val="000000">
                      <a:alpha val="43137"/>
                    </a:srgbClr>
                  </a:outerShdw>
                </a:effectLst>
              </a:rPr>
              <a:t>جدول 2-</a:t>
            </a:r>
            <a:r>
              <a:rPr lang="fa-IR" sz="3200" dirty="0"/>
              <a:t> </a:t>
            </a:r>
            <a:r>
              <a:rPr lang="fa-IR" sz="2800" dirty="0"/>
              <a:t>توزیع فراوانی سنی دختران دانش آموز دبیرستانی چاق و طبیعی جامعه مورد مطالعه</a:t>
            </a:r>
            <a:endParaRPr lang="en-US" sz="2800" dirty="0"/>
          </a:p>
        </p:txBody>
      </p:sp>
      <p:pic>
        <p:nvPicPr>
          <p:cNvPr id="3077" name="Picture 5"/>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9600"/>
            <a:ext cx="8991599" cy="624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348578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algn="r"/>
            <a:r>
              <a:rPr lang="fa-IR" sz="2800" b="1" dirty="0">
                <a:solidFill>
                  <a:schemeClr val="tx1">
                    <a:lumMod val="65000"/>
                    <a:lumOff val="35000"/>
                  </a:schemeClr>
                </a:solidFill>
                <a:effectLst>
                  <a:outerShdw blurRad="38100" dist="38100" dir="2700000" algn="tl">
                    <a:srgbClr val="000000">
                      <a:alpha val="43137"/>
                    </a:srgbClr>
                  </a:outerShdw>
                </a:effectLst>
              </a:rPr>
              <a:t>جدول 3-</a:t>
            </a:r>
            <a:r>
              <a:rPr lang="fa-IR" sz="2800" dirty="0"/>
              <a:t> </a:t>
            </a:r>
            <a:r>
              <a:rPr lang="fa-IR" sz="2800" b="1" dirty="0"/>
              <a:t>ارتباط امنیت غذایی با چاقی درخانوارهای دختران دانش آموز دبیرستانی جامعه مورد مطالعه*</a:t>
            </a:r>
            <a:endParaRPr lang="en-US" sz="2800" b="1" dirty="0"/>
          </a:p>
        </p:txBody>
      </p:sp>
      <p:pic>
        <p:nvPicPr>
          <p:cNvPr id="4098"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1219201"/>
            <a:ext cx="8610600" cy="56387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299403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032164"/>
          </a:xfrm>
        </p:spPr>
        <p:txBody>
          <a:bodyPr>
            <a:normAutofit/>
          </a:bodyPr>
          <a:lstStyle/>
          <a:p>
            <a:pPr algn="r" rtl="1"/>
            <a:r>
              <a:rPr lang="fa-IR" sz="2800" b="1" dirty="0">
                <a:solidFill>
                  <a:schemeClr val="tx1">
                    <a:lumMod val="65000"/>
                    <a:lumOff val="35000"/>
                  </a:schemeClr>
                </a:solidFill>
                <a:effectLst>
                  <a:outerShdw blurRad="38100" dist="38100" dir="2700000" algn="tl">
                    <a:srgbClr val="000000">
                      <a:alpha val="43137"/>
                    </a:srgbClr>
                  </a:outerShdw>
                </a:effectLst>
              </a:rPr>
              <a:t>جدول 4-</a:t>
            </a:r>
            <a:r>
              <a:rPr lang="fa-IR" sz="2800" dirty="0"/>
              <a:t> </a:t>
            </a:r>
            <a:r>
              <a:rPr lang="fa-IR" sz="2800" b="1" dirty="0"/>
              <a:t>ارتباط ناامنی غذایی با چاقی درخانوارهای دختران دانش آموز دبیرستانی جامعه مورد مطالعه*</a:t>
            </a:r>
            <a:endParaRPr lang="en-US" sz="2800" b="1" dirty="0"/>
          </a:p>
        </p:txBody>
      </p:sp>
      <p:pic>
        <p:nvPicPr>
          <p:cNvPr id="5122"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609600"/>
            <a:ext cx="8915400" cy="624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653999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pPr algn="r" rtl="1"/>
            <a:r>
              <a:rPr lang="fa-IR" sz="2800" b="1" dirty="0">
                <a:solidFill>
                  <a:schemeClr val="tx1">
                    <a:lumMod val="65000"/>
                    <a:lumOff val="35000"/>
                  </a:schemeClr>
                </a:solidFill>
                <a:effectLst>
                  <a:outerShdw blurRad="38100" dist="38100" dir="2700000" algn="tl">
                    <a:srgbClr val="000000">
                      <a:alpha val="43137"/>
                    </a:srgbClr>
                  </a:outerShdw>
                </a:effectLst>
              </a:rPr>
              <a:t>جدول 5-</a:t>
            </a:r>
            <a:r>
              <a:rPr lang="fa-IR" sz="2800" dirty="0"/>
              <a:t> </a:t>
            </a:r>
            <a:r>
              <a:rPr lang="fa-IR" sz="2800" b="1" dirty="0"/>
              <a:t>ارتباط ناامنی غذایی با چاقی در دختران دانش آموز دبیرستانی جامعه مورد مطالعه*</a:t>
            </a:r>
            <a:endParaRPr lang="en-US" sz="2800" b="1" dirty="0"/>
          </a:p>
        </p:txBody>
      </p:sp>
      <p:pic>
        <p:nvPicPr>
          <p:cNvPr id="6148" name="Picture 4"/>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762000"/>
            <a:ext cx="9144000" cy="6553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774494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44562"/>
          </a:xfrm>
        </p:spPr>
        <p:txBody>
          <a:bodyPr>
            <a:normAutofit fontScale="90000"/>
          </a:bodyPr>
          <a:lstStyle/>
          <a:p>
            <a:pPr algn="r"/>
            <a:r>
              <a:rPr lang="fa-IR" sz="3100" b="1" dirty="0">
                <a:solidFill>
                  <a:schemeClr val="tx1">
                    <a:lumMod val="65000"/>
                    <a:lumOff val="35000"/>
                  </a:schemeClr>
                </a:solidFill>
                <a:effectLst>
                  <a:outerShdw blurRad="38100" dist="38100" dir="2700000" algn="tl">
                    <a:srgbClr val="000000">
                      <a:alpha val="43137"/>
                    </a:srgbClr>
                  </a:outerShdw>
                </a:effectLst>
              </a:rPr>
              <a:t>جدول 6-</a:t>
            </a:r>
            <a:r>
              <a:rPr lang="fa-IR" sz="2400" b="1" dirty="0">
                <a:solidFill>
                  <a:schemeClr val="tx1">
                    <a:lumMod val="65000"/>
                    <a:lumOff val="35000"/>
                  </a:schemeClr>
                </a:solidFill>
                <a:effectLst>
                  <a:outerShdw blurRad="38100" dist="38100" dir="2700000" algn="tl">
                    <a:srgbClr val="000000">
                      <a:alpha val="43137"/>
                    </a:srgbClr>
                  </a:outerShdw>
                </a:effectLst>
              </a:rPr>
              <a:t> </a:t>
            </a:r>
            <a:r>
              <a:rPr lang="fa-IR" sz="2800" b="1" dirty="0"/>
              <a:t>مقایسه توزیع فراوانی گرسنگی فردی دردختران دانش آموز دبیرستانی جامعه مورد مطالعه*</a:t>
            </a:r>
            <a:endParaRPr lang="en-US" sz="2800" b="1" dirty="0"/>
          </a:p>
        </p:txBody>
      </p:sp>
      <p:pic>
        <p:nvPicPr>
          <p:cNvPr id="7172" name="Picture 4"/>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76200" y="1066800"/>
            <a:ext cx="9220200" cy="5791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3734665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pPr algn="r"/>
            <a:r>
              <a:rPr lang="fa-IR" sz="2800" b="1" dirty="0">
                <a:solidFill>
                  <a:schemeClr val="tx1">
                    <a:lumMod val="65000"/>
                    <a:lumOff val="35000"/>
                  </a:schemeClr>
                </a:solidFill>
                <a:effectLst>
                  <a:outerShdw blurRad="38100" dist="38100" dir="2700000" algn="tl">
                    <a:srgbClr val="000000">
                      <a:alpha val="43137"/>
                    </a:srgbClr>
                  </a:outerShdw>
                </a:effectLst>
              </a:rPr>
              <a:t>جدول 7-</a:t>
            </a:r>
            <a:r>
              <a:rPr lang="fa-IR" sz="2400" dirty="0"/>
              <a:t> میانگین انحراف معیار انرژی ،پروتئین و چربی دریافتی فردی دردختران دانش آموز دبیرستانی جامعه مورد مطالعه</a:t>
            </a:r>
            <a:endParaRPr lang="en-US" sz="2400" dirty="0"/>
          </a:p>
        </p:txBody>
      </p:sp>
      <p:pic>
        <p:nvPicPr>
          <p:cNvPr id="9218"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381000"/>
            <a:ext cx="9144000" cy="6324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5558493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25236"/>
          </a:xfrm>
        </p:spPr>
        <p:txBody>
          <a:bodyPr>
            <a:normAutofit fontScale="90000"/>
          </a:bodyPr>
          <a:lstStyle/>
          <a:p>
            <a:pPr algn="r" rtl="1"/>
            <a:r>
              <a:rPr lang="fa-IR" dirty="0"/>
              <a:t> </a:t>
            </a:r>
            <a:r>
              <a:rPr lang="fa-IR" sz="3100" b="1" dirty="0">
                <a:solidFill>
                  <a:schemeClr val="tx1">
                    <a:lumMod val="65000"/>
                    <a:lumOff val="35000"/>
                  </a:schemeClr>
                </a:solidFill>
                <a:effectLst>
                  <a:outerShdw blurRad="38100" dist="38100" dir="2700000" algn="tl">
                    <a:srgbClr val="000000">
                      <a:alpha val="43137"/>
                    </a:srgbClr>
                  </a:outerShdw>
                </a:effectLst>
              </a:rPr>
              <a:t>جدول 8-</a:t>
            </a:r>
            <a:r>
              <a:rPr lang="fa-IR" sz="2700" b="1" dirty="0">
                <a:solidFill>
                  <a:schemeClr val="tx1">
                    <a:lumMod val="65000"/>
                    <a:lumOff val="35000"/>
                  </a:schemeClr>
                </a:solidFill>
                <a:effectLst>
                  <a:outerShdw blurRad="38100" dist="38100" dir="2700000" algn="tl">
                    <a:srgbClr val="000000">
                      <a:alpha val="43137"/>
                    </a:srgbClr>
                  </a:outerShdw>
                </a:effectLst>
              </a:rPr>
              <a:t> </a:t>
            </a:r>
            <a:r>
              <a:rPr lang="fa-IR" sz="2700" b="1" dirty="0"/>
              <a:t>درصد تامین انرژی </a:t>
            </a:r>
            <a:r>
              <a:rPr lang="fa-IR" sz="2700" b="1" dirty="0" smtClean="0"/>
              <a:t>روزانه</a:t>
            </a:r>
            <a:r>
              <a:rPr lang="en-US" sz="2700" b="1" dirty="0" smtClean="0"/>
              <a:t>(Kcal) </a:t>
            </a:r>
            <a:r>
              <a:rPr lang="fa-IR" sz="2700" b="1" dirty="0"/>
              <a:t>از سه گروه درشت مغذیهای دریافتی  دردختران دانش آموز دبیرستانی جامعه مورد   مطالعه </a:t>
            </a:r>
            <a:endParaRPr lang="en-US" sz="2700" b="1" dirty="0"/>
          </a:p>
        </p:txBody>
      </p:sp>
      <p:pic>
        <p:nvPicPr>
          <p:cNvPr id="10243"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09600"/>
            <a:ext cx="8991600" cy="6400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192750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95400"/>
          </a:xfrm>
        </p:spPr>
        <p:txBody>
          <a:bodyPr>
            <a:noAutofit/>
          </a:bodyPr>
          <a:lstStyle/>
          <a:p>
            <a:pPr algn="r" rtl="1"/>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t>
            </a:r>
            <a:r>
              <a:rPr lang="ar-SA" sz="2800" b="1" dirty="0" smtClean="0">
                <a:solidFill>
                  <a:schemeClr val="tx1"/>
                </a:solidFill>
              </a:rPr>
              <a:t>بررسی ارتباط </a:t>
            </a:r>
            <a:r>
              <a:rPr lang="fa-IR" sz="2800" b="1" dirty="0" smtClean="0">
                <a:solidFill>
                  <a:schemeClr val="tx1"/>
                </a:solidFill>
              </a:rPr>
              <a:t>ناامنی</a:t>
            </a:r>
            <a:r>
              <a:rPr lang="ar-SA" sz="2800" b="1" dirty="0" smtClean="0">
                <a:solidFill>
                  <a:schemeClr val="tx1"/>
                </a:solidFill>
              </a:rPr>
              <a:t> غذایی و چاقی دردختران نوجوان</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                        </a:t>
            </a:r>
            <a:r>
              <a:rPr lang="ar-SA" sz="2800" b="1" dirty="0" smtClean="0">
                <a:solidFill>
                  <a:schemeClr val="tx1"/>
                </a:solidFill>
              </a:rPr>
              <a:t> شهر زاهدان</a:t>
            </a:r>
            <a:r>
              <a:rPr lang="fa-IR" sz="2800" b="1" dirty="0" smtClean="0">
                <a:solidFill>
                  <a:schemeClr val="tx1"/>
                </a:solidFill>
              </a:rPr>
              <a:t> در</a:t>
            </a:r>
            <a:r>
              <a:rPr lang="ar-SA" sz="2800" b="1" dirty="0" smtClean="0">
                <a:solidFill>
                  <a:schemeClr val="tx1"/>
                </a:solidFill>
              </a:rPr>
              <a:t> سال 0</a:t>
            </a:r>
            <a:r>
              <a:rPr lang="en-US" sz="2800" b="1" dirty="0" smtClean="0">
                <a:solidFill>
                  <a:schemeClr val="tx1"/>
                </a:solidFill>
              </a:rPr>
              <a:t>139</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solidFill>
                  <a:schemeClr val="tx1"/>
                </a:solidFill>
              </a:rPr>
              <a:t/>
            </a:r>
            <a:br>
              <a:rPr lang="en-US" sz="2800" dirty="0" smtClean="0">
                <a:solidFill>
                  <a:schemeClr val="tx1"/>
                </a:solidFill>
              </a:rPr>
            </a:br>
            <a:r>
              <a:rPr lang="ar-SA" sz="2400" b="1" dirty="0" smtClean="0">
                <a:solidFill>
                  <a:schemeClr val="tx1"/>
                </a:solidFill>
              </a:rPr>
              <a:t>نویسنده گان: </a:t>
            </a:r>
            <a:r>
              <a:rPr lang="ar-SA" sz="2400" b="1" u="sng" dirty="0" smtClean="0">
                <a:solidFill>
                  <a:schemeClr val="tx1"/>
                </a:solidFill>
              </a:rPr>
              <a:t>منصور کرجی بانی</a:t>
            </a:r>
            <a:r>
              <a:rPr lang="ar-SA" sz="2400" b="1" dirty="0" smtClean="0">
                <a:solidFill>
                  <a:schemeClr val="tx1"/>
                </a:solidFill>
              </a:rPr>
              <a:t> ¹، مهدیه شیخی ² ، فرزانه منثظری فر³</a:t>
            </a:r>
            <a:r>
              <a:rPr lang="en-US" sz="2400" b="1" dirty="0" smtClean="0">
                <a:solidFill>
                  <a:schemeClr val="tx1"/>
                </a:solidFill>
              </a:rPr>
              <a:t/>
            </a:r>
            <a:br>
              <a:rPr lang="en-US" sz="2400" b="1" dirty="0" smtClean="0">
                <a:solidFill>
                  <a:schemeClr val="tx1"/>
                </a:solidFill>
              </a:rPr>
            </a:br>
            <a:r>
              <a:rPr lang="en-US" sz="2400" dirty="0" smtClean="0">
                <a:solidFill>
                  <a:schemeClr val="tx1"/>
                </a:solidFill>
              </a:rPr>
              <a:t/>
            </a:r>
            <a:br>
              <a:rPr lang="en-US" sz="2400" dirty="0" smtClean="0">
                <a:solidFill>
                  <a:schemeClr val="tx1"/>
                </a:solidFill>
              </a:rPr>
            </a:br>
            <a:r>
              <a:rPr lang="ar-SA" sz="2400" b="1" dirty="0" smtClean="0">
                <a:solidFill>
                  <a:schemeClr val="tx1"/>
                </a:solidFill>
              </a:rPr>
              <a:t>¹- مرکز ارتقاء سلامت ، گروه تغذیه ، دانشکده پزشکی ، دانشگاه علوم پزشکی زاهدان</a:t>
            </a:r>
            <a:r>
              <a:rPr lang="en-US" sz="2400" b="1" dirty="0" smtClean="0">
                <a:solidFill>
                  <a:schemeClr val="tx1"/>
                </a:solidFill>
              </a:rPr>
              <a:t/>
            </a:r>
            <a:br>
              <a:rPr lang="en-US" sz="2400" b="1" dirty="0" smtClean="0">
                <a:solidFill>
                  <a:schemeClr val="tx1"/>
                </a:solidFill>
              </a:rPr>
            </a:br>
            <a:r>
              <a:rPr lang="ar-SA" sz="2400" b="1" dirty="0" smtClean="0">
                <a:solidFill>
                  <a:schemeClr val="tx1"/>
                </a:solidFill>
              </a:rPr>
              <a:t>²- مرکز بهداشت استان ، معاونت بهداشتی دانشگاه علوم پزشکی زاهدان </a:t>
            </a:r>
            <a:r>
              <a:rPr lang="en-US" sz="2400" dirty="0" smtClean="0">
                <a:solidFill>
                  <a:schemeClr val="tx1"/>
                </a:solidFill>
              </a:rPr>
              <a:t/>
            </a:r>
            <a:br>
              <a:rPr lang="en-US" sz="2400" dirty="0" smtClean="0">
                <a:solidFill>
                  <a:schemeClr val="tx1"/>
                </a:solidFill>
              </a:rPr>
            </a:br>
            <a:r>
              <a:rPr lang="ar-SA" sz="2400" b="1" dirty="0" smtClean="0">
                <a:solidFill>
                  <a:schemeClr val="tx1"/>
                </a:solidFill>
              </a:rPr>
              <a:t>³- مرکز ارتقاء سلامت باروری، گروه تغذیه ، دانشکده پزشکی ، دانشگاه علوم پزشکی زاهدان </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400" b="1" dirty="0" smtClean="0"/>
              <a:t>بحث</a:t>
            </a:r>
            <a:endParaRPr lang="en-US" sz="4400" b="1" dirty="0"/>
          </a:p>
        </p:txBody>
      </p:sp>
      <p:sp>
        <p:nvSpPr>
          <p:cNvPr id="3" name="Content Placeholder 2"/>
          <p:cNvSpPr>
            <a:spLocks noGrp="1"/>
          </p:cNvSpPr>
          <p:nvPr>
            <p:ph idx="1"/>
          </p:nvPr>
        </p:nvSpPr>
        <p:spPr/>
        <p:txBody>
          <a:bodyPr>
            <a:normAutofit fontScale="92500" lnSpcReduction="20000"/>
          </a:bodyPr>
          <a:lstStyle/>
          <a:p>
            <a:pPr algn="r" rtl="1"/>
            <a:r>
              <a:rPr lang="fa-IR" b="1" dirty="0" smtClean="0"/>
              <a:t>در مطالعه حاضر تقریبا 60% افراد مطالعه دارای ناامنی غذایی بودند که در مقایسه با نتایج بررسی </a:t>
            </a:r>
            <a:r>
              <a:rPr lang="en-US" b="1" dirty="0" smtClean="0"/>
              <a:t> </a:t>
            </a:r>
            <a:r>
              <a:rPr lang="en-US" b="1" dirty="0" err="1" smtClean="0"/>
              <a:t>Mohd</a:t>
            </a:r>
            <a:r>
              <a:rPr lang="en-US" b="1" dirty="0" smtClean="0"/>
              <a:t> </a:t>
            </a:r>
            <a:r>
              <a:rPr lang="en-US" b="1" dirty="0" err="1" smtClean="0"/>
              <a:t>Shariff</a:t>
            </a:r>
            <a:r>
              <a:rPr lang="en-US" b="1" dirty="0" smtClean="0"/>
              <a:t> Z</a:t>
            </a:r>
            <a:r>
              <a:rPr lang="ar-SA" b="1" dirty="0" smtClean="0"/>
              <a:t>&amp;</a:t>
            </a:r>
            <a:r>
              <a:rPr lang="en-US" b="1" dirty="0" err="1" smtClean="0"/>
              <a:t>Khor</a:t>
            </a:r>
            <a:r>
              <a:rPr lang="en-US" b="1" dirty="0" smtClean="0"/>
              <a:t> GL</a:t>
            </a:r>
            <a:r>
              <a:rPr lang="ar-SA" b="1" dirty="0" smtClean="0"/>
              <a:t> درمالزی میزان شیوع نا امنی غذایی که 58% دردرجات مختلف در خانم ها بر اساس پرسشنامه رادیمر – کرنل گزارش نمودند بیشتربوده است.</a:t>
            </a:r>
            <a:endParaRPr lang="fa-IR" b="1" dirty="0" smtClean="0"/>
          </a:p>
          <a:p>
            <a:pPr algn="r" rtl="1"/>
            <a:endParaRPr lang="fa-IR" b="1" dirty="0" smtClean="0"/>
          </a:p>
          <a:p>
            <a:pPr algn="r" rtl="1"/>
            <a:r>
              <a:rPr lang="ar-SA" b="1" dirty="0" smtClean="0"/>
              <a:t> همچنین میزان نا امنی غذایی در خانوارهای دختران نوجوان در دو گروه چاق و غیر چاق نیزمشابه یافته فوق بوده است، اما تفاوت معنی داری بین دو گروه مشاهده نشد (</a:t>
            </a:r>
            <a:r>
              <a:rPr lang="en-US" b="1" dirty="0" smtClean="0"/>
              <a:t>P &gt; 0.05</a:t>
            </a:r>
            <a:r>
              <a:rPr lang="ar-SA" b="1" dirty="0" smtClean="0"/>
              <a:t>)</a:t>
            </a:r>
            <a:endParaRPr lang="en-US" b="1" dirty="0" smtClean="0"/>
          </a:p>
          <a:p>
            <a:pPr algn="r" rtl="1"/>
            <a:r>
              <a:rPr lang="ar-SA" b="1" dirty="0" smtClean="0"/>
              <a:t>با توجه به اینکه اکثریت دختران نوجوان  در مقایسه با دختران غیر چاق دارا ی چاقی شکمی بودند ( 93.1% در مقابل 6.9% ) اهمیت آن بیشتر مورد توجه قرار گرفته که خود می تواند منشا ایجاد بسیاری از بیماری ها باشد. </a:t>
            </a:r>
            <a:endParaRPr lang="fa-IR" b="1" dirty="0" smtClean="0"/>
          </a:p>
          <a:p>
            <a:pPr algn="r" rtl="1"/>
            <a:endParaRPr lang="en-US" b="1" dirty="0" smtClean="0"/>
          </a:p>
          <a:p>
            <a:pPr algn="r" rtl="1"/>
            <a:r>
              <a:rPr lang="ar-SA" b="1" dirty="0" smtClean="0"/>
              <a:t>درمطالعه مالزی ارتباط بین فقروچاقی مشاهده شد وچاقی شکمی درخانمهای با عدم امنیت غذایی(47% -32%) بیشترازخانمهای با امنیت غذایی (29%) بوده است.</a:t>
            </a:r>
            <a:endParaRPr lang="en-US" b="1" dirty="0" smtClean="0"/>
          </a:p>
          <a:p>
            <a:pPr algn="r" rtl="1"/>
            <a:r>
              <a:rPr lang="ar-SA" b="1" dirty="0" smtClean="0"/>
              <a:t>در مطالعه حاضرعدم استطاعت مالی در خانوارهای دختران چاق وغیرچاق مشابه یکدیگربوده است.</a:t>
            </a:r>
            <a:endParaRPr lang="en-US" b="1"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lgn="r" rtl="1"/>
            <a:r>
              <a:rPr lang="ar-SA" b="1" dirty="0" smtClean="0"/>
              <a:t>عوامل  دموگرافیک مانند بعد خانوار که درخانوارهای دو گروه دختران نوجوان چاق و غیر چاق بطور متوسط 1.7 ± 5.7 و 1.8 ± 6.3 بوده که به موازات سایر فاکتورهای اجتماعی و اقتصادی نقش مهمی برمدیریت بودجه خانوار و انتخاب غذای مناسب دارد.</a:t>
            </a:r>
            <a:endParaRPr lang="fa-IR" b="1" dirty="0" smtClean="0"/>
          </a:p>
          <a:p>
            <a:pPr algn="r" rtl="1"/>
            <a:endParaRPr lang="en-US" b="1" dirty="0" smtClean="0"/>
          </a:p>
          <a:p>
            <a:pPr algn="r" rtl="1"/>
            <a:r>
              <a:rPr lang="ar-SA" b="1" dirty="0" smtClean="0"/>
              <a:t>تحقیق نشان داد گرسنگی فردی</a:t>
            </a:r>
            <a:r>
              <a:rPr lang="en-US" b="1" dirty="0" smtClean="0"/>
              <a:t>) </a:t>
            </a:r>
            <a:r>
              <a:rPr lang="ar-SA" b="1" dirty="0" smtClean="0"/>
              <a:t>ناامنی وخیم) بردرگروههای چاق و غیر چاق به ترتیب 94.3% و 90.3% می باشدکه  نمایانگرمشکلات عمده تغذیه ای ودرمعرض خطر بودن گروه آسیب پذیر فوق می باشد.</a:t>
            </a:r>
            <a:endParaRPr lang="en-US" b="1" dirty="0" smtClean="0"/>
          </a:p>
          <a:p>
            <a:pPr algn="r" rtl="1"/>
            <a:r>
              <a:rPr lang="en-US" b="1" dirty="0" smtClean="0"/>
              <a:t> </a:t>
            </a:r>
          </a:p>
          <a:p>
            <a:pPr algn="r" rtl="1"/>
            <a:r>
              <a:rPr lang="ar-SA" b="1" dirty="0" smtClean="0"/>
              <a:t> در مطالعه </a:t>
            </a:r>
            <a:r>
              <a:rPr lang="en-US" b="1" dirty="0" err="1" smtClean="0"/>
              <a:t>Mohd</a:t>
            </a:r>
            <a:r>
              <a:rPr lang="en-US" b="1" dirty="0" smtClean="0"/>
              <a:t> </a:t>
            </a:r>
            <a:r>
              <a:rPr lang="en-US" b="1" dirty="0" err="1" smtClean="0"/>
              <a:t>Shariff</a:t>
            </a:r>
            <a:r>
              <a:rPr lang="en-US" b="1" dirty="0" smtClean="0"/>
              <a:t> Z</a:t>
            </a:r>
            <a:r>
              <a:rPr lang="ar-SA" b="1" dirty="0" smtClean="0"/>
              <a:t> &amp;</a:t>
            </a:r>
            <a:r>
              <a:rPr lang="en-US" b="1" dirty="0" smtClean="0"/>
              <a:t> </a:t>
            </a:r>
            <a:r>
              <a:rPr lang="en-US" b="1" dirty="0" err="1" smtClean="0"/>
              <a:t>Khor</a:t>
            </a:r>
            <a:r>
              <a:rPr lang="en-US" b="1" dirty="0" smtClean="0"/>
              <a:t> GL</a:t>
            </a:r>
            <a:r>
              <a:rPr lang="ar-SA" b="1" dirty="0" smtClean="0"/>
              <a:t>به عدم توان اقتصادی خا نوارها ، عدم تنوع غذایی وفعالیت فیزیکی به عنوان عوامل تاثیر گذار بر امنیت غذایی خانوارها اشاره شده است. </a:t>
            </a:r>
            <a:endParaRPr lang="en-US" b="1" dirty="0" smtClean="0"/>
          </a:p>
          <a:p>
            <a:pPr rtl="1"/>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400" b="1" dirty="0" smtClean="0"/>
              <a:t>نتیجه گیری</a:t>
            </a:r>
            <a:endParaRPr lang="en-US" sz="4400" b="1" dirty="0"/>
          </a:p>
        </p:txBody>
      </p:sp>
      <p:sp>
        <p:nvSpPr>
          <p:cNvPr id="3" name="Content Placeholder 2"/>
          <p:cNvSpPr>
            <a:spLocks noGrp="1"/>
          </p:cNvSpPr>
          <p:nvPr>
            <p:ph idx="1"/>
          </p:nvPr>
        </p:nvSpPr>
        <p:spPr/>
        <p:txBody>
          <a:bodyPr/>
          <a:lstStyle/>
          <a:p>
            <a:pPr algn="r" rtl="1"/>
            <a:r>
              <a:rPr lang="ar-SA" b="1" dirty="0" smtClean="0"/>
              <a:t>در مجموع نتایج تحقیق موید آنست ناامنی غذایی در جامعه مورد مطالعه به </a:t>
            </a:r>
            <a:endParaRPr lang="fa-IR" b="1" dirty="0" smtClean="0"/>
          </a:p>
          <a:p>
            <a:pPr algn="r" rtl="1"/>
            <a:r>
              <a:rPr lang="ar-SA" b="1" dirty="0" smtClean="0"/>
              <a:t>شکل عدم تعادل در تغذیه مناسب وجود دارد و ناامنی غذایی همانند سایر </a:t>
            </a:r>
            <a:endParaRPr lang="fa-IR" b="1" dirty="0" smtClean="0"/>
          </a:p>
          <a:p>
            <a:pPr algn="r" rtl="1"/>
            <a:r>
              <a:rPr lang="ar-SA" b="1" dirty="0" smtClean="0"/>
              <a:t>عوامل خطرزا تاثیر گذاردر بروز چاقی می باشد. لذا لزوم انجام مطالعات در</a:t>
            </a:r>
            <a:endParaRPr lang="fa-IR" b="1" dirty="0" smtClean="0"/>
          </a:p>
          <a:p>
            <a:pPr algn="r" rtl="1"/>
            <a:r>
              <a:rPr lang="ar-SA" b="1" dirty="0" smtClean="0"/>
              <a:t> مورد ارزیابی ناامنی غذایی به روشهای دیگر را مورد  تاکید قرار داده، مضافا</a:t>
            </a:r>
            <a:endParaRPr lang="fa-IR" b="1" dirty="0" smtClean="0"/>
          </a:p>
          <a:p>
            <a:pPr algn="r" rtl="1"/>
            <a:r>
              <a:rPr lang="ar-SA" b="1" dirty="0" smtClean="0"/>
              <a:t> اینکه اجرای برنامه های آموزشی ، مداخله ای وحمایتی تغذیه ای را درگروه</a:t>
            </a:r>
            <a:endParaRPr lang="fa-IR" b="1" dirty="0" smtClean="0"/>
          </a:p>
          <a:p>
            <a:pPr algn="r" rtl="1"/>
            <a:r>
              <a:rPr lang="ar-SA" b="1" dirty="0" smtClean="0"/>
              <a:t> آسیب پذیرفوق پیشنهاد می نماید.</a:t>
            </a:r>
            <a:endParaRPr lang="en-US" b="1" dirty="0" smtClean="0"/>
          </a:p>
          <a:p>
            <a:pPr algn="r" rtl="1"/>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t>منابع</a:t>
            </a:r>
            <a:endParaRPr lang="en-US" sz="4400" b="1" dirty="0"/>
          </a:p>
        </p:txBody>
      </p:sp>
      <p:sp>
        <p:nvSpPr>
          <p:cNvPr id="3" name="Content Placeholder 2"/>
          <p:cNvSpPr>
            <a:spLocks noGrp="1"/>
          </p:cNvSpPr>
          <p:nvPr>
            <p:ph idx="1"/>
          </p:nvPr>
        </p:nvSpPr>
        <p:spPr/>
        <p:txBody>
          <a:bodyPr>
            <a:normAutofit fontScale="70000" lnSpcReduction="20000"/>
          </a:bodyPr>
          <a:lstStyle/>
          <a:p>
            <a:pPr rtl="1"/>
            <a:r>
              <a:rPr lang="fa-IR" b="1" dirty="0" smtClean="0"/>
              <a:t> </a:t>
            </a:r>
            <a:endParaRPr lang="en-US" dirty="0" smtClean="0"/>
          </a:p>
          <a:p>
            <a:r>
              <a:rPr lang="en-US" dirty="0" smtClean="0"/>
              <a:t>1-World </a:t>
            </a:r>
            <a:r>
              <a:rPr lang="en-US" dirty="0" err="1" smtClean="0"/>
              <a:t>Healh</a:t>
            </a:r>
            <a:r>
              <a:rPr lang="en-US" dirty="0" smtClean="0"/>
              <a:t> </a:t>
            </a:r>
            <a:r>
              <a:rPr lang="en-US" dirty="0" err="1" smtClean="0"/>
              <a:t>Organisation</a:t>
            </a:r>
            <a:r>
              <a:rPr lang="en-US" dirty="0" smtClean="0"/>
              <a:t>. Global database on body mass index. Available </a:t>
            </a:r>
            <a:r>
              <a:rPr lang="en-US" dirty="0" err="1" smtClean="0"/>
              <a:t>at:http</a:t>
            </a:r>
            <a:r>
              <a:rPr lang="en-US" dirty="0" smtClean="0"/>
              <a:t>://</a:t>
            </a:r>
            <a:r>
              <a:rPr lang="en-US" dirty="0" err="1" smtClean="0"/>
              <a:t>www.who.int</a:t>
            </a:r>
            <a:r>
              <a:rPr lang="en-US" dirty="0" smtClean="0"/>
              <a:t>/</a:t>
            </a:r>
            <a:r>
              <a:rPr lang="en-US" dirty="0" err="1" smtClean="0"/>
              <a:t>bmi</a:t>
            </a:r>
            <a:r>
              <a:rPr lang="en-US" dirty="0" smtClean="0"/>
              <a:t>/</a:t>
            </a:r>
            <a:r>
              <a:rPr lang="en-US" dirty="0" err="1" smtClean="0"/>
              <a:t>index.jsp?intopage</a:t>
            </a:r>
            <a:r>
              <a:rPr lang="en-US" dirty="0" smtClean="0"/>
              <a:t>=into_3.html.Accessed 11 June 2008.</a:t>
            </a:r>
          </a:p>
          <a:p>
            <a:r>
              <a:rPr lang="en-US" dirty="0" smtClean="0"/>
              <a:t>2-Prentice </a:t>
            </a:r>
            <a:r>
              <a:rPr lang="en-US" dirty="0" err="1" smtClean="0"/>
              <a:t>AM.The</a:t>
            </a:r>
            <a:r>
              <a:rPr lang="en-US" dirty="0" smtClean="0"/>
              <a:t> emerging epidemic of obesity in developing countries. </a:t>
            </a:r>
            <a:r>
              <a:rPr lang="en-US" dirty="0" err="1" smtClean="0"/>
              <a:t>Int</a:t>
            </a:r>
            <a:r>
              <a:rPr lang="en-US" dirty="0" smtClean="0"/>
              <a:t> J </a:t>
            </a:r>
            <a:r>
              <a:rPr lang="en-US" dirty="0" err="1" smtClean="0"/>
              <a:t>Epidemiol</a:t>
            </a:r>
            <a:r>
              <a:rPr lang="en-US" dirty="0" smtClean="0"/>
              <a:t> 2006;35:93-99</a:t>
            </a:r>
          </a:p>
          <a:p>
            <a:r>
              <a:rPr lang="en-US" dirty="0" smtClean="0"/>
              <a:t>3 -World Health </a:t>
            </a:r>
            <a:r>
              <a:rPr lang="en-US" dirty="0" err="1" smtClean="0"/>
              <a:t>Organisation</a:t>
            </a:r>
            <a:r>
              <a:rPr lang="en-US" dirty="0" smtClean="0"/>
              <a:t>. Fact sheet: obesity and overweight. Available at:          http://www.who.int/mediacentre/factsheet/fs311/en/print/html.Accssed 11  June  2008. </a:t>
            </a:r>
          </a:p>
          <a:p>
            <a:r>
              <a:rPr lang="en-US" dirty="0" smtClean="0"/>
              <a:t>4-Ogden CL, </a:t>
            </a:r>
            <a:r>
              <a:rPr lang="en-US" dirty="0" err="1" smtClean="0"/>
              <a:t>Flegal</a:t>
            </a:r>
            <a:r>
              <a:rPr lang="en-US" dirty="0" smtClean="0"/>
              <a:t> KM, Carroll MD, Prevalence and trends in overweight among US children and adolescents, 1999-2000. JAMA. 2002; 288:1728-1732.</a:t>
            </a:r>
          </a:p>
          <a:p>
            <a:r>
              <a:rPr lang="en-US" dirty="0" smtClean="0"/>
              <a:t>5-Azadbakht L, </a:t>
            </a:r>
            <a:r>
              <a:rPr lang="en-US" dirty="0" err="1" smtClean="0"/>
              <a:t>Mirmiran</a:t>
            </a:r>
            <a:r>
              <a:rPr lang="en-US" dirty="0" smtClean="0"/>
              <a:t> P, Shiva N, </a:t>
            </a:r>
            <a:r>
              <a:rPr lang="en-US" dirty="0" err="1" smtClean="0"/>
              <a:t>Azizi</a:t>
            </a:r>
            <a:r>
              <a:rPr lang="en-US" dirty="0" smtClean="0"/>
              <a:t> F. </a:t>
            </a:r>
            <a:r>
              <a:rPr lang="en-US" dirty="0" err="1" smtClean="0"/>
              <a:t>Generel</a:t>
            </a:r>
            <a:r>
              <a:rPr lang="en-US" dirty="0" smtClean="0"/>
              <a:t> obesity and central adiposity in a representative sample of </a:t>
            </a:r>
            <a:r>
              <a:rPr lang="en-US" dirty="0" err="1" smtClean="0"/>
              <a:t>Tehranian</a:t>
            </a:r>
            <a:r>
              <a:rPr lang="en-US" dirty="0" smtClean="0"/>
              <a:t> adults: prevalence and determinants. </a:t>
            </a:r>
            <a:r>
              <a:rPr lang="en-US" dirty="0" err="1" smtClean="0"/>
              <a:t>Int</a:t>
            </a:r>
            <a:r>
              <a:rPr lang="en-US" dirty="0" smtClean="0"/>
              <a:t> J </a:t>
            </a:r>
            <a:r>
              <a:rPr lang="en-US" dirty="0" err="1" smtClean="0"/>
              <a:t>Vitam</a:t>
            </a:r>
            <a:r>
              <a:rPr lang="en-US" dirty="0" smtClean="0"/>
              <a:t> </a:t>
            </a:r>
            <a:r>
              <a:rPr lang="en-US" dirty="0" err="1" smtClean="0"/>
              <a:t>Nutr</a:t>
            </a:r>
            <a:r>
              <a:rPr lang="en-US" dirty="0" smtClean="0"/>
              <a:t> Res. 2005; 75: 297-304.</a:t>
            </a:r>
          </a:p>
          <a:p>
            <a:r>
              <a:rPr lang="en-US" dirty="0" smtClean="0"/>
              <a:t>6. National Center for Health Statistics (NCHS), Centers for Disease Control and Prevention (CDC), Health E-stats. 2001.Prevalence of overweight among children and adolescents and adults. United States; 1999. http://www.cdc. </a:t>
            </a:r>
            <a:r>
              <a:rPr lang="en-US" dirty="0" err="1" smtClean="0"/>
              <a:t>gov</a:t>
            </a:r>
            <a:r>
              <a:rPr lang="en-US" dirty="0" smtClean="0"/>
              <a:t>/</a:t>
            </a:r>
            <a:r>
              <a:rPr lang="en-US" dirty="0" err="1" smtClean="0"/>
              <a:t>nchs</a:t>
            </a:r>
            <a:r>
              <a:rPr lang="en-US" dirty="0" smtClean="0"/>
              <a:t>/releases/</a:t>
            </a:r>
            <a:r>
              <a:rPr lang="en-US" dirty="0" err="1" smtClean="0"/>
              <a:t>olnews</a:t>
            </a:r>
            <a:r>
              <a:rPr lang="en-US" dirty="0" smtClean="0"/>
              <a:t>/overwght99. </a:t>
            </a:r>
            <a:r>
              <a:rPr lang="en-US" dirty="0" err="1" smtClean="0"/>
              <a:t>htm</a:t>
            </a:r>
            <a:r>
              <a:rPr lang="en-US" dirty="0" smtClean="0"/>
              <a:t>.</a:t>
            </a:r>
          </a:p>
          <a:p>
            <a:pPr algn="r"/>
            <a:r>
              <a:rPr lang="fa-IR" dirty="0" smtClean="0"/>
              <a:t>7- میرمیران پروین، محمدی فاطمه، اله وردیان سیما، سربازی نرگس، امامی حبیب، عزیزی فریدون.شیوع کم وزنی و اضافه وزن در گروهی از نوجوانان شرق تهران و رابطه آن با دریافت های غذایی آنان.خلاصه مقالات ششمین کنگره تغذیه ایران، دانشگاه علوم پزشکی اهواز، 1379 صفحه ی 37.</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85000" lnSpcReduction="10000"/>
          </a:bodyPr>
          <a:lstStyle/>
          <a:p>
            <a:pPr algn="r" rtl="1"/>
            <a:r>
              <a:rPr lang="fa-IR" dirty="0" smtClean="0"/>
              <a:t>8- پور مقیم مژگان، جزایری ابوالقاسم، ارزیابی و مقایسه وضع تغذیه دختران نوجوان دبیرستانی در دو منطقه در شمال و جنوب شهر تهران.پایان نامه کارشناسی ارشد، تهران:دانشکده بهداشت، دانشگاه علوم پزشکی تهران، 1373</a:t>
            </a:r>
            <a:endParaRPr lang="en-US" dirty="0" smtClean="0"/>
          </a:p>
          <a:p>
            <a:pPr algn="r"/>
            <a:r>
              <a:rPr lang="fa-IR" dirty="0" smtClean="0"/>
              <a:t>9- پروین فریده ، جانقربانی محسن، شیوع چاقی در دانش آموزان دختر دبیرستان های دولتی کرمان.پایان نامه ی دکترای حرفه ایی، کرمان : دانشکده پزشکی ، دانشگاه علوم پزشکی کرمان،1374.</a:t>
            </a:r>
            <a:endParaRPr lang="en-US" dirty="0" smtClean="0"/>
          </a:p>
          <a:p>
            <a:r>
              <a:rPr lang="en-US" dirty="0" smtClean="0"/>
              <a:t>10-Gargari </a:t>
            </a:r>
            <a:r>
              <a:rPr lang="en-US" dirty="0" err="1" smtClean="0"/>
              <a:t>BP,Behzad</a:t>
            </a:r>
            <a:r>
              <a:rPr lang="en-US" dirty="0" smtClean="0"/>
              <a:t> </a:t>
            </a:r>
            <a:r>
              <a:rPr lang="en-US" dirty="0" err="1" smtClean="0"/>
              <a:t>MH,Ghassab</a:t>
            </a:r>
            <a:r>
              <a:rPr lang="en-US" dirty="0" smtClean="0"/>
              <a:t> pour </a:t>
            </a:r>
            <a:r>
              <a:rPr lang="en-US" dirty="0" err="1" smtClean="0"/>
              <a:t>S,Ayat</a:t>
            </a:r>
            <a:r>
              <a:rPr lang="en-US" dirty="0" smtClean="0"/>
              <a:t> </a:t>
            </a:r>
            <a:r>
              <a:rPr lang="en-US" dirty="0" err="1" smtClean="0"/>
              <a:t>A.Prevalence</a:t>
            </a:r>
            <a:r>
              <a:rPr lang="en-US" dirty="0" smtClean="0"/>
              <a:t> of over weight and obesity among high school girl in </a:t>
            </a:r>
            <a:r>
              <a:rPr lang="en-US" dirty="0" err="1" smtClean="0"/>
              <a:t>tabrize,iran,in</a:t>
            </a:r>
            <a:r>
              <a:rPr lang="en-US" dirty="0" smtClean="0"/>
              <a:t> 2001.Food </a:t>
            </a:r>
            <a:r>
              <a:rPr lang="en-US" dirty="0" err="1" smtClean="0"/>
              <a:t>Nutr</a:t>
            </a:r>
            <a:r>
              <a:rPr lang="en-US" dirty="0" smtClean="0"/>
              <a:t> Bull.2004 sep;25(3):288-91</a:t>
            </a:r>
          </a:p>
          <a:p>
            <a:r>
              <a:rPr lang="en-US" dirty="0" smtClean="0"/>
              <a:t>11-Lopez AD, </a:t>
            </a:r>
            <a:r>
              <a:rPr lang="en-US" dirty="0" err="1" smtClean="0"/>
              <a:t>Mathers</a:t>
            </a:r>
            <a:r>
              <a:rPr lang="en-US" dirty="0" smtClean="0"/>
              <a:t> CD, </a:t>
            </a:r>
            <a:r>
              <a:rPr lang="en-US" dirty="0" err="1" smtClean="0"/>
              <a:t>Ezzati</a:t>
            </a:r>
            <a:r>
              <a:rPr lang="en-US" dirty="0" smtClean="0"/>
              <a:t> M. Global burden </a:t>
            </a:r>
            <a:r>
              <a:rPr lang="en-US" dirty="0" err="1" smtClean="0"/>
              <a:t>ao</a:t>
            </a:r>
            <a:r>
              <a:rPr lang="en-US" dirty="0" smtClean="0"/>
              <a:t> disease and risk factors New York: Oxford University </a:t>
            </a:r>
            <a:r>
              <a:rPr lang="en-US" dirty="0" err="1" smtClean="0"/>
              <a:t>Press;Washington</a:t>
            </a:r>
            <a:r>
              <a:rPr lang="en-US" dirty="0" smtClean="0"/>
              <a:t>, </a:t>
            </a:r>
            <a:r>
              <a:rPr lang="en-US" dirty="0" err="1" smtClean="0"/>
              <a:t>DC:World</a:t>
            </a:r>
            <a:r>
              <a:rPr lang="en-US" dirty="0" smtClean="0"/>
              <a:t> Bank; 2006.</a:t>
            </a:r>
          </a:p>
          <a:p>
            <a:r>
              <a:rPr lang="en-US" dirty="0" smtClean="0"/>
              <a:t>12-Montazerifar F, </a:t>
            </a:r>
            <a:r>
              <a:rPr lang="en-US" dirty="0" err="1" smtClean="0"/>
              <a:t>Karajibani</a:t>
            </a:r>
            <a:r>
              <a:rPr lang="en-US" dirty="0" smtClean="0"/>
              <a:t> M, </a:t>
            </a:r>
            <a:r>
              <a:rPr lang="en-US" dirty="0" err="1" smtClean="0"/>
              <a:t>rakhshani</a:t>
            </a:r>
            <a:r>
              <a:rPr lang="en-US" dirty="0" smtClean="0"/>
              <a:t> F, </a:t>
            </a:r>
            <a:r>
              <a:rPr lang="en-US" dirty="0" err="1" smtClean="0"/>
              <a:t>Hashemi</a:t>
            </a:r>
            <a:r>
              <a:rPr lang="en-US" dirty="0" smtClean="0"/>
              <a:t> M. Prevalence of underweight, overweight and obesity among high-school girls  in </a:t>
            </a:r>
            <a:r>
              <a:rPr lang="en-US" dirty="0" err="1" smtClean="0"/>
              <a:t>sistan</a:t>
            </a:r>
            <a:r>
              <a:rPr lang="en-US" dirty="0" smtClean="0"/>
              <a:t> </a:t>
            </a:r>
            <a:r>
              <a:rPr lang="en-US" dirty="0" err="1" smtClean="0"/>
              <a:t>va</a:t>
            </a:r>
            <a:r>
              <a:rPr lang="en-US" dirty="0" smtClean="0"/>
              <a:t> </a:t>
            </a:r>
            <a:r>
              <a:rPr lang="en-US" dirty="0" err="1" smtClean="0"/>
              <a:t>baluchistan</a:t>
            </a:r>
            <a:r>
              <a:rPr lang="en-US" dirty="0" smtClean="0"/>
              <a:t>. Eastern Mediterranean Health Journal 2009; 15 (5): 1293-12300</a:t>
            </a:r>
          </a:p>
          <a:p>
            <a:r>
              <a:rPr lang="en-US" dirty="0" smtClean="0"/>
              <a:t>13-Rezaeian M, Salem Z. Prevalence of obesity and abdominal obesity in a sample of urban adult population within south east of Iran. Pakistan Journal Of Medical science 2007; 23 (2) : 193-197</a:t>
            </a:r>
          </a:p>
          <a:p>
            <a:r>
              <a:rPr lang="en-US" dirty="0" smtClean="0"/>
              <a:t>14-Townsend MS, </a:t>
            </a:r>
            <a:r>
              <a:rPr lang="en-US" dirty="0" err="1" smtClean="0"/>
              <a:t>Peerson</a:t>
            </a:r>
            <a:r>
              <a:rPr lang="en-US" dirty="0" smtClean="0"/>
              <a:t> J. Food insecurity is positively related to overweight in women. J </a:t>
            </a:r>
            <a:r>
              <a:rPr lang="en-US" dirty="0" err="1" smtClean="0"/>
              <a:t>Nutr</a:t>
            </a:r>
            <a:r>
              <a:rPr lang="en-US" dirty="0" smtClean="0"/>
              <a:t>. 2001; 131: 1738-1745. </a:t>
            </a:r>
          </a:p>
          <a:p>
            <a:r>
              <a:rPr lang="en-US" dirty="0" smtClean="0"/>
              <a:t>15-Gulliford MC, </a:t>
            </a:r>
            <a:r>
              <a:rPr lang="en-US" dirty="0" err="1" smtClean="0"/>
              <a:t>Mahabir</a:t>
            </a:r>
            <a:r>
              <a:rPr lang="en-US" dirty="0" smtClean="0"/>
              <a:t> D, </a:t>
            </a:r>
            <a:r>
              <a:rPr lang="en-US" dirty="0" err="1" smtClean="0"/>
              <a:t>Rocke</a:t>
            </a:r>
            <a:r>
              <a:rPr lang="en-US" dirty="0" smtClean="0"/>
              <a:t> B. Food insecurity, food choice, and body mass index in adults: nutrition transition in Trinidad and Tobago. </a:t>
            </a:r>
            <a:r>
              <a:rPr lang="en-US" dirty="0" err="1" smtClean="0"/>
              <a:t>Int</a:t>
            </a:r>
            <a:r>
              <a:rPr lang="en-US" dirty="0" smtClean="0"/>
              <a:t> J </a:t>
            </a:r>
            <a:r>
              <a:rPr lang="en-US" dirty="0" err="1" smtClean="0"/>
              <a:t>Epidemiol</a:t>
            </a:r>
            <a:r>
              <a:rPr lang="en-US" dirty="0" smtClean="0"/>
              <a:t> 2003; 32: 508-516.</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3400" y="304800"/>
            <a:ext cx="8229600" cy="762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fontScale="70000" lnSpcReduction="20000"/>
          </a:bodyPr>
          <a:lstStyle/>
          <a:p>
            <a:r>
              <a:rPr lang="en-US" dirty="0" smtClean="0"/>
              <a:t>16</a:t>
            </a:r>
            <a:r>
              <a:rPr lang="en-AU" dirty="0" smtClean="0"/>
              <a:t>- Taken from: nutrition. </a:t>
            </a:r>
            <a:r>
              <a:rPr lang="en-AU" dirty="0" err="1" smtClean="0"/>
              <a:t>Tufts.ed</a:t>
            </a:r>
            <a:r>
              <a:rPr lang="en-AU" dirty="0" smtClean="0"/>
              <a:t>/docs/</a:t>
            </a:r>
            <a:r>
              <a:rPr lang="en-AU" dirty="0" err="1" smtClean="0"/>
              <a:t>pdf</a:t>
            </a:r>
            <a:r>
              <a:rPr lang="en-AU" dirty="0" smtClean="0"/>
              <a:t>/famine/sphere-nairobi-report.pdf</a:t>
            </a:r>
            <a:endParaRPr lang="en-US" dirty="0" smtClean="0"/>
          </a:p>
          <a:p>
            <a:pPr rtl="1"/>
            <a:r>
              <a:rPr lang="en-US" dirty="0" smtClean="0"/>
              <a:t>17-Zerafati </a:t>
            </a:r>
            <a:r>
              <a:rPr lang="en-US" dirty="0" err="1" smtClean="0"/>
              <a:t>Shoae</a:t>
            </a:r>
            <a:r>
              <a:rPr lang="en-US" dirty="0" smtClean="0"/>
              <a:t> N, </a:t>
            </a:r>
            <a:r>
              <a:rPr lang="en-US" dirty="0" err="1" smtClean="0"/>
              <a:t>Omidvar</a:t>
            </a:r>
            <a:r>
              <a:rPr lang="en-US" dirty="0" smtClean="0"/>
              <a:t> N, Ghazi-</a:t>
            </a:r>
            <a:r>
              <a:rPr lang="en-US" dirty="0" err="1" smtClean="0"/>
              <a:t>Tabatabaie</a:t>
            </a:r>
            <a:r>
              <a:rPr lang="en-US" dirty="0" smtClean="0"/>
              <a:t> M, </a:t>
            </a:r>
            <a:r>
              <a:rPr lang="en-US" dirty="0" err="1" smtClean="0"/>
              <a:t>Houshiar</a:t>
            </a:r>
            <a:r>
              <a:rPr lang="en-US" dirty="0" smtClean="0"/>
              <a:t> </a:t>
            </a:r>
            <a:r>
              <a:rPr lang="en-US" dirty="0" err="1" smtClean="0"/>
              <a:t>Rad</a:t>
            </a:r>
            <a:r>
              <a:rPr lang="en-US" dirty="0" smtClean="0"/>
              <a:t> A, </a:t>
            </a:r>
            <a:r>
              <a:rPr lang="en-US" dirty="0" err="1" smtClean="0"/>
              <a:t>Fallah</a:t>
            </a:r>
            <a:r>
              <a:rPr lang="en-US" dirty="0" smtClean="0"/>
              <a:t> H, </a:t>
            </a:r>
            <a:r>
              <a:rPr lang="en-US" dirty="0" err="1" smtClean="0"/>
              <a:t>Mehrabi</a:t>
            </a:r>
            <a:r>
              <a:rPr lang="en-US" dirty="0" smtClean="0"/>
              <a:t> Y. Is the adapted </a:t>
            </a:r>
            <a:r>
              <a:rPr lang="en-US" dirty="0" err="1" smtClean="0"/>
              <a:t>Radimer</a:t>
            </a:r>
            <a:r>
              <a:rPr lang="en-US" dirty="0" smtClean="0"/>
              <a:t>/Cornell questionnaire valid to measure food insecurity of urban household I Tehran, Iran? Public health Nutrition 2007; 10(8): 855-861.</a:t>
            </a:r>
          </a:p>
          <a:p>
            <a:r>
              <a:rPr lang="en-US" dirty="0" smtClean="0"/>
              <a:t>18-Tanumihardjo S, Anderson C, </a:t>
            </a:r>
            <a:r>
              <a:rPr lang="en-US" dirty="0" err="1" smtClean="0"/>
              <a:t>Koufer-Horwitz</a:t>
            </a:r>
            <a:r>
              <a:rPr lang="en-US" dirty="0" smtClean="0"/>
              <a:t> M. Poverty, obesity, and malnutrition: An international perspective recognizing the paradox. J Am Diet Assoc 2007; 107: 1966-1972.</a:t>
            </a:r>
          </a:p>
          <a:p>
            <a:r>
              <a:rPr lang="en-US" dirty="0" smtClean="0"/>
              <a:t>19-Maddah M, </a:t>
            </a:r>
            <a:r>
              <a:rPr lang="en-US" dirty="0" err="1" smtClean="0"/>
              <a:t>Nikooyeh</a:t>
            </a:r>
            <a:r>
              <a:rPr lang="en-US" dirty="0" smtClean="0"/>
              <a:t> B. Obesity among Iranian adolescent girls: location of residence and parental obesity. Journal Health population Nutrition 2010; 28 (1) :61-66</a:t>
            </a:r>
          </a:p>
          <a:p>
            <a:r>
              <a:rPr lang="en-US" dirty="0" smtClean="0"/>
              <a:t>20-Alaimo K, Olson CM, </a:t>
            </a:r>
            <a:r>
              <a:rPr lang="en-US" dirty="0" err="1" smtClean="0"/>
              <a:t>Frongillo</a:t>
            </a:r>
            <a:r>
              <a:rPr lang="en-US" dirty="0" smtClean="0"/>
              <a:t> EA. Low family income and food insufficiency in relation to overweight in US children: is there a paradox? Arch </a:t>
            </a:r>
            <a:r>
              <a:rPr lang="en-US" dirty="0" err="1" smtClean="0"/>
              <a:t>Pediatr</a:t>
            </a:r>
            <a:r>
              <a:rPr lang="en-US" dirty="0" smtClean="0"/>
              <a:t> </a:t>
            </a:r>
            <a:r>
              <a:rPr lang="en-US" dirty="0" err="1" smtClean="0"/>
              <a:t>Adolesc</a:t>
            </a:r>
            <a:r>
              <a:rPr lang="en-US" dirty="0" smtClean="0"/>
              <a:t> Med 2001; 155: 11-27.</a:t>
            </a:r>
          </a:p>
          <a:p>
            <a:r>
              <a:rPr lang="en-US" dirty="0" smtClean="0"/>
              <a:t>21-Adams EJ, </a:t>
            </a:r>
            <a:r>
              <a:rPr lang="en-US" dirty="0" err="1" smtClean="0"/>
              <a:t>Grummer-Strown</a:t>
            </a:r>
            <a:r>
              <a:rPr lang="en-US" dirty="0" smtClean="0"/>
              <a:t> L, Chavez G. Food insecurity is associated with increased risk of obesity in California women. J </a:t>
            </a:r>
            <a:r>
              <a:rPr lang="en-US" dirty="0" err="1" smtClean="0"/>
              <a:t>Nutr</a:t>
            </a:r>
            <a:r>
              <a:rPr lang="en-US" dirty="0" smtClean="0"/>
              <a:t> 2003; 133: 1070-1074.</a:t>
            </a:r>
          </a:p>
          <a:p>
            <a:r>
              <a:rPr lang="en-US" dirty="0" smtClean="0"/>
              <a:t>22-Mohd </a:t>
            </a:r>
            <a:r>
              <a:rPr lang="en-US" dirty="0" err="1" smtClean="0"/>
              <a:t>Shariff</a:t>
            </a:r>
            <a:r>
              <a:rPr lang="en-US" dirty="0" smtClean="0"/>
              <a:t> Z, </a:t>
            </a:r>
            <a:r>
              <a:rPr lang="en-US" dirty="0" err="1" smtClean="0"/>
              <a:t>Khor</a:t>
            </a:r>
            <a:r>
              <a:rPr lang="en-US" dirty="0" smtClean="0"/>
              <a:t> GL. Obesity and household food insecurity: evidence from a sample of rural households in Malaysia. </a:t>
            </a:r>
            <a:r>
              <a:rPr lang="en-US" dirty="0" err="1" smtClean="0"/>
              <a:t>Eur</a:t>
            </a:r>
            <a:r>
              <a:rPr lang="en-US" dirty="0" smtClean="0"/>
              <a:t> J </a:t>
            </a:r>
            <a:r>
              <a:rPr lang="en-US" dirty="0" err="1" smtClean="0"/>
              <a:t>Clin</a:t>
            </a:r>
            <a:r>
              <a:rPr lang="en-US" dirty="0" smtClean="0"/>
              <a:t> </a:t>
            </a:r>
            <a:r>
              <a:rPr lang="en-US" dirty="0" err="1" smtClean="0"/>
              <a:t>Nutr</a:t>
            </a:r>
            <a:r>
              <a:rPr lang="en-US" dirty="0" smtClean="0"/>
              <a:t> 2005; 59: 1049-1058.</a:t>
            </a:r>
          </a:p>
          <a:p>
            <a:r>
              <a:rPr lang="en-US" dirty="0" smtClean="0"/>
              <a:t>23-Chaput J-P, Gilbert J, Tremblay A. Relationship between food insecurity and body composition in Ugandans living in </a:t>
            </a:r>
            <a:r>
              <a:rPr lang="en-US" dirty="0" err="1" smtClean="0"/>
              <a:t>urben</a:t>
            </a:r>
            <a:r>
              <a:rPr lang="en-US" dirty="0" smtClean="0"/>
              <a:t> Kampala. J Am Diet </a:t>
            </a:r>
            <a:r>
              <a:rPr lang="en-US" dirty="0" err="1" smtClean="0"/>
              <a:t>Asoc</a:t>
            </a:r>
            <a:r>
              <a:rPr lang="en-US" dirty="0" smtClean="0"/>
              <a:t> 2007; 107: 1978-1982.</a:t>
            </a:r>
          </a:p>
          <a:p>
            <a:r>
              <a:rPr lang="en-US" dirty="0" smtClean="0"/>
              <a:t>24-Olson CM, </a:t>
            </a:r>
            <a:r>
              <a:rPr lang="en-US" dirty="0" err="1" smtClean="0"/>
              <a:t>Strawderman</a:t>
            </a:r>
            <a:r>
              <a:rPr lang="en-US" dirty="0" smtClean="0"/>
              <a:t> MS. The relationship between food insecurity and obesity in rural childbearing women. J Rural Health 2008; 24: 60-66.</a:t>
            </a:r>
          </a:p>
          <a:p>
            <a:pPr algn="r" rtl="1"/>
            <a:r>
              <a:rPr lang="ar-SA" dirty="0" smtClean="0"/>
              <a:t>25-قاسمی حسین. طرح امنیت غذا و تغذیه کشور : مطالعات الگوی برنامه ریزی و اجرا "مابا".تهران: </a:t>
            </a:r>
            <a:r>
              <a:rPr lang="fa-IR" dirty="0" smtClean="0"/>
              <a:t>انستیتو</a:t>
            </a:r>
            <a:r>
              <a:rPr lang="ar-SA" dirty="0" smtClean="0"/>
              <a:t>تحقیقات تغذیه ای و صنایع غذایی کشور و سازمان برنامه و بودجه، 1377.</a:t>
            </a:r>
            <a:endParaRPr lang="en-US" dirty="0" smtClean="0"/>
          </a:p>
          <a:p>
            <a:pPr rtl="1"/>
            <a:r>
              <a:rPr lang="en-US" dirty="0" smtClean="0"/>
              <a:t>26- </a:t>
            </a:r>
            <a:r>
              <a:rPr lang="en-US" dirty="0" err="1" smtClean="0"/>
              <a:t>Mirmiran</a:t>
            </a:r>
            <a:r>
              <a:rPr lang="en-US" dirty="0" smtClean="0"/>
              <a:t> P, </a:t>
            </a:r>
            <a:r>
              <a:rPr lang="en-US" dirty="0" err="1" smtClean="0"/>
              <a:t>Esmaillzadeh</a:t>
            </a:r>
            <a:r>
              <a:rPr lang="en-US" dirty="0" smtClean="0"/>
              <a:t> A, </a:t>
            </a:r>
            <a:r>
              <a:rPr lang="en-US" dirty="0" err="1" smtClean="0"/>
              <a:t>Azizi</a:t>
            </a:r>
            <a:r>
              <a:rPr lang="en-US" dirty="0" smtClean="0"/>
              <a:t> F. Dairy consumption and body mass index: an inverse relationship. International Journal of obesity. 2004</a:t>
            </a:r>
            <a:r>
              <a:rPr lang="fa-IR"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895600"/>
          </a:xfrm>
        </p:spPr>
        <p:txBody>
          <a:bodyPr/>
          <a:lstStyle/>
          <a:p>
            <a:endParaRPr lang="en-US" dirty="0"/>
          </a:p>
        </p:txBody>
      </p:sp>
      <p:pic>
        <p:nvPicPr>
          <p:cNvPr id="4" name="Content Placeholder 3"/>
          <p:cNvPicPr>
            <a:picLocks noGrp="1" noChangeAspect="1" noChangeArrowheads="1"/>
          </p:cNvPicPr>
          <p:nvPr>
            <p:ph idx="1"/>
          </p:nvPr>
        </p:nvPicPr>
        <p:blipFill>
          <a:blip r:embed="rId3" cstate="print"/>
          <a:srcRect/>
          <a:stretch>
            <a:fillRect/>
          </a:stretch>
        </p:blipFill>
        <p:spPr bwMode="auto">
          <a:xfrm>
            <a:off x="0" y="304800"/>
            <a:ext cx="9144000" cy="6553200"/>
          </a:xfrm>
          <a:prstGeom prst="rect">
            <a:avLst/>
          </a:prstGeom>
          <a:noFill/>
          <a:ln w="9525">
            <a:noFill/>
            <a:miter lim="800000"/>
            <a:headEnd/>
            <a:tailEnd/>
          </a:ln>
        </p:spPr>
      </p:pic>
      <p:sp>
        <p:nvSpPr>
          <p:cNvPr id="5" name="Rectangle 4"/>
          <p:cNvSpPr/>
          <p:nvPr/>
        </p:nvSpPr>
        <p:spPr>
          <a:xfrm>
            <a:off x="0" y="2590800"/>
            <a:ext cx="9144000" cy="1323439"/>
          </a:xfrm>
          <a:prstGeom prst="rect">
            <a:avLst/>
          </a:prstGeom>
        </p:spPr>
        <p:txBody>
          <a:bodyPr wrap="square">
            <a:spAutoFit/>
          </a:bodyPr>
          <a:lstStyle/>
          <a:p>
            <a:pPr algn="ctr">
              <a:defRPr/>
            </a:pPr>
            <a:r>
              <a:rPr lang="fa-IR" sz="8000" b="1" dirty="0" smtClean="0">
                <a:ln w="1905"/>
                <a:solidFill>
                  <a:srgbClr val="C00000"/>
                </a:solidFill>
                <a:effectLst>
                  <a:glow rad="228600">
                    <a:schemeClr val="accent2">
                      <a:satMod val="175000"/>
                      <a:alpha val="40000"/>
                    </a:schemeClr>
                  </a:glow>
                  <a:innerShdw blurRad="69850" dist="43180" dir="5400000">
                    <a:srgbClr val="000000">
                      <a:alpha val="65000"/>
                    </a:srgbClr>
                  </a:innerShdw>
                </a:effectLst>
                <a:cs typeface="B Narm" pitchFamily="2" charset="-78"/>
              </a:rPr>
              <a:t>با تشكــر از توجه شما</a:t>
            </a:r>
            <a:endParaRPr lang="fa-IR" sz="8000" b="1" dirty="0">
              <a:ln w="1905"/>
              <a:solidFill>
                <a:srgbClr val="C00000"/>
              </a:solidFill>
              <a:effectLst>
                <a:glow rad="228600">
                  <a:schemeClr val="accent2">
                    <a:satMod val="175000"/>
                    <a:alpha val="40000"/>
                  </a:schemeClr>
                </a:glow>
                <a:innerShdw blurRad="69850" dist="43180" dir="5400000">
                  <a:srgbClr val="000000">
                    <a:alpha val="65000"/>
                  </a:srgbClr>
                </a:innerShdw>
              </a:effectLst>
            </a:endParaRPr>
          </a:p>
        </p:txBody>
      </p:sp>
      <p:pic>
        <p:nvPicPr>
          <p:cNvPr id="6" name="Picture 4"/>
          <p:cNvPicPr>
            <a:picLocks noChangeAspect="1" noChangeArrowheads="1"/>
          </p:cNvPicPr>
          <p:nvPr/>
        </p:nvPicPr>
        <p:blipFill>
          <a:blip r:embed="rId4" cstate="print"/>
          <a:srcRect/>
          <a:stretch>
            <a:fillRect/>
          </a:stretch>
        </p:blipFill>
        <p:spPr bwMode="auto">
          <a:xfrm flipV="1">
            <a:off x="304800" y="6857999"/>
            <a:ext cx="9144000" cy="457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مقدمه</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en-US" dirty="0" smtClean="0"/>
              <a:t/>
            </a:r>
            <a:br>
              <a:rPr lang="en-US" dirty="0" smtClean="0"/>
            </a:br>
            <a:r>
              <a:rPr lang="ar-SA" b="1" dirty="0" smtClean="0"/>
              <a:t>افزایش  توده  چربی </a:t>
            </a:r>
            <a:r>
              <a:rPr lang="fa-IR" b="1" dirty="0" smtClean="0"/>
              <a:t>بدن چاقی نام دارد.</a:t>
            </a:r>
            <a:endParaRPr lang="en-US" b="1" dirty="0" smtClean="0"/>
          </a:p>
          <a:p>
            <a:pPr algn="just" rtl="1"/>
            <a:r>
              <a:rPr lang="en-US" b="1" dirty="0" smtClean="0"/>
              <a:t/>
            </a:r>
            <a:br>
              <a:rPr lang="en-US" b="1" dirty="0" smtClean="0"/>
            </a:br>
            <a:r>
              <a:rPr lang="ar-SA" b="1" dirty="0" smtClean="0"/>
              <a:t> بر اساس تعریف </a:t>
            </a:r>
            <a:r>
              <a:rPr lang="en-US" b="1" dirty="0" smtClean="0"/>
              <a:t>WHO</a:t>
            </a:r>
            <a:r>
              <a:rPr lang="ar-SA" b="1" dirty="0" smtClean="0"/>
              <a:t> در بزرگسالان ؛</a:t>
            </a:r>
            <a:r>
              <a:rPr lang="en-US" b="1" dirty="0" smtClean="0"/>
              <a:t> kg/m2</a:t>
            </a:r>
            <a:r>
              <a:rPr lang="ar-SA" b="1" dirty="0" smtClean="0"/>
              <a:t>30 ≥ </a:t>
            </a:r>
            <a:r>
              <a:rPr lang="en-US" b="1" dirty="0" smtClean="0"/>
              <a:t> kg/m</a:t>
            </a:r>
            <a:r>
              <a:rPr lang="en-US" b="1" baseline="30000" dirty="0" smtClean="0"/>
              <a:t>2</a:t>
            </a:r>
            <a:r>
              <a:rPr lang="en-US" b="1" dirty="0" smtClean="0"/>
              <a:t> ≤ BMI </a:t>
            </a:r>
            <a:r>
              <a:rPr lang="ar-SA" b="1" dirty="0" smtClean="0"/>
              <a:t>25 نشان دهنده وجود اضافه وزن و </a:t>
            </a:r>
            <a:r>
              <a:rPr lang="en-US" b="1" dirty="0" smtClean="0"/>
              <a:t>m</a:t>
            </a:r>
            <a:r>
              <a:rPr lang="en-US" b="1" baseline="30000" dirty="0" smtClean="0"/>
              <a:t>2</a:t>
            </a:r>
            <a:r>
              <a:rPr lang="en-US" b="1" dirty="0" smtClean="0"/>
              <a:t> ≤ BMI</a:t>
            </a:r>
            <a:r>
              <a:rPr lang="ar-SA" b="1" dirty="0" smtClean="0"/>
              <a:t>/</a:t>
            </a:r>
            <a:r>
              <a:rPr lang="en-US" b="1" dirty="0" smtClean="0"/>
              <a:t> kg</a:t>
            </a:r>
            <a:r>
              <a:rPr lang="ar-SA" b="1" dirty="0" smtClean="0"/>
              <a:t>30 بیانگر چاقی است</a:t>
            </a:r>
            <a:r>
              <a:rPr lang="en-US" b="1" dirty="0" smtClean="0"/>
              <a:t>.</a:t>
            </a:r>
            <a:endParaRPr lang="fa-IR" b="1" dirty="0" smtClean="0"/>
          </a:p>
          <a:p>
            <a:pPr algn="just" rtl="1"/>
            <a:r>
              <a:rPr lang="en-US" b="1" dirty="0" smtClean="0"/>
              <a:t/>
            </a:r>
            <a:br>
              <a:rPr lang="en-US" b="1" dirty="0" smtClean="0"/>
            </a:br>
            <a:r>
              <a:rPr lang="ar-SA" b="1" dirty="0" smtClean="0"/>
              <a:t>     اطلاعات مرکز پیشگیری و کنترل بیماریها (</a:t>
            </a:r>
            <a:r>
              <a:rPr lang="en-AU" b="1" dirty="0" smtClean="0"/>
              <a:t>CDC</a:t>
            </a:r>
            <a:r>
              <a:rPr lang="fa-IR" b="1" dirty="0" smtClean="0"/>
              <a:t>) نشان میدهد که 14% نوجوانان در سنین 19-14 سال اضافه وزن دارند.</a:t>
            </a:r>
          </a:p>
          <a:p>
            <a:pPr algn="just" rtl="1"/>
            <a:r>
              <a:rPr lang="en-US" b="1" dirty="0" smtClean="0"/>
              <a:t/>
            </a:r>
            <a:br>
              <a:rPr lang="en-US" b="1" dirty="0" smtClean="0"/>
            </a:br>
            <a:r>
              <a:rPr lang="en-US" b="1" dirty="0" smtClean="0"/>
              <a:t>     </a:t>
            </a:r>
            <a:r>
              <a:rPr lang="ar-SA" b="1" dirty="0" smtClean="0"/>
              <a:t>بر اساس صدکهای </a:t>
            </a:r>
            <a:r>
              <a:rPr lang="en-US" b="1" dirty="0" smtClean="0"/>
              <a:t>BMI </a:t>
            </a:r>
            <a:r>
              <a:rPr lang="ar-SA" b="1" dirty="0" smtClean="0"/>
              <a:t>  شیوع کم وزنی، افزایش وزن و چاقی در دختران نوجوان 18-14سال در استان بترتیب 2</a:t>
            </a:r>
            <a:r>
              <a:rPr lang="en-US" b="1" dirty="0" smtClean="0"/>
              <a:t>.</a:t>
            </a:r>
            <a:r>
              <a:rPr lang="ar-SA" b="1" dirty="0" smtClean="0"/>
              <a:t>16% ،8.6 % و </a:t>
            </a:r>
            <a:r>
              <a:rPr lang="en-US" b="1" dirty="0" smtClean="0"/>
              <a:t/>
            </a:r>
            <a:br>
              <a:rPr lang="en-US" b="1" dirty="0" smtClean="0"/>
            </a:br>
            <a:r>
              <a:rPr lang="ar-SA" b="1" dirty="0" smtClean="0"/>
              <a:t>      5 /1% بوده است و گذار تغذیه ای به شکل کمبود و افزایش انرژی و مواد مغذی دریافتی در جامعه وجود </a:t>
            </a:r>
            <a:r>
              <a:rPr lang="fa-IR" b="1" dirty="0" smtClean="0"/>
              <a:t>دارد.</a:t>
            </a:r>
          </a:p>
          <a:p>
            <a:pPr algn="just" rtl="1">
              <a:buNone/>
            </a:pPr>
            <a:r>
              <a:rPr lang="en-US" b="1" dirty="0" smtClean="0"/>
              <a:t/>
            </a:r>
            <a:br>
              <a:rPr lang="en-US" b="1" dirty="0" smtClean="0"/>
            </a:br>
            <a:r>
              <a:rPr lang="ar-SA" b="1" dirty="0" smtClean="0"/>
              <a:t>   چاقی یک بیماری چند علیتی است که یکی ازعوامل موثربرآن وضعیت اقتصادی – اجتماعی و امنیت غذایی است</a:t>
            </a:r>
            <a:r>
              <a:rPr lang="fa-IR" b="1" dirty="0" smtClean="0"/>
              <a:t>.</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algn="r" rtl="1"/>
            <a:r>
              <a:rPr lang="ar-SA" b="1" dirty="0" smtClean="0"/>
              <a:t> ازدیدگاه </a:t>
            </a:r>
            <a:r>
              <a:rPr lang="en-US" b="1" dirty="0" smtClean="0"/>
              <a:t>WHO </a:t>
            </a:r>
            <a:r>
              <a:rPr lang="ar-SA" b="1" dirty="0" smtClean="0"/>
              <a:t>امنیت غذایی عبارتست از دسترسی آحاد مختلف جامعه به مقادیر مورد نیاز انرژی ، پروتئین و درشت و ریز مغذی ها در جهت ارتقا سلامتی، ایمنی و حریم اطمینان </a:t>
            </a:r>
            <a:endParaRPr lang="fa-IR" b="1" dirty="0" smtClean="0"/>
          </a:p>
          <a:p>
            <a:pPr algn="r" rtl="1"/>
            <a:r>
              <a:rPr lang="fa-IR" b="1" dirty="0" smtClean="0"/>
              <a:t>(</a:t>
            </a:r>
            <a:r>
              <a:rPr lang="en-US" b="1" dirty="0" smtClean="0"/>
              <a:t>Rome Declaration on World  Food Security, World Food Summit 1996</a:t>
            </a:r>
            <a:r>
              <a:rPr lang="fa-IR" b="1" dirty="0" smtClean="0"/>
              <a:t>)</a:t>
            </a:r>
            <a:endParaRPr lang="en-US" b="1" dirty="0" smtClean="0"/>
          </a:p>
          <a:p>
            <a:pPr algn="r" rtl="1"/>
            <a:r>
              <a:rPr lang="ar-SA" b="1" dirty="0" smtClean="0"/>
              <a:t>بر اساس پرسشنامه تعدیل شده ی رادیمر- کرنل (</a:t>
            </a:r>
            <a:r>
              <a:rPr lang="en-US" b="1" dirty="0" err="1" smtClean="0"/>
              <a:t>Radimer</a:t>
            </a:r>
            <a:r>
              <a:rPr lang="en-US" b="1" dirty="0" smtClean="0"/>
              <a:t>- Cornel</a:t>
            </a:r>
            <a:r>
              <a:rPr lang="fa-IR" b="1" dirty="0" smtClean="0"/>
              <a:t>) </a:t>
            </a:r>
            <a:r>
              <a:rPr lang="ar-SA" b="1" dirty="0" smtClean="0"/>
              <a:t>خانواده ای امنیت غذایی دارد که به کلیه سوالات پرسشنامه جواب منفی دهند. عدم امنیت غذایی در مقابل امنیت غذایی قرار دارد. بر اساس پرسشنامه فوق خانواده ای فاقد امنیت غذایی است که به سوالات اول تا هشتم پاسخ مثبت دهد اما به بقیه سوالات جواب منفی دهد. </a:t>
            </a:r>
            <a:endParaRPr lang="fa-IR" b="1" dirty="0" smtClean="0"/>
          </a:p>
          <a:p>
            <a:pPr algn="r" rtl="1"/>
            <a:endParaRPr lang="en-US" b="1" dirty="0" smtClean="0"/>
          </a:p>
          <a:p>
            <a:pPr algn="r" rtl="1"/>
            <a:r>
              <a:rPr lang="ar-SA" b="1" dirty="0" smtClean="0"/>
              <a:t>   از سوئی بررسیها نشان داده که فقر و عدم امنیت غذایی  با چاقی مرتبط می باشد .</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algn="r" rtl="1"/>
            <a:r>
              <a:rPr lang="ar-SA" b="1" dirty="0" smtClean="0"/>
              <a:t>بررسی ها نشان داده، افرادی که امنیت غذایی ندارند کالری مورد نیاز خود را تامین می نمایند. اما رژیم غذایی شان کفایت  مطلوب را ندارد</a:t>
            </a:r>
            <a:r>
              <a:rPr lang="fa-IR" b="1" dirty="0" smtClean="0"/>
              <a:t>،</a:t>
            </a:r>
            <a:r>
              <a:rPr lang="ar-SA" b="1" dirty="0" smtClean="0"/>
              <a:t> یعنی از غذاها یی بادانسیته انرژی بیشتر اما ارزان قیمت استفاده می کنند.</a:t>
            </a:r>
            <a:endParaRPr lang="fa-IR" b="1" dirty="0" smtClean="0"/>
          </a:p>
          <a:p>
            <a:pPr algn="r" rtl="1"/>
            <a:endParaRPr lang="en-US" b="1" dirty="0" smtClean="0"/>
          </a:p>
          <a:p>
            <a:pPr algn="r" rtl="1"/>
            <a:r>
              <a:rPr lang="ar-SA" b="1" dirty="0" smtClean="0"/>
              <a:t>مطالعه ای که در سال 1377 در ایران انجام شد، موید شیوع 20 درصدی ناامنی غذایی در بین افراد مورد مطالعه بوده است ، بنحوی که 20% افراد جامعه دسترسی اقتصادی به غذا ندارند و50 % افراد سیری شکمی و سلولی نداشته و نیز40% </a:t>
            </a:r>
            <a:r>
              <a:rPr lang="fa-IR" b="1" dirty="0" smtClean="0"/>
              <a:t> پر مصرفی متابولیکی دارند </a:t>
            </a:r>
            <a:r>
              <a:rPr lang="ar-SA" b="1" dirty="0" smtClean="0"/>
              <a:t> به عبارت دیگر یک پنجم افراد جامعه استطاعت مالی لازم برای سیر کردن خود را نداشته اند. </a:t>
            </a:r>
            <a:endParaRPr lang="fa-IR" b="1" dirty="0" smtClean="0"/>
          </a:p>
          <a:p>
            <a:pPr algn="r" rtl="1"/>
            <a:endParaRPr lang="en-US" b="1" dirty="0" smtClean="0"/>
          </a:p>
          <a:p>
            <a:pPr algn="r" rtl="1"/>
            <a:r>
              <a:rPr lang="ar-SA" b="1" dirty="0" smtClean="0"/>
              <a:t>از آنجایی که در نقاط مختلف ایران از جمله زاهدان طیف گسترده ای از وضعیت اقتصادی- اجتماعی در میان مردم حاکم است و از طرف دیگر گذار تغذیه ای علاوه بر لاغری و کم وزنی به شکل چاقی هم  در جامعه فوق در حال افزایش است. مطالعه حاضر با هدف بررسی</a:t>
            </a:r>
            <a:r>
              <a:rPr lang="fa-IR" b="1" dirty="0" smtClean="0"/>
              <a:t> وضعیت تغذیه ای و همچنين </a:t>
            </a:r>
            <a:r>
              <a:rPr lang="ar-SA" b="1" dirty="0" smtClean="0"/>
              <a:t>ارتباط ناامنی غذایی درخانوارهای دانش آموزان مورد مطالعه با پدیده چاقی دردختران دبیرستانهای شهر زاهدان طراحی شده تا ارتباط عدم امنیت غذایی با چاقی در گروه آسیب پذیر فوق مورد بررسی قرار گیرد.</a:t>
            </a:r>
            <a:endParaRPr lang="en-US" b="1" dirty="0" smtClean="0"/>
          </a:p>
          <a:p>
            <a:pPr algn="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900" b="1" dirty="0" smtClean="0"/>
              <a:t>روش کار</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r>
              <a:rPr lang="fa-IR" b="1" dirty="0" smtClean="0"/>
              <a:t>در یک مطالعه توصیفی – تحلیلی تعداد 204 نفر از دا</a:t>
            </a:r>
            <a:r>
              <a:rPr lang="ar-SA" b="1" dirty="0" smtClean="0"/>
              <a:t>نش آموزان 18-14 دبیرستانی شهر زاهدان به عنوان نمونه جامعه مورد مطالعه انتخاب شدند.</a:t>
            </a:r>
            <a:endParaRPr lang="en-US" b="1" dirty="0" smtClean="0"/>
          </a:p>
          <a:p>
            <a:pPr algn="r" rtl="1"/>
            <a:r>
              <a:rPr lang="en-US" b="1" dirty="0" smtClean="0"/>
              <a:t>n=         (z1-ª/2 + z1-ß) ² [P1 (1- P1) +P2 (1- p2)</a:t>
            </a:r>
          </a:p>
          <a:p>
            <a:pPr algn="r" rtl="1"/>
            <a:r>
              <a:rPr lang="en-US" b="1" dirty="0" smtClean="0"/>
              <a:t>                                 (P1 -  P2 )²</a:t>
            </a:r>
          </a:p>
          <a:p>
            <a:pPr algn="r" rtl="1"/>
            <a:r>
              <a:rPr lang="ar-SA" b="1" dirty="0" smtClean="0"/>
              <a:t>با در نظر گرفتن ریزش های احتمالی در نهایت تعداد 204 دانش آموز چاق انتخاب شدند.همچنینین 252 دانش آموزغیرچاق ازهمان جامعه به عنوان گروه کنترل انتخاب شدند. </a:t>
            </a:r>
            <a:endParaRPr lang="en-US" b="1" dirty="0" smtClean="0"/>
          </a:p>
          <a:p>
            <a:pPr algn="r" rtl="1"/>
            <a:r>
              <a:rPr lang="ar-SA" b="1" dirty="0" smtClean="0"/>
              <a:t>روش نمونه گیری تصادفی چند مرحله ای بوده است :</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92500"/>
          </a:bodyPr>
          <a:lstStyle/>
          <a:p>
            <a:pPr algn="ctr" rtl="1"/>
            <a:r>
              <a:rPr lang="ar-SA" sz="2600" b="1" baseline="30000" dirty="0" smtClean="0">
                <a:solidFill>
                  <a:srgbClr val="002060"/>
                </a:solidFill>
              </a:rPr>
              <a:t>پرسشنامه </a:t>
            </a:r>
            <a:r>
              <a:rPr lang="fa-IR" sz="2600" b="1" baseline="30000" dirty="0" smtClean="0">
                <a:solidFill>
                  <a:srgbClr val="002060"/>
                </a:solidFill>
              </a:rPr>
              <a:t>ناامنی غذایی </a:t>
            </a:r>
            <a:r>
              <a:rPr lang="ar-SA" sz="2600" b="1" baseline="30000" dirty="0" smtClean="0">
                <a:solidFill>
                  <a:srgbClr val="002060"/>
                </a:solidFill>
              </a:rPr>
              <a:t> رادیمر – کرنل </a:t>
            </a:r>
            <a:r>
              <a:rPr lang="en-US" sz="2600" b="1" baseline="30000" dirty="0" smtClean="0">
                <a:solidFill>
                  <a:srgbClr val="002060"/>
                </a:solidFill>
              </a:rPr>
              <a:t>(</a:t>
            </a:r>
            <a:r>
              <a:rPr lang="en-US" sz="2600" b="1" baseline="30000" dirty="0" err="1" smtClean="0">
                <a:solidFill>
                  <a:srgbClr val="002060"/>
                </a:solidFill>
              </a:rPr>
              <a:t>Radimer</a:t>
            </a:r>
            <a:r>
              <a:rPr lang="en-US" sz="2600" b="1" baseline="30000" dirty="0" smtClean="0">
                <a:solidFill>
                  <a:srgbClr val="002060"/>
                </a:solidFill>
              </a:rPr>
              <a:t>-Cornell questionnaire)</a:t>
            </a:r>
            <a:endParaRPr lang="en-US" sz="2600" b="1" dirty="0" smtClean="0">
              <a:solidFill>
                <a:srgbClr val="002060"/>
              </a:solidFill>
            </a:endParaRPr>
          </a:p>
          <a:p>
            <a:pPr algn="r" rtl="1"/>
            <a:r>
              <a:rPr lang="ar-SA" sz="2200" b="1" dirty="0" smtClean="0"/>
              <a:t>1- تا به حال اين نگراني را داشته ام كه مواد غذاييمان تمام شود و پول نداشته باشم كه دوباره بخرم .</a:t>
            </a:r>
            <a:endParaRPr lang="en-US" sz="2200" dirty="0" smtClean="0"/>
          </a:p>
          <a:p>
            <a:pPr algn="r" rtl="1"/>
            <a:r>
              <a:rPr lang="ar-SA" sz="2200" b="1" baseline="30000" dirty="0" smtClean="0"/>
              <a:t> </a:t>
            </a:r>
            <a:r>
              <a:rPr lang="ar-SA" sz="2200" b="1" dirty="0" smtClean="0"/>
              <a:t>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b="1" dirty="0" smtClean="0"/>
          </a:p>
          <a:p>
            <a:pPr algn="r" rtl="1"/>
            <a:r>
              <a:rPr lang="ar-SA" sz="2200" b="1" dirty="0" smtClean="0"/>
              <a:t>2- تا به حال اين فكر را كرده ام كه ايكاش پول بيشتري داشتم و مي توانستم مواد غذايي بيشتري بخرم 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dirty="0" smtClean="0"/>
          </a:p>
          <a:p>
            <a:pPr algn="r" rtl="1"/>
            <a:r>
              <a:rPr lang="ar-SA" sz="2200" b="1" dirty="0" smtClean="0"/>
              <a:t>3- مواد غذايي كه مي خرم ، زود تمام مي شود ، چون پول ندارم كه به اندازه كافي بخرم .</a:t>
            </a:r>
            <a:endParaRPr lang="en-US" sz="2200" dirty="0" smtClean="0"/>
          </a:p>
          <a:p>
            <a:pPr algn="r" rtl="1"/>
            <a:r>
              <a:rPr lang="ar-SA" sz="2200" b="1" dirty="0" smtClean="0"/>
              <a:t>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b="1" dirty="0" smtClean="0"/>
          </a:p>
          <a:p>
            <a:pPr algn="r" rtl="1"/>
            <a:r>
              <a:rPr lang="ar-SA" sz="2200" b="1" dirty="0" smtClean="0"/>
              <a:t>4- وقتي مي خواهم يك وعده غذا درست كنم ، مواد غذايي كه براي تهيه آن لازم دارم ، تمام شده و پول كافي براي خريد آنها ندارم .</a:t>
            </a:r>
            <a:endParaRPr lang="en-US" sz="2200" dirty="0" smtClean="0"/>
          </a:p>
          <a:p>
            <a:pPr algn="r" rtl="1"/>
            <a:r>
              <a:rPr lang="ar-SA" sz="2200" b="1" dirty="0" smtClean="0"/>
              <a:t>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b="1" dirty="0" smtClean="0"/>
          </a:p>
          <a:p>
            <a:pPr algn="r" rtl="1"/>
            <a:r>
              <a:rPr lang="fa-IR" sz="2200" b="1" dirty="0" smtClean="0"/>
              <a:t>5</a:t>
            </a:r>
            <a:r>
              <a:rPr lang="ar-SA" sz="2200" b="1" dirty="0" smtClean="0"/>
              <a:t>- ما دو ، سه روز پشت سر هم يك نوع غذا مي خوريم ، چون پول كافي نداريم كه مواد غذايي مختلف بخريم .</a:t>
            </a:r>
            <a:endParaRPr lang="en-US" sz="2200" b="1" dirty="0" smtClean="0"/>
          </a:p>
          <a:p>
            <a:pPr algn="r" rtl="1"/>
            <a:r>
              <a:rPr lang="ar-SA" sz="2200" b="1" dirty="0" smtClean="0"/>
              <a:t>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dirty="0" smtClean="0"/>
          </a:p>
          <a:p>
            <a:pPr algn="r" rtl="1"/>
            <a:r>
              <a:rPr lang="ar-SA" sz="2200" b="1" dirty="0" smtClean="0"/>
              <a:t>6- تا به حال اين نگراني را داشته ام كه بخاطر نداشتن پول نتوانم مواد غذايي بمقدار كافي بخرم .</a:t>
            </a:r>
            <a:endParaRPr lang="en-US" sz="2200" dirty="0" smtClean="0"/>
          </a:p>
          <a:p>
            <a:pPr algn="r" rtl="1"/>
            <a:r>
              <a:rPr lang="ar-SA" sz="2200" b="1" dirty="0" smtClean="0"/>
              <a:t>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dirty="0" smtClean="0"/>
          </a:p>
          <a:p>
            <a:pPr algn="r" rtl="1"/>
            <a:r>
              <a:rPr lang="ar-SA" sz="2200" b="1" dirty="0" smtClean="0"/>
              <a:t>7- هر غذايي را نمي توانم درست كنم ، چون مواد غذايي كه براي تهيه آن لازم دارم تمام شده و پول ندارم كه دوباره آنها را بخرم .</a:t>
            </a:r>
            <a:endParaRPr lang="en-US" sz="2200" dirty="0" smtClean="0"/>
          </a:p>
          <a:p>
            <a:pPr algn="r" rtl="1"/>
            <a:r>
              <a:rPr lang="ar-SA" sz="2200" b="1" dirty="0" smtClean="0"/>
              <a:t>درست نيست  </a:t>
            </a:r>
            <a:r>
              <a:rPr lang="en-US" sz="2200" b="1" dirty="0" smtClean="0">
                <a:sym typeface="Wingdings 2"/>
              </a:rPr>
              <a:t></a:t>
            </a:r>
            <a:r>
              <a:rPr lang="ar-SA" sz="2200" b="1" dirty="0" smtClean="0"/>
              <a:t>           </a:t>
            </a:r>
            <a:r>
              <a:rPr lang="ar-SA" sz="2200" b="1" baseline="30000" dirty="0" smtClean="0"/>
              <a:t> </a:t>
            </a:r>
            <a:r>
              <a:rPr lang="ar-SA" sz="2200" b="1" dirty="0" smtClean="0"/>
              <a:t>گاهي اوقات درست است  </a:t>
            </a:r>
            <a:r>
              <a:rPr lang="en-US" sz="2200" b="1" dirty="0" smtClean="0">
                <a:sym typeface="Wingdings 2"/>
              </a:rPr>
              <a:t></a:t>
            </a:r>
            <a:r>
              <a:rPr lang="ar-SA" sz="2200" b="1" dirty="0" smtClean="0"/>
              <a:t>       اكثراوقات درست است </a:t>
            </a:r>
            <a:r>
              <a:rPr lang="en-US" sz="2200" b="1" dirty="0" smtClean="0">
                <a:sym typeface="Wingdings 2"/>
              </a:rPr>
              <a:t></a:t>
            </a:r>
            <a:endParaRPr lang="en-US" sz="2200" b="1" dirty="0" smtClean="0"/>
          </a:p>
          <a:p>
            <a:pPr algn="ctr" rt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81000"/>
            <a:ext cx="9144000" cy="6477000"/>
          </a:xfrm>
        </p:spPr>
        <p:txBody>
          <a:bodyPr>
            <a:normAutofit fontScale="85000" lnSpcReduction="10000"/>
          </a:bodyPr>
          <a:lstStyle/>
          <a:p>
            <a:pPr algn="r" rtl="1"/>
            <a:r>
              <a:rPr lang="ar-SA" b="1" dirty="0" smtClean="0"/>
              <a:t>8- من فقط چند نوع غذا را كه ارزان هستند ، درست مي كنم و نمي توانم غذاهاي متنوع درست كنم ،چون پول كافي ندارم .</a:t>
            </a:r>
            <a:endParaRPr lang="en-US" b="1"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9- من خودم نمي توانم مواد خوب و مغذي بخورم چون پول ندارم كه به اندازه كافي تهيه كنم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10- به خاطر نداشتن پول نمي توانم غذاي كافي درست كنم ، به همين خاطر خودم كمتر غذا مي خورم.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11- به خاطر نداشتن پول و غذاي كافي ، خودم گرسنه مي مانم و چيزي نمي خورم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b="1" dirty="0" smtClean="0"/>
          </a:p>
          <a:p>
            <a:pPr algn="r" rtl="1"/>
            <a:r>
              <a:rPr lang="ar-SA" b="1" dirty="0" smtClean="0"/>
              <a:t>12- به خاطر نداشتن پول و غذاي كافي ، خودم فقط نان خالي مي خورم .</a:t>
            </a:r>
            <a:endParaRPr lang="en-US" b="1"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13- نمي توانم به بچه ام/بچه هايم مواد غذايي خوب و مغذي بدهم چون پول كافي ندارم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14- بچه ام / بچه هايم غذاي كافي نمي خورند ، چون پول كافي براي خريد مواد غذايي ندارم .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15- مي دانم بچه ام / بچه هايم گاهي اوقات گرسنه هستند ، اما پولي براي خريد غذاي بيشتر ندارم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r" rtl="1"/>
            <a:r>
              <a:rPr lang="ar-SA" b="1" dirty="0" smtClean="0"/>
              <a:t>16- بچه ام / بچه هايم گاهي اوقات فقط نان خالي مي خورند ، اما پول ندارم كه مواد غذايي بيشتر بخرم .</a:t>
            </a:r>
            <a:endParaRPr lang="en-US" dirty="0" smtClean="0"/>
          </a:p>
          <a:p>
            <a:pPr algn="r" rtl="1"/>
            <a:r>
              <a:rPr lang="ar-SA" b="1" dirty="0" smtClean="0"/>
              <a:t>درست نيست  </a:t>
            </a:r>
            <a:r>
              <a:rPr lang="en-US" b="1" dirty="0" smtClean="0">
                <a:sym typeface="Wingdings 2"/>
              </a:rPr>
              <a:t></a:t>
            </a:r>
            <a:r>
              <a:rPr lang="ar-SA" b="1" dirty="0" smtClean="0"/>
              <a:t>           </a:t>
            </a:r>
            <a:r>
              <a:rPr lang="ar-SA" b="1" baseline="30000" dirty="0" smtClean="0"/>
              <a:t> </a:t>
            </a:r>
            <a:r>
              <a:rPr lang="ar-SA" b="1" dirty="0" smtClean="0"/>
              <a:t>گاهي اوقات درست است  </a:t>
            </a:r>
            <a:r>
              <a:rPr lang="en-US" b="1" dirty="0" smtClean="0">
                <a:sym typeface="Wingdings 2"/>
              </a:rPr>
              <a:t></a:t>
            </a:r>
            <a:r>
              <a:rPr lang="ar-SA" b="1" dirty="0" smtClean="0"/>
              <a:t>       اكثراوقات درست است </a:t>
            </a:r>
            <a:r>
              <a:rPr lang="en-US" b="1" dirty="0" smtClean="0">
                <a:sym typeface="Wingdings 2"/>
              </a:rPr>
              <a:t></a:t>
            </a:r>
            <a:endParaRPr lang="en-US" dirty="0" smtClean="0"/>
          </a:p>
          <a:p>
            <a:pPr algn="ctr" rt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096000"/>
          </a:xfrm>
        </p:spPr>
        <p:txBody>
          <a:bodyPr>
            <a:normAutofit/>
          </a:bodyPr>
          <a:lstStyle/>
          <a:p>
            <a:pPr algn="r" rtl="1"/>
            <a:r>
              <a:rPr lang="ar-SA" b="1" dirty="0" smtClean="0"/>
              <a:t>به این ترتیب که ابتدا از 27 دبیرستان دخترانه 10مدرسه ازنقاط  مختلف شهر زاهدان (شما ل، جنوب ،شرق ، غرب و مرکز شهر) از بین دختران 18-14 سال بطور تصادفی انتخاب شدند.متعاقبا ازهرپایه، یک کلاس بطور تصادفی و ازهر کلاس تعدادی دانش آموز چاق مشخص شدند و به تعداد افراد چاق دانش آموزطبیعی بصورت تصادفی ساده برگزیده شد. </a:t>
            </a:r>
            <a:endParaRPr lang="en-US" b="1" dirty="0" smtClean="0"/>
          </a:p>
          <a:p>
            <a:pPr algn="r" rtl="1"/>
            <a:r>
              <a:rPr lang="ar-SA" b="1" dirty="0" smtClean="0"/>
              <a:t>ثبت مشخصات دموگرافیکی خانوارها  شامل سن ، جنس و بعد خانوار بود.</a:t>
            </a:r>
            <a:endParaRPr lang="en-US" b="1" dirty="0" smtClean="0"/>
          </a:p>
          <a:p>
            <a:pPr algn="r" rtl="1"/>
            <a:r>
              <a:rPr lang="ar-SA" b="1" dirty="0" smtClean="0"/>
              <a:t> با استفاده از معیارهای </a:t>
            </a:r>
            <a:r>
              <a:rPr lang="en-US" b="1" dirty="0" smtClean="0"/>
              <a:t>WHO</a:t>
            </a:r>
            <a:r>
              <a:rPr lang="ar-SA" b="1" dirty="0" smtClean="0"/>
              <a:t>، </a:t>
            </a:r>
            <a:r>
              <a:rPr lang="en-US" b="1" dirty="0" smtClean="0"/>
              <a:t>BMI</a:t>
            </a:r>
            <a:r>
              <a:rPr lang="ar-SA" b="1" dirty="0" smtClean="0"/>
              <a:t> به صورت صدکهای مختلف تعریف گردید.</a:t>
            </a:r>
            <a:endParaRPr lang="en-US" b="1" dirty="0" smtClean="0"/>
          </a:p>
          <a:p>
            <a:pPr algn="r" rtl="1"/>
            <a:r>
              <a:rPr lang="ar-SA" b="1" dirty="0" smtClean="0"/>
              <a:t>امنیت غذایی از طریق پرسشنامه تعدیل یافته امنیت غذایی رادیمر– کرنل </a:t>
            </a:r>
            <a:r>
              <a:rPr lang="en-US" b="1" dirty="0" smtClean="0"/>
              <a:t>( </a:t>
            </a:r>
            <a:r>
              <a:rPr lang="en-US" b="1" dirty="0" err="1" smtClean="0"/>
              <a:t>Radimer</a:t>
            </a:r>
            <a:r>
              <a:rPr lang="en-US" b="1" dirty="0" smtClean="0"/>
              <a:t> – Cornell questionnaire)</a:t>
            </a:r>
            <a:r>
              <a:rPr lang="ar-SA" b="1" dirty="0" smtClean="0"/>
              <a:t> </a:t>
            </a:r>
            <a:r>
              <a:rPr lang="fa-IR" b="1" dirty="0" smtClean="0"/>
              <a:t>تعیین گردید.</a:t>
            </a:r>
            <a:endParaRPr lang="en-US" b="1" dirty="0" smtClean="0"/>
          </a:p>
          <a:p>
            <a:pPr algn="r" rtl="1"/>
            <a:r>
              <a:rPr lang="ar-SA" b="1" dirty="0" smtClean="0"/>
              <a:t>. این پرسشنامه حاوی 16 سوال بوده که توسط والدین دانش آموزان</a:t>
            </a:r>
            <a:r>
              <a:rPr lang="fa-IR" b="1" dirty="0" smtClean="0"/>
              <a:t> چاق وطبیعی</a:t>
            </a:r>
            <a:r>
              <a:rPr lang="ar-SA" b="1" dirty="0" smtClean="0"/>
              <a:t> تکمیل می شود.</a:t>
            </a:r>
            <a:endParaRPr lang="en-US" b="1" dirty="0" smtClean="0"/>
          </a:p>
          <a:p>
            <a:pPr algn="r" rtl="1"/>
            <a:r>
              <a:rPr lang="fa-IR" b="1" dirty="0" smtClean="0"/>
              <a:t> بر اساس</a:t>
            </a:r>
            <a:r>
              <a:rPr lang="ar-SA" b="1" dirty="0" smtClean="0"/>
              <a:t> این پرسشنامه خانوادهای امنیت غذایی دارد که به تمامی سوالات جواب منفی دهد.</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253</TotalTime>
  <Words>2332</Words>
  <Application>Microsoft Office PowerPoint</Application>
  <PresentationFormat>On-screen Show (4:3)</PresentationFormat>
  <Paragraphs>129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Slide 1</vt:lpstr>
      <vt:lpstr>                      بررسی ارتباط ناامنی غذایی و چاقی دردختران نوجوان                          شهر زاهدان در سال 0139     نویسنده گان: منصور کرجی بانی ¹، مهدیه شیخی ² ، فرزانه منثظری فر³  ¹- مرکز ارتقاء سلامت ، گروه تغذیه ، دانشکده پزشکی ، دانشگاه علوم پزشکی زاهدان ²- مرکز بهداشت استان ، معاونت بهداشتی دانشگاه علوم پزشکی زاهدان  ³- مرکز ارتقاء سلامت باروری، گروه تغذیه ، دانشکده پزشکی ، دانشگاه علوم پزشکی زاهدان  </vt:lpstr>
      <vt:lpstr>مقدمه</vt:lpstr>
      <vt:lpstr>Slide 4</vt:lpstr>
      <vt:lpstr>Slide 5</vt:lpstr>
      <vt:lpstr>روش کار </vt:lpstr>
      <vt:lpstr>Slide 7</vt:lpstr>
      <vt:lpstr>Slide 8</vt:lpstr>
      <vt:lpstr>Slide 9</vt:lpstr>
      <vt:lpstr>Slide 10</vt:lpstr>
      <vt:lpstr>نتایج </vt:lpstr>
      <vt:lpstr>جدول 1- مشخصات دموگرافیکی دختران دانش آموز دبیرستانی چاق و طبیعی جامعه مورد مطالعه</vt:lpstr>
      <vt:lpstr>جدول 2- توزیع فراوانی سنی دختران دانش آموز دبیرستانی چاق و طبیعی جامعه مورد مطالعه</vt:lpstr>
      <vt:lpstr>جدول 3- ارتباط امنیت غذایی با چاقی درخانوارهای دختران دانش آموز دبیرستانی جامعه مورد مطالعه*</vt:lpstr>
      <vt:lpstr>جدول 4- ارتباط ناامنی غذایی با چاقی درخانوارهای دختران دانش آموز دبیرستانی جامعه مورد مطالعه*</vt:lpstr>
      <vt:lpstr>جدول 5- ارتباط ناامنی غذایی با چاقی در دختران دانش آموز دبیرستانی جامعه مورد مطالعه*</vt:lpstr>
      <vt:lpstr>جدول 6- مقایسه توزیع فراوانی گرسنگی فردی دردختران دانش آموز دبیرستانی جامعه مورد مطالعه*</vt:lpstr>
      <vt:lpstr>جدول 7- میانگین انحراف معیار انرژی ،پروتئین و چربی دریافتی فردی دردختران دانش آموز دبیرستانی جامعه مورد مطالعه</vt:lpstr>
      <vt:lpstr> جدول 8- درصد تامین انرژی روزانه(Kcal) از سه گروه درشت مغذیهای دریافتی  دردختران دانش آموز دبیرستانی جامعه مورد   مطالعه </vt:lpstr>
      <vt:lpstr>بحث</vt:lpstr>
      <vt:lpstr>Slide 21</vt:lpstr>
      <vt:lpstr>نتیجه گیری</vt:lpstr>
      <vt:lpstr>منابع</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firuze</dc:creator>
  <cp:lastModifiedBy>a.user</cp:lastModifiedBy>
  <cp:revision>62</cp:revision>
  <dcterms:created xsi:type="dcterms:W3CDTF">2006-08-16T00:00:00Z</dcterms:created>
  <dcterms:modified xsi:type="dcterms:W3CDTF">2013-11-29T16:07:30Z</dcterms:modified>
</cp:coreProperties>
</file>