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56" r:id="rId2"/>
    <p:sldId id="277" r:id="rId3"/>
    <p:sldId id="269" r:id="rId4"/>
    <p:sldId id="335" r:id="rId5"/>
    <p:sldId id="279" r:id="rId6"/>
    <p:sldId id="264" r:id="rId7"/>
    <p:sldId id="336" r:id="rId8"/>
    <p:sldId id="292" r:id="rId9"/>
    <p:sldId id="276" r:id="rId10"/>
    <p:sldId id="281" r:id="rId11"/>
    <p:sldId id="282" r:id="rId12"/>
    <p:sldId id="317" r:id="rId13"/>
    <p:sldId id="315" r:id="rId14"/>
    <p:sldId id="296" r:id="rId15"/>
    <p:sldId id="299" r:id="rId16"/>
    <p:sldId id="298" r:id="rId17"/>
    <p:sldId id="297" r:id="rId18"/>
    <p:sldId id="300" r:id="rId19"/>
    <p:sldId id="301" r:id="rId20"/>
    <p:sldId id="302" r:id="rId21"/>
    <p:sldId id="343" r:id="rId22"/>
    <p:sldId id="337" r:id="rId23"/>
    <p:sldId id="257" r:id="rId24"/>
    <p:sldId id="263" r:id="rId25"/>
    <p:sldId id="268" r:id="rId26"/>
    <p:sldId id="278" r:id="rId27"/>
    <p:sldId id="338" r:id="rId28"/>
    <p:sldId id="265" r:id="rId29"/>
    <p:sldId id="339" r:id="rId30"/>
    <p:sldId id="266" r:id="rId31"/>
    <p:sldId id="334" r:id="rId32"/>
    <p:sldId id="340" r:id="rId33"/>
    <p:sldId id="326" r:id="rId34"/>
    <p:sldId id="327" r:id="rId35"/>
    <p:sldId id="328" r:id="rId36"/>
    <p:sldId id="283" r:id="rId37"/>
    <p:sldId id="308" r:id="rId38"/>
    <p:sldId id="309" r:id="rId39"/>
    <p:sldId id="310" r:id="rId40"/>
    <p:sldId id="325" r:id="rId41"/>
    <p:sldId id="322" r:id="rId42"/>
    <p:sldId id="330" r:id="rId43"/>
    <p:sldId id="329" r:id="rId44"/>
    <p:sldId id="331" r:id="rId45"/>
    <p:sldId id="341" r:id="rId46"/>
    <p:sldId id="267" r:id="rId47"/>
    <p:sldId id="286" r:id="rId48"/>
    <p:sldId id="311" r:id="rId49"/>
    <p:sldId id="294" r:id="rId50"/>
    <p:sldId id="295" r:id="rId51"/>
    <p:sldId id="290" r:id="rId52"/>
    <p:sldId id="312" r:id="rId53"/>
    <p:sldId id="288" r:id="rId54"/>
    <p:sldId id="344" r:id="rId55"/>
    <p:sldId id="313" r:id="rId56"/>
    <p:sldId id="316" r:id="rId57"/>
    <p:sldId id="318" r:id="rId58"/>
    <p:sldId id="320" r:id="rId59"/>
    <p:sldId id="342" r:id="rId60"/>
    <p:sldId id="287" r:id="rId61"/>
    <p:sldId id="321" r:id="rId62"/>
    <p:sldId id="303" r:id="rId63"/>
    <p:sldId id="305" r:id="rId64"/>
    <p:sldId id="34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CC"/>
    <a:srgbClr val="FF66FF"/>
    <a:srgbClr val="0033CC"/>
    <a:srgbClr val="FF00FF"/>
    <a:srgbClr val="9900CC"/>
    <a:srgbClr val="6600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autoAdjust="0"/>
  </p:normalViewPr>
  <p:slideViewPr>
    <p:cSldViewPr snapToGrid="0">
      <p:cViewPr varScale="1">
        <p:scale>
          <a:sx n="75" d="100"/>
          <a:sy n="75" d="100"/>
        </p:scale>
        <p:origin x="282" y="54"/>
      </p:cViewPr>
      <p:guideLst/>
    </p:cSldViewPr>
  </p:slideViewPr>
  <p:notesTextViewPr>
    <p:cViewPr>
      <p:scale>
        <a:sx n="1" d="1"/>
        <a:sy n="1" d="1"/>
      </p:scale>
      <p:origin x="0" y="-168"/>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99427-A1DD-4B62-8540-E02769EEF940}"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FC558-6A68-4DA8-9252-4465C7A58614}" type="slidenum">
              <a:rPr lang="en-US" smtClean="0"/>
              <a:t>‹#›</a:t>
            </a:fld>
            <a:endParaRPr lang="en-US"/>
          </a:p>
        </p:txBody>
      </p:sp>
    </p:spTree>
    <p:extLst>
      <p:ext uri="{BB962C8B-B14F-4D97-AF65-F5344CB8AC3E}">
        <p14:creationId xmlns:p14="http://schemas.microsoft.com/office/powerpoint/2010/main" val="347615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Fracture incidence was considerably higher in the GC users at any given level of BMD.</a:t>
            </a:r>
          </a:p>
          <a:p>
            <a:r>
              <a:rPr lang="en-US" dirty="0" smtClean="0"/>
              <a:t>Incidence of vertebral fracture in patients receiving glucocorticoids (GCs) (</a:t>
            </a:r>
            <a:r>
              <a:rPr lang="en-US" dirty="0" smtClean="0">
                <a:sym typeface="Wingdings 2" panose="05020102010507070707" pitchFamily="18" charset="2"/>
              </a:rPr>
              <a:t>)</a:t>
            </a:r>
            <a:r>
              <a:rPr lang="en-US" dirty="0" smtClean="0"/>
              <a:t> compared with nonusers of GCs (</a:t>
            </a:r>
            <a:r>
              <a:rPr lang="en-US" dirty="0" smtClean="0">
                <a:sym typeface="Wingdings 2" panose="05020102010507070707" pitchFamily="18" charset="2"/>
              </a:rPr>
              <a:t></a:t>
            </a:r>
            <a:r>
              <a:rPr lang="en-US" dirty="0" smtClean="0"/>
              <a:t>), by baseline lumbar spine BMD and femoral neck BMD. The individual data points correspond to the incidence in subgroups of the GC user and nonuser populations, as based on quintiles of baseline BMD. The solid line is a curve representing smoothing of these individual estimates. </a:t>
            </a:r>
          </a:p>
        </p:txBody>
      </p:sp>
      <p:sp>
        <p:nvSpPr>
          <p:cNvPr id="4" name="Slide Number Placeholder 3"/>
          <p:cNvSpPr>
            <a:spLocks noGrp="1"/>
          </p:cNvSpPr>
          <p:nvPr>
            <p:ph type="sldNum" sz="quarter" idx="10"/>
          </p:nvPr>
        </p:nvSpPr>
        <p:spPr/>
        <p:txBody>
          <a:bodyPr/>
          <a:lstStyle/>
          <a:p>
            <a:fld id="{787FC558-6A68-4DA8-9252-4465C7A58614}" type="slidenum">
              <a:rPr lang="en-US" smtClean="0"/>
              <a:t>6</a:t>
            </a:fld>
            <a:endParaRPr lang="en-US"/>
          </a:p>
        </p:txBody>
      </p:sp>
    </p:spTree>
    <p:extLst>
      <p:ext uri="{BB962C8B-B14F-4D97-AF65-F5344CB8AC3E}">
        <p14:creationId xmlns:p14="http://schemas.microsoft.com/office/powerpoint/2010/main" val="126139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Effect of </a:t>
            </a:r>
            <a:r>
              <a:rPr lang="en-US" sz="1200" b="0" i="0" kern="1200" dirty="0" err="1" smtClean="0">
                <a:solidFill>
                  <a:schemeClr val="tx1"/>
                </a:solidFill>
                <a:latin typeface="+mn-lt"/>
                <a:ea typeface="+mn-ea"/>
                <a:cs typeface="+mn-cs"/>
              </a:rPr>
              <a:t>alendronate</a:t>
            </a:r>
            <a:r>
              <a:rPr lang="en-US" sz="1200" b="0" i="0" kern="1200" dirty="0" smtClean="0">
                <a:solidFill>
                  <a:schemeClr val="tx1"/>
                </a:solidFill>
                <a:latin typeface="+mn-lt"/>
                <a:ea typeface="+mn-ea"/>
                <a:cs typeface="+mn-cs"/>
              </a:rPr>
              <a:t> (5 or 10 mg/day) or placebo on bone mineral density in 477 patients receiving an average daily dose of at least 7.5 mg of prednisone per day or its equivalent. The mean bone mineral density of the lumbar spine increased by 2.1 and 2.9 percent over 48 weeks in the patients receiving 5 and 10 mg of </a:t>
            </a:r>
            <a:r>
              <a:rPr lang="en-US" sz="1200" b="0" i="0" kern="1200" dirty="0" err="1" smtClean="0">
                <a:solidFill>
                  <a:schemeClr val="tx1"/>
                </a:solidFill>
                <a:latin typeface="+mn-lt"/>
                <a:ea typeface="+mn-ea"/>
                <a:cs typeface="+mn-cs"/>
              </a:rPr>
              <a:t>alendronate</a:t>
            </a:r>
            <a:r>
              <a:rPr lang="en-US" sz="1200" b="0" i="0" kern="1200" dirty="0" smtClean="0">
                <a:solidFill>
                  <a:schemeClr val="tx1"/>
                </a:solidFill>
                <a:latin typeface="+mn-lt"/>
                <a:ea typeface="+mn-ea"/>
                <a:cs typeface="+mn-cs"/>
              </a:rPr>
              <a:t> daily, respectively, while decreasing 0.4 percent in the placebo group (top left panel). Femoral neck, </a:t>
            </a:r>
            <a:r>
              <a:rPr lang="en-US" sz="1200" b="0" i="0" kern="1200" dirty="0" err="1" smtClean="0">
                <a:solidFill>
                  <a:schemeClr val="tx1"/>
                </a:solidFill>
                <a:latin typeface="+mn-lt"/>
                <a:ea typeface="+mn-ea"/>
                <a:cs typeface="+mn-cs"/>
              </a:rPr>
              <a:t>trochanter</a:t>
            </a:r>
            <a:r>
              <a:rPr lang="en-US" sz="1200" b="0" i="0" kern="1200" dirty="0" smtClean="0">
                <a:solidFill>
                  <a:schemeClr val="tx1"/>
                </a:solidFill>
                <a:latin typeface="+mn-lt"/>
                <a:ea typeface="+mn-ea"/>
                <a:cs typeface="+mn-cs"/>
              </a:rPr>
              <a:t>, and total body bone mineral density also increased significantly in the </a:t>
            </a:r>
            <a:r>
              <a:rPr lang="en-US" sz="1200" b="0" i="0" kern="1200" dirty="0" err="1" smtClean="0">
                <a:solidFill>
                  <a:schemeClr val="tx1"/>
                </a:solidFill>
                <a:latin typeface="+mn-lt"/>
                <a:ea typeface="+mn-ea"/>
                <a:cs typeface="+mn-cs"/>
              </a:rPr>
              <a:t>alendronate</a:t>
            </a:r>
            <a:r>
              <a:rPr lang="en-US" sz="1200" b="0" i="0" kern="1200" dirty="0" smtClean="0">
                <a:solidFill>
                  <a:schemeClr val="tx1"/>
                </a:solidFill>
                <a:latin typeface="+mn-lt"/>
                <a:ea typeface="+mn-ea"/>
                <a:cs typeface="+mn-cs"/>
              </a:rPr>
              <a:t> groups.</a:t>
            </a:r>
            <a:endParaRPr lang="en-US" dirty="0"/>
          </a:p>
        </p:txBody>
      </p:sp>
      <p:sp>
        <p:nvSpPr>
          <p:cNvPr id="4" name="Slide Number Placeholder 3"/>
          <p:cNvSpPr>
            <a:spLocks noGrp="1"/>
          </p:cNvSpPr>
          <p:nvPr>
            <p:ph type="sldNum" sz="quarter" idx="10"/>
          </p:nvPr>
        </p:nvSpPr>
        <p:spPr/>
        <p:txBody>
          <a:bodyPr/>
          <a:lstStyle/>
          <a:p>
            <a:fld id="{D334E0E4-A3BD-4C87-A5F1-DCC78E3A2F53}" type="slidenum">
              <a:rPr lang="en-US" smtClean="0"/>
              <a:t>51</a:t>
            </a:fld>
            <a:endParaRPr lang="en-US"/>
          </a:p>
        </p:txBody>
      </p:sp>
    </p:spTree>
    <p:extLst>
      <p:ext uri="{BB962C8B-B14F-4D97-AF65-F5344CB8AC3E}">
        <p14:creationId xmlns:p14="http://schemas.microsoft.com/office/powerpoint/2010/main" val="215287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Change in Mean BMD at the Lumbar Spine and Total Hip from Baseline to 18 Months or the Last Measurement. The asterisk denotes P&lt;0.05, the single dagger P&lt;0.01, and the double dagger P&lt;0.001 for between-group comparisons. Within-group changes from baseline at the lumbar spine (Panel A) and total hip (Panel B) were significant at all time points (P&lt;0.001). The I bars represent standard errors.</a:t>
            </a:r>
            <a:endParaRPr lang="en-US" dirty="0"/>
          </a:p>
        </p:txBody>
      </p:sp>
      <p:sp>
        <p:nvSpPr>
          <p:cNvPr id="4" name="Slide Number Placeholder 3"/>
          <p:cNvSpPr>
            <a:spLocks noGrp="1"/>
          </p:cNvSpPr>
          <p:nvPr>
            <p:ph type="sldNum" sz="quarter" idx="10"/>
          </p:nvPr>
        </p:nvSpPr>
        <p:spPr/>
        <p:txBody>
          <a:bodyPr/>
          <a:lstStyle/>
          <a:p>
            <a:fld id="{787FC558-6A68-4DA8-9252-4465C7A58614}" type="slidenum">
              <a:rPr lang="en-US" smtClean="0"/>
              <a:t>53</a:t>
            </a:fld>
            <a:endParaRPr lang="en-US"/>
          </a:p>
        </p:txBody>
      </p:sp>
    </p:spTree>
    <p:extLst>
      <p:ext uri="{BB962C8B-B14F-4D97-AF65-F5344CB8AC3E}">
        <p14:creationId xmlns:p14="http://schemas.microsoft.com/office/powerpoint/2010/main" val="72076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relationship between BMD femoral neck T-score, age and hip fracture probability in women. The probability of hip fracture for any given T-score is higher with increasing age.</a:t>
            </a:r>
            <a:endParaRPr lang="en-US" dirty="0"/>
          </a:p>
        </p:txBody>
      </p:sp>
      <p:sp>
        <p:nvSpPr>
          <p:cNvPr id="4" name="Slide Number Placeholder 3"/>
          <p:cNvSpPr>
            <a:spLocks noGrp="1"/>
          </p:cNvSpPr>
          <p:nvPr>
            <p:ph type="sldNum" sz="quarter" idx="10"/>
          </p:nvPr>
        </p:nvSpPr>
        <p:spPr/>
        <p:txBody>
          <a:bodyPr/>
          <a:lstStyle/>
          <a:p>
            <a:fld id="{D334E0E4-A3BD-4C87-A5F1-DCC78E3A2F53}" type="slidenum">
              <a:rPr lang="en-US" smtClean="0"/>
              <a:t>9</a:t>
            </a:fld>
            <a:endParaRPr lang="en-US"/>
          </a:p>
        </p:txBody>
      </p:sp>
    </p:spTree>
    <p:extLst>
      <p:ext uri="{BB962C8B-B14F-4D97-AF65-F5344CB8AC3E}">
        <p14:creationId xmlns:p14="http://schemas.microsoft.com/office/powerpoint/2010/main" val="219234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The effect on bone is dose dependent, with relative risk significantly increased at daily doses higher than 2.5mg prednisolone equivalent.</a:t>
            </a:r>
          </a:p>
        </p:txBody>
      </p:sp>
      <p:sp>
        <p:nvSpPr>
          <p:cNvPr id="4" name="Slide Number Placeholder 3"/>
          <p:cNvSpPr>
            <a:spLocks noGrp="1"/>
          </p:cNvSpPr>
          <p:nvPr>
            <p:ph type="sldNum" sz="quarter" idx="10"/>
          </p:nvPr>
        </p:nvSpPr>
        <p:spPr/>
        <p:txBody>
          <a:bodyPr/>
          <a:lstStyle/>
          <a:p>
            <a:fld id="{787FC558-6A68-4DA8-9252-4465C7A58614}" type="slidenum">
              <a:rPr lang="en-US" smtClean="0"/>
              <a:t>11</a:t>
            </a:fld>
            <a:endParaRPr lang="en-US"/>
          </a:p>
        </p:txBody>
      </p:sp>
    </p:spTree>
    <p:extLst>
      <p:ext uri="{BB962C8B-B14F-4D97-AF65-F5344CB8AC3E}">
        <p14:creationId xmlns:p14="http://schemas.microsoft.com/office/powerpoint/2010/main" val="401262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For both the total hip and the </a:t>
            </a:r>
            <a:r>
              <a:rPr lang="en-US" sz="1200" b="0" i="0" kern="1200" dirty="0" err="1" smtClean="0">
                <a:solidFill>
                  <a:schemeClr val="tx1"/>
                </a:solidFill>
                <a:latin typeface="+mn-lt"/>
                <a:ea typeface="+mn-ea"/>
                <a:cs typeface="+mn-cs"/>
              </a:rPr>
              <a:t>trochanter</a:t>
            </a:r>
            <a:r>
              <a:rPr lang="en-US" sz="1200" b="0" i="0" kern="1200" dirty="0" smtClean="0">
                <a:solidFill>
                  <a:schemeClr val="tx1"/>
                </a:solidFill>
                <a:latin typeface="+mn-lt"/>
                <a:ea typeface="+mn-ea"/>
                <a:cs typeface="+mn-cs"/>
              </a:rPr>
              <a:t>, the rate of decline in bone density was 0.00044 g/cm</a:t>
            </a:r>
            <a:r>
              <a:rPr lang="en-US" sz="1200" b="0" i="0" kern="1200" baseline="30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per year for each additional daily puff of inhaled </a:t>
            </a:r>
            <a:r>
              <a:rPr lang="en-US" sz="1200" b="0" i="0" kern="1200" dirty="0" err="1" smtClean="0">
                <a:solidFill>
                  <a:schemeClr val="tx1"/>
                </a:solidFill>
                <a:latin typeface="+mn-lt"/>
                <a:ea typeface="+mn-ea"/>
                <a:cs typeface="+mn-cs"/>
              </a:rPr>
              <a:t>glucocorticoid</a:t>
            </a:r>
            <a:r>
              <a:rPr lang="en-US" sz="1200" b="0" i="0" kern="1200" dirty="0" smtClean="0">
                <a:solidFill>
                  <a:schemeClr val="tx1"/>
                </a:solidFill>
                <a:latin typeface="+mn-lt"/>
                <a:ea typeface="+mn-ea"/>
                <a:cs typeface="+mn-cs"/>
              </a:rPr>
              <a:t> (p = 0.01 and p = 0.005, respectively). The solid line in each panel represents the mean yearly change in bone density. The dashed lines indicate the 95 percent confidence interval for the mean.</a:t>
            </a:r>
            <a:endParaRPr lang="en-US" dirty="0"/>
          </a:p>
        </p:txBody>
      </p:sp>
      <p:sp>
        <p:nvSpPr>
          <p:cNvPr id="4" name="Slide Number Placeholder 3"/>
          <p:cNvSpPr>
            <a:spLocks noGrp="1"/>
          </p:cNvSpPr>
          <p:nvPr>
            <p:ph type="sldNum" sz="quarter" idx="10"/>
          </p:nvPr>
        </p:nvSpPr>
        <p:spPr/>
        <p:txBody>
          <a:bodyPr/>
          <a:lstStyle/>
          <a:p>
            <a:fld id="{D334E0E4-A3BD-4C87-A5F1-DCC78E3A2F53}" type="slidenum">
              <a:rPr lang="en-US" smtClean="0"/>
              <a:t>16</a:t>
            </a:fld>
            <a:endParaRPr lang="en-US"/>
          </a:p>
        </p:txBody>
      </p:sp>
    </p:spTree>
    <p:extLst>
      <p:ext uri="{BB962C8B-B14F-4D97-AF65-F5344CB8AC3E}">
        <p14:creationId xmlns:p14="http://schemas.microsoft.com/office/powerpoint/2010/main" val="3362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Effects of Glucocorticoids on Bone Cells. Shown are the adverse skeletal changes that result from an excess of glucocorticoids and lead to osteoporosis and osteonecrosis. The brown, condensed cells are apoptotic osteoblasts and osteocytes. Apoptotic osteocytes disrupt the osteocyte–lacunar–</a:t>
            </a:r>
            <a:r>
              <a:rPr lang="en-US" dirty="0" err="1" smtClean="0"/>
              <a:t>canalicular</a:t>
            </a:r>
            <a:r>
              <a:rPr lang="en-US" dirty="0" smtClean="0"/>
              <a:t> network.</a:t>
            </a:r>
            <a:endParaRPr lang="en-US" dirty="0"/>
          </a:p>
        </p:txBody>
      </p:sp>
      <p:sp>
        <p:nvSpPr>
          <p:cNvPr id="4" name="Slide Number Placeholder 3"/>
          <p:cNvSpPr>
            <a:spLocks noGrp="1"/>
          </p:cNvSpPr>
          <p:nvPr>
            <p:ph type="sldNum" sz="quarter" idx="10"/>
          </p:nvPr>
        </p:nvSpPr>
        <p:spPr/>
        <p:txBody>
          <a:bodyPr/>
          <a:lstStyle/>
          <a:p>
            <a:fld id="{787FC558-6A68-4DA8-9252-4465C7A58614}" type="slidenum">
              <a:rPr lang="en-US" smtClean="0"/>
              <a:t>24</a:t>
            </a:fld>
            <a:endParaRPr lang="en-US"/>
          </a:p>
        </p:txBody>
      </p:sp>
    </p:spTree>
    <p:extLst>
      <p:ext uri="{BB962C8B-B14F-4D97-AF65-F5344CB8AC3E}">
        <p14:creationId xmlns:p14="http://schemas.microsoft.com/office/powerpoint/2010/main" val="247516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Schematic representation of the mechanisms of bone loss in patients with </a:t>
            </a:r>
            <a:r>
              <a:rPr lang="en-US" sz="1200" b="0" i="0" kern="1200" dirty="0" err="1" smtClean="0">
                <a:solidFill>
                  <a:schemeClr val="tx1"/>
                </a:solidFill>
                <a:latin typeface="+mn-lt"/>
                <a:ea typeface="+mn-ea"/>
                <a:cs typeface="+mn-cs"/>
              </a:rPr>
              <a:t>glucocorticoid</a:t>
            </a:r>
            <a:r>
              <a:rPr lang="en-US" sz="1200" b="0" i="0" kern="1200" dirty="0" smtClean="0">
                <a:solidFill>
                  <a:schemeClr val="tx1"/>
                </a:solidFill>
                <a:latin typeface="+mn-lt"/>
                <a:ea typeface="+mn-ea"/>
                <a:cs typeface="+mn-cs"/>
              </a:rPr>
              <a:t>-induced osteoporosis.</a:t>
            </a:r>
            <a:endParaRPr lang="en-US" dirty="0"/>
          </a:p>
        </p:txBody>
      </p:sp>
      <p:sp>
        <p:nvSpPr>
          <p:cNvPr id="4" name="Slide Number Placeholder 3"/>
          <p:cNvSpPr>
            <a:spLocks noGrp="1"/>
          </p:cNvSpPr>
          <p:nvPr>
            <p:ph type="sldNum" sz="quarter" idx="10"/>
          </p:nvPr>
        </p:nvSpPr>
        <p:spPr/>
        <p:txBody>
          <a:bodyPr/>
          <a:lstStyle/>
          <a:p>
            <a:fld id="{D334E0E4-A3BD-4C87-A5F1-DCC78E3A2F53}" type="slidenum">
              <a:rPr lang="en-US" smtClean="0"/>
              <a:t>25</a:t>
            </a:fld>
            <a:endParaRPr lang="en-US"/>
          </a:p>
        </p:txBody>
      </p:sp>
    </p:spTree>
    <p:extLst>
      <p:ext uri="{BB962C8B-B14F-4D97-AF65-F5344CB8AC3E}">
        <p14:creationId xmlns:p14="http://schemas.microsoft.com/office/powerpoint/2010/main" val="237640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assessment. Flow-chart for stratifying fracture risk in adult patients on chronic glucocorticoids (prednisone at &gt;2.5 mg/day for &gt;3 months) without impaired renal function (glomerular filtration rate of &lt;30 ml/min). The FRAX score is calculated for those on prednisone equivalent of 2.5–7.5 mg/day, while those receiving higher doses should increase their major osteoporotic fracture risk by 15% and by 20% for the hip. GC, glucocorticoids; FRAX, Fracture Risk Assessment Tool (https://www.shef.ac.uk/FRAX/tool.jsp). </a:t>
            </a:r>
            <a:endParaRPr lang="en-US" dirty="0"/>
          </a:p>
        </p:txBody>
      </p:sp>
      <p:sp>
        <p:nvSpPr>
          <p:cNvPr id="4" name="Slide Number Placeholder 3"/>
          <p:cNvSpPr>
            <a:spLocks noGrp="1"/>
          </p:cNvSpPr>
          <p:nvPr>
            <p:ph type="sldNum" sz="quarter" idx="10"/>
          </p:nvPr>
        </p:nvSpPr>
        <p:spPr/>
        <p:txBody>
          <a:bodyPr/>
          <a:lstStyle/>
          <a:p>
            <a:fld id="{787FC558-6A68-4DA8-9252-4465C7A58614}" type="slidenum">
              <a:rPr lang="en-US" smtClean="0"/>
              <a:t>37</a:t>
            </a:fld>
            <a:endParaRPr lang="en-US"/>
          </a:p>
        </p:txBody>
      </p:sp>
    </p:spTree>
    <p:extLst>
      <p:ext uri="{BB962C8B-B14F-4D97-AF65-F5344CB8AC3E}">
        <p14:creationId xmlns:p14="http://schemas.microsoft.com/office/powerpoint/2010/main" val="19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Alendronate significantly increases BMD of the lumbar spine and femoral neck in patients with GIO, but does not appear to reduce the risk of fractures.</a:t>
            </a:r>
            <a:endParaRPr lang="en-US" dirty="0"/>
          </a:p>
        </p:txBody>
      </p:sp>
      <p:sp>
        <p:nvSpPr>
          <p:cNvPr id="4" name="Slide Number Placeholder 3"/>
          <p:cNvSpPr>
            <a:spLocks noGrp="1"/>
          </p:cNvSpPr>
          <p:nvPr>
            <p:ph type="sldNum" sz="quarter" idx="10"/>
          </p:nvPr>
        </p:nvSpPr>
        <p:spPr/>
        <p:txBody>
          <a:bodyPr/>
          <a:lstStyle/>
          <a:p>
            <a:fld id="{D334E0E4-A3BD-4C87-A5F1-DCC78E3A2F53}" type="slidenum">
              <a:rPr lang="en-US" smtClean="0"/>
              <a:t>49</a:t>
            </a:fld>
            <a:endParaRPr lang="en-US"/>
          </a:p>
        </p:txBody>
      </p:sp>
    </p:spTree>
    <p:extLst>
      <p:ext uri="{BB962C8B-B14F-4D97-AF65-F5344CB8AC3E}">
        <p14:creationId xmlns:p14="http://schemas.microsoft.com/office/powerpoint/2010/main" val="162113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Alendronate significantly increases BMD of the lumbar spine and femoral neck in patients with GIO, but </a:t>
            </a:r>
            <a:r>
              <a:rPr lang="en-US" smtClean="0"/>
              <a:t>does not appear </a:t>
            </a:r>
            <a:r>
              <a:rPr lang="en-US" dirty="0" smtClean="0"/>
              <a:t>to reduce the risk of fractures.</a:t>
            </a:r>
            <a:endParaRPr lang="en-US" dirty="0"/>
          </a:p>
        </p:txBody>
      </p:sp>
      <p:sp>
        <p:nvSpPr>
          <p:cNvPr id="4" name="Slide Number Placeholder 3"/>
          <p:cNvSpPr>
            <a:spLocks noGrp="1"/>
          </p:cNvSpPr>
          <p:nvPr>
            <p:ph type="sldNum" sz="quarter" idx="10"/>
          </p:nvPr>
        </p:nvSpPr>
        <p:spPr/>
        <p:txBody>
          <a:bodyPr/>
          <a:lstStyle/>
          <a:p>
            <a:fld id="{D334E0E4-A3BD-4C87-A5F1-DCC78E3A2F53}" type="slidenum">
              <a:rPr lang="en-US" smtClean="0"/>
              <a:t>50</a:t>
            </a:fld>
            <a:endParaRPr lang="en-US"/>
          </a:p>
        </p:txBody>
      </p:sp>
    </p:spTree>
    <p:extLst>
      <p:ext uri="{BB962C8B-B14F-4D97-AF65-F5344CB8AC3E}">
        <p14:creationId xmlns:p14="http://schemas.microsoft.com/office/powerpoint/2010/main" val="64870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 Shams</a:t>
            </a:r>
            <a:endParaRPr lang="en-US"/>
          </a:p>
        </p:txBody>
      </p:sp>
      <p:sp>
        <p:nvSpPr>
          <p:cNvPr id="5" name="Footer Placeholder 4"/>
          <p:cNvSpPr>
            <a:spLocks noGrp="1"/>
          </p:cNvSpPr>
          <p:nvPr>
            <p:ph type="ftr" sz="quarter" idx="11"/>
          </p:nvPr>
        </p:nvSpPr>
        <p:spPr/>
        <p:txBody>
          <a:bodyPr/>
          <a:lstStyle/>
          <a:p>
            <a:r>
              <a:rPr lang="en-US" smtClean="0"/>
              <a:t>Glucocorticoid Induced Osteoporosis</a:t>
            </a:r>
            <a:endParaRPr lang="en-US"/>
          </a:p>
        </p:txBody>
      </p:sp>
      <p:sp>
        <p:nvSpPr>
          <p:cNvPr id="6" name="Slide Number Placeholder 5"/>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324134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 Shams</a:t>
            </a:r>
            <a:endParaRPr lang="en-US"/>
          </a:p>
        </p:txBody>
      </p:sp>
      <p:sp>
        <p:nvSpPr>
          <p:cNvPr id="5" name="Footer Placeholder 4"/>
          <p:cNvSpPr>
            <a:spLocks noGrp="1"/>
          </p:cNvSpPr>
          <p:nvPr>
            <p:ph type="ftr" sz="quarter" idx="11"/>
          </p:nvPr>
        </p:nvSpPr>
        <p:spPr/>
        <p:txBody>
          <a:bodyPr/>
          <a:lstStyle/>
          <a:p>
            <a:r>
              <a:rPr lang="en-US" smtClean="0"/>
              <a:t>Glucocorticoid Induced Osteoporosis</a:t>
            </a:r>
            <a:endParaRPr lang="en-US"/>
          </a:p>
        </p:txBody>
      </p:sp>
      <p:sp>
        <p:nvSpPr>
          <p:cNvPr id="6" name="Slide Number Placeholder 5"/>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176484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 Shams</a:t>
            </a:r>
            <a:endParaRPr lang="en-US"/>
          </a:p>
        </p:txBody>
      </p:sp>
      <p:sp>
        <p:nvSpPr>
          <p:cNvPr id="5" name="Footer Placeholder 4"/>
          <p:cNvSpPr>
            <a:spLocks noGrp="1"/>
          </p:cNvSpPr>
          <p:nvPr>
            <p:ph type="ftr" sz="quarter" idx="11"/>
          </p:nvPr>
        </p:nvSpPr>
        <p:spPr/>
        <p:txBody>
          <a:bodyPr/>
          <a:lstStyle/>
          <a:p>
            <a:r>
              <a:rPr lang="en-US" smtClean="0"/>
              <a:t>Glucocorticoid Induced Osteoporosis</a:t>
            </a:r>
            <a:endParaRPr lang="en-US"/>
          </a:p>
        </p:txBody>
      </p:sp>
      <p:sp>
        <p:nvSpPr>
          <p:cNvPr id="6" name="Slide Number Placeholder 5"/>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14309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 Shams</a:t>
            </a:r>
            <a:endParaRPr lang="en-US"/>
          </a:p>
        </p:txBody>
      </p:sp>
      <p:sp>
        <p:nvSpPr>
          <p:cNvPr id="5" name="Footer Placeholder 4"/>
          <p:cNvSpPr>
            <a:spLocks noGrp="1"/>
          </p:cNvSpPr>
          <p:nvPr>
            <p:ph type="ftr" sz="quarter" idx="11"/>
          </p:nvPr>
        </p:nvSpPr>
        <p:spPr/>
        <p:txBody>
          <a:bodyPr/>
          <a:lstStyle/>
          <a:p>
            <a:r>
              <a:rPr lang="en-US" smtClean="0"/>
              <a:t>Glucocorticoid Induced Osteoporosis</a:t>
            </a:r>
            <a:endParaRPr lang="en-US"/>
          </a:p>
        </p:txBody>
      </p:sp>
      <p:sp>
        <p:nvSpPr>
          <p:cNvPr id="6" name="Slide Number Placeholder 5"/>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141215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 Shams</a:t>
            </a:r>
            <a:endParaRPr lang="en-US"/>
          </a:p>
        </p:txBody>
      </p:sp>
      <p:sp>
        <p:nvSpPr>
          <p:cNvPr id="5" name="Footer Placeholder 4"/>
          <p:cNvSpPr>
            <a:spLocks noGrp="1"/>
          </p:cNvSpPr>
          <p:nvPr>
            <p:ph type="ftr" sz="quarter" idx="11"/>
          </p:nvPr>
        </p:nvSpPr>
        <p:spPr/>
        <p:txBody>
          <a:bodyPr/>
          <a:lstStyle/>
          <a:p>
            <a:r>
              <a:rPr lang="en-US" smtClean="0"/>
              <a:t>Glucocorticoid Induced Osteoporosis</a:t>
            </a:r>
            <a:endParaRPr lang="en-US"/>
          </a:p>
        </p:txBody>
      </p:sp>
      <p:sp>
        <p:nvSpPr>
          <p:cNvPr id="6" name="Slide Number Placeholder 5"/>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94503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 Shams</a:t>
            </a:r>
            <a:endParaRPr lang="en-US"/>
          </a:p>
        </p:txBody>
      </p:sp>
      <p:sp>
        <p:nvSpPr>
          <p:cNvPr id="6" name="Footer Placeholder 5"/>
          <p:cNvSpPr>
            <a:spLocks noGrp="1"/>
          </p:cNvSpPr>
          <p:nvPr>
            <p:ph type="ftr" sz="quarter" idx="11"/>
          </p:nvPr>
        </p:nvSpPr>
        <p:spPr/>
        <p:txBody>
          <a:bodyPr/>
          <a:lstStyle/>
          <a:p>
            <a:r>
              <a:rPr lang="en-US" smtClean="0"/>
              <a:t>Glucocorticoid Induced Osteoporosis</a:t>
            </a:r>
            <a:endParaRPr lang="en-US"/>
          </a:p>
        </p:txBody>
      </p:sp>
      <p:sp>
        <p:nvSpPr>
          <p:cNvPr id="7" name="Slide Number Placeholder 6"/>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373375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 Shams</a:t>
            </a:r>
            <a:endParaRPr lang="en-US"/>
          </a:p>
        </p:txBody>
      </p:sp>
      <p:sp>
        <p:nvSpPr>
          <p:cNvPr id="8" name="Footer Placeholder 7"/>
          <p:cNvSpPr>
            <a:spLocks noGrp="1"/>
          </p:cNvSpPr>
          <p:nvPr>
            <p:ph type="ftr" sz="quarter" idx="11"/>
          </p:nvPr>
        </p:nvSpPr>
        <p:spPr/>
        <p:txBody>
          <a:bodyPr/>
          <a:lstStyle/>
          <a:p>
            <a:r>
              <a:rPr lang="en-US" smtClean="0"/>
              <a:t>Glucocorticoid Induced Osteoporosis</a:t>
            </a:r>
            <a:endParaRPr lang="en-US"/>
          </a:p>
        </p:txBody>
      </p:sp>
      <p:sp>
        <p:nvSpPr>
          <p:cNvPr id="9" name="Slide Number Placeholder 8"/>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400334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 Shams</a:t>
            </a:r>
            <a:endParaRPr lang="en-US"/>
          </a:p>
        </p:txBody>
      </p:sp>
      <p:sp>
        <p:nvSpPr>
          <p:cNvPr id="4" name="Footer Placeholder 3"/>
          <p:cNvSpPr>
            <a:spLocks noGrp="1"/>
          </p:cNvSpPr>
          <p:nvPr>
            <p:ph type="ftr" sz="quarter" idx="11"/>
          </p:nvPr>
        </p:nvSpPr>
        <p:spPr/>
        <p:txBody>
          <a:bodyPr/>
          <a:lstStyle/>
          <a:p>
            <a:r>
              <a:rPr lang="en-US" smtClean="0"/>
              <a:t>Glucocorticoid Induced Osteoporosis</a:t>
            </a:r>
            <a:endParaRPr lang="en-US"/>
          </a:p>
        </p:txBody>
      </p:sp>
      <p:sp>
        <p:nvSpPr>
          <p:cNvPr id="5" name="Slide Number Placeholder 4"/>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34455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 Shams</a:t>
            </a:r>
            <a:endParaRPr lang="en-US"/>
          </a:p>
        </p:txBody>
      </p:sp>
      <p:sp>
        <p:nvSpPr>
          <p:cNvPr id="3" name="Footer Placeholder 2"/>
          <p:cNvSpPr>
            <a:spLocks noGrp="1"/>
          </p:cNvSpPr>
          <p:nvPr>
            <p:ph type="ftr" sz="quarter" idx="11"/>
          </p:nvPr>
        </p:nvSpPr>
        <p:spPr/>
        <p:txBody>
          <a:bodyPr/>
          <a:lstStyle/>
          <a:p>
            <a:r>
              <a:rPr lang="en-US" smtClean="0"/>
              <a:t>Glucocorticoid Induced Osteoporosis</a:t>
            </a:r>
            <a:endParaRPr lang="en-US"/>
          </a:p>
        </p:txBody>
      </p:sp>
      <p:sp>
        <p:nvSpPr>
          <p:cNvPr id="4" name="Slide Number Placeholder 3"/>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111904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 Shams</a:t>
            </a:r>
            <a:endParaRPr lang="en-US"/>
          </a:p>
        </p:txBody>
      </p:sp>
      <p:sp>
        <p:nvSpPr>
          <p:cNvPr id="6" name="Footer Placeholder 5"/>
          <p:cNvSpPr>
            <a:spLocks noGrp="1"/>
          </p:cNvSpPr>
          <p:nvPr>
            <p:ph type="ftr" sz="quarter" idx="11"/>
          </p:nvPr>
        </p:nvSpPr>
        <p:spPr/>
        <p:txBody>
          <a:bodyPr/>
          <a:lstStyle/>
          <a:p>
            <a:r>
              <a:rPr lang="en-US" smtClean="0"/>
              <a:t>Glucocorticoid Induced Osteoporosis</a:t>
            </a:r>
            <a:endParaRPr lang="en-US"/>
          </a:p>
        </p:txBody>
      </p:sp>
      <p:sp>
        <p:nvSpPr>
          <p:cNvPr id="7" name="Slide Number Placeholder 6"/>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364198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 Shams</a:t>
            </a:r>
            <a:endParaRPr lang="en-US"/>
          </a:p>
        </p:txBody>
      </p:sp>
      <p:sp>
        <p:nvSpPr>
          <p:cNvPr id="6" name="Footer Placeholder 5"/>
          <p:cNvSpPr>
            <a:spLocks noGrp="1"/>
          </p:cNvSpPr>
          <p:nvPr>
            <p:ph type="ftr" sz="quarter" idx="11"/>
          </p:nvPr>
        </p:nvSpPr>
        <p:spPr/>
        <p:txBody>
          <a:bodyPr/>
          <a:lstStyle/>
          <a:p>
            <a:r>
              <a:rPr lang="en-US" smtClean="0"/>
              <a:t>Glucocorticoid Induced Osteoporosis</a:t>
            </a:r>
            <a:endParaRPr lang="en-US"/>
          </a:p>
        </p:txBody>
      </p:sp>
      <p:sp>
        <p:nvSpPr>
          <p:cNvPr id="7" name="Slide Number Placeholder 6"/>
          <p:cNvSpPr>
            <a:spLocks noGrp="1"/>
          </p:cNvSpPr>
          <p:nvPr>
            <p:ph type="sldNum" sz="quarter" idx="12"/>
          </p:nvPr>
        </p:nvSpPr>
        <p:spPr/>
        <p:txBody>
          <a:bodyPr/>
          <a:lstStyle/>
          <a:p>
            <a:fld id="{A445009D-6283-4DF6-AABD-C57EAE59F8DA}" type="slidenum">
              <a:rPr lang="en-US" smtClean="0"/>
              <a:t>‹#›</a:t>
            </a:fld>
            <a:endParaRPr lang="en-US"/>
          </a:p>
        </p:txBody>
      </p:sp>
    </p:spTree>
    <p:extLst>
      <p:ext uri="{BB962C8B-B14F-4D97-AF65-F5344CB8AC3E}">
        <p14:creationId xmlns:p14="http://schemas.microsoft.com/office/powerpoint/2010/main" val="33497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 Shams</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Glucocorticoid Induced Osteoporosis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5009D-6283-4DF6-AABD-C57EAE59F8DA}" type="slidenum">
              <a:rPr lang="en-US" smtClean="0"/>
              <a:t>‹#›</a:t>
            </a:fld>
            <a:endParaRPr lang="en-US"/>
          </a:p>
        </p:txBody>
      </p:sp>
    </p:spTree>
    <p:extLst>
      <p:ext uri="{BB962C8B-B14F-4D97-AF65-F5344CB8AC3E}">
        <p14:creationId xmlns:p14="http://schemas.microsoft.com/office/powerpoint/2010/main" val="1461775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emf"/><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0.wdp"/></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6176" y="1085088"/>
            <a:ext cx="10765536" cy="2675445"/>
          </a:xfrm>
        </p:spPr>
        <p:txBody>
          <a:bodyPr>
            <a:noAutofit/>
          </a:bodyPr>
          <a:lstStyle/>
          <a:p>
            <a:r>
              <a:rPr lang="en-US" sz="8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 </a:t>
            </a:r>
            <a:r>
              <a:rPr lang="en-US" sz="8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(GIO)</a:t>
            </a:r>
            <a:endParaRPr lang="en-US" sz="8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24256" y="4065334"/>
            <a:ext cx="11094720" cy="2311082"/>
          </a:xfrm>
        </p:spPr>
        <p:txBody>
          <a:bodyPr>
            <a:noAutofit/>
          </a:bodyPr>
          <a:lstStyle/>
          <a:p>
            <a:r>
              <a:rPr lang="en-US" sz="4000"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Shams, M.D.</a:t>
            </a:r>
          </a:p>
          <a:p>
            <a:r>
              <a:rPr lang="en-US" sz="4000"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Endocrine and Metabolism Research Center</a:t>
            </a:r>
          </a:p>
          <a:p>
            <a:r>
              <a:rPr lang="en-US" sz="4000"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Shiraz University of Medical Sciences</a:t>
            </a:r>
            <a:endParaRPr lang="en-US" sz="4000"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633472" y="341376"/>
            <a:ext cx="6412992" cy="646331"/>
          </a:xfrm>
          <a:prstGeom prst="rect">
            <a:avLst/>
          </a:prstGeom>
          <a:noFill/>
        </p:spPr>
        <p:txBody>
          <a:bodyPr wrap="square" rtlCol="0">
            <a:spAutoFit/>
          </a:bodyPr>
          <a:lstStyle/>
          <a:p>
            <a:pPr algn="ctr"/>
            <a:r>
              <a:rPr lang="en-US" sz="3600" i="1" dirty="0" smtClean="0">
                <a:solidFill>
                  <a:srgbClr val="FF00FF"/>
                </a:solidFill>
                <a:effectLst>
                  <a:outerShdw blurRad="38100" dist="38100" dir="2700000" algn="tl">
                    <a:srgbClr val="000000">
                      <a:alpha val="43137"/>
                    </a:srgbClr>
                  </a:outerShdw>
                </a:effectLst>
                <a:latin typeface="Algerian" panose="04020705040A02060702" pitchFamily="82" charset="0"/>
              </a:rPr>
              <a:t>In The name of God</a:t>
            </a:r>
            <a:endParaRPr lang="en-US" sz="3600" i="1" dirty="0">
              <a:solidFill>
                <a:srgbClr val="FF00FF"/>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313536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37"/>
            <a:ext cx="10515600" cy="719963"/>
          </a:xfrm>
        </p:spPr>
        <p:txBody>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p:txBody>
      </p:sp>
      <p:sp>
        <p:nvSpPr>
          <p:cNvPr id="3" name="Content Placeholder 2"/>
          <p:cNvSpPr>
            <a:spLocks noGrp="1"/>
          </p:cNvSpPr>
          <p:nvPr>
            <p:ph idx="1"/>
          </p:nvPr>
        </p:nvSpPr>
        <p:spPr>
          <a:xfrm>
            <a:off x="838200" y="852500"/>
            <a:ext cx="10515600" cy="5606975"/>
          </a:xfrm>
        </p:spPr>
        <p:txBody>
          <a:bodyPr>
            <a:normAutofit/>
          </a:bodyPr>
          <a:lstStyle/>
          <a:p>
            <a:pPr algn="just">
              <a:buFontTx/>
              <a:buChar char="-"/>
            </a:pPr>
            <a:r>
              <a:rPr lang="en-US" sz="3600" dirty="0">
                <a:latin typeface="Times New Roman" panose="02020603050405020304" pitchFamily="18" charset="0"/>
                <a:cs typeface="Times New Roman" panose="02020603050405020304" pitchFamily="18" charset="0"/>
              </a:rPr>
              <a:t>The incidence of fracture is higher </a:t>
            </a:r>
            <a:r>
              <a:rPr lang="en-US" sz="3600" dirty="0" smtClean="0">
                <a:latin typeface="Times New Roman" panose="02020603050405020304" pitchFamily="18" charset="0"/>
                <a:cs typeface="Times New Roman" panose="02020603050405020304" pitchFamily="18" charset="0"/>
              </a:rPr>
              <a:t>with:</a:t>
            </a:r>
          </a:p>
          <a:p>
            <a:pPr marL="0" indent="0" algn="just">
              <a:buNone/>
            </a:pPr>
            <a:r>
              <a:rPr lang="en-US" sz="3600" dirty="0" smtClean="0">
                <a:latin typeface="Times New Roman" panose="02020603050405020304" pitchFamily="18" charset="0"/>
                <a:cs typeface="Times New Roman" panose="02020603050405020304" pitchFamily="18" charset="0"/>
              </a:rPr>
              <a:t>   Advanced </a:t>
            </a:r>
            <a:r>
              <a:rPr lang="en-US" sz="3600" dirty="0">
                <a:latin typeface="Times New Roman" panose="02020603050405020304" pitchFamily="18" charset="0"/>
                <a:cs typeface="Times New Roman" panose="02020603050405020304" pitchFamily="18" charset="0"/>
              </a:rPr>
              <a:t>age</a:t>
            </a:r>
            <a:r>
              <a:rPr lang="en-US" sz="3600" dirty="0" smtClean="0">
                <a:latin typeface="Times New Roman" panose="02020603050405020304" pitchFamily="18" charset="0"/>
                <a:cs typeface="Times New Roman" panose="02020603050405020304" pitchFamily="18" charset="0"/>
              </a:rPr>
              <a:t>, </a:t>
            </a:r>
          </a:p>
          <a:p>
            <a:pPr marL="0" indent="0" algn="just">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Larger dose of GC, </a:t>
            </a:r>
          </a:p>
          <a:p>
            <a:pPr marL="0" indent="0" algn="just">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Longer </a:t>
            </a:r>
            <a:r>
              <a:rPr lang="en-US" sz="3600" dirty="0">
                <a:latin typeface="Times New Roman" panose="02020603050405020304" pitchFamily="18" charset="0"/>
                <a:cs typeface="Times New Roman" panose="02020603050405020304" pitchFamily="18" charset="0"/>
              </a:rPr>
              <a:t>duration of </a:t>
            </a:r>
            <a:r>
              <a:rPr lang="en-US" sz="3600" dirty="0" smtClean="0">
                <a:latin typeface="Times New Roman" panose="02020603050405020304" pitchFamily="18" charset="0"/>
                <a:cs typeface="Times New Roman" panose="02020603050405020304" pitchFamily="18" charset="0"/>
              </a:rPr>
              <a:t>GC therapy. </a:t>
            </a:r>
          </a:p>
          <a:p>
            <a:pPr marL="0" indent="0" algn="just">
              <a:buNone/>
            </a:pPr>
            <a:endParaRPr lang="en-US" sz="1200" dirty="0" smtClean="0">
              <a:latin typeface="Times New Roman" panose="02020603050405020304" pitchFamily="18" charset="0"/>
              <a:cs typeface="Times New Roman" panose="02020603050405020304" pitchFamily="18" charset="0"/>
            </a:endParaRPr>
          </a:p>
          <a:p>
            <a:pPr algn="just">
              <a:buFontTx/>
              <a:buChar char="-"/>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increased risk has </a:t>
            </a:r>
            <a:r>
              <a:rPr lang="en-US" dirty="0" smtClean="0">
                <a:latin typeface="Times New Roman" panose="02020603050405020304" pitchFamily="18" charset="0"/>
                <a:cs typeface="Times New Roman" panose="02020603050405020304" pitchFamily="18" charset="0"/>
              </a:rPr>
              <a:t>been reported </a:t>
            </a:r>
            <a:r>
              <a:rPr lang="en-US" dirty="0">
                <a:latin typeface="Times New Roman" panose="02020603050405020304" pitchFamily="18" charset="0"/>
                <a:cs typeface="Times New Roman" panose="02020603050405020304" pitchFamily="18" charset="0"/>
              </a:rPr>
              <a:t>with doses of prednisone or its equivalent even as low as 2.5 to 7.5 mg </a:t>
            </a:r>
            <a:r>
              <a:rPr lang="en-US" dirty="0" smtClean="0">
                <a:latin typeface="Times New Roman" panose="02020603050405020304" pitchFamily="18" charset="0"/>
                <a:cs typeface="Times New Roman" panose="02020603050405020304" pitchFamily="18" charset="0"/>
              </a:rPr>
              <a:t>daily </a:t>
            </a:r>
            <a:r>
              <a:rPr lang="en-US" dirty="0">
                <a:latin typeface="Times New Roman" panose="02020603050405020304" pitchFamily="18" charset="0"/>
                <a:cs typeface="Times New Roman" panose="02020603050405020304" pitchFamily="18" charset="0"/>
              </a:rPr>
              <a:t>and with </a:t>
            </a:r>
            <a:r>
              <a:rPr lang="en-US" dirty="0" smtClean="0">
                <a:latin typeface="Times New Roman" panose="02020603050405020304" pitchFamily="18" charset="0"/>
                <a:cs typeface="Times New Roman" panose="02020603050405020304" pitchFamily="18" charset="0"/>
              </a:rPr>
              <a:t>short-term use </a:t>
            </a:r>
            <a:r>
              <a:rPr lang="en-US" dirty="0">
                <a:latin typeface="Times New Roman" panose="02020603050405020304" pitchFamily="18" charset="0"/>
                <a:cs typeface="Times New Roman" panose="02020603050405020304" pitchFamily="18" charset="0"/>
              </a:rPr>
              <a:t>(&lt;30 </a:t>
            </a:r>
            <a:r>
              <a:rPr lang="en-US" dirty="0" smtClean="0">
                <a:latin typeface="Times New Roman" panose="02020603050405020304" pitchFamily="18" charset="0"/>
                <a:cs typeface="Times New Roman" panose="02020603050405020304" pitchFamily="18" charset="0"/>
              </a:rPr>
              <a:t>days).</a:t>
            </a:r>
          </a:p>
          <a:p>
            <a:pPr marL="0" indent="0" algn="just">
              <a:buNone/>
            </a:pPr>
            <a:endParaRPr lang="en-US" sz="1200"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10</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961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13"/>
            <a:ext cx="10515600" cy="932154"/>
          </a:xfrm>
        </p:spPr>
        <p:txBody>
          <a:bodyPr>
            <a:normAutofit/>
          </a:bodyPr>
          <a:lstStyle/>
          <a:p>
            <a:pPr algn="ctr"/>
            <a:r>
              <a:rPr lang="en-US" dirty="0" smtClean="0">
                <a:solidFill>
                  <a:srgbClr val="0033CC"/>
                </a:solidFill>
                <a:latin typeface="Times New Roman" panose="02020603050405020304" pitchFamily="18" charset="0"/>
                <a:cs typeface="Times New Roman" panose="02020603050405020304" pitchFamily="18" charset="0"/>
              </a:rPr>
              <a:t>The effect of GC </a:t>
            </a:r>
            <a:r>
              <a:rPr lang="en-US" dirty="0">
                <a:solidFill>
                  <a:srgbClr val="0033CC"/>
                </a:solidFill>
                <a:latin typeface="Times New Roman" panose="02020603050405020304" pitchFamily="18" charset="0"/>
                <a:cs typeface="Times New Roman" panose="02020603050405020304" pitchFamily="18" charset="0"/>
              </a:rPr>
              <a:t>on bone is dose dependent</a:t>
            </a:r>
            <a:endParaRPr lang="en-US" sz="4800"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lum bright="20000" contrast="40000"/>
          </a:blip>
          <a:stretch>
            <a:fillRect/>
          </a:stretch>
        </p:blipFill>
        <p:spPr>
          <a:xfrm>
            <a:off x="1651000" y="998067"/>
            <a:ext cx="8648700" cy="5745633"/>
          </a:xfrm>
          <a:prstGeom prst="rect">
            <a:avLst/>
          </a:prstGeom>
        </p:spPr>
      </p:pic>
    </p:spTree>
    <p:extLst>
      <p:ext uri="{BB962C8B-B14F-4D97-AF65-F5344CB8AC3E}">
        <p14:creationId xmlns:p14="http://schemas.microsoft.com/office/powerpoint/2010/main" val="23984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
            <a:ext cx="11341100" cy="950976"/>
          </a:xfrm>
        </p:spPr>
        <p:txBody>
          <a:bodyPr>
            <a:noAutofit/>
          </a:bodyPr>
          <a:lstStyle/>
          <a:p>
            <a:pPr algn="ctr"/>
            <a:r>
              <a:rPr lang="en-US" sz="3600" dirty="0" smtClean="0">
                <a:solidFill>
                  <a:srgbClr val="0033CC"/>
                </a:solidFill>
                <a:latin typeface="Times New Roman" panose="02020603050405020304" pitchFamily="18" charset="0"/>
                <a:cs typeface="Times New Roman" panose="02020603050405020304" pitchFamily="18" charset="0"/>
              </a:rPr>
              <a:t>Time course of vertebral fractures during glucocorticoid use </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12</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46200" y="950977"/>
            <a:ext cx="9512300" cy="5272023"/>
          </a:xfrm>
          <a:prstGeom prst="rect">
            <a:avLst/>
          </a:prstGeom>
        </p:spPr>
      </p:pic>
      <p:sp>
        <p:nvSpPr>
          <p:cNvPr id="8" name="TextBox 7"/>
          <p:cNvSpPr txBox="1"/>
          <p:nvPr/>
        </p:nvSpPr>
        <p:spPr>
          <a:xfrm>
            <a:off x="1333500" y="6223000"/>
            <a:ext cx="7302500" cy="400110"/>
          </a:xfrm>
          <a:prstGeom prst="rect">
            <a:avLst/>
          </a:prstGeom>
          <a:noFill/>
        </p:spPr>
        <p:txBody>
          <a:bodyPr wrap="square" rtlCol="0">
            <a:spAutoFit/>
          </a:bodyPr>
          <a:lstStyle/>
          <a:p>
            <a:r>
              <a:rPr lang="en-US" sz="2000" i="1" dirty="0" smtClean="0"/>
              <a:t>Van </a:t>
            </a:r>
            <a:r>
              <a:rPr lang="en-US" sz="2000" i="1" dirty="0" err="1" smtClean="0"/>
              <a:t>Staa</a:t>
            </a:r>
            <a:r>
              <a:rPr lang="en-US" sz="2000" i="1" dirty="0" smtClean="0"/>
              <a:t> et al, </a:t>
            </a:r>
            <a:r>
              <a:rPr lang="en-US" sz="2000" b="1" i="1" dirty="0" smtClean="0"/>
              <a:t>Osteoporosis International </a:t>
            </a:r>
            <a:r>
              <a:rPr lang="en-US" sz="2000" i="1" dirty="0" smtClean="0"/>
              <a:t>2002; 13:777-87. </a:t>
            </a:r>
            <a:endParaRPr lang="en-US" sz="2000" i="1" dirty="0"/>
          </a:p>
        </p:txBody>
      </p:sp>
    </p:spTree>
    <p:extLst>
      <p:ext uri="{BB962C8B-B14F-4D97-AF65-F5344CB8AC3E}">
        <p14:creationId xmlns:p14="http://schemas.microsoft.com/office/powerpoint/2010/main" val="3100431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613"/>
            <a:ext cx="10515600" cy="719963"/>
          </a:xfrm>
        </p:spPr>
        <p:txBody>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p:txBody>
      </p:sp>
      <p:sp>
        <p:nvSpPr>
          <p:cNvPr id="3" name="Content Placeholder 2"/>
          <p:cNvSpPr>
            <a:spLocks noGrp="1"/>
          </p:cNvSpPr>
          <p:nvPr>
            <p:ph idx="1"/>
          </p:nvPr>
        </p:nvSpPr>
        <p:spPr>
          <a:xfrm>
            <a:off x="838200" y="794513"/>
            <a:ext cx="10515600" cy="5047488"/>
          </a:xfrm>
        </p:spPr>
        <p:txBody>
          <a:bodyPr/>
          <a:lstStyle/>
          <a:p>
            <a:pPr>
              <a:buFontTx/>
              <a:buChar char="-"/>
            </a:pPr>
            <a:r>
              <a:rPr lang="en-US" dirty="0">
                <a:latin typeface="Times New Roman" panose="02020603050405020304" pitchFamily="18" charset="0"/>
                <a:cs typeface="Times New Roman" panose="02020603050405020304" pitchFamily="18" charset="0"/>
              </a:rPr>
              <a:t>The sparse data that have been published on alternate-day prednisone therapy suggest that this regimen is not protective of bone. </a:t>
            </a:r>
          </a:p>
          <a:p>
            <a:pPr marL="0" indent="0">
              <a:buNone/>
            </a:pP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Duration of GC use is important,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Fracture </a:t>
            </a:r>
            <a:r>
              <a:rPr lang="en-US" dirty="0">
                <a:latin typeface="Times New Roman" panose="02020603050405020304" pitchFamily="18" charset="0"/>
                <a:cs typeface="Times New Roman" panose="02020603050405020304" pitchFamily="18" charset="0"/>
              </a:rPr>
              <a:t>risk returning to </a:t>
            </a:r>
            <a:r>
              <a:rPr lang="en-US" dirty="0" smtClean="0">
                <a:latin typeface="Times New Roman" panose="02020603050405020304" pitchFamily="18" charset="0"/>
                <a:cs typeface="Times New Roman" panose="02020603050405020304" pitchFamily="18" charset="0"/>
              </a:rPr>
              <a:t>baseline months after cessation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therapy.</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increased risk of fracture in patients taking GCs declines </a:t>
            </a:r>
            <a:r>
              <a:rPr lang="en-US" dirty="0" smtClean="0">
                <a:latin typeface="Times New Roman" panose="02020603050405020304" pitchFamily="18" charset="0"/>
                <a:cs typeface="Times New Roman" panose="02020603050405020304" pitchFamily="18" charset="0"/>
              </a:rPr>
              <a:t>rapidly</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first year off therapy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13</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384374" y="3712542"/>
            <a:ext cx="4851826" cy="2729152"/>
          </a:xfrm>
          <a:prstGeom prst="rect">
            <a:avLst/>
          </a:prstGeom>
        </p:spPr>
      </p:pic>
    </p:spTree>
    <p:extLst>
      <p:ext uri="{BB962C8B-B14F-4D97-AF65-F5344CB8AC3E}">
        <p14:creationId xmlns:p14="http://schemas.microsoft.com/office/powerpoint/2010/main" val="1573091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65913"/>
            <a:ext cx="11569700" cy="569087"/>
          </a:xfrm>
        </p:spPr>
        <p:txBody>
          <a:bodyPr>
            <a:noAutofit/>
          </a:bodyPr>
          <a:lstStyle/>
          <a:p>
            <a:pPr algn="ctr"/>
            <a:r>
              <a:rPr lang="en-US" sz="2800" dirty="0">
                <a:solidFill>
                  <a:srgbClr val="000099"/>
                </a:solidFill>
                <a:latin typeface="Times New Roman" panose="02020603050405020304" pitchFamily="18" charset="0"/>
                <a:cs typeface="Times New Roman" panose="02020603050405020304" pitchFamily="18" charset="0"/>
              </a:rPr>
              <a:t>Risk of osteoporosis-related fracture by time </a:t>
            </a:r>
            <a:r>
              <a:rPr lang="en-US" sz="2800" dirty="0" smtClean="0">
                <a:solidFill>
                  <a:srgbClr val="000099"/>
                </a:solidFill>
                <a:latin typeface="Times New Roman" panose="02020603050405020304" pitchFamily="18" charset="0"/>
                <a:cs typeface="Times New Roman" panose="02020603050405020304" pitchFamily="18" charset="0"/>
              </a:rPr>
              <a:t>since GC </a:t>
            </a:r>
            <a:r>
              <a:rPr lang="en-US" sz="2800" dirty="0" smtClean="0">
                <a:solidFill>
                  <a:srgbClr val="000099"/>
                </a:solidFill>
                <a:latin typeface="Times New Roman" panose="02020603050405020304" pitchFamily="18" charset="0"/>
                <a:cs typeface="Times New Roman" panose="02020603050405020304" pitchFamily="18" charset="0"/>
              </a:rPr>
              <a:t>discontinuation</a:t>
            </a: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6057900"/>
            <a:ext cx="10515600" cy="693675"/>
          </a:xfrm>
        </p:spPr>
        <p:txBody>
          <a:bodyPr>
            <a:normAutofit/>
          </a:bodyPr>
          <a:lstStyle/>
          <a:p>
            <a:pPr marL="0" indent="0" algn="just">
              <a:buNone/>
            </a:pPr>
            <a:r>
              <a:rPr lang="en-US" sz="1800" i="1" dirty="0" err="1" smtClean="0">
                <a:latin typeface="Times New Roman" panose="02020603050405020304" pitchFamily="18" charset="0"/>
                <a:cs typeface="Times New Roman" panose="02020603050405020304" pitchFamily="18" charset="0"/>
              </a:rPr>
              <a:t>Balasubramanian</a:t>
            </a:r>
            <a:r>
              <a:rPr lang="en-US" sz="1800" i="1" dirty="0" smtClean="0">
                <a:latin typeface="Times New Roman" panose="02020603050405020304" pitchFamily="18" charset="0"/>
                <a:cs typeface="Times New Roman" panose="02020603050405020304" pitchFamily="18" charset="0"/>
              </a:rPr>
              <a:t> A. et al. Glucocorticoid </a:t>
            </a:r>
            <a:r>
              <a:rPr lang="en-US" sz="1800" i="1" dirty="0">
                <a:latin typeface="Times New Roman" panose="02020603050405020304" pitchFamily="18" charset="0"/>
                <a:cs typeface="Times New Roman" panose="02020603050405020304" pitchFamily="18" charset="0"/>
              </a:rPr>
              <a:t>exposure and fracture risk in </a:t>
            </a:r>
            <a:r>
              <a:rPr lang="en-US" sz="1800" i="1" dirty="0" smtClean="0">
                <a:latin typeface="Times New Roman" panose="02020603050405020304" pitchFamily="18" charset="0"/>
                <a:cs typeface="Times New Roman" panose="02020603050405020304" pitchFamily="18" charset="0"/>
              </a:rPr>
              <a:t>patients with </a:t>
            </a:r>
            <a:r>
              <a:rPr lang="en-US" sz="1800" i="1" dirty="0">
                <a:latin typeface="Times New Roman" panose="02020603050405020304" pitchFamily="18" charset="0"/>
                <a:cs typeface="Times New Roman" panose="02020603050405020304" pitchFamily="18" charset="0"/>
              </a:rPr>
              <a:t>new-onset rheumatoid </a:t>
            </a:r>
            <a:r>
              <a:rPr lang="en-US" sz="1800" i="1" dirty="0" smtClean="0">
                <a:latin typeface="Times New Roman" panose="02020603050405020304" pitchFamily="18" charset="0"/>
                <a:cs typeface="Times New Roman" panose="02020603050405020304" pitchFamily="18" charset="0"/>
              </a:rPr>
              <a:t>arthritis</a:t>
            </a:r>
            <a:r>
              <a:rPr lang="en-US" sz="1800"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Osteoporos</a:t>
            </a:r>
            <a:r>
              <a:rPr lang="en-US" sz="1800" b="1" i="1" dirty="0">
                <a:latin typeface="Times New Roman" panose="02020603050405020304" pitchFamily="18" charset="0"/>
                <a:cs typeface="Times New Roman" panose="02020603050405020304" pitchFamily="18" charset="0"/>
              </a:rPr>
              <a:t> </a:t>
            </a:r>
            <a:r>
              <a:rPr lang="en-US" sz="1800" b="1" i="1" dirty="0" smtClean="0">
                <a:latin typeface="Times New Roman" panose="02020603050405020304" pitchFamily="18" charset="0"/>
                <a:cs typeface="Times New Roman" panose="02020603050405020304" pitchFamily="18" charset="0"/>
              </a:rPr>
              <a:t>Int. </a:t>
            </a:r>
            <a:r>
              <a:rPr lang="en-US" sz="1800" i="1" dirty="0" smtClean="0">
                <a:latin typeface="Times New Roman" panose="02020603050405020304" pitchFamily="18" charset="0"/>
                <a:cs typeface="Times New Roman" panose="02020603050405020304" pitchFamily="18" charset="0"/>
              </a:rPr>
              <a:t>2016; 27:3239–3249.</a:t>
            </a:r>
            <a:endParaRPr lang="en-US" sz="1800" i="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14</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222500" y="533400"/>
            <a:ext cx="7480300" cy="5493133"/>
          </a:xfrm>
          <a:prstGeom prst="rect">
            <a:avLst/>
          </a:prstGeom>
        </p:spPr>
      </p:pic>
    </p:spTree>
    <p:extLst>
      <p:ext uri="{BB962C8B-B14F-4D97-AF65-F5344CB8AC3E}">
        <p14:creationId xmlns:p14="http://schemas.microsoft.com/office/powerpoint/2010/main" val="2965676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2292096" y="183368"/>
            <a:ext cx="6410960" cy="6565987"/>
          </a:xfrm>
          <a:prstGeom prst="rect">
            <a:avLst/>
          </a:prstGeom>
        </p:spPr>
      </p:pic>
      <p:sp>
        <p:nvSpPr>
          <p:cNvPr id="6" name="Title 1"/>
          <p:cNvSpPr txBox="1">
            <a:spLocks/>
          </p:cNvSpPr>
          <p:nvPr/>
        </p:nvSpPr>
        <p:spPr>
          <a:xfrm rot="3979249">
            <a:off x="7427421" y="2834897"/>
            <a:ext cx="6187621" cy="7199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Inhaled Glucocorticoids</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0125336" y="6287802"/>
            <a:ext cx="1792463" cy="524700"/>
          </a:xfrm>
          <a:prstGeom prst="rect">
            <a:avLst/>
          </a:prstGeom>
        </p:spPr>
      </p:pic>
    </p:spTree>
    <p:extLst>
      <p:ext uri="{BB962C8B-B14F-4D97-AF65-F5344CB8AC3E}">
        <p14:creationId xmlns:p14="http://schemas.microsoft.com/office/powerpoint/2010/main" val="4035474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56864"/>
            <a:ext cx="11041038" cy="543637"/>
          </a:xfrm>
        </p:spPr>
        <p:txBody>
          <a:bodyPr>
            <a:noAutofit/>
          </a:bodyPr>
          <a:lstStyle/>
          <a:p>
            <a:pPr algn="ctr"/>
            <a:r>
              <a:rPr lang="en-US" sz="2800" dirty="0">
                <a:solidFill>
                  <a:srgbClr val="000099"/>
                </a:solidFill>
                <a:latin typeface="Times New Roman" pitchFamily="18" charset="0"/>
                <a:cs typeface="Times New Roman" pitchFamily="18" charset="0"/>
              </a:rPr>
              <a:t>Change in BMD in adults with Asthma </a:t>
            </a:r>
            <a:r>
              <a:rPr lang="en-US" sz="2800" dirty="0" smtClean="0">
                <a:solidFill>
                  <a:srgbClr val="000099"/>
                </a:solidFill>
                <a:latin typeface="Times New Roman" pitchFamily="18" charset="0"/>
                <a:cs typeface="Times New Roman" pitchFamily="18" charset="0"/>
              </a:rPr>
              <a:t>taking Inhaled </a:t>
            </a:r>
            <a:r>
              <a:rPr lang="en-US" sz="2800" dirty="0">
                <a:solidFill>
                  <a:srgbClr val="000099"/>
                </a:solidFill>
                <a:latin typeface="Times New Roman" pitchFamily="18" charset="0"/>
                <a:cs typeface="Times New Roman" pitchFamily="18" charset="0"/>
              </a:rPr>
              <a:t>Glucocorticoids</a:t>
            </a:r>
          </a:p>
        </p:txBody>
      </p:sp>
      <p:sp>
        <p:nvSpPr>
          <p:cNvPr id="3" name="TextBox 2"/>
          <p:cNvSpPr txBox="1"/>
          <p:nvPr/>
        </p:nvSpPr>
        <p:spPr>
          <a:xfrm>
            <a:off x="508187" y="6466976"/>
            <a:ext cx="7848600" cy="338554"/>
          </a:xfrm>
          <a:prstGeom prst="rect">
            <a:avLst/>
          </a:prstGeom>
          <a:noFill/>
        </p:spPr>
        <p:txBody>
          <a:bodyPr wrap="square" rtlCol="0">
            <a:spAutoFit/>
          </a:bodyPr>
          <a:lstStyle/>
          <a:p>
            <a:r>
              <a:rPr lang="da-DK" sz="1600" i="1" dirty="0"/>
              <a:t>Isreal E, Banerjee TR, Fitzmaurice GM, et al. N Engl J Med 2001; 345:941.</a:t>
            </a:r>
            <a:endParaRPr lang="en-US" sz="1600" dirty="0"/>
          </a:p>
        </p:txBody>
      </p:sp>
      <p:pic>
        <p:nvPicPr>
          <p:cNvPr id="10242" name="Picture 2"/>
          <p:cNvPicPr>
            <a:picLocks noChangeAspect="1" noChangeArrowheads="1"/>
          </p:cNvPicPr>
          <p:nvPr/>
        </p:nvPicPr>
        <p:blipFill>
          <a:blip r:embed="rId3">
            <a:lum contrast="10000"/>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1965279" y="532261"/>
            <a:ext cx="8257744" cy="5646357"/>
          </a:xfrm>
          <a:prstGeom prst="rect">
            <a:avLst/>
          </a:prstGeom>
          <a:noFill/>
          <a:ln w="9525">
            <a:noFill/>
            <a:miter lim="800000"/>
            <a:headEnd/>
            <a:tailEnd/>
          </a:ln>
          <a:effectLst/>
        </p:spPr>
      </p:pic>
      <p:sp>
        <p:nvSpPr>
          <p:cNvPr id="4" name="TextBox 3"/>
          <p:cNvSpPr txBox="1"/>
          <p:nvPr/>
        </p:nvSpPr>
        <p:spPr>
          <a:xfrm>
            <a:off x="136477" y="6086900"/>
            <a:ext cx="11672345"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rate of decline in bone density was </a:t>
            </a:r>
            <a:r>
              <a:rPr lang="en-US" b="1" dirty="0">
                <a:solidFill>
                  <a:srgbClr val="C00000"/>
                </a:solidFill>
                <a:latin typeface="Times New Roman" panose="02020603050405020304" pitchFamily="18" charset="0"/>
                <a:cs typeface="Times New Roman" panose="02020603050405020304" pitchFamily="18" charset="0"/>
              </a:rPr>
              <a:t>0.00044 g/cm2 per year </a:t>
            </a:r>
            <a:r>
              <a:rPr lang="en-US" b="1" dirty="0">
                <a:latin typeface="Times New Roman" panose="02020603050405020304" pitchFamily="18" charset="0"/>
                <a:cs typeface="Times New Roman" panose="02020603050405020304" pitchFamily="18" charset="0"/>
              </a:rPr>
              <a:t>for </a:t>
            </a:r>
            <a:r>
              <a:rPr lang="en-US" b="1" dirty="0">
                <a:solidFill>
                  <a:srgbClr val="C00000"/>
                </a:solidFill>
                <a:latin typeface="Times New Roman" panose="02020603050405020304" pitchFamily="18" charset="0"/>
                <a:cs typeface="Times New Roman" panose="02020603050405020304" pitchFamily="18" charset="0"/>
              </a:rPr>
              <a:t>each additional daily puff </a:t>
            </a:r>
            <a:r>
              <a:rPr lang="en-US" b="1" dirty="0">
                <a:latin typeface="Times New Roman" panose="02020603050405020304" pitchFamily="18" charset="0"/>
                <a:cs typeface="Times New Roman" panose="02020603050405020304" pitchFamily="18" charset="0"/>
              </a:rPr>
              <a:t>of </a:t>
            </a:r>
            <a:r>
              <a:rPr lang="en-US" b="1" dirty="0">
                <a:solidFill>
                  <a:srgbClr val="C00000"/>
                </a:solidFill>
                <a:latin typeface="Times New Roman" panose="02020603050405020304" pitchFamily="18" charset="0"/>
                <a:cs typeface="Times New Roman" panose="02020603050405020304" pitchFamily="18" charset="0"/>
              </a:rPr>
              <a:t>inhaled glucocorticoid </a:t>
            </a:r>
          </a:p>
        </p:txBody>
      </p:sp>
    </p:spTree>
    <p:extLst>
      <p:ext uri="{BB962C8B-B14F-4D97-AF65-F5344CB8AC3E}">
        <p14:creationId xmlns:p14="http://schemas.microsoft.com/office/powerpoint/2010/main" val="253620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719963"/>
          </a:xfrm>
        </p:spPr>
        <p:txBody>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Inhaled Glucocorticoids &amp; BMD</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508499"/>
          </a:xfrm>
        </p:spPr>
        <p:txBody>
          <a:bodyPr/>
          <a:lstStyle/>
          <a:p>
            <a:pPr marL="0" indent="0">
              <a:buNone/>
            </a:pPr>
            <a:r>
              <a:rPr lang="en-US" sz="3200" b="1" dirty="0" smtClean="0">
                <a:latin typeface="Times New Roman" panose="02020603050405020304" pitchFamily="18" charset="0"/>
                <a:cs typeface="Times New Roman" panose="02020603050405020304" pitchFamily="18" charset="0"/>
              </a:rPr>
              <a:t>In adults:</a:t>
            </a:r>
          </a:p>
          <a:p>
            <a:pPr>
              <a:buFontTx/>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impact of </a:t>
            </a:r>
            <a:r>
              <a:rPr lang="en-US" dirty="0" smtClean="0">
                <a:latin typeface="Times New Roman" panose="02020603050405020304" pitchFamily="18" charset="0"/>
                <a:cs typeface="Times New Roman" panose="02020603050405020304" pitchFamily="18" charset="0"/>
              </a:rPr>
              <a:t>inhaled corticosteroids (ICS) on </a:t>
            </a:r>
            <a:r>
              <a:rPr lang="en-US" dirty="0">
                <a:latin typeface="Times New Roman" panose="02020603050405020304" pitchFamily="18" charset="0"/>
                <a:cs typeface="Times New Roman" panose="02020603050405020304" pitchFamily="18" charset="0"/>
              </a:rPr>
              <a:t>the bone density and osteoporotic fracture is not well defined.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majority </a:t>
            </a:r>
            <a:r>
              <a:rPr lang="en-US" dirty="0" smtClean="0">
                <a:latin typeface="Times New Roman" panose="02020603050405020304" pitchFamily="18" charset="0"/>
                <a:cs typeface="Times New Roman" panose="02020603050405020304" pitchFamily="18" charset="0"/>
              </a:rPr>
              <a:t>of studies </a:t>
            </a:r>
            <a:r>
              <a:rPr lang="en-US" dirty="0">
                <a:latin typeface="Times New Roman" panose="02020603050405020304" pitchFamily="18" charset="0"/>
                <a:cs typeface="Times New Roman" panose="02020603050405020304" pitchFamily="18" charset="0"/>
              </a:rPr>
              <a:t>suggest that </a:t>
            </a:r>
            <a:r>
              <a:rPr lang="en-US" dirty="0" smtClean="0">
                <a:latin typeface="Times New Roman" panose="02020603050405020304" pitchFamily="18" charset="0"/>
                <a:cs typeface="Times New Roman" panose="02020603050405020304" pitchFamily="18" charset="0"/>
              </a:rPr>
              <a:t>ICS therapy</a:t>
            </a:r>
          </a:p>
          <a:p>
            <a:pPr marL="0" indent="0">
              <a:buNone/>
            </a:pPr>
            <a:r>
              <a:rPr lang="en-US" dirty="0" smtClean="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associated with an accelerated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latin typeface="Times New Roman" panose="02020603050405020304" pitchFamily="18" charset="0"/>
                <a:cs typeface="Times New Roman" panose="02020603050405020304" pitchFamily="18" charset="0"/>
              </a:rPr>
              <a:t>in BMD.</a:t>
            </a:r>
          </a:p>
          <a:p>
            <a:pPr>
              <a:buFontTx/>
              <a:buChar char="-"/>
            </a:pPr>
            <a:r>
              <a:rPr lang="en-US" dirty="0" smtClean="0">
                <a:latin typeface="Times New Roman" panose="02020603050405020304" pitchFamily="18" charset="0"/>
                <a:cs typeface="Times New Roman" panose="02020603050405020304" pitchFamily="18" charset="0"/>
              </a:rPr>
              <a:t>At least </a:t>
            </a:r>
            <a:r>
              <a:rPr lang="en-US" dirty="0">
                <a:latin typeface="Times New Roman" panose="02020603050405020304" pitchFamily="18" charset="0"/>
                <a:cs typeface="Times New Roman" panose="02020603050405020304" pitchFamily="18" charset="0"/>
              </a:rPr>
              <a:t>a few studies have detected a small but </a:t>
            </a:r>
            <a:r>
              <a:rPr lang="en-US" dirty="0" smtClean="0">
                <a:latin typeface="Times New Roman" panose="02020603050405020304" pitchFamily="18" charset="0"/>
                <a:cs typeface="Times New Roman" panose="02020603050405020304" pitchFamily="18" charset="0"/>
              </a:rPr>
              <a:t>significant increased </a:t>
            </a:r>
            <a:r>
              <a:rPr lang="en-US" dirty="0">
                <a:latin typeface="Times New Roman" panose="02020603050405020304" pitchFamily="18" charset="0"/>
                <a:cs typeface="Times New Roman" panose="02020603050405020304" pitchFamily="18" charset="0"/>
              </a:rPr>
              <a:t>risk for fracture.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Suggestions for monitoring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protecting bone </a:t>
            </a:r>
            <a:r>
              <a:rPr lang="en-US" dirty="0">
                <a:latin typeface="Times New Roman" panose="02020603050405020304" pitchFamily="18" charset="0"/>
                <a:cs typeface="Times New Roman" panose="02020603050405020304" pitchFamily="18" charset="0"/>
              </a:rPr>
              <a:t>health in adult patients receiving high-dose </a:t>
            </a:r>
            <a:r>
              <a:rPr lang="en-US" dirty="0" smtClean="0">
                <a:latin typeface="Times New Roman" panose="02020603050405020304" pitchFamily="18" charset="0"/>
                <a:cs typeface="Times New Roman" panose="02020603050405020304" pitchFamily="18" charset="0"/>
              </a:rPr>
              <a:t>ICS: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17</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5985847" y="4844288"/>
            <a:ext cx="2915694" cy="1640078"/>
          </a:xfrm>
          <a:prstGeom prst="rect">
            <a:avLst/>
          </a:prstGeom>
        </p:spPr>
      </p:pic>
    </p:spTree>
    <p:extLst>
      <p:ext uri="{BB962C8B-B14F-4D97-AF65-F5344CB8AC3E}">
        <p14:creationId xmlns:p14="http://schemas.microsoft.com/office/powerpoint/2010/main" val="893640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89785" y="0"/>
            <a:ext cx="12013315" cy="6400800"/>
          </a:xfrm>
          <a:prstGeom prst="rect">
            <a:avLst/>
          </a:prstGeom>
        </p:spPr>
      </p:pic>
      <p:sp>
        <p:nvSpPr>
          <p:cNvPr id="6" name="TextBox 5"/>
          <p:cNvSpPr txBox="1"/>
          <p:nvPr/>
        </p:nvSpPr>
        <p:spPr>
          <a:xfrm>
            <a:off x="342900" y="6400800"/>
            <a:ext cx="4038600" cy="338554"/>
          </a:xfrm>
          <a:prstGeom prst="rect">
            <a:avLst/>
          </a:prstGeom>
          <a:noFill/>
        </p:spPr>
        <p:txBody>
          <a:bodyPr wrap="square" rtlCol="0">
            <a:spAutoFit/>
          </a:bodyPr>
          <a:lstStyle/>
          <a:p>
            <a:r>
              <a:rPr lang="en-US" sz="1600" dirty="0"/>
              <a:t>FRAX tool (</a:t>
            </a:r>
            <a:r>
              <a:rPr lang="en-US" sz="1600" u="sng" dirty="0"/>
              <a:t>http://www.shef.ac.uk/FRAX</a:t>
            </a:r>
            <a:r>
              <a:rPr lang="en-US" sz="1600" dirty="0"/>
              <a:t>)</a:t>
            </a:r>
          </a:p>
        </p:txBody>
      </p:sp>
      <p:sp>
        <p:nvSpPr>
          <p:cNvPr id="2" name="Rounded Rectangle 1"/>
          <p:cNvSpPr/>
          <p:nvPr/>
        </p:nvSpPr>
        <p:spPr>
          <a:xfrm>
            <a:off x="342900" y="731520"/>
            <a:ext cx="2461260" cy="280416"/>
          </a:xfrm>
          <a:prstGeom prst="round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35040" y="731520"/>
            <a:ext cx="2036064" cy="268224"/>
          </a:xfrm>
          <a:prstGeom prst="round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3108" y="1170432"/>
            <a:ext cx="6271260" cy="341376"/>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9204" y="1652016"/>
            <a:ext cx="1802892" cy="298704"/>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3108" y="3035808"/>
            <a:ext cx="1894332" cy="298704"/>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0916" y="3474720"/>
            <a:ext cx="1431036" cy="368808"/>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0125336" y="6287802"/>
            <a:ext cx="1792463" cy="524700"/>
          </a:xfrm>
          <a:prstGeom prst="rect">
            <a:avLst/>
          </a:prstGeom>
        </p:spPr>
      </p:pic>
    </p:spTree>
    <p:extLst>
      <p:ext uri="{BB962C8B-B14F-4D97-AF65-F5344CB8AC3E}">
        <p14:creationId xmlns:p14="http://schemas.microsoft.com/office/powerpoint/2010/main" val="32078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500"/>
                                        <p:tgtEl>
                                          <p:spTgt spid="9"/>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13"/>
            <a:ext cx="10515600" cy="719963"/>
          </a:xfrm>
        </p:spPr>
        <p:txBody>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Inhaled Glucocorticoids &amp; BMD</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2608" y="800100"/>
            <a:ext cx="11661648" cy="5659375"/>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In children:</a:t>
            </a:r>
          </a:p>
          <a:p>
            <a:pPr>
              <a:buFontTx/>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dose-dependent reduction in bone formation with use of </a:t>
            </a:r>
            <a:r>
              <a:rPr lang="en-US" dirty="0" smtClean="0">
                <a:latin typeface="Times New Roman" panose="02020603050405020304" pitchFamily="18" charset="0"/>
                <a:cs typeface="Times New Roman" panose="02020603050405020304" pitchFamily="18" charset="0"/>
              </a:rPr>
              <a:t>IGC </a:t>
            </a:r>
            <a:r>
              <a:rPr lang="en-US" dirty="0">
                <a:latin typeface="Times New Roman" panose="02020603050405020304" pitchFamily="18" charset="0"/>
                <a:cs typeface="Times New Roman" panose="02020603050405020304" pitchFamily="18" charset="0"/>
              </a:rPr>
              <a:t>has </a:t>
            </a:r>
            <a:r>
              <a:rPr lang="en-US" dirty="0" smtClean="0">
                <a:latin typeface="Times New Roman" panose="02020603050405020304" pitchFamily="18" charset="0"/>
                <a:cs typeface="Times New Roman" panose="02020603050405020304" pitchFamily="18" charset="0"/>
              </a:rPr>
              <a:t>been demonstrated </a:t>
            </a:r>
            <a:r>
              <a:rPr lang="en-US" dirty="0">
                <a:latin typeface="Times New Roman" panose="02020603050405020304" pitchFamily="18" charset="0"/>
                <a:cs typeface="Times New Roman" panose="02020603050405020304" pitchFamily="18" charset="0"/>
              </a:rPr>
              <a:t>in older </a:t>
            </a:r>
            <a:r>
              <a:rPr lang="en-US" dirty="0" smtClean="0">
                <a:latin typeface="Times New Roman" panose="02020603050405020304" pitchFamily="18" charset="0"/>
                <a:cs typeface="Times New Roman" panose="02020603050405020304" pitchFamily="18" charset="0"/>
              </a:rPr>
              <a:t>children, by </a:t>
            </a:r>
            <a:r>
              <a:rPr lang="en-US" dirty="0">
                <a:latin typeface="Times New Roman" panose="02020603050405020304" pitchFamily="18" charset="0"/>
                <a:cs typeface="Times New Roman" panose="02020603050405020304" pitchFamily="18" charset="0"/>
              </a:rPr>
              <a:t>monitoring sensitive markers for bone </a:t>
            </a:r>
            <a:r>
              <a:rPr lang="en-US" dirty="0" smtClean="0">
                <a:latin typeface="Times New Roman" panose="02020603050405020304" pitchFamily="18" charset="0"/>
                <a:cs typeface="Times New Roman" panose="02020603050405020304" pitchFamily="18" charset="0"/>
              </a:rPr>
              <a:t>metabolism.</a:t>
            </a:r>
          </a:p>
          <a:p>
            <a:pPr>
              <a:buFontTx/>
              <a:buChar char="-"/>
            </a:pPr>
            <a:r>
              <a:rPr lang="en-US" dirty="0" smtClean="0">
                <a:latin typeface="Times New Roman" panose="02020603050405020304" pitchFamily="18" charset="0"/>
                <a:cs typeface="Times New Roman" panose="02020603050405020304" pitchFamily="18" charset="0"/>
              </a:rPr>
              <a:t>Fracture </a:t>
            </a:r>
            <a:r>
              <a:rPr lang="en-US" dirty="0">
                <a:latin typeface="Times New Roman" panose="02020603050405020304" pitchFamily="18" charset="0"/>
                <a:cs typeface="Times New Roman" panose="02020603050405020304" pitchFamily="18" charset="0"/>
              </a:rPr>
              <a:t>risk </a:t>
            </a:r>
            <a:r>
              <a:rPr lang="en-US" dirty="0" smtClean="0">
                <a:latin typeface="Times New Roman" panose="02020603050405020304" pitchFamily="18" charset="0"/>
                <a:cs typeface="Times New Roman" panose="02020603050405020304" pitchFamily="18" charset="0"/>
              </a:rPr>
              <a:t>does not </a:t>
            </a:r>
            <a:r>
              <a:rPr lang="en-US" dirty="0">
                <a:latin typeface="Times New Roman" panose="02020603050405020304" pitchFamily="18" charset="0"/>
                <a:cs typeface="Times New Roman" panose="02020603050405020304" pitchFamily="18" charset="0"/>
              </a:rPr>
              <a:t>appear to be increased in children using </a:t>
            </a:r>
            <a:r>
              <a:rPr lang="en-US" dirty="0" smtClean="0">
                <a:latin typeface="Times New Roman" panose="02020603050405020304" pitchFamily="18" charset="0"/>
                <a:cs typeface="Times New Roman" panose="02020603050405020304" pitchFamily="18" charset="0"/>
              </a:rPr>
              <a:t>IGC.</a:t>
            </a:r>
          </a:p>
          <a:p>
            <a:pPr>
              <a:buFontTx/>
              <a:buChar char="-"/>
            </a:pPr>
            <a:r>
              <a:rPr lang="en-US" dirty="0" smtClean="0">
                <a:latin typeface="Times New Roman" panose="02020603050405020304" pitchFamily="18" charset="0"/>
                <a:cs typeface="Times New Roman" panose="02020603050405020304" pitchFamily="18" charset="0"/>
              </a:rPr>
              <a:t>Guideline (Pediatric </a:t>
            </a:r>
            <a:r>
              <a:rPr lang="en-US" dirty="0">
                <a:latin typeface="Times New Roman" panose="02020603050405020304" pitchFamily="18" charset="0"/>
                <a:cs typeface="Times New Roman" panose="02020603050405020304" pitchFamily="18" charset="0"/>
              </a:rPr>
              <a:t>Endocrine Society Drugs and Therapeutics </a:t>
            </a:r>
            <a:r>
              <a:rPr lang="en-US" dirty="0" smtClean="0">
                <a:latin typeface="Times New Roman" panose="02020603050405020304" pitchFamily="18" charset="0"/>
                <a:cs typeface="Times New Roman" panose="02020603050405020304" pitchFamily="18" charset="0"/>
              </a:rPr>
              <a:t>Committee): Routine testing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BMD </a:t>
            </a:r>
            <a:r>
              <a:rPr lang="en-US" dirty="0">
                <a:latin typeface="Times New Roman" panose="02020603050405020304" pitchFamily="18" charset="0"/>
                <a:cs typeface="Times New Roman" panose="02020603050405020304" pitchFamily="18" charset="0"/>
              </a:rPr>
              <a:t>NOT be performed in children on </a:t>
            </a:r>
            <a:r>
              <a:rPr lang="en-US" dirty="0" smtClean="0">
                <a:latin typeface="Times New Roman" panose="02020603050405020304" pitchFamily="18" charset="0"/>
                <a:cs typeface="Times New Roman" panose="02020603050405020304" pitchFamily="18" charset="0"/>
              </a:rPr>
              <a:t>IGC </a:t>
            </a:r>
            <a:r>
              <a:rPr lang="en-US" dirty="0">
                <a:latin typeface="Times New Roman" panose="02020603050405020304" pitchFamily="18" charset="0"/>
                <a:cs typeface="Times New Roman" panose="02020603050405020304" pitchFamily="18" charset="0"/>
              </a:rPr>
              <a:t>as decreases in bone density </a:t>
            </a:r>
            <a:r>
              <a:rPr lang="en-US" dirty="0" smtClean="0">
                <a:latin typeface="Times New Roman" panose="02020603050405020304" pitchFamily="18" charset="0"/>
                <a:cs typeface="Times New Roman" panose="02020603050405020304" pitchFamily="18" charset="0"/>
              </a:rPr>
              <a:t>are generally not </a:t>
            </a:r>
            <a:r>
              <a:rPr lang="en-US" dirty="0">
                <a:latin typeface="Times New Roman" panose="02020603050405020304" pitchFamily="18" charset="0"/>
                <a:cs typeface="Times New Roman" panose="02020603050405020304" pitchFamily="18" charset="0"/>
              </a:rPr>
              <a:t>of clinical </a:t>
            </a:r>
            <a:r>
              <a:rPr lang="en-US" dirty="0" smtClean="0">
                <a:latin typeface="Times New Roman" panose="02020603050405020304" pitchFamily="18" charset="0"/>
                <a:cs typeface="Times New Roman" panose="02020603050405020304" pitchFamily="18" charset="0"/>
              </a:rPr>
              <a:t>significance.</a:t>
            </a:r>
          </a:p>
          <a:p>
            <a:pPr>
              <a:buFontTx/>
              <a:buChar char="-"/>
            </a:pPr>
            <a:r>
              <a:rPr lang="en-US" dirty="0" smtClean="0">
                <a:latin typeface="Times New Roman" panose="02020603050405020304" pitchFamily="18" charset="0"/>
                <a:cs typeface="Times New Roman" panose="02020603050405020304" pitchFamily="18" charset="0"/>
              </a:rPr>
              <a:t>Vitamin </a:t>
            </a:r>
            <a:r>
              <a:rPr lang="en-US" dirty="0">
                <a:latin typeface="Times New Roman" panose="02020603050405020304" pitchFamily="18" charset="0"/>
                <a:cs typeface="Times New Roman" panose="02020603050405020304" pitchFamily="18" charset="0"/>
              </a:rPr>
              <a:t>D and calcium sufficiency should be ensured with </a:t>
            </a:r>
            <a:r>
              <a:rPr lang="en-US" dirty="0" smtClean="0">
                <a:latin typeface="Times New Roman" panose="02020603050405020304" pitchFamily="18" charset="0"/>
                <a:cs typeface="Times New Roman" panose="02020603050405020304" pitchFamily="18" charset="0"/>
              </a:rPr>
              <a:t>adequate dietary </a:t>
            </a:r>
            <a:r>
              <a:rPr lang="en-US" dirty="0">
                <a:latin typeface="Times New Roman" panose="02020603050405020304" pitchFamily="18" charset="0"/>
                <a:cs typeface="Times New Roman" panose="02020603050405020304" pitchFamily="18" charset="0"/>
              </a:rPr>
              <a:t>intake of vitamin D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400 to 800 IU/day) and calcium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1000 to 1300 mg/day).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Monitoring </a:t>
            </a:r>
            <a:r>
              <a:rPr lang="en-US" dirty="0">
                <a:latin typeface="Times New Roman" panose="02020603050405020304" pitchFamily="18" charset="0"/>
                <a:cs typeface="Times New Roman" panose="02020603050405020304" pitchFamily="18" charset="0"/>
              </a:rPr>
              <a:t>of vitamin </a:t>
            </a:r>
            <a:r>
              <a:rPr lang="en-US" dirty="0" smtClean="0">
                <a:latin typeface="Times New Roman" panose="02020603050405020304" pitchFamily="18" charset="0"/>
                <a:cs typeface="Times New Roman" panose="02020603050405020304" pitchFamily="18" charset="0"/>
              </a:rPr>
              <a:t>D levels </a:t>
            </a:r>
            <a:r>
              <a:rPr lang="en-US" dirty="0">
                <a:latin typeface="Times New Roman" panose="02020603050405020304" pitchFamily="18" charset="0"/>
                <a:cs typeface="Times New Roman" panose="02020603050405020304" pitchFamily="18" charset="0"/>
              </a:rPr>
              <a:t>is generally not needed</a:t>
            </a:r>
            <a:r>
              <a:rPr lang="en-US" dirty="0" smtClean="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19</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307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13"/>
            <a:ext cx="10515600" cy="719963"/>
          </a:xfrm>
          <a:noFill/>
        </p:spPr>
        <p:txBody>
          <a:bodyPr>
            <a:normAutofit/>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Osteoporosis </a:t>
            </a: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(GIO)</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50900"/>
            <a:ext cx="12192000" cy="5645151"/>
          </a:xfrm>
        </p:spPr>
        <p:txBody>
          <a:bodyPr>
            <a:normAutofit fontScale="92500" lnSpcReduction="10000"/>
          </a:bodyPr>
          <a:lstStyle/>
          <a:p>
            <a:pPr algn="just">
              <a:buFontTx/>
              <a:buChar char="-"/>
            </a:pPr>
            <a:r>
              <a:rPr lang="en-US" dirty="0" smtClean="0">
                <a:latin typeface="Times New Roman" panose="02020603050405020304" pitchFamily="18" charset="0"/>
                <a:cs typeface="Times New Roman" panose="02020603050405020304" pitchFamily="18" charset="0"/>
              </a:rPr>
              <a:t>Glucocorticoids (GC) </a:t>
            </a:r>
            <a:r>
              <a:rPr lang="en-US" dirty="0">
                <a:latin typeface="Times New Roman" panose="02020603050405020304" pitchFamily="18" charset="0"/>
                <a:cs typeface="Times New Roman" panose="02020603050405020304" pitchFamily="18" charset="0"/>
              </a:rPr>
              <a:t>are important in the treatment of many inflammatory, allergic, immunologic</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malignant disorders. </a:t>
            </a:r>
            <a:endParaRPr lang="en-US" dirty="0" smtClean="0">
              <a:latin typeface="Times New Roman" panose="02020603050405020304" pitchFamily="18" charset="0"/>
              <a:cs typeface="Times New Roman" panose="02020603050405020304" pitchFamily="18" charset="0"/>
            </a:endParaRPr>
          </a:p>
          <a:p>
            <a:pPr algn="just">
              <a:buFontTx/>
              <a:buChar char="-"/>
            </a:pPr>
            <a:r>
              <a:rPr lang="en-US" dirty="0" smtClean="0">
                <a:latin typeface="Times New Roman" panose="02020603050405020304" pitchFamily="18" charset="0"/>
                <a:cs typeface="Times New Roman" panose="02020603050405020304" pitchFamily="18" charset="0"/>
              </a:rPr>
              <a:t>Osteoporosis </a:t>
            </a:r>
            <a:r>
              <a:rPr lang="en-US" dirty="0">
                <a:latin typeface="Times New Roman" panose="02020603050405020304" pitchFamily="18" charset="0"/>
                <a:cs typeface="Times New Roman" panose="02020603050405020304" pitchFamily="18" charset="0"/>
              </a:rPr>
              <a:t>is a well-known adverse effect of </a:t>
            </a:r>
            <a:r>
              <a:rPr lang="en-US" dirty="0" smtClean="0">
                <a:latin typeface="Times New Roman" panose="02020603050405020304" pitchFamily="18" charset="0"/>
                <a:cs typeface="Times New Roman" panose="02020603050405020304" pitchFamily="18" charset="0"/>
              </a:rPr>
              <a:t>glucocorticoid.</a:t>
            </a:r>
          </a:p>
          <a:p>
            <a:pPr algn="just">
              <a:buFontTx/>
              <a:buChar char="-"/>
            </a:pPr>
            <a:r>
              <a:rPr lang="en-US" dirty="0" smtClean="0">
                <a:latin typeface="Times New Roman" panose="02020603050405020304" pitchFamily="18" charset="0"/>
                <a:cs typeface="Times New Roman" panose="02020603050405020304" pitchFamily="18" charset="0"/>
              </a:rPr>
              <a:t>GIO is the most </a:t>
            </a:r>
            <a:r>
              <a:rPr lang="en-US" dirty="0">
                <a:latin typeface="Times New Roman" panose="02020603050405020304" pitchFamily="18" charset="0"/>
                <a:cs typeface="Times New Roman" panose="02020603050405020304" pitchFamily="18" charset="0"/>
              </a:rPr>
              <a:t>common cause of </a:t>
            </a:r>
            <a:r>
              <a:rPr lang="en-US" dirty="0" smtClean="0">
                <a:latin typeface="Times New Roman" panose="02020603050405020304" pitchFamily="18" charset="0"/>
                <a:cs typeface="Times New Roman" panose="02020603050405020304" pitchFamily="18" charset="0"/>
              </a:rPr>
              <a:t>secondary osteoporosis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Tx/>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estimated that </a:t>
            </a:r>
            <a:r>
              <a:rPr lang="en-US" dirty="0" smtClean="0">
                <a:latin typeface="Times New Roman" panose="02020603050405020304" pitchFamily="18" charset="0"/>
                <a:cs typeface="Times New Roman" panose="02020603050405020304" pitchFamily="18" charset="0"/>
              </a:rPr>
              <a:t>&gt;10</a:t>
            </a:r>
            <a:r>
              <a:rPr lang="en-US" dirty="0">
                <a:latin typeface="Times New Roman" panose="02020603050405020304" pitchFamily="18" charset="0"/>
                <a:cs typeface="Times New Roman" panose="02020603050405020304" pitchFamily="18" charset="0"/>
              </a:rPr>
              <a:t>% of patients who receive long-term glucocorticoid treatment are diagnosed with a fracture.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sz="1400" dirty="0" smtClean="0">
              <a:latin typeface="Times New Roman" panose="02020603050405020304" pitchFamily="18" charset="0"/>
              <a:cs typeface="Times New Roman" panose="02020603050405020304" pitchFamily="18" charset="0"/>
            </a:endParaRPr>
          </a:p>
          <a:p>
            <a:pPr algn="just">
              <a:buFontTx/>
              <a:buChar char="-"/>
            </a:pPr>
            <a:r>
              <a:rPr lang="en-US" sz="3000" b="1" dirty="0"/>
              <a:t>How often do we use Glucocorticoids</a:t>
            </a:r>
            <a:r>
              <a:rPr lang="en-US" sz="3000" b="1" dirty="0" smtClean="0"/>
              <a:t>?</a:t>
            </a:r>
          </a:p>
          <a:p>
            <a:pPr marL="0" indent="0" algn="just">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More than 10 million Americans receive pharmacologic doses of </a:t>
            </a:r>
            <a:r>
              <a:rPr lang="en-US" dirty="0" smtClean="0">
                <a:latin typeface="Times New Roman" panose="02020603050405020304" pitchFamily="18" charset="0"/>
                <a:cs typeface="Times New Roman" panose="02020603050405020304" pitchFamily="18" charset="0"/>
              </a:rPr>
              <a:t>glucocorticoids each</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year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US: </a:t>
            </a:r>
            <a:r>
              <a:rPr lang="en-US" b="1"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Fardet</a:t>
            </a:r>
            <a:r>
              <a:rPr lang="en-US" dirty="0">
                <a:latin typeface="Times New Roman" panose="02020603050405020304" pitchFamily="18" charset="0"/>
                <a:cs typeface="Times New Roman" panose="02020603050405020304" pitchFamily="18" charset="0"/>
              </a:rPr>
              <a:t> 2015)</a:t>
            </a:r>
          </a:p>
          <a:p>
            <a:pPr marL="0" indent="0" algn="just">
              <a:buNone/>
            </a:pPr>
            <a:r>
              <a:rPr lang="en-US" dirty="0" smtClean="0">
                <a:latin typeface="Times New Roman" panose="02020603050405020304" pitchFamily="18" charset="0"/>
                <a:cs typeface="Times New Roman" panose="02020603050405020304" pitchFamily="18" charset="0"/>
              </a:rPr>
              <a:t>     - </a:t>
            </a:r>
            <a:r>
              <a:rPr lang="en-US" b="1" dirty="0" smtClean="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 50 years and over, </a:t>
            </a:r>
            <a:r>
              <a:rPr lang="en-US" b="1" dirty="0">
                <a:latin typeface="Times New Roman" panose="02020603050405020304" pitchFamily="18" charset="0"/>
                <a:cs typeface="Times New Roman" panose="02020603050405020304" pitchFamily="18" charset="0"/>
              </a:rPr>
              <a:t>5.2%</a:t>
            </a:r>
            <a:r>
              <a:rPr lang="en-US" dirty="0">
                <a:latin typeface="Times New Roman" panose="02020603050405020304" pitchFamily="18" charset="0"/>
                <a:cs typeface="Times New Roman" panose="02020603050405020304" pitchFamily="18" charset="0"/>
              </a:rPr>
              <a:t> in 80 and over (</a:t>
            </a:r>
            <a:r>
              <a:rPr lang="en-US" dirty="0" err="1">
                <a:latin typeface="Times New Roman" panose="02020603050405020304" pitchFamily="18" charset="0"/>
                <a:cs typeface="Times New Roman" panose="02020603050405020304" pitchFamily="18" charset="0"/>
              </a:rPr>
              <a:t>Kanis</a:t>
            </a:r>
            <a:r>
              <a:rPr lang="en-US" dirty="0">
                <a:latin typeface="Times New Roman" panose="02020603050405020304" pitchFamily="18" charset="0"/>
                <a:cs typeface="Times New Roman" panose="02020603050405020304" pitchFamily="18" charset="0"/>
              </a:rPr>
              <a:t> 2004)</a:t>
            </a:r>
          </a:p>
          <a:p>
            <a:pPr marL="0" indent="0" algn="just">
              <a:buNone/>
            </a:pPr>
            <a:r>
              <a:rPr lang="en-US" dirty="0" smtClean="0">
                <a:latin typeface="Times New Roman" panose="02020603050405020304" pitchFamily="18" charset="0"/>
                <a:cs typeface="Times New Roman" panose="02020603050405020304" pitchFamily="18" charset="0"/>
              </a:rPr>
              <a:t>     - Global </a:t>
            </a:r>
            <a:r>
              <a:rPr lang="en-US" dirty="0">
                <a:latin typeface="Times New Roman" panose="02020603050405020304" pitchFamily="18" charset="0"/>
                <a:cs typeface="Times New Roman" panose="02020603050405020304" pitchFamily="18" charset="0"/>
              </a:rPr>
              <a:t>Longitudinal Study of Osteoporosis in </a:t>
            </a:r>
            <a:r>
              <a:rPr lang="en-US" dirty="0" smtClean="0">
                <a:latin typeface="Times New Roman" panose="02020603050405020304" pitchFamily="18" charset="0"/>
                <a:cs typeface="Times New Roman" panose="02020603050405020304" pitchFamily="18" charset="0"/>
              </a:rPr>
              <a:t>Women </a:t>
            </a: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GLOW</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10 countries</a:t>
            </a:r>
            <a:r>
              <a:rPr lang="en-US"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4.6</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60,393 postmenopausal women </a:t>
            </a:r>
            <a:r>
              <a:rPr lang="en-US" dirty="0">
                <a:latin typeface="Times New Roman" panose="02020603050405020304" pitchFamily="18" charset="0"/>
                <a:cs typeface="Times New Roman" panose="02020603050405020304" pitchFamily="18" charset="0"/>
              </a:rPr>
              <a:t>used </a:t>
            </a:r>
            <a:r>
              <a:rPr lang="en-US" dirty="0" smtClean="0">
                <a:latin typeface="Times New Roman" panose="02020603050405020304" pitchFamily="18" charset="0"/>
                <a:cs typeface="Times New Roman" panose="02020603050405020304" pitchFamily="18" charset="0"/>
              </a:rPr>
              <a:t>GC.</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03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98"/>
            <a:ext cx="10515600" cy="719963"/>
          </a:xfrm>
        </p:spPr>
        <p:txBody>
          <a:bodyPr>
            <a:normAutofit fontScale="90000"/>
          </a:bodyPr>
          <a:lstStyle/>
          <a:p>
            <a:pPr algn="ctr"/>
            <a:r>
              <a:rPr lang="en-US" sz="4000"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Intraarticular</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Glucocorticoid Injection and BMD</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2069" y="731521"/>
            <a:ext cx="11732187" cy="5368833"/>
          </a:xfrm>
        </p:spPr>
        <p:txBody>
          <a:bodyPr>
            <a:normAutofit/>
          </a:bodyPr>
          <a:lstStyle/>
          <a:p>
            <a:pPr>
              <a:buFontTx/>
              <a:buChar char="-"/>
            </a:pPr>
            <a:r>
              <a:rPr lang="en-US" sz="3600" dirty="0">
                <a:latin typeface="Times New Roman" panose="02020603050405020304" pitchFamily="18" charset="0"/>
                <a:cs typeface="Times New Roman" panose="02020603050405020304" pitchFamily="18" charset="0"/>
              </a:rPr>
              <a:t>Glucocorticoid injections can cause transient hyperglycemia, which may pose a risk to patients with </a:t>
            </a:r>
            <a:r>
              <a:rPr lang="en-US" sz="3600" dirty="0" smtClean="0">
                <a:latin typeface="Times New Roman" panose="02020603050405020304" pitchFamily="18" charset="0"/>
                <a:cs typeface="Times New Roman" panose="02020603050405020304" pitchFamily="18" charset="0"/>
              </a:rPr>
              <a:t>DM </a:t>
            </a:r>
            <a:r>
              <a:rPr lang="en-US" sz="3600" dirty="0">
                <a:latin typeface="Times New Roman" panose="02020603050405020304" pitchFamily="18" charset="0"/>
                <a:cs typeface="Times New Roman" panose="02020603050405020304" pitchFamily="18" charset="0"/>
              </a:rPr>
              <a:t>by raising the blood glucose to hyperglycemic levels</a:t>
            </a:r>
            <a:r>
              <a:rPr lang="en-US" sz="3600" dirty="0" smtClean="0">
                <a:latin typeface="Times New Roman" panose="02020603050405020304" pitchFamily="18" charset="0"/>
                <a:cs typeface="Times New Roman" panose="02020603050405020304" pitchFamily="18" charset="0"/>
              </a:rPr>
              <a:t>. Patients </a:t>
            </a:r>
            <a:r>
              <a:rPr lang="en-US" sz="3600" dirty="0">
                <a:latin typeface="Times New Roman" panose="02020603050405020304" pitchFamily="18" charset="0"/>
                <a:cs typeface="Times New Roman" panose="02020603050405020304" pitchFamily="18" charset="0"/>
              </a:rPr>
              <a:t>generally experience an isolated increase in blood glucose for one to two days, which rarely poses a significant clinical risk when the DM is well controlled</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14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A </a:t>
            </a:r>
            <a:r>
              <a:rPr lang="en-US" sz="3600" dirty="0">
                <a:latin typeface="Times New Roman" panose="02020603050405020304" pitchFamily="18" charset="0"/>
                <a:cs typeface="Times New Roman" panose="02020603050405020304" pitchFamily="18" charset="0"/>
              </a:rPr>
              <a:t>rare side effect related to systemic absorption of </a:t>
            </a:r>
            <a:r>
              <a:rPr lang="en-US" sz="3600" dirty="0" err="1" smtClean="0">
                <a:latin typeface="Times New Roman" panose="02020603050405020304" pitchFamily="18" charset="0"/>
                <a:cs typeface="Times New Roman" panose="02020603050405020304" pitchFamily="18" charset="0"/>
              </a:rPr>
              <a:t>intraarticular</a:t>
            </a:r>
            <a:r>
              <a:rPr lang="en-US" sz="3600" dirty="0" smtClean="0">
                <a:latin typeface="Times New Roman" panose="02020603050405020304" pitchFamily="18" charset="0"/>
                <a:cs typeface="Times New Roman" panose="02020603050405020304" pitchFamily="18" charset="0"/>
              </a:rPr>
              <a:t> GC is </a:t>
            </a:r>
            <a:r>
              <a:rPr lang="en-US" sz="3600" dirty="0">
                <a:latin typeface="Times New Roman" panose="02020603050405020304" pitchFamily="18" charset="0"/>
                <a:cs typeface="Times New Roman" panose="02020603050405020304" pitchFamily="18" charset="0"/>
              </a:rPr>
              <a:t>suppression of the hypothalamic-pituitary </a:t>
            </a:r>
            <a:r>
              <a:rPr lang="en-US" sz="3600" dirty="0" smtClean="0">
                <a:latin typeface="Times New Roman" panose="02020603050405020304" pitchFamily="18" charset="0"/>
                <a:cs typeface="Times New Roman" panose="02020603050405020304" pitchFamily="18" charset="0"/>
              </a:rPr>
              <a:t>axis.</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20</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40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98"/>
            <a:ext cx="10515600" cy="719963"/>
          </a:xfrm>
        </p:spPr>
        <p:txBody>
          <a:bodyPr>
            <a:normAutofit fontScale="90000"/>
          </a:bodyPr>
          <a:lstStyle/>
          <a:p>
            <a:pPr algn="ctr"/>
            <a:r>
              <a:rPr lang="en-US" sz="4000"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Intraarticular</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Glucocorticoid Injection and BMD</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2069" y="901340"/>
            <a:ext cx="11732187" cy="5342708"/>
          </a:xfrm>
        </p:spPr>
        <p:txBody>
          <a:bodyPr>
            <a:normAutofit/>
          </a:bodyPr>
          <a:lstStyle/>
          <a:p>
            <a:pPr>
              <a:buFontTx/>
              <a:buChar char="-"/>
            </a:pPr>
            <a:r>
              <a:rPr lang="en-US" sz="3600" dirty="0" smtClean="0">
                <a:latin typeface="Times New Roman" panose="02020603050405020304" pitchFamily="18" charset="0"/>
                <a:cs typeface="Times New Roman" panose="02020603050405020304" pitchFamily="18" charset="0"/>
              </a:rPr>
              <a:t>Other </a:t>
            </a:r>
            <a:r>
              <a:rPr lang="en-US" sz="3600" dirty="0">
                <a:latin typeface="Times New Roman" panose="02020603050405020304" pitchFamily="18" charset="0"/>
                <a:cs typeface="Times New Roman" panose="02020603050405020304" pitchFamily="18" charset="0"/>
              </a:rPr>
              <a:t>rare systemic </a:t>
            </a:r>
            <a:r>
              <a:rPr lang="en-US" sz="3600" dirty="0" smtClean="0">
                <a:latin typeface="Times New Roman" panose="02020603050405020304" pitchFamily="18" charset="0"/>
                <a:cs typeface="Times New Roman" panose="02020603050405020304" pitchFamily="18" charset="0"/>
              </a:rPr>
              <a:t>complications: </a:t>
            </a:r>
            <a:r>
              <a:rPr lang="en-US" sz="3600" dirty="0" err="1" smtClean="0">
                <a:latin typeface="Times New Roman" panose="02020603050405020304" pitchFamily="18" charset="0"/>
                <a:cs typeface="Times New Roman" panose="02020603050405020304" pitchFamily="18" charset="0"/>
              </a:rPr>
              <a:t>Ecchymoses</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Menstrual </a:t>
            </a:r>
            <a:r>
              <a:rPr lang="en-US" sz="3600" dirty="0">
                <a:latin typeface="Times New Roman" panose="02020603050405020304" pitchFamily="18" charset="0"/>
                <a:cs typeface="Times New Roman" panose="02020603050405020304" pitchFamily="18" charset="0"/>
              </a:rPr>
              <a:t>irregularity, </a:t>
            </a:r>
            <a:r>
              <a:rPr lang="en-US" sz="3600" dirty="0" smtClean="0">
                <a:latin typeface="Times New Roman" panose="02020603050405020304" pitchFamily="18" charset="0"/>
                <a:cs typeface="Times New Roman" panose="02020603050405020304" pitchFamily="18" charset="0"/>
              </a:rPr>
              <a:t>Cataract </a:t>
            </a:r>
            <a:r>
              <a:rPr lang="en-US" sz="3600" dirty="0">
                <a:latin typeface="Times New Roman" panose="02020603050405020304" pitchFamily="18" charset="0"/>
                <a:cs typeface="Times New Roman" panose="02020603050405020304" pitchFamily="18" charset="0"/>
              </a:rPr>
              <a:t>formation, and </a:t>
            </a:r>
            <a:r>
              <a:rPr lang="en-US" sz="3600" dirty="0" smtClean="0">
                <a:latin typeface="Times New Roman" panose="02020603050405020304" pitchFamily="18" charset="0"/>
                <a:cs typeface="Times New Roman" panose="02020603050405020304" pitchFamily="18" charset="0"/>
              </a:rPr>
              <a:t>Osteoporosis.</a:t>
            </a:r>
          </a:p>
          <a:p>
            <a:pPr marL="0" indent="0">
              <a:buNone/>
            </a:pPr>
            <a:endParaRPr lang="en-US" sz="14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Bone </a:t>
            </a:r>
            <a:r>
              <a:rPr lang="en-US" sz="3600" dirty="0">
                <a:latin typeface="Times New Roman" panose="02020603050405020304" pitchFamily="18" charset="0"/>
                <a:cs typeface="Times New Roman" panose="02020603050405020304" pitchFamily="18" charset="0"/>
              </a:rPr>
              <a:t>metabolism markers suggest that bone metabolism recovers completely in one to two weeks after the </a:t>
            </a:r>
            <a:r>
              <a:rPr lang="en-US" sz="3600" dirty="0" smtClean="0">
                <a:latin typeface="Times New Roman" panose="02020603050405020304" pitchFamily="18" charset="0"/>
                <a:cs typeface="Times New Roman" panose="02020603050405020304" pitchFamily="18" charset="0"/>
              </a:rPr>
              <a:t>injection.</a:t>
            </a:r>
          </a:p>
          <a:p>
            <a:pPr marL="0" indent="0">
              <a:buNone/>
            </a:pPr>
            <a:endParaRPr lang="en-US" sz="14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GIO </a:t>
            </a:r>
            <a:r>
              <a:rPr lang="en-US" sz="3600" dirty="0">
                <a:latin typeface="Times New Roman" panose="02020603050405020304" pitchFamily="18" charset="0"/>
                <a:cs typeface="Times New Roman" panose="02020603050405020304" pitchFamily="18" charset="0"/>
              </a:rPr>
              <a:t>probably </a:t>
            </a:r>
            <a:r>
              <a:rPr lang="en-US" sz="3600" dirty="0">
                <a:solidFill>
                  <a:srgbClr val="00B050"/>
                </a:solidFill>
                <a:latin typeface="Times New Roman" panose="02020603050405020304" pitchFamily="18" charset="0"/>
                <a:cs typeface="Times New Roman" panose="02020603050405020304" pitchFamily="18" charset="0"/>
              </a:rPr>
              <a:t>not a major concern </a:t>
            </a:r>
            <a:r>
              <a:rPr lang="en-US" sz="3600" dirty="0">
                <a:latin typeface="Times New Roman" panose="02020603050405020304" pitchFamily="18" charset="0"/>
                <a:cs typeface="Times New Roman" panose="02020603050405020304" pitchFamily="18" charset="0"/>
              </a:rPr>
              <a:t>for the majority of patients who have reasonably </a:t>
            </a:r>
            <a:r>
              <a:rPr lang="en-US" sz="3600" dirty="0">
                <a:solidFill>
                  <a:srgbClr val="00B050"/>
                </a:solidFill>
                <a:latin typeface="Times New Roman" panose="02020603050405020304" pitchFamily="18" charset="0"/>
                <a:cs typeface="Times New Roman" panose="02020603050405020304" pitchFamily="18" charset="0"/>
              </a:rPr>
              <a:t>long intervals</a:t>
            </a:r>
            <a:r>
              <a:rPr lang="en-US" sz="3600" dirty="0">
                <a:latin typeface="Times New Roman" panose="02020603050405020304" pitchFamily="18" charset="0"/>
                <a:cs typeface="Times New Roman" panose="02020603050405020304" pitchFamily="18" charset="0"/>
              </a:rPr>
              <a:t> between their injections. </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21</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299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22</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01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13"/>
            <a:ext cx="10515600" cy="719963"/>
          </a:xfrm>
        </p:spPr>
        <p:txBody>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9400" y="673100"/>
            <a:ext cx="11674856" cy="5786375"/>
          </a:xfrm>
        </p:spPr>
        <p:txBody>
          <a:bodyPr>
            <a:noAutofit/>
          </a:bodyPr>
          <a:lstStyle/>
          <a:p>
            <a:pPr algn="just">
              <a:buFontTx/>
              <a:buChar char="-"/>
            </a:pPr>
            <a:r>
              <a:rPr lang="en-US" sz="3200" dirty="0" smtClean="0">
                <a:latin typeface="Times New Roman" panose="02020603050405020304" pitchFamily="18" charset="0"/>
                <a:cs typeface="Times New Roman" panose="02020603050405020304" pitchFamily="18" charset="0"/>
              </a:rPr>
              <a:t>The deleterious effects of GC excess on bone result from direct effects on osteoblasts, osteocytes, and osteoclasts.</a:t>
            </a:r>
          </a:p>
          <a:p>
            <a:pPr algn="just">
              <a:buFontTx/>
              <a:buChar char="-"/>
            </a:pPr>
            <a:r>
              <a:rPr lang="en-US" sz="3200" dirty="0">
                <a:latin typeface="Times New Roman" panose="02020603050405020304" pitchFamily="18" charset="0"/>
                <a:cs typeface="Times New Roman" panose="02020603050405020304" pitchFamily="18" charset="0"/>
              </a:rPr>
              <a:t>Because GCs accelerate </a:t>
            </a:r>
            <a:r>
              <a:rPr lang="en-US" sz="3200" dirty="0" err="1">
                <a:latin typeface="Times New Roman" panose="02020603050405020304" pitchFamily="18" charset="0"/>
                <a:cs typeface="Times New Roman" panose="02020603050405020304" pitchFamily="18" charset="0"/>
              </a:rPr>
              <a:t>resorption</a:t>
            </a:r>
            <a:r>
              <a:rPr lang="en-US" sz="3200" dirty="0">
                <a:latin typeface="Times New Roman" panose="02020603050405020304" pitchFamily="18" charset="0"/>
                <a:cs typeface="Times New Roman" panose="02020603050405020304" pitchFamily="18" charset="0"/>
              </a:rPr>
              <a:t> while inhibiting formation, their use is associated with early rapid bone loss. </a:t>
            </a:r>
          </a:p>
          <a:p>
            <a:pPr algn="just">
              <a:buFontTx/>
              <a:buChar char="-"/>
            </a:pPr>
            <a:r>
              <a:rPr lang="en-US" sz="3200" dirty="0">
                <a:latin typeface="Times New Roman" panose="02020603050405020304" pitchFamily="18" charset="0"/>
                <a:cs typeface="Times New Roman" panose="02020603050405020304" pitchFamily="18" charset="0"/>
              </a:rPr>
              <a:t>With chronic use, osteoclast-mediated bone </a:t>
            </a:r>
            <a:r>
              <a:rPr lang="en-US" sz="3200" dirty="0" err="1">
                <a:latin typeface="Times New Roman" panose="02020603050405020304" pitchFamily="18" charset="0"/>
                <a:cs typeface="Times New Roman" panose="02020603050405020304" pitchFamily="18" charset="0"/>
              </a:rPr>
              <a:t>resorption</a:t>
            </a:r>
            <a:r>
              <a:rPr lang="en-US" sz="3200" dirty="0">
                <a:latin typeface="Times New Roman" panose="02020603050405020304" pitchFamily="18" charset="0"/>
                <a:cs typeface="Times New Roman" panose="02020603050405020304" pitchFamily="18" charset="0"/>
              </a:rPr>
              <a:t> slows, and suppression of bone formation becomes the predominant skeletal effect</a:t>
            </a:r>
            <a:r>
              <a:rPr lang="en-US" sz="3200" dirty="0" smtClean="0">
                <a:latin typeface="Times New Roman" panose="02020603050405020304" pitchFamily="18" charset="0"/>
                <a:cs typeface="Times New Roman" panose="02020603050405020304" pitchFamily="18" charset="0"/>
              </a:rPr>
              <a:t>.</a:t>
            </a:r>
          </a:p>
          <a:p>
            <a:pPr algn="just">
              <a:buFontTx/>
              <a:buChar char="-"/>
            </a:pPr>
            <a:r>
              <a:rPr lang="en-US" sz="3200" dirty="0">
                <a:latin typeface="Times New Roman" panose="02020603050405020304" pitchFamily="18" charset="0"/>
                <a:cs typeface="Times New Roman" panose="02020603050405020304" pitchFamily="18" charset="0"/>
              </a:rPr>
              <a:t>The primary difference between GIO and postmenopausal osteoporosis is the suppression of </a:t>
            </a:r>
            <a:r>
              <a:rPr lang="en-US" sz="3200" dirty="0" err="1">
                <a:latin typeface="Times New Roman" panose="02020603050405020304" pitchFamily="18" charset="0"/>
                <a:cs typeface="Times New Roman" panose="02020603050405020304" pitchFamily="18" charset="0"/>
              </a:rPr>
              <a:t>osteoblastic</a:t>
            </a:r>
            <a:r>
              <a:rPr lang="en-US" sz="3200" dirty="0">
                <a:latin typeface="Times New Roman" panose="02020603050405020304" pitchFamily="18" charset="0"/>
                <a:cs typeface="Times New Roman" panose="02020603050405020304" pitchFamily="18" charset="0"/>
              </a:rPr>
              <a:t> activity, leading to decreased bone formation. </a:t>
            </a:r>
            <a:endParaRPr lang="en-US" sz="3200"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23</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13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24</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lum contrast="20000"/>
          </a:blip>
          <a:stretch>
            <a:fillRect/>
          </a:stretch>
        </p:blipFill>
        <p:spPr>
          <a:xfrm>
            <a:off x="1358901" y="35613"/>
            <a:ext cx="9412274" cy="6758888"/>
          </a:xfrm>
          <a:prstGeom prst="rect">
            <a:avLst/>
          </a:prstGeom>
        </p:spPr>
      </p:pic>
      <p:pic>
        <p:nvPicPr>
          <p:cNvPr id="10" name="Picture 9"/>
          <p:cNvPicPr>
            <a:picLocks noChangeAspect="1"/>
          </p:cNvPicPr>
          <p:nvPr/>
        </p:nvPicPr>
        <p:blipFill>
          <a:blip r:embed="rId4"/>
          <a:stretch>
            <a:fillRect/>
          </a:stretch>
        </p:blipFill>
        <p:spPr>
          <a:xfrm rot="5400000">
            <a:off x="10153731" y="2816458"/>
            <a:ext cx="3203550" cy="410220"/>
          </a:xfrm>
          <a:prstGeom prst="rect">
            <a:avLst/>
          </a:prstGeom>
        </p:spPr>
      </p:pic>
      <p:sp>
        <p:nvSpPr>
          <p:cNvPr id="12" name="TextBox 11"/>
          <p:cNvSpPr txBox="1"/>
          <p:nvPr/>
        </p:nvSpPr>
        <p:spPr>
          <a:xfrm rot="5400000">
            <a:off x="8198142" y="3210594"/>
            <a:ext cx="6201584" cy="369332"/>
          </a:xfrm>
          <a:prstGeom prst="rect">
            <a:avLst/>
          </a:prstGeom>
          <a:noFill/>
        </p:spPr>
        <p:txBody>
          <a:bodyPr wrap="square" rtlCol="0">
            <a:spAutoFit/>
          </a:bodyPr>
          <a:lstStyle/>
          <a:p>
            <a:r>
              <a:rPr lang="en-US" i="1" dirty="0" smtClean="0"/>
              <a:t>Weinstein RS. Glucocorticoid induced bone </a:t>
            </a:r>
            <a:r>
              <a:rPr lang="en-US" i="1" dirty="0" err="1" smtClean="0"/>
              <a:t>disease.NEJM</a:t>
            </a:r>
            <a:r>
              <a:rPr lang="en-US" i="1" dirty="0" smtClean="0"/>
              <a:t> 2011.</a:t>
            </a:r>
            <a:endParaRPr lang="en-US" dirty="0"/>
          </a:p>
        </p:txBody>
      </p:sp>
    </p:spTree>
    <p:extLst>
      <p:ext uri="{BB962C8B-B14F-4D97-AF65-F5344CB8AC3E}">
        <p14:creationId xmlns:p14="http://schemas.microsoft.com/office/powerpoint/2010/main" val="3855161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73660"/>
            <a:ext cx="11511398" cy="670965"/>
          </a:xfrm>
        </p:spPr>
        <p:txBody>
          <a:bodyPr>
            <a:noAutofit/>
          </a:bodyPr>
          <a:lstStyle/>
          <a:p>
            <a:pPr algn="ctr"/>
            <a:r>
              <a:rPr lang="en-US" sz="3600" dirty="0">
                <a:solidFill>
                  <a:srgbClr val="000099"/>
                </a:solidFill>
                <a:latin typeface="Times New Roman" pitchFamily="18" charset="0"/>
                <a:cs typeface="Times New Roman" pitchFamily="18" charset="0"/>
              </a:rPr>
              <a:t>Glucocorticoid-induced </a:t>
            </a:r>
            <a:r>
              <a:rPr lang="en-US" sz="3600" dirty="0" smtClean="0">
                <a:solidFill>
                  <a:srgbClr val="000099"/>
                </a:solidFill>
                <a:latin typeface="Times New Roman" pitchFamily="18" charset="0"/>
                <a:cs typeface="Times New Roman" pitchFamily="18" charset="0"/>
              </a:rPr>
              <a:t>osteoporosis: </a:t>
            </a:r>
            <a:r>
              <a:rPr lang="en-US" sz="3200" dirty="0" smtClean="0">
                <a:solidFill>
                  <a:srgbClr val="000099"/>
                </a:solidFill>
                <a:latin typeface="Times New Roman" pitchFamily="18" charset="0"/>
                <a:cs typeface="Times New Roman" pitchFamily="18" charset="0"/>
              </a:rPr>
              <a:t>Mechanisms </a:t>
            </a:r>
            <a:r>
              <a:rPr lang="en-US" sz="3200" dirty="0">
                <a:solidFill>
                  <a:srgbClr val="000099"/>
                </a:solidFill>
                <a:latin typeface="Times New Roman" pitchFamily="18" charset="0"/>
                <a:cs typeface="Times New Roman" pitchFamily="18" charset="0"/>
              </a:rPr>
              <a:t>of bone loss</a:t>
            </a:r>
            <a:endParaRPr lang="en-US" sz="3600" dirty="0">
              <a:solidFill>
                <a:srgbClr val="000099"/>
              </a:solidFill>
              <a:latin typeface="Times New Roman" pitchFamily="18" charset="0"/>
              <a:cs typeface="Times New Roman" pitchFamily="18" charset="0"/>
            </a:endParaRPr>
          </a:p>
        </p:txBody>
      </p:sp>
      <p:sp>
        <p:nvSpPr>
          <p:cNvPr id="3" name="TextBox 2"/>
          <p:cNvSpPr txBox="1"/>
          <p:nvPr/>
        </p:nvSpPr>
        <p:spPr>
          <a:xfrm>
            <a:off x="114300" y="6167736"/>
            <a:ext cx="9960864" cy="646331"/>
          </a:xfrm>
          <a:prstGeom prst="rect">
            <a:avLst/>
          </a:prstGeom>
          <a:noFill/>
        </p:spPr>
        <p:txBody>
          <a:bodyPr wrap="square" rtlCol="0">
            <a:spAutoFit/>
          </a:bodyPr>
          <a:lstStyle/>
          <a:p>
            <a:r>
              <a:rPr lang="en-US" i="1" dirty="0" err="1"/>
              <a:t>Libanati</a:t>
            </a:r>
            <a:r>
              <a:rPr lang="en-US" i="1" dirty="0"/>
              <a:t> CS, </a:t>
            </a:r>
            <a:r>
              <a:rPr lang="en-US" i="1" dirty="0" err="1"/>
              <a:t>Baylink</a:t>
            </a:r>
            <a:r>
              <a:rPr lang="en-US" i="1" dirty="0"/>
              <a:t> DJ. Prevention and treatment of glucocorticoid-induced osteoporosis: A </a:t>
            </a:r>
            <a:r>
              <a:rPr lang="en-US" i="1" dirty="0" err="1"/>
              <a:t>pathogenetic</a:t>
            </a:r>
            <a:r>
              <a:rPr lang="en-US" i="1" dirty="0"/>
              <a:t> perspective</a:t>
            </a:r>
            <a:r>
              <a:rPr lang="en-US" i="1" dirty="0" smtClean="0"/>
              <a:t>. Chest </a:t>
            </a:r>
            <a:r>
              <a:rPr lang="en-US" i="1" dirty="0"/>
              <a:t>1992; 102:1426.</a:t>
            </a:r>
            <a:endParaRPr lang="en-US" dirty="0"/>
          </a:p>
        </p:txBody>
      </p:sp>
      <p:pic>
        <p:nvPicPr>
          <p:cNvPr id="2050" name="Picture 2"/>
          <p:cNvPicPr>
            <a:picLocks noChangeAspect="1" noChangeArrowheads="1"/>
          </p:cNvPicPr>
          <p:nvPr/>
        </p:nvPicPr>
        <p:blipFill>
          <a:blip r:embed="rId3">
            <a:lum contrast="10000"/>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1524000" y="584201"/>
            <a:ext cx="9119615" cy="5511800"/>
          </a:xfrm>
          <a:prstGeom prst="rect">
            <a:avLst/>
          </a:prstGeom>
          <a:noFill/>
          <a:ln w="9525">
            <a:noFill/>
            <a:miter lim="800000"/>
            <a:headEnd/>
            <a:tailEnd/>
          </a:ln>
          <a:effectLst/>
        </p:spPr>
      </p:pic>
      <p:pic>
        <p:nvPicPr>
          <p:cNvPr id="5" name="Picture 4"/>
          <p:cNvPicPr>
            <a:picLocks noChangeAspect="1"/>
          </p:cNvPicPr>
          <p:nvPr/>
        </p:nvPicPr>
        <p:blipFill>
          <a:blip r:embed="rId5"/>
          <a:stretch>
            <a:fillRect/>
          </a:stretch>
        </p:blipFill>
        <p:spPr>
          <a:xfrm>
            <a:off x="10125336" y="6287802"/>
            <a:ext cx="1792463" cy="524700"/>
          </a:xfrm>
          <a:prstGeom prst="rect">
            <a:avLst/>
          </a:prstGeom>
        </p:spPr>
      </p:pic>
    </p:spTree>
    <p:extLst>
      <p:ext uri="{BB962C8B-B14F-4D97-AF65-F5344CB8AC3E}">
        <p14:creationId xmlns:p14="http://schemas.microsoft.com/office/powerpoint/2010/main" val="3790303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13"/>
            <a:ext cx="10515600" cy="719963"/>
          </a:xfrm>
        </p:spPr>
        <p:txBody>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812801"/>
            <a:ext cx="11725656" cy="5549900"/>
          </a:xfrm>
        </p:spPr>
        <p:txBody>
          <a:bodyPr>
            <a:normAutofit lnSpcReduction="10000"/>
          </a:bodyPr>
          <a:lstStyle/>
          <a:p>
            <a:pPr algn="just">
              <a:buFontTx/>
              <a:buChar char="-"/>
            </a:pPr>
            <a:r>
              <a:rPr lang="en-US" sz="3600" dirty="0">
                <a:latin typeface="Times New Roman" panose="02020603050405020304" pitchFamily="18" charset="0"/>
                <a:cs typeface="Times New Roman" panose="02020603050405020304" pitchFamily="18" charset="0"/>
              </a:rPr>
              <a:t>The risk of bone loss is most pronounced in the </a:t>
            </a:r>
            <a:r>
              <a:rPr lang="en-US" sz="3600" dirty="0">
                <a:solidFill>
                  <a:srgbClr val="C00000"/>
                </a:solidFill>
                <a:latin typeface="Times New Roman" panose="02020603050405020304" pitchFamily="18" charset="0"/>
                <a:cs typeface="Times New Roman" panose="02020603050405020304" pitchFamily="18" charset="0"/>
              </a:rPr>
              <a:t>first few months of use</a:t>
            </a:r>
            <a:r>
              <a:rPr lang="en-US" sz="3600" dirty="0">
                <a:latin typeface="Times New Roman" panose="02020603050405020304" pitchFamily="18" charset="0"/>
                <a:cs typeface="Times New Roman" panose="02020603050405020304" pitchFamily="18" charset="0"/>
              </a:rPr>
              <a:t>, followed by slower but steady loss of bone with continued use.</a:t>
            </a:r>
          </a:p>
          <a:p>
            <a:pPr algn="just">
              <a:buFontTx/>
              <a:buChar char="-"/>
            </a:pPr>
            <a:r>
              <a:rPr lang="en-US" sz="3600" dirty="0" smtClean="0">
                <a:latin typeface="Times New Roman" panose="02020603050405020304" pitchFamily="18" charset="0"/>
                <a:cs typeface="Times New Roman" panose="02020603050405020304" pitchFamily="18" charset="0"/>
              </a:rPr>
              <a:t>An </a:t>
            </a:r>
            <a:r>
              <a:rPr lang="en-US" sz="3600" dirty="0">
                <a:latin typeface="Times New Roman" panose="02020603050405020304" pitchFamily="18" charset="0"/>
                <a:cs typeface="Times New Roman" panose="02020603050405020304" pitchFamily="18" charset="0"/>
              </a:rPr>
              <a:t>early phase consists of rapid loss </a:t>
            </a:r>
            <a:r>
              <a:rPr lang="en-US" sz="3600" dirty="0" smtClean="0">
                <a:latin typeface="Times New Roman" panose="02020603050405020304" pitchFamily="18" charset="0"/>
                <a:cs typeface="Times New Roman" panose="02020603050405020304" pitchFamily="18" charset="0"/>
              </a:rPr>
              <a:t>of BMD </a:t>
            </a:r>
            <a:r>
              <a:rPr lang="en-US" sz="3600" dirty="0">
                <a:latin typeface="Times New Roman" panose="02020603050405020304" pitchFamily="18" charset="0"/>
                <a:cs typeface="Times New Roman" panose="02020603050405020304" pitchFamily="18" charset="0"/>
              </a:rPr>
              <a:t>due mostly to excessive bone </a:t>
            </a:r>
            <a:r>
              <a:rPr lang="en-US" sz="3600" dirty="0" err="1">
                <a:latin typeface="Times New Roman" panose="02020603050405020304" pitchFamily="18" charset="0"/>
                <a:cs typeface="Times New Roman" panose="02020603050405020304" pitchFamily="18" charset="0"/>
              </a:rPr>
              <a:t>resorption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Tx/>
              <a:buChar char="-"/>
            </a:pPr>
            <a:r>
              <a:rPr lang="en-US" sz="3600" dirty="0" smtClean="0">
                <a:latin typeface="Times New Roman" panose="02020603050405020304" pitchFamily="18" charset="0"/>
                <a:cs typeface="Times New Roman" panose="02020603050405020304" pitchFamily="18" charset="0"/>
              </a:rPr>
              <a:t>Impaired </a:t>
            </a:r>
            <a:r>
              <a:rPr lang="en-US" sz="3600" dirty="0">
                <a:latin typeface="Times New Roman" panose="02020603050405020304" pitchFamily="18" charset="0"/>
                <a:cs typeface="Times New Roman" panose="02020603050405020304" pitchFamily="18" charset="0"/>
              </a:rPr>
              <a:t>bone formation usually manifests </a:t>
            </a:r>
            <a:r>
              <a:rPr lang="en-US" sz="3600" dirty="0" smtClean="0">
                <a:latin typeface="Times New Roman" panose="02020603050405020304" pitchFamily="18" charset="0"/>
                <a:cs typeface="Times New Roman" panose="02020603050405020304" pitchFamily="18" charset="0"/>
              </a:rPr>
              <a:t>more progressively </a:t>
            </a:r>
            <a:r>
              <a:rPr lang="en-US" sz="3600" dirty="0">
                <a:latin typeface="Times New Roman" panose="02020603050405020304" pitchFamily="18" charset="0"/>
                <a:cs typeface="Times New Roman" panose="02020603050405020304" pitchFamily="18" charset="0"/>
              </a:rPr>
              <a:t>with long-term therapy</a:t>
            </a:r>
            <a:r>
              <a:rPr lang="en-US" sz="3600" dirty="0" smtClean="0">
                <a:latin typeface="Times New Roman" panose="02020603050405020304" pitchFamily="18" charset="0"/>
                <a:cs typeface="Times New Roman" panose="02020603050405020304" pitchFamily="18" charset="0"/>
              </a:rPr>
              <a:t>.</a:t>
            </a:r>
          </a:p>
          <a:p>
            <a:pPr marL="0" indent="0" algn="just">
              <a:buNone/>
            </a:pPr>
            <a:endParaRPr lang="en-US" sz="1600" dirty="0" smtClean="0">
              <a:latin typeface="Times New Roman" panose="02020603050405020304" pitchFamily="18" charset="0"/>
              <a:cs typeface="Times New Roman" panose="02020603050405020304" pitchFamily="18" charset="0"/>
            </a:endParaRPr>
          </a:p>
          <a:p>
            <a:pPr algn="just">
              <a:buFontTx/>
              <a:buChar char="-"/>
            </a:pPr>
            <a:r>
              <a:rPr lang="en-US" sz="3600" dirty="0" smtClean="0">
                <a:solidFill>
                  <a:srgbClr val="C00000"/>
                </a:solidFill>
                <a:latin typeface="Times New Roman" panose="02020603050405020304" pitchFamily="18" charset="0"/>
                <a:cs typeface="Times New Roman" panose="02020603050405020304" pitchFamily="18" charset="0"/>
              </a:rPr>
              <a:t>Trabecular bone </a:t>
            </a:r>
            <a:r>
              <a:rPr lang="en-US" sz="3600" dirty="0">
                <a:solidFill>
                  <a:srgbClr val="C00000"/>
                </a:solidFill>
                <a:latin typeface="Times New Roman" panose="02020603050405020304" pitchFamily="18" charset="0"/>
                <a:cs typeface="Times New Roman" panose="02020603050405020304" pitchFamily="18" charset="0"/>
              </a:rPr>
              <a:t>loss predominates</a:t>
            </a:r>
            <a:r>
              <a:rPr lang="en-US" sz="3600" dirty="0">
                <a:latin typeface="Times New Roman" panose="02020603050405020304" pitchFamily="18" charset="0"/>
                <a:cs typeface="Times New Roman" panose="02020603050405020304" pitchFamily="18" charset="0"/>
              </a:rPr>
              <a:t>, with most marked </a:t>
            </a:r>
            <a:r>
              <a:rPr lang="en-US" sz="3600" dirty="0" smtClean="0">
                <a:latin typeface="Times New Roman" panose="02020603050405020304" pitchFamily="18" charset="0"/>
                <a:cs typeface="Times New Roman" panose="02020603050405020304" pitchFamily="18" charset="0"/>
              </a:rPr>
              <a:t>changes not </a:t>
            </a:r>
            <a:r>
              <a:rPr lang="en-US" sz="3600" dirty="0">
                <a:latin typeface="Times New Roman" panose="02020603050405020304" pitchFamily="18" charset="0"/>
                <a:cs typeface="Times New Roman" panose="02020603050405020304" pitchFamily="18" charset="0"/>
              </a:rPr>
              <a:t>only in the </a:t>
            </a:r>
            <a:r>
              <a:rPr lang="en-US" sz="3600" dirty="0">
                <a:solidFill>
                  <a:srgbClr val="C00000"/>
                </a:solidFill>
                <a:latin typeface="Times New Roman" panose="02020603050405020304" pitchFamily="18" charset="0"/>
                <a:cs typeface="Times New Roman" panose="02020603050405020304" pitchFamily="18" charset="0"/>
              </a:rPr>
              <a:t>lumbar spine</a:t>
            </a:r>
            <a:r>
              <a:rPr lang="en-US" sz="3600" dirty="0">
                <a:latin typeface="Times New Roman" panose="02020603050405020304" pitchFamily="18" charset="0"/>
                <a:cs typeface="Times New Roman" panose="02020603050405020304" pitchFamily="18" charset="0"/>
              </a:rPr>
              <a:t>, but also in the </a:t>
            </a:r>
            <a:r>
              <a:rPr lang="en-US" sz="3600" dirty="0" smtClean="0">
                <a:latin typeface="Times New Roman" panose="02020603050405020304" pitchFamily="18" charset="0"/>
                <a:cs typeface="Times New Roman" panose="02020603050405020304" pitchFamily="18" charset="0"/>
              </a:rPr>
              <a:t>femoral neck </a:t>
            </a:r>
            <a:r>
              <a:rPr lang="en-US" sz="3600" dirty="0">
                <a:latin typeface="Times New Roman" panose="02020603050405020304" pitchFamily="18" charset="0"/>
                <a:cs typeface="Times New Roman" panose="02020603050405020304" pitchFamily="18" charset="0"/>
              </a:rPr>
              <a:t>and other sites.</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26</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132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27</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26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13"/>
            <a:ext cx="10515600" cy="719963"/>
          </a:xfrm>
        </p:spPr>
        <p:txBody>
          <a:bodyPr>
            <a:noAutofit/>
          </a:bodyPr>
          <a:lstStyle/>
          <a:p>
            <a:pPr algn="ctr"/>
            <a:r>
              <a:rPr lang="en-US" sz="48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p:txBody>
      </p:sp>
      <p:sp>
        <p:nvSpPr>
          <p:cNvPr id="3" name="Content Placeholder 2"/>
          <p:cNvSpPr>
            <a:spLocks noGrp="1"/>
          </p:cNvSpPr>
          <p:nvPr>
            <p:ph idx="1"/>
          </p:nvPr>
        </p:nvSpPr>
        <p:spPr>
          <a:xfrm>
            <a:off x="292100" y="925577"/>
            <a:ext cx="11662156" cy="5284724"/>
          </a:xfrm>
        </p:spPr>
        <p:txBody>
          <a:bodyPr>
            <a:noAutofit/>
          </a:bodyPr>
          <a:lstStyle/>
          <a:p>
            <a:pPr>
              <a:buFontTx/>
              <a:buChar char="-"/>
            </a:pPr>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clinical manifestations of </a:t>
            </a:r>
            <a:r>
              <a:rPr lang="en-US" sz="3000" dirty="0" smtClean="0">
                <a:latin typeface="Times New Roman" panose="02020603050405020304" pitchFamily="18" charset="0"/>
                <a:cs typeface="Times New Roman" panose="02020603050405020304" pitchFamily="18" charset="0"/>
              </a:rPr>
              <a:t>GIO </a:t>
            </a:r>
            <a:r>
              <a:rPr lang="en-US" sz="3000" dirty="0">
                <a:latin typeface="Times New Roman" panose="02020603050405020304" pitchFamily="18" charset="0"/>
                <a:cs typeface="Times New Roman" panose="02020603050405020304" pitchFamily="18" charset="0"/>
              </a:rPr>
              <a:t>are the same </a:t>
            </a:r>
            <a:r>
              <a:rPr lang="en-US" sz="3000" dirty="0" smtClean="0">
                <a:latin typeface="Times New Roman" panose="02020603050405020304" pitchFamily="18" charset="0"/>
                <a:cs typeface="Times New Roman" panose="02020603050405020304" pitchFamily="18" charset="0"/>
              </a:rPr>
              <a:t>as those </a:t>
            </a:r>
            <a:r>
              <a:rPr lang="en-US" sz="3000" dirty="0">
                <a:latin typeface="Times New Roman" panose="02020603050405020304" pitchFamily="18" charset="0"/>
                <a:cs typeface="Times New Roman" panose="02020603050405020304" pitchFamily="18" charset="0"/>
              </a:rPr>
              <a:t>of other causes of osteoporosis</a:t>
            </a:r>
            <a:r>
              <a:rPr lang="en-US" sz="3000" dirty="0" smtClean="0">
                <a:latin typeface="Times New Roman" panose="02020603050405020304" pitchFamily="18" charset="0"/>
                <a:cs typeface="Times New Roman" panose="02020603050405020304" pitchFamily="18" charset="0"/>
              </a:rPr>
              <a:t>.</a:t>
            </a:r>
          </a:p>
          <a:p>
            <a:pPr>
              <a:buFontTx/>
              <a:buChar char="-"/>
            </a:pPr>
            <a:r>
              <a:rPr lang="en-US" sz="3000" dirty="0" smtClean="0">
                <a:solidFill>
                  <a:srgbClr val="00B050"/>
                </a:solidFill>
                <a:latin typeface="Times New Roman" panose="02020603050405020304" pitchFamily="18" charset="0"/>
                <a:cs typeface="Times New Roman" panose="02020603050405020304" pitchFamily="18" charset="0"/>
              </a:rPr>
              <a:t>Most </a:t>
            </a:r>
            <a:r>
              <a:rPr lang="en-US" sz="3000" dirty="0">
                <a:solidFill>
                  <a:srgbClr val="00B050"/>
                </a:solidFill>
                <a:latin typeface="Times New Roman" panose="02020603050405020304" pitchFamily="18" charset="0"/>
                <a:cs typeface="Times New Roman" panose="02020603050405020304" pitchFamily="18" charset="0"/>
              </a:rPr>
              <a:t>often</a:t>
            </a:r>
            <a:r>
              <a:rPr lang="en-US" sz="3000" dirty="0">
                <a:latin typeface="Times New Roman" panose="02020603050405020304" pitchFamily="18" charset="0"/>
                <a:cs typeface="Times New Roman" panose="02020603050405020304" pitchFamily="18" charset="0"/>
              </a:rPr>
              <a:t>, there are </a:t>
            </a:r>
            <a:r>
              <a:rPr lang="en-US" sz="3000" dirty="0">
                <a:solidFill>
                  <a:srgbClr val="00B050"/>
                </a:solidFill>
                <a:latin typeface="Times New Roman" panose="02020603050405020304" pitchFamily="18" charset="0"/>
                <a:cs typeface="Times New Roman" panose="02020603050405020304" pitchFamily="18" charset="0"/>
              </a:rPr>
              <a:t>no clinical manifestations until there is a fracture</a:t>
            </a:r>
            <a:r>
              <a:rPr lang="en-US" sz="3000" dirty="0" smtClean="0">
                <a:latin typeface="Times New Roman" panose="02020603050405020304" pitchFamily="18" charset="0"/>
                <a:cs typeface="Times New Roman" panose="02020603050405020304" pitchFamily="18" charset="0"/>
              </a:rPr>
              <a:t>.</a:t>
            </a:r>
          </a:p>
          <a:p>
            <a:pPr>
              <a:buFontTx/>
              <a:buChar char="-"/>
            </a:pPr>
            <a:r>
              <a:rPr lang="en-US" sz="3000" dirty="0">
                <a:latin typeface="Times New Roman" panose="02020603050405020304" pitchFamily="18" charset="0"/>
                <a:cs typeface="Times New Roman" panose="02020603050405020304" pitchFamily="18" charset="0"/>
              </a:rPr>
              <a:t>Vertebral fractures are most common and are often asymptomatic</a:t>
            </a:r>
            <a:r>
              <a:rPr lang="en-US" sz="3000" dirty="0" smtClean="0">
                <a:latin typeface="Times New Roman" panose="02020603050405020304" pitchFamily="18" charset="0"/>
                <a:cs typeface="Times New Roman" panose="02020603050405020304" pitchFamily="18" charset="0"/>
              </a:rPr>
              <a:t>.</a:t>
            </a:r>
          </a:p>
          <a:p>
            <a:pPr>
              <a:buFontTx/>
              <a:buChar char="-"/>
            </a:pPr>
            <a:r>
              <a:rPr lang="en-US" sz="3000" dirty="0">
                <a:latin typeface="Times New Roman" panose="02020603050405020304" pitchFamily="18" charset="0"/>
                <a:cs typeface="Times New Roman" panose="02020603050405020304" pitchFamily="18" charset="0"/>
              </a:rPr>
              <a:t> These are diagnosed as an incidental finding on chest or abdominal radiograph.</a:t>
            </a:r>
          </a:p>
          <a:p>
            <a:pPr>
              <a:buFontTx/>
              <a:buChar char="-"/>
            </a:pPr>
            <a:r>
              <a:rPr lang="en-US" sz="3000" dirty="0">
                <a:latin typeface="Times New Roman" panose="02020603050405020304" pitchFamily="18" charset="0"/>
                <a:cs typeface="Times New Roman" panose="02020603050405020304" pitchFamily="18" charset="0"/>
              </a:rPr>
              <a:t>In patients who have a symptomatic vertebral fracture, there is often </a:t>
            </a:r>
            <a:r>
              <a:rPr lang="en-US" sz="3000" dirty="0" smtClean="0">
                <a:latin typeface="Times New Roman" panose="02020603050405020304" pitchFamily="18" charset="0"/>
                <a:cs typeface="Times New Roman" panose="02020603050405020304" pitchFamily="18" charset="0"/>
              </a:rPr>
              <a:t>no history </a:t>
            </a:r>
            <a:r>
              <a:rPr lang="en-US" sz="3000" dirty="0">
                <a:latin typeface="Times New Roman" panose="02020603050405020304" pitchFamily="18" charset="0"/>
                <a:cs typeface="Times New Roman" panose="02020603050405020304" pitchFamily="18" charset="0"/>
              </a:rPr>
              <a:t>of preceding trauma</a:t>
            </a:r>
            <a:r>
              <a:rPr lang="en-US" sz="3000" dirty="0" smtClean="0">
                <a:latin typeface="Times New Roman" panose="02020603050405020304" pitchFamily="18" charset="0"/>
                <a:cs typeface="Times New Roman" panose="02020603050405020304" pitchFamily="18" charset="0"/>
              </a:rPr>
              <a:t>.</a:t>
            </a:r>
          </a:p>
          <a:p>
            <a:pPr>
              <a:buFontTx/>
              <a:buChar char="-"/>
            </a:pPr>
            <a:r>
              <a:rPr lang="en-US" sz="3000" dirty="0">
                <a:latin typeface="Times New Roman" panose="02020603050405020304" pitchFamily="18" charset="0"/>
                <a:cs typeface="Times New Roman" panose="02020603050405020304" pitchFamily="18" charset="0"/>
              </a:rPr>
              <a:t>The typical symptomatic patient presents with acute back pain after </a:t>
            </a:r>
            <a:r>
              <a:rPr lang="en-US" sz="3000" dirty="0" smtClean="0">
                <a:latin typeface="Times New Roman" panose="02020603050405020304" pitchFamily="18" charset="0"/>
                <a:cs typeface="Times New Roman" panose="02020603050405020304" pitchFamily="18" charset="0"/>
              </a:rPr>
              <a:t>sudden bending</a:t>
            </a:r>
            <a:r>
              <a:rPr lang="en-US" sz="3000" dirty="0">
                <a:latin typeface="Times New Roman" panose="02020603050405020304" pitchFamily="18" charset="0"/>
                <a:cs typeface="Times New Roman" panose="02020603050405020304" pitchFamily="18" charset="0"/>
              </a:rPr>
              <a:t>, coughing, or lifting</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28</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04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29</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782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3</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624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801"/>
            <a:ext cx="10515600" cy="950976"/>
          </a:xfrm>
        </p:spPr>
        <p:txBody>
          <a:bodyPr>
            <a:normAutofit fontScale="90000"/>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b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Measures</a:t>
            </a:r>
            <a:endParaRPr lang="en-US"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2900" y="1112012"/>
            <a:ext cx="11404600" cy="5410963"/>
          </a:xfrm>
        </p:spPr>
        <p:txBody>
          <a:bodyPr>
            <a:normAutofit/>
          </a:bodyPr>
          <a:lstStyle/>
          <a:p>
            <a:pPr marL="0" indent="0">
              <a:buNone/>
            </a:pPr>
            <a:r>
              <a:rPr lang="en-US" sz="3000" b="1" dirty="0" smtClean="0">
                <a:latin typeface="Times New Roman" panose="02020603050405020304" pitchFamily="18" charset="0"/>
                <a:cs typeface="Times New Roman" panose="02020603050405020304" pitchFamily="18" charset="0"/>
              </a:rPr>
              <a:t>All </a:t>
            </a:r>
            <a:r>
              <a:rPr lang="en-US" sz="3000" b="1" dirty="0">
                <a:latin typeface="Times New Roman" panose="02020603050405020304" pitchFamily="18" charset="0"/>
                <a:cs typeface="Times New Roman" panose="02020603050405020304" pitchFamily="18" charset="0"/>
              </a:rPr>
              <a:t>patients receiving any dose of </a:t>
            </a:r>
            <a:r>
              <a:rPr lang="en-US" sz="3000" b="1" dirty="0" smtClean="0">
                <a:latin typeface="Times New Roman" panose="02020603050405020304" pitchFamily="18" charset="0"/>
                <a:cs typeface="Times New Roman" panose="02020603050405020304" pitchFamily="18" charset="0"/>
              </a:rPr>
              <a:t>GCs </a:t>
            </a:r>
            <a:r>
              <a:rPr lang="en-US" sz="3000" b="1" dirty="0">
                <a:latin typeface="Times New Roman" panose="02020603050405020304" pitchFamily="18" charset="0"/>
                <a:cs typeface="Times New Roman" panose="02020603050405020304" pitchFamily="18" charset="0"/>
              </a:rPr>
              <a:t>for a duration of </a:t>
            </a:r>
            <a:r>
              <a:rPr lang="en-US"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3 </a:t>
            </a:r>
            <a:r>
              <a:rPr lang="en-US" sz="3000" b="1" dirty="0" smtClean="0">
                <a:latin typeface="Times New Roman" panose="02020603050405020304" pitchFamily="18" charset="0"/>
                <a:cs typeface="Times New Roman" panose="02020603050405020304" pitchFamily="18" charset="0"/>
              </a:rPr>
              <a:t>months:</a:t>
            </a:r>
          </a:p>
          <a:p>
            <a:pPr marL="0" indent="0">
              <a:buNone/>
            </a:pPr>
            <a:endParaRPr lang="en-US" sz="1300" b="1"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dose and </a:t>
            </a:r>
            <a:r>
              <a:rPr lang="en-US" dirty="0" smtClean="0">
                <a:latin typeface="Times New Roman" panose="02020603050405020304" pitchFamily="18" charset="0"/>
                <a:cs typeface="Times New Roman" panose="02020603050405020304" pitchFamily="18" charset="0"/>
              </a:rPr>
              <a:t>duration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therapy should be as low as </a:t>
            </a:r>
            <a:r>
              <a:rPr lang="en-US" dirty="0" smtClean="0">
                <a:latin typeface="Times New Roman" panose="02020603050405020304" pitchFamily="18" charset="0"/>
                <a:cs typeface="Times New Roman" panose="02020603050405020304" pitchFamily="18" charset="0"/>
              </a:rPr>
              <a:t>possible.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(Even </a:t>
            </a:r>
            <a:r>
              <a:rPr lang="en-US" dirty="0">
                <a:latin typeface="Times New Roman" panose="02020603050405020304" pitchFamily="18" charset="0"/>
                <a:cs typeface="Times New Roman" panose="02020603050405020304" pitchFamily="18" charset="0"/>
              </a:rPr>
              <a:t>what </a:t>
            </a:r>
            <a:r>
              <a:rPr lang="en-US" dirty="0" smtClean="0">
                <a:latin typeface="Times New Roman" panose="02020603050405020304" pitchFamily="18" charset="0"/>
                <a:cs typeface="Times New Roman" panose="02020603050405020304" pitchFamily="18" charset="0"/>
              </a:rPr>
              <a:t>are thought </a:t>
            </a:r>
            <a:r>
              <a:rPr lang="en-US" dirty="0">
                <a:latin typeface="Times New Roman" panose="02020603050405020304" pitchFamily="18" charset="0"/>
                <a:cs typeface="Times New Roman" panose="02020603050405020304" pitchFamily="18" charset="0"/>
              </a:rPr>
              <a:t>to be replacement doses or </a:t>
            </a:r>
            <a:r>
              <a:rPr lang="en-US" dirty="0" smtClean="0">
                <a:latin typeface="Times New Roman" panose="02020603050405020304" pitchFamily="18" charset="0"/>
                <a:cs typeface="Times New Roman" panose="02020603050405020304" pitchFamily="18" charset="0"/>
              </a:rPr>
              <a:t>chronic inhaled GCs can</a:t>
            </a:r>
          </a:p>
          <a:p>
            <a:pPr marL="0" indent="0">
              <a:buNone/>
            </a:pPr>
            <a:r>
              <a:rPr lang="en-US" dirty="0" smtClean="0">
                <a:latin typeface="Times New Roman" panose="02020603050405020304" pitchFamily="18" charset="0"/>
                <a:cs typeface="Times New Roman" panose="02020603050405020304" pitchFamily="18" charset="0"/>
              </a:rPr>
              <a:t>    cause bone loss) </a:t>
            </a:r>
          </a:p>
          <a:p>
            <a:pPr>
              <a:buFontTx/>
              <a:buChar char="-"/>
            </a:pPr>
            <a:r>
              <a:rPr lang="en-US" dirty="0" smtClean="0">
                <a:latin typeface="Times New Roman" panose="02020603050405020304" pitchFamily="18" charset="0"/>
                <a:cs typeface="Times New Roman" panose="02020603050405020304" pitchFamily="18" charset="0"/>
              </a:rPr>
              <a:t>Alternative therapy </a:t>
            </a:r>
            <a:r>
              <a:rPr lang="en-US" dirty="0">
                <a:latin typeface="Times New Roman" panose="02020603050405020304" pitchFamily="18" charset="0"/>
                <a:cs typeface="Times New Roman" panose="02020603050405020304" pitchFamily="18" charset="0"/>
              </a:rPr>
              <a:t>should </a:t>
            </a:r>
            <a:r>
              <a:rPr lang="en-US" dirty="0" smtClean="0">
                <a:latin typeface="Times New Roman" panose="02020603050405020304" pitchFamily="18" charset="0"/>
                <a:cs typeface="Times New Roman" panose="02020603050405020304" pitchFamily="18" charset="0"/>
              </a:rPr>
              <a:t>be used </a:t>
            </a:r>
            <a:r>
              <a:rPr lang="en-US" dirty="0">
                <a:latin typeface="Times New Roman" panose="02020603050405020304" pitchFamily="18" charset="0"/>
                <a:cs typeface="Times New Roman" panose="02020603050405020304" pitchFamily="18" charset="0"/>
              </a:rPr>
              <a:t>whenever possible</a:t>
            </a:r>
            <a:r>
              <a:rPr lang="en-US" dirty="0" smtClean="0">
                <a:latin typeface="Times New Roman" panose="02020603050405020304" pitchFamily="18" charset="0"/>
                <a:cs typeface="Times New Roman" panose="02020603050405020304" pitchFamily="18" charset="0"/>
              </a:rPr>
              <a:t>.</a:t>
            </a:r>
          </a:p>
          <a:p>
            <a:pPr>
              <a:buFontTx/>
              <a:buChar char="-"/>
            </a:pPr>
            <a:r>
              <a:rPr lang="en-US" dirty="0">
                <a:latin typeface="Times New Roman" panose="02020603050405020304" pitchFamily="18" charset="0"/>
                <a:cs typeface="Times New Roman" panose="02020603050405020304" pitchFamily="18" charset="0"/>
              </a:rPr>
              <a:t>Topical therapy (such as inhaled </a:t>
            </a:r>
            <a:r>
              <a:rPr lang="en-US" dirty="0" smtClean="0">
                <a:latin typeface="Times New Roman" panose="02020603050405020304" pitchFamily="18" charset="0"/>
                <a:cs typeface="Times New Roman" panose="02020603050405020304" pitchFamily="18" charset="0"/>
              </a:rPr>
              <a:t>GCs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enemas for asthma or bowel disease</a:t>
            </a:r>
            <a:r>
              <a:rPr lang="en-US" dirty="0" smtClean="0">
                <a:latin typeface="Times New Roman" panose="02020603050405020304" pitchFamily="18" charset="0"/>
                <a:cs typeface="Times New Roman" panose="02020603050405020304" pitchFamily="18" charset="0"/>
              </a:rPr>
              <a:t>, respectively</a:t>
            </a:r>
            <a:r>
              <a:rPr lang="en-US" dirty="0">
                <a:latin typeface="Times New Roman" panose="02020603050405020304" pitchFamily="18" charset="0"/>
                <a:cs typeface="Times New Roman" panose="02020603050405020304" pitchFamily="18" charset="0"/>
              </a:rPr>
              <a:t>) is preferred over enteral or parenteral </a:t>
            </a:r>
            <a:r>
              <a:rPr lang="en-US" dirty="0" smtClean="0">
                <a:latin typeface="Times New Roman" panose="02020603050405020304" pitchFamily="18" charset="0"/>
                <a:cs typeface="Times New Roman" panose="02020603050405020304" pitchFamily="18" charset="0"/>
              </a:rPr>
              <a:t>GCs.</a:t>
            </a:r>
            <a:endParaRPr lang="en-US" dirty="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Weight bearing </a:t>
            </a:r>
            <a:r>
              <a:rPr lang="en-US" dirty="0">
                <a:latin typeface="Times New Roman" panose="02020603050405020304" pitchFamily="18" charset="0"/>
                <a:cs typeface="Times New Roman" panose="02020603050405020304" pitchFamily="18" charset="0"/>
              </a:rPr>
              <a:t>exercises to prevent both bone </a:t>
            </a:r>
            <a:r>
              <a:rPr lang="en-US" dirty="0" smtClean="0">
                <a:latin typeface="Times New Roman" panose="02020603050405020304" pitchFamily="18" charset="0"/>
                <a:cs typeface="Times New Roman" panose="02020603050405020304" pitchFamily="18" charset="0"/>
              </a:rPr>
              <a:t>loss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muscle atrophy</a:t>
            </a:r>
            <a:endParaRPr lang="en-US" dirty="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Avoid </a:t>
            </a:r>
            <a:r>
              <a:rPr lang="en-US" dirty="0">
                <a:latin typeface="Times New Roman" panose="02020603050405020304" pitchFamily="18" charset="0"/>
                <a:cs typeface="Times New Roman" panose="02020603050405020304" pitchFamily="18" charset="0"/>
              </a:rPr>
              <a:t>smoking and excess </a:t>
            </a:r>
            <a:r>
              <a:rPr lang="en-US" dirty="0" smtClean="0">
                <a:latin typeface="Times New Roman" panose="02020603050405020304" pitchFamily="18" charset="0"/>
                <a:cs typeface="Times New Roman" panose="02020603050405020304" pitchFamily="18" charset="0"/>
              </a:rPr>
              <a:t>alcohol</a:t>
            </a:r>
            <a:endParaRPr lang="en-US" dirty="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Take </a:t>
            </a:r>
            <a:r>
              <a:rPr lang="en-US" dirty="0">
                <a:latin typeface="Times New Roman" panose="02020603050405020304" pitchFamily="18" charset="0"/>
                <a:cs typeface="Times New Roman" panose="02020603050405020304" pitchFamily="18" charset="0"/>
              </a:rPr>
              <a:t>measures to prevent </a:t>
            </a:r>
            <a:r>
              <a:rPr lang="en-US" dirty="0" smtClean="0">
                <a:latin typeface="Times New Roman" panose="02020603050405020304" pitchFamily="18" charset="0"/>
                <a:cs typeface="Times New Roman" panose="02020603050405020304" pitchFamily="18" charset="0"/>
              </a:rPr>
              <a:t>falls</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30</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132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1271524"/>
          </a:xfrm>
        </p:spPr>
        <p:txBody>
          <a:bodyPr>
            <a:normAutofit fontScale="90000"/>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b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9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Calcium &amp; Vitamin D</a:t>
            </a:r>
            <a:endParaRPr lang="en-US" sz="49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2900" y="1435100"/>
            <a:ext cx="11404600" cy="5024375"/>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American College of Rheumatology (ACR) Task </a:t>
            </a:r>
            <a:r>
              <a:rPr lang="en-US" sz="3600" b="1" dirty="0" smtClean="0">
                <a:latin typeface="Times New Roman" panose="02020603050405020304" pitchFamily="18" charset="0"/>
                <a:cs typeface="Times New Roman" panose="02020603050405020304" pitchFamily="18" charset="0"/>
              </a:rPr>
              <a:t>Force osteoporosis Guidelines:</a:t>
            </a:r>
          </a:p>
          <a:p>
            <a:pPr>
              <a:buFontTx/>
              <a:buChar char="-"/>
            </a:pPr>
            <a:r>
              <a:rPr lang="en-US" sz="4000" dirty="0" smtClean="0">
                <a:latin typeface="Times New Roman" panose="02020603050405020304" pitchFamily="18" charset="0"/>
                <a:cs typeface="Times New Roman" panose="02020603050405020304" pitchFamily="18" charset="0"/>
              </a:rPr>
              <a:t>All </a:t>
            </a:r>
            <a:r>
              <a:rPr lang="en-US" sz="4000" dirty="0">
                <a:latin typeface="Times New Roman" panose="02020603050405020304" pitchFamily="18" charset="0"/>
                <a:cs typeface="Times New Roman" panose="02020603050405020304" pitchFamily="18" charset="0"/>
              </a:rPr>
              <a:t>patients </a:t>
            </a:r>
            <a:r>
              <a:rPr lang="en-US" sz="4000" dirty="0" smtClean="0">
                <a:latin typeface="Times New Roman" panose="02020603050405020304" pitchFamily="18" charset="0"/>
                <a:cs typeface="Times New Roman" panose="02020603050405020304" pitchFamily="18" charset="0"/>
              </a:rPr>
              <a:t>taking GCs </a:t>
            </a:r>
            <a:r>
              <a:rPr lang="en-US" sz="4000" dirty="0">
                <a:latin typeface="Times New Roman" panose="02020603050405020304" pitchFamily="18" charset="0"/>
                <a:cs typeface="Times New Roman" panose="02020603050405020304" pitchFamily="18" charset="0"/>
              </a:rPr>
              <a:t>(any dose with an </a:t>
            </a:r>
            <a:r>
              <a:rPr lang="en-US" sz="4000" dirty="0" smtClean="0">
                <a:latin typeface="Times New Roman" panose="02020603050405020304" pitchFamily="18" charset="0"/>
                <a:cs typeface="Times New Roman" panose="02020603050405020304" pitchFamily="18" charset="0"/>
              </a:rPr>
              <a:t>anticipated duration </a:t>
            </a:r>
            <a:r>
              <a:rPr lang="en-US" sz="4000" dirty="0">
                <a:latin typeface="Times New Roman" panose="02020603050405020304" pitchFamily="18" charset="0"/>
                <a:cs typeface="Times New Roman" panose="02020603050405020304" pitchFamily="18" charset="0"/>
              </a:rPr>
              <a:t>of ≥3 months</a:t>
            </a:r>
            <a:r>
              <a:rPr lang="en-US" sz="4000" dirty="0" smtClean="0">
                <a:latin typeface="Times New Roman" panose="02020603050405020304" pitchFamily="18" charset="0"/>
                <a:cs typeface="Times New Roman" panose="02020603050405020304" pitchFamily="18" charset="0"/>
              </a:rPr>
              <a:t>) maintain a</a:t>
            </a:r>
          </a:p>
          <a:p>
            <a:pPr marL="0" indent="0">
              <a:buNone/>
            </a:pPr>
            <a:r>
              <a:rPr lang="en-US" sz="4000"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Total </a:t>
            </a:r>
            <a:r>
              <a:rPr lang="en-US" sz="4400" dirty="0" smtClean="0">
                <a:solidFill>
                  <a:srgbClr val="00B050"/>
                </a:solidFill>
                <a:latin typeface="Times New Roman" panose="02020603050405020304" pitchFamily="18" charset="0"/>
                <a:cs typeface="Times New Roman" panose="02020603050405020304" pitchFamily="18" charset="0"/>
              </a:rPr>
              <a:t>Calcium</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intake of </a:t>
            </a:r>
            <a:r>
              <a:rPr lang="en-US" sz="4400" dirty="0">
                <a:solidFill>
                  <a:srgbClr val="00B050"/>
                </a:solidFill>
                <a:latin typeface="Times New Roman" panose="02020603050405020304" pitchFamily="18" charset="0"/>
                <a:cs typeface="Times New Roman" panose="02020603050405020304" pitchFamily="18" charset="0"/>
              </a:rPr>
              <a:t>1000 </a:t>
            </a:r>
            <a:r>
              <a:rPr lang="en-US" sz="4400" dirty="0">
                <a:latin typeface="Times New Roman" panose="02020603050405020304" pitchFamily="18" charset="0"/>
                <a:cs typeface="Times New Roman" panose="02020603050405020304" pitchFamily="18" charset="0"/>
              </a:rPr>
              <a:t>to</a:t>
            </a:r>
            <a:r>
              <a:rPr lang="en-US" sz="4400" dirty="0">
                <a:solidFill>
                  <a:srgbClr val="00B050"/>
                </a:solidFill>
                <a:latin typeface="Times New Roman" panose="02020603050405020304" pitchFamily="18" charset="0"/>
                <a:cs typeface="Times New Roman" panose="02020603050405020304" pitchFamily="18" charset="0"/>
              </a:rPr>
              <a:t> 1200 </a:t>
            </a:r>
            <a:r>
              <a:rPr lang="en-US" sz="4400" dirty="0" smtClean="0">
                <a:latin typeface="Times New Roman" panose="02020603050405020304" pitchFamily="18" charset="0"/>
                <a:cs typeface="Times New Roman" panose="02020603050405020304" pitchFamily="18" charset="0"/>
              </a:rPr>
              <a:t>mg/day</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&amp; </a:t>
            </a:r>
          </a:p>
          <a:p>
            <a:pPr marL="0" indent="0">
              <a:buNone/>
            </a:pPr>
            <a:r>
              <a:rPr lang="en-US" sz="4000" dirty="0" smtClean="0">
                <a:latin typeface="Times New Roman" panose="02020603050405020304" pitchFamily="18" charset="0"/>
                <a:cs typeface="Times New Roman" panose="02020603050405020304" pitchFamily="18" charset="0"/>
              </a:rPr>
              <a:t>     </a:t>
            </a:r>
            <a:r>
              <a:rPr lang="en-US" sz="4400" dirty="0" smtClean="0">
                <a:solidFill>
                  <a:srgbClr val="00B050"/>
                </a:solidFill>
                <a:latin typeface="Times New Roman" panose="02020603050405020304" pitchFamily="18" charset="0"/>
                <a:cs typeface="Times New Roman" panose="02020603050405020304" pitchFamily="18" charset="0"/>
              </a:rPr>
              <a:t>Vitamin </a:t>
            </a:r>
            <a:r>
              <a:rPr lang="en-US" sz="4400" dirty="0">
                <a:solidFill>
                  <a:srgbClr val="00B050"/>
                </a:solidFill>
                <a:latin typeface="Times New Roman" panose="02020603050405020304" pitchFamily="18" charset="0"/>
                <a:cs typeface="Times New Roman" panose="02020603050405020304" pitchFamily="18" charset="0"/>
              </a:rPr>
              <a:t>D</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intake of </a:t>
            </a:r>
            <a:r>
              <a:rPr lang="en-US" sz="4400" dirty="0">
                <a:solidFill>
                  <a:srgbClr val="00B050"/>
                </a:solidFill>
                <a:latin typeface="Times New Roman" panose="02020603050405020304" pitchFamily="18" charset="0"/>
                <a:cs typeface="Times New Roman" panose="02020603050405020304" pitchFamily="18" charset="0"/>
              </a:rPr>
              <a:t>600 </a:t>
            </a:r>
            <a:r>
              <a:rPr lang="en-US" sz="4400" dirty="0">
                <a:latin typeface="Times New Roman" panose="02020603050405020304" pitchFamily="18" charset="0"/>
                <a:cs typeface="Times New Roman" panose="02020603050405020304" pitchFamily="18" charset="0"/>
              </a:rPr>
              <a:t>to</a:t>
            </a:r>
            <a:r>
              <a:rPr lang="en-US" sz="4400" dirty="0">
                <a:solidFill>
                  <a:srgbClr val="00B050"/>
                </a:solidFill>
                <a:latin typeface="Times New Roman" panose="02020603050405020304" pitchFamily="18" charset="0"/>
                <a:cs typeface="Times New Roman" panose="02020603050405020304" pitchFamily="18" charset="0"/>
              </a:rPr>
              <a:t> 800 </a:t>
            </a:r>
            <a:r>
              <a:rPr lang="en-US" sz="4400" dirty="0" smtClean="0">
                <a:latin typeface="Times New Roman" panose="02020603050405020304" pitchFamily="18" charset="0"/>
                <a:cs typeface="Times New Roman" panose="02020603050405020304" pitchFamily="18" charset="0"/>
              </a:rPr>
              <a:t>IU/day</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through </a:t>
            </a:r>
            <a:r>
              <a:rPr lang="en-US" sz="3600" dirty="0">
                <a:latin typeface="Times New Roman" panose="02020603050405020304" pitchFamily="18" charset="0"/>
                <a:cs typeface="Times New Roman" panose="02020603050405020304" pitchFamily="18" charset="0"/>
              </a:rPr>
              <a:t>either diet and/or </a:t>
            </a:r>
            <a:r>
              <a:rPr lang="en-US" sz="3600" dirty="0" smtClean="0">
                <a:latin typeface="Times New Roman" panose="02020603050405020304" pitchFamily="18" charset="0"/>
                <a:cs typeface="Times New Roman" panose="02020603050405020304" pitchFamily="18" charset="0"/>
              </a:rPr>
              <a:t>supplements.</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31</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188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32</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502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713"/>
            <a:ext cx="10515600" cy="719963"/>
          </a:xfrm>
        </p:spPr>
        <p:txBody>
          <a:bodyPr>
            <a:normAutofit/>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Fracture Risk Assessment </a:t>
            </a: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(FRAX) </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836676"/>
            <a:ext cx="11687556" cy="5622799"/>
          </a:xfrm>
        </p:spPr>
        <p:txBody>
          <a:bodyPr/>
          <a:lstStyle/>
          <a:p>
            <a:pPr>
              <a:buFontTx/>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patients without established osteoporosis, fracture risk can be assessed </a:t>
            </a:r>
            <a:r>
              <a:rPr lang="en-US" dirty="0" smtClean="0">
                <a:latin typeface="Times New Roman" panose="02020603050405020304" pitchFamily="18" charset="0"/>
                <a:cs typeface="Times New Roman" panose="02020603050405020304" pitchFamily="18" charset="0"/>
              </a:rPr>
              <a:t> using </a:t>
            </a:r>
            <a:r>
              <a:rPr lang="en-US" dirty="0">
                <a:latin typeface="Times New Roman" panose="02020603050405020304" pitchFamily="18" charset="0"/>
                <a:cs typeface="Times New Roman" panose="02020603050405020304" pitchFamily="18" charset="0"/>
              </a:rPr>
              <a:t>a fracture risk calculator</a:t>
            </a:r>
            <a:r>
              <a:rPr lang="en-US" dirty="0" smtClean="0">
                <a:latin typeface="Times New Roman" panose="02020603050405020304" pitchFamily="18" charset="0"/>
                <a:cs typeface="Times New Roman" panose="02020603050405020304" pitchFamily="18" charset="0"/>
              </a:rPr>
              <a:t>, such </a:t>
            </a:r>
            <a:r>
              <a:rPr lang="en-US" dirty="0">
                <a:latin typeface="Times New Roman" panose="02020603050405020304" pitchFamily="18" charset="0"/>
                <a:cs typeface="Times New Roman" panose="02020603050405020304" pitchFamily="18" charset="0"/>
              </a:rPr>
              <a:t>as the Fracture Risk Assessment Tool (FRAX</a:t>
            </a:r>
            <a:r>
              <a:rPr lang="en-US" dirty="0" smtClean="0">
                <a:latin typeface="Times New Roman" panose="02020603050405020304" pitchFamily="18" charset="0"/>
                <a:cs typeface="Times New Roman" panose="02020603050405020304" pitchFamily="18" charset="0"/>
              </a:rPr>
              <a:t>). </a:t>
            </a:r>
          </a:p>
          <a:p>
            <a:pPr>
              <a:buFontTx/>
              <a:buChar char="-"/>
            </a:pPr>
            <a:r>
              <a:rPr lang="en-US" dirty="0">
                <a:latin typeface="Times New Roman" panose="02020603050405020304" pitchFamily="18" charset="0"/>
                <a:cs typeface="Times New Roman" panose="02020603050405020304" pitchFamily="18" charset="0"/>
              </a:rPr>
              <a:t>FRAX estimates the 10-year probability of fracture for untreated patients between ages 40 and 90 years, using femoral neck BMD and clinical risk factors, including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exposure.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FRAX </a:t>
            </a:r>
            <a:r>
              <a:rPr lang="en-US" dirty="0">
                <a:latin typeface="Times New Roman" panose="02020603050405020304" pitchFamily="18" charset="0"/>
                <a:cs typeface="Times New Roman" panose="02020603050405020304" pitchFamily="18" charset="0"/>
              </a:rPr>
              <a:t>does not account for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dose or duration, and therefore, FRAX risk estimates must be corrected according to the dose of </a:t>
            </a:r>
            <a:r>
              <a:rPr lang="en-US" dirty="0" smtClean="0">
                <a:latin typeface="Times New Roman" panose="02020603050405020304" pitchFamily="18" charset="0"/>
                <a:cs typeface="Times New Roman" panose="02020603050405020304" pitchFamily="18" charset="0"/>
              </a:rPr>
              <a:t>GC. </a:t>
            </a:r>
          </a:p>
          <a:p>
            <a:pPr>
              <a:buFontTx/>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patients taking prednisolone &gt;7.5 mg/day or equivalent, the risk estimate should be increased </a:t>
            </a:r>
            <a:r>
              <a:rPr lang="en-US" dirty="0" smtClean="0">
                <a:latin typeface="Times New Roman" panose="02020603050405020304" pitchFamily="18" charset="0"/>
                <a:cs typeface="Times New Roman" panose="02020603050405020304" pitchFamily="18" charset="0"/>
              </a:rPr>
              <a:t>by</a:t>
            </a:r>
          </a:p>
          <a:p>
            <a:pPr marL="0" indent="0">
              <a:buNone/>
            </a:pPr>
            <a:r>
              <a:rPr lang="en-US" dirty="0" smtClean="0">
                <a:latin typeface="Times New Roman" panose="02020603050405020304" pitchFamily="18" charset="0"/>
                <a:cs typeface="Times New Roman" panose="02020603050405020304" pitchFamily="18" charset="0"/>
              </a:rPr>
              <a:t>     15% </a:t>
            </a:r>
            <a:r>
              <a:rPr lang="en-US" dirty="0">
                <a:latin typeface="Times New Roman" panose="02020603050405020304" pitchFamily="18" charset="0"/>
                <a:cs typeface="Times New Roman" panose="02020603050405020304" pitchFamily="18" charset="0"/>
              </a:rPr>
              <a:t>for major osteoporotic </a:t>
            </a:r>
            <a:r>
              <a:rPr lang="en-US" dirty="0" smtClean="0">
                <a:latin typeface="Times New Roman" panose="02020603050405020304" pitchFamily="18" charset="0"/>
                <a:cs typeface="Times New Roman" panose="02020603050405020304" pitchFamily="18" charset="0"/>
              </a:rPr>
              <a:t>fracture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20% for </a:t>
            </a:r>
            <a:r>
              <a:rPr lang="en-US" dirty="0">
                <a:latin typeface="Times New Roman" panose="02020603050405020304" pitchFamily="18" charset="0"/>
                <a:cs typeface="Times New Roman" panose="02020603050405020304" pitchFamily="18" charset="0"/>
              </a:rPr>
              <a:t>hip </a:t>
            </a:r>
            <a:r>
              <a:rPr lang="en-US" dirty="0" smtClean="0">
                <a:latin typeface="Times New Roman" panose="02020603050405020304" pitchFamily="18" charset="0"/>
                <a:cs typeface="Times New Roman" panose="02020603050405020304" pitchFamily="18" charset="0"/>
              </a:rPr>
              <a:t>fracture</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33</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083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836676"/>
            <a:ext cx="11687556" cy="5622799"/>
          </a:xfrm>
        </p:spPr>
        <p:txBody>
          <a:bodyPr>
            <a:normAutofit lnSpcReduction="10000"/>
          </a:bodyPr>
          <a:lstStyle/>
          <a:p>
            <a:pPr marL="0" indent="0">
              <a:buNone/>
            </a:pPr>
            <a:r>
              <a:rPr lang="en-US" sz="3200" b="1" dirty="0">
                <a:latin typeface="Times New Roman" panose="02020603050405020304" pitchFamily="18" charset="0"/>
                <a:cs typeface="Times New Roman" panose="02020603050405020304" pitchFamily="18" charset="0"/>
              </a:rPr>
              <a:t>In North America, </a:t>
            </a:r>
            <a:r>
              <a:rPr lang="en-US" sz="3200" b="1" dirty="0" smtClean="0">
                <a:latin typeface="Times New Roman" panose="02020603050405020304" pitchFamily="18" charset="0"/>
                <a:cs typeface="Times New Roman" panose="02020603050405020304" pitchFamily="18" charset="0"/>
              </a:rPr>
              <a:t>glucocorticoid-corrected </a:t>
            </a:r>
            <a:r>
              <a:rPr lang="en-US" sz="3200" b="1" dirty="0">
                <a:latin typeface="Times New Roman" panose="02020603050405020304" pitchFamily="18" charset="0"/>
                <a:cs typeface="Times New Roman" panose="02020603050405020304" pitchFamily="18" charset="0"/>
              </a:rPr>
              <a:t>thresholds to indicate </a:t>
            </a:r>
            <a:r>
              <a:rPr lang="en-US" sz="3200" dirty="0">
                <a:solidFill>
                  <a:srgbClr val="C00000"/>
                </a:solidFill>
                <a:latin typeface="Times New Roman" panose="02020603050405020304" pitchFamily="18" charset="0"/>
                <a:cs typeface="Times New Roman" panose="02020603050405020304" pitchFamily="18" charset="0"/>
              </a:rPr>
              <a:t>high</a:t>
            </a:r>
            <a:r>
              <a:rPr lang="en-US" sz="3200" b="1" dirty="0">
                <a:latin typeface="Times New Roman" panose="02020603050405020304" pitchFamily="18" charset="0"/>
                <a:cs typeface="Times New Roman" panose="02020603050405020304" pitchFamily="18" charset="0"/>
              </a:rPr>
              <a:t>, </a:t>
            </a:r>
            <a:r>
              <a:rPr lang="en-US" sz="3200" dirty="0">
                <a:solidFill>
                  <a:srgbClr val="FFC000"/>
                </a:solidFill>
                <a:latin typeface="Times New Roman" panose="02020603050405020304" pitchFamily="18" charset="0"/>
                <a:cs typeface="Times New Roman" panose="02020603050405020304" pitchFamily="18" charset="0"/>
              </a:rPr>
              <a:t>moderate</a:t>
            </a:r>
            <a:r>
              <a:rPr lang="en-US" sz="3200" b="1" dirty="0">
                <a:latin typeface="Times New Roman" panose="02020603050405020304" pitchFamily="18" charset="0"/>
                <a:cs typeface="Times New Roman" panose="02020603050405020304" pitchFamily="18" charset="0"/>
              </a:rPr>
              <a:t>, and </a:t>
            </a:r>
            <a:r>
              <a:rPr lang="en-US" sz="3200" dirty="0">
                <a:solidFill>
                  <a:srgbClr val="00B050"/>
                </a:solidFill>
                <a:latin typeface="Times New Roman" panose="02020603050405020304" pitchFamily="18" charset="0"/>
                <a:cs typeface="Times New Roman" panose="02020603050405020304" pitchFamily="18" charset="0"/>
              </a:rPr>
              <a:t>low</a:t>
            </a:r>
            <a:r>
              <a:rPr lang="en-US" sz="3200" b="1" dirty="0">
                <a:latin typeface="Times New Roman" panose="02020603050405020304" pitchFamily="18" charset="0"/>
                <a:cs typeface="Times New Roman" panose="02020603050405020304" pitchFamily="18" charset="0"/>
              </a:rPr>
              <a:t> risk </a:t>
            </a:r>
            <a:r>
              <a:rPr lang="en-US" sz="3200" b="1" dirty="0" smtClean="0">
                <a:latin typeface="Times New Roman" panose="02020603050405020304" pitchFamily="18" charset="0"/>
                <a:cs typeface="Times New Roman" panose="02020603050405020304" pitchFamily="18" charset="0"/>
              </a:rPr>
              <a:t>of fracture </a:t>
            </a:r>
            <a:r>
              <a:rPr lang="en-US" sz="3200" b="1" dirty="0">
                <a:latin typeface="Times New Roman" panose="02020603050405020304" pitchFamily="18" charset="0"/>
                <a:cs typeface="Times New Roman" panose="02020603050405020304" pitchFamily="18" charset="0"/>
              </a:rPr>
              <a:t>are as </a:t>
            </a:r>
            <a:r>
              <a:rPr lang="en-US" sz="3200" b="1" dirty="0" smtClean="0">
                <a:latin typeface="Times New Roman" panose="02020603050405020304" pitchFamily="18" charset="0"/>
                <a:cs typeface="Times New Roman" panose="02020603050405020304" pitchFamily="18" charset="0"/>
              </a:rPr>
              <a:t>follows:</a:t>
            </a:r>
          </a:p>
          <a:p>
            <a:pPr marL="0" indent="0">
              <a:buNone/>
            </a:pPr>
            <a:endParaRPr lang="en-US" sz="400" b="1" dirty="0">
              <a:latin typeface="Times New Roman" panose="02020603050405020304" pitchFamily="18" charset="0"/>
              <a:cs typeface="Times New Roman" panose="02020603050405020304" pitchFamily="18" charset="0"/>
            </a:endParaRPr>
          </a:p>
          <a:p>
            <a:pPr>
              <a:buFontTx/>
              <a:buChar char="-"/>
            </a:pPr>
            <a:r>
              <a:rPr lang="en-US" b="1" dirty="0">
                <a:solidFill>
                  <a:srgbClr val="C00000"/>
                </a:solidFill>
                <a:latin typeface="Times New Roman" panose="02020603050405020304" pitchFamily="18" charset="0"/>
                <a:cs typeface="Times New Roman" panose="02020603050405020304" pitchFamily="18" charset="0"/>
              </a:rPr>
              <a:t>High </a:t>
            </a:r>
            <a:r>
              <a:rPr lang="en-US" b="1" dirty="0" smtClean="0">
                <a:solidFill>
                  <a:srgbClr val="C00000"/>
                </a:solidFill>
                <a:latin typeface="Times New Roman" panose="02020603050405020304" pitchFamily="18" charset="0"/>
                <a:cs typeface="Times New Roman" panose="02020603050405020304" pitchFamily="18" charset="0"/>
              </a:rPr>
              <a:t>risk:</a:t>
            </a:r>
            <a:r>
              <a:rPr lang="en-US" dirty="0" smtClean="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10-year probability </a:t>
            </a:r>
            <a:r>
              <a:rPr lang="en-US" dirty="0" smtClean="0">
                <a:latin typeface="Times New Roman" panose="02020603050405020304" pitchFamily="18" charset="0"/>
                <a:cs typeface="Times New Roman" panose="02020603050405020304" pitchFamily="18" charset="0"/>
              </a:rPr>
              <a:t>of fracture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Hip</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or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Major </a:t>
            </a:r>
            <a:r>
              <a:rPr lang="en-US" dirty="0" smtClean="0">
                <a:latin typeface="Times New Roman" panose="02020603050405020304" pitchFamily="18" charset="0"/>
                <a:cs typeface="Times New Roman" panose="02020603050405020304" pitchFamily="18" charset="0"/>
              </a:rPr>
              <a:t>osteoporotic: </a:t>
            </a:r>
            <a:r>
              <a:rPr lang="en-US" dirty="0" smtClean="0">
                <a:solidFill>
                  <a:srgbClr val="C00000"/>
                </a:solidFill>
                <a:latin typeface="Times New Roman" panose="02020603050405020304" pitchFamily="18" charset="0"/>
                <a:cs typeface="Times New Roman" panose="02020603050405020304" pitchFamily="18" charset="0"/>
              </a:rPr>
              <a:t>20%</a:t>
            </a:r>
            <a:endParaRPr lang="en-US" dirty="0">
              <a:solidFill>
                <a:srgbClr val="C00000"/>
              </a:solidFill>
              <a:latin typeface="Times New Roman" panose="02020603050405020304" pitchFamily="18" charset="0"/>
              <a:cs typeface="Times New Roman" panose="02020603050405020304" pitchFamily="18" charset="0"/>
            </a:endParaRPr>
          </a:p>
          <a:p>
            <a:pPr>
              <a:buFontTx/>
              <a:buChar char="-"/>
            </a:pPr>
            <a:r>
              <a:rPr lang="en-US" b="1" dirty="0" smtClean="0">
                <a:solidFill>
                  <a:srgbClr val="C00000"/>
                </a:solidFill>
                <a:latin typeface="Times New Roman" panose="02020603050405020304" pitchFamily="18" charset="0"/>
                <a:cs typeface="Times New Roman" panose="02020603050405020304" pitchFamily="18" charset="0"/>
              </a:rPr>
              <a:t>Moderate risk: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10-year </a:t>
            </a:r>
            <a:r>
              <a:rPr lang="en-US" dirty="0" smtClean="0">
                <a:latin typeface="Times New Roman" panose="02020603050405020304" pitchFamily="18" charset="0"/>
                <a:cs typeface="Times New Roman" panose="02020603050405020304" pitchFamily="18" charset="0"/>
              </a:rPr>
              <a:t>probability of fracture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solidFill>
                  <a:srgbClr val="FFC000"/>
                </a:solidFill>
                <a:latin typeface="Times New Roman" panose="02020603050405020304" pitchFamily="18" charset="0"/>
                <a:cs typeface="Times New Roman" panose="02020603050405020304" pitchFamily="18" charset="0"/>
              </a:rPr>
              <a:t>Hip</a:t>
            </a:r>
            <a:r>
              <a:rPr lang="en-US" dirty="0">
                <a:latin typeface="Times New Roman" panose="02020603050405020304" pitchFamily="18" charset="0"/>
                <a:cs typeface="Times New Roman" panose="02020603050405020304" pitchFamily="18" charset="0"/>
              </a:rPr>
              <a:t>: </a:t>
            </a:r>
            <a:r>
              <a:rPr lang="en-US" dirty="0">
                <a:solidFill>
                  <a:srgbClr val="FFC000"/>
                </a:solidFill>
                <a:latin typeface="Times New Roman" panose="02020603050405020304" pitchFamily="18" charset="0"/>
                <a:cs typeface="Times New Roman" panose="02020603050405020304" pitchFamily="18" charset="0"/>
              </a:rPr>
              <a:t>1 to </a:t>
            </a:r>
            <a:r>
              <a:rPr lang="en-US" dirty="0" smtClean="0">
                <a:solidFill>
                  <a:srgbClr val="FFC000"/>
                </a:solidFill>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or </a:t>
            </a:r>
          </a:p>
          <a:p>
            <a:pPr marL="0" indent="0">
              <a:buNone/>
            </a:pPr>
            <a:r>
              <a:rPr lang="en-US" dirty="0">
                <a:latin typeface="Times New Roman" panose="02020603050405020304" pitchFamily="18" charset="0"/>
                <a:cs typeface="Times New Roman" panose="02020603050405020304" pitchFamily="18" charset="0"/>
              </a:rPr>
              <a:t>    </a:t>
            </a:r>
            <a:r>
              <a:rPr lang="en-US" dirty="0" smtClean="0">
                <a:solidFill>
                  <a:srgbClr val="FFC000"/>
                </a:solidFill>
                <a:latin typeface="Times New Roman" panose="02020603050405020304" pitchFamily="18" charset="0"/>
                <a:cs typeface="Times New Roman" panose="02020603050405020304" pitchFamily="18" charset="0"/>
              </a:rPr>
              <a:t>Major </a:t>
            </a:r>
            <a:r>
              <a:rPr lang="en-US" dirty="0">
                <a:latin typeface="Times New Roman" panose="02020603050405020304" pitchFamily="18" charset="0"/>
                <a:cs typeface="Times New Roman" panose="02020603050405020304" pitchFamily="18" charset="0"/>
              </a:rPr>
              <a:t>osteoporotic: </a:t>
            </a:r>
            <a:r>
              <a:rPr lang="en-US" dirty="0">
                <a:solidFill>
                  <a:srgbClr val="FFC000"/>
                </a:solidFill>
                <a:latin typeface="Times New Roman" panose="02020603050405020304" pitchFamily="18" charset="0"/>
                <a:cs typeface="Times New Roman" panose="02020603050405020304" pitchFamily="18" charset="0"/>
              </a:rPr>
              <a:t>10 to 19%</a:t>
            </a:r>
            <a:endParaRPr lang="en-US" dirty="0" smtClean="0">
              <a:solidFill>
                <a:srgbClr val="FFC000"/>
              </a:solidFill>
              <a:latin typeface="Times New Roman" panose="02020603050405020304" pitchFamily="18" charset="0"/>
              <a:cs typeface="Times New Roman" panose="02020603050405020304" pitchFamily="18" charset="0"/>
            </a:endParaRPr>
          </a:p>
          <a:p>
            <a:pPr>
              <a:buFontTx/>
              <a:buChar char="-"/>
            </a:pPr>
            <a:r>
              <a:rPr lang="en-US" b="1" dirty="0" smtClean="0">
                <a:solidFill>
                  <a:srgbClr val="00B050"/>
                </a:solidFill>
                <a:latin typeface="Times New Roman" panose="02020603050405020304" pitchFamily="18" charset="0"/>
                <a:cs typeface="Times New Roman" panose="02020603050405020304" pitchFamily="18" charset="0"/>
              </a:rPr>
              <a:t>Low risk: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10-year probability of </a:t>
            </a:r>
            <a:r>
              <a:rPr lang="en-US" dirty="0" smtClean="0">
                <a:latin typeface="Times New Roman" panose="02020603050405020304" pitchFamily="18" charset="0"/>
                <a:cs typeface="Times New Roman" panose="02020603050405020304" pitchFamily="18" charset="0"/>
              </a:rPr>
              <a:t>fracture </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Hip</a:t>
            </a:r>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or </a:t>
            </a:r>
          </a:p>
          <a:p>
            <a:pPr marL="0" indent="0">
              <a:buNone/>
            </a:pPr>
            <a:r>
              <a:rPr lang="en-US" dirty="0">
                <a:latin typeface="Times New Roman" panose="02020603050405020304" pitchFamily="18"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Major </a:t>
            </a:r>
            <a:r>
              <a:rPr lang="en-US" dirty="0">
                <a:latin typeface="Times New Roman" panose="02020603050405020304" pitchFamily="18" charset="0"/>
                <a:cs typeface="Times New Roman" panose="02020603050405020304" pitchFamily="18" charset="0"/>
              </a:rPr>
              <a:t>osteoporotic: </a:t>
            </a:r>
            <a:r>
              <a:rPr lang="en-US" dirty="0">
                <a:solidFill>
                  <a:srgbClr val="00B050"/>
                </a:solidFill>
                <a:latin typeface="Times New Roman" panose="02020603050405020304" pitchFamily="18" charset="0"/>
                <a:cs typeface="Times New Roman" panose="02020603050405020304" pitchFamily="18" charset="0"/>
              </a:rPr>
              <a:t>&lt;</a:t>
            </a:r>
            <a:r>
              <a:rPr lang="en-US" dirty="0" smtClean="0">
                <a:solidFill>
                  <a:srgbClr val="00B050"/>
                </a:solidFill>
                <a:latin typeface="Times New Roman" panose="02020603050405020304" pitchFamily="18" charset="0"/>
                <a:cs typeface="Times New Roman" panose="02020603050405020304" pitchFamily="18" charset="0"/>
              </a:rPr>
              <a:t>10%</a:t>
            </a:r>
            <a:endParaRPr lang="en-US" dirty="0">
              <a:solidFill>
                <a:srgbClr val="00B050"/>
              </a:solidFill>
              <a:latin typeface="Times New Roman" panose="02020603050405020304"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34</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838200" y="116713"/>
            <a:ext cx="10515600" cy="719963"/>
          </a:xfrm>
        </p:spPr>
        <p:txBody>
          <a:bodyPr>
            <a:normAutofit/>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Fracture Risk Assessment </a:t>
            </a: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(FRAX) </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961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836676"/>
            <a:ext cx="11687556" cy="5622799"/>
          </a:xfrm>
        </p:spPr>
        <p:txBody>
          <a:bodyPr>
            <a:normAutofit/>
          </a:bodyPr>
          <a:lstStyle/>
          <a:p>
            <a:pPr>
              <a:buFontTx/>
              <a:buChar char="-"/>
            </a:pPr>
            <a:r>
              <a:rPr lang="en-US" sz="3200" dirty="0">
                <a:latin typeface="Times New Roman" panose="02020603050405020304" pitchFamily="18" charset="0"/>
                <a:cs typeface="Times New Roman" panose="02020603050405020304" pitchFamily="18" charset="0"/>
              </a:rPr>
              <a:t>Some patients receiving </a:t>
            </a:r>
            <a:r>
              <a:rPr lang="en-US" sz="3200" dirty="0" smtClean="0">
                <a:latin typeface="Times New Roman" panose="02020603050405020304" pitchFamily="18" charset="0"/>
                <a:cs typeface="Times New Roman" panose="02020603050405020304" pitchFamily="18" charset="0"/>
              </a:rPr>
              <a:t>GCs </a:t>
            </a:r>
            <a:r>
              <a:rPr lang="en-US" sz="3200" dirty="0">
                <a:latin typeface="Times New Roman" panose="02020603050405020304" pitchFamily="18" charset="0"/>
                <a:cs typeface="Times New Roman" panose="02020603050405020304" pitchFamily="18" charset="0"/>
              </a:rPr>
              <a:t>are at high risk, even if they fail to meet the FRAX criteria for high risk.</a:t>
            </a:r>
          </a:p>
          <a:p>
            <a:pPr>
              <a:buFontTx/>
              <a:buChar char="-"/>
            </a:pPr>
            <a:r>
              <a:rPr lang="en-US" sz="3200" dirty="0" smtClean="0">
                <a:latin typeface="Times New Roman" panose="02020603050405020304" pitchFamily="18" charset="0"/>
                <a:cs typeface="Times New Roman" panose="02020603050405020304" pitchFamily="18" charset="0"/>
              </a:rPr>
              <a:t>Example: Patients </a:t>
            </a:r>
            <a:r>
              <a:rPr lang="en-US" sz="3200" dirty="0">
                <a:latin typeface="Times New Roman" panose="02020603050405020304" pitchFamily="18" charset="0"/>
                <a:cs typeface="Times New Roman" panose="02020603050405020304" pitchFamily="18" charset="0"/>
              </a:rPr>
              <a:t>with clinical risk factors for fracture, low lumbar spine BMD, but normal femoral </a:t>
            </a:r>
            <a:r>
              <a:rPr lang="en-US" sz="3200" dirty="0" smtClean="0">
                <a:latin typeface="Times New Roman" panose="02020603050405020304" pitchFamily="18" charset="0"/>
                <a:cs typeface="Times New Roman" panose="02020603050405020304" pitchFamily="18" charset="0"/>
              </a:rPr>
              <a:t>neck BMD</a:t>
            </a:r>
            <a:r>
              <a:rPr lang="en-US" sz="3200" dirty="0">
                <a:latin typeface="Times New Roman" panose="02020603050405020304" pitchFamily="18" charset="0"/>
                <a:cs typeface="Times New Roman" panose="02020603050405020304" pitchFamily="18" charset="0"/>
              </a:rPr>
              <a:t>, FRAX is likely to underestimate fracture risk. This situation is especially likely in patients </a:t>
            </a:r>
            <a:r>
              <a:rPr lang="en-US" sz="3200" dirty="0" smtClean="0">
                <a:latin typeface="Times New Roman" panose="02020603050405020304" pitchFamily="18" charset="0"/>
                <a:cs typeface="Times New Roman" panose="02020603050405020304" pitchFamily="18" charset="0"/>
              </a:rPr>
              <a:t>taking GCs</a:t>
            </a:r>
            <a:r>
              <a:rPr lang="en-US" sz="3200" dirty="0">
                <a:latin typeface="Times New Roman" panose="02020603050405020304" pitchFamily="18" charset="0"/>
                <a:cs typeface="Times New Roman" panose="02020603050405020304" pitchFamily="18" charset="0"/>
              </a:rPr>
              <a:t>, which are more likely to cause osteoporosis of the spine than of the hip. </a:t>
            </a:r>
            <a:endParaRPr lang="en-US" sz="3200" dirty="0" smtClean="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Intervention </a:t>
            </a:r>
            <a:r>
              <a:rPr lang="en-US" sz="3200" dirty="0" smtClean="0">
                <a:solidFill>
                  <a:srgbClr val="C00000"/>
                </a:solidFill>
                <a:latin typeface="Times New Roman" panose="02020603050405020304" pitchFamily="18" charset="0"/>
                <a:cs typeface="Times New Roman" panose="02020603050405020304" pitchFamily="18" charset="0"/>
              </a:rPr>
              <a:t>guidelines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with or without the use of FRAX provide </a:t>
            </a:r>
            <a:r>
              <a:rPr lang="en-US" sz="3200" dirty="0">
                <a:solidFill>
                  <a:srgbClr val="C00000"/>
                </a:solidFill>
                <a:latin typeface="Times New Roman" panose="02020603050405020304" pitchFamily="18" charset="0"/>
                <a:cs typeface="Times New Roman" panose="02020603050405020304" pitchFamily="18" charset="0"/>
              </a:rPr>
              <a:t>only general clinical guidance</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Treatment </a:t>
            </a:r>
            <a:r>
              <a:rPr lang="en-US" sz="3200" dirty="0">
                <a:solidFill>
                  <a:srgbClr val="C00000"/>
                </a:solidFill>
                <a:latin typeface="Times New Roman" panose="02020603050405020304" pitchFamily="18" charset="0"/>
                <a:cs typeface="Times New Roman" panose="02020603050405020304" pitchFamily="18" charset="0"/>
              </a:rPr>
              <a:t>should </a:t>
            </a:r>
            <a:r>
              <a:rPr lang="en-US" sz="3200" dirty="0" smtClean="0">
                <a:solidFill>
                  <a:srgbClr val="C00000"/>
                </a:solidFill>
                <a:latin typeface="Times New Roman" panose="02020603050405020304" pitchFamily="18" charset="0"/>
                <a:cs typeface="Times New Roman" panose="02020603050405020304" pitchFamily="18" charset="0"/>
              </a:rPr>
              <a:t>remain individualized </a:t>
            </a:r>
            <a:r>
              <a:rPr lang="en-US" sz="3200" dirty="0">
                <a:latin typeface="Times New Roman" panose="02020603050405020304" pitchFamily="18" charset="0"/>
                <a:cs typeface="Times New Roman" panose="02020603050405020304" pitchFamily="18" charset="0"/>
              </a:rPr>
              <a:t>through shared decision-making between patient and clinician.</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35</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838200" y="116713"/>
            <a:ext cx="10515600" cy="719963"/>
          </a:xfrm>
        </p:spPr>
        <p:txBody>
          <a:bodyPr>
            <a:normAutofit/>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Fracture Risk Assessment </a:t>
            </a: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(FRAX) </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03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01"/>
            <a:ext cx="10515600" cy="1143000"/>
          </a:xfrm>
        </p:spPr>
        <p:txBody>
          <a:bodyPr>
            <a:normAutofit fontScale="90000"/>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b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American College of Rheumatology (ACR) </a:t>
            </a:r>
            <a:endParaRPr lang="en-US"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4500" y="4737100"/>
            <a:ext cx="11315700" cy="1704593"/>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Recommend:</a:t>
            </a:r>
            <a:r>
              <a:rPr lang="en-US" sz="3600" dirty="0" smtClean="0">
                <a:latin typeface="Times New Roman" panose="02020603050405020304" pitchFamily="18" charset="0"/>
                <a:cs typeface="Times New Roman" panose="02020603050405020304" pitchFamily="18" charset="0"/>
              </a:rPr>
              <a:t> Intervention </a:t>
            </a:r>
            <a:r>
              <a:rPr lang="en-US" sz="3600" dirty="0">
                <a:latin typeface="Times New Roman" panose="02020603050405020304" pitchFamily="18" charset="0"/>
                <a:cs typeface="Times New Roman" panose="02020603050405020304" pitchFamily="18" charset="0"/>
              </a:rPr>
              <a:t>based </a:t>
            </a:r>
            <a:r>
              <a:rPr lang="en-US" sz="3600" dirty="0" smtClean="0">
                <a:latin typeface="Times New Roman" panose="02020603050405020304" pitchFamily="18" charset="0"/>
                <a:cs typeface="Times New Roman" panose="02020603050405020304" pitchFamily="18" charset="0"/>
              </a:rPr>
              <a:t>upon risk </a:t>
            </a:r>
            <a:r>
              <a:rPr lang="en-US" sz="3600" dirty="0">
                <a:latin typeface="Times New Roman" panose="02020603050405020304" pitchFamily="18" charset="0"/>
                <a:cs typeface="Times New Roman" panose="02020603050405020304" pitchFamily="18" charset="0"/>
              </a:rPr>
              <a:t>of fracture (</a:t>
            </a:r>
            <a:r>
              <a:rPr lang="en-US" sz="3600" dirty="0">
                <a:solidFill>
                  <a:srgbClr val="C00000"/>
                </a:solidFill>
                <a:latin typeface="Times New Roman" panose="02020603050405020304" pitchFamily="18" charset="0"/>
                <a:cs typeface="Times New Roman" panose="02020603050405020304" pitchFamily="18" charset="0"/>
              </a:rPr>
              <a:t>high</a:t>
            </a:r>
            <a:r>
              <a:rPr lang="en-US" sz="3600" dirty="0">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medium</a:t>
            </a:r>
            <a:r>
              <a:rPr lang="en-US" sz="3600" dirty="0">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low</a:t>
            </a:r>
            <a:r>
              <a:rPr lang="en-US" sz="3600" dirty="0">
                <a:latin typeface="Times New Roman" panose="02020603050405020304" pitchFamily="18" charset="0"/>
                <a:cs typeface="Times New Roman" panose="02020603050405020304" pitchFamily="18" charset="0"/>
              </a:rPr>
              <a:t>), guided in part by the Fracture Risk Assessment Tool (FRAX</a:t>
            </a:r>
            <a:r>
              <a:rPr lang="en-US" sz="3600" dirty="0" smtClean="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36</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lum contrast="20000"/>
          </a:blip>
          <a:stretch>
            <a:fillRect/>
          </a:stretch>
        </p:blipFill>
        <p:spPr>
          <a:xfrm>
            <a:off x="838200" y="1267600"/>
            <a:ext cx="10515600" cy="3263508"/>
          </a:xfrm>
          <a:prstGeom prst="rect">
            <a:avLst/>
          </a:prstGeom>
        </p:spPr>
      </p:pic>
    </p:spTree>
    <p:extLst>
      <p:ext uri="{BB962C8B-B14F-4D97-AF65-F5344CB8AC3E}">
        <p14:creationId xmlns:p14="http://schemas.microsoft.com/office/powerpoint/2010/main" val="2644954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8171500" y="2954479"/>
            <a:ext cx="6852938" cy="954107"/>
          </a:xfrm>
          <a:prstGeom prst="rect">
            <a:avLst/>
          </a:prstGeom>
          <a:noFill/>
        </p:spPr>
        <p:txBody>
          <a:bodyPr wrap="square" rtlCol="0">
            <a:spAutoFit/>
          </a:bodyPr>
          <a:lstStyle/>
          <a:p>
            <a:r>
              <a:rPr lang="en-US" i="1" dirty="0"/>
              <a:t>Emory Hsu and Mark </a:t>
            </a:r>
            <a:r>
              <a:rPr lang="en-US" i="1" dirty="0" err="1"/>
              <a:t>Nanes</a:t>
            </a:r>
            <a:r>
              <a:rPr lang="en-US" i="1" dirty="0"/>
              <a:t>. </a:t>
            </a:r>
            <a:r>
              <a:rPr lang="en-US" b="1" i="1" dirty="0"/>
              <a:t>Advances in treatment </a:t>
            </a:r>
            <a:r>
              <a:rPr lang="en-US" b="1" i="1" dirty="0" smtClean="0"/>
              <a:t>of glucocorticoid-induced osteoporosis.</a:t>
            </a:r>
            <a:r>
              <a:rPr lang="en-US" b="1" i="1" dirty="0"/>
              <a:t> </a:t>
            </a:r>
            <a:endParaRPr lang="en-US" b="1" i="1" dirty="0" smtClean="0"/>
          </a:p>
          <a:p>
            <a:r>
              <a:rPr lang="pt-BR" sz="2000" i="1" dirty="0" smtClean="0"/>
              <a:t>Curr </a:t>
            </a:r>
            <a:r>
              <a:rPr lang="pt-BR" sz="2000" i="1" dirty="0"/>
              <a:t>Opin Endocrinol Diabetes Obes 2017, </a:t>
            </a:r>
            <a:r>
              <a:rPr lang="pt-BR" sz="2000" i="1" dirty="0" smtClean="0"/>
              <a:t>24:411–417.</a:t>
            </a:r>
            <a:endParaRPr lang="en-US" sz="2000" dirty="0"/>
          </a:p>
        </p:txBody>
      </p:sp>
      <p:pic>
        <p:nvPicPr>
          <p:cNvPr id="6" name="Picture 5"/>
          <p:cNvPicPr>
            <a:picLocks noChangeAspect="1"/>
          </p:cNvPicPr>
          <p:nvPr/>
        </p:nvPicPr>
        <p:blipFill>
          <a:blip r:embed="rId3">
            <a:lum contrast="20000"/>
          </a:blip>
          <a:stretch>
            <a:fillRect/>
          </a:stretch>
        </p:blipFill>
        <p:spPr>
          <a:xfrm rot="16200000">
            <a:off x="2586983" y="-880120"/>
            <a:ext cx="6713235" cy="8483600"/>
          </a:xfrm>
          <a:prstGeom prst="rect">
            <a:avLst/>
          </a:prstGeom>
        </p:spPr>
      </p:pic>
    </p:spTree>
    <p:extLst>
      <p:ext uri="{BB962C8B-B14F-4D97-AF65-F5344CB8AC3E}">
        <p14:creationId xmlns:p14="http://schemas.microsoft.com/office/powerpoint/2010/main" val="3038920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3036419" y="3123912"/>
            <a:ext cx="6832601" cy="584775"/>
          </a:xfrm>
          <a:prstGeom prst="rect">
            <a:avLst/>
          </a:prstGeom>
          <a:noFill/>
        </p:spPr>
        <p:txBody>
          <a:bodyPr wrap="square" rtlCol="0">
            <a:spAutoFit/>
          </a:bodyPr>
          <a:lstStyle/>
          <a:p>
            <a:r>
              <a:rPr lang="en-US" sz="1600" i="1" dirty="0"/>
              <a:t>Emory Hsu and Mark </a:t>
            </a:r>
            <a:r>
              <a:rPr lang="en-US" sz="1600" i="1" dirty="0" err="1"/>
              <a:t>Nanes</a:t>
            </a:r>
            <a:r>
              <a:rPr lang="en-US" sz="1600" i="1" dirty="0"/>
              <a:t>. Advances in treatment of </a:t>
            </a:r>
            <a:r>
              <a:rPr lang="en-US" sz="1600" i="1" dirty="0" smtClean="0"/>
              <a:t>glucocorticoid-induced osteoporosis.</a:t>
            </a:r>
            <a:r>
              <a:rPr lang="en-US" sz="1600" i="1" dirty="0"/>
              <a:t> </a:t>
            </a:r>
            <a:r>
              <a:rPr lang="pt-BR" sz="1600" i="1" dirty="0"/>
              <a:t>Curr Opin Endocrinol Diabetes Obes 2017, </a:t>
            </a:r>
            <a:r>
              <a:rPr lang="pt-BR" sz="1600" i="1" dirty="0" smtClean="0"/>
              <a:t>24:411–417.</a:t>
            </a:r>
            <a:endParaRPr lang="en-US" sz="1600" dirty="0"/>
          </a:p>
        </p:txBody>
      </p:sp>
      <p:pic>
        <p:nvPicPr>
          <p:cNvPr id="3" name="Picture 2"/>
          <p:cNvPicPr>
            <a:picLocks noChangeAspect="1"/>
          </p:cNvPicPr>
          <p:nvPr/>
        </p:nvPicPr>
        <p:blipFill>
          <a:blip r:embed="rId2">
            <a:lum bright="20000" contrast="40000"/>
          </a:blip>
          <a:stretch>
            <a:fillRect/>
          </a:stretch>
        </p:blipFill>
        <p:spPr>
          <a:xfrm rot="16200000">
            <a:off x="3612306" y="-2621707"/>
            <a:ext cx="5018188" cy="10515600"/>
          </a:xfrm>
          <a:prstGeom prst="rect">
            <a:avLst/>
          </a:prstGeom>
        </p:spPr>
      </p:pic>
      <p:pic>
        <p:nvPicPr>
          <p:cNvPr id="4" name="Picture 3"/>
          <p:cNvPicPr>
            <a:picLocks noChangeAspect="1"/>
          </p:cNvPicPr>
          <p:nvPr/>
        </p:nvPicPr>
        <p:blipFill>
          <a:blip r:embed="rId3"/>
          <a:stretch>
            <a:fillRect/>
          </a:stretch>
        </p:blipFill>
        <p:spPr>
          <a:xfrm rot="16200000">
            <a:off x="5250653" y="729451"/>
            <a:ext cx="1741494" cy="10515601"/>
          </a:xfrm>
          <a:prstGeom prst="rect">
            <a:avLst/>
          </a:prstGeom>
        </p:spPr>
      </p:pic>
      <p:pic>
        <p:nvPicPr>
          <p:cNvPr id="6" name="Picture 5"/>
          <p:cNvPicPr>
            <a:picLocks noChangeAspect="1"/>
          </p:cNvPicPr>
          <p:nvPr/>
        </p:nvPicPr>
        <p:blipFill>
          <a:blip r:embed="rId4">
            <a:lum bright="20000" contrast="40000"/>
          </a:blip>
          <a:stretch>
            <a:fillRect/>
          </a:stretch>
        </p:blipFill>
        <p:spPr>
          <a:xfrm rot="16200000">
            <a:off x="8289673" y="3357594"/>
            <a:ext cx="6629401" cy="320610"/>
          </a:xfrm>
          <a:prstGeom prst="rect">
            <a:avLst/>
          </a:prstGeom>
        </p:spPr>
      </p:pic>
    </p:spTree>
    <p:extLst>
      <p:ext uri="{BB962C8B-B14F-4D97-AF65-F5344CB8AC3E}">
        <p14:creationId xmlns:p14="http://schemas.microsoft.com/office/powerpoint/2010/main" val="536369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20000" contrast="20000"/>
          </a:blip>
          <a:stretch>
            <a:fillRect/>
          </a:stretch>
        </p:blipFill>
        <p:spPr>
          <a:xfrm rot="16200000">
            <a:off x="3834602" y="-2921799"/>
            <a:ext cx="4598995" cy="10515601"/>
          </a:xfrm>
          <a:prstGeom prst="rect">
            <a:avLst/>
          </a:prstGeom>
        </p:spPr>
      </p:pic>
      <p:pic>
        <p:nvPicPr>
          <p:cNvPr id="2" name="Picture 1"/>
          <p:cNvPicPr>
            <a:picLocks noChangeAspect="1"/>
          </p:cNvPicPr>
          <p:nvPr/>
        </p:nvPicPr>
        <p:blipFill>
          <a:blip r:embed="rId3">
            <a:lum/>
          </a:blip>
          <a:stretch>
            <a:fillRect/>
          </a:stretch>
        </p:blipFill>
        <p:spPr>
          <a:xfrm rot="16200000">
            <a:off x="5031914" y="396414"/>
            <a:ext cx="2204369" cy="10515602"/>
          </a:xfrm>
          <a:prstGeom prst="rect">
            <a:avLst/>
          </a:prstGeom>
        </p:spPr>
      </p:pic>
      <p:pic>
        <p:nvPicPr>
          <p:cNvPr id="4" name="Picture 3"/>
          <p:cNvPicPr>
            <a:picLocks noChangeAspect="1"/>
          </p:cNvPicPr>
          <p:nvPr/>
        </p:nvPicPr>
        <p:blipFill>
          <a:blip r:embed="rId4">
            <a:lum bright="20000" contrast="20000"/>
          </a:blip>
          <a:stretch>
            <a:fillRect/>
          </a:stretch>
        </p:blipFill>
        <p:spPr>
          <a:xfrm rot="16200000">
            <a:off x="8289673" y="3281394"/>
            <a:ext cx="6629401" cy="320610"/>
          </a:xfrm>
          <a:prstGeom prst="rect">
            <a:avLst/>
          </a:prstGeom>
        </p:spPr>
      </p:pic>
      <p:sp>
        <p:nvSpPr>
          <p:cNvPr id="5" name="TextBox 4"/>
          <p:cNvSpPr txBox="1"/>
          <p:nvPr/>
        </p:nvSpPr>
        <p:spPr>
          <a:xfrm>
            <a:off x="876296" y="126999"/>
            <a:ext cx="1524003" cy="400110"/>
          </a:xfrm>
          <a:prstGeom prst="rect">
            <a:avLst/>
          </a:prstGeom>
          <a:solidFill>
            <a:schemeClr val="bg1">
              <a:lumMod val="85000"/>
            </a:schemeClr>
          </a:solidFill>
        </p:spPr>
        <p:txBody>
          <a:bodyPr wrap="square" rtlCol="0">
            <a:spAutoFit/>
          </a:bodyPr>
          <a:lstStyle/>
          <a:p>
            <a:pPr algn="ctr"/>
            <a:r>
              <a:rPr lang="en-US" sz="2000" b="1" dirty="0" smtClean="0"/>
              <a:t>Age&lt;40 yrs.</a:t>
            </a:r>
            <a:endParaRPr lang="en-US" sz="2000" b="1" dirty="0"/>
          </a:p>
        </p:txBody>
      </p:sp>
      <p:sp>
        <p:nvSpPr>
          <p:cNvPr id="7" name="TextBox 6"/>
          <p:cNvSpPr txBox="1"/>
          <p:nvPr/>
        </p:nvSpPr>
        <p:spPr>
          <a:xfrm rot="5400000">
            <a:off x="-3036419" y="3123912"/>
            <a:ext cx="6832601" cy="584775"/>
          </a:xfrm>
          <a:prstGeom prst="rect">
            <a:avLst/>
          </a:prstGeom>
          <a:noFill/>
        </p:spPr>
        <p:txBody>
          <a:bodyPr wrap="square" rtlCol="0">
            <a:spAutoFit/>
          </a:bodyPr>
          <a:lstStyle/>
          <a:p>
            <a:r>
              <a:rPr lang="en-US" sz="1600" i="1" dirty="0"/>
              <a:t>Emory Hsu and Mark </a:t>
            </a:r>
            <a:r>
              <a:rPr lang="en-US" sz="1600" i="1" dirty="0" err="1"/>
              <a:t>Nanes</a:t>
            </a:r>
            <a:r>
              <a:rPr lang="en-US" sz="1600" i="1" dirty="0"/>
              <a:t>. Advances in treatment of </a:t>
            </a:r>
            <a:r>
              <a:rPr lang="en-US" sz="1600" i="1" dirty="0" smtClean="0"/>
              <a:t>glucocorticoid-induced osteoporosis.</a:t>
            </a:r>
            <a:r>
              <a:rPr lang="en-US" sz="1600" i="1" dirty="0"/>
              <a:t> </a:t>
            </a:r>
            <a:r>
              <a:rPr lang="pt-BR" sz="1600" i="1" dirty="0"/>
              <a:t>Curr Opin Endocrinol Diabetes Obes 2017, </a:t>
            </a:r>
            <a:r>
              <a:rPr lang="pt-BR" sz="1600" i="1" dirty="0" smtClean="0"/>
              <a:t>24:411–417.</a:t>
            </a:r>
            <a:endParaRPr lang="en-US" sz="1600" dirty="0"/>
          </a:p>
        </p:txBody>
      </p:sp>
    </p:spTree>
    <p:extLst>
      <p:ext uri="{BB962C8B-B14F-4D97-AF65-F5344CB8AC3E}">
        <p14:creationId xmlns:p14="http://schemas.microsoft.com/office/powerpoint/2010/main" val="1293571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4</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54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1"/>
            <a:ext cx="10515600" cy="1143000"/>
          </a:xfrm>
        </p:spPr>
        <p:txBody>
          <a:bodyPr>
            <a:normAutofit fontScale="90000"/>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b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American College of Rheumatology (ACR) </a:t>
            </a:r>
          </a:p>
        </p:txBody>
      </p:sp>
      <p:sp>
        <p:nvSpPr>
          <p:cNvPr id="3" name="Content Placeholder 2"/>
          <p:cNvSpPr>
            <a:spLocks noGrp="1"/>
          </p:cNvSpPr>
          <p:nvPr>
            <p:ph idx="1"/>
          </p:nvPr>
        </p:nvSpPr>
        <p:spPr>
          <a:xfrm>
            <a:off x="152400" y="1282700"/>
            <a:ext cx="11938000" cy="5232400"/>
          </a:xfrm>
        </p:spPr>
        <p:txBody>
          <a:bodyPr>
            <a:normAutofit fontScale="92500" lnSpcReduction="10000"/>
          </a:bodyPr>
          <a:lstStyle/>
          <a:p>
            <a:pPr marL="0" indent="0">
              <a:buNone/>
            </a:pPr>
            <a:r>
              <a:rPr lang="en-US" sz="3200" b="1" dirty="0" smtClean="0">
                <a:latin typeface="Times New Roman" panose="02020603050405020304" pitchFamily="18" charset="0"/>
                <a:cs typeface="Times New Roman" panose="02020603050405020304" pitchFamily="18" charset="0"/>
              </a:rPr>
              <a:t>Recommend:</a:t>
            </a:r>
          </a:p>
          <a:p>
            <a:pPr>
              <a:buFontTx/>
              <a:buChar char="-"/>
            </a:pPr>
            <a:r>
              <a:rPr lang="en-US" sz="3600" dirty="0" smtClean="0">
                <a:latin typeface="Times New Roman" panose="02020603050405020304" pitchFamily="18" charset="0"/>
                <a:cs typeface="Times New Roman" panose="02020603050405020304" pitchFamily="18" charset="0"/>
              </a:rPr>
              <a:t>Lifestyle </a:t>
            </a:r>
            <a:r>
              <a:rPr lang="en-US" sz="3600" dirty="0">
                <a:latin typeface="Times New Roman" panose="02020603050405020304" pitchFamily="18" charset="0"/>
                <a:cs typeface="Times New Roman" panose="02020603050405020304" pitchFamily="18" charset="0"/>
              </a:rPr>
              <a:t>modification and calcium and vitamin </a:t>
            </a:r>
            <a:r>
              <a:rPr lang="en-US" sz="3600" dirty="0" smtClean="0">
                <a:latin typeface="Times New Roman" panose="02020603050405020304" pitchFamily="18" charset="0"/>
                <a:cs typeface="Times New Roman" panose="02020603050405020304" pitchFamily="18" charset="0"/>
              </a:rPr>
              <a:t>D supplementation.</a:t>
            </a:r>
          </a:p>
          <a:p>
            <a:pPr>
              <a:buFontTx/>
              <a:buChar char="-"/>
            </a:pPr>
            <a:r>
              <a:rPr lang="en-US" sz="3600" dirty="0" smtClean="0">
                <a:latin typeface="Times New Roman" panose="02020603050405020304" pitchFamily="18" charset="0"/>
                <a:cs typeface="Times New Roman" panose="02020603050405020304" pitchFamily="18" charset="0"/>
              </a:rPr>
              <a:t>Oral </a:t>
            </a:r>
            <a:r>
              <a:rPr lang="en-US" sz="3600" dirty="0">
                <a:latin typeface="Times New Roman" panose="02020603050405020304" pitchFamily="18" charset="0"/>
                <a:cs typeface="Times New Roman" panose="02020603050405020304" pitchFamily="18" charset="0"/>
              </a:rPr>
              <a:t>bisphosphonates for adults at </a:t>
            </a:r>
            <a:r>
              <a:rPr lang="en-US" sz="3600" dirty="0">
                <a:solidFill>
                  <a:srgbClr val="C00000"/>
                </a:solidFill>
                <a:latin typeface="Times New Roman" panose="02020603050405020304" pitchFamily="18" charset="0"/>
                <a:cs typeface="Times New Roman" panose="02020603050405020304" pitchFamily="18" charset="0"/>
              </a:rPr>
              <a:t>medium </a:t>
            </a:r>
            <a:r>
              <a:rPr lang="en-US" sz="3600" dirty="0">
                <a:latin typeface="Times New Roman" panose="02020603050405020304" pitchFamily="18" charset="0"/>
                <a:cs typeface="Times New Roman" panose="02020603050405020304" pitchFamily="18" charset="0"/>
              </a:rPr>
              <a:t>or</a:t>
            </a:r>
            <a:r>
              <a:rPr lang="en-US" sz="3600" dirty="0">
                <a:solidFill>
                  <a:srgbClr val="C00000"/>
                </a:solidFill>
                <a:latin typeface="Times New Roman" panose="02020603050405020304" pitchFamily="18" charset="0"/>
                <a:cs typeface="Times New Roman" panose="02020603050405020304" pitchFamily="18" charset="0"/>
              </a:rPr>
              <a:t> high risk </a:t>
            </a:r>
            <a:r>
              <a:rPr lang="en-US" sz="3600" dirty="0">
                <a:latin typeface="Times New Roman" panose="02020603050405020304" pitchFamily="18" charset="0"/>
                <a:cs typeface="Times New Roman" panose="02020603050405020304" pitchFamily="18" charset="0"/>
              </a:rPr>
              <a:t>of major fracture. </a:t>
            </a:r>
            <a:endParaRPr lang="en-US" sz="36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If </a:t>
            </a:r>
            <a:r>
              <a:rPr lang="en-US" sz="3600" dirty="0">
                <a:latin typeface="Times New Roman" panose="02020603050405020304" pitchFamily="18" charset="0"/>
                <a:cs typeface="Times New Roman" panose="02020603050405020304" pitchFamily="18" charset="0"/>
              </a:rPr>
              <a:t>oral </a:t>
            </a:r>
            <a:r>
              <a:rPr lang="en-US" sz="3600" dirty="0" smtClean="0">
                <a:latin typeface="Times New Roman" panose="02020603050405020304" pitchFamily="18" charset="0"/>
                <a:cs typeface="Times New Roman" panose="02020603050405020304" pitchFamily="18" charset="0"/>
              </a:rPr>
              <a:t>bisphosphonates contraindicated or </a:t>
            </a:r>
            <a:r>
              <a:rPr lang="en-US" sz="3600" dirty="0">
                <a:latin typeface="Times New Roman" panose="02020603050405020304" pitchFamily="18" charset="0"/>
                <a:cs typeface="Times New Roman" panose="02020603050405020304" pitchFamily="18" charset="0"/>
              </a:rPr>
              <a:t>not tolerated, options include intravenous (IV</a:t>
            </a:r>
            <a:r>
              <a:rPr lang="en-US" sz="3600" dirty="0" smtClean="0">
                <a:latin typeface="Times New Roman" panose="02020603050405020304" pitchFamily="18" charset="0"/>
                <a:cs typeface="Times New Roman" panose="02020603050405020304" pitchFamily="18" charset="0"/>
              </a:rPr>
              <a:t>) bisphosphonates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teriparatide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denosumab</a:t>
            </a:r>
            <a:r>
              <a:rPr lang="en-US" sz="3600" dirty="0">
                <a:latin typeface="Times New Roman" panose="02020603050405020304" pitchFamily="18" charset="0"/>
                <a:cs typeface="Times New Roman" panose="02020603050405020304" pitchFamily="18" charset="0"/>
              </a:rPr>
              <a:t>, and </a:t>
            </a:r>
            <a:r>
              <a:rPr lang="en-US" sz="3600" dirty="0" err="1">
                <a:latin typeface="Times New Roman" panose="02020603050405020304" pitchFamily="18" charset="0"/>
                <a:cs typeface="Times New Roman" panose="02020603050405020304" pitchFamily="18" charset="0"/>
              </a:rPr>
              <a:t>raloxifene</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For premenopausal </a:t>
            </a:r>
            <a:r>
              <a:rPr lang="en-US" sz="3600" dirty="0">
                <a:latin typeface="Times New Roman" panose="02020603050405020304" pitchFamily="18" charset="0"/>
                <a:cs typeface="Times New Roman" panose="02020603050405020304" pitchFamily="18" charset="0"/>
              </a:rPr>
              <a:t>women of childbearing potential</a:t>
            </a:r>
            <a:r>
              <a:rPr lang="en-US" sz="3600" dirty="0" smtClean="0">
                <a:latin typeface="Times New Roman" panose="02020603050405020304" pitchFamily="18" charset="0"/>
                <a:cs typeface="Times New Roman" panose="02020603050405020304" pitchFamily="18" charset="0"/>
              </a:rPr>
              <a:t>, confirm that </a:t>
            </a:r>
            <a:r>
              <a:rPr lang="en-US" sz="3600" dirty="0">
                <a:latin typeface="Times New Roman" panose="02020603050405020304" pitchFamily="18" charset="0"/>
                <a:cs typeface="Times New Roman" panose="02020603050405020304" pitchFamily="18" charset="0"/>
              </a:rPr>
              <a:t>effective contraception is utilized</a:t>
            </a:r>
            <a:r>
              <a:rPr lang="en-US" sz="3600" dirty="0" smtClean="0">
                <a:latin typeface="Times New Roman" panose="02020603050405020304" pitchFamily="18" charset="0"/>
                <a:cs typeface="Times New Roman" panose="02020603050405020304" pitchFamily="18" charset="0"/>
              </a:rPr>
              <a:t>. </a:t>
            </a:r>
          </a:p>
          <a:p>
            <a:pPr>
              <a:buFontTx/>
              <a:buChar char="-"/>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patient should be followed yearly to determine if bone loss continues. </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40</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973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4203700"/>
            <a:ext cx="11738356" cy="2311400"/>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Recommend:</a:t>
            </a:r>
            <a:r>
              <a:rPr lang="en-US" sz="3600" dirty="0" smtClean="0">
                <a:latin typeface="Times New Roman" panose="02020603050405020304" pitchFamily="18" charset="0"/>
                <a:cs typeface="Times New Roman" panose="02020603050405020304" pitchFamily="18" charset="0"/>
              </a:rPr>
              <a:t> Using </a:t>
            </a:r>
            <a:r>
              <a:rPr lang="en-US" sz="3600" dirty="0">
                <a:latin typeface="Times New Roman" panose="02020603050405020304" pitchFamily="18" charset="0"/>
                <a:cs typeface="Times New Roman" panose="02020603050405020304" pitchFamily="18" charset="0"/>
              </a:rPr>
              <a:t>FRAX (adjusted </a:t>
            </a:r>
            <a:r>
              <a:rPr lang="en-US" sz="3600" dirty="0" smtClean="0">
                <a:latin typeface="Times New Roman" panose="02020603050405020304" pitchFamily="18" charset="0"/>
                <a:cs typeface="Times New Roman" panose="02020603050405020304" pitchFamily="18" charset="0"/>
              </a:rPr>
              <a:t>for GC </a:t>
            </a:r>
            <a:r>
              <a:rPr lang="en-US" sz="3600" dirty="0">
                <a:latin typeface="Times New Roman" panose="02020603050405020304" pitchFamily="18" charset="0"/>
                <a:cs typeface="Times New Roman" panose="02020603050405020304" pitchFamily="18" charset="0"/>
              </a:rPr>
              <a:t>dose) to determine assessment thresholds (fracture probabilities for </a:t>
            </a:r>
            <a:r>
              <a:rPr lang="en-US" sz="3600" dirty="0" smtClean="0">
                <a:latin typeface="Times New Roman" panose="02020603050405020304" pitchFamily="18" charset="0"/>
                <a:cs typeface="Times New Roman" panose="02020603050405020304" pitchFamily="18" charset="0"/>
              </a:rPr>
              <a:t>BMD </a:t>
            </a:r>
            <a:r>
              <a:rPr lang="en-US" sz="3600" dirty="0">
                <a:latin typeface="Times New Roman" panose="02020603050405020304" pitchFamily="18" charset="0"/>
                <a:cs typeface="Times New Roman" panose="02020603050405020304" pitchFamily="18" charset="0"/>
              </a:rPr>
              <a:t>testing) and intervention thresholds (fracture probabilities for therapeutic intervention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41</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444500" y="50801"/>
            <a:ext cx="11417300" cy="916756"/>
          </a:xfrm>
        </p:spPr>
        <p:txBody>
          <a:bodyPr>
            <a:normAutofit fontScale="90000"/>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b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UK National </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Osteoporosis Guideline Group </a:t>
            </a:r>
            <a:r>
              <a:rPr lang="en-US" sz="40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(NOGG)</a:t>
            </a:r>
            <a:r>
              <a:rPr lang="en-US"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lum contrast="20000"/>
          </a:blip>
          <a:stretch>
            <a:fillRect/>
          </a:stretch>
        </p:blipFill>
        <p:spPr>
          <a:xfrm>
            <a:off x="444501" y="1043757"/>
            <a:ext cx="11137900" cy="3185343"/>
          </a:xfrm>
          <a:prstGeom prst="rect">
            <a:avLst/>
          </a:prstGeom>
        </p:spPr>
      </p:pic>
    </p:spTree>
    <p:extLst>
      <p:ext uri="{BB962C8B-B14F-4D97-AF65-F5344CB8AC3E}">
        <p14:creationId xmlns:p14="http://schemas.microsoft.com/office/powerpoint/2010/main" val="3966185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1295401"/>
            <a:ext cx="11738356" cy="5200650"/>
          </a:xfrm>
        </p:spPr>
        <p:txBody>
          <a:bodyPr>
            <a:normAutofit lnSpcReduction="10000"/>
          </a:bodyPr>
          <a:lstStyle/>
          <a:p>
            <a:pPr marL="0" indent="0">
              <a:buNone/>
            </a:pPr>
            <a:r>
              <a:rPr lang="en-US" sz="3600" b="1" dirty="0">
                <a:latin typeface="Times New Roman" panose="02020603050405020304" pitchFamily="18" charset="0"/>
                <a:cs typeface="Times New Roman" panose="02020603050405020304" pitchFamily="18" charset="0"/>
              </a:rPr>
              <a:t>Recommend</a:t>
            </a:r>
            <a:r>
              <a:rPr lang="en-US" sz="3600" b="1" dirty="0" smtClean="0">
                <a:latin typeface="Times New Roman" panose="02020603050405020304" pitchFamily="18" charset="0"/>
                <a:cs typeface="Times New Roman" panose="02020603050405020304" pitchFamily="18" charset="0"/>
              </a:rPr>
              <a:t>:</a:t>
            </a:r>
          </a:p>
          <a:p>
            <a:pPr>
              <a:buFontTx/>
              <a:buChar char="-"/>
            </a:pPr>
            <a:r>
              <a:rPr lang="en-US" sz="3200" dirty="0" err="1" smtClean="0">
                <a:solidFill>
                  <a:srgbClr val="C00000"/>
                </a:solidFill>
                <a:latin typeface="Times New Roman" panose="02020603050405020304" pitchFamily="18" charset="0"/>
                <a:cs typeface="Times New Roman" panose="02020603050405020304" pitchFamily="18" charset="0"/>
              </a:rPr>
              <a:t>Antiresorptive</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therapy </a:t>
            </a:r>
            <a:r>
              <a:rPr lang="en-US" sz="3200" dirty="0">
                <a:latin typeface="Times New Roman" panose="02020603050405020304" pitchFamily="18" charset="0"/>
                <a:cs typeface="Times New Roman" panose="02020603050405020304" pitchFamily="18" charset="0"/>
              </a:rPr>
              <a:t>should be initiated at the </a:t>
            </a:r>
            <a:r>
              <a:rPr lang="en-US" sz="3200" dirty="0">
                <a:solidFill>
                  <a:srgbClr val="C00000"/>
                </a:solidFill>
                <a:latin typeface="Times New Roman" panose="02020603050405020304" pitchFamily="18" charset="0"/>
                <a:cs typeface="Times New Roman" panose="02020603050405020304" pitchFamily="18" charset="0"/>
              </a:rPr>
              <a:t>time of starting </a:t>
            </a:r>
            <a:r>
              <a:rPr lang="en-US" sz="3200" dirty="0" smtClean="0">
                <a:latin typeface="Times New Roman" panose="02020603050405020304" pitchFamily="18" charset="0"/>
                <a:cs typeface="Times New Roman" panose="02020603050405020304" pitchFamily="18" charset="0"/>
              </a:rPr>
              <a:t>GCs </a:t>
            </a:r>
            <a:r>
              <a:rPr lang="en-US" sz="3200" dirty="0">
                <a:latin typeface="Times New Roman" panose="02020603050405020304" pitchFamily="18" charset="0"/>
                <a:cs typeface="Times New Roman" panose="02020603050405020304" pitchFamily="18" charset="0"/>
              </a:rPr>
              <a:t>in patients at </a:t>
            </a:r>
            <a:r>
              <a:rPr lang="en-US" sz="3200" dirty="0" smtClean="0">
                <a:latin typeface="Times New Roman" panose="02020603050405020304" pitchFamily="18" charset="0"/>
                <a:cs typeface="Times New Roman" panose="02020603050405020304" pitchFamily="18" charset="0"/>
              </a:rPr>
              <a:t>highest risk </a:t>
            </a:r>
            <a:r>
              <a:rPr lang="en-US" sz="3200" dirty="0">
                <a:latin typeface="Times New Roman" panose="02020603050405020304" pitchFamily="18" charset="0"/>
                <a:cs typeface="Times New Roman" panose="02020603050405020304" pitchFamily="18" charset="0"/>
              </a:rPr>
              <a:t>for </a:t>
            </a:r>
            <a:r>
              <a:rPr lang="en-US" sz="3200" dirty="0" smtClean="0">
                <a:latin typeface="Times New Roman" panose="02020603050405020304" pitchFamily="18" charset="0"/>
                <a:cs typeface="Times New Roman" panose="02020603050405020304" pitchFamily="18" charset="0"/>
              </a:rPr>
              <a:t>fracture:</a:t>
            </a:r>
          </a:p>
          <a:p>
            <a:pPr marL="0" indent="0">
              <a:buNone/>
            </a:pP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Age </a:t>
            </a:r>
            <a:r>
              <a:rPr lang="en-US" sz="3600" dirty="0">
                <a:solidFill>
                  <a:srgbClr val="C00000"/>
                </a:solidFill>
                <a:latin typeface="Times New Roman" panose="02020603050405020304" pitchFamily="18" charset="0"/>
                <a:cs typeface="Times New Roman" panose="02020603050405020304" pitchFamily="18" charset="0"/>
              </a:rPr>
              <a:t>≥70 </a:t>
            </a:r>
            <a:r>
              <a:rPr lang="en-US" sz="3600" dirty="0" smtClean="0">
                <a:latin typeface="Times New Roman" panose="02020603050405020304" pitchFamily="18" charset="0"/>
                <a:cs typeface="Times New Roman" panose="02020603050405020304" pitchFamily="18" charset="0"/>
              </a:rPr>
              <a:t>years,</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History </a:t>
            </a:r>
            <a:r>
              <a:rPr lang="en-US" sz="3600" dirty="0">
                <a:latin typeface="Times New Roman" panose="02020603050405020304" pitchFamily="18" charset="0"/>
                <a:cs typeface="Times New Roman" panose="02020603050405020304" pitchFamily="18" charset="0"/>
              </a:rPr>
              <a:t>of </a:t>
            </a:r>
            <a:r>
              <a:rPr lang="en-US" sz="3600" dirty="0">
                <a:solidFill>
                  <a:srgbClr val="C00000"/>
                </a:solidFill>
                <a:latin typeface="Times New Roman" panose="02020603050405020304" pitchFamily="18" charset="0"/>
                <a:cs typeface="Times New Roman" panose="02020603050405020304" pitchFamily="18" charset="0"/>
              </a:rPr>
              <a:t>prior</a:t>
            </a:r>
            <a:r>
              <a:rPr lang="en-US" sz="3600" dirty="0">
                <a:latin typeface="Times New Roman" panose="02020603050405020304" pitchFamily="18" charset="0"/>
                <a:cs typeface="Times New Roman" panose="02020603050405020304" pitchFamily="18" charset="0"/>
              </a:rPr>
              <a:t> fragility fracture,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Taking </a:t>
            </a:r>
            <a:r>
              <a:rPr lang="en-US" sz="3600" dirty="0">
                <a:solidFill>
                  <a:srgbClr val="C00000"/>
                </a:solidFill>
                <a:latin typeface="Times New Roman" panose="02020603050405020304" pitchFamily="18" charset="0"/>
                <a:cs typeface="Times New Roman" panose="02020603050405020304" pitchFamily="18" charset="0"/>
              </a:rPr>
              <a:t>large doses </a:t>
            </a:r>
            <a:r>
              <a:rPr lang="en-US" sz="3600" dirty="0" smtClean="0">
                <a:latin typeface="Times New Roman" panose="02020603050405020304" pitchFamily="18" charset="0"/>
                <a:cs typeface="Times New Roman" panose="02020603050405020304" pitchFamily="18" charset="0"/>
              </a:rPr>
              <a:t>of </a:t>
            </a:r>
            <a:r>
              <a:rPr lang="en-US" sz="3600" dirty="0" smtClean="0">
                <a:solidFill>
                  <a:srgbClr val="C00000"/>
                </a:solidFill>
                <a:latin typeface="Times New Roman" panose="02020603050405020304" pitchFamily="18" charset="0"/>
                <a:cs typeface="Times New Roman" panose="02020603050405020304" pitchFamily="18" charset="0"/>
              </a:rPr>
              <a:t>GCs</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ie</a:t>
            </a:r>
            <a:r>
              <a:rPr lang="en-US" sz="3600" dirty="0">
                <a:latin typeface="Times New Roman" panose="02020603050405020304" pitchFamily="18" charset="0"/>
                <a:cs typeface="Times New Roman" panose="02020603050405020304" pitchFamily="18" charset="0"/>
              </a:rPr>
              <a:t>, ≥7.5 </a:t>
            </a:r>
            <a:r>
              <a:rPr lang="en-US" sz="3600" dirty="0" smtClean="0">
                <a:latin typeface="Times New Roman" panose="02020603050405020304" pitchFamily="18" charset="0"/>
                <a:cs typeface="Times New Roman" panose="02020603050405020304" pitchFamily="18" charset="0"/>
              </a:rPr>
              <a:t>mg prednisolone/day)</a:t>
            </a:r>
          </a:p>
          <a:p>
            <a:pPr>
              <a:buFontTx/>
              <a:buChar char="-"/>
            </a:pPr>
            <a:r>
              <a:rPr lang="en-US" sz="3200" dirty="0" smtClean="0">
                <a:latin typeface="Times New Roman" panose="02020603050405020304" pitchFamily="18" charset="0"/>
                <a:cs typeface="Times New Roman" panose="02020603050405020304" pitchFamily="18" charset="0"/>
              </a:rPr>
              <a:t>Good </a:t>
            </a:r>
            <a:r>
              <a:rPr lang="en-US" sz="3200" dirty="0">
                <a:latin typeface="Times New Roman" panose="02020603050405020304" pitchFamily="18" charset="0"/>
                <a:cs typeface="Times New Roman" panose="02020603050405020304" pitchFamily="18" charset="0"/>
              </a:rPr>
              <a:t>nutrition, adequate dietary calcium intake, and </a:t>
            </a:r>
            <a:r>
              <a:rPr lang="en-US" sz="3200" dirty="0" smtClean="0">
                <a:latin typeface="Times New Roman" panose="02020603050405020304" pitchFamily="18" charset="0"/>
                <a:cs typeface="Times New Roman" panose="02020603050405020304" pitchFamily="18" charset="0"/>
              </a:rPr>
              <a:t>a bisphosphonate </a:t>
            </a:r>
            <a:r>
              <a:rPr lang="en-US" sz="3200" dirty="0">
                <a:latin typeface="Times New Roman" panose="02020603050405020304" pitchFamily="18" charset="0"/>
                <a:cs typeface="Times New Roman" panose="02020603050405020304" pitchFamily="18" charset="0"/>
              </a:rPr>
              <a:t>are recommended as therapy. </a:t>
            </a:r>
            <a:endParaRPr lang="en-US" sz="3200" dirty="0" smtClean="0">
              <a:latin typeface="Times New Roman" panose="02020603050405020304" pitchFamily="18" charset="0"/>
              <a:cs typeface="Times New Roman" panose="02020603050405020304" pitchFamily="18" charset="0"/>
            </a:endParaRPr>
          </a:p>
          <a:p>
            <a:pPr>
              <a:buFontTx/>
              <a:buChar char="-"/>
            </a:pPr>
            <a:r>
              <a:rPr lang="en-US" sz="3200" dirty="0" smtClean="0">
                <a:solidFill>
                  <a:srgbClr val="00B050"/>
                </a:solidFill>
                <a:latin typeface="Times New Roman" panose="02020603050405020304" pitchFamily="18" charset="0"/>
                <a:cs typeface="Times New Roman" panose="02020603050405020304" pitchFamily="18" charset="0"/>
              </a:rPr>
              <a:t>Alendronate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 </a:t>
            </a:r>
            <a:r>
              <a:rPr lang="en-US" sz="3200" dirty="0" err="1">
                <a:solidFill>
                  <a:srgbClr val="00B050"/>
                </a:solidFill>
                <a:latin typeface="Times New Roman" panose="02020603050405020304" pitchFamily="18" charset="0"/>
                <a:cs typeface="Times New Roman" panose="02020603050405020304" pitchFamily="18" charset="0"/>
              </a:rPr>
              <a:t>risedronate</a:t>
            </a:r>
            <a:r>
              <a:rPr lang="en-US" sz="3200" dirty="0">
                <a:latin typeface="Times New Roman" panose="02020603050405020304" pitchFamily="18" charset="0"/>
                <a:cs typeface="Times New Roman" panose="02020603050405020304" pitchFamily="18" charset="0"/>
              </a:rPr>
              <a:t> are the </a:t>
            </a:r>
            <a:r>
              <a:rPr lang="en-US" sz="3200" dirty="0" smtClean="0">
                <a:latin typeface="Times New Roman" panose="02020603050405020304" pitchFamily="18" charset="0"/>
                <a:cs typeface="Times New Roman" panose="02020603050405020304" pitchFamily="18" charset="0"/>
              </a:rPr>
              <a:t>preferred bisphosphonates </a:t>
            </a:r>
            <a:r>
              <a:rPr lang="en-US" sz="3200" dirty="0">
                <a:latin typeface="Times New Roman" panose="02020603050405020304" pitchFamily="18" charset="0"/>
                <a:cs typeface="Times New Roman" panose="02020603050405020304" pitchFamily="18" charset="0"/>
              </a:rPr>
              <a:t>because of efficacy and low cost.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42</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444500" y="38101"/>
            <a:ext cx="11417300" cy="1143000"/>
          </a:xfrm>
        </p:spPr>
        <p:txBody>
          <a:bodyPr>
            <a:normAutofit fontScale="90000"/>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b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UK National </a:t>
            </a:r>
            <a:r>
              <a:rPr lang="en-US"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Osteoporosis Guideline Group </a:t>
            </a:r>
            <a:r>
              <a:rPr lang="en-US"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(NOGG) </a:t>
            </a:r>
            <a:endParaRPr lang="en-US"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522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43</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838200" y="63501"/>
            <a:ext cx="10515600" cy="1143000"/>
          </a:xfrm>
        </p:spPr>
        <p:txBody>
          <a:bodyPr>
            <a:normAutofit fontScale="90000"/>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b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International Osteoporosis </a:t>
            </a:r>
            <a:r>
              <a:rPr lang="en-US" sz="40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Foundation (IOF)</a:t>
            </a:r>
            <a:endPar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6700" y="1549400"/>
            <a:ext cx="11687556" cy="4660900"/>
          </a:xfrm>
          <a:prstGeom prst="rect">
            <a:avLst/>
          </a:prstGeom>
        </p:spPr>
      </p:pic>
    </p:spTree>
    <p:extLst>
      <p:ext uri="{BB962C8B-B14F-4D97-AF65-F5344CB8AC3E}">
        <p14:creationId xmlns:p14="http://schemas.microsoft.com/office/powerpoint/2010/main" val="1053334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1168400"/>
            <a:ext cx="11738356" cy="5473699"/>
          </a:xfrm>
        </p:spPr>
        <p:txBody>
          <a:bodyPr>
            <a:normAutofit fontScale="92500" lnSpcReduction="10000"/>
          </a:bodyPr>
          <a:lstStyle/>
          <a:p>
            <a:pPr marL="0" indent="0">
              <a:buNone/>
            </a:pPr>
            <a:r>
              <a:rPr lang="en-US" sz="3200" b="1" dirty="0" smtClean="0">
                <a:latin typeface="Times New Roman" panose="02020603050405020304" pitchFamily="18" charset="0"/>
                <a:cs typeface="Times New Roman" panose="02020603050405020304" pitchFamily="18" charset="0"/>
              </a:rPr>
              <a:t>Recommend:</a:t>
            </a:r>
          </a:p>
          <a:p>
            <a:pPr>
              <a:buFontTx/>
              <a:buChar char="-"/>
            </a:pPr>
            <a:r>
              <a:rPr lang="en-US" dirty="0" smtClean="0">
                <a:latin typeface="Times New Roman" panose="02020603050405020304" pitchFamily="18" charset="0"/>
                <a:cs typeface="Times New Roman" panose="02020603050405020304" pitchFamily="18" charset="0"/>
              </a:rPr>
              <a:t>Osteoporosis </a:t>
            </a:r>
            <a:r>
              <a:rPr lang="en-US" dirty="0">
                <a:latin typeface="Times New Roman" panose="02020603050405020304" pitchFamily="18" charset="0"/>
                <a:cs typeface="Times New Roman" panose="02020603050405020304" pitchFamily="18" charset="0"/>
              </a:rPr>
              <a:t>therapy in postmenopausal women and men who are ≥70 years, have a previous </a:t>
            </a:r>
            <a:r>
              <a:rPr lang="en-US" dirty="0" smtClean="0">
                <a:latin typeface="Times New Roman" panose="02020603050405020304" pitchFamily="18" charset="0"/>
                <a:cs typeface="Times New Roman" panose="02020603050405020304" pitchFamily="18" charset="0"/>
              </a:rPr>
              <a:t>fragility fracture</a:t>
            </a:r>
            <a:r>
              <a:rPr lang="en-US" dirty="0">
                <a:latin typeface="Times New Roman" panose="02020603050405020304" pitchFamily="18" charset="0"/>
                <a:cs typeface="Times New Roman" panose="02020603050405020304" pitchFamily="18" charset="0"/>
              </a:rPr>
              <a:t>, or a dose of prednisolone ≥7.5 mg daily (or its equivalent) for ≥3 </a:t>
            </a:r>
            <a:r>
              <a:rPr lang="en-US" dirty="0" smtClean="0">
                <a:latin typeface="Times New Roman" panose="02020603050405020304" pitchFamily="18" charset="0"/>
                <a:cs typeface="Times New Roman" panose="02020603050405020304" pitchFamily="18" charset="0"/>
              </a:rPr>
              <a:t>months. </a:t>
            </a:r>
          </a:p>
          <a:p>
            <a:pPr>
              <a:buFontTx/>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those </a:t>
            </a:r>
            <a:r>
              <a:rPr lang="en-US" dirty="0" smtClean="0">
                <a:latin typeface="Times New Roman" panose="02020603050405020304" pitchFamily="18" charset="0"/>
                <a:cs typeface="Times New Roman" panose="02020603050405020304" pitchFamily="18" charset="0"/>
              </a:rPr>
              <a:t>at highest </a:t>
            </a:r>
            <a:r>
              <a:rPr lang="en-US" dirty="0">
                <a:latin typeface="Times New Roman" panose="02020603050405020304" pitchFamily="18" charset="0"/>
                <a:cs typeface="Times New Roman" panose="02020603050405020304" pitchFamily="18" charset="0"/>
              </a:rPr>
              <a:t>risk, bone protective therapy should be started at the onset of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therapy.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Who </a:t>
            </a:r>
            <a:r>
              <a:rPr lang="en-US" dirty="0">
                <a:latin typeface="Times New Roman" panose="02020603050405020304" pitchFamily="18" charset="0"/>
                <a:cs typeface="Times New Roman" panose="02020603050405020304" pitchFamily="18" charset="0"/>
              </a:rPr>
              <a:t>do not meet these </a:t>
            </a:r>
            <a:r>
              <a:rPr lang="en-US" dirty="0" smtClean="0">
                <a:latin typeface="Times New Roman" panose="02020603050405020304" pitchFamily="18" charset="0"/>
                <a:cs typeface="Times New Roman" panose="02020603050405020304" pitchFamily="18" charset="0"/>
              </a:rPr>
              <a:t>criteria: Fracture </a:t>
            </a:r>
            <a:r>
              <a:rPr lang="en-US" dirty="0">
                <a:latin typeface="Times New Roman" panose="02020603050405020304" pitchFamily="18" charset="0"/>
                <a:cs typeface="Times New Roman" panose="02020603050405020304" pitchFamily="18" charset="0"/>
              </a:rPr>
              <a:t>risk should be assessed using FRAX with </a:t>
            </a:r>
            <a:r>
              <a:rPr lang="en-US" dirty="0" smtClean="0">
                <a:latin typeface="Times New Roman" panose="02020603050405020304" pitchFamily="18" charset="0"/>
                <a:cs typeface="Times New Roman" panose="02020603050405020304" pitchFamily="18" charset="0"/>
              </a:rPr>
              <a:t>intervention thresholds based </a:t>
            </a:r>
            <a:r>
              <a:rPr lang="en-US" dirty="0">
                <a:latin typeface="Times New Roman" panose="02020603050405020304" pitchFamily="18" charset="0"/>
                <a:cs typeface="Times New Roman" panose="02020603050405020304" pitchFamily="18" charset="0"/>
              </a:rPr>
              <a:t>upon country-specific population fracture risks and health economic assessments and corrected </a:t>
            </a:r>
            <a:r>
              <a:rPr lang="en-US" dirty="0" smtClean="0">
                <a:latin typeface="Times New Roman" panose="02020603050405020304" pitchFamily="18" charset="0"/>
                <a:cs typeface="Times New Roman" panose="02020603050405020304" pitchFamily="18" charset="0"/>
              </a:rPr>
              <a:t>for GC </a:t>
            </a:r>
            <a:r>
              <a:rPr lang="en-US" dirty="0">
                <a:latin typeface="Times New Roman" panose="02020603050405020304" pitchFamily="18" charset="0"/>
                <a:cs typeface="Times New Roman" panose="02020603050405020304" pitchFamily="18" charset="0"/>
              </a:rPr>
              <a:t>exposure.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premenopausal women and men &lt;50 years of age who are </a:t>
            </a:r>
            <a:r>
              <a:rPr lang="en-US" dirty="0" smtClean="0">
                <a:latin typeface="Times New Roman" panose="02020603050405020304" pitchFamily="18" charset="0"/>
                <a:cs typeface="Times New Roman" panose="02020603050405020304" pitchFamily="18" charset="0"/>
              </a:rPr>
              <a:t>taking GCs </a:t>
            </a:r>
            <a:r>
              <a:rPr lang="en-US" dirty="0">
                <a:latin typeface="Times New Roman" panose="02020603050405020304" pitchFamily="18" charset="0"/>
                <a:cs typeface="Times New Roman" panose="02020603050405020304" pitchFamily="18" charset="0"/>
              </a:rPr>
              <a:t>for ≥3 months, osteoporosis therapy is considered for those with a history of a </a:t>
            </a:r>
            <a:r>
              <a:rPr lang="en-US" dirty="0" smtClean="0">
                <a:latin typeface="Times New Roman" panose="02020603050405020304" pitchFamily="18" charset="0"/>
                <a:cs typeface="Times New Roman" panose="02020603050405020304" pitchFamily="18" charset="0"/>
              </a:rPr>
              <a:t>fragility fracture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all others, treatment decisions are individualized based upon patient characteristics and </a:t>
            </a:r>
            <a:r>
              <a:rPr lang="en-US" dirty="0" smtClean="0">
                <a:latin typeface="Times New Roman" panose="02020603050405020304" pitchFamily="18" charset="0"/>
                <a:cs typeface="Times New Roman" panose="02020603050405020304" pitchFamily="18" charset="0"/>
              </a:rPr>
              <a:t>clinical </a:t>
            </a:r>
            <a:r>
              <a:rPr lang="en-US" dirty="0" err="1" smtClean="0">
                <a:latin typeface="Times New Roman" panose="02020603050405020304" pitchFamily="18" charset="0"/>
                <a:cs typeface="Times New Roman" panose="02020603050405020304" pitchFamily="18" charset="0"/>
              </a:rPr>
              <a:t>judgement</a:t>
            </a:r>
            <a:r>
              <a:rPr lang="en-US" dirty="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44</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838200" y="25401"/>
            <a:ext cx="10515600" cy="1143000"/>
          </a:xfrm>
        </p:spPr>
        <p:txBody>
          <a:bodyPr>
            <a:normAutofit fontScale="90000"/>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b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International Osteoporosis </a:t>
            </a:r>
            <a:r>
              <a:rPr lang="en-US" sz="40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Foundation (IOF)</a:t>
            </a:r>
            <a:endPar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722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45</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363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241"/>
            <a:ext cx="10515600" cy="950976"/>
          </a:xfrm>
        </p:spPr>
        <p:txBody>
          <a:bodyPr>
            <a:noAutofit/>
          </a:bodyPr>
          <a:lstStyle/>
          <a:p>
            <a:pPr algn="ctr"/>
            <a:r>
              <a:rPr lang="en-US" sz="5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endParaRPr lang="en-US" sz="54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3200" y="1095417"/>
            <a:ext cx="11751056" cy="5216483"/>
          </a:xfrm>
        </p:spPr>
        <p:txBody>
          <a:bodyPr>
            <a:normAutofit/>
          </a:bodyPr>
          <a:lstStyle/>
          <a:p>
            <a:pPr>
              <a:buFontTx/>
              <a:buChar char="-"/>
            </a:pPr>
            <a:r>
              <a:rPr lang="en-US" sz="3600" dirty="0" smtClean="0">
                <a:latin typeface="Times New Roman" panose="02020603050405020304" pitchFamily="18" charset="0"/>
                <a:cs typeface="Times New Roman" panose="02020603050405020304" pitchFamily="18" charset="0"/>
              </a:rPr>
              <a:t>Awareness </a:t>
            </a:r>
            <a:r>
              <a:rPr lang="en-US" sz="3600" dirty="0">
                <a:latin typeface="Times New Roman" panose="02020603050405020304" pitchFamily="18" charset="0"/>
                <a:cs typeface="Times New Roman" panose="02020603050405020304" pitchFamily="18" charset="0"/>
              </a:rPr>
              <a:t>of osteoporosis risk </a:t>
            </a:r>
            <a:r>
              <a:rPr lang="en-US" sz="3600" dirty="0" smtClean="0">
                <a:latin typeface="Times New Roman" panose="02020603050405020304" pitchFamily="18" charset="0"/>
                <a:cs typeface="Times New Roman" panose="02020603050405020304" pitchFamily="18" charset="0"/>
              </a:rPr>
              <a:t>mandates the </a:t>
            </a:r>
            <a:r>
              <a:rPr lang="en-US" sz="3600" dirty="0">
                <a:latin typeface="Times New Roman" panose="02020603050405020304" pitchFamily="18" charset="0"/>
                <a:cs typeface="Times New Roman" panose="02020603050405020304" pitchFamily="18" charset="0"/>
              </a:rPr>
              <a:t>stratification of </a:t>
            </a:r>
            <a:r>
              <a:rPr lang="en-US" sz="3600" dirty="0" smtClean="0">
                <a:latin typeface="Times New Roman" panose="02020603050405020304" pitchFamily="18" charset="0"/>
                <a:cs typeface="Times New Roman" panose="02020603050405020304" pitchFamily="18" charset="0"/>
              </a:rPr>
              <a:t>patients into </a:t>
            </a:r>
            <a:r>
              <a:rPr lang="en-US" sz="3600" dirty="0">
                <a:latin typeface="Times New Roman" panose="02020603050405020304" pitchFamily="18" charset="0"/>
                <a:cs typeface="Times New Roman" panose="02020603050405020304" pitchFamily="18" charset="0"/>
              </a:rPr>
              <a:t>low, moderate </a:t>
            </a:r>
            <a:r>
              <a:rPr lang="en-US" sz="3600" dirty="0" smtClean="0">
                <a:latin typeface="Times New Roman" panose="02020603050405020304" pitchFamily="18" charset="0"/>
                <a:cs typeface="Times New Roman" panose="02020603050405020304" pitchFamily="18" charset="0"/>
              </a:rPr>
              <a:t>and high-risk </a:t>
            </a:r>
            <a:r>
              <a:rPr lang="en-US" sz="3600" dirty="0">
                <a:latin typeface="Times New Roman" panose="02020603050405020304" pitchFamily="18" charset="0"/>
                <a:cs typeface="Times New Roman" panose="02020603050405020304" pitchFamily="18" charset="0"/>
              </a:rPr>
              <a:t>categories</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600" dirty="0">
                <a:latin typeface="Times New Roman" panose="02020603050405020304" pitchFamily="18" charset="0"/>
                <a:cs typeface="Times New Roman" panose="02020603050405020304" pitchFamily="18" charset="0"/>
              </a:rPr>
              <a:t>All patients should </a:t>
            </a:r>
            <a:r>
              <a:rPr lang="en-US" sz="3600" dirty="0" smtClean="0">
                <a:latin typeface="Times New Roman" panose="02020603050405020304" pitchFamily="18" charset="0"/>
                <a:cs typeface="Times New Roman" panose="02020603050405020304" pitchFamily="18" charset="0"/>
              </a:rPr>
              <a:t>maintain adequate </a:t>
            </a:r>
            <a:r>
              <a:rPr lang="en-US" sz="3600" dirty="0">
                <a:latin typeface="Times New Roman" panose="02020603050405020304" pitchFamily="18" charset="0"/>
                <a:cs typeface="Times New Roman" panose="02020603050405020304" pitchFamily="18" charset="0"/>
              </a:rPr>
              <a:t>intake of calcium and </a:t>
            </a:r>
            <a:r>
              <a:rPr lang="en-US" sz="3600" dirty="0" smtClean="0">
                <a:latin typeface="Times New Roman" panose="02020603050405020304" pitchFamily="18" charset="0"/>
                <a:cs typeface="Times New Roman" panose="02020603050405020304" pitchFamily="18" charset="0"/>
              </a:rPr>
              <a:t>vitamin D.</a:t>
            </a:r>
          </a:p>
          <a:p>
            <a:pPr>
              <a:buFontTx/>
              <a:buChar char="-"/>
            </a:pPr>
            <a:r>
              <a:rPr lang="en-US" sz="3600" dirty="0" smtClean="0">
                <a:latin typeface="Times New Roman" panose="02020603050405020304" pitchFamily="18" charset="0"/>
                <a:cs typeface="Times New Roman" panose="02020603050405020304" pitchFamily="18" charset="0"/>
              </a:rPr>
              <a:t>Those </a:t>
            </a:r>
            <a:r>
              <a:rPr lang="en-US" sz="3600" dirty="0">
                <a:latin typeface="Times New Roman" panose="02020603050405020304" pitchFamily="18" charset="0"/>
                <a:cs typeface="Times New Roman" panose="02020603050405020304" pitchFamily="18" charset="0"/>
              </a:rPr>
              <a:t>in </a:t>
            </a:r>
            <a:r>
              <a:rPr lang="en-US" sz="3600" dirty="0">
                <a:solidFill>
                  <a:srgbClr val="C00000"/>
                </a:solidFill>
                <a:latin typeface="Times New Roman" panose="02020603050405020304" pitchFamily="18" charset="0"/>
                <a:cs typeface="Times New Roman" panose="02020603050405020304" pitchFamily="18" charset="0"/>
              </a:rPr>
              <a:t>moderate</a:t>
            </a:r>
            <a:r>
              <a:rPr lang="en-US" sz="3600" dirty="0">
                <a:latin typeface="Times New Roman" panose="02020603050405020304" pitchFamily="18" charset="0"/>
                <a:cs typeface="Times New Roman" panose="02020603050405020304" pitchFamily="18" charset="0"/>
              </a:rPr>
              <a:t> and </a:t>
            </a:r>
            <a:r>
              <a:rPr lang="en-US" sz="3600" dirty="0">
                <a:solidFill>
                  <a:srgbClr val="C00000"/>
                </a:solidFill>
                <a:latin typeface="Times New Roman" panose="02020603050405020304" pitchFamily="18" charset="0"/>
                <a:cs typeface="Times New Roman" panose="02020603050405020304" pitchFamily="18" charset="0"/>
              </a:rPr>
              <a:t>high-risk</a:t>
            </a:r>
            <a:r>
              <a:rPr lang="en-US" sz="3600" dirty="0">
                <a:latin typeface="Times New Roman" panose="02020603050405020304" pitchFamily="18" charset="0"/>
                <a:cs typeface="Times New Roman" panose="02020603050405020304" pitchFamily="18" charset="0"/>
              </a:rPr>
              <a:t> categories </a:t>
            </a:r>
            <a:r>
              <a:rPr lang="en-US" sz="3600" dirty="0" smtClean="0">
                <a:solidFill>
                  <a:srgbClr val="C00000"/>
                </a:solidFill>
                <a:latin typeface="Times New Roman" panose="02020603050405020304" pitchFamily="18" charset="0"/>
                <a:cs typeface="Times New Roman" panose="02020603050405020304" pitchFamily="18" charset="0"/>
              </a:rPr>
              <a:t>should</a:t>
            </a:r>
            <a:r>
              <a:rPr lang="en-US" sz="3600" dirty="0" smtClean="0">
                <a:latin typeface="Times New Roman" panose="02020603050405020304" pitchFamily="18" charset="0"/>
                <a:cs typeface="Times New Roman" panose="02020603050405020304" pitchFamily="18" charset="0"/>
              </a:rPr>
              <a:t> initiate </a:t>
            </a:r>
            <a:r>
              <a:rPr lang="en-US" sz="3600" dirty="0" smtClean="0">
                <a:solidFill>
                  <a:srgbClr val="00B050"/>
                </a:solidFill>
                <a:latin typeface="Times New Roman" panose="02020603050405020304" pitchFamily="18" charset="0"/>
                <a:cs typeface="Times New Roman" panose="02020603050405020304" pitchFamily="18" charset="0"/>
              </a:rPr>
              <a:t>bisphosphonate</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therapy,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or </a:t>
            </a:r>
            <a:r>
              <a:rPr lang="en-US" sz="3600" dirty="0">
                <a:latin typeface="Times New Roman" panose="02020603050405020304" pitchFamily="18" charset="0"/>
                <a:cs typeface="Times New Roman" panose="02020603050405020304" pitchFamily="18" charset="0"/>
              </a:rPr>
              <a:t>if </a:t>
            </a:r>
            <a:r>
              <a:rPr lang="en-US" sz="3600" dirty="0" smtClean="0">
                <a:latin typeface="Times New Roman" panose="02020603050405020304" pitchFamily="18" charset="0"/>
                <a:cs typeface="Times New Roman" panose="02020603050405020304" pitchFamily="18" charset="0"/>
              </a:rPr>
              <a:t>bisphosphonates are </a:t>
            </a:r>
            <a:r>
              <a:rPr lang="en-US" sz="3600" dirty="0">
                <a:latin typeface="Times New Roman" panose="02020603050405020304" pitchFamily="18" charset="0"/>
                <a:cs typeface="Times New Roman" panose="02020603050405020304" pitchFamily="18" charset="0"/>
              </a:rPr>
              <a:t>contraindicated,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use of alternative agents such </a:t>
            </a:r>
            <a:r>
              <a:rPr lang="en-US" sz="3600" dirty="0">
                <a:latin typeface="Times New Roman" panose="02020603050405020304" pitchFamily="18" charset="0"/>
                <a:cs typeface="Times New Roman" panose="02020603050405020304" pitchFamily="18" charset="0"/>
              </a:rPr>
              <a:t>as </a:t>
            </a:r>
            <a:r>
              <a:rPr lang="en-US" sz="3600" dirty="0" err="1">
                <a:latin typeface="Times New Roman" panose="02020603050405020304" pitchFamily="18" charset="0"/>
                <a:cs typeface="Times New Roman" panose="02020603050405020304" pitchFamily="18" charset="0"/>
              </a:rPr>
              <a:t>teriparatide</a:t>
            </a:r>
            <a:r>
              <a:rPr lang="en-US" sz="3600" dirty="0">
                <a:latin typeface="Times New Roman" panose="02020603050405020304" pitchFamily="18" charset="0"/>
                <a:cs typeface="Times New Roman" panose="02020603050405020304" pitchFamily="18" charset="0"/>
              </a:rPr>
              <a:t> or </a:t>
            </a:r>
            <a:r>
              <a:rPr lang="en-US" sz="3600" dirty="0" err="1">
                <a:latin typeface="Times New Roman" panose="02020603050405020304" pitchFamily="18" charset="0"/>
                <a:cs typeface="Times New Roman" panose="02020603050405020304" pitchFamily="18" charset="0"/>
              </a:rPr>
              <a:t>denosumab</a:t>
            </a:r>
            <a:r>
              <a:rPr lang="en-US" sz="3600" dirty="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46</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9228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889"/>
            <a:ext cx="10515600" cy="701168"/>
          </a:xfrm>
        </p:spPr>
        <p:txBody>
          <a:bodyPr>
            <a:normAutofit fontScale="90000"/>
          </a:bodyPr>
          <a:lstStyle/>
          <a:p>
            <a:pPr algn="ctr"/>
            <a:r>
              <a:rPr lang="en-US" sz="48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Bisphosphonates</a:t>
            </a:r>
            <a:endParaRPr lang="en-US" sz="48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0" y="1048512"/>
            <a:ext cx="11712956" cy="5410963"/>
          </a:xfrm>
        </p:spPr>
        <p:txBody>
          <a:bodyPr>
            <a:normAutofit/>
          </a:bodyPr>
          <a:lstStyle/>
          <a:p>
            <a:pPr>
              <a:buFontTx/>
              <a:buChar char="-"/>
            </a:pPr>
            <a:r>
              <a:rPr lang="en-US" dirty="0" smtClean="0">
                <a:latin typeface="Times New Roman" panose="02020603050405020304" pitchFamily="18" charset="0"/>
                <a:cs typeface="Times New Roman" panose="02020603050405020304" pitchFamily="18" charset="0"/>
              </a:rPr>
              <a:t>Bisphosphonates</a:t>
            </a:r>
            <a:r>
              <a:rPr lang="en-US" dirty="0">
                <a:latin typeface="Times New Roman" panose="02020603050405020304" pitchFamily="18" charset="0"/>
                <a:cs typeface="Times New Roman" panose="02020603050405020304" pitchFamily="18" charset="0"/>
              </a:rPr>
              <a:t>, such as once-weekly </a:t>
            </a:r>
            <a:r>
              <a:rPr lang="en-US" dirty="0" smtClean="0">
                <a:latin typeface="Times New Roman" panose="02020603050405020304" pitchFamily="18" charset="0"/>
                <a:cs typeface="Times New Roman" panose="02020603050405020304" pitchFamily="18" charset="0"/>
              </a:rPr>
              <a:t>oral alendronate </a:t>
            </a:r>
            <a:r>
              <a:rPr lang="en-US" dirty="0">
                <a:latin typeface="Times New Roman" panose="02020603050405020304" pitchFamily="18" charset="0"/>
                <a:cs typeface="Times New Roman" panose="02020603050405020304" pitchFamily="18" charset="0"/>
              </a:rPr>
              <a:t>or once-monthly </a:t>
            </a:r>
            <a:r>
              <a:rPr lang="en-US" dirty="0" smtClean="0">
                <a:latin typeface="Times New Roman" panose="02020603050405020304" pitchFamily="18" charset="0"/>
                <a:cs typeface="Times New Roman" panose="02020603050405020304" pitchFamily="18" charset="0"/>
              </a:rPr>
              <a:t>oral </a:t>
            </a:r>
            <a:r>
              <a:rPr lang="en-US" dirty="0" err="1" smtClean="0">
                <a:latin typeface="Times New Roman" panose="02020603050405020304" pitchFamily="18" charset="0"/>
                <a:cs typeface="Times New Roman" panose="02020603050405020304" pitchFamily="18" charset="0"/>
              </a:rPr>
              <a:t>ibandronate</a:t>
            </a:r>
            <a:r>
              <a:rPr lang="en-US" dirty="0" smtClean="0">
                <a:latin typeface="Times New Roman" panose="02020603050405020304" pitchFamily="18" charset="0"/>
                <a:cs typeface="Times New Roman" panose="02020603050405020304" pitchFamily="18" charset="0"/>
              </a:rPr>
              <a:t>, have </a:t>
            </a:r>
            <a:r>
              <a:rPr lang="en-US" dirty="0">
                <a:latin typeface="Times New Roman" panose="02020603050405020304" pitchFamily="18" charset="0"/>
                <a:cs typeface="Times New Roman" panose="02020603050405020304" pitchFamily="18" charset="0"/>
              </a:rPr>
              <a:t>been the most studied agent for </a:t>
            </a:r>
            <a:r>
              <a:rPr lang="en-US" dirty="0" smtClean="0">
                <a:latin typeface="Times New Roman" panose="02020603050405020304" pitchFamily="18" charset="0"/>
                <a:cs typeface="Times New Roman" panose="02020603050405020304" pitchFamily="18" charset="0"/>
              </a:rPr>
              <a:t>prevention and </a:t>
            </a:r>
            <a:r>
              <a:rPr lang="en-US" dirty="0">
                <a:latin typeface="Times New Roman" panose="02020603050405020304" pitchFamily="18" charset="0"/>
                <a:cs typeface="Times New Roman" panose="02020603050405020304" pitchFamily="18" charset="0"/>
              </a:rPr>
              <a:t>treatment of </a:t>
            </a:r>
            <a:r>
              <a:rPr lang="en-US" dirty="0" smtClean="0">
                <a:latin typeface="Times New Roman" panose="02020603050405020304" pitchFamily="18" charset="0"/>
                <a:cs typeface="Times New Roman" panose="02020603050405020304" pitchFamily="18" charset="0"/>
              </a:rPr>
              <a:t>GIO</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studies have focused on vertebral fractures as a primary </a:t>
            </a:r>
            <a:r>
              <a:rPr lang="en-US" dirty="0" smtClean="0">
                <a:latin typeface="Times New Roman" panose="02020603050405020304" pitchFamily="18" charset="0"/>
                <a:cs typeface="Times New Roman" panose="02020603050405020304" pitchFamily="18" charset="0"/>
              </a:rPr>
              <a:t>endpoint.</a:t>
            </a:r>
          </a:p>
          <a:p>
            <a:pPr>
              <a:buFontTx/>
              <a:buChar char="-"/>
            </a:pPr>
            <a:r>
              <a:rPr lang="en-US" dirty="0">
                <a:latin typeface="Times New Roman" panose="02020603050405020304" pitchFamily="18" charset="0"/>
                <a:cs typeface="Times New Roman" panose="02020603050405020304" pitchFamily="18" charset="0"/>
              </a:rPr>
              <a:t>A </a:t>
            </a:r>
            <a:r>
              <a:rPr lang="en-US" dirty="0">
                <a:solidFill>
                  <a:srgbClr val="00B050"/>
                </a:solidFill>
                <a:latin typeface="Times New Roman" panose="02020603050405020304" pitchFamily="18" charset="0"/>
                <a:cs typeface="Times New Roman" panose="02020603050405020304" pitchFamily="18" charset="0"/>
              </a:rPr>
              <a:t>2016 Cochrane </a:t>
            </a:r>
            <a:r>
              <a:rPr lang="en-US" dirty="0" smtClean="0">
                <a:solidFill>
                  <a:srgbClr val="00B050"/>
                </a:solidFill>
                <a:latin typeface="Times New Roman" panose="02020603050405020304" pitchFamily="18" charset="0"/>
                <a:cs typeface="Times New Roman" panose="02020603050405020304" pitchFamily="18" charset="0"/>
              </a:rPr>
              <a:t>review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27 randomized control trials for </a:t>
            </a:r>
            <a:r>
              <a:rPr lang="en-US" dirty="0" smtClean="0">
                <a:latin typeface="Times New Roman" panose="02020603050405020304" pitchFamily="18" charset="0"/>
                <a:cs typeface="Times New Roman" panose="02020603050405020304" pitchFamily="18" charset="0"/>
              </a:rPr>
              <a:t>bisphosphonates in </a:t>
            </a:r>
            <a:r>
              <a:rPr lang="en-US" dirty="0">
                <a:latin typeface="Times New Roman" panose="02020603050405020304" pitchFamily="18" charset="0"/>
                <a:cs typeface="Times New Roman" panose="02020603050405020304" pitchFamily="18" charset="0"/>
              </a:rPr>
              <a:t>chronic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users </a:t>
            </a:r>
            <a:r>
              <a:rPr lang="en-US" dirty="0" smtClean="0">
                <a:latin typeface="Times New Roman" panose="02020603050405020304" pitchFamily="18" charset="0"/>
                <a:cs typeface="Times New Roman" panose="02020603050405020304" pitchFamily="18" charset="0"/>
              </a:rPr>
              <a:t>found:</a:t>
            </a:r>
          </a:p>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Bisphosphonates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beneficial in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Reducing </a:t>
            </a:r>
            <a:r>
              <a:rPr lang="en-US" dirty="0">
                <a:solidFill>
                  <a:srgbClr val="00B050"/>
                </a:solidFill>
                <a:latin typeface="Times New Roman" panose="02020603050405020304" pitchFamily="18" charset="0"/>
                <a:cs typeface="Times New Roman" panose="02020603050405020304" pitchFamily="18" charset="0"/>
              </a:rPr>
              <a:t>the risk of vertebral fractures </a:t>
            </a:r>
            <a:r>
              <a:rPr lang="en-US" dirty="0" smtClean="0">
                <a:latin typeface="Times New Roman" panose="02020603050405020304" pitchFamily="18" charset="0"/>
                <a:cs typeface="Times New Roman" panose="02020603050405020304" pitchFamily="18" charset="0"/>
              </a:rPr>
              <a:t>at 24 months </a:t>
            </a:r>
            <a:r>
              <a:rPr lang="en-US" dirty="0">
                <a:latin typeface="Times New Roman" panose="02020603050405020304" pitchFamily="18" charset="0"/>
                <a:cs typeface="Times New Roman" panose="02020603050405020304" pitchFamily="18" charset="0"/>
              </a:rPr>
              <a:t>of use</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Preventing </a:t>
            </a:r>
            <a:r>
              <a:rPr lang="en-US" dirty="0">
                <a:solidFill>
                  <a:srgbClr val="00B050"/>
                </a:solidFill>
                <a:latin typeface="Times New Roman" panose="02020603050405020304" pitchFamily="18" charset="0"/>
                <a:cs typeface="Times New Roman" panose="02020603050405020304" pitchFamily="18" charset="0"/>
              </a:rPr>
              <a:t>bone loss </a:t>
            </a:r>
            <a:r>
              <a:rPr lang="en-US" dirty="0">
                <a:latin typeface="Times New Roman" panose="02020603050405020304" pitchFamily="18" charset="0"/>
                <a:cs typeface="Times New Roman" panose="02020603050405020304" pitchFamily="18" charset="0"/>
              </a:rPr>
              <a:t>at </a:t>
            </a:r>
            <a:r>
              <a:rPr lang="en-US" dirty="0" smtClean="0">
                <a:latin typeface="Times New Roman" panose="02020603050405020304" pitchFamily="18" charset="0"/>
                <a:cs typeface="Times New Roman" panose="02020603050405020304" pitchFamily="18" charset="0"/>
              </a:rPr>
              <a:t>the lumbar </a:t>
            </a:r>
            <a:r>
              <a:rPr lang="en-US" dirty="0">
                <a:latin typeface="Times New Roman" panose="02020603050405020304" pitchFamily="18" charset="0"/>
                <a:cs typeface="Times New Roman" panose="02020603050405020304" pitchFamily="18" charset="0"/>
              </a:rPr>
              <a:t>spine </a:t>
            </a:r>
            <a:r>
              <a:rPr lang="en-US" dirty="0" smtClean="0">
                <a:latin typeface="Times New Roman" panose="02020603050405020304" pitchFamily="18" charset="0"/>
                <a:cs typeface="Times New Roman" panose="02020603050405020304" pitchFamily="18" charset="0"/>
              </a:rPr>
              <a:t>and femoral </a:t>
            </a:r>
            <a:r>
              <a:rPr lang="en-US" dirty="0">
                <a:latin typeface="Times New Roman" panose="02020603050405020304" pitchFamily="18" charset="0"/>
                <a:cs typeface="Times New Roman" panose="02020603050405020304" pitchFamily="18" charset="0"/>
              </a:rPr>
              <a:t>neck</a:t>
            </a:r>
            <a:r>
              <a:rPr lang="en-US"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(Allen </a:t>
            </a:r>
            <a:r>
              <a:rPr lang="en-US" sz="2400" dirty="0">
                <a:latin typeface="Times New Roman" panose="02020603050405020304" pitchFamily="18" charset="0"/>
                <a:cs typeface="Times New Roman" panose="02020603050405020304" pitchFamily="18" charset="0"/>
              </a:rPr>
              <a:t>CS, Yeung JH, </a:t>
            </a:r>
            <a:r>
              <a:rPr lang="en-US" sz="2400" dirty="0" err="1">
                <a:latin typeface="Times New Roman" panose="02020603050405020304" pitchFamily="18" charset="0"/>
                <a:cs typeface="Times New Roman" panose="02020603050405020304" pitchFamily="18" charset="0"/>
              </a:rPr>
              <a:t>Vandermeer</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Homik</a:t>
            </a:r>
            <a:r>
              <a:rPr lang="en-US" sz="2400" dirty="0">
                <a:latin typeface="Times New Roman" panose="02020603050405020304" pitchFamily="18" charset="0"/>
                <a:cs typeface="Times New Roman" panose="02020603050405020304" pitchFamily="18" charset="0"/>
              </a:rPr>
              <a:t> J</a:t>
            </a:r>
            <a:r>
              <a:rPr lang="en-US" sz="2400" dirty="0" smtClean="0">
                <a:latin typeface="Times New Roman" panose="02020603050405020304" pitchFamily="18" charset="0"/>
                <a:cs typeface="Times New Roman" panose="02020603050405020304" pitchFamily="18" charset="0"/>
              </a:rPr>
              <a:t>. Bisphosphonates </a:t>
            </a:r>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steroid-induced osteoporosis</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Cochrane Database </a:t>
            </a:r>
            <a:r>
              <a:rPr lang="en-US" sz="2400" b="1" i="1" dirty="0" err="1">
                <a:latin typeface="Times New Roman" panose="02020603050405020304" pitchFamily="18" charset="0"/>
                <a:cs typeface="Times New Roman" panose="02020603050405020304" pitchFamily="18" charset="0"/>
              </a:rPr>
              <a:t>Syst</a:t>
            </a:r>
            <a:r>
              <a:rPr lang="en-US" sz="2400" b="1" i="1" dirty="0">
                <a:latin typeface="Times New Roman" panose="02020603050405020304" pitchFamily="18" charset="0"/>
                <a:cs typeface="Times New Roman" panose="02020603050405020304" pitchFamily="18" charset="0"/>
              </a:rPr>
              <a:t> Rev </a:t>
            </a:r>
            <a:r>
              <a:rPr lang="en-US" sz="2400" dirty="0">
                <a:latin typeface="Times New Roman" panose="02020603050405020304" pitchFamily="18" charset="0"/>
                <a:cs typeface="Times New Roman" panose="02020603050405020304" pitchFamily="18" charset="0"/>
              </a:rPr>
              <a:t>2016; </a:t>
            </a:r>
            <a:r>
              <a:rPr lang="en-US" sz="2400" dirty="0" smtClean="0">
                <a:latin typeface="Times New Roman" panose="02020603050405020304" pitchFamily="18" charset="0"/>
                <a:cs typeface="Times New Roman" panose="02020603050405020304" pitchFamily="18" charset="0"/>
              </a:rPr>
              <a:t>10:Cd001347).</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47</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84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914400"/>
            <a:ext cx="11712956" cy="5308599"/>
          </a:xfrm>
        </p:spPr>
        <p:txBody>
          <a:bodyPr>
            <a:normAutofit/>
          </a:bodyPr>
          <a:lstStyle/>
          <a:p>
            <a:pPr>
              <a:buFontTx/>
              <a:buChar char="-"/>
            </a:pPr>
            <a:r>
              <a:rPr lang="en-US" sz="3600" dirty="0" smtClean="0">
                <a:latin typeface="Times New Roman" panose="02020603050405020304" pitchFamily="18" charset="0"/>
                <a:cs typeface="Times New Roman" panose="02020603050405020304" pitchFamily="18" charset="0"/>
              </a:rPr>
              <a:t>In </a:t>
            </a:r>
            <a:r>
              <a:rPr lang="en-US" sz="3600" dirty="0">
                <a:latin typeface="Times New Roman" panose="02020603050405020304" pitchFamily="18" charset="0"/>
                <a:cs typeface="Times New Roman" panose="02020603050405020304" pitchFamily="18" charset="0"/>
              </a:rPr>
              <a:t>addition to improving BMD or </a:t>
            </a:r>
            <a:r>
              <a:rPr lang="en-US" sz="3600" dirty="0" smtClean="0">
                <a:latin typeface="Times New Roman" panose="02020603050405020304" pitchFamily="18" charset="0"/>
                <a:cs typeface="Times New Roman" panose="02020603050405020304" pitchFamily="18" charset="0"/>
              </a:rPr>
              <a:t>vertebral fracture </a:t>
            </a:r>
            <a:r>
              <a:rPr lang="en-US" sz="3600" dirty="0">
                <a:latin typeface="Times New Roman" panose="02020603050405020304" pitchFamily="18" charset="0"/>
                <a:cs typeface="Times New Roman" panose="02020603050405020304" pitchFamily="18" charset="0"/>
              </a:rPr>
              <a:t>risk, treatment can </a:t>
            </a:r>
            <a:r>
              <a:rPr lang="en-US" sz="3600" dirty="0" smtClean="0">
                <a:solidFill>
                  <a:srgbClr val="00B050"/>
                </a:solidFill>
                <a:latin typeface="Times New Roman" panose="02020603050405020304" pitchFamily="18" charset="0"/>
                <a:cs typeface="Times New Roman" panose="02020603050405020304" pitchFamily="18" charset="0"/>
              </a:rPr>
              <a:t>also reduce </a:t>
            </a:r>
            <a:r>
              <a:rPr lang="en-US" sz="3600" dirty="0">
                <a:solidFill>
                  <a:srgbClr val="00B050"/>
                </a:solidFill>
                <a:latin typeface="Times New Roman" panose="02020603050405020304" pitchFamily="18" charset="0"/>
                <a:cs typeface="Times New Roman" panose="02020603050405020304" pitchFamily="18" charset="0"/>
              </a:rPr>
              <a:t>the </a:t>
            </a:r>
            <a:r>
              <a:rPr lang="en-US" sz="3600" dirty="0" smtClean="0">
                <a:solidFill>
                  <a:srgbClr val="00B050"/>
                </a:solidFill>
                <a:latin typeface="Times New Roman" panose="02020603050405020304" pitchFamily="18" charset="0"/>
                <a:cs typeface="Times New Roman" panose="02020603050405020304" pitchFamily="18" charset="0"/>
              </a:rPr>
              <a:t>risk of </a:t>
            </a:r>
            <a:r>
              <a:rPr lang="en-US" sz="3600" dirty="0">
                <a:solidFill>
                  <a:srgbClr val="00B050"/>
                </a:solidFill>
                <a:latin typeface="Times New Roman" panose="02020603050405020304" pitchFamily="18" charset="0"/>
                <a:cs typeface="Times New Roman" panose="02020603050405020304" pitchFamily="18" charset="0"/>
              </a:rPr>
              <a:t>hip fractures</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In </a:t>
            </a:r>
            <a:r>
              <a:rPr lang="en-US" sz="3600" dirty="0">
                <a:latin typeface="Times New Roman" panose="02020603050405020304" pitchFamily="18" charset="0"/>
                <a:cs typeface="Times New Roman" panose="02020603050405020304" pitchFamily="18" charset="0"/>
              </a:rPr>
              <a:t>a Swedish retrospective </a:t>
            </a:r>
            <a:r>
              <a:rPr lang="en-US" sz="3600" dirty="0" smtClean="0">
                <a:latin typeface="Times New Roman" panose="02020603050405020304" pitchFamily="18" charset="0"/>
                <a:cs typeface="Times New Roman" panose="02020603050405020304" pitchFamily="18" charset="0"/>
              </a:rPr>
              <a:t>cohort study </a:t>
            </a:r>
            <a:r>
              <a:rPr lang="en-US" sz="3600" dirty="0">
                <a:latin typeface="Times New Roman" panose="02020603050405020304" pitchFamily="18" charset="0"/>
                <a:cs typeface="Times New Roman" panose="02020603050405020304" pitchFamily="18" charset="0"/>
              </a:rPr>
              <a:t>of patients aged 65 years or older </a:t>
            </a:r>
            <a:r>
              <a:rPr lang="en-US" sz="3600" dirty="0" smtClean="0">
                <a:latin typeface="Times New Roman" panose="02020603050405020304" pitchFamily="18" charset="0"/>
                <a:cs typeface="Times New Roman" panose="02020603050405020304" pitchFamily="18" charset="0"/>
              </a:rPr>
              <a:t>who were on </a:t>
            </a:r>
            <a:r>
              <a:rPr lang="en-US" sz="3600" dirty="0">
                <a:latin typeface="Times New Roman" panose="02020603050405020304" pitchFamily="18" charset="0"/>
                <a:cs typeface="Times New Roman" panose="02020603050405020304" pitchFamily="18" charset="0"/>
              </a:rPr>
              <a:t>3 months or more of at least 5mg/day </a:t>
            </a:r>
            <a:r>
              <a:rPr lang="en-US" sz="3600" dirty="0" smtClean="0">
                <a:latin typeface="Times New Roman" panose="02020603050405020304" pitchFamily="18" charset="0"/>
                <a:cs typeface="Times New Roman" panose="02020603050405020304" pitchFamily="18" charset="0"/>
              </a:rPr>
              <a:t>oral prednisolone</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alendronate treatment </a:t>
            </a:r>
            <a:r>
              <a:rPr lang="en-US" sz="3600" dirty="0">
                <a:latin typeface="Times New Roman" panose="02020603050405020304" pitchFamily="18" charset="0"/>
                <a:cs typeface="Times New Roman" panose="02020603050405020304" pitchFamily="18" charset="0"/>
              </a:rPr>
              <a:t>resulted in </a:t>
            </a:r>
            <a:r>
              <a:rPr lang="en-US" sz="3600" dirty="0" smtClean="0">
                <a:latin typeface="Times New Roman" panose="02020603050405020304" pitchFamily="18" charset="0"/>
                <a:cs typeface="Times New Roman" panose="02020603050405020304" pitchFamily="18" charset="0"/>
              </a:rPr>
              <a:t>a lower </a:t>
            </a:r>
            <a:r>
              <a:rPr lang="en-US" sz="3600" dirty="0">
                <a:latin typeface="Times New Roman" panose="02020603050405020304" pitchFamily="18" charset="0"/>
                <a:cs typeface="Times New Roman" panose="02020603050405020304" pitchFamily="18" charset="0"/>
              </a:rPr>
              <a:t>risk of hip fracture than no </a:t>
            </a:r>
            <a:r>
              <a:rPr lang="en-US" sz="3600" dirty="0" smtClean="0">
                <a:latin typeface="Times New Roman" panose="02020603050405020304" pitchFamily="18" charset="0"/>
                <a:cs typeface="Times New Roman" panose="02020603050405020304" pitchFamily="18" charset="0"/>
              </a:rPr>
              <a:t>bisphosphonate treatment</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Axelsson</a:t>
            </a:r>
            <a:r>
              <a:rPr lang="en-US" sz="2400" dirty="0">
                <a:latin typeface="Times New Roman" panose="02020603050405020304" pitchFamily="18" charset="0"/>
                <a:cs typeface="Times New Roman" panose="02020603050405020304" pitchFamily="18" charset="0"/>
              </a:rPr>
              <a:t> KF, Nilsson AG, Wedel H, et al. Association between </a:t>
            </a:r>
            <a:r>
              <a:rPr lang="en-US" sz="2400" dirty="0" smtClean="0">
                <a:latin typeface="Times New Roman" panose="02020603050405020304" pitchFamily="18" charset="0"/>
                <a:cs typeface="Times New Roman" panose="02020603050405020304" pitchFamily="18" charset="0"/>
              </a:rPr>
              <a:t>alendronate use </a:t>
            </a:r>
            <a:r>
              <a:rPr lang="en-US" sz="2400" dirty="0">
                <a:latin typeface="Times New Roman" panose="02020603050405020304" pitchFamily="18" charset="0"/>
                <a:cs typeface="Times New Roman" panose="02020603050405020304" pitchFamily="18" charset="0"/>
              </a:rPr>
              <a:t>and hip fracture risk in older patients using oral prednisolone</a:t>
            </a:r>
            <a:r>
              <a:rPr lang="en-US" sz="2400"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JAMA </a:t>
            </a:r>
            <a:r>
              <a:rPr lang="en-US" sz="2400" dirty="0">
                <a:latin typeface="Times New Roman" panose="02020603050405020304" pitchFamily="18" charset="0"/>
                <a:cs typeface="Times New Roman" panose="02020603050405020304" pitchFamily="18" charset="0"/>
              </a:rPr>
              <a:t>2017</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318:146–155). </a:t>
            </a:r>
            <a:r>
              <a:rPr lang="en-US" sz="2000" dirty="0">
                <a:latin typeface="Times New Roman" panose="02020603050405020304" pitchFamily="18" charset="0"/>
                <a:cs typeface="Times New Roman" panose="02020603050405020304" pitchFamily="18" charset="0"/>
              </a:rPr>
              <a:t>This is the first major article to show that bisphosphonates reduce the risk of </a:t>
            </a:r>
            <a:r>
              <a:rPr lang="en-US" sz="2000" dirty="0" smtClean="0">
                <a:latin typeface="Times New Roman" panose="02020603050405020304" pitchFamily="18" charset="0"/>
                <a:cs typeface="Times New Roman" panose="02020603050405020304" pitchFamily="18" charset="0"/>
              </a:rPr>
              <a:t>hip fracture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GC </a:t>
            </a:r>
            <a:r>
              <a:rPr lang="en-US" sz="2000" dirty="0">
                <a:latin typeface="Times New Roman" panose="02020603050405020304" pitchFamily="18" charset="0"/>
                <a:cs typeface="Times New Roman" panose="02020603050405020304" pitchFamily="18" charset="0"/>
              </a:rPr>
              <a:t>use. Most of the previous literature looked at </a:t>
            </a:r>
            <a:r>
              <a:rPr lang="en-US" sz="2000" dirty="0" smtClean="0">
                <a:latin typeface="Times New Roman" panose="02020603050405020304" pitchFamily="18" charset="0"/>
                <a:cs typeface="Times New Roman" panose="02020603050405020304" pitchFamily="18" charset="0"/>
              </a:rPr>
              <a:t>vertebral fractures </a:t>
            </a:r>
            <a:r>
              <a:rPr lang="en-US" sz="2000" dirty="0">
                <a:latin typeface="Times New Roman" panose="02020603050405020304" pitchFamily="18" charset="0"/>
                <a:cs typeface="Times New Roman" panose="02020603050405020304" pitchFamily="18" charset="0"/>
              </a:rPr>
              <a:t>or at BMD.</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48</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838200" y="81889"/>
            <a:ext cx="10515600" cy="701168"/>
          </a:xfrm>
        </p:spPr>
        <p:txBody>
          <a:bodyPr>
            <a:normAutofit fontScale="90000"/>
          </a:bodyPr>
          <a:lstStyle/>
          <a:p>
            <a:pPr algn="ctr"/>
            <a:r>
              <a:rPr lang="en-US" sz="48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Bisphosphonates</a:t>
            </a:r>
            <a:endParaRPr lang="en-US" sz="48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286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78" y="6320136"/>
            <a:ext cx="11865021" cy="584775"/>
          </a:xfrm>
          <a:prstGeom prst="rect">
            <a:avLst/>
          </a:prstGeom>
          <a:noFill/>
        </p:spPr>
        <p:txBody>
          <a:bodyPr wrap="square" rtlCol="0">
            <a:spAutoFit/>
          </a:bodyPr>
          <a:lstStyle/>
          <a:p>
            <a:r>
              <a:rPr lang="en-US" sz="1600" i="1" dirty="0" smtClean="0"/>
              <a:t>Wang YK, </a:t>
            </a:r>
            <a:r>
              <a:rPr lang="en-US" sz="1600" i="1" dirty="0"/>
              <a:t>et al. Effects of alendronate for treatment </a:t>
            </a:r>
            <a:r>
              <a:rPr lang="en-US" sz="1600" i="1" dirty="0" smtClean="0"/>
              <a:t>of glucocorticoid-induced osteoporosis A </a:t>
            </a:r>
            <a:r>
              <a:rPr lang="en-US" sz="1600" i="1" dirty="0"/>
              <a:t>meta-analysis of randomized controlled trials. </a:t>
            </a:r>
            <a:r>
              <a:rPr lang="en-US" sz="1600" i="1" dirty="0" smtClean="0"/>
              <a:t>Medicine 2018; 97:42.</a:t>
            </a:r>
            <a:endParaRPr lang="en-US" sz="1600" dirty="0"/>
          </a:p>
        </p:txBody>
      </p:sp>
      <p:pic>
        <p:nvPicPr>
          <p:cNvPr id="4" name="Picture 3"/>
          <p:cNvPicPr>
            <a:picLocks noChangeAspect="1"/>
          </p:cNvPicPr>
          <p:nvPr/>
        </p:nvPicPr>
        <p:blipFill>
          <a:blip r:embed="rId3">
            <a:lum contrast="20000"/>
          </a:blip>
          <a:stretch>
            <a:fillRect/>
          </a:stretch>
        </p:blipFill>
        <p:spPr>
          <a:xfrm>
            <a:off x="1905000" y="720943"/>
            <a:ext cx="7928475" cy="5524874"/>
          </a:xfrm>
          <a:prstGeom prst="rect">
            <a:avLst/>
          </a:prstGeom>
        </p:spPr>
      </p:pic>
      <p:sp>
        <p:nvSpPr>
          <p:cNvPr id="6" name="Title 1"/>
          <p:cNvSpPr>
            <a:spLocks noGrp="1"/>
          </p:cNvSpPr>
          <p:nvPr>
            <p:ph type="title"/>
          </p:nvPr>
        </p:nvSpPr>
        <p:spPr>
          <a:xfrm>
            <a:off x="736600" y="76200"/>
            <a:ext cx="11264900" cy="533400"/>
          </a:xfrm>
        </p:spPr>
        <p:txBody>
          <a:bodyPr>
            <a:noAutofit/>
          </a:bodyPr>
          <a:lstStyle/>
          <a:p>
            <a:pPr algn="ctr"/>
            <a:r>
              <a:rPr lang="en-US" sz="2400" b="1" dirty="0">
                <a:solidFill>
                  <a:srgbClr val="0033CC"/>
                </a:solidFill>
                <a:latin typeface="Times New Roman" pitchFamily="18" charset="0"/>
                <a:cs typeface="Times New Roman" pitchFamily="18" charset="0"/>
              </a:rPr>
              <a:t>Effects of alendronate for treatment of glucocorticoid-induced </a:t>
            </a:r>
            <a:r>
              <a:rPr lang="en-US" sz="2400" b="1" dirty="0" smtClean="0">
                <a:solidFill>
                  <a:srgbClr val="0033CC"/>
                </a:solidFill>
                <a:latin typeface="Times New Roman" pitchFamily="18" charset="0"/>
                <a:cs typeface="Times New Roman" pitchFamily="18" charset="0"/>
              </a:rPr>
              <a:t>osteoporosis</a:t>
            </a:r>
            <a:br>
              <a:rPr lang="en-US" sz="2400" b="1" dirty="0" smtClean="0">
                <a:solidFill>
                  <a:srgbClr val="0033CC"/>
                </a:solidFill>
                <a:latin typeface="Times New Roman" pitchFamily="18" charset="0"/>
                <a:cs typeface="Times New Roman" pitchFamily="18" charset="0"/>
              </a:rPr>
            </a:br>
            <a:r>
              <a:rPr lang="en-US" sz="2400" b="1" dirty="0" smtClean="0">
                <a:solidFill>
                  <a:srgbClr val="0033CC"/>
                </a:solidFill>
                <a:latin typeface="Times New Roman" pitchFamily="18" charset="0"/>
                <a:cs typeface="Times New Roman" pitchFamily="18" charset="0"/>
              </a:rPr>
              <a:t>Systematic review and Meta-analysis </a:t>
            </a:r>
            <a:r>
              <a:rPr lang="en-US" sz="2400" b="1" dirty="0">
                <a:solidFill>
                  <a:srgbClr val="0033CC"/>
                </a:solidFill>
                <a:latin typeface="Times New Roman" pitchFamily="18" charset="0"/>
                <a:cs typeface="Times New Roman" pitchFamily="18" charset="0"/>
              </a:rPr>
              <a:t>of </a:t>
            </a:r>
            <a:r>
              <a:rPr lang="en-US" sz="2400" b="1" dirty="0" smtClean="0">
                <a:solidFill>
                  <a:srgbClr val="0033CC"/>
                </a:solidFill>
                <a:latin typeface="Times New Roman" pitchFamily="18" charset="0"/>
                <a:cs typeface="Times New Roman" pitchFamily="18" charset="0"/>
              </a:rPr>
              <a:t>RCTs</a:t>
            </a: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06624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013"/>
            <a:ext cx="10515600" cy="719963"/>
          </a:xfrm>
        </p:spPr>
        <p:txBody>
          <a:bodyPr/>
          <a:lstStyle/>
          <a:p>
            <a:pPr algn="ctr"/>
            <a:r>
              <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p:txBody>
      </p:sp>
      <p:sp>
        <p:nvSpPr>
          <p:cNvPr id="3" name="Content Placeholder 2"/>
          <p:cNvSpPr>
            <a:spLocks noGrp="1"/>
          </p:cNvSpPr>
          <p:nvPr>
            <p:ph idx="1"/>
          </p:nvPr>
        </p:nvSpPr>
        <p:spPr>
          <a:xfrm>
            <a:off x="838200" y="1048512"/>
            <a:ext cx="10515600" cy="5410963"/>
          </a:xfrm>
        </p:spPr>
        <p:txBody>
          <a:bodyPr/>
          <a:lstStyle/>
          <a:p>
            <a:pPr algn="just">
              <a:buFontTx/>
              <a:buChar char="-"/>
            </a:pPr>
            <a:r>
              <a:rPr lang="en-US" dirty="0">
                <a:latin typeface="Times New Roman" panose="02020603050405020304" pitchFamily="18" charset="0"/>
                <a:cs typeface="Times New Roman" panose="02020603050405020304" pitchFamily="18" charset="0"/>
              </a:rPr>
              <a:t>Fractures have been reported in as many as 30 to 50 percent of </a:t>
            </a:r>
            <a:r>
              <a:rPr lang="en-US" dirty="0" smtClean="0">
                <a:latin typeface="Times New Roman" panose="02020603050405020304" pitchFamily="18" charset="0"/>
                <a:cs typeface="Times New Roman" panose="02020603050405020304" pitchFamily="18" charset="0"/>
              </a:rPr>
              <a:t>glucocorticoid (GC) users.</a:t>
            </a:r>
          </a:p>
          <a:p>
            <a:pPr algn="just">
              <a:buFontTx/>
              <a:buChar char="-"/>
            </a:pPr>
            <a:r>
              <a:rPr lang="en-US" dirty="0" smtClean="0">
                <a:latin typeface="Times New Roman" panose="02020603050405020304" pitchFamily="18" charset="0"/>
                <a:cs typeface="Times New Roman" panose="02020603050405020304" pitchFamily="18" charset="0"/>
              </a:rPr>
              <a:t>GCs </a:t>
            </a:r>
            <a:r>
              <a:rPr lang="en-US" dirty="0">
                <a:latin typeface="Times New Roman" panose="02020603050405020304" pitchFamily="18" charset="0"/>
                <a:cs typeface="Times New Roman" panose="02020603050405020304" pitchFamily="18" charset="0"/>
              </a:rPr>
              <a:t>increase the risk of fracture, particularly </a:t>
            </a:r>
            <a:r>
              <a:rPr lang="en-US" dirty="0" smtClean="0">
                <a:latin typeface="Times New Roman" panose="02020603050405020304" pitchFamily="18" charset="0"/>
                <a:cs typeface="Times New Roman" panose="02020603050405020304" pitchFamily="18" charset="0"/>
              </a:rPr>
              <a:t>vertebral fractures</a:t>
            </a:r>
            <a:r>
              <a:rPr lang="en-US" dirty="0">
                <a:latin typeface="Times New Roman" panose="02020603050405020304" pitchFamily="18" charset="0"/>
                <a:cs typeface="Times New Roman" panose="02020603050405020304" pitchFamily="18" charset="0"/>
              </a:rPr>
              <a:t>, which occur early in the course of treatment, during the rapid phase of bone </a:t>
            </a:r>
            <a:r>
              <a:rPr lang="en-US" dirty="0" smtClean="0">
                <a:latin typeface="Times New Roman" panose="02020603050405020304" pitchFamily="18" charset="0"/>
                <a:cs typeface="Times New Roman" panose="02020603050405020304" pitchFamily="18" charset="0"/>
              </a:rPr>
              <a:t>loss.</a:t>
            </a:r>
          </a:p>
          <a:p>
            <a:pPr algn="just">
              <a:buFontTx/>
              <a:buChar char="-"/>
            </a:pPr>
            <a:r>
              <a:rPr lang="en-US" dirty="0">
                <a:latin typeface="Times New Roman" panose="02020603050405020304" pitchFamily="18" charset="0"/>
                <a:cs typeface="Times New Roman" panose="02020603050405020304" pitchFamily="18" charset="0"/>
              </a:rPr>
              <a:t>Glucocorticoid-induced bone loss is most rapid in the first 6 months of steroid use, with a slower decline with chronic use.</a:t>
            </a:r>
          </a:p>
          <a:p>
            <a:pPr algn="just">
              <a:buFontTx/>
              <a:buChar char="-"/>
            </a:pPr>
            <a:endParaRPr lang="en-US" dirty="0" smtClean="0">
              <a:latin typeface="Times New Roman" panose="02020603050405020304" pitchFamily="18" charset="0"/>
              <a:cs typeface="Times New Roman" panose="02020603050405020304" pitchFamily="18" charset="0"/>
            </a:endParaRPr>
          </a:p>
          <a:p>
            <a:pPr algn="just">
              <a:buFontTx/>
              <a:buChar char="-"/>
            </a:pPr>
            <a:r>
              <a:rPr lang="en-US" dirty="0">
                <a:latin typeface="Times New Roman" panose="02020603050405020304" pitchFamily="18" charset="0"/>
                <a:cs typeface="Times New Roman" panose="02020603050405020304" pitchFamily="18" charset="0"/>
              </a:rPr>
              <a:t>Fractures due to </a:t>
            </a:r>
            <a:r>
              <a:rPr lang="en-US" dirty="0" smtClean="0">
                <a:latin typeface="Times New Roman" panose="02020603050405020304" pitchFamily="18" charset="0"/>
                <a:cs typeface="Times New Roman" panose="02020603050405020304" pitchFamily="18" charset="0"/>
              </a:rPr>
              <a:t>GC </a:t>
            </a:r>
            <a:r>
              <a:rPr lang="en-US" dirty="0">
                <a:latin typeface="Times New Roman" panose="02020603050405020304" pitchFamily="18" charset="0"/>
                <a:cs typeface="Times New Roman" panose="02020603050405020304" pitchFamily="18" charset="0"/>
              </a:rPr>
              <a:t>use occur at higher </a:t>
            </a:r>
            <a:r>
              <a:rPr lang="en-US" dirty="0" smtClean="0">
                <a:latin typeface="Times New Roman" panose="02020603050405020304" pitchFamily="18" charset="0"/>
                <a:cs typeface="Times New Roman" panose="02020603050405020304" pitchFamily="18" charset="0"/>
              </a:rPr>
              <a:t>BMD </a:t>
            </a:r>
            <a:r>
              <a:rPr lang="en-US" dirty="0">
                <a:latin typeface="Times New Roman" panose="02020603050405020304" pitchFamily="18" charset="0"/>
                <a:cs typeface="Times New Roman" panose="02020603050405020304" pitchFamily="18" charset="0"/>
              </a:rPr>
              <a:t>values than occur in </a:t>
            </a:r>
            <a:r>
              <a:rPr lang="en-US" dirty="0" smtClean="0">
                <a:latin typeface="Times New Roman" panose="02020603050405020304" pitchFamily="18" charset="0"/>
                <a:cs typeface="Times New Roman" panose="02020603050405020304" pitchFamily="18" charset="0"/>
              </a:rPr>
              <a:t>postmenopausal osteoporosis.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738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76200"/>
            <a:ext cx="11264900" cy="533400"/>
          </a:xfrm>
        </p:spPr>
        <p:txBody>
          <a:bodyPr>
            <a:noAutofit/>
          </a:bodyPr>
          <a:lstStyle/>
          <a:p>
            <a:pPr algn="ctr"/>
            <a:r>
              <a:rPr lang="en-US" sz="2400" b="1" dirty="0">
                <a:solidFill>
                  <a:srgbClr val="0033CC"/>
                </a:solidFill>
                <a:latin typeface="Times New Roman" pitchFamily="18" charset="0"/>
                <a:cs typeface="Times New Roman" pitchFamily="18" charset="0"/>
              </a:rPr>
              <a:t>Effects of alendronate for treatment of glucocorticoid-induced </a:t>
            </a:r>
            <a:r>
              <a:rPr lang="en-US" sz="2400" b="1" dirty="0" smtClean="0">
                <a:solidFill>
                  <a:srgbClr val="0033CC"/>
                </a:solidFill>
                <a:latin typeface="Times New Roman" pitchFamily="18" charset="0"/>
                <a:cs typeface="Times New Roman" pitchFamily="18" charset="0"/>
              </a:rPr>
              <a:t>osteoporosis</a:t>
            </a:r>
            <a:br>
              <a:rPr lang="en-US" sz="2400" b="1" dirty="0" smtClean="0">
                <a:solidFill>
                  <a:srgbClr val="0033CC"/>
                </a:solidFill>
                <a:latin typeface="Times New Roman" pitchFamily="18" charset="0"/>
                <a:cs typeface="Times New Roman" pitchFamily="18" charset="0"/>
              </a:rPr>
            </a:br>
            <a:r>
              <a:rPr lang="en-US" sz="2400" b="1" dirty="0" smtClean="0">
                <a:solidFill>
                  <a:srgbClr val="0033CC"/>
                </a:solidFill>
                <a:latin typeface="Times New Roman" pitchFamily="18" charset="0"/>
                <a:cs typeface="Times New Roman" pitchFamily="18" charset="0"/>
              </a:rPr>
              <a:t>Systematic review and Meta-analysis </a:t>
            </a:r>
            <a:r>
              <a:rPr lang="en-US" sz="2400" b="1" dirty="0">
                <a:solidFill>
                  <a:srgbClr val="0033CC"/>
                </a:solidFill>
                <a:latin typeface="Times New Roman" pitchFamily="18" charset="0"/>
                <a:cs typeface="Times New Roman" pitchFamily="18" charset="0"/>
              </a:rPr>
              <a:t>of </a:t>
            </a:r>
            <a:r>
              <a:rPr lang="en-US" sz="2400" b="1" dirty="0" smtClean="0">
                <a:solidFill>
                  <a:srgbClr val="0033CC"/>
                </a:solidFill>
                <a:latin typeface="Times New Roman" pitchFamily="18" charset="0"/>
                <a:cs typeface="Times New Roman" pitchFamily="18" charset="0"/>
              </a:rPr>
              <a:t>RCTs</a:t>
            </a:r>
            <a:endParaRPr lang="en-US" sz="2400" dirty="0">
              <a:solidFill>
                <a:srgbClr val="0033CC"/>
              </a:solidFill>
              <a:latin typeface="Times New Roman" pitchFamily="18" charset="0"/>
              <a:cs typeface="Times New Roman" pitchFamily="18" charset="0"/>
            </a:endParaRPr>
          </a:p>
        </p:txBody>
      </p:sp>
      <p:pic>
        <p:nvPicPr>
          <p:cNvPr id="5" name="Picture 4"/>
          <p:cNvPicPr>
            <a:picLocks noChangeAspect="1"/>
          </p:cNvPicPr>
          <p:nvPr/>
        </p:nvPicPr>
        <p:blipFill>
          <a:blip r:embed="rId3">
            <a:lum contrast="20000"/>
          </a:blip>
          <a:stretch>
            <a:fillRect/>
          </a:stretch>
        </p:blipFill>
        <p:spPr>
          <a:xfrm>
            <a:off x="1905001" y="665610"/>
            <a:ext cx="8575740" cy="5654526"/>
          </a:xfrm>
          <a:prstGeom prst="rect">
            <a:avLst/>
          </a:prstGeom>
        </p:spPr>
      </p:pic>
      <p:sp>
        <p:nvSpPr>
          <p:cNvPr id="6" name="TextBox 5"/>
          <p:cNvSpPr txBox="1"/>
          <p:nvPr/>
        </p:nvSpPr>
        <p:spPr>
          <a:xfrm>
            <a:off x="136478" y="6320136"/>
            <a:ext cx="11865021" cy="584775"/>
          </a:xfrm>
          <a:prstGeom prst="rect">
            <a:avLst/>
          </a:prstGeom>
          <a:noFill/>
        </p:spPr>
        <p:txBody>
          <a:bodyPr wrap="square" rtlCol="0">
            <a:spAutoFit/>
          </a:bodyPr>
          <a:lstStyle/>
          <a:p>
            <a:r>
              <a:rPr lang="en-US" sz="1600" i="1" dirty="0" smtClean="0"/>
              <a:t>Wang YK, </a:t>
            </a:r>
            <a:r>
              <a:rPr lang="en-US" sz="1600" i="1" dirty="0"/>
              <a:t>et al. Effects of alendronate for treatment </a:t>
            </a:r>
            <a:r>
              <a:rPr lang="en-US" sz="1600" i="1" dirty="0" smtClean="0"/>
              <a:t>of glucocorticoid-induced osteoporosis A </a:t>
            </a:r>
            <a:r>
              <a:rPr lang="en-US" sz="1600" i="1" dirty="0"/>
              <a:t>meta-analysis of randomized controlled trials. </a:t>
            </a:r>
            <a:r>
              <a:rPr lang="en-US" sz="1600" i="1" dirty="0" smtClean="0"/>
              <a:t>Medicine 2018; 97:42.</a:t>
            </a:r>
            <a:endParaRPr lang="en-US" sz="1600" dirty="0"/>
          </a:p>
        </p:txBody>
      </p:sp>
    </p:spTree>
    <p:extLst>
      <p:ext uri="{BB962C8B-B14F-4D97-AF65-F5344CB8AC3E}">
        <p14:creationId xmlns:p14="http://schemas.microsoft.com/office/powerpoint/2010/main" val="4009289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76200"/>
            <a:ext cx="10877265" cy="838200"/>
          </a:xfrm>
        </p:spPr>
        <p:txBody>
          <a:bodyPr>
            <a:noAutofit/>
          </a:bodyPr>
          <a:lstStyle/>
          <a:p>
            <a:pPr algn="ctr"/>
            <a:r>
              <a:rPr lang="en-US" sz="3200" b="1" dirty="0">
                <a:solidFill>
                  <a:srgbClr val="0033CC"/>
                </a:solidFill>
                <a:latin typeface="Times New Roman" pitchFamily="18" charset="0"/>
                <a:cs typeface="Times New Roman" pitchFamily="18" charset="0"/>
              </a:rPr>
              <a:t>Benefit of </a:t>
            </a:r>
            <a:r>
              <a:rPr lang="en-US" sz="3200" b="1" dirty="0" err="1">
                <a:solidFill>
                  <a:srgbClr val="0033CC"/>
                </a:solidFill>
                <a:latin typeface="Times New Roman" pitchFamily="18" charset="0"/>
                <a:cs typeface="Times New Roman" pitchFamily="18" charset="0"/>
              </a:rPr>
              <a:t>Alendronate</a:t>
            </a:r>
            <a:r>
              <a:rPr lang="en-US" sz="3200" b="1" dirty="0">
                <a:solidFill>
                  <a:srgbClr val="0033CC"/>
                </a:solidFill>
                <a:latin typeface="Times New Roman" pitchFamily="18" charset="0"/>
                <a:cs typeface="Times New Roman" pitchFamily="18" charset="0"/>
              </a:rPr>
              <a:t> in </a:t>
            </a:r>
            <a:r>
              <a:rPr lang="en-US" sz="3200" b="1" dirty="0" err="1">
                <a:solidFill>
                  <a:srgbClr val="0033CC"/>
                </a:solidFill>
                <a:latin typeface="Times New Roman" pitchFamily="18" charset="0"/>
                <a:cs typeface="Times New Roman" pitchFamily="18" charset="0"/>
              </a:rPr>
              <a:t>Glucocorticoid</a:t>
            </a:r>
            <a:r>
              <a:rPr lang="en-US" sz="3200" b="1" dirty="0">
                <a:solidFill>
                  <a:srgbClr val="0033CC"/>
                </a:solidFill>
                <a:latin typeface="Times New Roman" pitchFamily="18" charset="0"/>
                <a:cs typeface="Times New Roman" pitchFamily="18" charset="0"/>
              </a:rPr>
              <a:t>-treated patients</a:t>
            </a:r>
            <a:endParaRPr lang="en-US" sz="3200" dirty="0">
              <a:solidFill>
                <a:srgbClr val="0033CC"/>
              </a:solidFill>
              <a:latin typeface="Times New Roman" pitchFamily="18" charset="0"/>
              <a:cs typeface="Times New Roman" pitchFamily="18" charset="0"/>
            </a:endParaRPr>
          </a:p>
        </p:txBody>
      </p:sp>
      <p:sp>
        <p:nvSpPr>
          <p:cNvPr id="3" name="TextBox 2"/>
          <p:cNvSpPr txBox="1"/>
          <p:nvPr/>
        </p:nvSpPr>
        <p:spPr>
          <a:xfrm>
            <a:off x="382137" y="6210952"/>
            <a:ext cx="11505063" cy="584775"/>
          </a:xfrm>
          <a:prstGeom prst="rect">
            <a:avLst/>
          </a:prstGeom>
          <a:noFill/>
        </p:spPr>
        <p:txBody>
          <a:bodyPr wrap="square" rtlCol="0">
            <a:spAutoFit/>
          </a:bodyPr>
          <a:lstStyle/>
          <a:p>
            <a:r>
              <a:rPr lang="en-US" sz="1600" i="1" dirty="0" err="1"/>
              <a:t>Saag</a:t>
            </a:r>
            <a:r>
              <a:rPr lang="en-US" sz="1600" i="1" dirty="0"/>
              <a:t> KG, </a:t>
            </a:r>
            <a:r>
              <a:rPr lang="en-US" sz="1600" i="1" dirty="0" err="1"/>
              <a:t>Emkey</a:t>
            </a:r>
            <a:r>
              <a:rPr lang="en-US" sz="1600" i="1" dirty="0"/>
              <a:t> R, </a:t>
            </a:r>
            <a:r>
              <a:rPr lang="en-US" sz="1600" i="1" dirty="0" err="1"/>
              <a:t>Schnitzer</a:t>
            </a:r>
            <a:r>
              <a:rPr lang="en-US" sz="1600" i="1" dirty="0"/>
              <a:t> TJ, et al. </a:t>
            </a:r>
            <a:r>
              <a:rPr lang="en-US" sz="1600" i="1" dirty="0" err="1"/>
              <a:t>Alendronate</a:t>
            </a:r>
            <a:r>
              <a:rPr lang="en-US" sz="1600" i="1" dirty="0"/>
              <a:t> for the prevention and treatment of </a:t>
            </a:r>
            <a:r>
              <a:rPr lang="en-US" sz="1600" i="1" dirty="0" err="1"/>
              <a:t>glucocorticoid</a:t>
            </a:r>
            <a:r>
              <a:rPr lang="en-US" sz="1600" i="1" dirty="0"/>
              <a:t>-induced osteoporosis. </a:t>
            </a:r>
            <a:r>
              <a:rPr lang="en-US" sz="1600" i="1" dirty="0" err="1"/>
              <a:t>Glucocorticoid</a:t>
            </a:r>
            <a:r>
              <a:rPr lang="en-US" sz="1600" i="1" dirty="0"/>
              <a:t>-Induced Osteoporosis Intervention Study Group. </a:t>
            </a:r>
            <a:r>
              <a:rPr lang="en-US" sz="1600" b="1" i="1" dirty="0"/>
              <a:t>N </a:t>
            </a:r>
            <a:r>
              <a:rPr lang="en-US" sz="1600" b="1" i="1" dirty="0" err="1"/>
              <a:t>Engl</a:t>
            </a:r>
            <a:r>
              <a:rPr lang="en-US" sz="1600" b="1" i="1" dirty="0"/>
              <a:t> J Med </a:t>
            </a:r>
            <a:r>
              <a:rPr lang="en-US" sz="1600" i="1" dirty="0"/>
              <a:t>1998; 339:292.</a:t>
            </a:r>
            <a:endParaRPr lang="en-US" sz="1600" dirty="0"/>
          </a:p>
        </p:txBody>
      </p:sp>
      <p:pic>
        <p:nvPicPr>
          <p:cNvPr id="9218" name="Picture 2"/>
          <p:cNvPicPr>
            <a:picLocks noChangeAspect="1" noChangeArrowheads="1"/>
          </p:cNvPicPr>
          <p:nvPr/>
        </p:nvPicPr>
        <p:blipFill>
          <a:blip r:embed="rId3">
            <a:lum contrast="10000"/>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473962" y="744126"/>
            <a:ext cx="8993875" cy="5428074"/>
          </a:xfrm>
          <a:prstGeom prst="rect">
            <a:avLst/>
          </a:prstGeom>
          <a:noFill/>
          <a:ln w="9525">
            <a:noFill/>
            <a:miter lim="800000"/>
            <a:headEnd/>
            <a:tailEnd/>
          </a:ln>
          <a:effectLst/>
        </p:spPr>
      </p:pic>
    </p:spTree>
    <p:extLst>
      <p:ext uri="{BB962C8B-B14F-4D97-AF65-F5344CB8AC3E}">
        <p14:creationId xmlns:p14="http://schemas.microsoft.com/office/powerpoint/2010/main" val="2912019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794797"/>
            <a:ext cx="11712956" cy="570125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Teriparatide</a:t>
            </a:r>
            <a:r>
              <a:rPr lang="en-US" dirty="0">
                <a:latin typeface="Times New Roman" panose="02020603050405020304" pitchFamily="18" charset="0"/>
                <a:cs typeface="Times New Roman" panose="02020603050405020304" pitchFamily="18" charset="0"/>
              </a:rPr>
              <a:t> (a recombinant PTH) has also </a:t>
            </a:r>
            <a:r>
              <a:rPr lang="en-US" dirty="0" smtClean="0">
                <a:latin typeface="Times New Roman" panose="02020603050405020304" pitchFamily="18" charset="0"/>
                <a:cs typeface="Times New Roman" panose="02020603050405020304" pitchFamily="18" charset="0"/>
              </a:rPr>
              <a:t>been shown </a:t>
            </a:r>
            <a:r>
              <a:rPr lang="en-US" dirty="0">
                <a:latin typeface="Times New Roman" panose="02020603050405020304" pitchFamily="18" charset="0"/>
                <a:cs typeface="Times New Roman" panose="02020603050405020304" pitchFamily="18" charset="0"/>
              </a:rPr>
              <a:t>to reduce fracture risk</a:t>
            </a: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fact, proving </a:t>
            </a:r>
            <a:r>
              <a:rPr lang="en-US" dirty="0" smtClean="0">
                <a:latin typeface="Times New Roman" panose="02020603050405020304" pitchFamily="18" charset="0"/>
                <a:cs typeface="Times New Roman" panose="02020603050405020304" pitchFamily="18" charset="0"/>
              </a:rPr>
              <a:t>superior to </a:t>
            </a:r>
            <a:r>
              <a:rPr lang="en-US" dirty="0">
                <a:latin typeface="Times New Roman" panose="02020603050405020304" pitchFamily="18" charset="0"/>
                <a:cs typeface="Times New Roman" panose="02020603050405020304" pitchFamily="18" charset="0"/>
              </a:rPr>
              <a:t>alendronate in a comparison </a:t>
            </a:r>
            <a:r>
              <a:rPr lang="en-US" dirty="0" smtClean="0">
                <a:latin typeface="Times New Roman" panose="02020603050405020304" pitchFamily="18" charset="0"/>
                <a:cs typeface="Times New Roman" panose="02020603050405020304" pitchFamily="18" charset="0"/>
              </a:rPr>
              <a:t>trial.</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A 2016 </a:t>
            </a:r>
            <a:r>
              <a:rPr lang="en-US" dirty="0">
                <a:latin typeface="Times New Roman" panose="02020603050405020304" pitchFamily="18" charset="0"/>
                <a:cs typeface="Times New Roman" panose="02020603050405020304" pitchFamily="18" charset="0"/>
              </a:rPr>
              <a:t>meta-analysis </a:t>
            </a:r>
            <a:r>
              <a:rPr lang="en-US" dirty="0" smtClean="0">
                <a:latin typeface="Times New Roman" panose="02020603050405020304" pitchFamily="18" charset="0"/>
                <a:cs typeface="Times New Roman" panose="02020603050405020304" pitchFamily="18" charset="0"/>
              </a:rPr>
              <a:t>found </a:t>
            </a:r>
            <a:r>
              <a:rPr lang="en-US" dirty="0">
                <a:latin typeface="Times New Roman" panose="02020603050405020304" pitchFamily="18" charset="0"/>
                <a:cs typeface="Times New Roman" panose="02020603050405020304" pitchFamily="18" charset="0"/>
              </a:rPr>
              <a:t>that </a:t>
            </a:r>
            <a:r>
              <a:rPr lang="en-US" dirty="0" err="1" smtClean="0">
                <a:latin typeface="Times New Roman" panose="02020603050405020304" pitchFamily="18" charset="0"/>
                <a:cs typeface="Times New Roman" panose="02020603050405020304" pitchFamily="18" charset="0"/>
              </a:rPr>
              <a:t>teriparatide</a:t>
            </a:r>
            <a:r>
              <a:rPr lang="en-US" dirty="0" smtClean="0">
                <a:latin typeface="Times New Roman" panose="02020603050405020304" pitchFamily="18" charset="0"/>
                <a:cs typeface="Times New Roman" panose="02020603050405020304" pitchFamily="18" charset="0"/>
              </a:rPr>
              <a:t> (as well as certain bisphosphonates) were associated with decreased </a:t>
            </a:r>
            <a:r>
              <a:rPr lang="en-US" dirty="0">
                <a:latin typeface="Times New Roman" panose="02020603050405020304" pitchFamily="18" charset="0"/>
                <a:cs typeface="Times New Roman" panose="02020603050405020304" pitchFamily="18" charset="0"/>
              </a:rPr>
              <a:t>vertebral fracture risk</a:t>
            </a:r>
            <a:r>
              <a:rPr lang="en-US" sz="24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Amiche</a:t>
            </a:r>
            <a:r>
              <a:rPr lang="en-US" sz="2000" dirty="0">
                <a:latin typeface="Times New Roman" panose="02020603050405020304" pitchFamily="18" charset="0"/>
                <a:cs typeface="Times New Roman" panose="02020603050405020304" pitchFamily="18" charset="0"/>
              </a:rPr>
              <a:t> MA, </a:t>
            </a:r>
            <a:r>
              <a:rPr lang="en-US" sz="2000" dirty="0" err="1">
                <a:latin typeface="Times New Roman" panose="02020603050405020304" pitchFamily="18" charset="0"/>
                <a:cs typeface="Times New Roman" panose="02020603050405020304" pitchFamily="18" charset="0"/>
              </a:rPr>
              <a:t>Albaum</a:t>
            </a:r>
            <a:r>
              <a:rPr lang="en-US" sz="2000" dirty="0">
                <a:latin typeface="Times New Roman" panose="02020603050405020304" pitchFamily="18" charset="0"/>
                <a:cs typeface="Times New Roman" panose="02020603050405020304" pitchFamily="18" charset="0"/>
              </a:rPr>
              <a:t> JM, </a:t>
            </a:r>
            <a:r>
              <a:rPr lang="en-US" sz="2000" dirty="0" err="1">
                <a:latin typeface="Times New Roman" panose="02020603050405020304" pitchFamily="18" charset="0"/>
                <a:cs typeface="Times New Roman" panose="02020603050405020304" pitchFamily="18" charset="0"/>
              </a:rPr>
              <a:t>Tadrous</a:t>
            </a:r>
            <a:r>
              <a:rPr lang="en-US" sz="2000" dirty="0">
                <a:latin typeface="Times New Roman" panose="02020603050405020304" pitchFamily="18" charset="0"/>
                <a:cs typeface="Times New Roman" panose="02020603050405020304" pitchFamily="18" charset="0"/>
              </a:rPr>
              <a:t> M, et al. Efficacy of </a:t>
            </a:r>
            <a:r>
              <a:rPr lang="en-US" sz="2000" dirty="0" smtClean="0">
                <a:latin typeface="Times New Roman" panose="02020603050405020304" pitchFamily="18" charset="0"/>
                <a:cs typeface="Times New Roman" panose="02020603050405020304" pitchFamily="18" charset="0"/>
              </a:rPr>
              <a:t>osteoporosis pharmacotherapies in </a:t>
            </a:r>
            <a:r>
              <a:rPr lang="en-US" sz="2000" dirty="0">
                <a:latin typeface="Times New Roman" panose="02020603050405020304" pitchFamily="18" charset="0"/>
                <a:cs typeface="Times New Roman" panose="02020603050405020304" pitchFamily="18" charset="0"/>
              </a:rPr>
              <a:t>preventing fracture among oral glucocorticoid users: a </a:t>
            </a:r>
            <a:r>
              <a:rPr lang="en-US" sz="2000" dirty="0" smtClean="0">
                <a:latin typeface="Times New Roman" panose="02020603050405020304" pitchFamily="18" charset="0"/>
                <a:cs typeface="Times New Roman" panose="02020603050405020304" pitchFamily="18" charset="0"/>
              </a:rPr>
              <a:t>network meta-analysis</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Osteoporos</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Int</a:t>
            </a:r>
            <a:r>
              <a:rPr lang="en-US"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2016; 27:1989–1998).</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In theory, as GCs do have a suppressive effect on osteoblasts, </a:t>
            </a:r>
            <a:r>
              <a:rPr lang="en-US" dirty="0" err="1" smtClean="0">
                <a:latin typeface="Times New Roman" panose="02020603050405020304" pitchFamily="18" charset="0"/>
                <a:cs typeface="Times New Roman" panose="02020603050405020304" pitchFamily="18" charset="0"/>
              </a:rPr>
              <a:t>teriparatide</a:t>
            </a:r>
            <a:r>
              <a:rPr lang="en-US" dirty="0" smtClean="0">
                <a:latin typeface="Times New Roman" panose="02020603050405020304" pitchFamily="18" charset="0"/>
                <a:cs typeface="Times New Roman" panose="02020603050405020304" pitchFamily="18" charset="0"/>
              </a:rPr>
              <a:t> would be an appropriate countermeasure as an anabolic agent.</a:t>
            </a: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D</a:t>
            </a:r>
            <a:r>
              <a:rPr lang="en-US" dirty="0" smtClean="0">
                <a:latin typeface="Times New Roman" panose="02020603050405020304" pitchFamily="18" charset="0"/>
                <a:cs typeface="Times New Roman" panose="02020603050405020304" pitchFamily="18" charset="0"/>
              </a:rPr>
              <a:t>ue to higher cost and inconvenience of administration, </a:t>
            </a:r>
            <a:r>
              <a:rPr lang="en-US" dirty="0" err="1" smtClean="0">
                <a:latin typeface="Times New Roman" panose="02020603050405020304" pitchFamily="18" charset="0"/>
                <a:cs typeface="Times New Roman" panose="02020603050405020304" pitchFamily="18" charset="0"/>
              </a:rPr>
              <a:t>teriparatide</a:t>
            </a:r>
            <a:r>
              <a:rPr lang="en-US" dirty="0" smtClean="0">
                <a:latin typeface="Times New Roman" panose="02020603050405020304" pitchFamily="18" charset="0"/>
                <a:cs typeface="Times New Roman" panose="02020603050405020304" pitchFamily="18" charset="0"/>
              </a:rPr>
              <a:t> remains in practice largely a </a:t>
            </a:r>
            <a:r>
              <a:rPr lang="en-US" dirty="0" smtClean="0">
                <a:solidFill>
                  <a:srgbClr val="00B050"/>
                </a:solidFill>
                <a:latin typeface="Times New Roman" panose="02020603050405020304" pitchFamily="18" charset="0"/>
                <a:cs typeface="Times New Roman" panose="02020603050405020304" pitchFamily="18" charset="0"/>
              </a:rPr>
              <a:t>second-line agent behind bisphosphonates </a:t>
            </a:r>
            <a:r>
              <a:rPr lang="en-US" dirty="0" smtClean="0">
                <a:latin typeface="Times New Roman" panose="02020603050405020304" pitchFamily="18" charset="0"/>
                <a:cs typeface="Times New Roman" panose="02020603050405020304" pitchFamily="18" charset="0"/>
              </a:rPr>
              <a:t>in treating patients who are on GCs.</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52</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73207" y="70137"/>
            <a:ext cx="11232106" cy="615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Teriparatide</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lum bright="-20000" contrast="20000"/>
          </a:blip>
          <a:stretch>
            <a:fillRect/>
          </a:stretch>
        </p:blipFill>
        <p:spPr>
          <a:xfrm>
            <a:off x="10603006" y="1183372"/>
            <a:ext cx="1249418" cy="1288031"/>
          </a:xfrm>
          <a:prstGeom prst="rect">
            <a:avLst/>
          </a:prstGeom>
        </p:spPr>
      </p:pic>
    </p:spTree>
    <p:extLst>
      <p:ext uri="{BB962C8B-B14F-4D97-AF65-F5344CB8AC3E}">
        <p14:creationId xmlns:p14="http://schemas.microsoft.com/office/powerpoint/2010/main" val="3481599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6438525"/>
            <a:ext cx="11464119" cy="393700"/>
          </a:xfrm>
        </p:spPr>
        <p:txBody>
          <a:bodyPr>
            <a:noAutofit/>
          </a:bodyPr>
          <a:lstStyle/>
          <a:p>
            <a:pPr marL="0" indent="0">
              <a:buNone/>
            </a:pPr>
            <a:r>
              <a:rPr lang="en-US" sz="1600" dirty="0" smtClean="0">
                <a:latin typeface="Times New Roman" panose="02020603050405020304" pitchFamily="18" charset="0"/>
                <a:cs typeface="Times New Roman" panose="02020603050405020304" pitchFamily="18" charset="0"/>
              </a:rPr>
              <a:t>S </a:t>
            </a:r>
            <a:r>
              <a:rPr lang="en-US" sz="1600" dirty="0" err="1">
                <a:latin typeface="Times New Roman" panose="02020603050405020304" pitchFamily="18" charset="0"/>
                <a:cs typeface="Times New Roman" panose="02020603050405020304" pitchFamily="18" charset="0"/>
              </a:rPr>
              <a:t>KaagG</a:t>
            </a:r>
            <a:r>
              <a:rPr lang="en-US" sz="1600" dirty="0">
                <a:latin typeface="Times New Roman" panose="02020603050405020304" pitchFamily="18" charset="0"/>
                <a:cs typeface="Times New Roman" panose="02020603050405020304" pitchFamily="18" charset="0"/>
              </a:rPr>
              <a:t>, Shane E, </a:t>
            </a:r>
            <a:r>
              <a:rPr lang="en-US" sz="1600" dirty="0" err="1">
                <a:latin typeface="Times New Roman" panose="02020603050405020304" pitchFamily="18" charset="0"/>
                <a:cs typeface="Times New Roman" panose="02020603050405020304" pitchFamily="18" charset="0"/>
              </a:rPr>
              <a:t>Boonen</a:t>
            </a:r>
            <a:r>
              <a:rPr lang="en-US" sz="1600" dirty="0">
                <a:latin typeface="Times New Roman" panose="02020603050405020304" pitchFamily="18" charset="0"/>
                <a:cs typeface="Times New Roman" panose="02020603050405020304" pitchFamily="18" charset="0"/>
              </a:rPr>
              <a:t> S, et al. </a:t>
            </a:r>
            <a:r>
              <a:rPr lang="en-US" sz="1600" dirty="0" err="1">
                <a:latin typeface="Times New Roman" panose="02020603050405020304" pitchFamily="18" charset="0"/>
                <a:cs typeface="Times New Roman" panose="02020603050405020304" pitchFamily="18" charset="0"/>
              </a:rPr>
              <a:t>Teriparatide</a:t>
            </a:r>
            <a:r>
              <a:rPr lang="en-US" sz="1600" dirty="0">
                <a:latin typeface="Times New Roman" panose="02020603050405020304" pitchFamily="18" charset="0"/>
                <a:cs typeface="Times New Roman" panose="02020603050405020304" pitchFamily="18" charset="0"/>
              </a:rPr>
              <a:t> or alendronate in glucocorticoid-induced osteoporosis. </a:t>
            </a:r>
            <a:r>
              <a:rPr lang="en-US" sz="1600" b="1" i="1" dirty="0" smtClean="0">
                <a:latin typeface="Times New Roman" panose="02020603050405020304" pitchFamily="18" charset="0"/>
                <a:cs typeface="Times New Roman" panose="02020603050405020304" pitchFamily="18" charset="0"/>
              </a:rPr>
              <a:t>N </a:t>
            </a:r>
            <a:r>
              <a:rPr lang="en-US" sz="1600" b="1" i="1" dirty="0" err="1" smtClean="0">
                <a:latin typeface="Times New Roman" panose="02020603050405020304" pitchFamily="18" charset="0"/>
                <a:cs typeface="Times New Roman" panose="02020603050405020304" pitchFamily="18" charset="0"/>
              </a:rPr>
              <a:t>Engl</a:t>
            </a:r>
            <a:r>
              <a:rPr lang="en-US" sz="1600" b="1" i="1" dirty="0" smtClean="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J Med </a:t>
            </a:r>
            <a:r>
              <a:rPr lang="en-US" sz="1600" dirty="0">
                <a:latin typeface="Times New Roman" panose="02020603050405020304" pitchFamily="18" charset="0"/>
                <a:cs typeface="Times New Roman" panose="02020603050405020304" pitchFamily="18" charset="0"/>
              </a:rPr>
              <a:t>2007; 357:2028.</a:t>
            </a:r>
          </a:p>
        </p:txBody>
      </p:sp>
      <p:pic>
        <p:nvPicPr>
          <p:cNvPr id="8" name="Picture 7"/>
          <p:cNvPicPr>
            <a:picLocks noChangeAspect="1"/>
          </p:cNvPicPr>
          <p:nvPr/>
        </p:nvPicPr>
        <p:blipFill>
          <a:blip r:embed="rId3">
            <a:lum bright="-20000" contrast="40000"/>
          </a:blip>
          <a:stretch>
            <a:fillRect/>
          </a:stretch>
        </p:blipFill>
        <p:spPr>
          <a:xfrm>
            <a:off x="2997200" y="503993"/>
            <a:ext cx="5765800" cy="5943994"/>
          </a:xfrm>
          <a:prstGeom prst="rect">
            <a:avLst/>
          </a:prstGeom>
        </p:spPr>
      </p:pic>
      <p:sp>
        <p:nvSpPr>
          <p:cNvPr id="2" name="TextBox 1"/>
          <p:cNvSpPr txBox="1"/>
          <p:nvPr/>
        </p:nvSpPr>
        <p:spPr>
          <a:xfrm>
            <a:off x="469900" y="39630"/>
            <a:ext cx="11267174" cy="523220"/>
          </a:xfrm>
          <a:prstGeom prst="rect">
            <a:avLst/>
          </a:prstGeom>
          <a:noFill/>
        </p:spPr>
        <p:txBody>
          <a:bodyPr wrap="square" rtlCol="0">
            <a:spAutoFit/>
          </a:bodyPr>
          <a:lstStyle/>
          <a:p>
            <a:pPr algn="ctr"/>
            <a:r>
              <a:rPr lang="it-IT" sz="2800" dirty="0">
                <a:solidFill>
                  <a:srgbClr val="0033CC"/>
                </a:solidFill>
                <a:latin typeface="Times New Roman" panose="02020603050405020304" pitchFamily="18" charset="0"/>
                <a:cs typeface="Times New Roman" panose="02020603050405020304" pitchFamily="18" charset="0"/>
              </a:rPr>
              <a:t>Teriparatide or alendronate in glucocorticoid-induced </a:t>
            </a:r>
            <a:r>
              <a:rPr lang="it-IT" sz="2800" dirty="0" smtClean="0">
                <a:solidFill>
                  <a:srgbClr val="0033CC"/>
                </a:solidFill>
                <a:latin typeface="Times New Roman" panose="02020603050405020304" pitchFamily="18" charset="0"/>
                <a:cs typeface="Times New Roman" panose="02020603050405020304" pitchFamily="18" charset="0"/>
              </a:rPr>
              <a:t>osteoporosis</a:t>
            </a:r>
            <a:endParaRPr lang="en-US" sz="2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04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794797"/>
            <a:ext cx="11712956" cy="570125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Teriparatide</a:t>
            </a:r>
            <a:r>
              <a:rPr lang="en-US" dirty="0">
                <a:latin typeface="Times New Roman" panose="02020603050405020304" pitchFamily="18" charset="0"/>
                <a:cs typeface="Times New Roman" panose="02020603050405020304" pitchFamily="18" charset="0"/>
              </a:rPr>
              <a:t> (a recombinant PTH) has also </a:t>
            </a:r>
            <a:r>
              <a:rPr lang="en-US" dirty="0" smtClean="0">
                <a:latin typeface="Times New Roman" panose="02020603050405020304" pitchFamily="18" charset="0"/>
                <a:cs typeface="Times New Roman" panose="02020603050405020304" pitchFamily="18" charset="0"/>
              </a:rPr>
              <a:t>been shown </a:t>
            </a:r>
            <a:r>
              <a:rPr lang="en-US" dirty="0">
                <a:latin typeface="Times New Roman" panose="02020603050405020304" pitchFamily="18" charset="0"/>
                <a:cs typeface="Times New Roman" panose="02020603050405020304" pitchFamily="18" charset="0"/>
              </a:rPr>
              <a:t>to reduce fracture risk</a:t>
            </a: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fact, proving </a:t>
            </a:r>
            <a:r>
              <a:rPr lang="en-US" dirty="0" smtClean="0">
                <a:latin typeface="Times New Roman" panose="02020603050405020304" pitchFamily="18" charset="0"/>
                <a:cs typeface="Times New Roman" panose="02020603050405020304" pitchFamily="18" charset="0"/>
              </a:rPr>
              <a:t>superior to </a:t>
            </a:r>
            <a:r>
              <a:rPr lang="en-US" dirty="0">
                <a:latin typeface="Times New Roman" panose="02020603050405020304" pitchFamily="18" charset="0"/>
                <a:cs typeface="Times New Roman" panose="02020603050405020304" pitchFamily="18" charset="0"/>
              </a:rPr>
              <a:t>alendronate in a comparison </a:t>
            </a:r>
            <a:r>
              <a:rPr lang="en-US" dirty="0" smtClean="0">
                <a:latin typeface="Times New Roman" panose="02020603050405020304" pitchFamily="18" charset="0"/>
                <a:cs typeface="Times New Roman" panose="02020603050405020304" pitchFamily="18" charset="0"/>
              </a:rPr>
              <a:t>trial.</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A 2016 </a:t>
            </a:r>
            <a:r>
              <a:rPr lang="en-US" dirty="0">
                <a:latin typeface="Times New Roman" panose="02020603050405020304" pitchFamily="18" charset="0"/>
                <a:cs typeface="Times New Roman" panose="02020603050405020304" pitchFamily="18" charset="0"/>
              </a:rPr>
              <a:t>meta-analysis </a:t>
            </a:r>
            <a:r>
              <a:rPr lang="en-US" dirty="0" smtClean="0">
                <a:latin typeface="Times New Roman" panose="02020603050405020304" pitchFamily="18" charset="0"/>
                <a:cs typeface="Times New Roman" panose="02020603050405020304" pitchFamily="18" charset="0"/>
              </a:rPr>
              <a:t>found </a:t>
            </a:r>
            <a:r>
              <a:rPr lang="en-US" dirty="0">
                <a:latin typeface="Times New Roman" panose="02020603050405020304" pitchFamily="18" charset="0"/>
                <a:cs typeface="Times New Roman" panose="02020603050405020304" pitchFamily="18" charset="0"/>
              </a:rPr>
              <a:t>that </a:t>
            </a:r>
            <a:r>
              <a:rPr lang="en-US" dirty="0" err="1" smtClean="0">
                <a:latin typeface="Times New Roman" panose="02020603050405020304" pitchFamily="18" charset="0"/>
                <a:cs typeface="Times New Roman" panose="02020603050405020304" pitchFamily="18" charset="0"/>
              </a:rPr>
              <a:t>teriparatide</a:t>
            </a:r>
            <a:r>
              <a:rPr lang="en-US" dirty="0" smtClean="0">
                <a:latin typeface="Times New Roman" panose="02020603050405020304" pitchFamily="18" charset="0"/>
                <a:cs typeface="Times New Roman" panose="02020603050405020304" pitchFamily="18" charset="0"/>
              </a:rPr>
              <a:t> (as well as certain bisphosphonates) were associated with decreased </a:t>
            </a:r>
            <a:r>
              <a:rPr lang="en-US" dirty="0">
                <a:latin typeface="Times New Roman" panose="02020603050405020304" pitchFamily="18" charset="0"/>
                <a:cs typeface="Times New Roman" panose="02020603050405020304" pitchFamily="18" charset="0"/>
              </a:rPr>
              <a:t>vertebral fracture risk</a:t>
            </a:r>
            <a:r>
              <a:rPr lang="en-US" sz="24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Amiche</a:t>
            </a:r>
            <a:r>
              <a:rPr lang="en-US" sz="2000" dirty="0">
                <a:latin typeface="Times New Roman" panose="02020603050405020304" pitchFamily="18" charset="0"/>
                <a:cs typeface="Times New Roman" panose="02020603050405020304" pitchFamily="18" charset="0"/>
              </a:rPr>
              <a:t> MA, </a:t>
            </a:r>
            <a:r>
              <a:rPr lang="en-US" sz="2000" dirty="0" err="1">
                <a:latin typeface="Times New Roman" panose="02020603050405020304" pitchFamily="18" charset="0"/>
                <a:cs typeface="Times New Roman" panose="02020603050405020304" pitchFamily="18" charset="0"/>
              </a:rPr>
              <a:t>Albaum</a:t>
            </a:r>
            <a:r>
              <a:rPr lang="en-US" sz="2000" dirty="0">
                <a:latin typeface="Times New Roman" panose="02020603050405020304" pitchFamily="18" charset="0"/>
                <a:cs typeface="Times New Roman" panose="02020603050405020304" pitchFamily="18" charset="0"/>
              </a:rPr>
              <a:t> JM, </a:t>
            </a:r>
            <a:r>
              <a:rPr lang="en-US" sz="2000" dirty="0" err="1">
                <a:latin typeface="Times New Roman" panose="02020603050405020304" pitchFamily="18" charset="0"/>
                <a:cs typeface="Times New Roman" panose="02020603050405020304" pitchFamily="18" charset="0"/>
              </a:rPr>
              <a:t>Tadrous</a:t>
            </a:r>
            <a:r>
              <a:rPr lang="en-US" sz="2000" dirty="0">
                <a:latin typeface="Times New Roman" panose="02020603050405020304" pitchFamily="18" charset="0"/>
                <a:cs typeface="Times New Roman" panose="02020603050405020304" pitchFamily="18" charset="0"/>
              </a:rPr>
              <a:t> M, et al. Efficacy of </a:t>
            </a:r>
            <a:r>
              <a:rPr lang="en-US" sz="2000" dirty="0" smtClean="0">
                <a:latin typeface="Times New Roman" panose="02020603050405020304" pitchFamily="18" charset="0"/>
                <a:cs typeface="Times New Roman" panose="02020603050405020304" pitchFamily="18" charset="0"/>
              </a:rPr>
              <a:t>osteoporosis pharmacotherapies in </a:t>
            </a:r>
            <a:r>
              <a:rPr lang="en-US" sz="2000" dirty="0">
                <a:latin typeface="Times New Roman" panose="02020603050405020304" pitchFamily="18" charset="0"/>
                <a:cs typeface="Times New Roman" panose="02020603050405020304" pitchFamily="18" charset="0"/>
              </a:rPr>
              <a:t>preventing fracture among oral glucocorticoid users: a </a:t>
            </a:r>
            <a:r>
              <a:rPr lang="en-US" sz="2000" dirty="0" smtClean="0">
                <a:latin typeface="Times New Roman" panose="02020603050405020304" pitchFamily="18" charset="0"/>
                <a:cs typeface="Times New Roman" panose="02020603050405020304" pitchFamily="18" charset="0"/>
              </a:rPr>
              <a:t>network meta-analysis</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Osteoporos</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Int</a:t>
            </a:r>
            <a:r>
              <a:rPr lang="en-US"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2016; 27:1989–1998).</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In theory, as GCs do have a suppressive effect on osteoblasts, </a:t>
            </a:r>
            <a:r>
              <a:rPr lang="en-US" dirty="0" err="1" smtClean="0">
                <a:latin typeface="Times New Roman" panose="02020603050405020304" pitchFamily="18" charset="0"/>
                <a:cs typeface="Times New Roman" panose="02020603050405020304" pitchFamily="18" charset="0"/>
              </a:rPr>
              <a:t>teriparatide</a:t>
            </a:r>
            <a:r>
              <a:rPr lang="en-US" dirty="0" smtClean="0">
                <a:latin typeface="Times New Roman" panose="02020603050405020304" pitchFamily="18" charset="0"/>
                <a:cs typeface="Times New Roman" panose="02020603050405020304" pitchFamily="18" charset="0"/>
              </a:rPr>
              <a:t> would be an appropriate countermeasure as an anabolic agent.</a:t>
            </a: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D</a:t>
            </a:r>
            <a:r>
              <a:rPr lang="en-US" dirty="0" smtClean="0">
                <a:latin typeface="Times New Roman" panose="02020603050405020304" pitchFamily="18" charset="0"/>
                <a:cs typeface="Times New Roman" panose="02020603050405020304" pitchFamily="18" charset="0"/>
              </a:rPr>
              <a:t>ue to higher cost and inconvenience of administration, </a:t>
            </a:r>
            <a:r>
              <a:rPr lang="en-US" dirty="0" err="1" smtClean="0">
                <a:latin typeface="Times New Roman" panose="02020603050405020304" pitchFamily="18" charset="0"/>
                <a:cs typeface="Times New Roman" panose="02020603050405020304" pitchFamily="18" charset="0"/>
              </a:rPr>
              <a:t>teriparatide</a:t>
            </a:r>
            <a:r>
              <a:rPr lang="en-US" dirty="0" smtClean="0">
                <a:latin typeface="Times New Roman" panose="02020603050405020304" pitchFamily="18" charset="0"/>
                <a:cs typeface="Times New Roman" panose="02020603050405020304" pitchFamily="18" charset="0"/>
              </a:rPr>
              <a:t> remains in practice largely a </a:t>
            </a:r>
            <a:r>
              <a:rPr lang="en-US" dirty="0" smtClean="0">
                <a:solidFill>
                  <a:srgbClr val="00B050"/>
                </a:solidFill>
                <a:latin typeface="Times New Roman" panose="02020603050405020304" pitchFamily="18" charset="0"/>
                <a:cs typeface="Times New Roman" panose="02020603050405020304" pitchFamily="18" charset="0"/>
              </a:rPr>
              <a:t>second-line agent behind bisphosphonates </a:t>
            </a:r>
            <a:r>
              <a:rPr lang="en-US" dirty="0" smtClean="0">
                <a:latin typeface="Times New Roman" panose="02020603050405020304" pitchFamily="18" charset="0"/>
                <a:cs typeface="Times New Roman" panose="02020603050405020304" pitchFamily="18" charset="0"/>
              </a:rPr>
              <a:t>in treating patients who are on GCs.</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54</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73207" y="70137"/>
            <a:ext cx="11232106" cy="615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Teriparatide</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lum bright="-20000" contrast="20000"/>
          </a:blip>
          <a:stretch>
            <a:fillRect/>
          </a:stretch>
        </p:blipFill>
        <p:spPr>
          <a:xfrm>
            <a:off x="10603006" y="1183372"/>
            <a:ext cx="1249418" cy="1288031"/>
          </a:xfrm>
          <a:prstGeom prst="rect">
            <a:avLst/>
          </a:prstGeom>
        </p:spPr>
      </p:pic>
    </p:spTree>
    <p:extLst>
      <p:ext uri="{BB962C8B-B14F-4D97-AF65-F5344CB8AC3E}">
        <p14:creationId xmlns:p14="http://schemas.microsoft.com/office/powerpoint/2010/main" val="7377273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0976"/>
          </a:xfrm>
        </p:spPr>
        <p:txBody>
          <a:bodyPr>
            <a:normAutofit/>
          </a:bodyPr>
          <a:lstStyle/>
          <a:p>
            <a:pPr algn="ctr"/>
            <a:r>
              <a:rPr lang="en-US"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Denosumab</a:t>
            </a: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RANKL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inhibitor)</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0" y="749300"/>
            <a:ext cx="11712956" cy="5710175"/>
          </a:xfrm>
        </p:spPr>
        <p:txBody>
          <a:bodyPr>
            <a:normAutofit lnSpcReduction="10000"/>
          </a:bodyPr>
          <a:lstStyle/>
          <a:p>
            <a:pPr>
              <a:buFontTx/>
              <a:buChar char="-"/>
            </a:pPr>
            <a:r>
              <a:rPr lang="en-US" sz="3600" dirty="0" err="1" smtClean="0">
                <a:latin typeface="Times New Roman" panose="02020603050405020304" pitchFamily="18" charset="0"/>
                <a:cs typeface="Times New Roman" panose="02020603050405020304" pitchFamily="18" charset="0"/>
              </a:rPr>
              <a:t>Denosumab</a:t>
            </a:r>
            <a:r>
              <a:rPr lang="en-US" sz="3600" dirty="0" smtClean="0">
                <a:latin typeface="Times New Roman" panose="02020603050405020304" pitchFamily="18" charset="0"/>
                <a:cs typeface="Times New Roman" panose="02020603050405020304" pitchFamily="18" charset="0"/>
              </a:rPr>
              <a:t> is given </a:t>
            </a:r>
            <a:r>
              <a:rPr lang="en-US" sz="3600" dirty="0">
                <a:latin typeface="Times New Roman" panose="02020603050405020304" pitchFamily="18" charset="0"/>
                <a:cs typeface="Times New Roman" panose="02020603050405020304" pitchFamily="18" charset="0"/>
              </a:rPr>
              <a:t>as a subcutaneous injection every 6 months</a:t>
            </a:r>
            <a:r>
              <a:rPr lang="en-US" sz="3600" dirty="0" smtClean="0">
                <a:latin typeface="Times New Roman" panose="02020603050405020304" pitchFamily="18" charset="0"/>
                <a:cs typeface="Times New Roman" panose="02020603050405020304" pitchFamily="18" charset="0"/>
              </a:rPr>
              <a:t>, which may result </a:t>
            </a:r>
            <a:r>
              <a:rPr lang="en-US" sz="3600" dirty="0">
                <a:latin typeface="Times New Roman" panose="02020603050405020304" pitchFamily="18" charset="0"/>
                <a:cs typeface="Times New Roman" panose="02020603050405020304" pitchFamily="18" charset="0"/>
              </a:rPr>
              <a:t>in better adherence than </a:t>
            </a:r>
            <a:r>
              <a:rPr lang="en-US" sz="3600" dirty="0" smtClean="0">
                <a:latin typeface="Times New Roman" panose="02020603050405020304" pitchFamily="18" charset="0"/>
                <a:cs typeface="Times New Roman" panose="02020603050405020304" pitchFamily="18" charset="0"/>
              </a:rPr>
              <a:t>oral bisphosphonate therapy.</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However</a:t>
            </a:r>
            <a:r>
              <a:rPr lang="en-US" sz="3600" dirty="0">
                <a:latin typeface="Times New Roman" panose="02020603050405020304" pitchFamily="18" charset="0"/>
                <a:cs typeface="Times New Roman" panose="02020603050405020304" pitchFamily="18" charset="0"/>
              </a:rPr>
              <a:t>, data </a:t>
            </a:r>
            <a:r>
              <a:rPr lang="en-US" sz="3600" dirty="0" smtClean="0">
                <a:latin typeface="Times New Roman" panose="02020603050405020304" pitchFamily="18" charset="0"/>
                <a:cs typeface="Times New Roman" panose="02020603050405020304" pitchFamily="18" charset="0"/>
              </a:rPr>
              <a:t>are more </a:t>
            </a:r>
            <a:r>
              <a:rPr lang="en-US" sz="3600" dirty="0">
                <a:latin typeface="Times New Roman" panose="02020603050405020304" pitchFamily="18" charset="0"/>
                <a:cs typeface="Times New Roman" panose="02020603050405020304" pitchFamily="18" charset="0"/>
              </a:rPr>
              <a:t>limited than that for use of </a:t>
            </a:r>
            <a:r>
              <a:rPr lang="en-US" sz="3600" dirty="0" smtClean="0">
                <a:latin typeface="Times New Roman" panose="02020603050405020304" pitchFamily="18" charset="0"/>
                <a:cs typeface="Times New Roman" panose="02020603050405020304" pitchFamily="18" charset="0"/>
              </a:rPr>
              <a:t>bisphosphonates for </a:t>
            </a:r>
            <a:r>
              <a:rPr lang="en-US" sz="3600" dirty="0">
                <a:latin typeface="Times New Roman" panose="02020603050405020304" pitchFamily="18" charset="0"/>
                <a:cs typeface="Times New Roman" panose="02020603050405020304" pitchFamily="18" charset="0"/>
              </a:rPr>
              <a:t>GIO. Despite its proven efficacy in </a:t>
            </a:r>
            <a:r>
              <a:rPr lang="en-US" sz="3600" dirty="0" smtClean="0">
                <a:latin typeface="Times New Roman" panose="02020603050405020304" pitchFamily="18" charset="0"/>
                <a:cs typeface="Times New Roman" panose="02020603050405020304" pitchFamily="18" charset="0"/>
              </a:rPr>
              <a:t>postmenopausal women, </a:t>
            </a:r>
            <a:r>
              <a:rPr lang="en-US" sz="3600" dirty="0">
                <a:latin typeface="Times New Roman" panose="02020603050405020304" pitchFamily="18" charset="0"/>
                <a:cs typeface="Times New Roman" panose="02020603050405020304" pitchFamily="18" charset="0"/>
              </a:rPr>
              <a:t>there remain </a:t>
            </a:r>
            <a:r>
              <a:rPr lang="en-US" sz="3600" dirty="0" smtClean="0">
                <a:latin typeface="Times New Roman" panose="02020603050405020304" pitchFamily="18" charset="0"/>
                <a:cs typeface="Times New Roman" panose="02020603050405020304" pitchFamily="18" charset="0"/>
              </a:rPr>
              <a:t>few studies specifically looking </a:t>
            </a:r>
            <a:r>
              <a:rPr lang="en-US" sz="3600" dirty="0">
                <a:latin typeface="Times New Roman" panose="02020603050405020304" pitchFamily="18" charset="0"/>
                <a:cs typeface="Times New Roman" panose="02020603050405020304" pitchFamily="18" charset="0"/>
              </a:rPr>
              <a:t>at GIO</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1300" dirty="0" smtClean="0">
              <a:latin typeface="Times New Roman" panose="02020603050405020304" pitchFamily="18" charset="0"/>
              <a:cs typeface="Times New Roman" panose="02020603050405020304" pitchFamily="18" charset="0"/>
            </a:endParaRPr>
          </a:p>
          <a:p>
            <a:pPr>
              <a:buFontTx/>
              <a:buChar char="-"/>
            </a:pPr>
            <a:r>
              <a:rPr lang="en-US" sz="3200" dirty="0">
                <a:latin typeface="Times New Roman" panose="02020603050405020304" pitchFamily="18" charset="0"/>
                <a:cs typeface="Times New Roman" panose="02020603050405020304" pitchFamily="18" charset="0"/>
              </a:rPr>
              <a:t>One study of </a:t>
            </a:r>
            <a:r>
              <a:rPr lang="en-US" sz="3200" dirty="0" smtClean="0">
                <a:latin typeface="Times New Roman" panose="02020603050405020304" pitchFamily="18" charset="0"/>
                <a:cs typeface="Times New Roman" panose="02020603050405020304" pitchFamily="18" charset="0"/>
              </a:rPr>
              <a:t>concurrent GC </a:t>
            </a:r>
            <a:r>
              <a:rPr lang="en-US" sz="3200" dirty="0">
                <a:latin typeface="Times New Roman" panose="02020603050405020304" pitchFamily="18" charset="0"/>
                <a:cs typeface="Times New Roman" panose="02020603050405020304" pitchFamily="18" charset="0"/>
              </a:rPr>
              <a:t>and </a:t>
            </a:r>
            <a:r>
              <a:rPr lang="en-US" sz="3200" dirty="0" err="1">
                <a:latin typeface="Times New Roman" panose="02020603050405020304" pitchFamily="18" charset="0"/>
                <a:cs typeface="Times New Roman" panose="02020603050405020304" pitchFamily="18" charset="0"/>
              </a:rPr>
              <a:t>denosumab</a:t>
            </a:r>
            <a:r>
              <a:rPr lang="en-US" sz="3200" dirty="0">
                <a:latin typeface="Times New Roman" panose="02020603050405020304" pitchFamily="18" charset="0"/>
                <a:cs typeface="Times New Roman" panose="02020603050405020304" pitchFamily="18" charset="0"/>
              </a:rPr>
              <a:t> use in </a:t>
            </a:r>
            <a:r>
              <a:rPr lang="en-US" sz="3200" dirty="0" smtClean="0">
                <a:latin typeface="Times New Roman" panose="02020603050405020304" pitchFamily="18" charset="0"/>
                <a:cs typeface="Times New Roman" panose="02020603050405020304" pitchFamily="18" charset="0"/>
              </a:rPr>
              <a:t>RA </a:t>
            </a:r>
            <a:r>
              <a:rPr lang="en-US" sz="3200" dirty="0">
                <a:latin typeface="Times New Roman" panose="02020603050405020304" pitchFamily="18" charset="0"/>
                <a:cs typeface="Times New Roman" panose="02020603050405020304" pitchFamily="18" charset="0"/>
              </a:rPr>
              <a:t>patients found increased lumbar spine </a:t>
            </a:r>
            <a:r>
              <a:rPr lang="en-US" sz="3200" dirty="0" smtClean="0">
                <a:latin typeface="Times New Roman" panose="02020603050405020304" pitchFamily="18" charset="0"/>
                <a:cs typeface="Times New Roman" panose="02020603050405020304" pitchFamily="18" charset="0"/>
              </a:rPr>
              <a:t>and hip BMD </a:t>
            </a:r>
          </a:p>
          <a:p>
            <a:pPr marL="0" indent="0">
              <a:buNone/>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Dore RK, Cohen SB, Lane NE, et al. Effects of </a:t>
            </a:r>
            <a:r>
              <a:rPr lang="en-US" sz="2000" dirty="0" err="1">
                <a:latin typeface="Times New Roman" panose="02020603050405020304" pitchFamily="18" charset="0"/>
                <a:cs typeface="Times New Roman" panose="02020603050405020304" pitchFamily="18" charset="0"/>
              </a:rPr>
              <a:t>denosumab</a:t>
            </a:r>
            <a:r>
              <a:rPr lang="en-US" sz="2000" dirty="0">
                <a:latin typeface="Times New Roman" panose="02020603050405020304" pitchFamily="18" charset="0"/>
                <a:cs typeface="Times New Roman" panose="02020603050405020304" pitchFamily="18" charset="0"/>
              </a:rPr>
              <a:t> on bone </a:t>
            </a:r>
            <a:r>
              <a:rPr lang="en-US" sz="2000" dirty="0" smtClean="0">
                <a:latin typeface="Times New Roman" panose="02020603050405020304" pitchFamily="18" charset="0"/>
                <a:cs typeface="Times New Roman" panose="02020603050405020304" pitchFamily="18" charset="0"/>
              </a:rPr>
              <a:t>mineral density </a:t>
            </a:r>
            <a:r>
              <a:rPr lang="en-US" sz="2000" dirty="0">
                <a:latin typeface="Times New Roman" panose="02020603050405020304" pitchFamily="18" charset="0"/>
                <a:cs typeface="Times New Roman" panose="02020603050405020304" pitchFamily="18" charset="0"/>
              </a:rPr>
              <a:t>and bone turnover in patients with rheumatoid </a:t>
            </a:r>
            <a:r>
              <a:rPr lang="en-US" sz="2000" dirty="0" smtClean="0">
                <a:latin typeface="Times New Roman" panose="02020603050405020304" pitchFamily="18" charset="0"/>
                <a:cs typeface="Times New Roman" panose="02020603050405020304" pitchFamily="18" charset="0"/>
              </a:rPr>
              <a:t>arthritis receiving concurrent </a:t>
            </a:r>
            <a:r>
              <a:rPr lang="en-US" sz="2000" dirty="0">
                <a:latin typeface="Times New Roman" panose="02020603050405020304" pitchFamily="18" charset="0"/>
                <a:cs typeface="Times New Roman" panose="02020603050405020304" pitchFamily="18" charset="0"/>
              </a:rPr>
              <a:t>glucocorticoids or bisphosphonates. </a:t>
            </a:r>
            <a:r>
              <a:rPr lang="en-US" sz="2000" b="1" i="1" dirty="0">
                <a:latin typeface="Times New Roman" panose="02020603050405020304" pitchFamily="18" charset="0"/>
                <a:cs typeface="Times New Roman" panose="02020603050405020304" pitchFamily="18" charset="0"/>
              </a:rPr>
              <a:t>Ann Rheum Dis </a:t>
            </a:r>
            <a:r>
              <a:rPr lang="en-US" sz="2000" dirty="0">
                <a:latin typeface="Times New Roman" panose="02020603050405020304" pitchFamily="18" charset="0"/>
                <a:cs typeface="Times New Roman" panose="02020603050405020304" pitchFamily="18" charset="0"/>
              </a:rPr>
              <a:t>2010</a:t>
            </a:r>
            <a:r>
              <a:rPr lang="en-US" sz="2000" dirty="0" smtClean="0">
                <a:latin typeface="Times New Roman" panose="02020603050405020304" pitchFamily="18" charset="0"/>
                <a:cs typeface="Times New Roman" panose="02020603050405020304" pitchFamily="18" charset="0"/>
              </a:rPr>
              <a:t>; 69:872–875)</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55</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184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774700"/>
            <a:ext cx="11712956" cy="5684775"/>
          </a:xfrm>
        </p:spPr>
        <p:txBody>
          <a:bodyPr>
            <a:normAutofit/>
          </a:bodyPr>
          <a:lstStyle/>
          <a:p>
            <a:pPr>
              <a:buFontTx/>
              <a:buChar char="-"/>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few small prospective studies </a:t>
            </a:r>
            <a:r>
              <a:rPr lang="en-US" sz="3200" dirty="0" smtClean="0">
                <a:latin typeface="Times New Roman" panose="02020603050405020304" pitchFamily="18" charset="0"/>
                <a:cs typeface="Times New Roman" panose="02020603050405020304" pitchFamily="18" charset="0"/>
              </a:rPr>
              <a:t>of patients </a:t>
            </a:r>
            <a:r>
              <a:rPr lang="en-US" sz="3200" dirty="0">
                <a:latin typeface="Times New Roman" panose="02020603050405020304" pitchFamily="18" charset="0"/>
                <a:cs typeface="Times New Roman" panose="02020603050405020304" pitchFamily="18" charset="0"/>
              </a:rPr>
              <a:t>on </a:t>
            </a:r>
            <a:r>
              <a:rPr lang="en-US" sz="3200" dirty="0" smtClean="0">
                <a:latin typeface="Times New Roman" panose="02020603050405020304" pitchFamily="18" charset="0"/>
                <a:cs typeface="Times New Roman" panose="02020603050405020304" pitchFamily="18" charset="0"/>
              </a:rPr>
              <a:t>GCs </a:t>
            </a:r>
            <a:r>
              <a:rPr lang="en-US" sz="3200" dirty="0">
                <a:latin typeface="Times New Roman" panose="02020603050405020304" pitchFamily="18" charset="0"/>
                <a:cs typeface="Times New Roman" panose="02020603050405020304" pitchFamily="18" charset="0"/>
              </a:rPr>
              <a:t>from Japan have </a:t>
            </a:r>
            <a:r>
              <a:rPr lang="en-US" sz="3200" dirty="0" smtClean="0">
                <a:latin typeface="Times New Roman" panose="02020603050405020304" pitchFamily="18" charset="0"/>
                <a:cs typeface="Times New Roman" panose="02020603050405020304" pitchFamily="18" charset="0"/>
              </a:rPr>
              <a:t>found that </a:t>
            </a:r>
            <a:r>
              <a:rPr lang="en-US" sz="3200" dirty="0">
                <a:latin typeface="Times New Roman" panose="02020603050405020304" pitchFamily="18" charset="0"/>
                <a:cs typeface="Times New Roman" panose="02020603050405020304" pitchFamily="18" charset="0"/>
              </a:rPr>
              <a:t>lumbar spine, but not hip, BMD increased </a:t>
            </a:r>
            <a:r>
              <a:rPr lang="en-US" sz="3200" dirty="0" smtClean="0">
                <a:latin typeface="Times New Roman" panose="02020603050405020304" pitchFamily="18" charset="0"/>
                <a:cs typeface="Times New Roman" panose="02020603050405020304" pitchFamily="18" charset="0"/>
              </a:rPr>
              <a:t>with </a:t>
            </a:r>
            <a:r>
              <a:rPr lang="en-US" sz="3200" dirty="0" err="1" smtClean="0">
                <a:latin typeface="Times New Roman" panose="02020603050405020304" pitchFamily="18" charset="0"/>
                <a:cs typeface="Times New Roman" panose="02020603050405020304" pitchFamily="18" charset="0"/>
              </a:rPr>
              <a:t>denosumab</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treatment. </a:t>
            </a:r>
            <a:endParaRPr lang="en-US" sz="32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(Ishiguro </a:t>
            </a:r>
            <a:r>
              <a:rPr lang="en-US" sz="2000" dirty="0">
                <a:latin typeface="Times New Roman" panose="02020603050405020304" pitchFamily="18" charset="0"/>
                <a:cs typeface="Times New Roman" panose="02020603050405020304" pitchFamily="18" charset="0"/>
              </a:rPr>
              <a:t>S, Ito K, Nakagawa S, et al. The clinical benefits of </a:t>
            </a:r>
            <a:r>
              <a:rPr lang="en-US" sz="2000" dirty="0" err="1">
                <a:latin typeface="Times New Roman" panose="02020603050405020304" pitchFamily="18" charset="0"/>
                <a:cs typeface="Times New Roman" panose="02020603050405020304" pitchFamily="18" charset="0"/>
              </a:rPr>
              <a:t>denosumab</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for prophylaxis </a:t>
            </a:r>
            <a:r>
              <a:rPr lang="en-US" sz="2000" dirty="0">
                <a:latin typeface="Times New Roman" panose="02020603050405020304" pitchFamily="18" charset="0"/>
                <a:cs typeface="Times New Roman" panose="02020603050405020304" pitchFamily="18" charset="0"/>
              </a:rPr>
              <a:t>of steroid-induced osteoporosis in patients with pulmonary disease</a:t>
            </a:r>
            <a:r>
              <a:rPr lang="en-US" sz="2000"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Arch </a:t>
            </a:r>
            <a:r>
              <a:rPr lang="en-US" sz="2000" b="1" i="1" dirty="0">
                <a:latin typeface="Times New Roman" panose="02020603050405020304" pitchFamily="18" charset="0"/>
                <a:cs typeface="Times New Roman" panose="02020603050405020304" pitchFamily="18" charset="0"/>
              </a:rPr>
              <a:t>Osteoporosis </a:t>
            </a:r>
            <a:r>
              <a:rPr lang="en-US" sz="2000" dirty="0">
                <a:latin typeface="Times New Roman" panose="02020603050405020304" pitchFamily="18" charset="0"/>
                <a:cs typeface="Times New Roman" panose="02020603050405020304" pitchFamily="18" charset="0"/>
              </a:rPr>
              <a:t>2017; 12:44</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Sawamura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 </a:t>
            </a:r>
            <a:r>
              <a:rPr lang="en-US" sz="2000" dirty="0" err="1">
                <a:latin typeface="Times New Roman" panose="02020603050405020304" pitchFamily="18" charset="0"/>
                <a:cs typeface="Times New Roman" panose="02020603050405020304" pitchFamily="18" charset="0"/>
              </a:rPr>
              <a:t>Komatsuda</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Togashi</a:t>
            </a:r>
            <a:r>
              <a:rPr lang="en-US" sz="2000" dirty="0">
                <a:latin typeface="Times New Roman" panose="02020603050405020304" pitchFamily="18" charset="0"/>
                <a:cs typeface="Times New Roman" panose="02020603050405020304" pitchFamily="18" charset="0"/>
              </a:rPr>
              <a:t> M, et al. Effects of </a:t>
            </a:r>
            <a:r>
              <a:rPr lang="en-US" sz="2000" dirty="0" err="1">
                <a:latin typeface="Times New Roman" panose="02020603050405020304" pitchFamily="18" charset="0"/>
                <a:cs typeface="Times New Roman" panose="02020603050405020304" pitchFamily="18" charset="0"/>
              </a:rPr>
              <a:t>denosumab</a:t>
            </a:r>
            <a:r>
              <a:rPr lang="en-US" sz="2000" dirty="0">
                <a:latin typeface="Times New Roman" panose="02020603050405020304" pitchFamily="18" charset="0"/>
                <a:cs typeface="Times New Roman" panose="02020603050405020304" pitchFamily="18" charset="0"/>
              </a:rPr>
              <a:t> on </a:t>
            </a:r>
            <a:r>
              <a:rPr lang="en-US" sz="2000" dirty="0" smtClean="0">
                <a:latin typeface="Times New Roman" panose="02020603050405020304" pitchFamily="18" charset="0"/>
                <a:cs typeface="Times New Roman" panose="02020603050405020304" pitchFamily="18" charset="0"/>
              </a:rPr>
              <a:t>bone metabolic </a:t>
            </a:r>
            <a:r>
              <a:rPr lang="en-US" sz="2000" dirty="0">
                <a:latin typeface="Times New Roman" panose="02020603050405020304" pitchFamily="18" charset="0"/>
                <a:cs typeface="Times New Roman" panose="02020603050405020304" pitchFamily="18" charset="0"/>
              </a:rPr>
              <a:t>markers and </a:t>
            </a:r>
            <a:r>
              <a:rPr lang="en-US" sz="2000" dirty="0" smtClean="0">
                <a:latin typeface="Times New Roman" panose="02020603050405020304" pitchFamily="18" charset="0"/>
                <a:cs typeface="Times New Roman" panose="02020603050405020304" pitchFamily="18" charset="0"/>
              </a:rPr>
              <a:t>bone mineral </a:t>
            </a:r>
            <a:r>
              <a:rPr lang="en-US" sz="2000" dirty="0">
                <a:latin typeface="Times New Roman" panose="02020603050405020304" pitchFamily="18" charset="0"/>
                <a:cs typeface="Times New Roman" panose="02020603050405020304" pitchFamily="18" charset="0"/>
              </a:rPr>
              <a:t>density in patients treated with glucocorticoids</a:t>
            </a:r>
            <a:r>
              <a:rPr lang="en-US" sz="2000"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Intern </a:t>
            </a:r>
            <a:r>
              <a:rPr lang="en-US" sz="2000" b="1" i="1" dirty="0">
                <a:latin typeface="Times New Roman" panose="02020603050405020304" pitchFamily="18" charset="0"/>
                <a:cs typeface="Times New Roman" panose="02020603050405020304" pitchFamily="18" charset="0"/>
              </a:rPr>
              <a:t>Med </a:t>
            </a:r>
            <a:r>
              <a:rPr lang="en-US" sz="2000" dirty="0">
                <a:latin typeface="Times New Roman" panose="02020603050405020304" pitchFamily="18" charset="0"/>
                <a:cs typeface="Times New Roman" panose="02020603050405020304" pitchFamily="18" charset="0"/>
              </a:rPr>
              <a:t>(Tokyo, Japan) 2017; </a:t>
            </a:r>
            <a:r>
              <a:rPr lang="en-US" sz="2000" dirty="0" smtClean="0">
                <a:latin typeface="Times New Roman" panose="02020603050405020304" pitchFamily="18" charset="0"/>
                <a:cs typeface="Times New Roman" panose="02020603050405020304" pitchFamily="18" charset="0"/>
              </a:rPr>
              <a:t>56:631–636)</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A small study </a:t>
            </a:r>
            <a:r>
              <a:rPr lang="en-US" sz="3200" dirty="0">
                <a:latin typeface="Times New Roman" panose="02020603050405020304" pitchFamily="18" charset="0"/>
                <a:cs typeface="Times New Roman" panose="02020603050405020304" pitchFamily="18" charset="0"/>
              </a:rPr>
              <a:t>has shown preliminary data that </a:t>
            </a:r>
            <a:r>
              <a:rPr lang="en-US" sz="3200" dirty="0" smtClean="0">
                <a:latin typeface="Times New Roman" panose="02020603050405020304" pitchFamily="18" charset="0"/>
                <a:cs typeface="Times New Roman" panose="02020603050405020304" pitchFamily="18" charset="0"/>
              </a:rPr>
              <a:t>switching from bisphosphonate to </a:t>
            </a:r>
            <a:r>
              <a:rPr lang="en-US" sz="3200" dirty="0" err="1">
                <a:latin typeface="Times New Roman" panose="02020603050405020304" pitchFamily="18" charset="0"/>
                <a:cs typeface="Times New Roman" panose="02020603050405020304" pitchFamily="18" charset="0"/>
              </a:rPr>
              <a:t>denosumab</a:t>
            </a:r>
            <a:r>
              <a:rPr lang="en-US" sz="3200" dirty="0">
                <a:latin typeface="Times New Roman" panose="02020603050405020304" pitchFamily="18" charset="0"/>
                <a:cs typeface="Times New Roman" panose="02020603050405020304" pitchFamily="18" charset="0"/>
              </a:rPr>
              <a:t> results </a:t>
            </a:r>
            <a:r>
              <a:rPr lang="en-US" sz="3200" dirty="0" smtClean="0">
                <a:latin typeface="Times New Roman" panose="02020603050405020304" pitchFamily="18" charset="0"/>
                <a:cs typeface="Times New Roman" panose="02020603050405020304" pitchFamily="18" charset="0"/>
              </a:rPr>
              <a:t>in increased </a:t>
            </a:r>
            <a:r>
              <a:rPr lang="en-US" sz="3200" dirty="0">
                <a:latin typeface="Times New Roman" panose="02020603050405020304" pitchFamily="18" charset="0"/>
                <a:cs typeface="Times New Roman" panose="02020603050405020304" pitchFamily="18" charset="0"/>
              </a:rPr>
              <a:t>BMD while on long-term steroids, </a:t>
            </a:r>
            <a:r>
              <a:rPr lang="en-US" sz="3200" dirty="0" smtClean="0">
                <a:latin typeface="Times New Roman" panose="02020603050405020304" pitchFamily="18" charset="0"/>
                <a:cs typeface="Times New Roman" panose="02020603050405020304" pitchFamily="18" charset="0"/>
              </a:rPr>
              <a:t>though the </a:t>
            </a:r>
            <a:r>
              <a:rPr lang="en-US" sz="3200" dirty="0">
                <a:latin typeface="Times New Roman" panose="02020603050405020304" pitchFamily="18" charset="0"/>
                <a:cs typeface="Times New Roman" panose="02020603050405020304" pitchFamily="18" charset="0"/>
              </a:rPr>
              <a:t>sample size was small and clinical fracture </a:t>
            </a:r>
            <a:r>
              <a:rPr lang="en-US" sz="3200" dirty="0" smtClean="0">
                <a:latin typeface="Times New Roman" panose="02020603050405020304" pitchFamily="18" charset="0"/>
                <a:cs typeface="Times New Roman" panose="02020603050405020304" pitchFamily="18" charset="0"/>
              </a:rPr>
              <a:t>data were lacking.</a:t>
            </a:r>
          </a:p>
          <a:p>
            <a:pPr marL="0" indent="0">
              <a:buNone/>
            </a:pP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Mok</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CC, Ho LY, Ma KM. Switching of oral bisphosphonates to </a:t>
            </a:r>
            <a:r>
              <a:rPr lang="en-US" sz="2000" dirty="0" err="1">
                <a:latin typeface="Times New Roman" panose="02020603050405020304" pitchFamily="18" charset="0"/>
                <a:cs typeface="Times New Roman" panose="02020603050405020304" pitchFamily="18" charset="0"/>
              </a:rPr>
              <a:t>denosumab</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 chronic </a:t>
            </a:r>
            <a:r>
              <a:rPr lang="en-US" sz="2000" dirty="0">
                <a:latin typeface="Times New Roman" panose="02020603050405020304" pitchFamily="18" charset="0"/>
                <a:cs typeface="Times New Roman" panose="02020603050405020304" pitchFamily="18" charset="0"/>
              </a:rPr>
              <a:t>glucocorticoid users: a 12-month randomized controlled trial. </a:t>
            </a:r>
            <a:r>
              <a:rPr lang="en-US" sz="2000" b="1" i="1" dirty="0" smtClean="0">
                <a:latin typeface="Times New Roman" panose="02020603050405020304" pitchFamily="18" charset="0"/>
                <a:cs typeface="Times New Roman" panose="02020603050405020304" pitchFamily="18" charset="0"/>
              </a:rPr>
              <a:t>Bone</a:t>
            </a:r>
            <a:r>
              <a:rPr lang="en-US" sz="2000" dirty="0" smtClean="0">
                <a:latin typeface="Times New Roman" panose="02020603050405020304" pitchFamily="18" charset="0"/>
                <a:cs typeface="Times New Roman" panose="02020603050405020304" pitchFamily="18" charset="0"/>
              </a:rPr>
              <a:t> 2015</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75:222–228)</a:t>
            </a:r>
            <a:endParaRPr lang="en-US"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56</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838200" y="1"/>
            <a:ext cx="10515600" cy="950976"/>
          </a:xfrm>
        </p:spPr>
        <p:txBody>
          <a:bodyPr>
            <a:normAutofit/>
          </a:bodyPr>
          <a:lstStyle/>
          <a:p>
            <a:pPr algn="ctr"/>
            <a:r>
              <a:rPr lang="en-US"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Denosumab</a:t>
            </a: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RANKL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inhibitor)</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547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825500"/>
            <a:ext cx="11712956" cy="5633975"/>
          </a:xfrm>
        </p:spPr>
        <p:txBody>
          <a:bodyPr>
            <a:normAutofit/>
          </a:bodyPr>
          <a:lstStyle/>
          <a:p>
            <a:pPr>
              <a:buFontTx/>
              <a:buChar char="-"/>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trial </a:t>
            </a:r>
            <a:r>
              <a:rPr lang="en-US" sz="3200" dirty="0">
                <a:latin typeface="Times New Roman" panose="02020603050405020304" pitchFamily="18" charset="0"/>
                <a:cs typeface="Times New Roman" panose="02020603050405020304" pitchFamily="18" charset="0"/>
              </a:rPr>
              <a:t>evaluating </a:t>
            </a:r>
            <a:r>
              <a:rPr lang="en-US" sz="3200" dirty="0" err="1">
                <a:latin typeface="Times New Roman" panose="02020603050405020304" pitchFamily="18" charset="0"/>
                <a:cs typeface="Times New Roman" panose="02020603050405020304" pitchFamily="18" charset="0"/>
              </a:rPr>
              <a:t>denosumab</a:t>
            </a:r>
            <a:r>
              <a:rPr lang="en-US" sz="3200" dirty="0">
                <a:latin typeface="Times New Roman" panose="02020603050405020304" pitchFamily="18" charset="0"/>
                <a:cs typeface="Times New Roman" panose="02020603050405020304" pitchFamily="18" charset="0"/>
              </a:rPr>
              <a:t> versus </a:t>
            </a:r>
            <a:r>
              <a:rPr lang="en-US" sz="3200" dirty="0" err="1">
                <a:latin typeface="Times New Roman" panose="02020603050405020304" pitchFamily="18" charset="0"/>
                <a:cs typeface="Times New Roman" panose="02020603050405020304" pitchFamily="18" charset="0"/>
              </a:rPr>
              <a:t>risedronate</a:t>
            </a:r>
            <a:r>
              <a:rPr lang="en-US" sz="3200" dirty="0">
                <a:latin typeface="Times New Roman" panose="02020603050405020304" pitchFamily="18" charset="0"/>
                <a:cs typeface="Times New Roman" panose="02020603050405020304" pitchFamily="18" charset="0"/>
              </a:rPr>
              <a:t> in 505 </a:t>
            </a:r>
            <a:r>
              <a:rPr lang="en-US" sz="3200" dirty="0" smtClean="0">
                <a:latin typeface="Times New Roman" panose="02020603050405020304" pitchFamily="18" charset="0"/>
                <a:cs typeface="Times New Roman" panose="02020603050405020304" pitchFamily="18" charset="0"/>
              </a:rPr>
              <a:t>patients </a:t>
            </a:r>
            <a:r>
              <a:rPr lang="en-US" sz="3200" dirty="0">
                <a:latin typeface="Times New Roman" panose="02020603050405020304" pitchFamily="18" charset="0"/>
                <a:cs typeface="Times New Roman" panose="02020603050405020304" pitchFamily="18" charset="0"/>
              </a:rPr>
              <a:t>receiving </a:t>
            </a:r>
            <a:r>
              <a:rPr lang="en-US" sz="3200" dirty="0" smtClean="0">
                <a:latin typeface="Times New Roman" panose="02020603050405020304" pitchFamily="18" charset="0"/>
                <a:cs typeface="Times New Roman" panose="02020603050405020304" pitchFamily="18" charset="0"/>
              </a:rPr>
              <a:t>GCs for ≥</a:t>
            </a:r>
            <a:r>
              <a:rPr lang="en-US" sz="3200" dirty="0">
                <a:latin typeface="Times New Roman" panose="02020603050405020304" pitchFamily="18" charset="0"/>
                <a:cs typeface="Times New Roman" panose="02020603050405020304" pitchFamily="18" charset="0"/>
              </a:rPr>
              <a:t>3 months and 290 patients who </a:t>
            </a:r>
            <a:r>
              <a:rPr lang="en-US" sz="3200" dirty="0" smtClean="0">
                <a:latin typeface="Times New Roman" panose="02020603050405020304" pitchFamily="18" charset="0"/>
                <a:cs typeface="Times New Roman" panose="02020603050405020304" pitchFamily="18" charset="0"/>
              </a:rPr>
              <a:t>were initiating GCs </a:t>
            </a:r>
            <a:r>
              <a:rPr lang="en-US" sz="3200" dirty="0">
                <a:latin typeface="Times New Roman" panose="02020603050405020304" pitchFamily="18" charset="0"/>
                <a:cs typeface="Times New Roman" panose="02020603050405020304" pitchFamily="18" charset="0"/>
              </a:rPr>
              <a:t>(&lt;3 months), the increase in lumbar </a:t>
            </a:r>
            <a:r>
              <a:rPr lang="en-US" sz="3200" dirty="0" smtClean="0">
                <a:latin typeface="Times New Roman" panose="02020603050405020304" pitchFamily="18" charset="0"/>
                <a:cs typeface="Times New Roman" panose="02020603050405020304" pitchFamily="18" charset="0"/>
              </a:rPr>
              <a:t>spine BMD was greater </a:t>
            </a:r>
            <a:r>
              <a:rPr lang="en-US" sz="3200" dirty="0">
                <a:latin typeface="Times New Roman" panose="02020603050405020304" pitchFamily="18" charset="0"/>
                <a:cs typeface="Times New Roman" panose="02020603050405020304" pitchFamily="18" charset="0"/>
              </a:rPr>
              <a:t>with </a:t>
            </a:r>
            <a:r>
              <a:rPr lang="en-US" sz="3200" dirty="0" err="1">
                <a:latin typeface="Times New Roman" panose="02020603050405020304" pitchFamily="18" charset="0"/>
                <a:cs typeface="Times New Roman" panose="02020603050405020304" pitchFamily="18" charset="0"/>
              </a:rPr>
              <a:t>denosumab</a:t>
            </a:r>
            <a:r>
              <a:rPr lang="en-US" sz="3200" dirty="0">
                <a:latin typeface="Times New Roman" panose="02020603050405020304" pitchFamily="18" charset="0"/>
                <a:cs typeface="Times New Roman" panose="02020603050405020304" pitchFamily="18" charset="0"/>
              </a:rPr>
              <a:t> (4.4 versus </a:t>
            </a:r>
            <a:r>
              <a:rPr lang="en-US" sz="3200" dirty="0" smtClean="0">
                <a:latin typeface="Times New Roman" panose="02020603050405020304" pitchFamily="18" charset="0"/>
                <a:cs typeface="Times New Roman" panose="02020603050405020304" pitchFamily="18" charset="0"/>
              </a:rPr>
              <a:t>2.3% </a:t>
            </a:r>
            <a:r>
              <a:rPr lang="en-US" sz="3200" dirty="0">
                <a:latin typeface="Times New Roman" panose="02020603050405020304" pitchFamily="18" charset="0"/>
                <a:cs typeface="Times New Roman" panose="02020603050405020304" pitchFamily="18" charset="0"/>
              </a:rPr>
              <a:t>for </a:t>
            </a:r>
            <a:r>
              <a:rPr lang="en-US" sz="3200" dirty="0" smtClean="0">
                <a:latin typeface="Times New Roman" panose="02020603050405020304" pitchFamily="18" charset="0"/>
                <a:cs typeface="Times New Roman" panose="02020603050405020304" pitchFamily="18" charset="0"/>
              </a:rPr>
              <a:t>GC continuing and </a:t>
            </a:r>
            <a:r>
              <a:rPr lang="en-US" sz="3200" dirty="0">
                <a:latin typeface="Times New Roman" panose="02020603050405020304" pitchFamily="18" charset="0"/>
                <a:cs typeface="Times New Roman" panose="02020603050405020304" pitchFamily="18" charset="0"/>
              </a:rPr>
              <a:t>3.8 versus </a:t>
            </a:r>
            <a:r>
              <a:rPr lang="en-US" sz="3200" dirty="0" smtClean="0">
                <a:latin typeface="Times New Roman" panose="02020603050405020304" pitchFamily="18" charset="0"/>
                <a:cs typeface="Times New Roman" panose="02020603050405020304" pitchFamily="18" charset="0"/>
              </a:rPr>
              <a:t>0.8% for GC initiating). </a:t>
            </a:r>
          </a:p>
          <a:p>
            <a:pPr marL="0"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There </a:t>
            </a:r>
            <a:r>
              <a:rPr lang="en-US" sz="3200" dirty="0">
                <a:latin typeface="Times New Roman" panose="02020603050405020304" pitchFamily="18" charset="0"/>
                <a:cs typeface="Times New Roman" panose="02020603050405020304" pitchFamily="18" charset="0"/>
              </a:rPr>
              <a:t>was no difference in adverse </a:t>
            </a:r>
            <a:r>
              <a:rPr lang="en-US" sz="3200" dirty="0" smtClean="0">
                <a:latin typeface="Times New Roman" panose="02020603050405020304" pitchFamily="18" charset="0"/>
                <a:cs typeface="Times New Roman" panose="02020603050405020304" pitchFamily="18" charset="0"/>
              </a:rPr>
              <a:t>events including incidence of fracture.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osteoporosis-related fractures</a:t>
            </a:r>
            <a:r>
              <a:rPr lang="en-US" dirty="0">
                <a:latin typeface="Times New Roman" panose="02020603050405020304" pitchFamily="18" charset="0"/>
                <a:cs typeface="Times New Roman" panose="02020603050405020304" pitchFamily="18" charset="0"/>
              </a:rPr>
              <a:t>, 7 and </a:t>
            </a:r>
            <a:r>
              <a:rPr lang="en-US" dirty="0" smtClean="0">
                <a:latin typeface="Times New Roman" panose="02020603050405020304" pitchFamily="18" charset="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respectively; new and worsening </a:t>
            </a:r>
            <a:r>
              <a:rPr lang="en-US" dirty="0" smtClean="0">
                <a:latin typeface="Times New Roman" panose="02020603050405020304" pitchFamily="18" charset="0"/>
                <a:cs typeface="Times New Roman" panose="02020603050405020304" pitchFamily="18" charset="0"/>
              </a:rPr>
              <a:t>vertebral fractures </a:t>
            </a:r>
            <a:r>
              <a:rPr lang="en-US" dirty="0">
                <a:latin typeface="Times New Roman" panose="02020603050405020304" pitchFamily="18" charset="0"/>
                <a:cs typeface="Times New Roman" panose="02020603050405020304" pitchFamily="18" charset="0"/>
              </a:rPr>
              <a:t>in postmenopausal women, 5 percent in each group</a:t>
            </a:r>
            <a:r>
              <a:rPr lang="en-US"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Saag</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KG, </a:t>
            </a:r>
            <a:r>
              <a:rPr lang="en-US" sz="2000" dirty="0" err="1">
                <a:latin typeface="Times New Roman" panose="02020603050405020304" pitchFamily="18" charset="0"/>
                <a:cs typeface="Times New Roman" panose="02020603050405020304" pitchFamily="18" charset="0"/>
              </a:rPr>
              <a:t>Wagman</a:t>
            </a:r>
            <a:r>
              <a:rPr lang="en-US" sz="2000" dirty="0">
                <a:latin typeface="Times New Roman" panose="02020603050405020304" pitchFamily="18" charset="0"/>
                <a:cs typeface="Times New Roman" panose="02020603050405020304" pitchFamily="18" charset="0"/>
              </a:rPr>
              <a:t> RB, </a:t>
            </a:r>
            <a:r>
              <a:rPr lang="en-US" sz="2000" dirty="0" err="1">
                <a:latin typeface="Times New Roman" panose="02020603050405020304" pitchFamily="18" charset="0"/>
                <a:cs typeface="Times New Roman" panose="02020603050405020304" pitchFamily="18" charset="0"/>
              </a:rPr>
              <a:t>Geusens</a:t>
            </a:r>
            <a:r>
              <a:rPr lang="en-US" sz="2000" dirty="0">
                <a:latin typeface="Times New Roman" panose="02020603050405020304" pitchFamily="18" charset="0"/>
                <a:cs typeface="Times New Roman" panose="02020603050405020304" pitchFamily="18" charset="0"/>
              </a:rPr>
              <a:t> P, et al. </a:t>
            </a:r>
            <a:r>
              <a:rPr lang="en-US" sz="2000" dirty="0" err="1">
                <a:latin typeface="Times New Roman" panose="02020603050405020304" pitchFamily="18" charset="0"/>
                <a:cs typeface="Times New Roman" panose="02020603050405020304" pitchFamily="18" charset="0"/>
              </a:rPr>
              <a:t>Denosumab</a:t>
            </a:r>
            <a:r>
              <a:rPr lang="en-US" sz="2000" dirty="0">
                <a:latin typeface="Times New Roman" panose="02020603050405020304" pitchFamily="18" charset="0"/>
                <a:cs typeface="Times New Roman" panose="02020603050405020304" pitchFamily="18" charset="0"/>
              </a:rPr>
              <a:t> versus </a:t>
            </a:r>
            <a:r>
              <a:rPr lang="en-US" sz="2000" dirty="0" err="1">
                <a:latin typeface="Times New Roman" panose="02020603050405020304" pitchFamily="18" charset="0"/>
                <a:cs typeface="Times New Roman" panose="02020603050405020304" pitchFamily="18" charset="0"/>
              </a:rPr>
              <a:t>risedronate</a:t>
            </a:r>
            <a:r>
              <a:rPr lang="en-US" sz="2000" dirty="0">
                <a:latin typeface="Times New Roman" panose="02020603050405020304" pitchFamily="18" charset="0"/>
                <a:cs typeface="Times New Roman" panose="02020603050405020304" pitchFamily="18" charset="0"/>
              </a:rPr>
              <a:t> in </a:t>
            </a:r>
            <a:r>
              <a:rPr lang="en-US" sz="2000" dirty="0" smtClean="0">
                <a:latin typeface="Times New Roman" panose="02020603050405020304" pitchFamily="18" charset="0"/>
                <a:cs typeface="Times New Roman" panose="02020603050405020304" pitchFamily="18" charset="0"/>
              </a:rPr>
              <a:t>glucocorticoid-induced osteoporosis: a </a:t>
            </a:r>
            <a:r>
              <a:rPr lang="en-US" sz="2000" dirty="0" err="1">
                <a:latin typeface="Times New Roman" panose="02020603050405020304" pitchFamily="18" charset="0"/>
                <a:cs typeface="Times New Roman" panose="02020603050405020304" pitchFamily="18" charset="0"/>
              </a:rPr>
              <a:t>multicentre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randomised</a:t>
            </a:r>
            <a:r>
              <a:rPr lang="en-US" sz="2000" dirty="0">
                <a:latin typeface="Times New Roman" panose="02020603050405020304" pitchFamily="18" charset="0"/>
                <a:cs typeface="Times New Roman" panose="02020603050405020304" pitchFamily="18" charset="0"/>
              </a:rPr>
              <a:t>, double-blind, active-controlled, double-dummy, </a:t>
            </a:r>
            <a:r>
              <a:rPr lang="en-US" sz="2000" dirty="0" smtClean="0">
                <a:latin typeface="Times New Roman" panose="02020603050405020304" pitchFamily="18" charset="0"/>
                <a:cs typeface="Times New Roman" panose="02020603050405020304" pitchFamily="18" charset="0"/>
              </a:rPr>
              <a:t>non-inferiority study</a:t>
            </a:r>
            <a:r>
              <a:rPr lang="en-US" sz="2000"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Lancet Diabetes </a:t>
            </a:r>
            <a:r>
              <a:rPr lang="en-US" sz="2000" b="1" i="1" dirty="0" err="1">
                <a:latin typeface="Times New Roman" panose="02020603050405020304" pitchFamily="18" charset="0"/>
                <a:cs typeface="Times New Roman" panose="02020603050405020304" pitchFamily="18" charset="0"/>
              </a:rPr>
              <a:t>Endocrinol</a:t>
            </a:r>
            <a:r>
              <a:rPr lang="en-US" sz="2000" dirty="0">
                <a:latin typeface="Times New Roman" panose="02020603050405020304" pitchFamily="18" charset="0"/>
                <a:cs typeface="Times New Roman" panose="02020603050405020304" pitchFamily="18" charset="0"/>
              </a:rPr>
              <a:t> 2018; </a:t>
            </a:r>
            <a:r>
              <a:rPr lang="en-US" sz="2000" dirty="0" smtClean="0">
                <a:latin typeface="Times New Roman" panose="02020603050405020304" pitchFamily="18" charset="0"/>
                <a:cs typeface="Times New Roman" panose="02020603050405020304" pitchFamily="18" charset="0"/>
              </a:rPr>
              <a:t>6:445).</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57</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838200" y="1"/>
            <a:ext cx="10515600" cy="950976"/>
          </a:xfrm>
        </p:spPr>
        <p:txBody>
          <a:bodyPr>
            <a:normAutofit/>
          </a:bodyPr>
          <a:lstStyle/>
          <a:p>
            <a:pPr algn="ctr"/>
            <a:r>
              <a:rPr lang="en-US"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Denosumab</a:t>
            </a: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RANKL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inhibitor)</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299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1048512"/>
            <a:ext cx="11712956" cy="5410963"/>
          </a:xfrm>
        </p:spPr>
        <p:txBody>
          <a:bodyPr>
            <a:normAutofit/>
          </a:bodyPr>
          <a:lstStyle/>
          <a:p>
            <a:pPr>
              <a:buFontTx/>
              <a:buChar char="-"/>
            </a:pPr>
            <a:r>
              <a:rPr lang="en-US" sz="3600" dirty="0" err="1" smtClean="0">
                <a:latin typeface="Times New Roman" panose="02020603050405020304" pitchFamily="18" charset="0"/>
                <a:cs typeface="Times New Roman" panose="02020603050405020304" pitchFamily="18" charset="0"/>
              </a:rPr>
              <a:t>Denosumab</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may be beneficial in some patients with </a:t>
            </a:r>
            <a:r>
              <a:rPr lang="en-US" sz="3600" dirty="0" smtClean="0">
                <a:latin typeface="Times New Roman" panose="02020603050405020304" pitchFamily="18" charset="0"/>
                <a:cs typeface="Times New Roman" panose="02020603050405020304" pitchFamily="18" charset="0"/>
              </a:rPr>
              <a:t>GIO.</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Emerging </a:t>
            </a:r>
            <a:r>
              <a:rPr lang="en-US" sz="3600" dirty="0">
                <a:latin typeface="Times New Roman" panose="02020603050405020304" pitchFamily="18" charset="0"/>
                <a:cs typeface="Times New Roman" panose="02020603050405020304" pitchFamily="18" charset="0"/>
              </a:rPr>
              <a:t>data have raised concern about increased </a:t>
            </a:r>
            <a:r>
              <a:rPr lang="en-US" sz="3600" dirty="0" smtClean="0">
                <a:latin typeface="Times New Roman" panose="02020603050405020304" pitchFamily="18" charset="0"/>
                <a:cs typeface="Times New Roman" panose="02020603050405020304" pitchFamily="18" charset="0"/>
              </a:rPr>
              <a:t>risk of </a:t>
            </a:r>
            <a:r>
              <a:rPr lang="en-US" sz="3600" dirty="0">
                <a:latin typeface="Times New Roman" panose="02020603050405020304" pitchFamily="18" charset="0"/>
                <a:cs typeface="Times New Roman" panose="02020603050405020304" pitchFamily="18" charset="0"/>
              </a:rPr>
              <a:t>vertebral fracture after discontinuation </a:t>
            </a:r>
            <a:r>
              <a:rPr lang="en-US" sz="3600" dirty="0" smtClean="0">
                <a:latin typeface="Times New Roman" panose="02020603050405020304" pitchFamily="18" charset="0"/>
                <a:cs typeface="Times New Roman" panose="02020603050405020304" pitchFamily="18" charset="0"/>
              </a:rPr>
              <a:t>of </a:t>
            </a:r>
            <a:r>
              <a:rPr lang="en-US" sz="3600" dirty="0" err="1" smtClean="0">
                <a:latin typeface="Times New Roman" panose="02020603050405020304" pitchFamily="18" charset="0"/>
                <a:cs typeface="Times New Roman" panose="02020603050405020304" pitchFamily="18" charset="0"/>
              </a:rPr>
              <a:t>denosumab</a:t>
            </a:r>
            <a:r>
              <a:rPr lang="en-US" sz="3600" dirty="0">
                <a:latin typeface="Times New Roman" panose="02020603050405020304" pitchFamily="18" charset="0"/>
                <a:cs typeface="Times New Roman" panose="02020603050405020304" pitchFamily="18" charset="0"/>
              </a:rPr>
              <a:t>, and the need </a:t>
            </a:r>
            <a:r>
              <a:rPr lang="en-US" sz="3600" dirty="0" smtClean="0">
                <a:latin typeface="Times New Roman" panose="02020603050405020304" pitchFamily="18" charset="0"/>
                <a:cs typeface="Times New Roman" panose="02020603050405020304" pitchFamily="18" charset="0"/>
              </a:rPr>
              <a:t>for indefinite </a:t>
            </a:r>
            <a:r>
              <a:rPr lang="en-US" sz="3600" dirty="0">
                <a:latin typeface="Times New Roman" panose="02020603050405020304" pitchFamily="18" charset="0"/>
                <a:cs typeface="Times New Roman" panose="02020603050405020304" pitchFamily="18" charset="0"/>
              </a:rPr>
              <a:t>administration of </a:t>
            </a:r>
            <a:r>
              <a:rPr lang="en-US" sz="3600" dirty="0" err="1">
                <a:latin typeface="Times New Roman" panose="02020603050405020304" pitchFamily="18" charset="0"/>
                <a:cs typeface="Times New Roman" panose="02020603050405020304" pitchFamily="18" charset="0"/>
              </a:rPr>
              <a:t>denosumab</a:t>
            </a:r>
            <a:r>
              <a:rPr lang="en-US" sz="3600" dirty="0">
                <a:latin typeface="Times New Roman" panose="02020603050405020304" pitchFamily="18" charset="0"/>
                <a:cs typeface="Times New Roman" panose="02020603050405020304" pitchFamily="18" charset="0"/>
              </a:rPr>
              <a:t> should be discussed with patients </a:t>
            </a:r>
            <a:r>
              <a:rPr lang="en-US" sz="3600" dirty="0" smtClean="0">
                <a:latin typeface="Times New Roman" panose="02020603050405020304" pitchFamily="18" charset="0"/>
                <a:cs typeface="Times New Roman" panose="02020603050405020304" pitchFamily="18" charset="0"/>
              </a:rPr>
              <a:t>prior to </a:t>
            </a:r>
            <a:r>
              <a:rPr lang="en-US" sz="3600" dirty="0">
                <a:latin typeface="Times New Roman" panose="02020603050405020304" pitchFamily="18" charset="0"/>
                <a:cs typeface="Times New Roman" panose="02020603050405020304" pitchFamily="18" charset="0"/>
              </a:rPr>
              <a:t>its initiation</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600" dirty="0" smtClean="0">
                <a:latin typeface="Times New Roman" panose="02020603050405020304" pitchFamily="18" charset="0"/>
                <a:cs typeface="Times New Roman" panose="02020603050405020304" pitchFamily="18" charset="0"/>
              </a:rPr>
              <a:t>If </a:t>
            </a:r>
            <a:r>
              <a:rPr lang="en-US" sz="3600" dirty="0" err="1">
                <a:latin typeface="Times New Roman" panose="02020603050405020304" pitchFamily="18" charset="0"/>
                <a:cs typeface="Times New Roman" panose="02020603050405020304" pitchFamily="18" charset="0"/>
              </a:rPr>
              <a:t>denosumab</a:t>
            </a:r>
            <a:r>
              <a:rPr lang="en-US" sz="3600" dirty="0">
                <a:latin typeface="Times New Roman" panose="02020603050405020304" pitchFamily="18" charset="0"/>
                <a:cs typeface="Times New Roman" panose="02020603050405020304" pitchFamily="18" charset="0"/>
              </a:rPr>
              <a:t> is discontinued, administering an </a:t>
            </a:r>
            <a:r>
              <a:rPr lang="en-US" sz="3600" dirty="0" smtClean="0">
                <a:latin typeface="Times New Roman" panose="02020603050405020304" pitchFamily="18" charset="0"/>
                <a:cs typeface="Times New Roman" panose="02020603050405020304" pitchFamily="18" charset="0"/>
              </a:rPr>
              <a:t>alternative therapy </a:t>
            </a:r>
            <a:r>
              <a:rPr lang="en-US" sz="3600" dirty="0">
                <a:latin typeface="Times New Roman" panose="02020603050405020304" pitchFamily="18" charset="0"/>
                <a:cs typeface="Times New Roman" panose="02020603050405020304" pitchFamily="18" charset="0"/>
              </a:rPr>
              <a:t>(typically a bisphosphonate) to prevent rapid bone loss and vertebral fracture is advised.</a:t>
            </a:r>
            <a:endParaRPr lang="en-US"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58</a:t>
            </a:fld>
            <a:endParaRPr lang="en-US" dirty="0">
              <a:solidFill>
                <a:srgbClr val="0033CC"/>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838200" y="1"/>
            <a:ext cx="10515600" cy="950976"/>
          </a:xfrm>
        </p:spPr>
        <p:txBody>
          <a:bodyPr>
            <a:normAutofit/>
          </a:bodyPr>
          <a:lstStyle/>
          <a:p>
            <a:pPr algn="ctr"/>
            <a:r>
              <a:rPr lang="en-US" b="1" dirty="0" err="1"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Denosumab</a:t>
            </a: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RANKL </a:t>
            </a:r>
            <a:r>
              <a:rPr lang="en-US" sz="40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inhibitor)</a:t>
            </a:r>
            <a:endParaRPr lang="en-US" sz="40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692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59</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81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013"/>
            <a:ext cx="10515600" cy="719963"/>
          </a:xfrm>
        </p:spPr>
        <p:txBody>
          <a:bodyPr>
            <a:normAutofit/>
          </a:bodyPr>
          <a:lstStyle/>
          <a:p>
            <a:pPr algn="ctr"/>
            <a:r>
              <a:rPr lang="en-US" sz="4000" dirty="0" smtClean="0">
                <a:solidFill>
                  <a:srgbClr val="0033CC"/>
                </a:solidFill>
                <a:latin typeface="Times New Roman" panose="02020603050405020304" pitchFamily="18" charset="0"/>
                <a:cs typeface="Times New Roman" panose="02020603050405020304" pitchFamily="18" charset="0"/>
              </a:rPr>
              <a:t>Glucocorticoids alter the BMD fracture threshold  </a:t>
            </a:r>
            <a:endParaRPr lang="en-US" sz="4000"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8300" y="6146800"/>
            <a:ext cx="11264900" cy="541275"/>
          </a:xfrm>
        </p:spPr>
        <p:txBody>
          <a:bodyPr>
            <a:normAutofit lnSpcReduction="10000"/>
          </a:bodyPr>
          <a:lstStyle/>
          <a:p>
            <a:pPr marL="0" lvl="0" indent="0">
              <a:lnSpc>
                <a:spcPct val="100000"/>
              </a:lnSpc>
              <a:spcBef>
                <a:spcPts val="0"/>
              </a:spcBef>
              <a:buNone/>
            </a:pPr>
            <a:r>
              <a:rPr lang="en-US" sz="1600" i="1" dirty="0" smtClean="0">
                <a:solidFill>
                  <a:prstClr val="black"/>
                </a:solidFill>
              </a:rPr>
              <a:t>Van </a:t>
            </a:r>
            <a:r>
              <a:rPr lang="en-US" sz="1600" i="1" dirty="0" err="1" smtClean="0">
                <a:solidFill>
                  <a:prstClr val="black"/>
                </a:solidFill>
              </a:rPr>
              <a:t>Staa</a:t>
            </a:r>
            <a:r>
              <a:rPr lang="en-US" sz="1600" i="1" dirty="0" smtClean="0">
                <a:solidFill>
                  <a:prstClr val="black"/>
                </a:solidFill>
              </a:rPr>
              <a:t> TP, </a:t>
            </a:r>
            <a:r>
              <a:rPr lang="en-US" sz="1600" i="1" dirty="0">
                <a:solidFill>
                  <a:prstClr val="black"/>
                </a:solidFill>
              </a:rPr>
              <a:t>et al. Bone Density Threshold and Other Predictors </a:t>
            </a:r>
            <a:r>
              <a:rPr lang="en-US" sz="1600" i="1" dirty="0" smtClean="0">
                <a:solidFill>
                  <a:prstClr val="black"/>
                </a:solidFill>
              </a:rPr>
              <a:t>of Vertebral </a:t>
            </a:r>
            <a:r>
              <a:rPr lang="en-US" sz="1600" i="1" dirty="0">
                <a:solidFill>
                  <a:prstClr val="black"/>
                </a:solidFill>
              </a:rPr>
              <a:t>Fracture in Patients </a:t>
            </a:r>
            <a:r>
              <a:rPr lang="en-US" sz="1600" i="1" dirty="0" smtClean="0">
                <a:solidFill>
                  <a:prstClr val="black"/>
                </a:solidFill>
              </a:rPr>
              <a:t>Receiving Oral Glucocorticoid Therapy. </a:t>
            </a:r>
            <a:r>
              <a:rPr lang="en-US" sz="1600" b="1" i="1" dirty="0" smtClean="0">
                <a:solidFill>
                  <a:prstClr val="black"/>
                </a:solidFill>
              </a:rPr>
              <a:t>Arthritis and Rheumatism</a:t>
            </a:r>
            <a:r>
              <a:rPr lang="en-US" sz="1600" i="1" dirty="0" smtClean="0">
                <a:solidFill>
                  <a:prstClr val="black"/>
                </a:solidFill>
              </a:rPr>
              <a:t>. 2003; 48 (11): 3224-9.</a:t>
            </a:r>
            <a:endParaRPr lang="en-US" sz="1600" dirty="0">
              <a:solidFill>
                <a:prstClr val="black"/>
              </a:solidFill>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6</a:t>
            </a:fld>
            <a:endParaRPr lang="en-US" dirty="0">
              <a:solidFill>
                <a:srgbClr val="00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lum bright="-20000" contrast="20000"/>
          </a:blip>
          <a:stretch>
            <a:fillRect/>
          </a:stretch>
        </p:blipFill>
        <p:spPr>
          <a:xfrm>
            <a:off x="88900" y="1257299"/>
            <a:ext cx="5880099" cy="4590719"/>
          </a:xfrm>
          <a:prstGeom prst="rect">
            <a:avLst/>
          </a:prstGeom>
        </p:spPr>
      </p:pic>
      <p:pic>
        <p:nvPicPr>
          <p:cNvPr id="9" name="Picture 8"/>
          <p:cNvPicPr>
            <a:picLocks noChangeAspect="1"/>
          </p:cNvPicPr>
          <p:nvPr/>
        </p:nvPicPr>
        <p:blipFill>
          <a:blip r:embed="rId4">
            <a:lum bright="-20000" contrast="20000"/>
          </a:blip>
          <a:stretch>
            <a:fillRect/>
          </a:stretch>
        </p:blipFill>
        <p:spPr>
          <a:xfrm>
            <a:off x="6057900" y="1217014"/>
            <a:ext cx="6007100" cy="4631004"/>
          </a:xfrm>
          <a:prstGeom prst="rect">
            <a:avLst/>
          </a:prstGeom>
        </p:spPr>
      </p:pic>
      <p:sp>
        <p:nvSpPr>
          <p:cNvPr id="10" name="TextBox 9"/>
          <p:cNvSpPr txBox="1"/>
          <p:nvPr/>
        </p:nvSpPr>
        <p:spPr>
          <a:xfrm>
            <a:off x="9918700" y="1333499"/>
            <a:ext cx="2006600" cy="646331"/>
          </a:xfrm>
          <a:prstGeom prst="rect">
            <a:avLst/>
          </a:prstGeom>
          <a:solidFill>
            <a:schemeClr val="bg1"/>
          </a:solidFill>
        </p:spPr>
        <p:txBody>
          <a:bodyPr wrap="square" rtlCol="0">
            <a:spAutoFit/>
          </a:bodyPr>
          <a:lstStyle/>
          <a:p>
            <a:r>
              <a:rPr lang="en-US" dirty="0" smtClean="0">
                <a:sym typeface="Wingdings 2" panose="05020102010507070707" pitchFamily="18" charset="2"/>
              </a:rPr>
              <a:t></a:t>
            </a:r>
            <a:r>
              <a:rPr lang="en-US" dirty="0" smtClean="0"/>
              <a:t> GC users</a:t>
            </a:r>
          </a:p>
          <a:p>
            <a:r>
              <a:rPr lang="en-US" dirty="0">
                <a:sym typeface="Wingdings 2" panose="05020102010507070707" pitchFamily="18" charset="2"/>
              </a:rPr>
              <a:t> </a:t>
            </a:r>
            <a:r>
              <a:rPr lang="en-US" dirty="0" smtClean="0"/>
              <a:t>Nonusers of GC</a:t>
            </a:r>
            <a:endParaRPr lang="en-US" dirty="0"/>
          </a:p>
        </p:txBody>
      </p:sp>
      <p:sp>
        <p:nvSpPr>
          <p:cNvPr id="8" name="TextBox 7"/>
          <p:cNvSpPr txBox="1"/>
          <p:nvPr/>
        </p:nvSpPr>
        <p:spPr>
          <a:xfrm rot="16200000">
            <a:off x="-1435316" y="2945884"/>
            <a:ext cx="3594104" cy="369332"/>
          </a:xfrm>
          <a:prstGeom prst="rect">
            <a:avLst/>
          </a:prstGeom>
          <a:solidFill>
            <a:schemeClr val="bg2"/>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sym typeface="Wingdings 2" panose="05020102010507070707" pitchFamily="18" charset="2"/>
              </a:rPr>
              <a:t>Incidence of Vertebral fracture </a:t>
            </a:r>
            <a:r>
              <a:rPr lang="en-US" sz="1400" b="1" dirty="0" smtClean="0">
                <a:latin typeface="Times New Roman" panose="02020603050405020304" pitchFamily="18" charset="0"/>
                <a:cs typeface="Times New Roman" panose="02020603050405020304" pitchFamily="18" charset="0"/>
                <a:sym typeface="Wingdings 2" panose="05020102010507070707" pitchFamily="18" charset="2"/>
              </a:rPr>
              <a:t>(%)</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400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13"/>
            <a:ext cx="10515600" cy="719963"/>
          </a:xfrm>
        </p:spPr>
        <p:txBody>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7500" y="673100"/>
            <a:ext cx="11636756" cy="5786375"/>
          </a:xfrm>
        </p:spPr>
        <p:txBody>
          <a:bodyPr>
            <a:normAutofit/>
          </a:bodyPr>
          <a:lstStyle/>
          <a:p>
            <a:pPr>
              <a:buFontTx/>
              <a:buChar char="-"/>
            </a:pPr>
            <a:r>
              <a:rPr lang="en-US" sz="3200" dirty="0" smtClean="0">
                <a:latin typeface="Times New Roman" panose="02020603050405020304" pitchFamily="18" charset="0"/>
                <a:cs typeface="Times New Roman" panose="02020603050405020304" pitchFamily="18" charset="0"/>
              </a:rPr>
              <a:t>There </a:t>
            </a:r>
            <a:r>
              <a:rPr lang="en-US" sz="3200" dirty="0">
                <a:latin typeface="Times New Roman" panose="02020603050405020304" pitchFamily="18" charset="0"/>
                <a:cs typeface="Times New Roman" panose="02020603050405020304" pitchFamily="18" charset="0"/>
              </a:rPr>
              <a:t>are several published guidelines for monitoring the response </a:t>
            </a:r>
            <a:r>
              <a:rPr lang="en-US" sz="3200" dirty="0" smtClean="0">
                <a:latin typeface="Times New Roman" panose="02020603050405020304" pitchFamily="18" charset="0"/>
                <a:cs typeface="Times New Roman" panose="02020603050405020304" pitchFamily="18" charset="0"/>
              </a:rPr>
              <a:t>to osteoporosis </a:t>
            </a:r>
            <a:r>
              <a:rPr lang="en-US" sz="3200" dirty="0">
                <a:latin typeface="Times New Roman" panose="02020603050405020304" pitchFamily="18" charset="0"/>
                <a:cs typeface="Times New Roman" panose="02020603050405020304" pitchFamily="18" charset="0"/>
              </a:rPr>
              <a:t>therapy</a:t>
            </a:r>
            <a:r>
              <a:rPr lang="en-US" sz="3200" dirty="0" smtClean="0">
                <a:latin typeface="Times New Roman" panose="02020603050405020304" pitchFamily="18" charset="0"/>
                <a:cs typeface="Times New Roman" panose="02020603050405020304" pitchFamily="18" charset="0"/>
              </a:rPr>
              <a:t>. Although </a:t>
            </a:r>
            <a:r>
              <a:rPr lang="en-US" sz="3200" dirty="0">
                <a:latin typeface="Times New Roman" panose="02020603050405020304" pitchFamily="18" charset="0"/>
                <a:cs typeface="Times New Roman" panose="02020603050405020304" pitchFamily="18" charset="0"/>
              </a:rPr>
              <a:t>all recommend follow-up </a:t>
            </a:r>
            <a:r>
              <a:rPr lang="en-US" sz="3200" dirty="0" smtClean="0">
                <a:latin typeface="Times New Roman" panose="02020603050405020304" pitchFamily="18" charset="0"/>
                <a:cs typeface="Times New Roman" panose="02020603050405020304" pitchFamily="18" charset="0"/>
              </a:rPr>
              <a:t>BMD </a:t>
            </a:r>
            <a:r>
              <a:rPr lang="en-US" sz="3200" dirty="0">
                <a:latin typeface="Times New Roman" panose="02020603050405020304" pitchFamily="18" charset="0"/>
                <a:cs typeface="Times New Roman" panose="02020603050405020304" pitchFamily="18" charset="0"/>
              </a:rPr>
              <a:t>testing, there is no consensus on the </a:t>
            </a:r>
            <a:r>
              <a:rPr lang="en-US" sz="3200" dirty="0" smtClean="0">
                <a:latin typeface="Times New Roman" panose="02020603050405020304" pitchFamily="18" charset="0"/>
                <a:cs typeface="Times New Roman" panose="02020603050405020304" pitchFamily="18" charset="0"/>
              </a:rPr>
              <a:t>optimal frequency of monitoring </a:t>
            </a:r>
            <a:r>
              <a:rPr lang="en-US" sz="3200" dirty="0">
                <a:latin typeface="Times New Roman" panose="02020603050405020304" pitchFamily="18" charset="0"/>
                <a:cs typeface="Times New Roman" panose="02020603050405020304" pitchFamily="18" charset="0"/>
              </a:rPr>
              <a:t>and the preferred site to monitor</a:t>
            </a:r>
            <a:r>
              <a:rPr lang="en-US" sz="3200" dirty="0" smtClean="0">
                <a:latin typeface="Times New Roman" panose="02020603050405020304" pitchFamily="18" charset="0"/>
                <a:cs typeface="Times New Roman" panose="02020603050405020304" pitchFamily="18" charset="0"/>
              </a:rPr>
              <a:t>.</a:t>
            </a:r>
          </a:p>
          <a:p>
            <a:pPr marL="0" indent="0">
              <a:buNone/>
            </a:pPr>
            <a:endParaRPr lang="en-US" sz="1200" dirty="0" smtClean="0">
              <a:latin typeface="Times New Roman" panose="02020603050405020304" pitchFamily="18" charset="0"/>
              <a:cs typeface="Times New Roman" panose="02020603050405020304" pitchFamily="18" charset="0"/>
            </a:endParaRPr>
          </a:p>
          <a:p>
            <a:pPr>
              <a:buFontTx/>
              <a:buChar char="-"/>
            </a:pPr>
            <a:r>
              <a:rPr lang="en-US" sz="3200" b="1" dirty="0" smtClean="0">
                <a:latin typeface="Times New Roman" panose="02020603050405020304" pitchFamily="18" charset="0"/>
                <a:cs typeface="Times New Roman" panose="02020603050405020304" pitchFamily="18" charset="0"/>
              </a:rPr>
              <a:t>Measure </a:t>
            </a:r>
            <a:r>
              <a:rPr lang="en-US" sz="3200" b="1" dirty="0">
                <a:latin typeface="Times New Roman" panose="02020603050405020304" pitchFamily="18" charset="0"/>
                <a:cs typeface="Times New Roman" panose="02020603050405020304" pitchFamily="18" charset="0"/>
              </a:rPr>
              <a:t>BMD </a:t>
            </a:r>
            <a:r>
              <a:rPr lang="en-US" sz="3200" dirty="0">
                <a:latin typeface="Times New Roman" panose="02020603050405020304" pitchFamily="18" charset="0"/>
                <a:cs typeface="Times New Roman" panose="02020603050405020304" pitchFamily="18" charset="0"/>
              </a:rPr>
              <a:t>(dual-energy x-ray </a:t>
            </a:r>
            <a:r>
              <a:rPr lang="en-US" sz="3200" dirty="0" smtClean="0">
                <a:latin typeface="Times New Roman" panose="02020603050405020304" pitchFamily="18" charset="0"/>
                <a:cs typeface="Times New Roman" panose="02020603050405020304" pitchFamily="18" charset="0"/>
              </a:rPr>
              <a:t>absorptiometry [</a:t>
            </a:r>
            <a:r>
              <a:rPr lang="en-US" sz="3200" dirty="0">
                <a:latin typeface="Times New Roman" panose="02020603050405020304" pitchFamily="18" charset="0"/>
                <a:cs typeface="Times New Roman" panose="02020603050405020304" pitchFamily="18" charset="0"/>
              </a:rPr>
              <a:t>DXA]) of the lumbar spine and hip </a:t>
            </a:r>
            <a:r>
              <a:rPr lang="en-US" sz="3200" b="1" dirty="0">
                <a:latin typeface="Times New Roman" panose="02020603050405020304" pitchFamily="18" charset="0"/>
                <a:cs typeface="Times New Roman" panose="02020603050405020304" pitchFamily="18" charset="0"/>
              </a:rPr>
              <a:t>at the </a:t>
            </a:r>
            <a:r>
              <a:rPr lang="en-US" sz="3200" b="1" dirty="0" smtClean="0">
                <a:latin typeface="Times New Roman" panose="02020603050405020304" pitchFamily="18" charset="0"/>
                <a:cs typeface="Times New Roman" panose="02020603050405020304" pitchFamily="18" charset="0"/>
              </a:rPr>
              <a:t>initiation </a:t>
            </a:r>
            <a:r>
              <a:rPr lang="en-US" sz="3200" dirty="0" smtClean="0">
                <a:latin typeface="Times New Roman" panose="02020603050405020304" pitchFamily="18" charset="0"/>
                <a:cs typeface="Times New Roman" panose="02020603050405020304" pitchFamily="18" charset="0"/>
              </a:rPr>
              <a:t>of GC </a:t>
            </a:r>
            <a:r>
              <a:rPr lang="en-US" sz="3200" dirty="0">
                <a:latin typeface="Times New Roman" panose="02020603050405020304" pitchFamily="18" charset="0"/>
                <a:cs typeface="Times New Roman" panose="02020603050405020304" pitchFamily="18" charset="0"/>
              </a:rPr>
              <a:t>therapy and </a:t>
            </a:r>
            <a:r>
              <a:rPr lang="en-US" sz="3200" b="1" dirty="0">
                <a:latin typeface="Times New Roman" panose="02020603050405020304" pitchFamily="18" charset="0"/>
                <a:cs typeface="Times New Roman" panose="02020603050405020304" pitchFamily="18" charset="0"/>
              </a:rPr>
              <a:t>after one year</a:t>
            </a:r>
            <a:r>
              <a:rPr lang="en-US" sz="3200" b="1" dirty="0" smtClean="0">
                <a:latin typeface="Times New Roman" panose="02020603050405020304" pitchFamily="18" charset="0"/>
                <a:cs typeface="Times New Roman" panose="02020603050405020304" pitchFamily="18" charset="0"/>
              </a:rPr>
              <a:t>.</a:t>
            </a:r>
          </a:p>
          <a:p>
            <a:pPr>
              <a:buFontTx/>
              <a:buChar char="-"/>
            </a:pPr>
            <a:r>
              <a:rPr lang="en-US" sz="3200" b="1" dirty="0">
                <a:solidFill>
                  <a:srgbClr val="00B050"/>
                </a:solidFill>
                <a:latin typeface="Times New Roman" panose="02020603050405020304" pitchFamily="18" charset="0"/>
                <a:cs typeface="Times New Roman" panose="02020603050405020304" pitchFamily="18" charset="0"/>
              </a:rPr>
              <a:t>BMD stable or </a:t>
            </a:r>
            <a:r>
              <a:rPr lang="en-US" sz="3200" b="1" dirty="0" smtClean="0">
                <a:solidFill>
                  <a:srgbClr val="00B050"/>
                </a:solidFill>
                <a:latin typeface="Times New Roman" panose="02020603050405020304" pitchFamily="18" charset="0"/>
                <a:cs typeface="Times New Roman" panose="02020603050405020304" pitchFamily="18" charset="0"/>
              </a:rPr>
              <a:t>improved: </a:t>
            </a:r>
            <a:r>
              <a:rPr lang="en-US" sz="3200" dirty="0" smtClean="0">
                <a:latin typeface="Times New Roman" panose="02020603050405020304" pitchFamily="18" charset="0"/>
                <a:cs typeface="Times New Roman" panose="02020603050405020304" pitchFamily="18" charset="0"/>
              </a:rPr>
              <a:t>Measure BMD less </a:t>
            </a:r>
            <a:r>
              <a:rPr lang="en-US" sz="3200" dirty="0">
                <a:latin typeface="Times New Roman" panose="02020603050405020304" pitchFamily="18" charset="0"/>
                <a:cs typeface="Times New Roman" panose="02020603050405020304" pitchFamily="18" charset="0"/>
              </a:rPr>
              <a:t>frequently (every two to </a:t>
            </a:r>
            <a:r>
              <a:rPr lang="en-US" sz="3200" dirty="0" smtClean="0">
                <a:latin typeface="Times New Roman" panose="02020603050405020304" pitchFamily="18" charset="0"/>
                <a:cs typeface="Times New Roman" panose="02020603050405020304" pitchFamily="18" charset="0"/>
              </a:rPr>
              <a:t>three years</a:t>
            </a:r>
            <a:r>
              <a:rPr lang="en-US" sz="3200" dirty="0">
                <a:latin typeface="Times New Roman" panose="02020603050405020304" pitchFamily="18" charset="0"/>
                <a:cs typeface="Times New Roman" panose="02020603050405020304" pitchFamily="18" charset="0"/>
              </a:rPr>
              <a:t>) thereafter. </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If GCs </a:t>
            </a:r>
            <a:r>
              <a:rPr lang="en-US" dirty="0">
                <a:latin typeface="Times New Roman" panose="02020603050405020304" pitchFamily="18" charset="0"/>
                <a:cs typeface="Times New Roman" panose="02020603050405020304" pitchFamily="18" charset="0"/>
              </a:rPr>
              <a:t>are discontinued and BMD is stable, measurement at </a:t>
            </a:r>
            <a:r>
              <a:rPr lang="en-US" dirty="0" smtClean="0">
                <a:latin typeface="Times New Roman" panose="02020603050405020304" pitchFamily="18" charset="0"/>
                <a:cs typeface="Times New Roman" panose="02020603050405020304" pitchFamily="18" charset="0"/>
              </a:rPr>
              <a:t>five-year intervals may </a:t>
            </a:r>
            <a:r>
              <a:rPr lang="en-US" dirty="0">
                <a:latin typeface="Times New Roman" panose="02020603050405020304" pitchFamily="18" charset="0"/>
                <a:cs typeface="Times New Roman" panose="02020603050405020304" pitchFamily="18" charset="0"/>
              </a:rPr>
              <a:t>be sufficient.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60</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498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213"/>
            <a:ext cx="10515600" cy="719963"/>
          </a:xfrm>
        </p:spPr>
        <p:txBody>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7500" y="773176"/>
            <a:ext cx="11636756" cy="5686299"/>
          </a:xfrm>
        </p:spPr>
        <p:txBody>
          <a:bodyPr>
            <a:normAutofit/>
          </a:bodyPr>
          <a:lstStyle/>
          <a:p>
            <a:pPr>
              <a:buFontTx/>
              <a:buChar char="-"/>
            </a:pPr>
            <a:r>
              <a:rPr lang="en-US" sz="3200" b="1" dirty="0">
                <a:solidFill>
                  <a:srgbClr val="C00000"/>
                </a:solidFill>
                <a:latin typeface="Times New Roman" panose="02020603050405020304" pitchFamily="18" charset="0"/>
                <a:cs typeface="Times New Roman" panose="02020603050405020304" pitchFamily="18" charset="0"/>
              </a:rPr>
              <a:t>BMD </a:t>
            </a:r>
            <a:r>
              <a:rPr lang="en-US" sz="3200" b="1" dirty="0" smtClean="0">
                <a:solidFill>
                  <a:srgbClr val="C00000"/>
                </a:solidFill>
                <a:latin typeface="Times New Roman" panose="02020603050405020304" pitchFamily="18" charset="0"/>
                <a:cs typeface="Times New Roman" panose="02020603050405020304" pitchFamily="18" charset="0"/>
              </a:rPr>
              <a:t>decrease or a new fragility fracture:</a:t>
            </a:r>
            <a:r>
              <a:rPr lang="en-US" sz="3200" dirty="0" smtClean="0">
                <a:solidFill>
                  <a:srgbClr val="C00000"/>
                </a:solidFill>
                <a:latin typeface="Times New Roman" panose="02020603050405020304" pitchFamily="18" charset="0"/>
                <a:cs typeface="Times New Roman" panose="02020603050405020304" pitchFamily="18" charset="0"/>
              </a:rPr>
              <a:t> </a:t>
            </a:r>
          </a:p>
          <a:p>
            <a:pPr marL="0" indent="0">
              <a:buNone/>
            </a:pPr>
            <a:r>
              <a:rPr lang="en-US" dirty="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Additional </a:t>
            </a:r>
            <a:r>
              <a:rPr lang="en-US" dirty="0">
                <a:latin typeface="Times New Roman" panose="02020603050405020304" pitchFamily="18" charset="0"/>
                <a:cs typeface="Times New Roman" panose="02020603050405020304" pitchFamily="18" charset="0"/>
              </a:rPr>
              <a:t>evaluation for contributing </a:t>
            </a:r>
            <a:r>
              <a:rPr lang="en-US" dirty="0" smtClean="0">
                <a:latin typeface="Times New Roman" panose="02020603050405020304" pitchFamily="18" charset="0"/>
                <a:cs typeface="Times New Roman" panose="02020603050405020304" pitchFamily="18" charset="0"/>
              </a:rPr>
              <a:t>factors: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Poor adherence </a:t>
            </a:r>
            <a:r>
              <a:rPr lang="en-US" dirty="0">
                <a:latin typeface="Times New Roman" panose="02020603050405020304" pitchFamily="18" charset="0"/>
                <a:cs typeface="Times New Roman" panose="02020603050405020304" pitchFamily="18" charset="0"/>
              </a:rPr>
              <a:t>to therapy</a:t>
            </a:r>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Inadequate GI </a:t>
            </a:r>
            <a:r>
              <a:rPr lang="en-US" dirty="0">
                <a:latin typeface="Times New Roman" panose="02020603050405020304" pitchFamily="18" charset="0"/>
                <a:cs typeface="Times New Roman" panose="02020603050405020304" pitchFamily="18" charset="0"/>
              </a:rPr>
              <a:t>absorption,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Inadequate </a:t>
            </a:r>
            <a:r>
              <a:rPr lang="en-US" dirty="0">
                <a:latin typeface="Times New Roman" panose="02020603050405020304" pitchFamily="18" charset="0"/>
                <a:cs typeface="Times New Roman" panose="02020603050405020304" pitchFamily="18" charset="0"/>
              </a:rPr>
              <a:t>intake of calcium and </a:t>
            </a:r>
            <a:r>
              <a:rPr lang="en-US" dirty="0" smtClean="0">
                <a:latin typeface="Times New Roman" panose="02020603050405020304" pitchFamily="18" charset="0"/>
                <a:cs typeface="Times New Roman" panose="02020603050405020304" pitchFamily="18" charset="0"/>
              </a:rPr>
              <a:t>vitamin D,</a:t>
            </a:r>
          </a:p>
          <a:p>
            <a:pPr marL="0" indent="0">
              <a:buNone/>
            </a:pPr>
            <a:r>
              <a:rPr lang="en-US" dirty="0" smtClean="0">
                <a:latin typeface="Times New Roman" panose="02020603050405020304" pitchFamily="18" charset="0"/>
                <a:cs typeface="Times New Roman" panose="02020603050405020304" pitchFamily="18" charset="0"/>
              </a:rPr>
              <a:t>    Development </a:t>
            </a:r>
            <a:r>
              <a:rPr lang="en-US" dirty="0">
                <a:latin typeface="Times New Roman" panose="02020603050405020304" pitchFamily="18" charset="0"/>
                <a:cs typeface="Times New Roman" panose="02020603050405020304" pitchFamily="18" charset="0"/>
              </a:rPr>
              <a:t>of a </a:t>
            </a:r>
            <a:r>
              <a:rPr lang="en-US" dirty="0" smtClean="0">
                <a:latin typeface="Times New Roman" panose="02020603050405020304" pitchFamily="18" charset="0"/>
                <a:cs typeface="Times New Roman" panose="02020603050405020304" pitchFamily="18" charset="0"/>
              </a:rPr>
              <a:t>disorder with adverse </a:t>
            </a:r>
            <a:r>
              <a:rPr lang="en-US" dirty="0">
                <a:latin typeface="Times New Roman" panose="02020603050405020304" pitchFamily="18" charset="0"/>
                <a:cs typeface="Times New Roman" panose="02020603050405020304" pitchFamily="18" charset="0"/>
              </a:rPr>
              <a:t>skeletal effects. </a:t>
            </a:r>
          </a:p>
          <a:p>
            <a:pPr>
              <a:buFontTx/>
              <a:buChar char="-"/>
            </a:pPr>
            <a:r>
              <a:rPr lang="en-US" sz="3200" dirty="0" smtClean="0">
                <a:latin typeface="Times New Roman" panose="02020603050405020304" pitchFamily="18" charset="0"/>
                <a:cs typeface="Times New Roman" panose="02020603050405020304" pitchFamily="18" charset="0"/>
              </a:rPr>
              <a:t>Switching </a:t>
            </a:r>
            <a:r>
              <a:rPr lang="en-US" sz="3200" dirty="0">
                <a:latin typeface="Times New Roman" panose="02020603050405020304" pitchFamily="18" charset="0"/>
                <a:cs typeface="Times New Roman" panose="02020603050405020304" pitchFamily="18" charset="0"/>
              </a:rPr>
              <a:t>from </a:t>
            </a:r>
            <a:r>
              <a:rPr lang="en-US" sz="3200" dirty="0" smtClean="0">
                <a:latin typeface="Times New Roman" panose="02020603050405020304" pitchFamily="18" charset="0"/>
                <a:cs typeface="Times New Roman" panose="02020603050405020304" pitchFamily="18" charset="0"/>
              </a:rPr>
              <a:t>oral bisphosphonates </a:t>
            </a:r>
            <a:r>
              <a:rPr lang="en-US" sz="3200" dirty="0">
                <a:latin typeface="Times New Roman" panose="02020603050405020304" pitchFamily="18" charset="0"/>
                <a:cs typeface="Times New Roman" panose="02020603050405020304" pitchFamily="18" charset="0"/>
              </a:rPr>
              <a:t>to </a:t>
            </a:r>
            <a:r>
              <a:rPr lang="en-US" sz="3200" dirty="0" smtClean="0">
                <a:latin typeface="Times New Roman" panose="02020603050405020304" pitchFamily="18" charset="0"/>
                <a:cs typeface="Times New Roman" panose="02020603050405020304" pitchFamily="18" charset="0"/>
              </a:rPr>
              <a:t>IV </a:t>
            </a:r>
            <a:r>
              <a:rPr lang="en-US" sz="3200" dirty="0" err="1">
                <a:latin typeface="Times New Roman" panose="02020603050405020304" pitchFamily="18" charset="0"/>
                <a:cs typeface="Times New Roman" panose="02020603050405020304" pitchFamily="18" charset="0"/>
              </a:rPr>
              <a:t>zoledronic</a:t>
            </a:r>
            <a:r>
              <a:rPr lang="en-US" sz="3200" dirty="0">
                <a:latin typeface="Times New Roman" panose="02020603050405020304" pitchFamily="18" charset="0"/>
                <a:cs typeface="Times New Roman" panose="02020603050405020304" pitchFamily="18" charset="0"/>
              </a:rPr>
              <a:t> acid may be effective in patients with poor absorption </a:t>
            </a:r>
            <a:r>
              <a:rPr lang="en-US" sz="3200" dirty="0" smtClean="0">
                <a:latin typeface="Times New Roman" panose="02020603050405020304" pitchFamily="18" charset="0"/>
                <a:cs typeface="Times New Roman" panose="02020603050405020304" pitchFamily="18" charset="0"/>
              </a:rPr>
              <a:t>or poor </a:t>
            </a:r>
            <a:r>
              <a:rPr lang="en-US" sz="3200" dirty="0">
                <a:latin typeface="Times New Roman" panose="02020603050405020304" pitchFamily="18" charset="0"/>
                <a:cs typeface="Times New Roman" panose="02020603050405020304" pitchFamily="18" charset="0"/>
              </a:rPr>
              <a:t>compliance with the </a:t>
            </a:r>
            <a:r>
              <a:rPr lang="en-US" sz="3200" dirty="0" smtClean="0">
                <a:latin typeface="Times New Roman" panose="02020603050405020304" pitchFamily="18" charset="0"/>
                <a:cs typeface="Times New Roman" panose="02020603050405020304" pitchFamily="18" charset="0"/>
              </a:rPr>
              <a:t>oral regimen</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Alternative </a:t>
            </a:r>
            <a:r>
              <a:rPr lang="en-US" sz="3200" dirty="0">
                <a:latin typeface="Times New Roman" panose="02020603050405020304" pitchFamily="18" charset="0"/>
                <a:cs typeface="Times New Roman" panose="02020603050405020304" pitchFamily="18" charset="0"/>
              </a:rPr>
              <a:t>options for patients who fail oral bisphosphonate </a:t>
            </a:r>
            <a:r>
              <a:rPr lang="en-US" sz="3200" dirty="0" smtClean="0">
                <a:latin typeface="Times New Roman" panose="02020603050405020304" pitchFamily="18" charset="0"/>
                <a:cs typeface="Times New Roman" panose="02020603050405020304" pitchFamily="18" charset="0"/>
              </a:rPr>
              <a:t>therapy are </a:t>
            </a:r>
            <a:r>
              <a:rPr lang="en-US" sz="3200" dirty="0">
                <a:latin typeface="Times New Roman" panose="02020603050405020304" pitchFamily="18" charset="0"/>
                <a:cs typeface="Times New Roman" panose="02020603050405020304" pitchFamily="18" charset="0"/>
              </a:rPr>
              <a:t>similar to those for patients with osteoporosis in general.</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61</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723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13"/>
            <a:ext cx="10515600" cy="621031"/>
          </a:xfrm>
        </p:spPr>
        <p:txBody>
          <a:bodyPr>
            <a:normAutofit fontScale="90000"/>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Points</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3200" y="686944"/>
            <a:ext cx="11751056" cy="5772531"/>
          </a:xfrm>
        </p:spPr>
        <p:txBody>
          <a:bodyPr>
            <a:noAutofit/>
          </a:bodyPr>
          <a:lstStyle/>
          <a:p>
            <a:pPr marL="0" indent="0">
              <a:buNone/>
            </a:pPr>
            <a:r>
              <a:rPr lang="en-US" sz="3200" dirty="0" smtClean="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Glucocorticoid use is a leading cause of secondary osteoporosis; however, patients at risk </a:t>
            </a:r>
            <a:r>
              <a:rPr lang="en-US" sz="3200" dirty="0" smtClean="0">
                <a:latin typeface="Times New Roman" panose="02020603050405020304" pitchFamily="18" charset="0"/>
                <a:cs typeface="Times New Roman" panose="02020603050405020304" pitchFamily="18" charset="0"/>
              </a:rPr>
              <a:t>of GIO </a:t>
            </a:r>
            <a:r>
              <a:rPr lang="en-US" sz="3200" dirty="0">
                <a:latin typeface="Times New Roman" panose="02020603050405020304" pitchFamily="18" charset="0"/>
                <a:cs typeface="Times New Roman" panose="02020603050405020304" pitchFamily="18" charset="0"/>
              </a:rPr>
              <a:t>are often not evaluated or treated in a timely manner</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2- Extra-physiologic doses of glucocorticoids </a:t>
            </a:r>
            <a:r>
              <a:rPr lang="en-US" sz="3200" dirty="0" smtClean="0">
                <a:latin typeface="Times New Roman" panose="02020603050405020304" pitchFamily="18" charset="0"/>
                <a:cs typeface="Times New Roman" panose="02020603050405020304" pitchFamily="18" charset="0"/>
              </a:rPr>
              <a:t>suppress </a:t>
            </a:r>
            <a:r>
              <a:rPr lang="en-US" sz="3200" dirty="0" err="1" smtClean="0">
                <a:latin typeface="Times New Roman" panose="02020603050405020304" pitchFamily="18" charset="0"/>
                <a:cs typeface="Times New Roman" panose="02020603050405020304" pitchFamily="18" charset="0"/>
              </a:rPr>
              <a:t>osteoblastogenesis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alter osteoclast activity.</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3- Using </a:t>
            </a:r>
            <a:r>
              <a:rPr lang="en-US" sz="3200" dirty="0">
                <a:latin typeface="Times New Roman" panose="02020603050405020304" pitchFamily="18" charset="0"/>
                <a:cs typeface="Times New Roman" panose="02020603050405020304" pitchFamily="18" charset="0"/>
              </a:rPr>
              <a:t>as low of a dose and as short of a </a:t>
            </a:r>
            <a:r>
              <a:rPr lang="en-US" sz="3200" dirty="0" smtClean="0">
                <a:latin typeface="Times New Roman" panose="02020603050405020304" pitchFamily="18" charset="0"/>
                <a:cs typeface="Times New Roman" panose="02020603050405020304" pitchFamily="18" charset="0"/>
              </a:rPr>
              <a:t>duration of GCs </a:t>
            </a:r>
            <a:r>
              <a:rPr lang="en-US" sz="3200" dirty="0">
                <a:latin typeface="Times New Roman" panose="02020603050405020304" pitchFamily="18" charset="0"/>
                <a:cs typeface="Times New Roman" panose="02020603050405020304" pitchFamily="18" charset="0"/>
              </a:rPr>
              <a:t>as </a:t>
            </a:r>
            <a:r>
              <a:rPr lang="en-US" sz="3200" dirty="0" smtClean="0">
                <a:latin typeface="Times New Roman" panose="02020603050405020304" pitchFamily="18" charset="0"/>
                <a:cs typeface="Times New Roman" panose="02020603050405020304" pitchFamily="18" charset="0"/>
              </a:rPr>
              <a:t>possible. </a:t>
            </a:r>
          </a:p>
          <a:p>
            <a:pPr marL="0" indent="0">
              <a:buNone/>
            </a:pPr>
            <a:r>
              <a:rPr lang="en-US" sz="3200" dirty="0" smtClean="0">
                <a:latin typeface="Times New Roman" panose="02020603050405020304" pitchFamily="18" charset="0"/>
                <a:cs typeface="Times New Roman" panose="02020603050405020304" pitchFamily="18" charset="0"/>
              </a:rPr>
              <a:t>4- Patients </a:t>
            </a:r>
            <a:r>
              <a:rPr lang="en-US" sz="3200" dirty="0">
                <a:latin typeface="Times New Roman" panose="02020603050405020304" pitchFamily="18" charset="0"/>
                <a:cs typeface="Times New Roman" panose="02020603050405020304" pitchFamily="18" charset="0"/>
              </a:rPr>
              <a:t>on </a:t>
            </a:r>
            <a:r>
              <a:rPr lang="en-US" sz="3200" dirty="0" smtClean="0">
                <a:latin typeface="Times New Roman" panose="02020603050405020304" pitchFamily="18" charset="0"/>
                <a:cs typeface="Times New Roman" panose="02020603050405020304" pitchFamily="18" charset="0"/>
              </a:rPr>
              <a:t>a dose </a:t>
            </a:r>
            <a:r>
              <a:rPr lang="en-US" sz="3200" dirty="0">
                <a:latin typeface="Times New Roman" panose="02020603050405020304" pitchFamily="18" charset="0"/>
                <a:cs typeface="Times New Roman" panose="02020603050405020304" pitchFamily="18" charset="0"/>
              </a:rPr>
              <a:t>equivalent of 2.5mg prednisone or greater for 3 months or longer duration should have their </a:t>
            </a:r>
            <a:r>
              <a:rPr lang="en-US" sz="3200" dirty="0" smtClean="0">
                <a:latin typeface="Times New Roman" panose="02020603050405020304" pitchFamily="18" charset="0"/>
                <a:cs typeface="Times New Roman" panose="02020603050405020304" pitchFamily="18" charset="0"/>
              </a:rPr>
              <a:t>fracture risk </a:t>
            </a:r>
            <a:r>
              <a:rPr lang="en-US" sz="3200" dirty="0">
                <a:latin typeface="Times New Roman" panose="02020603050405020304" pitchFamily="18" charset="0"/>
                <a:cs typeface="Times New Roman" panose="02020603050405020304" pitchFamily="18" charset="0"/>
              </a:rPr>
              <a:t>assessed</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Those at moderate or high risk should start bisphosphonate therapy, or if contraindicated, </a:t>
            </a:r>
            <a:r>
              <a:rPr lang="en-US" sz="3200" dirty="0" smtClean="0">
                <a:latin typeface="Times New Roman" panose="02020603050405020304" pitchFamily="18" charset="0"/>
                <a:cs typeface="Times New Roman" panose="02020603050405020304" pitchFamily="18" charset="0"/>
              </a:rPr>
              <a:t>a second-line </a:t>
            </a:r>
            <a:r>
              <a:rPr lang="en-US" sz="3200" dirty="0">
                <a:latin typeface="Times New Roman" panose="02020603050405020304" pitchFamily="18" charset="0"/>
                <a:cs typeface="Times New Roman" panose="02020603050405020304" pitchFamily="18" charset="0"/>
              </a:rPr>
              <a:t>agent such as </a:t>
            </a:r>
            <a:r>
              <a:rPr lang="en-US" sz="3200" dirty="0" err="1">
                <a:latin typeface="Times New Roman" panose="02020603050405020304" pitchFamily="18" charset="0"/>
                <a:cs typeface="Times New Roman" panose="02020603050405020304" pitchFamily="18" charset="0"/>
              </a:rPr>
              <a:t>teriparatide</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or </a:t>
            </a:r>
            <a:r>
              <a:rPr lang="en-US" sz="3200" dirty="0" err="1" smtClean="0">
                <a:latin typeface="Times New Roman" panose="02020603050405020304" pitchFamily="18" charset="0"/>
                <a:cs typeface="Times New Roman" panose="02020603050405020304" pitchFamily="18" charset="0"/>
              </a:rPr>
              <a:t>denosumab</a:t>
            </a:r>
            <a:r>
              <a:rPr lang="en-US" sz="3200" dirty="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62</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0797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13"/>
            <a:ext cx="10515600" cy="621031"/>
          </a:xfrm>
        </p:spPr>
        <p:txBody>
          <a:bodyPr>
            <a:normAutofit fontScale="90000"/>
          </a:bodyPr>
          <a:lstStyle/>
          <a:p>
            <a:pPr algn="ctr"/>
            <a:r>
              <a:rPr lang="en-US" b="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Points</a:t>
            </a:r>
            <a:endParaRPr 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3200" y="686944"/>
            <a:ext cx="11751056" cy="5754750"/>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6- A </a:t>
            </a:r>
            <a:r>
              <a:rPr lang="en-US" sz="3200" dirty="0">
                <a:latin typeface="Times New Roman" panose="02020603050405020304" pitchFamily="18" charset="0"/>
                <a:cs typeface="Times New Roman" panose="02020603050405020304" pitchFamily="18" charset="0"/>
              </a:rPr>
              <a:t>prior osteoporotic fracture, a T score of less </a:t>
            </a:r>
            <a:r>
              <a:rPr lang="en-US" sz="3200" dirty="0" smtClean="0">
                <a:latin typeface="Times New Roman" panose="02020603050405020304" pitchFamily="18" charset="0"/>
                <a:cs typeface="Times New Roman" panose="02020603050405020304" pitchFamily="18" charset="0"/>
              </a:rPr>
              <a:t>than -2.5 </a:t>
            </a:r>
            <a:r>
              <a:rPr lang="en-US" sz="3200" dirty="0">
                <a:latin typeface="Times New Roman" panose="02020603050405020304" pitchFamily="18" charset="0"/>
                <a:cs typeface="Times New Roman" panose="02020603050405020304" pitchFamily="18" charset="0"/>
              </a:rPr>
              <a:t>in the hip or spine </a:t>
            </a:r>
            <a:r>
              <a:rPr lang="en-US" sz="3200" dirty="0" smtClean="0">
                <a:latin typeface="Times New Roman" panose="02020603050405020304" pitchFamily="18" charset="0"/>
                <a:cs typeface="Times New Roman" panose="02020603050405020304" pitchFamily="18" charset="0"/>
              </a:rPr>
              <a:t>for men ≥50 years or postmenopausal </a:t>
            </a:r>
            <a:r>
              <a:rPr lang="en-US" sz="3200" dirty="0">
                <a:latin typeface="Times New Roman" panose="02020603050405020304" pitchFamily="18" charset="0"/>
                <a:cs typeface="Times New Roman" panose="02020603050405020304" pitchFamily="18" charset="0"/>
              </a:rPr>
              <a:t>women, or a 10-year estimated risk </a:t>
            </a:r>
            <a:r>
              <a:rPr lang="en-US" sz="3200" dirty="0" smtClean="0">
                <a:latin typeface="Times New Roman" panose="02020603050405020304" pitchFamily="18" charset="0"/>
                <a:cs typeface="Times New Roman" panose="02020603050405020304" pitchFamily="18" charset="0"/>
              </a:rPr>
              <a:t>of greater </a:t>
            </a:r>
            <a:r>
              <a:rPr lang="en-US" sz="3200" dirty="0">
                <a:latin typeface="Times New Roman" panose="02020603050405020304" pitchFamily="18" charset="0"/>
                <a:cs typeface="Times New Roman" panose="02020603050405020304" pitchFamily="18" charset="0"/>
              </a:rPr>
              <a:t>than 10% major osteoporotic fracture or 1</a:t>
            </a:r>
            <a:r>
              <a:rPr lang="en-US" sz="3200" dirty="0" smtClean="0">
                <a:latin typeface="Times New Roman" panose="02020603050405020304" pitchFamily="18" charset="0"/>
                <a:cs typeface="Times New Roman" panose="02020603050405020304" pitchFamily="18" charset="0"/>
              </a:rPr>
              <a:t>% hip </a:t>
            </a:r>
            <a:r>
              <a:rPr lang="en-US" sz="3200" dirty="0">
                <a:latin typeface="Times New Roman" panose="02020603050405020304" pitchFamily="18" charset="0"/>
                <a:cs typeface="Times New Roman" panose="02020603050405020304" pitchFamily="18" charset="0"/>
              </a:rPr>
              <a:t>fracture based </a:t>
            </a:r>
            <a:r>
              <a:rPr lang="en-US" sz="3200" dirty="0" smtClean="0">
                <a:latin typeface="Times New Roman" panose="02020603050405020304" pitchFamily="18" charset="0"/>
                <a:cs typeface="Times New Roman" panose="02020603050405020304" pitchFamily="18" charset="0"/>
              </a:rPr>
              <a:t>on FRAX</a:t>
            </a:r>
            <a:r>
              <a:rPr lang="en-US" sz="3200" dirty="0">
                <a:latin typeface="Times New Roman" panose="02020603050405020304" pitchFamily="18" charset="0"/>
                <a:cs typeface="Times New Roman" panose="02020603050405020304" pitchFamily="18" charset="0"/>
              </a:rPr>
              <a:t>, are qualifications </a:t>
            </a:r>
            <a:r>
              <a:rPr lang="en-US" sz="3200" dirty="0" smtClean="0">
                <a:latin typeface="Times New Roman" panose="02020603050405020304" pitchFamily="18" charset="0"/>
                <a:cs typeface="Times New Roman" panose="02020603050405020304" pitchFamily="18" charset="0"/>
              </a:rPr>
              <a:t>for moderate </a:t>
            </a:r>
            <a:r>
              <a:rPr lang="en-US" sz="3200" dirty="0">
                <a:latin typeface="Times New Roman" panose="02020603050405020304" pitchFamily="18" charset="0"/>
                <a:cs typeface="Times New Roman" panose="02020603050405020304" pitchFamily="18" charset="0"/>
              </a:rPr>
              <a:t>to high risk</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7- For </a:t>
            </a:r>
            <a:r>
              <a:rPr lang="en-US" sz="3200" dirty="0">
                <a:latin typeface="Times New Roman" panose="02020603050405020304" pitchFamily="18" charset="0"/>
                <a:cs typeface="Times New Roman" panose="02020603050405020304" pitchFamily="18" charset="0"/>
              </a:rPr>
              <a:t>adults less than 40 years old, a Z score of less than -3 at the hip or spine, or rapid bone loss of more than 10% over 1 year, in addition to higher dose glucocorticoid use of greater than 7.5mg equivalent a day, are qualifications for moderate risk.</a:t>
            </a:r>
          </a:p>
          <a:p>
            <a:pPr marL="0" indent="0">
              <a:buNone/>
            </a:pPr>
            <a:r>
              <a:rPr lang="en-US" sz="3200" dirty="0" smtClean="0">
                <a:latin typeface="Times New Roman" panose="02020603050405020304" pitchFamily="18" charset="0"/>
                <a:cs typeface="Times New Roman" panose="02020603050405020304" pitchFamily="18" charset="0"/>
              </a:rPr>
              <a:t>8- Evidence </a:t>
            </a:r>
            <a:r>
              <a:rPr lang="en-US" sz="3200" dirty="0">
                <a:latin typeface="Times New Roman" panose="02020603050405020304" pitchFamily="18" charset="0"/>
                <a:cs typeface="Times New Roman" panose="02020603050405020304" pitchFamily="18" charset="0"/>
              </a:rPr>
              <a:t>supports use of bisphosphonates, </a:t>
            </a:r>
            <a:r>
              <a:rPr lang="en-US" sz="3200" dirty="0" err="1">
                <a:latin typeface="Times New Roman" panose="02020603050405020304" pitchFamily="18" charset="0"/>
                <a:cs typeface="Times New Roman" panose="02020603050405020304" pitchFamily="18" charset="0"/>
              </a:rPr>
              <a:t>teriparatide</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or </a:t>
            </a:r>
            <a:r>
              <a:rPr lang="en-US" sz="3200" dirty="0" err="1" smtClean="0">
                <a:latin typeface="Times New Roman" panose="02020603050405020304" pitchFamily="18" charset="0"/>
                <a:cs typeface="Times New Roman" panose="02020603050405020304" pitchFamily="18" charset="0"/>
              </a:rPr>
              <a:t>denosumab</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adults with moderate to high risk on </a:t>
            </a:r>
            <a:r>
              <a:rPr lang="en-US" sz="3200" dirty="0" smtClean="0">
                <a:latin typeface="Times New Roman" panose="02020603050405020304" pitchFamily="18" charset="0"/>
                <a:cs typeface="Times New Roman" panose="02020603050405020304" pitchFamily="18" charset="0"/>
              </a:rPr>
              <a:t>chronic glucocorticoids.</a:t>
            </a:r>
          </a:p>
          <a:p>
            <a:pPr marL="0" indent="0">
              <a:buNone/>
            </a:pPr>
            <a:endParaRPr lang="en-US" sz="3200"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t>63</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5928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6176" y="1378913"/>
            <a:ext cx="10765536" cy="3425565"/>
          </a:xfrm>
          <a:effectLst>
            <a:outerShdw blurRad="50800" dist="38100" dir="5400000" algn="t" rotWithShape="0">
              <a:prstClr val="black">
                <a:alpha val="40000"/>
              </a:prstClr>
            </a:outerShdw>
          </a:effectLst>
        </p:spPr>
        <p:txBody>
          <a:bodyPr>
            <a:noAutofit/>
          </a:bodyPr>
          <a:lstStyle/>
          <a:p>
            <a:r>
              <a:rPr lang="en-US" sz="11500" b="1" dirty="0" smtClean="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t>
            </a:r>
            <a:br>
              <a:rPr lang="en-US" sz="11500" b="1" dirty="0" smtClean="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1500" b="1" dirty="0" smtClean="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attention</a:t>
            </a:r>
            <a:endParaRPr lang="en-US" sz="115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39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13"/>
            <a:ext cx="10515600" cy="719963"/>
          </a:xfrm>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Glucocorticoid Induced Osteoporosis</a:t>
            </a:r>
            <a:endParaRPr lang="en-US" b="1" dirty="0">
              <a:solidFill>
                <a:srgbClr val="00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56640"/>
            <a:ext cx="10515600" cy="5385054"/>
          </a:xfrm>
        </p:spPr>
        <p:txBody>
          <a:bodyPr>
            <a:normAutofit lnSpcReduction="10000"/>
          </a:bodyPr>
          <a:lstStyle/>
          <a:p>
            <a:pPr algn="just">
              <a:buFontTx/>
              <a:buChar char="-"/>
            </a:pPr>
            <a:r>
              <a:rPr lang="en-US" sz="44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Epidemiology</a:t>
            </a:r>
          </a:p>
          <a:p>
            <a:pPr algn="just">
              <a:buFontTx/>
              <a:buChar char="-"/>
            </a:pPr>
            <a:r>
              <a:rPr lang="en-US" sz="4400"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factors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Pathogenesis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features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Prevention</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Guidelines</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 therapy</a:t>
            </a:r>
          </a:p>
          <a:p>
            <a:pPr algn="just">
              <a:buFontTx/>
              <a:buChar char="-"/>
            </a:pPr>
            <a:r>
              <a:rPr lang="en-US" sz="4400"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algn="just">
              <a:buFontTx/>
              <a:buChar char="-"/>
            </a:pPr>
            <a:endParaRPr lang="en-US" dirty="0">
              <a:solidFill>
                <a:srgbClr val="0033CC"/>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5"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146536" y="6496051"/>
            <a:ext cx="807720" cy="298450"/>
          </a:xfrm>
        </p:spPr>
        <p:txBody>
          <a:bodyPr/>
          <a:lstStyle/>
          <a:p>
            <a:fld id="{A445009D-6283-4DF6-AABD-C57EAE59F8DA}" type="slidenum">
              <a:rPr lang="en-US" smtClean="0">
                <a:solidFill>
                  <a:srgbClr val="0033CC"/>
                </a:solidFill>
                <a:latin typeface="Times New Roman" panose="02020603050405020304" pitchFamily="18" charset="0"/>
                <a:cs typeface="Times New Roman" panose="02020603050405020304" pitchFamily="18" charset="0"/>
              </a:rPr>
              <a:pPr/>
              <a:t>7</a:t>
            </a:fld>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203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563562"/>
          </a:xfrm>
        </p:spPr>
        <p:txBody>
          <a:bodyPr>
            <a:noAutofit/>
          </a:bodyPr>
          <a:lstStyle/>
          <a:p>
            <a:pPr algn="ctr"/>
            <a:r>
              <a:rPr lang="en-US" b="1" dirty="0">
                <a:latin typeface="Times New Roman" pitchFamily="18" charset="0"/>
                <a:cs typeface="Times New Roman" pitchFamily="18" charset="0"/>
              </a:rPr>
              <a:t>Clinical risk factors for fracture</a:t>
            </a:r>
            <a:endParaRPr lang="en-US" dirty="0">
              <a:latin typeface="Times New Roman" pitchFamily="18" charset="0"/>
              <a:cs typeface="Times New Roman" pitchFamily="18" charset="0"/>
            </a:endParaRPr>
          </a:p>
        </p:txBody>
      </p:sp>
      <p:sp>
        <p:nvSpPr>
          <p:cNvPr id="3" name="TextBox 2"/>
          <p:cNvSpPr txBox="1"/>
          <p:nvPr/>
        </p:nvSpPr>
        <p:spPr>
          <a:xfrm>
            <a:off x="754888" y="6369223"/>
            <a:ext cx="9277252" cy="338554"/>
          </a:xfrm>
          <a:prstGeom prst="rect">
            <a:avLst/>
          </a:prstGeom>
          <a:noFill/>
        </p:spPr>
        <p:txBody>
          <a:bodyPr wrap="square" rtlCol="0">
            <a:spAutoFit/>
          </a:bodyPr>
          <a:lstStyle/>
          <a:p>
            <a:r>
              <a:rPr lang="en-US" sz="1600" i="1" dirty="0" err="1"/>
              <a:t>Kanis</a:t>
            </a:r>
            <a:r>
              <a:rPr lang="en-US" sz="1600" i="1" dirty="0"/>
              <a:t> JA, </a:t>
            </a:r>
            <a:r>
              <a:rPr lang="en-US" sz="1600" i="1" dirty="0" err="1"/>
              <a:t>Borgstrom</a:t>
            </a:r>
            <a:r>
              <a:rPr lang="en-US" sz="1600" i="1" dirty="0"/>
              <a:t> F, De </a:t>
            </a:r>
            <a:r>
              <a:rPr lang="en-US" sz="1600" i="1" dirty="0" err="1"/>
              <a:t>Laet</a:t>
            </a:r>
            <a:r>
              <a:rPr lang="en-US" sz="1600" i="1" dirty="0"/>
              <a:t> C, et al. Assessment of fracture risk. </a:t>
            </a:r>
            <a:r>
              <a:rPr lang="en-US" sz="1600" i="1" dirty="0" err="1"/>
              <a:t>Osteoporos</a:t>
            </a:r>
            <a:r>
              <a:rPr lang="en-US" sz="1600" i="1" dirty="0"/>
              <a:t> </a:t>
            </a:r>
            <a:r>
              <a:rPr lang="en-US" sz="1600" i="1" dirty="0" err="1"/>
              <a:t>Int</a:t>
            </a:r>
            <a:r>
              <a:rPr lang="en-US" sz="1600" i="1" dirty="0"/>
              <a:t> 2005; 16:581.</a:t>
            </a:r>
            <a:endParaRPr lang="en-US" sz="1600" dirty="0"/>
          </a:p>
        </p:txBody>
      </p:sp>
      <p:pic>
        <p:nvPicPr>
          <p:cNvPr id="8194" name="Picture 2"/>
          <p:cNvPicPr>
            <a:picLocks noChangeAspect="1" noChangeArrowheads="1"/>
          </p:cNvPicPr>
          <p:nvPr/>
        </p:nvPicPr>
        <p:blipFill>
          <a:blip r:embed="rId2">
            <a:lum contrast="1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1294229" y="984737"/>
            <a:ext cx="9012566" cy="5030918"/>
          </a:xfrm>
          <a:prstGeom prst="rect">
            <a:avLst/>
          </a:prstGeom>
          <a:noFill/>
          <a:ln w="9525">
            <a:noFill/>
            <a:miter lim="800000"/>
            <a:headEnd/>
            <a:tailEnd/>
          </a:ln>
          <a:effectLst/>
        </p:spPr>
      </p:pic>
      <p:sp>
        <p:nvSpPr>
          <p:cNvPr id="7" name="Slide Number Placeholder 5"/>
          <p:cNvSpPr>
            <a:spLocks noGrp="1"/>
          </p:cNvSpPr>
          <p:nvPr>
            <p:ph type="sldNum" sz="quarter" idx="12"/>
          </p:nvPr>
        </p:nvSpPr>
        <p:spPr>
          <a:xfrm>
            <a:off x="11146536" y="6496051"/>
            <a:ext cx="807720" cy="298450"/>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16</a:t>
            </a:r>
            <a:endParaRPr lang="en-US" dirty="0">
              <a:solidFill>
                <a:srgbClr val="0033CC"/>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0125336" y="6287802"/>
            <a:ext cx="1792463" cy="524700"/>
          </a:xfrm>
          <a:prstGeom prst="rect">
            <a:avLst/>
          </a:prstGeom>
        </p:spPr>
      </p:pic>
    </p:spTree>
    <p:extLst>
      <p:ext uri="{BB962C8B-B14F-4D97-AF65-F5344CB8AC3E}">
        <p14:creationId xmlns:p14="http://schemas.microsoft.com/office/powerpoint/2010/main" val="414434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723" y="76200"/>
            <a:ext cx="9568068" cy="868362"/>
          </a:xfrm>
        </p:spPr>
        <p:txBody>
          <a:bodyPr>
            <a:noAutofit/>
          </a:bodyPr>
          <a:lstStyle/>
          <a:p>
            <a:pPr algn="ctr"/>
            <a:r>
              <a:rPr lang="en-US" sz="2400" b="1" dirty="0">
                <a:latin typeface="Times New Roman" pitchFamily="18" charset="0"/>
                <a:cs typeface="Times New Roman" pitchFamily="18" charset="0"/>
              </a:rPr>
              <a:t>Ten-year fracture probabilities according </a:t>
            </a:r>
            <a:r>
              <a:rPr lang="en-US" sz="2400" b="1" dirty="0" smtClean="0">
                <a:latin typeface="Times New Roman" pitchFamily="18" charset="0"/>
                <a:cs typeface="Times New Roman" pitchFamily="18" charset="0"/>
              </a:rPr>
              <a:t>to BMD </a:t>
            </a:r>
            <a:r>
              <a:rPr lang="en-US" sz="2400" b="1" dirty="0">
                <a:latin typeface="Times New Roman" pitchFamily="18" charset="0"/>
                <a:cs typeface="Times New Roman" pitchFamily="18" charset="0"/>
              </a:rPr>
              <a:t>T-score and age</a:t>
            </a:r>
            <a:endParaRPr lang="en-US" sz="2400" dirty="0">
              <a:latin typeface="Times New Roman" pitchFamily="18" charset="0"/>
              <a:cs typeface="Times New Roman" pitchFamily="18" charset="0"/>
            </a:endParaRPr>
          </a:p>
        </p:txBody>
      </p:sp>
      <p:sp>
        <p:nvSpPr>
          <p:cNvPr id="3" name="TextBox 2"/>
          <p:cNvSpPr txBox="1"/>
          <p:nvPr/>
        </p:nvSpPr>
        <p:spPr>
          <a:xfrm>
            <a:off x="914400" y="6029980"/>
            <a:ext cx="10232136" cy="584775"/>
          </a:xfrm>
          <a:prstGeom prst="rect">
            <a:avLst/>
          </a:prstGeom>
          <a:noFill/>
        </p:spPr>
        <p:txBody>
          <a:bodyPr wrap="square" rtlCol="0">
            <a:spAutoFit/>
          </a:bodyPr>
          <a:lstStyle/>
          <a:p>
            <a:r>
              <a:rPr lang="en-US" sz="1600" i="1" dirty="0" err="1" smtClean="0"/>
              <a:t>Kanis</a:t>
            </a:r>
            <a:r>
              <a:rPr lang="en-US" sz="1600" i="1" dirty="0" smtClean="0"/>
              <a:t> </a:t>
            </a:r>
            <a:r>
              <a:rPr lang="en-US" sz="1600" i="1" dirty="0"/>
              <a:t>JA, </a:t>
            </a:r>
            <a:r>
              <a:rPr lang="en-US" sz="1600" i="1" dirty="0" err="1"/>
              <a:t>Johnell</a:t>
            </a:r>
            <a:r>
              <a:rPr lang="en-US" sz="1600" i="1" dirty="0"/>
              <a:t> O, Oden A, et al. Ten year probabilities of osteoporotic fractures according to BMD and diagnostic thresholds. </a:t>
            </a:r>
            <a:r>
              <a:rPr lang="en-US" sz="1600" b="1" i="1" dirty="0" err="1"/>
              <a:t>Osteoporos</a:t>
            </a:r>
            <a:r>
              <a:rPr lang="en-US" sz="1600" b="1" i="1" dirty="0"/>
              <a:t> </a:t>
            </a:r>
            <a:r>
              <a:rPr lang="en-US" sz="1600" b="1" i="1" dirty="0" err="1"/>
              <a:t>Int</a:t>
            </a:r>
            <a:r>
              <a:rPr lang="en-US" sz="1600" b="1" i="1" dirty="0"/>
              <a:t> </a:t>
            </a:r>
            <a:r>
              <a:rPr lang="en-US" sz="1600" i="1" dirty="0"/>
              <a:t>2001; 12:989.</a:t>
            </a:r>
            <a:endParaRPr lang="en-US" sz="1600" dirty="0"/>
          </a:p>
        </p:txBody>
      </p:sp>
      <p:pic>
        <p:nvPicPr>
          <p:cNvPr id="6146" name="Picture 2"/>
          <p:cNvPicPr>
            <a:picLocks noChangeAspect="1" noChangeArrowheads="1"/>
          </p:cNvPicPr>
          <p:nvPr/>
        </p:nvPicPr>
        <p:blipFill>
          <a:blip r:embed="rId3">
            <a:lum contrast="10000"/>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2057400" y="821814"/>
            <a:ext cx="8061398" cy="5096386"/>
          </a:xfrm>
          <a:prstGeom prst="rect">
            <a:avLst/>
          </a:prstGeom>
          <a:noFill/>
          <a:ln w="9525">
            <a:noFill/>
            <a:miter lim="800000"/>
            <a:headEnd/>
            <a:tailEnd/>
          </a:ln>
          <a:effectLst/>
        </p:spPr>
      </p:pic>
      <p:sp>
        <p:nvSpPr>
          <p:cNvPr id="5" name="Date Placeholder 3"/>
          <p:cNvSpPr>
            <a:spLocks noGrp="1"/>
          </p:cNvSpPr>
          <p:nvPr>
            <p:ph type="dt" sz="half" idx="10"/>
          </p:nvPr>
        </p:nvSpPr>
        <p:spPr>
          <a:xfrm>
            <a:off x="444500" y="6455918"/>
            <a:ext cx="1331976" cy="365125"/>
          </a:xfrm>
        </p:spPr>
        <p:txBody>
          <a:bodyPr/>
          <a:lstStyle/>
          <a:p>
            <a:r>
              <a:rPr lang="en-US" i="1" dirty="0" smtClean="0">
                <a:solidFill>
                  <a:srgbClr val="0033CC"/>
                </a:solidFill>
              </a:rPr>
              <a:t>M. Shams</a:t>
            </a:r>
            <a:endParaRPr lang="en-US" i="1" dirty="0">
              <a:solidFill>
                <a:srgbClr val="0033CC"/>
              </a:solidFill>
            </a:endParaRPr>
          </a:p>
        </p:txBody>
      </p:sp>
      <p:sp>
        <p:nvSpPr>
          <p:cNvPr id="6" name="Footer Placeholder 4"/>
          <p:cNvSpPr>
            <a:spLocks noGrp="1"/>
          </p:cNvSpPr>
          <p:nvPr>
            <p:ph type="ftr" sz="quarter" idx="11"/>
          </p:nvPr>
        </p:nvSpPr>
        <p:spPr>
          <a:xfrm>
            <a:off x="4038600" y="6441694"/>
            <a:ext cx="4114800" cy="3651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Glucocorticoid Induced Osteoporosis</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7" name="Slide Number Placeholder 5"/>
          <p:cNvSpPr>
            <a:spLocks noGrp="1"/>
          </p:cNvSpPr>
          <p:nvPr>
            <p:ph type="sldNum" sz="quarter" idx="12"/>
          </p:nvPr>
        </p:nvSpPr>
        <p:spPr>
          <a:xfrm>
            <a:off x="11146536" y="6496051"/>
            <a:ext cx="807720" cy="298450"/>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17</a:t>
            </a:r>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69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4774</Words>
  <Application>Microsoft Office PowerPoint</Application>
  <PresentationFormat>Widescreen</PresentationFormat>
  <Paragraphs>519</Paragraphs>
  <Slides>64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Algerian</vt:lpstr>
      <vt:lpstr>Arial</vt:lpstr>
      <vt:lpstr>Calibri</vt:lpstr>
      <vt:lpstr>Calibri Light</vt:lpstr>
      <vt:lpstr>Times New Roman</vt:lpstr>
      <vt:lpstr>Wingdings</vt:lpstr>
      <vt:lpstr>Wingdings 2</vt:lpstr>
      <vt:lpstr>Office Theme</vt:lpstr>
      <vt:lpstr>Glucocorticoid Induced Osteoporosis (GIO)</vt:lpstr>
      <vt:lpstr>Glucocorticoid Induced Osteoporosis (GIO)</vt:lpstr>
      <vt:lpstr>Glucocorticoid Induced Osteoporosis</vt:lpstr>
      <vt:lpstr>Glucocorticoid Induced Osteoporosis</vt:lpstr>
      <vt:lpstr>Epidemiology</vt:lpstr>
      <vt:lpstr>Glucocorticoids alter the BMD fracture threshold  </vt:lpstr>
      <vt:lpstr>Glucocorticoid Induced Osteoporosis</vt:lpstr>
      <vt:lpstr>Clinical risk factors for fracture</vt:lpstr>
      <vt:lpstr>Ten-year fracture probabilities according to BMD T-score and age</vt:lpstr>
      <vt:lpstr>Risk factors</vt:lpstr>
      <vt:lpstr>The effect of GC on bone is dose dependent</vt:lpstr>
      <vt:lpstr>Time course of vertebral fractures during glucocorticoid use </vt:lpstr>
      <vt:lpstr>Risk factors</vt:lpstr>
      <vt:lpstr>Risk of osteoporosis-related fracture by time since GC discontinuation</vt:lpstr>
      <vt:lpstr>PowerPoint Presentation</vt:lpstr>
      <vt:lpstr>Change in BMD in adults with Asthma taking Inhaled Glucocorticoids</vt:lpstr>
      <vt:lpstr>Inhaled Glucocorticoids &amp; BMD</vt:lpstr>
      <vt:lpstr>PowerPoint Presentation</vt:lpstr>
      <vt:lpstr>Inhaled Glucocorticoids &amp; BMD</vt:lpstr>
      <vt:lpstr>Intraarticular Glucocorticoid Injection and BMD</vt:lpstr>
      <vt:lpstr>Intraarticular Glucocorticoid Injection and BMD</vt:lpstr>
      <vt:lpstr>Glucocorticoid Induced Osteoporosis</vt:lpstr>
      <vt:lpstr>Pathogenesis</vt:lpstr>
      <vt:lpstr>PowerPoint Presentation</vt:lpstr>
      <vt:lpstr>Glucocorticoid-induced osteoporosis: Mechanisms of bone loss</vt:lpstr>
      <vt:lpstr>Pathogenesis</vt:lpstr>
      <vt:lpstr>Glucocorticoid Induced Osteoporosis</vt:lpstr>
      <vt:lpstr>Clinical features</vt:lpstr>
      <vt:lpstr>Glucocorticoid Induced Osteoporosis</vt:lpstr>
      <vt:lpstr>Prevention General Measures</vt:lpstr>
      <vt:lpstr>Prevention Calcium &amp; Vitamin D</vt:lpstr>
      <vt:lpstr>Glucocorticoid Induced Osteoporosis</vt:lpstr>
      <vt:lpstr>Fracture Risk Assessment Tool (FRAX) </vt:lpstr>
      <vt:lpstr>Fracture Risk Assessment Tool (FRAX) </vt:lpstr>
      <vt:lpstr>Fracture Risk Assessment Tool (FRAX) </vt:lpstr>
      <vt:lpstr>Guidelines The American College of Rheumatology (ACR) </vt:lpstr>
      <vt:lpstr>PowerPoint Presentation</vt:lpstr>
      <vt:lpstr>PowerPoint Presentation</vt:lpstr>
      <vt:lpstr>PowerPoint Presentation</vt:lpstr>
      <vt:lpstr>Guidelines The American College of Rheumatology (ACR) </vt:lpstr>
      <vt:lpstr>Guidelines UK National Osteoporosis Guideline Group (NOGG) </vt:lpstr>
      <vt:lpstr>Guidelines UK National Osteoporosis Guideline Group (NOGG) </vt:lpstr>
      <vt:lpstr>Guidelines The International Osteoporosis Foundation (IOF)</vt:lpstr>
      <vt:lpstr>Guidelines The International Osteoporosis Foundation (IOF)</vt:lpstr>
      <vt:lpstr>Glucocorticoid Induced Osteoporosis</vt:lpstr>
      <vt:lpstr>Pharmacologic therapy</vt:lpstr>
      <vt:lpstr>Bisphosphonates</vt:lpstr>
      <vt:lpstr>Bisphosphonates</vt:lpstr>
      <vt:lpstr>Effects of alendronate for treatment of glucocorticoid-induced osteoporosis Systematic review and Meta-analysis of RCTs</vt:lpstr>
      <vt:lpstr>Effects of alendronate for treatment of glucocorticoid-induced osteoporosis Systematic review and Meta-analysis of RCTs</vt:lpstr>
      <vt:lpstr>Benefit of Alendronate in Glucocorticoid-treated patients</vt:lpstr>
      <vt:lpstr>PowerPoint Presentation</vt:lpstr>
      <vt:lpstr>PowerPoint Presentation</vt:lpstr>
      <vt:lpstr>PowerPoint Presentation</vt:lpstr>
      <vt:lpstr>Denosumab (a RANKL inhibitor)</vt:lpstr>
      <vt:lpstr>Denosumab (a RANKL inhibitor)</vt:lpstr>
      <vt:lpstr>Denosumab (a RANKL inhibitor)</vt:lpstr>
      <vt:lpstr>Denosumab (a RANKL inhibitor)</vt:lpstr>
      <vt:lpstr>Glucocorticoid Induced Osteoporosis</vt:lpstr>
      <vt:lpstr>Monitoring</vt:lpstr>
      <vt:lpstr>Monitoring</vt:lpstr>
      <vt:lpstr>Key Points</vt:lpstr>
      <vt:lpstr>Key Points</vt:lpstr>
      <vt:lpstr>Thank you  for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Glucocorticoid Induced Osteoporosis</dc:title>
  <dc:creator>Shams</dc:creator>
  <cp:lastModifiedBy>Shams</cp:lastModifiedBy>
  <cp:revision>260</cp:revision>
  <dcterms:created xsi:type="dcterms:W3CDTF">2018-11-08T20:03:22Z</dcterms:created>
  <dcterms:modified xsi:type="dcterms:W3CDTF">2018-11-13T22:07:15Z</dcterms:modified>
</cp:coreProperties>
</file>