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57" r:id="rId5"/>
    <p:sldId id="258" r:id="rId6"/>
    <p:sldId id="273" r:id="rId7"/>
    <p:sldId id="270" r:id="rId8"/>
    <p:sldId id="272" r:id="rId9"/>
    <p:sldId id="265" r:id="rId10"/>
    <p:sldId id="268" r:id="rId11"/>
    <p:sldId id="259" r:id="rId12"/>
    <p:sldId id="260" r:id="rId13"/>
    <p:sldId id="261" r:id="rId14"/>
    <p:sldId id="262" r:id="rId15"/>
    <p:sldId id="263" r:id="rId16"/>
    <p:sldId id="264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E2E-BBDC-4BED-897C-829A229B872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686F-223A-407E-9275-C1FBEBC12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69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E2E-BBDC-4BED-897C-829A229B872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686F-223A-407E-9275-C1FBEBC12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2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E2E-BBDC-4BED-897C-829A229B872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686F-223A-407E-9275-C1FBEBC1222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4458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E2E-BBDC-4BED-897C-829A229B872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686F-223A-407E-9275-C1FBEBC12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9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E2E-BBDC-4BED-897C-829A229B872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686F-223A-407E-9275-C1FBEBC1222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0794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E2E-BBDC-4BED-897C-829A229B872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686F-223A-407E-9275-C1FBEBC12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46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E2E-BBDC-4BED-897C-829A229B872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686F-223A-407E-9275-C1FBEBC12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0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E2E-BBDC-4BED-897C-829A229B872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686F-223A-407E-9275-C1FBEBC12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22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E2E-BBDC-4BED-897C-829A229B872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686F-223A-407E-9275-C1FBEBC12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7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E2E-BBDC-4BED-897C-829A229B872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686F-223A-407E-9275-C1FBEBC12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4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E2E-BBDC-4BED-897C-829A229B872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686F-223A-407E-9275-C1FBEBC12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06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E2E-BBDC-4BED-897C-829A229B872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686F-223A-407E-9275-C1FBEBC12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2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E2E-BBDC-4BED-897C-829A229B872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686F-223A-407E-9275-C1FBEBC12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E2E-BBDC-4BED-897C-829A229B872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686F-223A-407E-9275-C1FBEBC12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1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E2E-BBDC-4BED-897C-829A229B872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686F-223A-407E-9275-C1FBEBC12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72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E2E-BBDC-4BED-897C-829A229B872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686F-223A-407E-9275-C1FBEBC12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5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99E2E-BBDC-4BED-897C-829A229B872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2C1686F-223A-407E-9275-C1FBEBC12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55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اختلال </a:t>
            </a:r>
            <a:r>
              <a:rPr lang="fa-IR" b="1" dirty="0">
                <a:cs typeface="B Nazanin" panose="00000400000000000000" pitchFamily="2" charset="-78"/>
              </a:rPr>
              <a:t>هویت جنسی </a:t>
            </a:r>
            <a:r>
              <a:rPr lang="en-US" b="1" dirty="0">
                <a:cs typeface="B Nazanin" panose="00000400000000000000" pitchFamily="2" charset="-78"/>
              </a:rPr>
              <a:t/>
            </a:r>
            <a:br>
              <a:rPr lang="en-US" b="1" dirty="0">
                <a:cs typeface="B Nazanin" panose="00000400000000000000" pitchFamily="2" charset="-78"/>
              </a:rPr>
            </a:b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693144"/>
          </a:xfrm>
        </p:spPr>
        <p:txBody>
          <a:bodyPr>
            <a:normAutofit/>
          </a:bodyPr>
          <a:lstStyle/>
          <a:p>
            <a:pPr algn="ctr"/>
            <a:r>
              <a:rPr lang="fa-IR" sz="4000" b="1" dirty="0">
                <a:cs typeface="B Lotus" panose="00000400000000000000" pitchFamily="2" charset="-78"/>
              </a:rPr>
              <a:t>دکتر علیرضا شفیعی</a:t>
            </a:r>
          </a:p>
          <a:p>
            <a:pPr algn="ctr"/>
            <a:r>
              <a:rPr lang="fa-IR" b="1" dirty="0" smtClean="0">
                <a:cs typeface="B Lotus" panose="00000400000000000000" pitchFamily="2" charset="-78"/>
              </a:rPr>
              <a:t>دانشیار </a:t>
            </a:r>
            <a:r>
              <a:rPr lang="fa-IR" b="1" dirty="0">
                <a:cs typeface="B Lotus" panose="00000400000000000000" pitchFamily="2" charset="-78"/>
              </a:rPr>
              <a:t>روانپزشکی</a:t>
            </a:r>
            <a:endParaRPr lang="en-US" b="1" dirty="0">
              <a:cs typeface="B Lotus" panose="00000400000000000000" pitchFamily="2" charset="-78"/>
            </a:endParaRPr>
          </a:p>
          <a:p>
            <a:pPr algn="ctr"/>
            <a:r>
              <a:rPr lang="fa-IR" b="1" dirty="0">
                <a:cs typeface="B Lotus" panose="00000400000000000000" pitchFamily="2" charset="-78"/>
              </a:rPr>
              <a:t>دانشگاه علوم پزشکی تبریز</a:t>
            </a:r>
            <a:endParaRPr lang="en-US" b="1" dirty="0">
              <a:cs typeface="B Lotus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7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08339" y="320339"/>
            <a:ext cx="8382000" cy="923330"/>
          </a:xfrm>
        </p:spPr>
        <p:txBody>
          <a:bodyPr vert="horz" lIns="0" tIns="0" rIns="0" bIns="0" rtlCol="0" anchor="t">
            <a:spAutoFit/>
          </a:bodyPr>
          <a:lstStyle/>
          <a:p>
            <a:pPr algn="ctr"/>
            <a:r>
              <a:rPr lang="en-US" altLang="en-US" dirty="0"/>
              <a:t>Gender Dysphoria</a:t>
            </a:r>
            <a:br>
              <a:rPr lang="en-US" altLang="en-US" dirty="0"/>
            </a:br>
            <a:endParaRPr lang="en-US" altLang="en-US" sz="2400" dirty="0"/>
          </a:p>
        </p:txBody>
      </p:sp>
      <p:sp>
        <p:nvSpPr>
          <p:cNvPr id="142339" name="Content Placeholder 2"/>
          <p:cNvSpPr>
            <a:spLocks noGrp="1"/>
          </p:cNvSpPr>
          <p:nvPr>
            <p:ph idx="4294967295"/>
          </p:nvPr>
        </p:nvSpPr>
        <p:spPr>
          <a:xfrm>
            <a:off x="708339" y="2135748"/>
            <a:ext cx="8912180" cy="4042582"/>
          </a:xfrm>
        </p:spPr>
        <p:txBody>
          <a:bodyPr vert="horz" wrap="square" lIns="0" tIns="0" rIns="0" bIns="0" rtlCol="0">
            <a:spAutoFit/>
          </a:bodyPr>
          <a:lstStyle/>
          <a:p>
            <a:pPr marL="0" indent="0" defTabSz="912813">
              <a:lnSpc>
                <a:spcPct val="150000"/>
              </a:lnSpc>
              <a:buNone/>
            </a:pPr>
            <a:r>
              <a:rPr lang="en-US" altLang="en-US" dirty="0"/>
              <a:t>New diagnostic class in DSM-5</a:t>
            </a:r>
          </a:p>
          <a:p>
            <a:pPr marL="0" indent="0" defTabSz="912813">
              <a:lnSpc>
                <a:spcPct val="150000"/>
              </a:lnSpc>
              <a:buNone/>
            </a:pPr>
            <a:endParaRPr lang="en-US" altLang="en-US" sz="1200" dirty="0"/>
          </a:p>
          <a:p>
            <a:pPr marL="0" indent="0" defTabSz="912813">
              <a:lnSpc>
                <a:spcPct val="150000"/>
              </a:lnSpc>
              <a:buNone/>
            </a:pPr>
            <a:r>
              <a:rPr lang="en-US" altLang="en-US" dirty="0"/>
              <a:t>Reflects change in definition, emphasizes “gender incongruence” rather than cross-gender identification.</a:t>
            </a:r>
          </a:p>
          <a:p>
            <a:pPr marL="0" indent="0" defTabSz="912813">
              <a:lnSpc>
                <a:spcPct val="150000"/>
              </a:lnSpc>
              <a:buNone/>
            </a:pPr>
            <a:endParaRPr lang="en-US" altLang="en-US" sz="1200" dirty="0"/>
          </a:p>
          <a:p>
            <a:pPr marL="0" indent="0" defTabSz="912813">
              <a:lnSpc>
                <a:spcPct val="150000"/>
              </a:lnSpc>
              <a:buNone/>
            </a:pPr>
            <a:r>
              <a:rPr lang="en-US" altLang="en-US" dirty="0"/>
              <a:t>In DSM-IV, three disparate diagnostic classes grouped in one chapter, “Sexual and Gender Identity Disorders”</a:t>
            </a:r>
          </a:p>
          <a:p>
            <a:pPr marL="0" indent="0" defTabSz="912813">
              <a:lnSpc>
                <a:spcPct val="150000"/>
              </a:lnSpc>
              <a:buNone/>
            </a:pPr>
            <a:endParaRPr lang="en-US" altLang="en-US" sz="1200" dirty="0"/>
          </a:p>
          <a:p>
            <a:pPr marL="0" indent="0" defTabSz="912813">
              <a:lnSpc>
                <a:spcPct val="150000"/>
              </a:lnSpc>
              <a:buNone/>
            </a:pPr>
            <a:r>
              <a:rPr lang="en-US" altLang="en-US" dirty="0"/>
              <a:t>Gender Identity Disorder is neither a sexual dysfunction nor a paraphilia.</a:t>
            </a:r>
          </a:p>
        </p:txBody>
      </p:sp>
    </p:spTree>
    <p:extLst>
      <p:ext uri="{BB962C8B-B14F-4D97-AF65-F5344CB8AC3E}">
        <p14:creationId xmlns:p14="http://schemas.microsoft.com/office/powerpoint/2010/main" val="6618779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همه </a:t>
            </a:r>
            <a:r>
              <a:rPr lang="fa-IR" dirty="0"/>
              <a:t>گیر شناسی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مذکر: 1 در 11 هزار نفر</a:t>
            </a:r>
          </a:p>
          <a:p>
            <a:pPr marL="0" indent="0" algn="r">
              <a:buNone/>
            </a:pPr>
            <a:r>
              <a:rPr lang="fa-IR" dirty="0" smtClean="0"/>
              <a:t>مونث: 1 در 33 هزار نفر</a:t>
            </a:r>
          </a:p>
          <a:p>
            <a:pPr marL="0" indent="0" algn="r">
              <a:buNone/>
            </a:pPr>
            <a:r>
              <a:rPr lang="fa-IR" dirty="0" smtClean="0"/>
              <a:t>¼      آنان اختلال هویت جنسی واقعی دارند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r>
              <a:rPr lang="fa-IR" dirty="0"/>
              <a:t>نسبت ابتلای مرد به زن 4به 1 است.</a:t>
            </a:r>
            <a:endParaRPr lang="en-US" dirty="0"/>
          </a:p>
          <a:p>
            <a:pPr marL="0" indent="0" algn="r">
              <a:buNone/>
            </a:pPr>
            <a:r>
              <a:rPr lang="fa-IR" dirty="0"/>
              <a:t>تقریبا تمام زنان مبتلا به اختلال هویت جنسی دارای تمایلات همجنس گرایانه </a:t>
            </a:r>
            <a:r>
              <a:rPr lang="fa-IR" dirty="0" smtClean="0"/>
              <a:t>هستند</a:t>
            </a:r>
          </a:p>
          <a:p>
            <a:pPr marL="0" indent="0" algn="r">
              <a:buNone/>
            </a:pPr>
            <a:r>
              <a:rPr lang="fa-IR" dirty="0"/>
              <a:t>پنجاه درصد مردان مبتلا به اختلال جنسیت دارای تمایلات همجنس </a:t>
            </a:r>
            <a:r>
              <a:rPr lang="fa-IR" dirty="0" smtClean="0"/>
              <a:t>گرایانه</a:t>
            </a:r>
          </a:p>
          <a:p>
            <a:pPr marL="0" indent="0" algn="r">
              <a:buNone/>
            </a:pPr>
            <a:r>
              <a:rPr lang="fa-IR" dirty="0" smtClean="0"/>
              <a:t> 50 </a:t>
            </a:r>
            <a:r>
              <a:rPr lang="fa-IR" dirty="0"/>
              <a:t>درصد دارای تمایلات دگر خواهی جنسی، دوگانگی جنسی ویا فقدان تمایلات جنسی هستند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03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سبب شناسی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2890"/>
            <a:ext cx="8596668" cy="471366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b="1" dirty="0"/>
              <a:t>عوامل زیست </a:t>
            </a:r>
            <a:r>
              <a:rPr lang="fa-IR" b="1" dirty="0" smtClean="0"/>
              <a:t>شناختی</a:t>
            </a:r>
          </a:p>
          <a:p>
            <a:pPr marL="0" indent="0" algn="r">
              <a:buNone/>
            </a:pPr>
            <a:r>
              <a:rPr lang="fa-IR" dirty="0"/>
              <a:t>تستوسترون بر سلولهای عصبی مغزی که در ایجاد حالت مردانه دخیل هستند (</a:t>
            </a:r>
            <a:r>
              <a:rPr lang="fa-IR" dirty="0" smtClean="0"/>
              <a:t>نظیر </a:t>
            </a:r>
            <a:r>
              <a:rPr lang="fa-IR" dirty="0"/>
              <a:t>بخش هایی از </a:t>
            </a:r>
            <a:r>
              <a:rPr lang="fa-IR" dirty="0" smtClean="0"/>
              <a:t>هیپوتالاموس) </a:t>
            </a:r>
            <a:r>
              <a:rPr lang="fa-IR" dirty="0"/>
              <a:t>تاثیر میگذارد</a:t>
            </a:r>
            <a:r>
              <a:rPr lang="fa-IR" dirty="0" smtClean="0"/>
              <a:t>.</a:t>
            </a:r>
          </a:p>
          <a:p>
            <a:pPr marL="0" indent="0" algn="r">
              <a:buNone/>
            </a:pPr>
            <a:r>
              <a:rPr lang="fa-IR" dirty="0" smtClean="0"/>
              <a:t>استرویید </a:t>
            </a:r>
            <a:r>
              <a:rPr lang="fa-IR" dirty="0"/>
              <a:t>های جنسی در ابراز رفتارهای جنسی مردان وزنان بالغ موثر هستند</a:t>
            </a:r>
            <a:r>
              <a:rPr lang="fa-IR" dirty="0" smtClean="0"/>
              <a:t>.</a:t>
            </a:r>
          </a:p>
          <a:p>
            <a:pPr marL="0" indent="0" algn="r">
              <a:buNone/>
            </a:pPr>
            <a:r>
              <a:rPr lang="fa-IR" dirty="0" smtClean="0"/>
              <a:t>تستوسترون </a:t>
            </a:r>
            <a:r>
              <a:rPr lang="fa-IR" dirty="0"/>
              <a:t>میتواند سبب افزایش لیبیدو وحالت پرخاشگری در زنان شود </a:t>
            </a:r>
          </a:p>
          <a:p>
            <a:pPr marL="0" indent="0" algn="r">
              <a:buNone/>
            </a:pPr>
            <a:r>
              <a:rPr lang="fa-IR" dirty="0" smtClean="0"/>
              <a:t>استروژن </a:t>
            </a:r>
            <a:r>
              <a:rPr lang="fa-IR" dirty="0"/>
              <a:t>یا پروژسترون باعث کم شدن لیبیدو و حالت پرخاشگری در مردان میگردند</a:t>
            </a:r>
            <a:r>
              <a:rPr lang="fa-IR" dirty="0" smtClean="0"/>
              <a:t>.</a:t>
            </a:r>
          </a:p>
          <a:p>
            <a:pPr marL="0" indent="0" algn="r">
              <a:buNone/>
            </a:pPr>
            <a:r>
              <a:rPr lang="fa-IR" dirty="0" smtClean="0"/>
              <a:t>ژنتیک در حال بررسی</a:t>
            </a:r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r>
              <a:rPr lang="fa-IR" b="1" dirty="0"/>
              <a:t>عوامل روانی </a:t>
            </a:r>
            <a:r>
              <a:rPr lang="fa-IR" b="1" dirty="0" smtClean="0"/>
              <a:t>اجتماعی</a:t>
            </a:r>
          </a:p>
          <a:p>
            <a:pPr marL="0" indent="0" algn="r">
              <a:buNone/>
            </a:pPr>
            <a:r>
              <a:rPr lang="fa-IR" dirty="0"/>
              <a:t>فقدان </a:t>
            </a:r>
            <a:r>
              <a:rPr lang="fa-IR" dirty="0" smtClean="0"/>
              <a:t>الگوهای دارای </a:t>
            </a:r>
            <a:r>
              <a:rPr lang="fa-IR" dirty="0"/>
              <a:t>نقش جنسی مشابه </a:t>
            </a:r>
            <a:r>
              <a:rPr lang="fa-IR" dirty="0" smtClean="0"/>
              <a:t> </a:t>
            </a:r>
          </a:p>
          <a:p>
            <a:pPr marL="0" indent="0" algn="r">
              <a:buNone/>
            </a:pPr>
            <a:r>
              <a:rPr lang="fa-IR" dirty="0" smtClean="0"/>
              <a:t>تشویق </a:t>
            </a:r>
            <a:r>
              <a:rPr lang="fa-IR" dirty="0"/>
              <a:t>های آشکار و وغیر آشکار مراقبین برای رفتار مشابه </a:t>
            </a:r>
            <a:r>
              <a:rPr lang="fa-IR" dirty="0" smtClean="0"/>
              <a:t>جنس</a:t>
            </a:r>
            <a:endParaRPr lang="en-US" dirty="0"/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تشخیص افتراقی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fa-IR" sz="1600" b="1" dirty="0" smtClean="0"/>
              <a:t>یادگارخواهی </a:t>
            </a:r>
            <a:r>
              <a:rPr lang="fa-IR" sz="1600" b="1" dirty="0"/>
              <a:t>با مبدل پوشی</a:t>
            </a:r>
            <a:endParaRPr lang="en-US" sz="1600" b="1" dirty="0"/>
          </a:p>
          <a:p>
            <a:pPr marL="0" indent="0" algn="r">
              <a:lnSpc>
                <a:spcPct val="200000"/>
              </a:lnSpc>
              <a:buNone/>
            </a:pPr>
            <a:r>
              <a:rPr lang="fa-IR" sz="1600" b="1" dirty="0" smtClean="0"/>
              <a:t>حالت </a:t>
            </a:r>
            <a:r>
              <a:rPr lang="fa-IR" sz="1600" b="1" dirty="0"/>
              <a:t>های جنسی بینابینی یا هرمافرودیت</a:t>
            </a:r>
            <a:endParaRPr lang="en-US" sz="1600" b="1" dirty="0"/>
          </a:p>
          <a:p>
            <a:pPr marL="0" indent="0" algn="r">
              <a:lnSpc>
                <a:spcPct val="200000"/>
              </a:lnSpc>
              <a:buNone/>
            </a:pPr>
            <a:r>
              <a:rPr lang="fa-IR" sz="1600" b="1" dirty="0" smtClean="0"/>
              <a:t>اسکیزوفرنی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fa-IR" sz="1600" b="1" dirty="0" smtClean="0"/>
              <a:t> اختلال شخصیت مرزی</a:t>
            </a:r>
            <a:endParaRPr lang="en-US" sz="1600" b="1" dirty="0"/>
          </a:p>
          <a:p>
            <a:pPr marL="0" indent="0" algn="r">
              <a:lnSpc>
                <a:spcPct val="200000"/>
              </a:lnSpc>
              <a:buNone/>
            </a:pPr>
            <a:r>
              <a:rPr lang="en-US" sz="1600" b="1" dirty="0" smtClean="0"/>
              <a:t> </a:t>
            </a:r>
            <a:r>
              <a:rPr lang="fa-IR" sz="1600" b="1" dirty="0" smtClean="0"/>
              <a:t>اختلال بدریختی بدن</a:t>
            </a: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67477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سیر و پیش آگهی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>
              <a:buNone/>
            </a:pPr>
            <a:r>
              <a:rPr lang="fa-IR" dirty="0"/>
              <a:t> </a:t>
            </a:r>
            <a:endParaRPr lang="en-US" dirty="0"/>
          </a:p>
          <a:p>
            <a:pPr marL="0" indent="0" algn="r">
              <a:buNone/>
            </a:pPr>
            <a:r>
              <a:rPr lang="fa-IR" dirty="0" smtClean="0">
                <a:solidFill>
                  <a:srgbClr val="FF0000"/>
                </a:solidFill>
              </a:rPr>
              <a:t>کودکان</a:t>
            </a:r>
            <a:r>
              <a:rPr lang="fa-IR" dirty="0" smtClean="0"/>
              <a:t>.</a:t>
            </a:r>
          </a:p>
          <a:p>
            <a:pPr marL="0" indent="0" algn="r">
              <a:buNone/>
            </a:pPr>
            <a:r>
              <a:rPr lang="fa-IR" dirty="0" smtClean="0"/>
              <a:t>سیر </a:t>
            </a:r>
            <a:r>
              <a:rPr lang="fa-IR" dirty="0"/>
              <a:t>آن متغیر است. علایم ممکن است با یا بدون درمان فروکش کند</a:t>
            </a:r>
            <a:r>
              <a:rPr lang="fa-IR" dirty="0" smtClean="0"/>
              <a:t>.</a:t>
            </a:r>
          </a:p>
          <a:p>
            <a:pPr marL="0" indent="0" algn="r">
              <a:buNone/>
            </a:pPr>
            <a:r>
              <a:rPr lang="fa-IR" dirty="0" smtClean="0"/>
              <a:t>پیش </a:t>
            </a:r>
            <a:r>
              <a:rPr lang="fa-IR" dirty="0"/>
              <a:t>آگهی به سن شروع وشدت علایم بستگی دارد</a:t>
            </a:r>
            <a:r>
              <a:rPr lang="fa-IR" dirty="0" smtClean="0"/>
              <a:t>.</a:t>
            </a:r>
          </a:p>
          <a:p>
            <a:pPr marL="0" indent="0" algn="r">
              <a:buNone/>
            </a:pPr>
            <a:r>
              <a:rPr lang="fa-IR" dirty="0" smtClean="0"/>
              <a:t>در </a:t>
            </a:r>
            <a:r>
              <a:rPr lang="fa-IR" dirty="0"/>
              <a:t>پسر ها  قبل از 4 سالگی شروع </a:t>
            </a:r>
            <a:r>
              <a:rPr lang="fa-IR" dirty="0" smtClean="0"/>
              <a:t>و </a:t>
            </a:r>
            <a:r>
              <a:rPr lang="fa-IR" dirty="0"/>
              <a:t>تعارض با همتاها در حدود 7تا 8 سالگی آشکار می </a:t>
            </a:r>
            <a:r>
              <a:rPr lang="fa-IR" dirty="0" smtClean="0"/>
              <a:t>شود.</a:t>
            </a:r>
          </a:p>
          <a:p>
            <a:pPr marL="0" indent="0" algn="r">
              <a:buNone/>
            </a:pPr>
            <a:r>
              <a:rPr lang="fa-IR" dirty="0" smtClean="0"/>
              <a:t>اکثر دختر </a:t>
            </a:r>
            <a:r>
              <a:rPr lang="fa-IR" dirty="0"/>
              <a:t>ها </a:t>
            </a:r>
            <a:r>
              <a:rPr lang="fa-IR" dirty="0" smtClean="0"/>
              <a:t>رفتارهای </a:t>
            </a:r>
            <a:r>
              <a:rPr lang="fa-IR" dirty="0"/>
              <a:t>مردانه را در نوجوانی آشکار می کنند</a:t>
            </a:r>
            <a:r>
              <a:rPr lang="fa-IR" dirty="0" smtClean="0"/>
              <a:t>.</a:t>
            </a:r>
          </a:p>
          <a:p>
            <a:pPr marL="0" indent="0" algn="r">
              <a:buNone/>
            </a:pPr>
            <a:r>
              <a:rPr lang="fa-IR" dirty="0" smtClean="0"/>
              <a:t>کمتر </a:t>
            </a:r>
            <a:r>
              <a:rPr lang="fa-IR" dirty="0"/>
              <a:t>از 10 درصد این کودکان به دگر جنس پنداری دچار </a:t>
            </a:r>
            <a:r>
              <a:rPr lang="fa-IR" dirty="0" smtClean="0"/>
              <a:t>میشوند</a:t>
            </a:r>
          </a:p>
          <a:p>
            <a:pPr algn="r">
              <a:buAutoNum type="arabicPeriod"/>
            </a:pPr>
            <a:endParaRPr lang="en-US" dirty="0"/>
          </a:p>
          <a:p>
            <a:pPr marL="0" indent="0" algn="r">
              <a:buNone/>
            </a:pPr>
            <a:r>
              <a:rPr lang="fa-IR" dirty="0" smtClean="0">
                <a:solidFill>
                  <a:srgbClr val="FF0000"/>
                </a:solidFill>
              </a:rPr>
              <a:t>بزرگسالان</a:t>
            </a:r>
            <a:r>
              <a:rPr lang="fa-IR" dirty="0" smtClean="0"/>
              <a:t>.</a:t>
            </a:r>
          </a:p>
          <a:p>
            <a:pPr marL="0" indent="0" algn="r">
              <a:buNone/>
            </a:pPr>
            <a:r>
              <a:rPr lang="fa-IR" dirty="0" smtClean="0"/>
              <a:t>سیر </a:t>
            </a:r>
            <a:r>
              <a:rPr lang="fa-IR" dirty="0"/>
              <a:t>این اختلال در بزرگسالان تمایل به مزمن شدن </a:t>
            </a:r>
            <a:r>
              <a:rPr lang="fa-IR" dirty="0" smtClean="0"/>
              <a:t>دارد</a:t>
            </a:r>
            <a:endParaRPr lang="en-US" dirty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37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درمان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fa-IR" sz="2800" dirty="0" smtClean="0">
                <a:solidFill>
                  <a:srgbClr val="FF0000"/>
                </a:solidFill>
              </a:rPr>
              <a:t>کودکان</a:t>
            </a:r>
            <a:r>
              <a:rPr lang="fa-IR" sz="2800" dirty="0">
                <a:solidFill>
                  <a:srgbClr val="FF0000"/>
                </a:solidFill>
              </a:rPr>
              <a:t>:</a:t>
            </a:r>
            <a:endParaRPr lang="fa-IR" sz="2800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lnSpc>
                <a:spcPct val="150000"/>
              </a:lnSpc>
              <a:buNone/>
            </a:pPr>
            <a:r>
              <a:rPr lang="fa-IR" dirty="0" smtClean="0"/>
              <a:t>الگوهای </a:t>
            </a:r>
            <a:r>
              <a:rPr lang="fa-IR" dirty="0"/>
              <a:t>نقشی موجود رابهبود بخشیده ویا در صورت عدم وجود یک نفر از اعضای خانواده یا دیگران را به عنوان الگو انتخاب کنید.باید به مراقبین کودک کمک کرد تا رفتارها ی متناسب به جنس وی را تشویق نمایند</a:t>
            </a:r>
            <a:r>
              <a:rPr lang="fa-IR" dirty="0" smtClean="0"/>
              <a:t>.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r>
              <a:rPr lang="fa-IR" sz="2800" dirty="0" smtClean="0">
                <a:solidFill>
                  <a:srgbClr val="FF0000"/>
                </a:solidFill>
              </a:rPr>
              <a:t>نوجوانان:</a:t>
            </a:r>
          </a:p>
          <a:p>
            <a:pPr marL="0" indent="0" algn="r">
              <a:buNone/>
            </a:pPr>
            <a:r>
              <a:rPr lang="fa-IR" dirty="0" smtClean="0"/>
              <a:t>به </a:t>
            </a:r>
            <a:r>
              <a:rPr lang="fa-IR" dirty="0"/>
              <a:t>علت وجود بحران های طبیعی هویت و سر گشتگی هویت جنسی درمان این گروه از بیماران مشکل است.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90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000" dirty="0"/>
              <a:t>درمان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fa-IR" sz="2800" dirty="0" smtClean="0">
                <a:solidFill>
                  <a:srgbClr val="FF0000"/>
                </a:solidFill>
              </a:rPr>
              <a:t>بزرگسالان: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 algn="r">
              <a:lnSpc>
                <a:spcPct val="150000"/>
              </a:lnSpc>
              <a:buNone/>
            </a:pPr>
            <a:r>
              <a:rPr lang="fa-IR" dirty="0"/>
              <a:t>رواندرمانی.هدف از درمان کمک به بیماران برای احساس راحتی با هویت جنسی مطلوب آنهاست.</a:t>
            </a:r>
            <a:endParaRPr lang="en-US" dirty="0"/>
          </a:p>
          <a:p>
            <a:pPr marL="0" indent="0" algn="r">
              <a:lnSpc>
                <a:spcPct val="150000"/>
              </a:lnSpc>
              <a:buNone/>
            </a:pPr>
            <a:r>
              <a:rPr lang="fa-IR" dirty="0"/>
              <a:t>عمل جراحی تغییر جنسیت.قطعی و غیر قابل </a:t>
            </a:r>
            <a:r>
              <a:rPr lang="fa-IR" dirty="0" smtClean="0"/>
              <a:t>برگشت </a:t>
            </a:r>
            <a:r>
              <a:rPr lang="fa-IR" dirty="0"/>
              <a:t>است.بیماران باید به مدت 3 تا 12 ماه لباس های جنس مخالف خود را بپوشند و تحت درمان هورمونی قرار گیرند .نتایج این درمان 70 تا 80 درصد بیماران را </a:t>
            </a:r>
            <a:r>
              <a:rPr lang="fa-IR" dirty="0" smtClean="0"/>
              <a:t>ارضا </a:t>
            </a:r>
            <a:r>
              <a:rPr lang="fa-IR" dirty="0"/>
              <a:t>میکند .</a:t>
            </a:r>
            <a:endParaRPr lang="en-US" dirty="0"/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r>
              <a:rPr lang="fa-IR" sz="1600" b="1" dirty="0">
                <a:solidFill>
                  <a:srgbClr val="002060"/>
                </a:solidFill>
              </a:rPr>
              <a:t>درمان: 12 ماه رواندرمانی/</a:t>
            </a:r>
            <a:r>
              <a:rPr lang="fa-IR" sz="2400" b="1" dirty="0">
                <a:solidFill>
                  <a:srgbClr val="FF0000"/>
                </a:solidFill>
              </a:rPr>
              <a:t> </a:t>
            </a:r>
            <a:r>
              <a:rPr lang="fa-IR" sz="2000" dirty="0">
                <a:solidFill>
                  <a:srgbClr val="FF0000"/>
                </a:solidFill>
              </a:rPr>
              <a:t>6 ماه تغییر نقش جنسیتی</a:t>
            </a:r>
            <a:r>
              <a:rPr lang="fa-IR" sz="1600" b="1" dirty="0">
                <a:solidFill>
                  <a:srgbClr val="002060"/>
                </a:solidFill>
              </a:rPr>
              <a:t>/ هورمون درمانی و جراحی تغییر جنسیت</a:t>
            </a:r>
            <a:endParaRPr lang="en-US" sz="1600" b="1" dirty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02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بررسی مجدد سناریو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92" y="1723293"/>
            <a:ext cx="8769910" cy="4318070"/>
          </a:xfrm>
        </p:spPr>
        <p:txBody>
          <a:bodyPr/>
          <a:lstStyle/>
          <a:p>
            <a:pPr marL="0" indent="0" algn="r">
              <a:lnSpc>
                <a:spcPct val="150000"/>
              </a:lnSpc>
              <a:buNone/>
            </a:pPr>
            <a:r>
              <a:rPr lang="fa-IR" dirty="0"/>
              <a:t>پسر 22 ساله ای با ادعای مشکلات هویت جنسی از سوی پزشکی قانونی برای اظهارنطر  تشخیصی ارجاع داده می شود.نامبرده در جلسه اول نگرش مثبت به مصاحبه ندارد و تقاضای اظهار نظر فوری دارد. در ظاهر خود تغییراتی داده و ابروهایش را برداشته، لاک زده و اپیلاسیون کرده است. در مصاحبه روانپزشکی علایمی از نوسان خلقی و تکانشگری با سابقه دوبار اقدام به خودکشی وجود دارد. مادر مراجع رفتارها و بازی های دخترانه او در دوران کودکی را تصدیق می کند ولی پدر او تیم درمانی و خانواده را تهدید می کند که اگر گواهی عمل داده شود همه اعضای خانواده را می کشد و قبل از آن نیز به مراجع قانونی اطلاع می دهد که مقصر تیم درمانی ست. وقتی پیشنهاد رواندرمانی می شود مراج تهدید به رگ زنی می کند و می گوید که روانپزشک معالج با یقین کامل تی اس بودن من را تایید </a:t>
            </a:r>
            <a:r>
              <a:rPr lang="fa-IR" dirty="0" smtClean="0"/>
              <a:t>کرده </a:t>
            </a:r>
            <a:r>
              <a:rPr lang="fa-IR" dirty="0"/>
              <a:t>و دستور عمل جراحی داده است. </a:t>
            </a:r>
            <a:endParaRPr lang="en-US" dirty="0"/>
          </a:p>
          <a:p>
            <a:pPr marL="0" indent="0" algn="r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594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سوال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آیا بین روانپزشکان توافق تشخیصی وجود دارد؟</a:t>
            </a:r>
          </a:p>
          <a:p>
            <a:pPr marL="0" indent="0" algn="r">
              <a:buNone/>
            </a:pPr>
            <a:r>
              <a:rPr lang="fa-IR" dirty="0" smtClean="0"/>
              <a:t>آیا همه روانپزشکان تشخیص « نارضایی جنسیتی « را قبول دارند؟</a:t>
            </a:r>
          </a:p>
          <a:p>
            <a:pPr marL="0" indent="0" algn="r">
              <a:buNone/>
            </a:pPr>
            <a:r>
              <a:rPr lang="fa-IR" dirty="0" smtClean="0"/>
              <a:t>آیا مطالعات اپیدمیولوژیک و مطالعات اثربخشی متقن در ایران در زمینه نارضایی جنسی صورت گرفته است؟</a:t>
            </a:r>
          </a:p>
          <a:p>
            <a:pPr marL="0" indent="0" algn="r">
              <a:buNone/>
            </a:pPr>
            <a:r>
              <a:rPr lang="fa-IR" dirty="0" smtClean="0"/>
              <a:t>آیا مرجع قضایی نگرش یکسانی به موضوع و روند درمان دارند؟</a:t>
            </a:r>
          </a:p>
          <a:p>
            <a:pPr marL="0" indent="0" algn="r">
              <a:buNone/>
            </a:pPr>
            <a:r>
              <a:rPr lang="fa-IR" dirty="0" smtClean="0"/>
              <a:t>آیا مجوز تغییر نقش جنسی برای حصول انطباق از سوی قضات داده خواهد شد؟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997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mtClean="0"/>
              <a:t>سناریو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92" y="1723293"/>
            <a:ext cx="8769910" cy="4318070"/>
          </a:xfrm>
        </p:spPr>
        <p:txBody>
          <a:bodyPr/>
          <a:lstStyle/>
          <a:p>
            <a:pPr marL="0" indent="0" algn="r">
              <a:lnSpc>
                <a:spcPct val="150000"/>
              </a:lnSpc>
              <a:buNone/>
            </a:pPr>
            <a:r>
              <a:rPr lang="fa-IR" dirty="0"/>
              <a:t>پسر 22 ساله ای با ادعای مشکلات هویت جنسی از سوی پزشکی قانونی برای اظهارنطر  تشخیصی ارجاع داده می شود.نامبرده در جلسه اول نگرش مثبت به مصاحبه ندارد و تقاضای اظهار نظر فوری </a:t>
            </a:r>
            <a:r>
              <a:rPr lang="fa-IR" dirty="0" smtClean="0"/>
              <a:t>می کند. </a:t>
            </a:r>
            <a:r>
              <a:rPr lang="fa-IR" dirty="0"/>
              <a:t>در ظاهر خود تغییراتی داده و ابروهایش را برداشته، لاک زده و اپیلاسیون کرده است. در مصاحبه روانپزشکی علایمی از نوسان خلقی و تکانشگری با سابقه دوبار اقدام به خودکشی وجود دارد. مادر مراجع رفتارها و بازی های دخترانه او در دوران کودکی را تصدیق می کند ولی پدر او تیم درمانی و خانواده را تهدید می کند که اگر گواهی عمل داده شود همه اعضای خانواده را می کشد و قبل از آن نیز به مراجع قانونی اطلاع می دهد که مقصر تیم درمانی ست. وقتی پیشنهاد رواندرمانی </a:t>
            </a:r>
            <a:r>
              <a:rPr lang="fa-IR" dirty="0" smtClean="0"/>
              <a:t>داده می </a:t>
            </a:r>
            <a:r>
              <a:rPr lang="fa-IR" dirty="0"/>
              <a:t>شود </a:t>
            </a:r>
            <a:r>
              <a:rPr lang="fa-IR" dirty="0" smtClean="0"/>
              <a:t>مراجع </a:t>
            </a:r>
            <a:r>
              <a:rPr lang="fa-IR" dirty="0"/>
              <a:t>تهدید به رگ زنی می کند و می گوید که روانپزشک معالج با یقین کامل تی اس بودن من را تایید </a:t>
            </a:r>
            <a:r>
              <a:rPr lang="fa-IR" dirty="0" smtClean="0"/>
              <a:t>کرده </a:t>
            </a:r>
            <a:r>
              <a:rPr lang="fa-IR" dirty="0"/>
              <a:t>و دستور عمل جراحی داده است. </a:t>
            </a:r>
            <a:endParaRPr lang="en-US" dirty="0"/>
          </a:p>
          <a:p>
            <a:pPr marL="0" indent="0" algn="r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69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سوال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lnSpc>
                <a:spcPct val="200000"/>
              </a:lnSpc>
              <a:buNone/>
            </a:pPr>
            <a:r>
              <a:rPr lang="fa-IR" dirty="0" smtClean="0"/>
              <a:t>آیا تشخیص روانپزشکی  او درست است؟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fa-IR" dirty="0" smtClean="0"/>
              <a:t>آیا همبودی وجود دارد؟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fa-IR" dirty="0" smtClean="0"/>
              <a:t>اگر جواب مثبت است آیا می توان او را برای عمل جراحی معرفی کرد؟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fa-IR" dirty="0" smtClean="0"/>
              <a:t>نحوه مدیریت خانواده چگونه خواهد بود؟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fa-IR" dirty="0" smtClean="0"/>
              <a:t>رویکرد به مسایل قانونی چگونه است؟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73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9024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fa-IR" sz="4000" dirty="0" smtClean="0"/>
              <a:t>تعریف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4324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400" dirty="0"/>
              <a:t>گروهی از اختلالات را تشکیل </a:t>
            </a:r>
            <a:r>
              <a:rPr lang="fa-IR" sz="2400" dirty="0" smtClean="0"/>
              <a:t>می دهند </a:t>
            </a:r>
            <a:r>
              <a:rPr lang="fa-IR" sz="2400" dirty="0"/>
              <a:t>که علامت اصلی </a:t>
            </a:r>
            <a:r>
              <a:rPr lang="fa-IR" sz="2400" dirty="0" smtClean="0"/>
              <a:t>آنها </a:t>
            </a:r>
            <a:r>
              <a:rPr lang="fa-IR" sz="2400" dirty="0"/>
              <a:t>ترجیح مداوم ایفای نقش جنس مخالف </a:t>
            </a:r>
            <a:r>
              <a:rPr lang="fa-IR" sz="2400" dirty="0" smtClean="0"/>
              <a:t>و داشتن </a:t>
            </a:r>
            <a:r>
              <a:rPr lang="fa-IR" sz="2400" dirty="0"/>
              <a:t>این احساس است که بیمار با جنسیت اشتباهی به دنیا </a:t>
            </a:r>
            <a:r>
              <a:rPr lang="fa-IR" sz="2400" dirty="0" smtClean="0"/>
              <a:t>آمده است.</a:t>
            </a:r>
          </a:p>
          <a:p>
            <a:pPr marL="0" indent="0" algn="r">
              <a:buNone/>
            </a:pPr>
            <a:r>
              <a:rPr lang="fa-IR" sz="2400" dirty="0" smtClean="0"/>
              <a:t> </a:t>
            </a:r>
          </a:p>
          <a:p>
            <a:pPr marL="0" indent="0" algn="r">
              <a:buNone/>
            </a:pPr>
            <a:r>
              <a:rPr lang="fa-IR" sz="2400" dirty="0" smtClean="0"/>
              <a:t>: اختلال هویت جنسی</a:t>
            </a:r>
            <a:r>
              <a:rPr lang="en-US" sz="2400" dirty="0" smtClean="0"/>
              <a:t>DSM-IV-TR</a:t>
            </a:r>
          </a:p>
          <a:p>
            <a:pPr marL="0" indent="0" algn="r">
              <a:buNone/>
            </a:pPr>
            <a:r>
              <a:rPr lang="fa-IR" sz="2400" dirty="0" smtClean="0"/>
              <a:t>: نارضایتی جنسیتی</a:t>
            </a:r>
            <a:r>
              <a:rPr lang="en-US" sz="2400" dirty="0" smtClean="0"/>
              <a:t>DSM-5</a:t>
            </a:r>
            <a:endParaRPr lang="fa-IR" sz="2400" dirty="0" smtClean="0"/>
          </a:p>
          <a:p>
            <a:pPr marL="0" indent="0" algn="r">
              <a:buNone/>
            </a:pPr>
            <a:r>
              <a:rPr lang="fa-IR" sz="2400" dirty="0" smtClean="0"/>
              <a:t> ترانسکشوالیزم</a:t>
            </a:r>
            <a:r>
              <a:rPr lang="en-US" sz="2400" dirty="0" smtClean="0"/>
              <a:t>:WHO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134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5480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fa-IR" sz="4000" dirty="0"/>
              <a:t>تعریف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441" y="2219204"/>
            <a:ext cx="8596668" cy="3880773"/>
          </a:xfrm>
        </p:spPr>
        <p:txBody>
          <a:bodyPr>
            <a:normAutofit/>
          </a:bodyPr>
          <a:lstStyle/>
          <a:p>
            <a:pPr marL="0" indent="0" algn="r">
              <a:lnSpc>
                <a:spcPct val="150000"/>
              </a:lnSpc>
              <a:buNone/>
            </a:pPr>
            <a:r>
              <a:rPr lang="fa-IR" sz="2400" dirty="0"/>
              <a:t>افراد مبتلا به اختلال هویت جنسی سعی </a:t>
            </a:r>
            <a:r>
              <a:rPr lang="fa-IR" sz="2400" dirty="0" smtClean="0"/>
              <a:t>می کنند </a:t>
            </a:r>
            <a:r>
              <a:rPr lang="fa-IR" sz="2400" dirty="0"/>
              <a:t>تا رفتار و </a:t>
            </a:r>
            <a:r>
              <a:rPr lang="fa-IR" sz="2400" dirty="0" smtClean="0"/>
              <a:t>زندگی شان </a:t>
            </a:r>
            <a:r>
              <a:rPr lang="fa-IR" sz="2400" dirty="0"/>
              <a:t>شبیه به جنس مخالف باشد</a:t>
            </a:r>
            <a:r>
              <a:rPr lang="fa-IR" sz="2400" dirty="0" smtClean="0"/>
              <a:t>.</a:t>
            </a:r>
            <a:endParaRPr lang="en-US" sz="2400" dirty="0"/>
          </a:p>
          <a:p>
            <a:pPr marL="0" indent="0" algn="r">
              <a:lnSpc>
                <a:spcPct val="150000"/>
              </a:lnSpc>
              <a:buNone/>
            </a:pPr>
            <a:endParaRPr lang="fa-IR" sz="2400" dirty="0" smtClean="0"/>
          </a:p>
          <a:p>
            <a:pPr marL="0" indent="0" algn="r">
              <a:lnSpc>
                <a:spcPct val="150000"/>
              </a:lnSpc>
              <a:buNone/>
            </a:pPr>
            <a:r>
              <a:rPr lang="fa-IR" sz="2400" dirty="0" smtClean="0"/>
              <a:t>خواهان تغییر </a:t>
            </a:r>
            <a:r>
              <a:rPr lang="fa-IR" sz="2400" dirty="0"/>
              <a:t>جنسیت زیست شناختی خود </a:t>
            </a:r>
            <a:r>
              <a:rPr lang="fa-IR" sz="2400" dirty="0" smtClean="0"/>
              <a:t>و کسب ویژگی های آناتومیک </a:t>
            </a:r>
            <a:r>
              <a:rPr lang="fa-IR" sz="2400" dirty="0"/>
              <a:t>جنس </a:t>
            </a:r>
            <a:r>
              <a:rPr lang="fa-IR" sz="2400" dirty="0" smtClean="0"/>
              <a:t>مخالف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55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انواع نارضایتی جنسیتی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DSM-5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/>
              <a:t>Gender dysphoria in children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With a disorder of sex development</a:t>
            </a:r>
          </a:p>
          <a:p>
            <a:pPr>
              <a:lnSpc>
                <a:spcPct val="150000"/>
              </a:lnSpc>
            </a:pPr>
            <a:r>
              <a:rPr lang="en-US" b="1" dirty="0"/>
              <a:t>Gender dysphoria </a:t>
            </a:r>
            <a:r>
              <a:rPr lang="en-US" b="1" dirty="0" smtClean="0"/>
              <a:t>in in adolescence and adults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With a disorder of sex development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Posttransition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Other specified gender dysphoria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Unspecified gender dysphoria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0265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7198"/>
          </a:xfrm>
        </p:spPr>
        <p:txBody>
          <a:bodyPr>
            <a:normAutofit fontScale="90000"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fa-IR" sz="360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معیارهای کودکان</a:t>
            </a:r>
            <a:r>
              <a:rPr lang="fa-IR" sz="2400" b="1" dirty="0">
                <a:cs typeface="+mj-cs"/>
              </a:rPr>
              <a:t/>
            </a:r>
            <a:br>
              <a:rPr lang="fa-IR" sz="2400" b="1" dirty="0">
                <a:cs typeface="+mj-cs"/>
              </a:rPr>
            </a:br>
            <a:endParaRPr lang="en-US" sz="2400" b="1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86" y="1606798"/>
            <a:ext cx="8596668" cy="4884154"/>
          </a:xfrm>
        </p:spPr>
        <p:txBody>
          <a:bodyPr>
            <a:noAutofit/>
          </a:bodyPr>
          <a:lstStyle/>
          <a:p>
            <a:pPr marL="609600" indent="-609600" algn="justLow" rtl="1">
              <a:lnSpc>
                <a:spcPct val="200000"/>
              </a:lnSpc>
              <a:buNone/>
              <a:defRPr/>
            </a:pPr>
            <a:r>
              <a:rPr lang="en-US" sz="1200" b="1" dirty="0">
                <a:solidFill>
                  <a:srgbClr val="002060"/>
                </a:solidFill>
              </a:rPr>
              <a:t> </a:t>
            </a:r>
            <a:r>
              <a:rPr lang="ar-SA" sz="1200" b="1" dirty="0">
                <a:solidFill>
                  <a:srgbClr val="002060"/>
                </a:solidFill>
              </a:rPr>
              <a:t>اين ويژگي </a:t>
            </a:r>
            <a:r>
              <a:rPr lang="ar-SA" sz="1200" b="1" dirty="0" smtClean="0">
                <a:solidFill>
                  <a:srgbClr val="002060"/>
                </a:solidFill>
              </a:rPr>
              <a:t>در</a:t>
            </a:r>
            <a:r>
              <a:rPr lang="fa-IR" sz="1200" b="1" dirty="0" smtClean="0">
                <a:solidFill>
                  <a:srgbClr val="002060"/>
                </a:solidFill>
              </a:rPr>
              <a:t>بیماران </a:t>
            </a:r>
            <a:r>
              <a:rPr lang="ar-SA" sz="1200" b="1" dirty="0" smtClean="0">
                <a:solidFill>
                  <a:srgbClr val="002060"/>
                </a:solidFill>
              </a:rPr>
              <a:t>با </a:t>
            </a:r>
            <a:r>
              <a:rPr lang="fa-IR" sz="1200" b="1" dirty="0" smtClean="0">
                <a:solidFill>
                  <a:srgbClr val="002060"/>
                </a:solidFill>
              </a:rPr>
              <a:t>حداقل </a:t>
            </a:r>
            <a:r>
              <a:rPr lang="fa-IR" sz="1200" b="1" dirty="0" smtClean="0">
                <a:solidFill>
                  <a:srgbClr val="FF0000"/>
                </a:solidFill>
              </a:rPr>
              <a:t>شش</a:t>
            </a:r>
            <a:r>
              <a:rPr lang="fa-IR" sz="1200" b="1" dirty="0" smtClean="0">
                <a:solidFill>
                  <a:srgbClr val="002060"/>
                </a:solidFill>
              </a:rPr>
              <a:t> مورد </a:t>
            </a:r>
            <a:r>
              <a:rPr lang="ar-SA" sz="1200" b="1" dirty="0" smtClean="0">
                <a:solidFill>
                  <a:srgbClr val="002060"/>
                </a:solidFill>
              </a:rPr>
              <a:t>از </a:t>
            </a:r>
            <a:r>
              <a:rPr lang="ar-SA" sz="1200" b="1" dirty="0">
                <a:solidFill>
                  <a:srgbClr val="002060"/>
                </a:solidFill>
              </a:rPr>
              <a:t>موارد زير </a:t>
            </a:r>
            <a:r>
              <a:rPr lang="fa-IR" sz="1200" b="1" dirty="0">
                <a:solidFill>
                  <a:srgbClr val="002060"/>
                </a:solidFill>
              </a:rPr>
              <a:t> </a:t>
            </a:r>
            <a:r>
              <a:rPr lang="fa-IR" sz="1200" b="1" dirty="0" smtClean="0">
                <a:solidFill>
                  <a:srgbClr val="FF0000"/>
                </a:solidFill>
              </a:rPr>
              <a:t>حداقل شش ماه </a:t>
            </a:r>
            <a:r>
              <a:rPr lang="ar-SA" sz="1200" b="1" dirty="0" smtClean="0">
                <a:solidFill>
                  <a:srgbClr val="002060"/>
                </a:solidFill>
              </a:rPr>
              <a:t>نمايان </a:t>
            </a:r>
            <a:r>
              <a:rPr lang="ar-SA" sz="1200" b="1" dirty="0">
                <a:solidFill>
                  <a:srgbClr val="002060"/>
                </a:solidFill>
              </a:rPr>
              <a:t>مي‌شود:</a:t>
            </a:r>
            <a:endParaRPr lang="en-US" sz="1200" b="1" dirty="0">
              <a:solidFill>
                <a:srgbClr val="002060"/>
              </a:solidFill>
            </a:endParaRPr>
          </a:p>
          <a:p>
            <a:pPr marL="609600" indent="-609600" algn="justLow" rtl="1">
              <a:lnSpc>
                <a:spcPct val="20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ar-SA" sz="1300" dirty="0">
                <a:solidFill>
                  <a:srgbClr val="002060"/>
                </a:solidFill>
              </a:rPr>
              <a:t>ابراز تمايل مداوم به تعلق داشتن به جنس مخالف،‌ يا پافشاري در اينكه از جنس مخالف است. </a:t>
            </a:r>
            <a:endParaRPr lang="fa-IR" sz="1300" dirty="0">
              <a:solidFill>
                <a:srgbClr val="002060"/>
              </a:solidFill>
            </a:endParaRPr>
          </a:p>
          <a:p>
            <a:pPr marL="609600" indent="-609600" algn="justLow" rtl="1">
              <a:lnSpc>
                <a:spcPct val="20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ar-SA" sz="1300" dirty="0">
                <a:solidFill>
                  <a:srgbClr val="002060"/>
                </a:solidFill>
              </a:rPr>
              <a:t>در پسران, تمايل به پوشيدن لباس‌هاي زنانه و آرايش زنانه؛ در دختران, پافشاري در پوشيدن لباس‌هاي کليشه‌اي مردانه. </a:t>
            </a:r>
            <a:endParaRPr lang="fa-IR" sz="1300" dirty="0">
              <a:solidFill>
                <a:srgbClr val="002060"/>
              </a:solidFill>
            </a:endParaRPr>
          </a:p>
          <a:p>
            <a:pPr marL="609600" indent="-609600" algn="justLow" rtl="1">
              <a:lnSpc>
                <a:spcPct val="20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ar-SA" sz="1300" dirty="0">
                <a:solidFill>
                  <a:srgbClr val="002060"/>
                </a:solidFill>
              </a:rPr>
              <a:t>تمايل شديد و مستمر به ايفاي نقش‌هاي جنس مخالف در بازي‌هاي نمادين يا خيال‌پردازي در مورد آن.</a:t>
            </a:r>
            <a:endParaRPr lang="fa-IR" sz="1300" dirty="0">
              <a:solidFill>
                <a:srgbClr val="002060"/>
              </a:solidFill>
            </a:endParaRPr>
          </a:p>
          <a:p>
            <a:pPr marL="609600" indent="-609600" algn="justLow" rtl="1">
              <a:lnSpc>
                <a:spcPct val="20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ar-SA" sz="1300" dirty="0">
                <a:solidFill>
                  <a:srgbClr val="002060"/>
                </a:solidFill>
              </a:rPr>
              <a:t>بازي‌ها و سرگرمي‌هاي قالبي جنس مخالف.</a:t>
            </a:r>
            <a:endParaRPr lang="fa-IR" sz="1300" dirty="0">
              <a:solidFill>
                <a:srgbClr val="002060"/>
              </a:solidFill>
            </a:endParaRPr>
          </a:p>
          <a:p>
            <a:pPr marL="609600" indent="-609600" algn="justLow" rtl="1">
              <a:lnSpc>
                <a:spcPct val="20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ar-SA" sz="1300" dirty="0">
                <a:solidFill>
                  <a:srgbClr val="002060"/>
                </a:solidFill>
              </a:rPr>
              <a:t>ترجيح دادن شديد همبازي‌هاي جنس مخالف</a:t>
            </a:r>
            <a:r>
              <a:rPr lang="ar-SA" sz="1300" dirty="0" smtClean="0">
                <a:solidFill>
                  <a:srgbClr val="002060"/>
                </a:solidFill>
              </a:rPr>
              <a:t>.</a:t>
            </a:r>
            <a:endParaRPr lang="fa-IR" sz="1300" dirty="0" smtClean="0">
              <a:solidFill>
                <a:srgbClr val="002060"/>
              </a:solidFill>
            </a:endParaRPr>
          </a:p>
          <a:p>
            <a:pPr marL="609600" indent="-609600" algn="justLow" rtl="1">
              <a:lnSpc>
                <a:spcPct val="20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fa-IR" sz="1300" dirty="0" smtClean="0">
                <a:solidFill>
                  <a:srgbClr val="002060"/>
                </a:solidFill>
              </a:rPr>
              <a:t>تنفر از اندام های جنسی خود</a:t>
            </a:r>
          </a:p>
          <a:p>
            <a:pPr marL="609600" indent="-609600" algn="justLow" rtl="1">
              <a:lnSpc>
                <a:spcPct val="20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fa-IR" sz="1300" dirty="0" smtClean="0">
                <a:solidFill>
                  <a:srgbClr val="002060"/>
                </a:solidFill>
              </a:rPr>
              <a:t>پس زدن  اسباب بازی های جنس موافق</a:t>
            </a:r>
          </a:p>
          <a:p>
            <a:pPr marL="609600" indent="-609600" algn="justLow" rtl="1">
              <a:lnSpc>
                <a:spcPct val="20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fa-IR" sz="1300" dirty="0" smtClean="0">
                <a:solidFill>
                  <a:srgbClr val="002060"/>
                </a:solidFill>
              </a:rPr>
              <a:t>تمایل شدید به خصوصیات اولیه جنسی اولیه و ثانویه جنس مقابل</a:t>
            </a:r>
          </a:p>
          <a:p>
            <a:pPr marL="609600" indent="-609600" algn="justLow" rtl="1">
              <a:lnSpc>
                <a:spcPct val="200000"/>
              </a:lnSpc>
              <a:buClr>
                <a:schemeClr val="tx1"/>
              </a:buClr>
              <a:buFontTx/>
              <a:buAutoNum type="arabicPeriod"/>
              <a:defRPr/>
            </a:pPr>
            <a:endParaRPr lang="fa-IR" sz="1200" b="1" dirty="0" smtClean="0">
              <a:solidFill>
                <a:srgbClr val="002060"/>
              </a:solidFill>
            </a:endParaRPr>
          </a:p>
          <a:p>
            <a:pPr marL="609600" indent="-609600" algn="justLow" rtl="1">
              <a:lnSpc>
                <a:spcPct val="200000"/>
              </a:lnSpc>
              <a:buClr>
                <a:schemeClr val="tx1"/>
              </a:buClr>
              <a:buFontTx/>
              <a:buAutoNum type="arabicPeriod"/>
              <a:defRPr/>
            </a:pPr>
            <a:endParaRPr lang="fa-IR" sz="12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81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معیارهای نوجوانان و بزرگسالان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SA" dirty="0" smtClean="0">
                <a:solidFill>
                  <a:srgbClr val="002060"/>
                </a:solidFill>
              </a:rPr>
              <a:t>اين </a:t>
            </a:r>
            <a:r>
              <a:rPr lang="ar-SA" dirty="0">
                <a:solidFill>
                  <a:srgbClr val="002060"/>
                </a:solidFill>
              </a:rPr>
              <a:t>ويژگي در</a:t>
            </a:r>
            <a:r>
              <a:rPr lang="fa-IR" dirty="0">
                <a:solidFill>
                  <a:srgbClr val="002060"/>
                </a:solidFill>
              </a:rPr>
              <a:t>بیماران </a:t>
            </a:r>
            <a:r>
              <a:rPr lang="ar-SA" dirty="0">
                <a:solidFill>
                  <a:srgbClr val="002060"/>
                </a:solidFill>
              </a:rPr>
              <a:t>با </a:t>
            </a:r>
            <a:r>
              <a:rPr lang="fa-IR" dirty="0">
                <a:solidFill>
                  <a:srgbClr val="002060"/>
                </a:solidFill>
              </a:rPr>
              <a:t>حداقل </a:t>
            </a:r>
            <a:r>
              <a:rPr lang="fa-IR" dirty="0" smtClean="0">
                <a:solidFill>
                  <a:srgbClr val="FF0000"/>
                </a:solidFill>
              </a:rPr>
              <a:t>دو </a:t>
            </a:r>
            <a:r>
              <a:rPr lang="fa-IR" dirty="0">
                <a:solidFill>
                  <a:srgbClr val="002060"/>
                </a:solidFill>
              </a:rPr>
              <a:t>مورد </a:t>
            </a:r>
            <a:r>
              <a:rPr lang="ar-SA" dirty="0">
                <a:solidFill>
                  <a:srgbClr val="002060"/>
                </a:solidFill>
              </a:rPr>
              <a:t>از موارد زير </a:t>
            </a:r>
            <a:r>
              <a:rPr lang="fa-IR" dirty="0">
                <a:solidFill>
                  <a:srgbClr val="002060"/>
                </a:solidFill>
              </a:rPr>
              <a:t> </a:t>
            </a:r>
            <a:r>
              <a:rPr lang="fa-IR" dirty="0">
                <a:solidFill>
                  <a:srgbClr val="FF0000"/>
                </a:solidFill>
              </a:rPr>
              <a:t>حداقل شش ماه </a:t>
            </a:r>
            <a:r>
              <a:rPr lang="ar-SA" dirty="0">
                <a:solidFill>
                  <a:srgbClr val="002060"/>
                </a:solidFill>
              </a:rPr>
              <a:t>نمايان مي‌شود:</a:t>
            </a:r>
            <a:endParaRPr lang="en-US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lnSpc>
                <a:spcPct val="150000"/>
              </a:lnSpc>
              <a:buNone/>
            </a:pPr>
            <a:r>
              <a:rPr lang="fa-IR" sz="1600" dirty="0" smtClean="0"/>
              <a:t>1. ناهمگونی احساس و تجربه جنسیتی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fa-IR" sz="1600" dirty="0" smtClean="0"/>
              <a:t>2- تمایل شدید به رها شدن از خصوصیات جنسی اولیه و ثانویه ذاتی خود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fa-IR" sz="1600" dirty="0" smtClean="0"/>
              <a:t>3- تمایل شدید به اخذ خصوصیات جنسی </a:t>
            </a:r>
            <a:r>
              <a:rPr lang="fa-IR" sz="1600" dirty="0"/>
              <a:t>اولیه و ثانویه </a:t>
            </a:r>
            <a:r>
              <a:rPr lang="fa-IR" sz="1600" dirty="0" smtClean="0"/>
              <a:t>جنس مقابل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fa-IR" sz="1600" dirty="0" smtClean="0"/>
              <a:t>4- تمایل شدید به تغییر جنسیت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fa-IR" sz="1600" dirty="0" smtClean="0"/>
              <a:t>5- تمایل شدید به رفتارهای جنس مقابل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fa-IR" sz="1600" dirty="0" smtClean="0"/>
              <a:t>6- باور به وجود احساسات و واکنش های جنس مقابل در خود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2786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000" dirty="0" smtClean="0"/>
              <a:t>تغییرات  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DSM-5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fa-IR" dirty="0" smtClean="0"/>
          </a:p>
          <a:p>
            <a:pPr marL="0" indent="0" algn="r">
              <a:lnSpc>
                <a:spcPct val="150000"/>
              </a:lnSpc>
              <a:buNone/>
            </a:pPr>
            <a:r>
              <a:rPr lang="fa-IR" dirty="0"/>
              <a:t>در </a:t>
            </a:r>
            <a:r>
              <a:rPr lang="fa-IR" dirty="0" smtClean="0"/>
              <a:t>سیستم طبقه </a:t>
            </a:r>
            <a:r>
              <a:rPr lang="fa-IR" dirty="0"/>
              <a:t>بندی جدید </a:t>
            </a:r>
            <a:r>
              <a:rPr lang="fa-IR" dirty="0" smtClean="0"/>
              <a:t>بر جنبه </a:t>
            </a:r>
            <a:r>
              <a:rPr lang="fa-IR" dirty="0"/>
              <a:t>دیس فوریا یا دیسترس ناشی از نارضایتی </a:t>
            </a:r>
            <a:r>
              <a:rPr lang="fa-IR" dirty="0" smtClean="0"/>
              <a:t>و </a:t>
            </a:r>
            <a:r>
              <a:rPr lang="fa-IR" dirty="0"/>
              <a:t>اثرات این مشکل روی عملکرد فرد مانند مشکل در روابظ بین </a:t>
            </a:r>
            <a:r>
              <a:rPr lang="fa-IR" dirty="0" smtClean="0"/>
              <a:t>فردی و </a:t>
            </a:r>
            <a:r>
              <a:rPr lang="fa-IR" dirty="0"/>
              <a:t>شغلی و اجتماعی تاکید شده است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r>
              <a:rPr lang="en-US" dirty="0" smtClean="0"/>
              <a:t>Gender </a:t>
            </a:r>
            <a:r>
              <a:rPr lang="en-US" dirty="0"/>
              <a:t>Identity </a:t>
            </a:r>
            <a:r>
              <a:rPr lang="en-US" dirty="0" smtClean="0"/>
              <a:t>Disorder   </a:t>
            </a:r>
            <a:r>
              <a:rPr lang="fa-IR" dirty="0" smtClean="0"/>
              <a:t>حذف</a:t>
            </a:r>
            <a:r>
              <a:rPr lang="en-US" dirty="0" smtClean="0"/>
              <a:t>         </a:t>
            </a:r>
            <a:endParaRPr lang="fa-IR" dirty="0" smtClean="0"/>
          </a:p>
          <a:p>
            <a:pPr marL="0" indent="0" algn="r">
              <a:buNone/>
            </a:pPr>
            <a:r>
              <a:rPr lang="fa-IR" dirty="0" smtClean="0"/>
              <a:t>   </a:t>
            </a:r>
            <a:r>
              <a:rPr lang="en-US" dirty="0" smtClean="0"/>
              <a:t>Gender Dysphoria</a:t>
            </a:r>
            <a:r>
              <a:rPr lang="fa-IR" dirty="0" smtClean="0"/>
              <a:t>جایگزین با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0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291</TotalTime>
  <Words>1177</Words>
  <Application>Microsoft Office PowerPoint</Application>
  <PresentationFormat>Custom</PresentationFormat>
  <Paragraphs>123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Facet</vt:lpstr>
      <vt:lpstr>اختلال هویت جنسی  </vt:lpstr>
      <vt:lpstr>سناریو</vt:lpstr>
      <vt:lpstr>سوال</vt:lpstr>
      <vt:lpstr> تعریف</vt:lpstr>
      <vt:lpstr> تعریف</vt:lpstr>
      <vt:lpstr>انواع نارضایتی جنسیتی DSM-5</vt:lpstr>
      <vt:lpstr>معیارهای کودکان </vt:lpstr>
      <vt:lpstr>معیارهای نوجوانان و بزرگسالان</vt:lpstr>
      <vt:lpstr>تغییرات   DSM-5       </vt:lpstr>
      <vt:lpstr>Gender Dysphoria </vt:lpstr>
      <vt:lpstr>همه گیر شناسی </vt:lpstr>
      <vt:lpstr>سبب شناسی </vt:lpstr>
      <vt:lpstr>تشخیص افتراقی </vt:lpstr>
      <vt:lpstr>سیر و پیش آگهی </vt:lpstr>
      <vt:lpstr>درمان</vt:lpstr>
      <vt:lpstr>درمان</vt:lpstr>
      <vt:lpstr>بررسی مجدد سناریو</vt:lpstr>
      <vt:lpstr>سوال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اختلال هویت جنسی</dc:title>
  <dc:creator>Shafiee</dc:creator>
  <cp:lastModifiedBy>plus</cp:lastModifiedBy>
  <cp:revision>81</cp:revision>
  <dcterms:created xsi:type="dcterms:W3CDTF">2015-12-29T16:49:23Z</dcterms:created>
  <dcterms:modified xsi:type="dcterms:W3CDTF">2018-11-14T18:58:03Z</dcterms:modified>
</cp:coreProperties>
</file>