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0" r:id="rId4"/>
    <p:sldId id="258" r:id="rId5"/>
    <p:sldId id="263" r:id="rId6"/>
    <p:sldId id="262" r:id="rId7"/>
    <p:sldId id="388" r:id="rId8"/>
    <p:sldId id="335" r:id="rId9"/>
    <p:sldId id="336" r:id="rId10"/>
    <p:sldId id="370" r:id="rId11"/>
    <p:sldId id="406" r:id="rId12"/>
    <p:sldId id="385" r:id="rId13"/>
    <p:sldId id="393" r:id="rId14"/>
    <p:sldId id="394" r:id="rId15"/>
    <p:sldId id="395" r:id="rId16"/>
    <p:sldId id="396" r:id="rId17"/>
    <p:sldId id="397" r:id="rId18"/>
    <p:sldId id="398" r:id="rId19"/>
    <p:sldId id="405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99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400" r:id="rId44"/>
    <p:sldId id="401" r:id="rId45"/>
    <p:sldId id="402" r:id="rId46"/>
    <p:sldId id="387" r:id="rId47"/>
    <p:sldId id="314" r:id="rId48"/>
    <p:sldId id="299" r:id="rId49"/>
    <p:sldId id="265" r:id="rId50"/>
    <p:sldId id="316" r:id="rId51"/>
    <p:sldId id="411" r:id="rId52"/>
    <p:sldId id="413" r:id="rId53"/>
    <p:sldId id="407" r:id="rId54"/>
    <p:sldId id="408" r:id="rId55"/>
    <p:sldId id="409" r:id="rId56"/>
    <p:sldId id="410" r:id="rId57"/>
    <p:sldId id="41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7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F7E7-925F-48DA-A7DA-702FBF32BBE9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3359-3374-45A5-83EE-C084B54B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3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40" y="244699"/>
            <a:ext cx="11732653" cy="26916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ALLAH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41" y="2936383"/>
            <a:ext cx="11732652" cy="373487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endParaRPr lang="en-US" sz="2800" dirty="0" smtClean="0"/>
          </a:p>
          <a:p>
            <a:r>
              <a:rPr lang="en-US" sz="2800" dirty="0" err="1" smtClean="0"/>
              <a:t>Shahin</a:t>
            </a:r>
            <a:r>
              <a:rPr lang="en-US" sz="2800" dirty="0" smtClean="0"/>
              <a:t> </a:t>
            </a:r>
            <a:r>
              <a:rPr lang="en-US" sz="2800" dirty="0" err="1"/>
              <a:t>N</a:t>
            </a:r>
            <a:r>
              <a:rPr lang="en-US" sz="2800" dirty="0" err="1" smtClean="0"/>
              <a:t>osratzehi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Dose this patient have malignant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paraganglioma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Where is the tumor located 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this patient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should the genetic testing be performed in this patient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the prognosis in this patient 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0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2561" b="1742"/>
          <a:stretch/>
        </p:blipFill>
        <p:spPr>
          <a:xfrm>
            <a:off x="2163651" y="490470"/>
            <a:ext cx="8246772" cy="6006616"/>
          </a:xfrm>
        </p:spPr>
      </p:pic>
    </p:spTree>
    <p:extLst>
      <p:ext uri="{BB962C8B-B14F-4D97-AF65-F5344CB8AC3E}">
        <p14:creationId xmlns:p14="http://schemas.microsoft.com/office/powerpoint/2010/main" val="4020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123I</a:t>
            </a:r>
            <a:r>
              <a:rPr lang="en-US" sz="3200" dirty="0" smtClean="0"/>
              <a:t>MIBG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up </a:t>
            </a:r>
            <a:r>
              <a:rPr lang="en-US" dirty="0"/>
              <a:t>to 50% of normal adrenal </a:t>
            </a:r>
            <a:r>
              <a:rPr lang="en-US" dirty="0" smtClean="0"/>
              <a:t>glands demonstrate </a:t>
            </a:r>
            <a:r>
              <a:rPr lang="en-US" dirty="0"/>
              <a:t>physiological uptake of 123I-MIBG</a:t>
            </a:r>
            <a:r>
              <a:rPr lang="en-US" dirty="0" smtClean="0"/>
              <a:t>,  false positive results </a:t>
            </a:r>
            <a:r>
              <a:rPr lang="en-US" dirty="0"/>
              <a:t>can be a </a:t>
            </a:r>
            <a:r>
              <a:rPr lang="en-US" dirty="0" smtClean="0"/>
              <a:t>problem.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Asymmetric</a:t>
            </a:r>
            <a:r>
              <a:rPr lang="en-US" dirty="0"/>
              <a:t> </a:t>
            </a:r>
            <a:r>
              <a:rPr lang="en-US" dirty="0" smtClean="0"/>
              <a:t>uptake </a:t>
            </a:r>
            <a:r>
              <a:rPr lang="en-US" dirty="0"/>
              <a:t>in normal adrenal glands </a:t>
            </a:r>
            <a:r>
              <a:rPr lang="en-US" dirty="0" smtClean="0"/>
              <a:t>can lead to </a:t>
            </a:r>
            <a:r>
              <a:rPr lang="en-US" dirty="0" err="1" smtClean="0"/>
              <a:t>mis</a:t>
            </a:r>
            <a:r>
              <a:rPr lang="en-US" dirty="0" smtClean="0"/>
              <a:t> interpretation.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Sensitivity </a:t>
            </a:r>
            <a:r>
              <a:rPr lang="en-US" dirty="0"/>
              <a:t>of 123I-MIBG </a:t>
            </a:r>
            <a:r>
              <a:rPr lang="en-US" dirty="0" smtClean="0"/>
              <a:t>:85-88% for PCC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0070C0"/>
                </a:solidFill>
              </a:rPr>
              <a:t>56 -75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 smtClean="0">
                <a:solidFill>
                  <a:srgbClr val="0070C0"/>
                </a:solidFill>
              </a:rPr>
              <a:t>for PGL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specificity ranges from </a:t>
            </a:r>
            <a:r>
              <a:rPr lang="en-US" dirty="0" smtClean="0"/>
              <a:t>70– 100</a:t>
            </a:r>
            <a:r>
              <a:rPr lang="en-US" dirty="0"/>
              <a:t>% and </a:t>
            </a:r>
            <a:r>
              <a:rPr lang="en-US" dirty="0">
                <a:solidFill>
                  <a:srgbClr val="0070C0"/>
                </a:solidFill>
              </a:rPr>
              <a:t>84–100%</a:t>
            </a:r>
            <a:r>
              <a:rPr lang="en-US" dirty="0"/>
              <a:t>, </a:t>
            </a:r>
            <a:r>
              <a:rPr lang="en-US" dirty="0" smtClean="0"/>
              <a:t>respectively PCC and PGL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Sensitivity for </a:t>
            </a:r>
            <a:r>
              <a:rPr lang="en-US" dirty="0">
                <a:solidFill>
                  <a:srgbClr val="0070C0"/>
                </a:solidFill>
              </a:rPr>
              <a:t>metastatic PPGLs is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56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83%, </a:t>
            </a:r>
            <a:r>
              <a:rPr lang="en-US" dirty="0"/>
              <a:t>whereas for </a:t>
            </a:r>
            <a:r>
              <a:rPr lang="en-US" dirty="0">
                <a:solidFill>
                  <a:srgbClr val="0070C0"/>
                </a:solidFill>
              </a:rPr>
              <a:t>recurrent PPGLs it is approximately 75%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16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49" y="365125"/>
            <a:ext cx="11358278" cy="47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21 patients </a:t>
            </a:r>
            <a:r>
              <a:rPr lang="en-US" dirty="0"/>
              <a:t>with false-negative 123I-MIBG SPECT, </a:t>
            </a:r>
            <a:r>
              <a:rPr lang="en-US" dirty="0" smtClean="0"/>
              <a:t>aged </a:t>
            </a:r>
            <a:r>
              <a:rPr lang="en-US" dirty="0"/>
              <a:t>13–55 years </a:t>
            </a:r>
            <a:r>
              <a:rPr lang="en-US" dirty="0" smtClean="0"/>
              <a:t>were </a:t>
            </a:r>
            <a:r>
              <a:rPr lang="en-US" dirty="0"/>
              <a:t>included.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13 </a:t>
            </a:r>
            <a:r>
              <a:rPr lang="en-US" dirty="0"/>
              <a:t>patients were evaluated for metastatic tumors while 8 others were seen for non-metastatic disease.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primary tumors and multiple metastatic foci did not show avid 123IMIBG uptake regardless of the tumor diameter.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SDHB mutation was present in 52% (n=11) of cases, RET mutation in 4% (n=1), and the rest were apparently sporadic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majority </a:t>
            </a:r>
            <a:r>
              <a:rPr lang="en-US" dirty="0"/>
              <a:t>of patients had extra-adrenal tumors with </a:t>
            </a:r>
            <a:r>
              <a:rPr lang="en-US" dirty="0" smtClean="0"/>
              <a:t>NMN </a:t>
            </a:r>
            <a:r>
              <a:rPr lang="en-US" dirty="0"/>
              <a:t>or </a:t>
            </a:r>
            <a:r>
              <a:rPr lang="en-US" dirty="0" smtClean="0"/>
              <a:t>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14 patients </a:t>
            </a:r>
            <a:r>
              <a:rPr lang="en-US" dirty="0"/>
              <a:t>were </a:t>
            </a:r>
            <a:r>
              <a:rPr lang="en-US" dirty="0" smtClean="0"/>
              <a:t>followed-up for </a:t>
            </a:r>
            <a:r>
              <a:rPr lang="en-US" dirty="0"/>
              <a:t>3–7 years.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From </a:t>
            </a:r>
            <a:r>
              <a:rPr lang="en-US" dirty="0"/>
              <a:t>them, 71% (n=10) had metastatic disease and majority had SDHB mutation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Nine are still alive while 5 (4 were SDHB) died due to metastatic disease.</a:t>
            </a:r>
          </a:p>
        </p:txBody>
      </p:sp>
    </p:spTree>
    <p:extLst>
      <p:ext uri="{BB962C8B-B14F-4D97-AF65-F5344CB8AC3E}">
        <p14:creationId xmlns:p14="http://schemas.microsoft.com/office/powerpoint/2010/main" val="157827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several factors that can cause a false-negative 123I-MIBG study.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SDHB </a:t>
            </a:r>
            <a:r>
              <a:rPr lang="en-US" dirty="0" smtClean="0">
                <a:solidFill>
                  <a:srgbClr val="0070C0"/>
                </a:solidFill>
              </a:rPr>
              <a:t>mutations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metastatic </a:t>
            </a:r>
            <a:r>
              <a:rPr lang="en-US" dirty="0">
                <a:solidFill>
                  <a:srgbClr val="0070C0"/>
                </a:solidFill>
              </a:rPr>
              <a:t>PHEO and PGL :</a:t>
            </a:r>
            <a:r>
              <a:rPr lang="en-US" dirty="0"/>
              <a:t>The suboptimal sensitivity of 123/131I-MIBG  is related to the dedifferentiation that results in loss of NETs among these tumors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familial cases of PHEO and </a:t>
            </a:r>
            <a:r>
              <a:rPr lang="en-US" dirty="0" smtClean="0">
                <a:solidFill>
                  <a:srgbClr val="0070C0"/>
                </a:solidFill>
              </a:rPr>
              <a:t>PGL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 Medications: </a:t>
            </a:r>
            <a:r>
              <a:rPr lang="en-US" dirty="0" smtClean="0"/>
              <a:t>such as labetalol, reserpine, CCB, and antidepressants may interfere with MIBG uptake</a:t>
            </a:r>
          </a:p>
        </p:txBody>
      </p:sp>
    </p:spTree>
    <p:extLst>
      <p:ext uri="{BB962C8B-B14F-4D97-AF65-F5344CB8AC3E}">
        <p14:creationId xmlns:p14="http://schemas.microsoft.com/office/powerpoint/2010/main" val="336465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small tumors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extra-adrenal </a:t>
            </a:r>
            <a:r>
              <a:rPr lang="en-US" dirty="0">
                <a:solidFill>
                  <a:srgbClr val="0070C0"/>
                </a:solidFill>
              </a:rPr>
              <a:t>PGLs</a:t>
            </a:r>
            <a:r>
              <a:rPr lang="en-US" dirty="0"/>
              <a:t>: the sensitivity of 131/123IMIBG scintigraphy is also generally suboptimal for extra-adrenal </a:t>
            </a:r>
            <a:r>
              <a:rPr lang="en-US" dirty="0" smtClean="0"/>
              <a:t>PGLs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Studies have also shown that a </a:t>
            </a:r>
            <a:r>
              <a:rPr lang="en-US" dirty="0" smtClean="0">
                <a:solidFill>
                  <a:srgbClr val="0070C0"/>
                </a:solidFill>
              </a:rPr>
              <a:t>predominant NE and NMN </a:t>
            </a:r>
            <a:r>
              <a:rPr lang="en-US" dirty="0" smtClean="0"/>
              <a:t>secretion predicts negative123I-MIBG scintigraphy which was also observed in the current study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48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Recommendation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2.5 We suggest </a:t>
            </a:r>
            <a:r>
              <a:rPr lang="en-US" dirty="0"/>
              <a:t>the use of 18F-FDG PET/CT scanning </a:t>
            </a:r>
            <a:r>
              <a:rPr lang="en-US" dirty="0" smtClean="0"/>
              <a:t>in patients </a:t>
            </a:r>
            <a:r>
              <a:rPr lang="en-US" dirty="0"/>
              <a:t>with metastatic disease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18F-FDG PET/CT is </a:t>
            </a:r>
            <a:r>
              <a:rPr lang="en-US" dirty="0" smtClean="0"/>
              <a:t>the preferred </a:t>
            </a:r>
            <a:r>
              <a:rPr lang="en-US" dirty="0"/>
              <a:t>imaging modality over 123I-MIBG </a:t>
            </a:r>
            <a:r>
              <a:rPr lang="en-US" dirty="0" smtClean="0"/>
              <a:t>scintigraphy in </a:t>
            </a:r>
            <a:r>
              <a:rPr lang="en-US" dirty="0"/>
              <a:t>patients with known metastatic PPGLs. </a:t>
            </a:r>
            <a:r>
              <a:rPr lang="en-US" dirty="0" smtClean="0"/>
              <a:t>(</a:t>
            </a:r>
            <a:r>
              <a:rPr lang="en-US" b="1" dirty="0" err="1" smtClean="0"/>
              <a:t>øøøō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Overall, the sensitivity of 18F-FDG PET </a:t>
            </a:r>
            <a:r>
              <a:rPr lang="en-US" dirty="0" smtClean="0"/>
              <a:t>was shown </a:t>
            </a:r>
            <a:r>
              <a:rPr lang="en-US" dirty="0"/>
              <a:t>to be </a:t>
            </a:r>
            <a:r>
              <a:rPr lang="en-US" dirty="0" smtClean="0">
                <a:solidFill>
                  <a:srgbClr val="0070C0"/>
                </a:solidFill>
              </a:rPr>
              <a:t>74 - </a:t>
            </a:r>
            <a:r>
              <a:rPr lang="en-US" dirty="0">
                <a:solidFill>
                  <a:srgbClr val="0070C0"/>
                </a:solidFill>
              </a:rPr>
              <a:t>100%, with the highest </a:t>
            </a:r>
            <a:r>
              <a:rPr lang="en-US" dirty="0" smtClean="0">
                <a:solidFill>
                  <a:srgbClr val="0070C0"/>
                </a:solidFill>
              </a:rPr>
              <a:t>performance for </a:t>
            </a:r>
            <a:r>
              <a:rPr lang="en-US" dirty="0">
                <a:solidFill>
                  <a:srgbClr val="0070C0"/>
                </a:solidFill>
              </a:rPr>
              <a:t>metastatic, particularly </a:t>
            </a:r>
            <a:r>
              <a:rPr lang="en-US" i="1" dirty="0" smtClean="0">
                <a:solidFill>
                  <a:srgbClr val="0070C0"/>
                </a:solidFill>
              </a:rPr>
              <a:t>SDHB</a:t>
            </a:r>
            <a:r>
              <a:rPr lang="en-US" dirty="0" smtClean="0">
                <a:solidFill>
                  <a:srgbClr val="0070C0"/>
                </a:solidFill>
              </a:rPr>
              <a:t>-related, PPGLs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571" y="3670885"/>
            <a:ext cx="1197736" cy="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0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8991600" cy="6743700"/>
          </a:xfrm>
        </p:spPr>
      </p:pic>
      <p:sp>
        <p:nvSpPr>
          <p:cNvPr id="6" name="Oval 5"/>
          <p:cNvSpPr/>
          <p:nvPr/>
        </p:nvSpPr>
        <p:spPr>
          <a:xfrm>
            <a:off x="5638800" y="4343400"/>
            <a:ext cx="2362200" cy="1828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PROBLEM LIST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867"/>
            <a:ext cx="10515600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History of </a:t>
            </a:r>
            <a:r>
              <a:rPr lang="en-US" dirty="0" err="1" smtClean="0"/>
              <a:t>paraganglioma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Hypertension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Abdominal pain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Amenorrhea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Positive biochemical testing (</a:t>
            </a:r>
            <a:r>
              <a:rPr lang="en-US" dirty="0" err="1" smtClean="0"/>
              <a:t>Normetanephrine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Microcytic Anemia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mass like lesion with enhancement in </a:t>
            </a:r>
            <a:r>
              <a:rPr lang="en-US" smtClean="0"/>
              <a:t>liver </a:t>
            </a:r>
            <a:r>
              <a:rPr lang="en-US" smtClean="0"/>
              <a:t>(FNH)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Homogenous  mass in pelvis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Nodular uptake in both lungs in 123IMIBG scan.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1-cm nodule in right lung in chest CT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35" y="753075"/>
            <a:ext cx="11366503" cy="48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3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43-year-old female with abdominal pain ,underwent abdominal CTA with a suspected diagnosis of an abdominal aortic dissecting aneurysm.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right ovarian tumor was found, and no dissecting abdominal aortic aneurysm was detected.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 the past seven years she had experienced sustained HTN, with the highest BP recorded being 200/100 mmHg.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patient had not taken any medication to treat the HTN until one month prior to the present hospital visit for abdominal pain. No headache, syncope or palpitations were 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9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Abdominal CTA showed a well‑defined 5.2x5.7x4.0‑cm tumor in close proximity to the right ovary ,The tumor was highly vascularized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Laboratory results indicated a significantly elevated total urinary VMA of 111.8 µ</a:t>
            </a:r>
            <a:r>
              <a:rPr lang="en-US" dirty="0" err="1" smtClean="0"/>
              <a:t>mol</a:t>
            </a:r>
            <a:r>
              <a:rPr lang="en-US" dirty="0" smtClean="0"/>
              <a:t>/24 h (VMA&lt;68)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Surgical resection of a 5x5x6-cm mass located superior to the right ovary was performed.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tumor cells were positive for chromogranin A, neuron‑specific enolase and </a:t>
            </a:r>
            <a:r>
              <a:rPr lang="en-US" dirty="0" err="1" smtClean="0"/>
              <a:t>synaptophysin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Following surgery, the patient's BP stabilized to 115/95 mmHg, with no significant fluctuations, and abdominal pain was no longer experienced.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4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80" y="519546"/>
            <a:ext cx="10871440" cy="45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53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33-yearold woman presented with a 12-month history of HTN and weight loss.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CT-scan chest abdomen-pelvis </a:t>
            </a:r>
            <a:r>
              <a:rPr lang="en-US" dirty="0"/>
              <a:t>revealed bilateral complex ovarian masses, peritoneal </a:t>
            </a:r>
            <a:r>
              <a:rPr lang="en-US" dirty="0" err="1"/>
              <a:t>carcinomatosis</a:t>
            </a:r>
            <a:r>
              <a:rPr lang="en-US" dirty="0"/>
              <a:t>, para-aortic </a:t>
            </a:r>
            <a:r>
              <a:rPr lang="en-US" dirty="0" err="1"/>
              <a:t>lymphoadenopathy</a:t>
            </a:r>
            <a:r>
              <a:rPr lang="en-US" dirty="0"/>
              <a:t> with Inferior vena cava-wall infiltration, and no parenchymal organs involvement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laparoscopic ovarian biopsy was taken and was reported as </a:t>
            </a:r>
            <a:r>
              <a:rPr lang="en-US" dirty="0" smtClean="0"/>
              <a:t>SLOT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she underwent laparotomy with extensive </a:t>
            </a:r>
            <a:r>
              <a:rPr lang="en-US" dirty="0" err="1"/>
              <a:t>debulking</a:t>
            </a:r>
            <a:r>
              <a:rPr lang="en-US" dirty="0"/>
              <a:t> surgery involving </a:t>
            </a:r>
            <a:r>
              <a:rPr lang="en-US" dirty="0" smtClean="0"/>
              <a:t>TAH, BSO, RSC with </a:t>
            </a:r>
            <a:r>
              <a:rPr lang="en-US" dirty="0"/>
              <a:t>primary </a:t>
            </a:r>
            <a:r>
              <a:rPr lang="en-US" dirty="0" smtClean="0"/>
              <a:t>end-</a:t>
            </a:r>
            <a:r>
              <a:rPr lang="en-US" dirty="0" err="1" smtClean="0"/>
              <a:t>toend</a:t>
            </a:r>
            <a:r>
              <a:rPr lang="en-US" dirty="0" smtClean="0"/>
              <a:t> </a:t>
            </a:r>
            <a:r>
              <a:rPr lang="en-US" dirty="0"/>
              <a:t>anastomosis, systematic pelvic and para-aortic </a:t>
            </a:r>
            <a:r>
              <a:rPr lang="en-US" dirty="0" smtClean="0"/>
              <a:t>lymphadenectomy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857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Histology reported a solid </a:t>
            </a:r>
            <a:r>
              <a:rPr lang="en-US" dirty="0" err="1"/>
              <a:t>cordonal</a:t>
            </a:r>
            <a:r>
              <a:rPr lang="en-US" dirty="0"/>
              <a:t> neoplasm with neuroendocrine </a:t>
            </a:r>
            <a:r>
              <a:rPr lang="en-US" dirty="0" err="1"/>
              <a:t>immunophenotype</a:t>
            </a:r>
            <a:r>
              <a:rPr lang="en-US" dirty="0"/>
              <a:t> consistent with SLOT with neuroendocrine differentiation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She </a:t>
            </a:r>
            <a:r>
              <a:rPr lang="en-US" dirty="0"/>
              <a:t>recurred after 6 months and was started on somatostatin-analogue. Following further disease progression with bone metastasis (treated with palliative radiotherapy), a trial with </a:t>
            </a:r>
            <a:r>
              <a:rPr lang="en-US" dirty="0" err="1"/>
              <a:t>Sunitinib</a:t>
            </a:r>
            <a:r>
              <a:rPr lang="en-US" dirty="0"/>
              <a:t> was started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patient died 30 months after initial diagnosis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0" y="157307"/>
            <a:ext cx="12076090" cy="409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4920"/>
            <a:ext cx="12192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7" y="2608729"/>
            <a:ext cx="12084423" cy="2179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826809" cy="9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Dose this patient have malignant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paraganglioma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Where is the tumor located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treatment </a:t>
            </a:r>
            <a:r>
              <a:rPr lang="en-US" dirty="0"/>
              <a:t>in this patient 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should the genetic testing be performed in this patient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the prognosis in this patient 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64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80" y="1930093"/>
            <a:ext cx="10206062" cy="3904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3321277"/>
            <a:ext cx="628708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endParaRPr lang="en-US" sz="800" dirty="0">
              <a:latin typeface="AdvPSA334"/>
            </a:endParaRPr>
          </a:p>
          <a:p>
            <a:endParaRPr lang="en-US" sz="800" dirty="0" smtClean="0">
              <a:latin typeface="AdvPSA334"/>
            </a:endParaRPr>
          </a:p>
          <a:p>
            <a:r>
              <a:rPr lang="en-US" dirty="0" smtClean="0"/>
              <a:t>     2014 </a:t>
            </a:r>
            <a:r>
              <a:rPr lang="en-US" dirty="0"/>
              <a:t>European Society of Endocrinology</a:t>
            </a:r>
          </a:p>
        </p:txBody>
      </p:sp>
    </p:spTree>
    <p:extLst>
      <p:ext uri="{BB962C8B-B14F-4D97-AF65-F5344CB8AC3E}">
        <p14:creationId xmlns:p14="http://schemas.microsoft.com/office/powerpoint/2010/main" val="28958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Dose this patient have malignant </a:t>
            </a:r>
            <a:r>
              <a:rPr lang="en-US" dirty="0" err="1" smtClean="0"/>
              <a:t>paraganglioma</a:t>
            </a:r>
            <a:r>
              <a:rPr lang="en-US" dirty="0" smtClean="0"/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Where is the tumor located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treatment </a:t>
            </a:r>
            <a:r>
              <a:rPr lang="en-US" dirty="0"/>
              <a:t>in this patient 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should the genetic testing be performed in this patient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is the prognosis in this patient 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Control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hormone- </a:t>
            </a:r>
            <a:r>
              <a:rPr lang="en-US" dirty="0">
                <a:solidFill>
                  <a:srgbClr val="0070C0"/>
                </a:solidFill>
              </a:rPr>
              <a:t>and tumor-related </a:t>
            </a:r>
            <a:r>
              <a:rPr lang="en-US" dirty="0" smtClean="0">
                <a:solidFill>
                  <a:srgbClr val="0070C0"/>
                </a:solidFill>
              </a:rPr>
              <a:t>symptoms</a:t>
            </a:r>
          </a:p>
          <a:p>
            <a:r>
              <a:rPr lang="en-US" dirty="0" smtClean="0"/>
              <a:t>Three types </a:t>
            </a:r>
            <a:r>
              <a:rPr lang="en-US" dirty="0"/>
              <a:t>of complications stemming from the damage </a:t>
            </a:r>
            <a:r>
              <a:rPr lang="en-US" dirty="0" smtClean="0"/>
              <a:t>and dysregulation highly </a:t>
            </a:r>
            <a:r>
              <a:rPr lang="en-US" dirty="0"/>
              <a:t>affect </a:t>
            </a:r>
            <a:r>
              <a:rPr lang="en-US" dirty="0" smtClean="0"/>
              <a:t>clinical outcomes and therapeutic</a:t>
            </a:r>
            <a:r>
              <a:rPr lang="en-US" dirty="0"/>
              <a:t> </a:t>
            </a:r>
            <a:r>
              <a:rPr lang="en-US" dirty="0" smtClean="0"/>
              <a:t>decisions </a:t>
            </a:r>
            <a:r>
              <a:rPr lang="en-US" dirty="0"/>
              <a:t>in MPP patients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cardiovascular </a:t>
            </a:r>
            <a:r>
              <a:rPr lang="en-US" dirty="0" smtClean="0"/>
              <a:t>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gastrointestinal dysfunction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and skeletal-related events (SREs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Approximately </a:t>
            </a:r>
            <a:r>
              <a:rPr lang="en-US" dirty="0"/>
              <a:t>70% of MPP patients develop </a:t>
            </a:r>
            <a:r>
              <a:rPr lang="en-US" dirty="0" smtClean="0"/>
              <a:t>bone metastases</a:t>
            </a:r>
            <a:r>
              <a:rPr lang="en-US" dirty="0"/>
              <a:t>, </a:t>
            </a:r>
            <a:r>
              <a:rPr lang="en-US" dirty="0" smtClean="0"/>
              <a:t>20</a:t>
            </a:r>
            <a:r>
              <a:rPr lang="en-US" dirty="0"/>
              <a:t>% who develop bone </a:t>
            </a:r>
            <a:r>
              <a:rPr lang="en-US" dirty="0" smtClean="0"/>
              <a:t>metastases exclusively , 80% develop SREs that include </a:t>
            </a:r>
            <a:r>
              <a:rPr lang="en-US" dirty="0"/>
              <a:t>bone pain, pathological fractures, and/or </a:t>
            </a:r>
            <a:r>
              <a:rPr lang="en-US" dirty="0" smtClean="0"/>
              <a:t>cord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84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Treatment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Local therapy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Arial" panose="020B0604020202020204" pitchFamily="34" charset="0"/>
              </a:rPr>
              <a:t>Resection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external beam radiation </a:t>
            </a:r>
            <a:r>
              <a:rPr lang="en-US" altLang="en-US" sz="2400" dirty="0" smtClean="0">
                <a:cs typeface="Arial" panose="020B0604020202020204" pitchFamily="34" charset="0"/>
              </a:rPr>
              <a:t>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Nonsurgical ablative therapy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Trans </a:t>
            </a:r>
            <a:r>
              <a:rPr lang="en-US" sz="2400" dirty="0"/>
              <a:t>arterial chemoembolization for liver metastases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Systemic therapy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Meta-</a:t>
            </a:r>
            <a:r>
              <a:rPr lang="en-US" sz="2400" dirty="0" err="1"/>
              <a:t>iodobenzylguanidine</a:t>
            </a:r>
            <a:r>
              <a:rPr lang="en-US" sz="2400" dirty="0"/>
              <a:t> (MIBG) </a:t>
            </a:r>
            <a:r>
              <a:rPr lang="en-US" altLang="en-US" sz="2400" dirty="0">
                <a:cs typeface="Arial" panose="020B0604020202020204" pitchFamily="34" charset="0"/>
              </a:rPr>
              <a:t>I-131 (therapeutic</a:t>
            </a:r>
            <a:r>
              <a:rPr lang="en-US" altLang="en-US" sz="2400" dirty="0" smtClean="0"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Peptide receptor </a:t>
            </a:r>
            <a:r>
              <a:rPr lang="en-US" sz="2400" dirty="0" err="1"/>
              <a:t>radioligand</a:t>
            </a:r>
            <a:r>
              <a:rPr lang="en-US" sz="2400" dirty="0"/>
              <a:t> </a:t>
            </a:r>
            <a:r>
              <a:rPr lang="en-US" sz="2400" dirty="0" smtClean="0"/>
              <a:t>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Cytotoxic </a:t>
            </a:r>
            <a:r>
              <a:rPr lang="en-US" sz="2400" dirty="0" smtClean="0"/>
              <a:t>chemotherapy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Molecular targeted therapies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067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Resection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— There are no curative treatments for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metastatic PPGL.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both the primary and metastatic lesions should be resected, if possible </a:t>
            </a:r>
            <a:endParaRPr lang="en-US" altLang="en-US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Resection :may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improve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symptoms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reduce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hormone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secretion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prevent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complications related to a critical anatomic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and improve the efficacy of subsequent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therapies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Resection may also possibly improve survival, although there are no clinical trial data to support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this.</a:t>
            </a:r>
          </a:p>
        </p:txBody>
      </p:sp>
    </p:spTree>
    <p:extLst>
      <p:ext uri="{BB962C8B-B14F-4D97-AF65-F5344CB8AC3E}">
        <p14:creationId xmlns:p14="http://schemas.microsoft.com/office/powerpoint/2010/main" val="1975464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22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external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beam radiation </a:t>
            </a:r>
            <a:r>
              <a:rPr lang="en-US" alt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therapy 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(EBRT) </a:t>
            </a:r>
            <a:endParaRPr lang="en-US" altLang="en-US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It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was previously thought that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MPP were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relatively </a:t>
            </a:r>
            <a:r>
              <a:rPr lang="en-US" altLang="en-US" sz="2400" dirty="0" err="1" smtClean="0">
                <a:solidFill>
                  <a:srgbClr val="222222"/>
                </a:solidFill>
                <a:cs typeface="Arial" panose="020B0604020202020204" pitchFamily="34" charset="0"/>
              </a:rPr>
              <a:t>radioresistant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However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EBRT at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doses &gt;40 </a:t>
            </a:r>
            <a:r>
              <a:rPr lang="en-US" altLang="en-US" sz="2400" dirty="0" err="1">
                <a:solidFill>
                  <a:srgbClr val="222222"/>
                </a:solidFill>
                <a:cs typeface="Arial" panose="020B0604020202020204" pitchFamily="34" charset="0"/>
              </a:rPr>
              <a:t>Gy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 can provide local tumor control and relief of symptoms for tumors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at a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variety of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sites( the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soft tissues of the skull base and neck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, thorax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, abdomen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as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well as painful bone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metastases).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In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a series of 17 patients with malignant </a:t>
            </a:r>
            <a:r>
              <a:rPr lang="en-US" altLang="en-US" sz="2400" dirty="0" err="1">
                <a:solidFill>
                  <a:srgbClr val="222222"/>
                </a:solidFill>
                <a:cs typeface="Arial" panose="020B0604020202020204" pitchFamily="34" charset="0"/>
              </a:rPr>
              <a:t>paraganglioma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 who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received EBRT, 76 percent had local control or clinically significant symptomatic relief for at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least one </a:t>
            </a:r>
            <a:r>
              <a:rPr lang="en-US" altLang="en-US" sz="2400" dirty="0">
                <a:solidFill>
                  <a:srgbClr val="222222"/>
                </a:solidFill>
                <a:cs typeface="Arial" panose="020B0604020202020204" pitchFamily="34" charset="0"/>
              </a:rPr>
              <a:t>year or until </a:t>
            </a:r>
            <a:r>
              <a:rPr lang="en-US" altLang="en-US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death.</a:t>
            </a:r>
          </a:p>
        </p:txBody>
      </p:sp>
    </p:spTree>
    <p:extLst>
      <p:ext uri="{BB962C8B-B14F-4D97-AF65-F5344CB8AC3E}">
        <p14:creationId xmlns:p14="http://schemas.microsoft.com/office/powerpoint/2010/main" val="3376435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Nonsurgical </a:t>
            </a:r>
            <a:r>
              <a:rPr lang="en-US" dirty="0">
                <a:solidFill>
                  <a:srgbClr val="0070C0"/>
                </a:solidFill>
              </a:rPr>
              <a:t>ablative therapy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including radiofrequency ablation (RFA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cryoablation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percutaneous ethanol </a:t>
            </a:r>
            <a:r>
              <a:rPr lang="en-US" dirty="0" smtClean="0"/>
              <a:t>injection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Percutaneous ablation for metastatic lesions at a variety of sites, </a:t>
            </a:r>
            <a:r>
              <a:rPr lang="en-US" dirty="0" smtClean="0"/>
              <a:t>(soft </a:t>
            </a:r>
            <a:r>
              <a:rPr lang="en-US" dirty="0"/>
              <a:t>tissue, bone, and </a:t>
            </a:r>
            <a:r>
              <a:rPr lang="en-US" dirty="0" smtClean="0"/>
              <a:t>liver).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The </a:t>
            </a:r>
            <a:r>
              <a:rPr lang="en-US" dirty="0"/>
              <a:t>ablation procedure chosen (RFA, </a:t>
            </a:r>
            <a:r>
              <a:rPr lang="en-US" dirty="0" err="1" smtClean="0"/>
              <a:t>cryoablation</a:t>
            </a:r>
            <a:r>
              <a:rPr lang="en-US" dirty="0"/>
              <a:t>, or ethanol injection) was based upon the lesion target location; bone, chest wall, and retroperitoneal lesions were treated with either RFA or </a:t>
            </a:r>
            <a:r>
              <a:rPr lang="en-US" dirty="0" err="1"/>
              <a:t>cryoablation</a:t>
            </a:r>
            <a:r>
              <a:rPr lang="en-US" dirty="0"/>
              <a:t>, while liver tumors were treated with either RFA or ethanol injection.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396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Trans arterial </a:t>
            </a:r>
            <a:r>
              <a:rPr lang="en-US" dirty="0">
                <a:solidFill>
                  <a:srgbClr val="0070C0"/>
                </a:solidFill>
              </a:rPr>
              <a:t>chemoembolization for liver metastases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patients with multiple liver metastases that are not amenable to resection or nonsurgical methods of ablation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isolated case reports suggest benefit (decreased tumor bulk and improved symptom control) from </a:t>
            </a:r>
            <a:r>
              <a:rPr lang="en-US" dirty="0" smtClean="0"/>
              <a:t>TACE As </a:t>
            </a:r>
            <a:r>
              <a:rPr lang="en-US" dirty="0"/>
              <a:t>with other forms of local </a:t>
            </a:r>
            <a:r>
              <a:rPr lang="en-US" dirty="0" smtClean="0"/>
              <a:t>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TACE can induce massive catecholamine secretion and a hypertensive crisis; </a:t>
            </a:r>
            <a:r>
              <a:rPr lang="en-US" dirty="0" err="1"/>
              <a:t>preprocedure</a:t>
            </a:r>
            <a:r>
              <a:rPr lang="en-US" dirty="0"/>
              <a:t> medical preparation is needed</a:t>
            </a:r>
          </a:p>
        </p:txBody>
      </p:sp>
    </p:spTree>
    <p:extLst>
      <p:ext uri="{BB962C8B-B14F-4D97-AF65-F5344CB8AC3E}">
        <p14:creationId xmlns:p14="http://schemas.microsoft.com/office/powerpoint/2010/main" val="1967159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Systemic therapy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Meta-</a:t>
            </a:r>
            <a:r>
              <a:rPr lang="en-US" dirty="0" err="1" smtClean="0">
                <a:solidFill>
                  <a:srgbClr val="0070C0"/>
                </a:solidFill>
              </a:rPr>
              <a:t>iodobenzylguanidine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(MIBG)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I-131 (therapeutic)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diagnostic and therapeutic value of MIBG is based upon its structural similarity with noradrenaline and a high affinity to, and uptake in, </a:t>
            </a:r>
            <a:r>
              <a:rPr lang="en-US" dirty="0" err="1"/>
              <a:t>chromaffin</a:t>
            </a:r>
            <a:r>
              <a:rPr lang="en-US" dirty="0"/>
              <a:t> cells</a:t>
            </a:r>
            <a:endParaRPr lang="en-US" altLang="en-US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Radioactive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iodine (I131) is attached to the MIBG molecule to produce </a:t>
            </a:r>
            <a:r>
              <a:rPr lang="en-US" altLang="en-US" dirty="0" err="1">
                <a:solidFill>
                  <a:srgbClr val="222222"/>
                </a:solidFill>
                <a:cs typeface="Arial" panose="020B0604020202020204" pitchFamily="34" charset="0"/>
              </a:rPr>
              <a:t>Iobenguane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I-131 (therapeutic), which functions as a semi-selective agent for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MPP.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This treatment only works for the  approximately 60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%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of tumors that take up MIBG as determined by </a:t>
            </a:r>
            <a:r>
              <a:rPr lang="en-US" altLang="en-US" dirty="0" err="1">
                <a:solidFill>
                  <a:srgbClr val="222222"/>
                </a:solidFill>
                <a:cs typeface="Arial" panose="020B0604020202020204" pitchFamily="34" charset="0"/>
              </a:rPr>
              <a:t>Iobenguane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I-123 (diagnostic)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scintigraphy</a:t>
            </a:r>
            <a:endParaRPr lang="en-US" altLang="en-US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A lower fraction of dopamine-secreting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PGL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take up </a:t>
            </a:r>
            <a:r>
              <a:rPr lang="en-US" altLang="en-US" dirty="0" err="1">
                <a:solidFill>
                  <a:srgbClr val="222222"/>
                </a:solidFill>
                <a:cs typeface="Arial" panose="020B0604020202020204" pitchFamily="34" charset="0"/>
              </a:rPr>
              <a:t>Iobenguane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I-123</a:t>
            </a:r>
            <a:endParaRPr lang="en-US" altLang="en-US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EBRT 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abolishes the ability of these tumors to take up MIBG, making </a:t>
            </a:r>
            <a:r>
              <a:rPr lang="en-US" altLang="en-US" dirty="0" err="1">
                <a:solidFill>
                  <a:srgbClr val="222222"/>
                </a:solidFill>
                <a:cs typeface="Arial" panose="020B0604020202020204" pitchFamily="34" charset="0"/>
              </a:rPr>
              <a:t>Iobenguane</a:t>
            </a: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 I-131 (therapeutic) treatment ineffective in any irradiated </a:t>
            </a:r>
            <a:r>
              <a:rPr lang="en-US" altLang="en-US" dirty="0" smtClean="0">
                <a:solidFill>
                  <a:srgbClr val="222222"/>
                </a:solidFill>
                <a:cs typeface="Arial" panose="020B0604020202020204" pitchFamily="34" charset="0"/>
              </a:rPr>
              <a:t>site.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57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Systemic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 patients with metastatic disease whose tumors secrete </a:t>
            </a:r>
            <a:r>
              <a:rPr lang="en-US" dirty="0" err="1" smtClean="0"/>
              <a:t>catecholamines</a:t>
            </a:r>
            <a:r>
              <a:rPr lang="en-US" dirty="0" smtClean="0"/>
              <a:t> and take up MIBG, the therapeutic value of </a:t>
            </a:r>
            <a:r>
              <a:rPr lang="en-US" dirty="0" err="1" smtClean="0"/>
              <a:t>Iobenguane</a:t>
            </a:r>
            <a:r>
              <a:rPr lang="en-US" dirty="0" smtClean="0"/>
              <a:t> I-131 to achieve symptom palliation and tumor regression or stabilization has been shown in many small case series.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Objective response rates are approximately 30 percent, and another 40 percent of tumors remain stable; less than 5 percent have a complete remission.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Hormonal response is reported in 45 to 67 percent of cases.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general, better objective responses are achieved in patients with</a:t>
            </a:r>
            <a:r>
              <a:rPr lang="en-US" dirty="0" smtClean="0">
                <a:solidFill>
                  <a:srgbClr val="0070C0"/>
                </a:solidFill>
              </a:rPr>
              <a:t> limited disease and in those with soft tissue rather than bone metastases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24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Systemic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Iobenguane</a:t>
            </a:r>
            <a:r>
              <a:rPr lang="en-US" sz="2400" dirty="0"/>
              <a:t> I-131 </a:t>
            </a:r>
            <a:r>
              <a:rPr lang="en-US" sz="2400" dirty="0" smtClean="0"/>
              <a:t>treatment </a:t>
            </a:r>
            <a:r>
              <a:rPr lang="en-US" sz="2400" dirty="0"/>
              <a:t>can be repeated, usually at six-month </a:t>
            </a:r>
            <a:r>
              <a:rPr lang="en-US" sz="2400" dirty="0" smtClean="0"/>
              <a:t>intervals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The optimal dosimetry is not established.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Most </a:t>
            </a:r>
            <a:r>
              <a:rPr lang="en-US" sz="2400" dirty="0"/>
              <a:t>of the published reports have used single therapy doses between 100 to 200 </a:t>
            </a:r>
            <a:r>
              <a:rPr lang="en-US" sz="2400" dirty="0" err="1"/>
              <a:t>mCi</a:t>
            </a:r>
            <a:r>
              <a:rPr lang="en-US" sz="2400" dirty="0"/>
              <a:t>, with cumulative doses ranging from 557 to 2322 </a:t>
            </a:r>
            <a:r>
              <a:rPr lang="en-US" sz="2400" dirty="0" err="1"/>
              <a:t>mCi</a:t>
            </a:r>
            <a:r>
              <a:rPr lang="en-US" sz="2400" dirty="0"/>
              <a:t> and averaging 400 and 600 </a:t>
            </a:r>
            <a:r>
              <a:rPr lang="en-US" sz="2400" dirty="0" err="1" smtClean="0"/>
              <a:t>mCi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At these doses, treatment is generally well tolerated with the main side effects being transient mild leukopenia and thrombocytopenia. Hypothyroidism was reported in 3 of 28 patients receiving cumulative doses of 111-916 </a:t>
            </a:r>
            <a:r>
              <a:rPr lang="en-US" sz="2400" dirty="0" err="1"/>
              <a:t>mCi</a:t>
            </a:r>
            <a:r>
              <a:rPr lang="en-US" sz="2400" dirty="0"/>
              <a:t> in one series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565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Systemic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Treatment </a:t>
            </a:r>
            <a:r>
              <a:rPr lang="en-US" sz="2400" dirty="0"/>
              <a:t>with </a:t>
            </a:r>
            <a:r>
              <a:rPr lang="en-US" sz="2400" dirty="0" err="1"/>
              <a:t>Iobenguane</a:t>
            </a:r>
            <a:r>
              <a:rPr lang="en-US" sz="2400" dirty="0"/>
              <a:t> I-131 </a:t>
            </a:r>
            <a:r>
              <a:rPr lang="en-US" sz="2400" dirty="0" smtClean="0"/>
              <a:t>should </a:t>
            </a:r>
            <a:r>
              <a:rPr lang="en-US" sz="2400" dirty="0"/>
              <a:t>be considered in patients with good uptake of </a:t>
            </a:r>
            <a:r>
              <a:rPr lang="en-US" sz="2400" dirty="0" err="1"/>
              <a:t>Iobenguane</a:t>
            </a:r>
            <a:r>
              <a:rPr lang="en-US" sz="2400" dirty="0"/>
              <a:t> I-123 </a:t>
            </a:r>
            <a:r>
              <a:rPr lang="en-US" sz="2400" dirty="0" smtClean="0"/>
              <a:t>by </a:t>
            </a:r>
            <a:r>
              <a:rPr lang="en-US" sz="2400" dirty="0"/>
              <a:t>dosimetry who fall into one of the following </a:t>
            </a:r>
            <a:r>
              <a:rPr lang="en-US" sz="2400" dirty="0" smtClean="0"/>
              <a:t>categories: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Unresectable</a:t>
            </a:r>
            <a:r>
              <a:rPr lang="en-US" sz="2400" dirty="0" smtClean="0"/>
              <a:t> </a:t>
            </a:r>
            <a:r>
              <a:rPr lang="en-US" sz="2400" dirty="0"/>
              <a:t>progressive </a:t>
            </a:r>
            <a:r>
              <a:rPr lang="en-US" sz="2400" dirty="0" err="1" smtClean="0"/>
              <a:t>pheochromocytoma</a:t>
            </a:r>
            <a:r>
              <a:rPr lang="en-US" sz="2400" dirty="0" smtClean="0"/>
              <a:t>/</a:t>
            </a:r>
            <a:r>
              <a:rPr lang="en-US" sz="2400" dirty="0" err="1" smtClean="0"/>
              <a:t>paraganglioma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Symptoms </a:t>
            </a:r>
            <a:r>
              <a:rPr lang="en-US" sz="2400" dirty="0"/>
              <a:t>from disease that is not amenable to </a:t>
            </a:r>
            <a:r>
              <a:rPr lang="en-US" sz="2400" dirty="0" err="1"/>
              <a:t>locoregional</a:t>
            </a:r>
            <a:r>
              <a:rPr lang="en-US" sz="2400" dirty="0"/>
              <a:t> </a:t>
            </a:r>
            <a:r>
              <a:rPr lang="en-US" sz="2400" dirty="0" smtClean="0"/>
              <a:t>of control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high tumor burden and a low number of bone metastases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patients with rapidly progressive tumors or bone-predominant extensive disease, chemotherapy is a preferred option even if </a:t>
            </a:r>
            <a:r>
              <a:rPr lang="en-US" sz="2400" dirty="0" err="1"/>
              <a:t>Iobenguane</a:t>
            </a:r>
            <a:r>
              <a:rPr lang="en-US" sz="2400" dirty="0"/>
              <a:t> I-123 (diagnostic) scintigraphy is </a:t>
            </a:r>
            <a:r>
              <a:rPr lang="en-US" sz="2400" dirty="0" smtClean="0"/>
              <a:t>positive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6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Malignant </a:t>
            </a:r>
            <a:r>
              <a:rPr lang="en-US" sz="3200" dirty="0" err="1" smtClean="0"/>
              <a:t>paraganglioma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 definition of malignancy in </a:t>
            </a:r>
            <a:r>
              <a:rPr lang="en-US" dirty="0" err="1" smtClean="0"/>
              <a:t>pheochromocytoma</a:t>
            </a:r>
            <a:r>
              <a:rPr lang="en-US" dirty="0" smtClean="0"/>
              <a:t> /</a:t>
            </a:r>
            <a:r>
              <a:rPr lang="en-US" dirty="0" err="1" smtClean="0"/>
              <a:t>paraganglioma</a:t>
            </a:r>
            <a:r>
              <a:rPr lang="en-US" dirty="0" smtClean="0"/>
              <a:t> is not always straightforward.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given that there is no combination of clinical ,histopathologic ,or biochemical features shown to reliably predict biologic behavior.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Pathologic evaluations generally provide little prognostic insight to predict risk of recurrence or metastases .Mitotic </a:t>
            </a:r>
            <a:r>
              <a:rPr lang="en-US" dirty="0"/>
              <a:t>activity, cellular atypia, or vascular invasion do not reliably predict malignant predisposition of these tumors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75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Systemic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Peptide receptor </a:t>
            </a:r>
            <a:r>
              <a:rPr lang="en-US" dirty="0" err="1">
                <a:solidFill>
                  <a:srgbClr val="0070C0"/>
                </a:solidFill>
              </a:rPr>
              <a:t>radioligand</a:t>
            </a:r>
            <a:r>
              <a:rPr lang="en-US" dirty="0">
                <a:solidFill>
                  <a:srgbClr val="0070C0"/>
                </a:solidFill>
              </a:rPr>
              <a:t> 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MPP  </a:t>
            </a:r>
            <a:r>
              <a:rPr lang="en-US" dirty="0"/>
              <a:t>expresses somatostatin receptors (as determined by positive uptake with 111In-pentetreotide or where available, </a:t>
            </a:r>
            <a:r>
              <a:rPr lang="en-US" dirty="0" smtClean="0"/>
              <a:t>PET </a:t>
            </a:r>
            <a:r>
              <a:rPr lang="en-US" dirty="0"/>
              <a:t>imaging using gallium-68-labeled somatostatin analogs such as gallium Ga-68 DOTATATE </a:t>
            </a:r>
            <a:r>
              <a:rPr lang="en-US" dirty="0" smtClean="0"/>
              <a:t>benefit </a:t>
            </a:r>
            <a:r>
              <a:rPr lang="en-US" dirty="0"/>
              <a:t>from therapy using radiolabeled somatostatin analogs. </a:t>
            </a:r>
            <a:br>
              <a:rPr lang="en-US" dirty="0"/>
            </a:b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Two studies have shown that targeted radiotherapy with these agents elicits response rates of &lt;10%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contrasts with the higher sensitivity of somatostatin receptor scintigraphy as a diagnostic imaging study compared with MIBG scintigraphy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437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Systemic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9755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Cytotoxic chemotherapy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should be considered for patients with </a:t>
            </a:r>
            <a:r>
              <a:rPr lang="en-US" u="sng" dirty="0" err="1"/>
              <a:t>unresectable</a:t>
            </a:r>
            <a:r>
              <a:rPr lang="en-US" u="sng" dirty="0"/>
              <a:t> and rapidly </a:t>
            </a:r>
            <a:r>
              <a:rPr lang="en-US" u="sng" dirty="0" smtClean="0"/>
              <a:t>progressive</a:t>
            </a:r>
            <a:r>
              <a:rPr lang="en-US" dirty="0" smtClean="0"/>
              <a:t> MPP and </a:t>
            </a:r>
            <a:r>
              <a:rPr lang="en-US" dirty="0"/>
              <a:t>patients with high tumor burden or a large number of bone </a:t>
            </a:r>
            <a:r>
              <a:rPr lang="en-US" dirty="0" smtClean="0"/>
              <a:t>metastases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Most literature reports evaluating cytotoxic chemotherapy for progressive metastatic </a:t>
            </a:r>
            <a:r>
              <a:rPr lang="en-US" dirty="0" err="1"/>
              <a:t>paraganglioma</a:t>
            </a:r>
            <a:r>
              <a:rPr lang="en-US" dirty="0"/>
              <a:t> predominantly involve patients with retroperitoneal sympathetic catecholamine-secreting tumors.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558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Systemic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Molecular targeted </a:t>
            </a:r>
            <a:r>
              <a:rPr lang="en-US" dirty="0" smtClean="0">
                <a:solidFill>
                  <a:srgbClr val="0070C0"/>
                </a:solidFill>
              </a:rPr>
              <a:t>therapies</a:t>
            </a:r>
            <a:r>
              <a:rPr lang="en-US" dirty="0" smtClean="0"/>
              <a:t>— </a:t>
            </a:r>
            <a:r>
              <a:rPr lang="en-US" dirty="0"/>
              <a:t>Tyrosine kinase inhibitors (TKIs) are a class of agents that interfere with cancer growth and metastatic progression by blocking angiogenesis through the vascular endothelial growth factor receptor (VEGFR) and other pathways.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Sunitinib</a:t>
            </a:r>
            <a:r>
              <a:rPr lang="en-US" dirty="0"/>
              <a:t>, a vascular endothelial growth factor (VEGF) TKI, has demonstrated efficacy and manageable toxicity in patients with </a:t>
            </a:r>
            <a:r>
              <a:rPr lang="en-US" dirty="0" err="1" smtClean="0"/>
              <a:t>paraganglioma</a:t>
            </a:r>
            <a:r>
              <a:rPr lang="en-US" dirty="0" smtClean="0"/>
              <a:t>/</a:t>
            </a:r>
            <a:r>
              <a:rPr lang="en-US" dirty="0" err="1" smtClean="0"/>
              <a:t>pheochromocytom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08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Dose this patient have malignant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paraganglioma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Where is the tumor located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this patient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should the genetic testing be performed in this patient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the prognosis in this patient ?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24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365125"/>
            <a:ext cx="6817083" cy="63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7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Genetic testing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9053"/>
          </a:xfrm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 Age: </a:t>
            </a:r>
            <a:r>
              <a:rPr lang="en-US" dirty="0" smtClean="0"/>
              <a:t>mutation in </a:t>
            </a:r>
            <a:r>
              <a:rPr lang="en-US" dirty="0"/>
              <a:t>patients with </a:t>
            </a:r>
            <a:r>
              <a:rPr lang="en-US" dirty="0" smtClean="0"/>
              <a:t>non syndromic </a:t>
            </a:r>
            <a:r>
              <a:rPr lang="en-US" dirty="0"/>
              <a:t>PPGLs younger </a:t>
            </a:r>
            <a:r>
              <a:rPr lang="en-US" dirty="0" smtClean="0"/>
              <a:t>than 45 </a:t>
            </a:r>
            <a:r>
              <a:rPr lang="en-US" dirty="0"/>
              <a:t>years is 5-fold higher than in patients older than </a:t>
            </a:r>
            <a:r>
              <a:rPr lang="en-US" dirty="0" smtClean="0"/>
              <a:t>45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Bilateral </a:t>
            </a:r>
            <a:r>
              <a:rPr lang="en-US" dirty="0">
                <a:solidFill>
                  <a:srgbClr val="0070C0"/>
                </a:solidFill>
              </a:rPr>
              <a:t>or multifocal </a:t>
            </a:r>
            <a:r>
              <a:rPr lang="en-US" dirty="0" smtClean="0">
                <a:solidFill>
                  <a:srgbClr val="0070C0"/>
                </a:solidFill>
              </a:rPr>
              <a:t>PPGLs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a large study of </a:t>
            </a:r>
            <a:r>
              <a:rPr lang="en-US" dirty="0" smtClean="0"/>
              <a:t>patients With non syndromic PPGLs, </a:t>
            </a:r>
            <a:r>
              <a:rPr lang="en-US" dirty="0"/>
              <a:t>the prevalence of </a:t>
            </a:r>
            <a:r>
              <a:rPr lang="en-US" dirty="0" smtClean="0"/>
              <a:t>germline mutations </a:t>
            </a:r>
            <a:r>
              <a:rPr lang="en-US" dirty="0"/>
              <a:t>associated with multiple PPGLs was </a:t>
            </a:r>
            <a:r>
              <a:rPr lang="en-US" dirty="0" smtClean="0"/>
              <a:t>5-fold higher </a:t>
            </a:r>
            <a:r>
              <a:rPr lang="en-US" dirty="0"/>
              <a:t>than for solitary PPGLs (54 vs 11.5</a:t>
            </a:r>
            <a:r>
              <a:rPr lang="en-US" dirty="0" smtClean="0"/>
              <a:t>%).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 Extra-adrenal </a:t>
            </a:r>
            <a:r>
              <a:rPr lang="en-US" dirty="0">
                <a:solidFill>
                  <a:srgbClr val="0070C0"/>
                </a:solidFill>
              </a:rPr>
              <a:t>tumor location</a:t>
            </a:r>
            <a:r>
              <a:rPr lang="en-US" dirty="0" smtClean="0">
                <a:solidFill>
                  <a:srgbClr val="0070C0"/>
                </a:solidFill>
              </a:rPr>
              <a:t> :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same study</a:t>
            </a:r>
            <a:r>
              <a:rPr lang="en-US" dirty="0"/>
              <a:t>, an extra-adrenal tumor location was shown </a:t>
            </a:r>
            <a:r>
              <a:rPr lang="en-US" dirty="0" smtClean="0"/>
              <a:t>to carry </a:t>
            </a:r>
            <a:r>
              <a:rPr lang="en-US" dirty="0"/>
              <a:t>a 4-fold higher risk of a germline mutation than </a:t>
            </a:r>
            <a:r>
              <a:rPr lang="en-US" dirty="0" smtClean="0"/>
              <a:t>an adrenal </a:t>
            </a:r>
            <a:r>
              <a:rPr lang="en-US" dirty="0"/>
              <a:t>location, with mutations confined </a:t>
            </a:r>
            <a:r>
              <a:rPr lang="en-US" dirty="0" smtClean="0"/>
              <a:t>to </a:t>
            </a:r>
            <a:r>
              <a:rPr lang="en-US" i="1" dirty="0" err="1" smtClean="0"/>
              <a:t>SDHx</a:t>
            </a:r>
            <a:r>
              <a:rPr lang="en-US" i="1" dirty="0" smtClean="0"/>
              <a:t> </a:t>
            </a:r>
            <a:r>
              <a:rPr lang="en-US" dirty="0" smtClean="0"/>
              <a:t>genes.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A positive family history or syndromic presentation </a:t>
            </a:r>
            <a:r>
              <a:rPr lang="en-US" dirty="0" smtClean="0"/>
              <a:t>in patients </a:t>
            </a:r>
            <a:r>
              <a:rPr lang="en-US" dirty="0"/>
              <a:t>with PPGLs not only indicates a high priority </a:t>
            </a:r>
            <a:r>
              <a:rPr lang="en-US" dirty="0" smtClean="0"/>
              <a:t>for genetic </a:t>
            </a:r>
            <a:r>
              <a:rPr lang="en-US" dirty="0"/>
              <a:t>testing, but also may direct targeted germline </a:t>
            </a:r>
            <a:r>
              <a:rPr lang="en-US" dirty="0" smtClean="0"/>
              <a:t>mutation testing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505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Dose this patient have malignant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paraganglioma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Where is the tumor located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this patient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should the genetic testing be performed in this patient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is the prognosis in this patient 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88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29" y="1584099"/>
            <a:ext cx="10896342" cy="4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8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Main Outcome Measures: Baseline description, survival outcomes, and predictors of shorter survival were evaluated in patients with rapidly progressive (n = 29) and indolent disease (n = 188</a:t>
            </a:r>
            <a:r>
              <a:rPr lang="en-US" dirty="0" smtClean="0"/>
              <a:t>).</a:t>
            </a:r>
          </a:p>
          <a:p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Although the five-year survival rate is less than 50 percent, many of these patients have prolonged survival and minimal morbidity.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73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prognosis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96 (35%) </a:t>
            </a:r>
            <a:r>
              <a:rPr lang="en-US" dirty="0" smtClean="0"/>
              <a:t>patients: </a:t>
            </a:r>
            <a:r>
              <a:rPr lang="en-US" dirty="0"/>
              <a:t>synchronous </a:t>
            </a:r>
            <a:r>
              <a:rPr lang="en-US" dirty="0" smtClean="0"/>
              <a:t>metastases.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dirty="0" smtClean="0"/>
              <a:t>176 (</a:t>
            </a:r>
            <a:r>
              <a:rPr lang="en-US" dirty="0"/>
              <a:t>65%) patients, metastases developed at a median of 5.5 years </a:t>
            </a:r>
            <a:r>
              <a:rPr lang="en-US" dirty="0" smtClean="0"/>
              <a:t>from </a:t>
            </a:r>
            <a:r>
              <a:rPr lang="en-US" dirty="0"/>
              <a:t>the initial diagnosis.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Shorter survival correlated with</a:t>
            </a:r>
          </a:p>
          <a:p>
            <a:r>
              <a:rPr lang="en-US" dirty="0"/>
              <a:t> male sex </a:t>
            </a:r>
            <a:endParaRPr lang="en-US" dirty="0" smtClean="0"/>
          </a:p>
          <a:p>
            <a:r>
              <a:rPr lang="en-US" dirty="0" smtClean="0"/>
              <a:t>older age at the time of primary tumor </a:t>
            </a:r>
          </a:p>
          <a:p>
            <a:r>
              <a:rPr lang="en-US" dirty="0" smtClean="0"/>
              <a:t>synchronous </a:t>
            </a:r>
            <a:r>
              <a:rPr lang="en-US" dirty="0"/>
              <a:t>metastases (</a:t>
            </a:r>
            <a:r>
              <a:rPr lang="en-US" i="1" dirty="0"/>
              <a:t>P</a:t>
            </a:r>
            <a:r>
              <a:rPr lang="en-US" dirty="0"/>
              <a:t> &lt; 0.0001), </a:t>
            </a:r>
          </a:p>
          <a:p>
            <a:r>
              <a:rPr lang="en-US" dirty="0"/>
              <a:t>larger primary tumor size (</a:t>
            </a:r>
            <a:r>
              <a:rPr lang="en-US" i="1" dirty="0"/>
              <a:t>P</a:t>
            </a:r>
            <a:r>
              <a:rPr lang="en-US" dirty="0"/>
              <a:t> = 0.0039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elevated </a:t>
            </a:r>
            <a:r>
              <a:rPr lang="en-US" dirty="0"/>
              <a:t>dopamine (</a:t>
            </a:r>
            <a:r>
              <a:rPr lang="en-US" i="1" dirty="0"/>
              <a:t>P</a:t>
            </a:r>
            <a:r>
              <a:rPr lang="en-US" dirty="0"/>
              <a:t> = 0.0195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not undergoing primary tumor resection (</a:t>
            </a:r>
            <a:r>
              <a:rPr lang="en-US" i="1" dirty="0"/>
              <a:t>P</a:t>
            </a:r>
            <a:r>
              <a:rPr lang="en-US" dirty="0"/>
              <a:t> &lt; 0.0001).</a:t>
            </a:r>
          </a:p>
          <a:p>
            <a:r>
              <a:rPr lang="en-US" dirty="0"/>
              <a:t> There was no difference in the type of primary tumor or </a:t>
            </a:r>
            <a:r>
              <a:rPr lang="en-US" dirty="0" smtClean="0"/>
              <a:t>presence of</a:t>
            </a:r>
            <a:r>
              <a:rPr lang="en-US" dirty="0"/>
              <a:t> </a:t>
            </a:r>
            <a:r>
              <a:rPr lang="en-US" i="1" dirty="0"/>
              <a:t>SDHB</a:t>
            </a:r>
            <a:r>
              <a:rPr lang="en-US" dirty="0"/>
              <a:t> mutation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7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Malignant </a:t>
            </a:r>
            <a:r>
              <a:rPr lang="en-US" sz="3200" dirty="0" err="1"/>
              <a:t>paraganglioma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WHO considers that diagnosis of malignancy can only be made by identifying tumor deposits in tissues that do not normally contain </a:t>
            </a:r>
            <a:r>
              <a:rPr lang="en-US" dirty="0" err="1"/>
              <a:t>chromaffin</a:t>
            </a:r>
            <a:r>
              <a:rPr lang="en-US" dirty="0"/>
              <a:t> cells(</a:t>
            </a:r>
            <a:r>
              <a:rPr lang="en-US" dirty="0" err="1"/>
              <a:t>eg</a:t>
            </a:r>
            <a:r>
              <a:rPr lang="en-US" dirty="0"/>
              <a:t> lymph nodes ,liver ,bone ,lung and other distant metastatic sites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Armed forces institute of pathology fascicle for tumors of the Adrenal Glands and Extra Adrenal </a:t>
            </a:r>
            <a:r>
              <a:rPr lang="en-US" dirty="0" err="1"/>
              <a:t>paraganglia</a:t>
            </a:r>
            <a:r>
              <a:rPr lang="en-US" dirty="0"/>
              <a:t> defines malignancy as “extensive local invasion or documentation of metastases”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68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3973" y="2041684"/>
            <a:ext cx="7412358" cy="47026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44699" y="3438658"/>
            <a:ext cx="5221815" cy="2627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5-year </a:t>
            </a:r>
            <a:r>
              <a:rPr lang="en-US" sz="2400" dirty="0"/>
              <a:t>overall survival rate was 85.4</a:t>
            </a:r>
            <a:r>
              <a:rPr lang="en-US" sz="2400" dirty="0" smtClean="0"/>
              <a:t>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10-year </a:t>
            </a:r>
            <a:r>
              <a:rPr lang="en-US" sz="2400" dirty="0"/>
              <a:t>overall survival rate was 72.5%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15-year </a:t>
            </a:r>
            <a:r>
              <a:rPr lang="en-US" sz="2400" dirty="0"/>
              <a:t>overall survival was 65.4%.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3826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What should be done in this case</a:t>
            </a:r>
            <a:r>
              <a:rPr lang="en-US" dirty="0"/>
              <a:t>?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</a:t>
            </a:r>
            <a:r>
              <a:rPr lang="en-US" dirty="0" smtClean="0"/>
              <a:t>ormone </a:t>
            </a:r>
            <a:r>
              <a:rPr lang="en-US" dirty="0"/>
              <a:t>Control </a:t>
            </a:r>
            <a:r>
              <a:rPr lang="en-US" dirty="0" smtClean="0"/>
              <a:t>/Hypertension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Approach to microcytic anemia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Abdominal pain /Amenorrhea/Homogenous mass in pelvis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Pelvic sonography(mass characteristics)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MIBGscan</a:t>
            </a:r>
            <a:r>
              <a:rPr lang="en-US" dirty="0" smtClean="0"/>
              <a:t> may be false negative--&gt;18F-FDG </a:t>
            </a:r>
            <a:r>
              <a:rPr lang="en-US" dirty="0"/>
              <a:t>PET/CT </a:t>
            </a:r>
            <a:r>
              <a:rPr lang="en-US" dirty="0" smtClean="0"/>
              <a:t>scanning  or gallium Ga-68 DOTATATE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Decision –making according location of tumor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6022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7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1631680"/>
            <a:ext cx="10658341" cy="44060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62318" y="3244334"/>
            <a:ext cx="70198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2016 </a:t>
            </a:r>
            <a:r>
              <a:rPr lang="en-US" dirty="0"/>
              <a:t>European Society of Endocrinology</a:t>
            </a:r>
          </a:p>
        </p:txBody>
      </p:sp>
    </p:spTree>
    <p:extLst>
      <p:ext uri="{BB962C8B-B14F-4D97-AF65-F5344CB8AC3E}">
        <p14:creationId xmlns:p14="http://schemas.microsoft.com/office/powerpoint/2010/main" val="187683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013361" cy="64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6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0" y="1768341"/>
            <a:ext cx="7200364" cy="4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3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82" y="3203155"/>
            <a:ext cx="6657305" cy="194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82" y="2069815"/>
            <a:ext cx="6113205" cy="14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3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Dose this patient have malignant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paraganglioma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Where is the tumor located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this patient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should the genetic testing be performed in this patient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the prognosis in this patient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should follow-up be performed in this patient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Malignant </a:t>
            </a:r>
            <a:r>
              <a:rPr lang="en-US" sz="3200" dirty="0" err="1"/>
              <a:t>paraganglioma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incidence of MPPs is&lt;1 per 1million people/year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Malignant </a:t>
            </a:r>
            <a:r>
              <a:rPr lang="en-US" dirty="0"/>
              <a:t>disease has been reported in 2% </a:t>
            </a:r>
            <a:r>
              <a:rPr lang="en-US" dirty="0" smtClean="0"/>
              <a:t>- </a:t>
            </a:r>
            <a:r>
              <a:rPr lang="en-US" dirty="0"/>
              <a:t>13% of patients with PHEO and </a:t>
            </a:r>
            <a:r>
              <a:rPr lang="en-US" dirty="0" smtClean="0"/>
              <a:t>&gt;25% with </a:t>
            </a:r>
            <a:r>
              <a:rPr lang="en-US" dirty="0"/>
              <a:t>PGL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usual sites of metastatic involvement include the </a:t>
            </a:r>
            <a:r>
              <a:rPr lang="en-US" dirty="0" smtClean="0"/>
              <a:t>lymph nodes </a:t>
            </a:r>
            <a:r>
              <a:rPr lang="en-US" dirty="0"/>
              <a:t>(80% of patients), bones (71%), liver (50%), and Lung(50</a:t>
            </a:r>
            <a:r>
              <a:rPr lang="en-US" dirty="0" smtClean="0"/>
              <a:t>%)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68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Clinical </a:t>
            </a:r>
            <a:r>
              <a:rPr lang="en-US" sz="3200" dirty="0"/>
              <a:t>Q</a:t>
            </a:r>
            <a:r>
              <a:rPr lang="en-US" sz="3200" dirty="0" smtClean="0"/>
              <a:t>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Dose this patient have malignant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paraganglioma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 are condition that  PPGL can be biochemically negative?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Where is the tumor located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treatment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this patient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should the genetic testing be performed in this patient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the prognosis in this patient 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nevertheless situations that clinicians </a:t>
            </a:r>
            <a:r>
              <a:rPr lang="en-US" dirty="0" smtClean="0"/>
              <a:t>should be </a:t>
            </a:r>
            <a:r>
              <a:rPr lang="en-US" dirty="0"/>
              <a:t>aware of where PPGL can be biochemically </a:t>
            </a:r>
            <a:r>
              <a:rPr lang="en-US" dirty="0" smtClean="0"/>
              <a:t>negative: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</a:t>
            </a:r>
            <a:r>
              <a:rPr lang="en-US" dirty="0"/>
              <a:t>) skull base and </a:t>
            </a:r>
            <a:r>
              <a:rPr lang="en-US" dirty="0" smtClean="0"/>
              <a:t>neck PGL, </a:t>
            </a:r>
            <a:r>
              <a:rPr lang="en-US" dirty="0"/>
              <a:t>often biochemically silent and for </a:t>
            </a:r>
            <a:r>
              <a:rPr lang="en-US" dirty="0" smtClean="0"/>
              <a:t>which imaging </a:t>
            </a:r>
            <a:r>
              <a:rPr lang="en-US" dirty="0"/>
              <a:t>represents the principal means for </a:t>
            </a:r>
            <a:r>
              <a:rPr lang="en-US" dirty="0" smtClean="0"/>
              <a:t>diagnosis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2) </a:t>
            </a:r>
            <a:r>
              <a:rPr lang="en-US" dirty="0" smtClean="0"/>
              <a:t>PGL </a:t>
            </a:r>
            <a:r>
              <a:rPr lang="en-US" dirty="0"/>
              <a:t>in patients with </a:t>
            </a:r>
            <a:r>
              <a:rPr lang="en-US" i="1" dirty="0" err="1"/>
              <a:t>SDHx</a:t>
            </a:r>
            <a:r>
              <a:rPr lang="en-US" i="1" dirty="0"/>
              <a:t> </a:t>
            </a:r>
            <a:r>
              <a:rPr lang="en-US" dirty="0" smtClean="0"/>
              <a:t>mutations. Emerging </a:t>
            </a:r>
            <a:r>
              <a:rPr lang="en-US" dirty="0"/>
              <a:t>evidence indicates that some of these </a:t>
            </a:r>
            <a:r>
              <a:rPr lang="en-US" dirty="0" smtClean="0"/>
              <a:t>PGL lack </a:t>
            </a:r>
            <a:r>
              <a:rPr lang="en-US" dirty="0"/>
              <a:t>the biosynthetic machinery for </a:t>
            </a:r>
            <a:r>
              <a:rPr lang="en-US" dirty="0" smtClean="0"/>
              <a:t>catecholamine production </a:t>
            </a:r>
            <a:r>
              <a:rPr lang="en-US" dirty="0"/>
              <a:t>and may present with </a:t>
            </a:r>
            <a:r>
              <a:rPr lang="en-US" dirty="0" smtClean="0"/>
              <a:t>biochemically silent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5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presence of a smaller piece of functional </a:t>
            </a:r>
            <a:r>
              <a:rPr lang="en-US" dirty="0" smtClean="0"/>
              <a:t>tissue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release </a:t>
            </a:r>
            <a:r>
              <a:rPr lang="en-US" dirty="0"/>
              <a:t>of a small amount of </a:t>
            </a:r>
            <a:r>
              <a:rPr lang="en-US" dirty="0" smtClean="0"/>
              <a:t>un </a:t>
            </a:r>
            <a:r>
              <a:rPr lang="en-US" dirty="0" err="1" smtClean="0"/>
              <a:t>metabolised</a:t>
            </a:r>
            <a:r>
              <a:rPr lang="en-US" dirty="0" smtClean="0"/>
              <a:t> </a:t>
            </a:r>
            <a:r>
              <a:rPr lang="en-US" dirty="0" err="1"/>
              <a:t>catecholamines</a:t>
            </a:r>
            <a:r>
              <a:rPr lang="en-US" dirty="0"/>
              <a:t> </a:t>
            </a:r>
            <a:r>
              <a:rPr lang="en-US" dirty="0" smtClean="0"/>
              <a:t> due </a:t>
            </a:r>
            <a:r>
              <a:rPr lang="en-US" dirty="0"/>
              <a:t>to a </a:t>
            </a:r>
            <a:r>
              <a:rPr lang="en-US" dirty="0" smtClean="0"/>
              <a:t>rapid intra </a:t>
            </a:r>
            <a:r>
              <a:rPr lang="en-US" dirty="0" err="1" smtClean="0"/>
              <a:t>tumoural</a:t>
            </a:r>
            <a:r>
              <a:rPr lang="en-US" dirty="0" smtClean="0"/>
              <a:t> </a:t>
            </a:r>
            <a:r>
              <a:rPr lang="en-US" dirty="0"/>
              <a:t>turnover </a:t>
            </a:r>
            <a:r>
              <a:rPr lang="en-US" dirty="0" smtClean="0"/>
              <a:t>rate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silent </a:t>
            </a:r>
            <a:r>
              <a:rPr lang="en-US" dirty="0"/>
              <a:t>stress-activated </a:t>
            </a:r>
            <a:r>
              <a:rPr lang="en-US" dirty="0" smtClean="0"/>
              <a:t>tumors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DA-producing </a:t>
            </a:r>
            <a:r>
              <a:rPr lang="en-US" dirty="0" err="1" smtClean="0"/>
              <a:t>pheochromocytomas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familial PCC </a:t>
            </a:r>
            <a:r>
              <a:rPr lang="en-US" dirty="0"/>
              <a:t>syndromes  screened at early </a:t>
            </a:r>
            <a:r>
              <a:rPr lang="en-US" dirty="0" smtClean="0"/>
              <a:t>stages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300" dirty="0" err="1" smtClean="0"/>
              <a:t>pheochromocytoma</a:t>
            </a:r>
            <a:r>
              <a:rPr lang="en-US" sz="2300" dirty="0" smtClean="0"/>
              <a:t> :an uncommon presentation of an asymptomatic and biochemically silent adrenal </a:t>
            </a:r>
            <a:r>
              <a:rPr lang="en-US" sz="2300" dirty="0" err="1" smtClean="0"/>
              <a:t>incidentaloma</a:t>
            </a:r>
            <a:r>
              <a:rPr lang="en-US" sz="2300" dirty="0"/>
              <a:t> </a:t>
            </a:r>
            <a:r>
              <a:rPr lang="en-US" sz="2300" dirty="0" smtClean="0"/>
              <a:t>Malays j Med </a:t>
            </a:r>
            <a:r>
              <a:rPr lang="en-US" sz="2300" dirty="0" err="1" smtClean="0"/>
              <a:t>Sci</a:t>
            </a:r>
            <a:r>
              <a:rPr lang="en-US" sz="2300" dirty="0" smtClean="0"/>
              <a:t> June 2012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5187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2642</Words>
  <Application>Microsoft Office PowerPoint</Application>
  <PresentationFormat>Custom</PresentationFormat>
  <Paragraphs>308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IN THE NAME OF ALLAH</vt:lpstr>
      <vt:lpstr>PROBLEM LIST</vt:lpstr>
      <vt:lpstr>Clinical Question</vt:lpstr>
      <vt:lpstr>Malignant paraganglioma </vt:lpstr>
      <vt:lpstr>Malignant paraganglioma </vt:lpstr>
      <vt:lpstr>Malignant paraganglioma </vt:lpstr>
      <vt:lpstr>Clinical Question</vt:lpstr>
      <vt:lpstr>PowerPoint Presentation</vt:lpstr>
      <vt:lpstr>PowerPoint Presentation</vt:lpstr>
      <vt:lpstr>Clinical Question</vt:lpstr>
      <vt:lpstr>PowerPoint Presentation</vt:lpstr>
      <vt:lpstr>123IMIBG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Question</vt:lpstr>
      <vt:lpstr>PowerPoint Presentation</vt:lpstr>
      <vt:lpstr>Treatment</vt:lpstr>
      <vt:lpstr>Treatment</vt:lpstr>
      <vt:lpstr>Local therapy</vt:lpstr>
      <vt:lpstr>Local therapy</vt:lpstr>
      <vt:lpstr>Local therapy</vt:lpstr>
      <vt:lpstr>Local therapy</vt:lpstr>
      <vt:lpstr>Systemic therapy</vt:lpstr>
      <vt:lpstr>Systemic therapy</vt:lpstr>
      <vt:lpstr>Systemic therapy</vt:lpstr>
      <vt:lpstr>Systemic therapy</vt:lpstr>
      <vt:lpstr>Systemic therapy</vt:lpstr>
      <vt:lpstr>Systemic therapy</vt:lpstr>
      <vt:lpstr>Systemic therapy</vt:lpstr>
      <vt:lpstr>Clinical Question</vt:lpstr>
      <vt:lpstr>PowerPoint Presentation</vt:lpstr>
      <vt:lpstr>Genetic testing</vt:lpstr>
      <vt:lpstr>Clinical Question</vt:lpstr>
      <vt:lpstr>PowerPoint Presentation</vt:lpstr>
      <vt:lpstr>PowerPoint Presentation</vt:lpstr>
      <vt:lpstr>prognosis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Question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SONY</dc:creator>
  <cp:lastModifiedBy>هنگامه عبدی</cp:lastModifiedBy>
  <cp:revision>195</cp:revision>
  <dcterms:created xsi:type="dcterms:W3CDTF">2019-09-25T12:48:43Z</dcterms:created>
  <dcterms:modified xsi:type="dcterms:W3CDTF">2019-10-07T05:42:13Z</dcterms:modified>
</cp:coreProperties>
</file>