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7" r:id="rId2"/>
    <p:sldId id="293" r:id="rId3"/>
    <p:sldId id="294" r:id="rId4"/>
    <p:sldId id="350" r:id="rId5"/>
    <p:sldId id="297" r:id="rId6"/>
    <p:sldId id="298" r:id="rId7"/>
    <p:sldId id="299" r:id="rId8"/>
    <p:sldId id="300" r:id="rId9"/>
    <p:sldId id="301" r:id="rId10"/>
    <p:sldId id="385" r:id="rId11"/>
    <p:sldId id="303" r:id="rId12"/>
    <p:sldId id="357" r:id="rId13"/>
    <p:sldId id="304" r:id="rId14"/>
    <p:sldId id="307" r:id="rId15"/>
    <p:sldId id="308" r:id="rId16"/>
    <p:sldId id="309" r:id="rId17"/>
    <p:sldId id="310" r:id="rId18"/>
    <p:sldId id="311" r:id="rId19"/>
    <p:sldId id="358" r:id="rId20"/>
    <p:sldId id="312" r:id="rId21"/>
    <p:sldId id="314" r:id="rId22"/>
    <p:sldId id="315" r:id="rId23"/>
    <p:sldId id="317" r:id="rId24"/>
    <p:sldId id="318" r:id="rId25"/>
    <p:sldId id="319" r:id="rId26"/>
    <p:sldId id="320" r:id="rId27"/>
    <p:sldId id="321" r:id="rId28"/>
    <p:sldId id="362" r:id="rId29"/>
    <p:sldId id="381" r:id="rId30"/>
    <p:sldId id="382" r:id="rId31"/>
    <p:sldId id="383" r:id="rId32"/>
    <p:sldId id="384" r:id="rId33"/>
    <p:sldId id="323" r:id="rId34"/>
    <p:sldId id="352" r:id="rId35"/>
    <p:sldId id="375" r:id="rId36"/>
    <p:sldId id="336" r:id="rId37"/>
    <p:sldId id="337" r:id="rId38"/>
    <p:sldId id="338" r:id="rId39"/>
    <p:sldId id="340" r:id="rId40"/>
    <p:sldId id="341" r:id="rId41"/>
    <p:sldId id="399" r:id="rId42"/>
    <p:sldId id="343" r:id="rId43"/>
    <p:sldId id="344" r:id="rId44"/>
    <p:sldId id="347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64" r:id="rId58"/>
    <p:sldId id="258" r:id="rId59"/>
    <p:sldId id="259" r:id="rId60"/>
    <p:sldId id="260" r:id="rId61"/>
    <p:sldId id="261" r:id="rId62"/>
    <p:sldId id="265" r:id="rId63"/>
    <p:sldId id="266" r:id="rId64"/>
    <p:sldId id="267" r:id="rId65"/>
    <p:sldId id="268" r:id="rId66"/>
    <p:sldId id="269" r:id="rId67"/>
    <p:sldId id="272" r:id="rId68"/>
    <p:sldId id="274" r:id="rId69"/>
    <p:sldId id="275" r:id="rId70"/>
    <p:sldId id="279" r:id="rId71"/>
    <p:sldId id="276" r:id="rId72"/>
    <p:sldId id="277" r:id="rId73"/>
    <p:sldId id="280" r:id="rId74"/>
    <p:sldId id="281" r:id="rId75"/>
    <p:sldId id="282" r:id="rId76"/>
    <p:sldId id="284" r:id="rId77"/>
    <p:sldId id="283" r:id="rId78"/>
    <p:sldId id="288" r:id="rId79"/>
    <p:sldId id="289" r:id="rId80"/>
    <p:sldId id="291" r:id="rId81"/>
    <p:sldId id="292" r:id="rId82"/>
    <p:sldId id="386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7591422273298E-2"/>
          <c:y val="3.8211682326071202E-2"/>
          <c:w val="0.80278551624332195"/>
          <c:h val="0.855525102914426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chemeClr val="accent3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Sheet1!$E$2:$E$7</c:f>
                <c:numCache>
                  <c:formatCode>General</c:formatCode>
                  <c:ptCount val="6"/>
                  <c:pt idx="0">
                    <c:v>0.27</c:v>
                  </c:pt>
                  <c:pt idx="1">
                    <c:v>0.09</c:v>
                  </c:pt>
                  <c:pt idx="2">
                    <c:v>0.16</c:v>
                  </c:pt>
                  <c:pt idx="3">
                    <c:v>0.19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0.11</c:v>
                  </c:pt>
                  <c:pt idx="1">
                    <c:v>0.08</c:v>
                  </c:pt>
                  <c:pt idx="2">
                    <c:v>0.15</c:v>
                  </c:pt>
                  <c:pt idx="3">
                    <c:v>0.16</c:v>
                  </c:pt>
                </c:numCache>
              </c:numRef>
            </c:minus>
          </c:errBars>
          <c:x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1.02</c:v>
                </c:pt>
                <c:pt idx="2">
                  <c:v>1.1100000000000001</c:v>
                </c:pt>
                <c:pt idx="3">
                  <c:v>1.03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C4-40BB-BA9F-D151F973D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66384"/>
        <c:axId val="197768736"/>
      </c:scatterChart>
      <c:valAx>
        <c:axId val="197766384"/>
        <c:scaling>
          <c:orientation val="minMax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crossAx val="197768736"/>
        <c:crosses val="autoZero"/>
        <c:crossBetween val="midCat"/>
      </c:valAx>
      <c:valAx>
        <c:axId val="19776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97766384"/>
        <c:crossesAt val="1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7591422273298E-2"/>
          <c:y val="5.86646602223816E-2"/>
          <c:w val="0.80278551624332195"/>
          <c:h val="0.81461884913112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chemeClr val="accent3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Sheet1!$E$2:$E$8</c:f>
                <c:numCache>
                  <c:formatCode>General</c:formatCode>
                  <c:ptCount val="7"/>
                  <c:pt idx="0">
                    <c:v>0.17</c:v>
                  </c:pt>
                  <c:pt idx="1">
                    <c:v>0.28000000000000003</c:v>
                  </c:pt>
                  <c:pt idx="2">
                    <c:v>0.41</c:v>
                  </c:pt>
                  <c:pt idx="3">
                    <c:v>0.24</c:v>
                  </c:pt>
                  <c:pt idx="4">
                    <c:v>0.13</c:v>
                  </c:pt>
                  <c:pt idx="5">
                    <c:v>0.24</c:v>
                  </c:pt>
                  <c:pt idx="6">
                    <c:v>0.61</c:v>
                  </c:pt>
                </c:numCache>
              </c:numRef>
            </c:plus>
            <c:minus>
              <c:numRef>
                <c:f>Sheet1!$D$2:$D$8</c:f>
                <c:numCache>
                  <c:formatCode>General</c:formatCode>
                  <c:ptCount val="7"/>
                  <c:pt idx="0">
                    <c:v>0.15</c:v>
                  </c:pt>
                  <c:pt idx="1">
                    <c:v>0.23</c:v>
                  </c:pt>
                  <c:pt idx="2">
                    <c:v>0.3</c:v>
                  </c:pt>
                  <c:pt idx="3">
                    <c:v>0.2</c:v>
                  </c:pt>
                  <c:pt idx="4">
                    <c:v>0.11</c:v>
                  </c:pt>
                  <c:pt idx="5">
                    <c:v>0.2</c:v>
                  </c:pt>
                  <c:pt idx="6">
                    <c:v>0.4</c:v>
                  </c:pt>
                </c:numCache>
              </c:numRef>
            </c:minus>
          </c:errBars>
          <c:xVal>
            <c:numRef>
              <c:f>Sheet1!$B$2:$B$8</c:f>
              <c:numCache>
                <c:formatCode>General</c:formatCode>
                <c:ptCount val="7"/>
                <c:pt idx="0">
                  <c:v>0.95</c:v>
                </c:pt>
                <c:pt idx="1">
                  <c:v>1.1100000000000001</c:v>
                </c:pt>
                <c:pt idx="2">
                  <c:v>1.19</c:v>
                </c:pt>
                <c:pt idx="3">
                  <c:v>1.27</c:v>
                </c:pt>
                <c:pt idx="4">
                  <c:v>0.91</c:v>
                </c:pt>
                <c:pt idx="5">
                  <c:v>1.08</c:v>
                </c:pt>
                <c:pt idx="6">
                  <c:v>1.22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C9-4F97-9F5E-A26B8988E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48744"/>
        <c:axId val="197748352"/>
      </c:scatterChart>
      <c:valAx>
        <c:axId val="197748744"/>
        <c:scaling>
          <c:orientation val="minMax"/>
        </c:scaling>
        <c:delete val="0"/>
        <c:axPos val="b"/>
        <c:numFmt formatCode="#,##0.00" sourceLinked="0"/>
        <c:majorTickMark val="out"/>
        <c:minorTickMark val="out"/>
        <c:tickLblPos val="nextTo"/>
        <c:crossAx val="197748352"/>
        <c:crosses val="autoZero"/>
        <c:crossBetween val="midCat"/>
      </c:valAx>
      <c:valAx>
        <c:axId val="19774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97748744"/>
        <c:crossesAt val="1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7591422273298E-2"/>
          <c:y val="2.0635418012336301E-2"/>
          <c:w val="0.80278551624332195"/>
          <c:h val="0.869745817279459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chemeClr val="accent3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Sheet1!$E$2:$E$8</c:f>
                <c:numCache>
                  <c:formatCode>General</c:formatCode>
                  <c:ptCount val="7"/>
                  <c:pt idx="0">
                    <c:v>0.2</c:v>
                  </c:pt>
                  <c:pt idx="2">
                    <c:v>0.25</c:v>
                  </c:pt>
                  <c:pt idx="3">
                    <c:v>0.25</c:v>
                  </c:pt>
                  <c:pt idx="4">
                    <c:v>0.59</c:v>
                  </c:pt>
                  <c:pt idx="5">
                    <c:v>0.19</c:v>
                  </c:pt>
                  <c:pt idx="6">
                    <c:v>0.21</c:v>
                  </c:pt>
                </c:numCache>
              </c:numRef>
            </c:plus>
            <c:minus>
              <c:numRef>
                <c:f>Sheet1!$D$2:$D$8</c:f>
                <c:numCache>
                  <c:formatCode>General</c:formatCode>
                  <c:ptCount val="7"/>
                  <c:pt idx="0">
                    <c:v>1.1000000000000001</c:v>
                  </c:pt>
                  <c:pt idx="2">
                    <c:v>0.19</c:v>
                  </c:pt>
                  <c:pt idx="3">
                    <c:v>0.2</c:v>
                  </c:pt>
                  <c:pt idx="4">
                    <c:v>0.36</c:v>
                  </c:pt>
                  <c:pt idx="5">
                    <c:v>1.1000000000000001</c:v>
                  </c:pt>
                  <c:pt idx="6">
                    <c:v>0.17</c:v>
                  </c:pt>
                </c:numCache>
              </c:numRef>
            </c:minus>
          </c:errBars>
          <c:xVal>
            <c:numRef>
              <c:f>Sheet1!$B$2:$B$8</c:f>
              <c:numCache>
                <c:formatCode>General</c:formatCode>
                <c:ptCount val="7"/>
                <c:pt idx="0">
                  <c:v>0.96</c:v>
                </c:pt>
                <c:pt idx="2">
                  <c:v>0.79</c:v>
                </c:pt>
                <c:pt idx="3">
                  <c:v>1.08</c:v>
                </c:pt>
                <c:pt idx="4">
                  <c:v>0.91</c:v>
                </c:pt>
                <c:pt idx="5">
                  <c:v>0.95</c:v>
                </c:pt>
                <c:pt idx="6">
                  <c:v>0.88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FA-4101-A20E-080302600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47568"/>
        <c:axId val="197755800"/>
      </c:scatterChart>
      <c:valAx>
        <c:axId val="197747568"/>
        <c:scaling>
          <c:orientation val="minMax"/>
          <c:min val="0"/>
        </c:scaling>
        <c:delete val="0"/>
        <c:axPos val="b"/>
        <c:numFmt formatCode="#,##0.00" sourceLinked="0"/>
        <c:majorTickMark val="out"/>
        <c:minorTickMark val="out"/>
        <c:tickLblPos val="nextTo"/>
        <c:crossAx val="197755800"/>
        <c:crosses val="autoZero"/>
        <c:crossBetween val="midCat"/>
      </c:valAx>
      <c:valAx>
        <c:axId val="197755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97747568"/>
        <c:crossesAt val="1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7591422273298E-2"/>
          <c:y val="3.8211682326071202E-2"/>
          <c:w val="0.80278551624332195"/>
          <c:h val="0.855525102914426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chemeClr val="accent3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Sheet1!$E$2:$E$8</c:f>
                <c:numCache>
                  <c:formatCode>General</c:formatCode>
                  <c:ptCount val="7"/>
                  <c:pt idx="0">
                    <c:v>0.16</c:v>
                  </c:pt>
                  <c:pt idx="1">
                    <c:v>0.26</c:v>
                  </c:pt>
                  <c:pt idx="2">
                    <c:v>0.16</c:v>
                  </c:pt>
                  <c:pt idx="3">
                    <c:v>0.22</c:v>
                  </c:pt>
                  <c:pt idx="4">
                    <c:v>0.13</c:v>
                  </c:pt>
                  <c:pt idx="5">
                    <c:v>0.2</c:v>
                  </c:pt>
                  <c:pt idx="6">
                    <c:v>0.13</c:v>
                  </c:pt>
                </c:numCache>
              </c:numRef>
            </c:plus>
            <c:minus>
              <c:numRef>
                <c:f>Sheet1!$D$2:$D$8</c:f>
                <c:numCache>
                  <c:formatCode>General</c:formatCode>
                  <c:ptCount val="7"/>
                  <c:pt idx="0">
                    <c:v>0.14000000000000001</c:v>
                  </c:pt>
                  <c:pt idx="1">
                    <c:v>0.2</c:v>
                  </c:pt>
                  <c:pt idx="2">
                    <c:v>0.14000000000000001</c:v>
                  </c:pt>
                  <c:pt idx="3">
                    <c:v>0.18</c:v>
                  </c:pt>
                  <c:pt idx="4">
                    <c:v>0.11</c:v>
                  </c:pt>
                  <c:pt idx="5">
                    <c:v>0.17</c:v>
                  </c:pt>
                  <c:pt idx="6">
                    <c:v>0.12</c:v>
                  </c:pt>
                </c:numCache>
              </c:numRef>
            </c:minus>
          </c:errBars>
          <c:xVal>
            <c:numRef>
              <c:f>Sheet1!$B$2:$B$8</c:f>
              <c:numCache>
                <c:formatCode>General</c:formatCode>
                <c:ptCount val="7"/>
                <c:pt idx="0">
                  <c:v>1.03</c:v>
                </c:pt>
                <c:pt idx="1">
                  <c:v>0.9</c:v>
                </c:pt>
                <c:pt idx="2">
                  <c:v>0.95</c:v>
                </c:pt>
                <c:pt idx="3">
                  <c:v>0.97</c:v>
                </c:pt>
                <c:pt idx="4">
                  <c:v>1.01</c:v>
                </c:pt>
                <c:pt idx="5">
                  <c:v>1</c:v>
                </c:pt>
                <c:pt idx="6">
                  <c:v>1.02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E1-4AF8-99BF-C03AE966C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60896"/>
        <c:axId val="197776968"/>
      </c:scatterChart>
      <c:valAx>
        <c:axId val="197760896"/>
        <c:scaling>
          <c:orientation val="minMax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crossAx val="197776968"/>
        <c:crosses val="autoZero"/>
        <c:crossBetween val="midCat"/>
      </c:valAx>
      <c:valAx>
        <c:axId val="197776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97760896"/>
        <c:crossesAt val="1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7591422273381E-2"/>
          <c:y val="1.6012832935696896E-2"/>
          <c:w val="0.80278551624332195"/>
          <c:h val="0.8703300014746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rgbClr val="800080"/>
                </a:solidFill>
              </a:ln>
            </c:spPr>
          </c:marker>
          <c:dPt>
            <c:idx val="0"/>
            <c:marker>
              <c:spPr>
                <a:solidFill>
                  <a:srgbClr val="00B0F0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DC-494E-BE8B-0D038135E792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Sheet1!$E$2:$E$8</c:f>
                <c:numCache>
                  <c:formatCode>General</c:formatCode>
                  <c:ptCount val="7"/>
                  <c:pt idx="0">
                    <c:v>0.13</c:v>
                  </c:pt>
                  <c:pt idx="1">
                    <c:v>0.12</c:v>
                  </c:pt>
                  <c:pt idx="2">
                    <c:v>0.14000000000000001</c:v>
                  </c:pt>
                  <c:pt idx="3">
                    <c:v>0.15</c:v>
                  </c:pt>
                  <c:pt idx="4">
                    <c:v>0.22</c:v>
                  </c:pt>
                  <c:pt idx="5">
                    <c:v>0.2</c:v>
                  </c:pt>
                  <c:pt idx="6">
                    <c:v>0.13</c:v>
                  </c:pt>
                </c:numCache>
              </c:numRef>
            </c:plus>
            <c:minus>
              <c:numRef>
                <c:f>Sheet1!$D$2:$D$8</c:f>
                <c:numCache>
                  <c:formatCode>General</c:formatCode>
                  <c:ptCount val="7"/>
                  <c:pt idx="0">
                    <c:v>0.12</c:v>
                  </c:pt>
                  <c:pt idx="1">
                    <c:v>0.11</c:v>
                  </c:pt>
                  <c:pt idx="2">
                    <c:v>0.11</c:v>
                  </c:pt>
                  <c:pt idx="3">
                    <c:v>0.13</c:v>
                  </c:pt>
                  <c:pt idx="4">
                    <c:v>0.17</c:v>
                  </c:pt>
                  <c:pt idx="5">
                    <c:v>0.15</c:v>
                  </c:pt>
                  <c:pt idx="6">
                    <c:v>0.11</c:v>
                  </c:pt>
                </c:numCache>
              </c:numRef>
            </c:minus>
          </c:errBars>
          <c:xVal>
            <c:numRef>
              <c:f>Sheet1!$B$2:$B$8</c:f>
              <c:numCache>
                <c:formatCode>General</c:formatCode>
                <c:ptCount val="7"/>
                <c:pt idx="0">
                  <c:v>0.86</c:v>
                </c:pt>
                <c:pt idx="1">
                  <c:v>0.89</c:v>
                </c:pt>
                <c:pt idx="2">
                  <c:v>0.68</c:v>
                </c:pt>
                <c:pt idx="3">
                  <c:v>0.62</c:v>
                </c:pt>
                <c:pt idx="4">
                  <c:v>0.87</c:v>
                </c:pt>
                <c:pt idx="5">
                  <c:v>0.65</c:v>
                </c:pt>
                <c:pt idx="6">
                  <c:v>0.66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9B-4709-B9C3-125D33D39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73440"/>
        <c:axId val="197769520"/>
      </c:scatterChart>
      <c:valAx>
        <c:axId val="197773440"/>
        <c:scaling>
          <c:orientation val="minMax"/>
        </c:scaling>
        <c:delete val="0"/>
        <c:axPos val="b"/>
        <c:numFmt formatCode="#,##0.00" sourceLinked="0"/>
        <c:majorTickMark val="out"/>
        <c:minorTickMark val="out"/>
        <c:tickLblPos val="nextTo"/>
        <c:crossAx val="197769520"/>
        <c:crosses val="autoZero"/>
        <c:crossBetween val="midCat"/>
      </c:valAx>
      <c:valAx>
        <c:axId val="19776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97773440"/>
        <c:crossesAt val="1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7591422273298E-2"/>
          <c:y val="6.0314501141381698E-2"/>
          <c:w val="0.80278551624332195"/>
          <c:h val="0.812117874477563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</c:marker>
          <c:errBars>
            <c:errDir val="x"/>
            <c:errBarType val="both"/>
            <c:errValType val="cust"/>
            <c:noEndCap val="0"/>
            <c:plus>
              <c:numRef>
                <c:f>Sheet1!$E$2:$E$12</c:f>
                <c:numCache>
                  <c:formatCode>General</c:formatCode>
                  <c:ptCount val="11"/>
                  <c:pt idx="0">
                    <c:v>0.11</c:v>
                  </c:pt>
                  <c:pt idx="1">
                    <c:v>0.19</c:v>
                  </c:pt>
                  <c:pt idx="2">
                    <c:v>0.2</c:v>
                  </c:pt>
                  <c:pt idx="3">
                    <c:v>0.25</c:v>
                  </c:pt>
                  <c:pt idx="4">
                    <c:v>0.2</c:v>
                  </c:pt>
                  <c:pt idx="5">
                    <c:v>0.22</c:v>
                  </c:pt>
                  <c:pt idx="6">
                    <c:v>0.2</c:v>
                  </c:pt>
                  <c:pt idx="7">
                    <c:v>0.13</c:v>
                  </c:pt>
                  <c:pt idx="8">
                    <c:v>0.14000000000000001</c:v>
                  </c:pt>
                  <c:pt idx="9">
                    <c:v>0.06</c:v>
                  </c:pt>
                  <c:pt idx="10">
                    <c:v>0.17</c:v>
                  </c:pt>
                </c:numCache>
              </c:numRef>
            </c:plus>
            <c:minus>
              <c:numRef>
                <c:f>Sheet1!$D$2:$D$12</c:f>
                <c:numCache>
                  <c:formatCode>General</c:formatCode>
                  <c:ptCount val="11"/>
                  <c:pt idx="0">
                    <c:v>0.11</c:v>
                  </c:pt>
                  <c:pt idx="1">
                    <c:v>0.15</c:v>
                  </c:pt>
                  <c:pt idx="2">
                    <c:v>0.16</c:v>
                  </c:pt>
                  <c:pt idx="3">
                    <c:v>0.19</c:v>
                  </c:pt>
                  <c:pt idx="4">
                    <c:v>0.16</c:v>
                  </c:pt>
                  <c:pt idx="5">
                    <c:v>0.18</c:v>
                  </c:pt>
                  <c:pt idx="6">
                    <c:v>0.15</c:v>
                  </c:pt>
                  <c:pt idx="7">
                    <c:v>0.11</c:v>
                  </c:pt>
                  <c:pt idx="8">
                    <c:v>0.13</c:v>
                  </c:pt>
                  <c:pt idx="9">
                    <c:v>0.06</c:v>
                  </c:pt>
                  <c:pt idx="10">
                    <c:v>0.13</c:v>
                  </c:pt>
                </c:numCache>
              </c:numRef>
            </c:minus>
          </c:errBars>
          <c:xVal>
            <c:numRef>
              <c:f>Sheet1!$B$2:$B$12</c:f>
              <c:numCache>
                <c:formatCode>General</c:formatCode>
                <c:ptCount val="11"/>
                <c:pt idx="0">
                  <c:v>0.86</c:v>
                </c:pt>
                <c:pt idx="1">
                  <c:v>0.87</c:v>
                </c:pt>
                <c:pt idx="2">
                  <c:v>0.85</c:v>
                </c:pt>
                <c:pt idx="3">
                  <c:v>0.9</c:v>
                </c:pt>
                <c:pt idx="4">
                  <c:v>0.89</c:v>
                </c:pt>
                <c:pt idx="5">
                  <c:v>0.87</c:v>
                </c:pt>
                <c:pt idx="6">
                  <c:v>0.67</c:v>
                </c:pt>
                <c:pt idx="7">
                  <c:v>0.78</c:v>
                </c:pt>
                <c:pt idx="8">
                  <c:v>0.87</c:v>
                </c:pt>
                <c:pt idx="9">
                  <c:v>0.73</c:v>
                </c:pt>
                <c:pt idx="10">
                  <c:v>0.6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10.5</c:v>
                </c:pt>
                <c:pt idx="1">
                  <c:v>9.5</c:v>
                </c:pt>
                <c:pt idx="2">
                  <c:v>8.5</c:v>
                </c:pt>
                <c:pt idx="3">
                  <c:v>7.5</c:v>
                </c:pt>
                <c:pt idx="4">
                  <c:v>6.5</c:v>
                </c:pt>
                <c:pt idx="5">
                  <c:v>5.5</c:v>
                </c:pt>
                <c:pt idx="6">
                  <c:v>4.5</c:v>
                </c:pt>
                <c:pt idx="7">
                  <c:v>3.5</c:v>
                </c:pt>
                <c:pt idx="8">
                  <c:v>2.5</c:v>
                </c:pt>
                <c:pt idx="9">
                  <c:v>1.5</c:v>
                </c:pt>
                <c:pt idx="10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2D-4050-9AF1-FCE5FE8DF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774224"/>
        <c:axId val="197753448"/>
      </c:scatterChart>
      <c:valAx>
        <c:axId val="197774224"/>
        <c:scaling>
          <c:orientation val="minMax"/>
        </c:scaling>
        <c:delete val="0"/>
        <c:axPos val="b"/>
        <c:numFmt formatCode="#,##0.00" sourceLinked="0"/>
        <c:majorTickMark val="out"/>
        <c:minorTickMark val="out"/>
        <c:tickLblPos val="nextTo"/>
        <c:crossAx val="197753448"/>
        <c:crosses val="autoZero"/>
        <c:crossBetween val="midCat"/>
      </c:valAx>
      <c:valAx>
        <c:axId val="197753448"/>
        <c:scaling>
          <c:orientation val="minMax"/>
          <c:max val="11"/>
        </c:scaling>
        <c:delete val="0"/>
        <c:axPos val="l"/>
        <c:numFmt formatCode="General" sourceLinked="1"/>
        <c:majorTickMark val="none"/>
        <c:minorTickMark val="none"/>
        <c:tickLblPos val="none"/>
        <c:crossAx val="197774224"/>
        <c:crossesAt val="1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1653A-6D9B-4B94-AA57-0A558D00EBE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1EA4-0727-4AE5-90D6-74F7EC96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ksource.com/pharma/content/dam/GlaxoSmithKline/US/en/Prescribing_Information/Avandia/pdf/AVANDIA-PI-MG.PDF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863BD-6715-4B1F-8FB0-FB0D6D65D12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Data is available from CV outcome trials on pioglitazone (PROactive) and rosiglitazone (RECORD) to provide</a:t>
            </a:r>
            <a:r>
              <a:rPr lang="en-US" baseline="0" dirty="0" smtClean="0"/>
              <a:t> more robust evidence around the CV effects of the TZDs.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PROactive trial examined CV outcomes in patients with T2D and existing macrovascular disease, following treatment with pioglitazone or placebo</a:t>
            </a:r>
            <a:r>
              <a:rPr lang="en-US" dirty="0" smtClean="0"/>
              <a:t>.</a:t>
            </a:r>
          </a:p>
          <a:p>
            <a:pPr defTabSz="897301">
              <a:defRPr/>
            </a:pPr>
            <a:endParaRPr lang="en-US" b="1" dirty="0" smtClean="0"/>
          </a:p>
          <a:p>
            <a:pPr defTabSz="897301">
              <a:defRPr/>
            </a:pPr>
            <a:r>
              <a:rPr lang="en-US" b="1" dirty="0" smtClean="0"/>
              <a:t>Abbreviations</a:t>
            </a:r>
          </a:p>
          <a:p>
            <a:pPr defTabSz="897301">
              <a:defRPr/>
            </a:pPr>
            <a:r>
              <a:rPr lang="en-US" dirty="0" smtClean="0"/>
              <a:t>ACS</a:t>
            </a:r>
            <a:r>
              <a:rPr lang="en-US" dirty="0"/>
              <a:t>, acute coronary </a:t>
            </a:r>
            <a:r>
              <a:rPr lang="en-US" dirty="0" smtClean="0"/>
              <a:t>syndrome; HbA</a:t>
            </a:r>
            <a:r>
              <a:rPr lang="en-US" baseline="-25000" dirty="0" smtClean="0"/>
              <a:t>1C</a:t>
            </a:r>
            <a:r>
              <a:rPr lang="en-US" dirty="0"/>
              <a:t>, glycosylated </a:t>
            </a:r>
            <a:r>
              <a:rPr lang="en-US" dirty="0" err="1" smtClean="0"/>
              <a:t>haemoglobin</a:t>
            </a:r>
            <a:r>
              <a:rPr lang="en-US" dirty="0" smtClean="0"/>
              <a:t>; MI</a:t>
            </a:r>
            <a:r>
              <a:rPr lang="en-US" dirty="0"/>
              <a:t>, myocardial </a:t>
            </a:r>
            <a:r>
              <a:rPr lang="en-US" dirty="0" smtClean="0"/>
              <a:t>infarction; </a:t>
            </a:r>
            <a:r>
              <a:rPr lang="en-US" dirty="0" err="1" smtClean="0"/>
              <a:t>PROactive</a:t>
            </a:r>
            <a:r>
              <a:rPr lang="en-US" dirty="0"/>
              <a:t>, </a:t>
            </a:r>
            <a:r>
              <a:rPr lang="en-US" dirty="0" err="1" smtClean="0"/>
              <a:t>PROspective</a:t>
            </a:r>
            <a:r>
              <a:rPr lang="en-US" dirty="0" smtClean="0"/>
              <a:t> </a:t>
            </a:r>
            <a:r>
              <a:rPr lang="en-US" dirty="0" err="1" smtClean="0"/>
              <a:t>pioglitAzone</a:t>
            </a:r>
            <a:r>
              <a:rPr lang="en-US" dirty="0" smtClean="0"/>
              <a:t> </a:t>
            </a:r>
            <a:r>
              <a:rPr lang="en-US" dirty="0"/>
              <a:t>Clinical Trial In </a:t>
            </a:r>
            <a:r>
              <a:rPr lang="en-US" dirty="0" err="1"/>
              <a:t>macroVascular</a:t>
            </a:r>
            <a:r>
              <a:rPr lang="en-US" dirty="0"/>
              <a:t> </a:t>
            </a:r>
            <a:r>
              <a:rPr lang="en-US" dirty="0" smtClean="0"/>
              <a:t>Events;</a:t>
            </a:r>
            <a:r>
              <a:rPr lang="en-US" dirty="0"/>
              <a:t> </a:t>
            </a:r>
            <a:r>
              <a:rPr lang="en-GB" dirty="0"/>
              <a:t>RECORD, Rosiglitazone Evaluated for Cardiac Outcomes and Regulation of glycaemia in </a:t>
            </a:r>
            <a:r>
              <a:rPr lang="en-GB" dirty="0" smtClean="0"/>
              <a:t>Diabetes; </a:t>
            </a:r>
            <a:r>
              <a:rPr lang="en-US" dirty="0" smtClean="0"/>
              <a:t>T2D</a:t>
            </a:r>
            <a:r>
              <a:rPr lang="en-US" dirty="0"/>
              <a:t>, Type 2 </a:t>
            </a:r>
            <a:r>
              <a:rPr lang="en-US" dirty="0" smtClean="0"/>
              <a:t>diabetes.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8518A-D699-4533-9639-4981B3250E25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830" y="4681220"/>
            <a:ext cx="5709920" cy="4434840"/>
          </a:xfrm>
        </p:spPr>
        <p:txBody>
          <a:bodyPr/>
          <a:lstStyle/>
          <a:p>
            <a:r>
              <a:rPr lang="en-GB" sz="1100" b="1" dirty="0" smtClean="0"/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</a:t>
            </a:r>
            <a:r>
              <a:rPr lang="en-GB" sz="1100" dirty="0" err="1" smtClean="0"/>
              <a:t>PROactive</a:t>
            </a:r>
            <a:r>
              <a:rPr lang="en-GB" sz="1100" dirty="0" smtClean="0"/>
              <a:t> study demonstrated that pioglitazone was not significantly superior to placebo for the primary endpoint</a:t>
            </a:r>
            <a:r>
              <a:rPr lang="en-GB" sz="1100" dirty="0"/>
              <a:t>, which was </a:t>
            </a:r>
            <a:r>
              <a:rPr lang="en-GB" sz="1100" dirty="0" smtClean="0"/>
              <a:t>the </a:t>
            </a:r>
            <a:r>
              <a:rPr lang="en-GB" sz="1100" dirty="0"/>
              <a:t>composite of all-cause mortality</a:t>
            </a:r>
            <a:r>
              <a:rPr lang="en-GB" sz="1100" dirty="0" smtClean="0"/>
              <a:t>, non-fatal MI </a:t>
            </a:r>
            <a:r>
              <a:rPr lang="en-GB" sz="1100" dirty="0"/>
              <a:t>(including silent </a:t>
            </a:r>
            <a:r>
              <a:rPr lang="en-GB" sz="1100" dirty="0" smtClean="0"/>
              <a:t>MI), </a:t>
            </a:r>
            <a:r>
              <a:rPr lang="en-GB" sz="1100" dirty="0"/>
              <a:t>stroke, </a:t>
            </a:r>
            <a:r>
              <a:rPr lang="en-GB" sz="1100" dirty="0" smtClean="0"/>
              <a:t>ACS, endovascular </a:t>
            </a:r>
            <a:r>
              <a:rPr lang="en-GB" sz="1100" dirty="0"/>
              <a:t>or surgical intervention in the coronary or leg arteries, and amputation above the </a:t>
            </a:r>
            <a:r>
              <a:rPr lang="en-GB" sz="1100" dirty="0" smtClean="0"/>
              <a:t>ankle.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However, pioglitazone was significantly superior to placebo for the key secondary endpoint</a:t>
            </a:r>
            <a:r>
              <a:rPr lang="en-GB" sz="1100" dirty="0"/>
              <a:t>, which was the composite of all-cause mortality, non-fatal </a:t>
            </a:r>
            <a:r>
              <a:rPr lang="en-GB" sz="1100" dirty="0" smtClean="0"/>
              <a:t>MI </a:t>
            </a:r>
            <a:r>
              <a:rPr lang="en-GB" sz="1100" dirty="0"/>
              <a:t>and stroke</a:t>
            </a:r>
            <a:r>
              <a:rPr lang="en-GB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6% (149 of 2605) and 4% (108 of 2633) of those in the pioglitazone and placebo groups, respectively, were admitted to hospital with heart failure; mortality rates from heart failure did not differ between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Baseline characteristics: 43% on statins; HbA</a:t>
            </a:r>
            <a:r>
              <a:rPr lang="en-GB" sz="1100" baseline="-25000" dirty="0" smtClean="0"/>
              <a:t>1c</a:t>
            </a:r>
            <a:r>
              <a:rPr lang="en-GB" sz="1100" dirty="0" smtClean="0"/>
              <a:t> 7.8% pioglitazone and 7.9% placebo;</a:t>
            </a:r>
            <a:r>
              <a:rPr lang="en-GB" sz="1100" baseline="0" dirty="0" smtClean="0"/>
              <a:t> BP 144/83 mmHg pioglitazone and 143/83 for placebo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The effects of pioglitazone</a:t>
            </a:r>
            <a:r>
              <a:rPr lang="en-GB" sz="1100" baseline="0" dirty="0" smtClean="0"/>
              <a:t> vs placebo on HbA</a:t>
            </a:r>
            <a:r>
              <a:rPr lang="en-GB" sz="1100" baseline="-25000" dirty="0" smtClean="0"/>
              <a:t>1c</a:t>
            </a:r>
            <a:r>
              <a:rPr lang="en-GB" sz="1100" baseline="0" dirty="0" smtClean="0"/>
              <a:t> and lipids are shown below:</a:t>
            </a:r>
            <a:endParaRPr lang="en-GB" sz="11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dirty="0" smtClean="0"/>
              <a:t>	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b="1" dirty="0" smtClean="0"/>
              <a:t>					Pioglitazone		  Placebo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b="0" dirty="0" smtClean="0"/>
              <a:t>HbA</a:t>
            </a:r>
            <a:r>
              <a:rPr lang="en-GB" sz="1100" b="0" baseline="-25000" dirty="0" smtClean="0"/>
              <a:t>1c</a:t>
            </a:r>
            <a:r>
              <a:rPr lang="en-GB" sz="1100" b="0" dirty="0" smtClean="0"/>
              <a:t> (% absolute</a:t>
            </a:r>
            <a:r>
              <a:rPr lang="en-GB" sz="1100" b="0" baseline="0" dirty="0" smtClean="0"/>
              <a:t> change)	           -0.8 (-1.6 to -0.1)	   -0.3 (-1.1 to 0.4)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b="0" dirty="0" smtClean="0"/>
              <a:t>Triglycerides (% change)		-11.4</a:t>
            </a:r>
            <a:r>
              <a:rPr lang="en-GB" sz="1100" b="0" baseline="0" dirty="0" smtClean="0"/>
              <a:t> (-34.4 to 18.3)     1.8 (-23.7 to 33.9)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b="0" baseline="0" dirty="0" smtClean="0"/>
              <a:t>LDL cholesterol (% change)	            7.2 (-11.2 to 27.6)	 4.9 (-13.9 to 23.8)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b="0" baseline="0" dirty="0" smtClean="0"/>
              <a:t>HDL cholesterol (% change)		19.0 (6.6 to 33.3)	 10.1 (-1.7 to 21.4)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b="0" baseline="0" dirty="0" smtClean="0"/>
              <a:t>LDL/HDL (% change)			-9.5 (-27.3 to 10.1)	 -4.2 (-21.7 to 15.8)	</a:t>
            </a:r>
            <a:endParaRPr lang="en-GB" sz="1100" b="0" dirty="0" smtClean="0"/>
          </a:p>
          <a:p>
            <a:endParaRPr lang="en-GB" sz="1100" b="1" dirty="0" smtClean="0"/>
          </a:p>
          <a:p>
            <a:r>
              <a:rPr lang="en-GB" sz="1100" b="1" dirty="0" smtClean="0"/>
              <a:t>Abbreviations</a:t>
            </a:r>
          </a:p>
          <a:p>
            <a:r>
              <a:rPr lang="en-GB" sz="1100" dirty="0" smtClean="0"/>
              <a:t>ACS, acute coronary syndrome; BP, blood pressure; CI, confidence interval; </a:t>
            </a:r>
            <a:r>
              <a:rPr lang="en-US" sz="1100" dirty="0" smtClean="0"/>
              <a:t>HbA</a:t>
            </a:r>
            <a:r>
              <a:rPr lang="en-US" sz="1100" baseline="-25000" dirty="0" smtClean="0"/>
              <a:t>1c</a:t>
            </a:r>
            <a:r>
              <a:rPr lang="en-US" sz="1100" dirty="0" smtClean="0"/>
              <a:t>, glycosylated haemoglobin;</a:t>
            </a:r>
            <a:r>
              <a:rPr lang="en-US" dirty="0"/>
              <a:t> </a:t>
            </a:r>
            <a:r>
              <a:rPr lang="en-US" sz="1100" dirty="0" smtClean="0"/>
              <a:t>HDL, high-density lipoprotein; HR, hazard ratio; LDL, low-density lipoprotein; MI, myocardial infarction; PROactive</a:t>
            </a:r>
            <a:r>
              <a:rPr lang="en-US" sz="1100" dirty="0"/>
              <a:t>, </a:t>
            </a:r>
            <a:r>
              <a:rPr lang="en-US" sz="1100" dirty="0" err="1"/>
              <a:t>PROspective</a:t>
            </a:r>
            <a:r>
              <a:rPr lang="en-US" sz="1100" dirty="0"/>
              <a:t> </a:t>
            </a:r>
            <a:r>
              <a:rPr lang="en-US" sz="1100" dirty="0" err="1"/>
              <a:t>pioglitAzone</a:t>
            </a:r>
            <a:r>
              <a:rPr lang="en-US" sz="1100" dirty="0"/>
              <a:t> Clinical Trial In </a:t>
            </a:r>
            <a:r>
              <a:rPr lang="en-US" sz="1100" dirty="0" err="1"/>
              <a:t>macroVascular</a:t>
            </a:r>
            <a:r>
              <a:rPr lang="en-US" sz="1100" dirty="0"/>
              <a:t> </a:t>
            </a:r>
            <a:r>
              <a:rPr lang="en-US" sz="1100" dirty="0" smtClean="0"/>
              <a:t>Events.</a:t>
            </a:r>
          </a:p>
          <a:p>
            <a:endParaRPr lang="en-US" sz="1100" dirty="0" smtClean="0"/>
          </a:p>
          <a:p>
            <a:r>
              <a:rPr lang="en-US" sz="1100" b="1" dirty="0" smtClean="0"/>
              <a:t>Copyright</a:t>
            </a:r>
          </a:p>
          <a:p>
            <a:r>
              <a:rPr lang="fr-FR" sz="11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Dormandy</a:t>
            </a:r>
            <a:r>
              <a:rPr lang="fr-FR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Lancet 2005;366:1279–89. Figure 2 and 3. Page 1283</a:t>
            </a:r>
            <a:r>
              <a:rPr lang="fr-FR" dirty="0" smtClean="0"/>
              <a:t> </a:t>
            </a:r>
            <a:endParaRPr lang="en-US" sz="1100" b="1" dirty="0" smtClean="0"/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4EF32-F5A4-4763-8409-3C7C3FAE061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83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GB" b="1" dirty="0" smtClean="0"/>
              <a:t>Notes</a:t>
            </a:r>
          </a:p>
          <a:p>
            <a:pPr marL="171450" indent="-171450" defTabSz="89730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design of the RECORD trial is shown here.</a:t>
            </a:r>
            <a:r>
              <a:rPr lang="en-GB" baseline="30000" dirty="0" smtClean="0"/>
              <a:t>1</a:t>
            </a:r>
            <a:endParaRPr lang="en-GB" dirty="0" smtClean="0"/>
          </a:p>
          <a:p>
            <a:pPr marL="628650" lvl="1" indent="-171450" defTabSz="89730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rosiglitazone group comprised patients initially</a:t>
            </a:r>
            <a:r>
              <a:rPr lang="en-GB" baseline="0" dirty="0" smtClean="0"/>
              <a:t> on metformin or SU monotherapy randomised to receive rosiglitazone on a background of metformin or SU. The active control group comprised patients </a:t>
            </a:r>
            <a:r>
              <a:rPr lang="en-GB" dirty="0" smtClean="0"/>
              <a:t>initially</a:t>
            </a:r>
            <a:r>
              <a:rPr lang="en-GB" baseline="0" dirty="0" smtClean="0"/>
              <a:t> on metformin monotherapy who were randomised to receive add-on SU and also patients </a:t>
            </a:r>
            <a:r>
              <a:rPr lang="en-GB" dirty="0" smtClean="0"/>
              <a:t>initially</a:t>
            </a:r>
            <a:r>
              <a:rPr lang="en-GB" baseline="0" dirty="0" smtClean="0"/>
              <a:t> on SU monotherapy who were randomised to receive add-on metformin.</a:t>
            </a:r>
            <a:endParaRPr lang="en-GB" dirty="0" smtClean="0"/>
          </a:p>
          <a:p>
            <a:pPr marL="171450" indent="-171450" defTabSz="89730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It is important to note that a meta-analysis</a:t>
            </a:r>
            <a:r>
              <a:rPr lang="en-GB" baseline="30000" dirty="0" smtClean="0"/>
              <a:t>2</a:t>
            </a:r>
            <a:r>
              <a:rPr lang="en-GB" baseline="0" dirty="0" smtClean="0"/>
              <a:t> of rosiglitazone trials was published in 2007, approximately half-way through the RECORD study, reporting an increased risk of MI and of CV death. Since RECORD was open-label, it is conceivable that this information compromised the integrity of RECORD’s finding.</a:t>
            </a:r>
          </a:p>
          <a:p>
            <a:pPr marL="628650" lvl="1" indent="-171450" defTabSz="897301">
              <a:buFont typeface="Arial" panose="020B0604020202020204" pitchFamily="34" charset="0"/>
              <a:buChar char="•"/>
              <a:defRPr/>
            </a:pPr>
            <a:r>
              <a:rPr lang="en-GB" b="0" i="0" u="none" strike="noStrike" kern="1200" baseline="0" dirty="0" smtClean="0">
                <a:solidFill>
                  <a:schemeClr val="tx1"/>
                </a:solidFill>
              </a:rPr>
              <a:t>It was noted that discontinuations from rosiglitazone therapy increased slightly (an excess of 32 people, 1.4% of the randomised population) compared with those in the active control group, in the 12 months following publication of the meta-analysis.</a:t>
            </a:r>
            <a:r>
              <a:rPr lang="en-GB" b="0" i="0" u="none" strike="noStrike" kern="1200" baseline="30000" dirty="0" smtClean="0">
                <a:solidFill>
                  <a:schemeClr val="tx1"/>
                </a:solidFill>
              </a:rPr>
              <a:t>1</a:t>
            </a:r>
            <a:endParaRPr lang="en-GB" b="0" i="0" u="none" strike="noStrike" kern="1200" baseline="0" dirty="0" smtClean="0">
              <a:solidFill>
                <a:schemeClr val="tx1"/>
              </a:solidFill>
            </a:endParaRPr>
          </a:p>
          <a:p>
            <a:pPr marL="171450" indent="-171450" defTabSz="89730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meta-analysis demonstrated that rosiglitazone was associated with a significant increase in the risk of MI and with an increase in the risk of death from CV causes that had borderline significance.</a:t>
            </a:r>
            <a:r>
              <a:rPr lang="en-GB" baseline="30000" dirty="0" smtClean="0"/>
              <a:t>2</a:t>
            </a:r>
          </a:p>
          <a:p>
            <a:pPr marL="171450" indent="-171450" defTabSz="897301">
              <a:buFont typeface="Arial" panose="020B0604020202020204" pitchFamily="34" charset="0"/>
              <a:buChar char="•"/>
              <a:defRPr/>
            </a:pPr>
            <a:r>
              <a:rPr lang="en-GB" baseline="0" dirty="0" smtClean="0"/>
              <a:t>Baseline characteristics:</a:t>
            </a:r>
            <a:r>
              <a:rPr lang="en-GB" baseline="30000" dirty="0" smtClean="0"/>
              <a:t>1</a:t>
            </a:r>
            <a:r>
              <a:rPr lang="en-GB" baseline="0" dirty="0" smtClean="0"/>
              <a:t> </a:t>
            </a:r>
          </a:p>
          <a:p>
            <a:pPr marL="628650" lvl="1" indent="-171450" defTabSz="897301">
              <a:buFont typeface="Arial" panose="020B0604020202020204" pitchFamily="34" charset="0"/>
              <a:buChar char="•"/>
              <a:defRPr/>
            </a:pPr>
            <a:r>
              <a:rPr lang="en-GB" baseline="0" dirty="0" smtClean="0"/>
              <a:t>Statin use: 18% rosiglitazone; 19.2% active control.</a:t>
            </a:r>
          </a:p>
          <a:p>
            <a:pPr marL="628650" lvl="1" indent="-171450" defTabSz="897301">
              <a:buFont typeface="Arial" panose="020B0604020202020204" pitchFamily="34" charset="0"/>
              <a:buChar char="•"/>
              <a:defRPr/>
            </a:pPr>
            <a:r>
              <a:rPr lang="en-GB" baseline="0" dirty="0" smtClean="0"/>
              <a:t>SBP was 138–140 mmHg and DBP 82–84 mmHg across the arms.</a:t>
            </a:r>
          </a:p>
          <a:p>
            <a:pPr marL="628650" lvl="1" indent="-171450" defTabSz="897301">
              <a:buFont typeface="Arial" panose="020B0604020202020204" pitchFamily="34" charset="0"/>
              <a:buChar char="•"/>
              <a:defRPr/>
            </a:pPr>
            <a:r>
              <a:rPr lang="en-GB" baseline="0" dirty="0" smtClean="0"/>
              <a:t>HbA</a:t>
            </a:r>
            <a:r>
              <a:rPr lang="en-GB" baseline="-25000" dirty="0" smtClean="0"/>
              <a:t>1c</a:t>
            </a:r>
            <a:r>
              <a:rPr lang="en-GB" baseline="0" dirty="0" smtClean="0"/>
              <a:t> 7.8% in background metformin arms, 8.0% in background SU arms.</a:t>
            </a:r>
          </a:p>
          <a:p>
            <a:pPr marL="628650" lvl="1" indent="-171450" defTabSz="897301">
              <a:buFont typeface="Arial" panose="020B0604020202020204" pitchFamily="34" charset="0"/>
              <a:buChar char="•"/>
              <a:defRPr/>
            </a:pPr>
            <a:r>
              <a:rPr lang="en-GB" baseline="0" dirty="0" smtClean="0"/>
              <a:t>Prior ischaemic heart disease (stable angina, MI): 14.8–20.1% across the arms.</a:t>
            </a:r>
            <a:endParaRPr lang="en-GB" baseline="-25000" dirty="0" smtClean="0"/>
          </a:p>
          <a:p>
            <a:pPr defTabSz="897301">
              <a:defRPr/>
            </a:pPr>
            <a:endParaRPr lang="en-GB" b="1" dirty="0" smtClean="0"/>
          </a:p>
          <a:p>
            <a:pPr defTabSz="897301">
              <a:defRPr/>
            </a:pPr>
            <a:r>
              <a:rPr lang="en-GB" b="1" dirty="0" smtClean="0"/>
              <a:t>Abbreviations</a:t>
            </a:r>
          </a:p>
          <a:p>
            <a:pPr defTabSz="897301">
              <a:defRPr/>
            </a:pPr>
            <a:r>
              <a:rPr lang="en-GB" dirty="0" smtClean="0"/>
              <a:t>BMI, body mass index; CV, cardiovascular; DBP, diastolic blood pressure; HR, hazard ratio; RECORD, Rosiglitazone Evaluated for Cardiac Outcomes and Regulation of glycaemia in Diabetes; SBP, systolic blood pressure; SU, sulphonylurea; T2D, Type 2 diabetes.</a:t>
            </a:r>
          </a:p>
          <a:p>
            <a:pPr defTabSz="897301">
              <a:defRPr/>
            </a:pPr>
            <a:endParaRPr lang="en-GB" noProof="0" dirty="0" smtClean="0"/>
          </a:p>
          <a:p>
            <a:pPr defTabSz="897301">
              <a:defRPr/>
            </a:pPr>
            <a:r>
              <a:rPr lang="en-GB" b="1" dirty="0" smtClean="0"/>
              <a:t>References</a:t>
            </a:r>
            <a:endParaRPr lang="en-GB" b="1" noProof="0" dirty="0" smtClean="0"/>
          </a:p>
          <a:p>
            <a:pPr marL="228600" indent="-228600">
              <a:buAutoNum type="arabicPeriod"/>
            </a:pPr>
            <a:r>
              <a:rPr lang="en-GB" dirty="0" smtClean="0"/>
              <a:t>Home et al. Lancet 2009;373:2125–35</a:t>
            </a:r>
            <a:r>
              <a:rPr lang="en-GB" i="1" dirty="0" smtClean="0"/>
              <a:t>.</a:t>
            </a:r>
          </a:p>
          <a:p>
            <a:pPr marL="228600" indent="-228600">
              <a:buAutoNum type="arabicPeriod"/>
            </a:pPr>
            <a:r>
              <a:rPr lang="en-GB" dirty="0" err="1" smtClean="0"/>
              <a:t>Nissen</a:t>
            </a:r>
            <a:r>
              <a:rPr lang="en-GB" dirty="0" smtClean="0"/>
              <a:t> &amp; </a:t>
            </a:r>
            <a:r>
              <a:rPr lang="en-GB" dirty="0" err="1" smtClean="0"/>
              <a:t>Wolski</a:t>
            </a:r>
            <a:r>
              <a:rPr lang="en-GB" dirty="0" smtClean="0"/>
              <a:t>. N </a:t>
            </a:r>
            <a:r>
              <a:rPr lang="en-GB" dirty="0" err="1" smtClean="0"/>
              <a:t>Engl</a:t>
            </a:r>
            <a:r>
              <a:rPr lang="en-GB" dirty="0" smtClean="0"/>
              <a:t> J Med 2007;356:2457–71.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8518A-D699-4533-9639-4981B3250E25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RECORD trial showed no increase in CV death with rosiglitazone.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2013, the FDA reduced safety restrictions on rosiglitazone.</a:t>
            </a:r>
            <a:r>
              <a:rPr lang="en-US" baseline="30000" dirty="0" smtClean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However, controversy still remains, as there are no long-term prospective CV safety data for this agent.</a:t>
            </a:r>
            <a:r>
              <a:rPr lang="en-US" baseline="30000" dirty="0" smtClean="0"/>
              <a:t>3</a:t>
            </a:r>
          </a:p>
          <a:p>
            <a:endParaRPr lang="en-US" dirty="0" smtClean="0"/>
          </a:p>
          <a:p>
            <a:r>
              <a:rPr lang="en-US" b="1" dirty="0" smtClean="0"/>
              <a:t>Abbreviations</a:t>
            </a:r>
          </a:p>
          <a:p>
            <a:r>
              <a:rPr lang="en-US" dirty="0" smtClean="0"/>
              <a:t>CI, confidence interval; CV, cardiovascular; FDA, Food and Drug Administration; HR, hazard ratio; MI, myocardial infarction; RECORD, Rosiglitazone Evaluated for Cardiac Outcomes and Regulation of glycaemia in Diabetes.</a:t>
            </a:r>
          </a:p>
          <a:p>
            <a:endParaRPr lang="en-US" dirty="0" smtClean="0"/>
          </a:p>
          <a:p>
            <a:r>
              <a:rPr lang="en-US" b="1" dirty="0" smtClean="0"/>
              <a:t>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AVANDIA US prescribing Information: </a:t>
            </a:r>
            <a:r>
              <a:rPr lang="en-US" dirty="0" smtClean="0">
                <a:hlinkClick r:id="rId3"/>
              </a:rPr>
              <a:t>https://www.gsksource.com/pharma/content/dam/GlaxoSmithKline/US/en/Prescribing_Information/Avandia/pdf/AVANDIA-PI-MG.PDF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FDA safety information: http://www.fda.gov/NewsEvents/Newsroom/PressAnnouncements/ucm376516.htm</a:t>
            </a:r>
          </a:p>
          <a:p>
            <a:pPr marL="228600" indent="-228600">
              <a:buFont typeface="+mj-lt"/>
              <a:buAutoNum type="arabicPeriod"/>
            </a:pPr>
            <a:r>
              <a:rPr lang="pt-BR" dirty="0" smtClean="0"/>
              <a:t>Rosenson et al. </a:t>
            </a:r>
            <a:r>
              <a:rPr lang="pt-BR" dirty="0" err="1" smtClean="0"/>
              <a:t>Am</a:t>
            </a:r>
            <a:r>
              <a:rPr lang="pt-BR" dirty="0" smtClean="0"/>
              <a:t> Heart J 2012;164:672–80. </a:t>
            </a: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48D8-02B1-467E-9D34-7F9F9D9B8BF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0081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2A28-4996-47B4-AC2C-288A394EC05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94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2A28-4996-47B4-AC2C-288A394EC05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37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2A28-4996-47B4-AC2C-288A394EC056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6331" y="6597352"/>
            <a:ext cx="1247168" cy="260648"/>
          </a:xfrm>
          <a:prstGeom prst="rect">
            <a:avLst/>
          </a:prstGeom>
        </p:spPr>
        <p:txBody>
          <a:bodyPr/>
          <a:lstStyle/>
          <a:p>
            <a:fld id="{E40A1D56-7378-4644-83B1-E9C0F7F725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44832" y="6492876"/>
            <a:ext cx="1247168" cy="365125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5361" y="6396718"/>
            <a:ext cx="912283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5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 smtClean="0"/>
              <a:t>FOR INTERNAL USE ONLY,</a:t>
            </a:r>
            <a:br>
              <a:rPr lang="en-US" dirty="0" smtClean="0"/>
            </a:br>
            <a:r>
              <a:rPr lang="en-US" dirty="0" smtClean="0"/>
              <a:t>DO NOT DETAIL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2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9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 smtClean="0"/>
              <a:t>FOR INTERNAL USE ONLY,</a:t>
            </a:r>
            <a:br>
              <a:rPr lang="en-US" dirty="0" smtClean="0"/>
            </a:br>
            <a:r>
              <a:rPr lang="en-US" dirty="0" smtClean="0"/>
              <a:t>DO NOT DETAIL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2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5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 smtClean="0"/>
              <a:t>FOR INTERNAL USE ONLY,</a:t>
            </a:r>
            <a:br>
              <a:rPr lang="en-US" dirty="0" smtClean="0"/>
            </a:br>
            <a:r>
              <a:rPr lang="en-US" dirty="0" smtClean="0"/>
              <a:t>DO NOT DETAIL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2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1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53474"/>
            <a:ext cx="10058400" cy="571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734800" y="6153474"/>
            <a:ext cx="4572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4400"/>
          </a:xfrm>
        </p:spPr>
        <p:txBody>
          <a:bodyPr/>
          <a:lstStyle>
            <a:lvl1pPr>
              <a:defRPr sz="2800">
                <a:solidFill>
                  <a:srgbClr val="6482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268" y="6310631"/>
            <a:ext cx="3430209" cy="352424"/>
          </a:xfrm>
        </p:spPr>
        <p:txBody>
          <a:bodyPr/>
          <a:lstStyle/>
          <a:p>
            <a:r>
              <a:rPr lang="en-US" dirty="0" smtClean="0"/>
              <a:t>FOR INTERNAL USE ONLY,</a:t>
            </a:r>
            <a:br>
              <a:rPr lang="en-US" dirty="0" smtClean="0"/>
            </a:br>
            <a:r>
              <a:rPr lang="en-US" dirty="0" smtClean="0"/>
              <a:t>DO NOT DETAIL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67451"/>
            <a:ext cx="846667" cy="365125"/>
          </a:xfrm>
        </p:spPr>
        <p:txBody>
          <a:bodyPr/>
          <a:lstStyle/>
          <a:p>
            <a:fld id="{1E3D6C54-B124-AC41-90C1-F7EEF34AAC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75300"/>
            <a:ext cx="9448800" cy="482600"/>
          </a:xfrm>
        </p:spPr>
        <p:txBody>
          <a:bodyPr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*Reference copy goes here in Arial Regular 10pts</a:t>
            </a:r>
            <a:endParaRPr lang="en-US" dirty="0"/>
          </a:p>
        </p:txBody>
      </p:sp>
      <p:pic>
        <p:nvPicPr>
          <p:cNvPr id="12" name="Picture 2" descr="C:\Users\cvitale\Desktop\ACROSS_T2D_BM_P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21" y="6124923"/>
            <a:ext cx="1228945" cy="5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4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9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424D-6A1D-4025-B2A8-14C4518D623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4078-4163-407C-ADD8-20035061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  <p:sldLayoutId id="2147483668" r:id="rId14"/>
    <p:sldLayoutId id="2147483669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ircheartfailure.ahajournals.org/" TargetMode="Externa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015989" cy="6709892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IN THE NAME OF ALLAH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Choice of Glucose-Lowering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Pharmacotherapy in Patients With DM at High Risk for HF or With Established </a:t>
            </a:r>
            <a:r>
              <a:rPr lang="en-US" sz="3200" b="1" dirty="0" smtClean="0">
                <a:solidFill>
                  <a:schemeClr val="bg1"/>
                </a:solidFill>
              </a:rPr>
              <a:t>HF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SHAHIN </a:t>
            </a:r>
            <a:r>
              <a:rPr lang="en-US" sz="3200" b="1" dirty="0" smtClean="0">
                <a:solidFill>
                  <a:schemeClr val="bg1"/>
                </a:solidFill>
              </a:rPr>
              <a:t>NOSRATZEHI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Myocardial Infarction Hazard Ratio</a:t>
            </a:r>
            <a:br>
              <a:rPr lang="en-US" altLang="en-US" sz="2800" b="1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(</a:t>
            </a:r>
            <a:r>
              <a:rPr lang="en-US" altLang="en-US" sz="2800" i="1" dirty="0">
                <a:solidFill>
                  <a:schemeClr val="bg1"/>
                </a:solidFill>
              </a:rPr>
              <a:t>fatal or non-fatal myocardial infarction or sudden death)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Risk of MI is 39% lower with metformin vs conventional therapy in obese </a:t>
            </a:r>
            <a:r>
              <a:rPr lang="en-US" altLang="en-US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patients</a:t>
            </a:r>
            <a:r>
              <a:rPr lang="en-US" altLang="en-US" sz="2000" baseline="30000" dirty="0" smtClean="0">
                <a:solidFill>
                  <a:schemeClr val="accent1"/>
                </a:solidFill>
                <a:cs typeface="Arial" panose="020B0604020202020204" pitchFamily="34" charset="0"/>
              </a:rPr>
              <a:t>1,2</a:t>
            </a:r>
            <a:endParaRPr lang="en-GB" sz="2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Significant reduction in MI maintained over 10 years’ </a:t>
            </a:r>
            <a:r>
              <a:rPr lang="en-US" altLang="en-US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follow-up</a:t>
            </a:r>
            <a:r>
              <a:rPr lang="en-US" altLang="en-US" sz="2000" baseline="30000" dirty="0" smtClean="0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endParaRPr lang="en-GB" sz="2000" baseline="30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997576" y="2505075"/>
            <a:ext cx="5516138" cy="3869967"/>
            <a:chOff x="4771616" y="2098026"/>
            <a:chExt cx="4419845" cy="2495461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564307" y="3553753"/>
              <a:ext cx="0" cy="77857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67532" y="3539464"/>
              <a:ext cx="0" cy="77857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73935" y="3582315"/>
              <a:ext cx="0" cy="738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472378" y="3587461"/>
              <a:ext cx="0" cy="720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772431" y="3687468"/>
              <a:ext cx="0" cy="630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78834" y="3711267"/>
              <a:ext cx="0" cy="612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378824" y="3627172"/>
              <a:ext cx="0" cy="666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682053" y="3584289"/>
              <a:ext cx="0" cy="666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259219" y="3630328"/>
              <a:ext cx="0" cy="7020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08"/>
            <p:cNvSpPr txBox="1"/>
            <p:nvPr/>
          </p:nvSpPr>
          <p:spPr>
            <a:xfrm>
              <a:off x="5087300" y="257703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404040"/>
                  </a:solidFill>
                </a:rPr>
                <a:t>1.4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109"/>
            <p:cNvSpPr txBox="1"/>
            <p:nvPr/>
          </p:nvSpPr>
          <p:spPr>
            <a:xfrm>
              <a:off x="5087300" y="291411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404040"/>
                  </a:solidFill>
                </a:rPr>
                <a:t>1.2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110"/>
            <p:cNvSpPr txBox="1"/>
            <p:nvPr/>
          </p:nvSpPr>
          <p:spPr>
            <a:xfrm>
              <a:off x="5087300" y="3264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404040"/>
                  </a:solidFill>
                </a:rPr>
                <a:t>1.0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Box 111"/>
            <p:cNvSpPr txBox="1"/>
            <p:nvPr/>
          </p:nvSpPr>
          <p:spPr>
            <a:xfrm>
              <a:off x="5087300" y="360229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404040"/>
                  </a:solidFill>
                </a:rPr>
                <a:t>0.8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112"/>
            <p:cNvSpPr txBox="1"/>
            <p:nvPr/>
          </p:nvSpPr>
          <p:spPr>
            <a:xfrm>
              <a:off x="5087300" y="393757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404040"/>
                  </a:solidFill>
                </a:rPr>
                <a:t>0.6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123"/>
            <p:cNvSpPr txBox="1"/>
            <p:nvPr/>
          </p:nvSpPr>
          <p:spPr>
            <a:xfrm>
              <a:off x="5087300" y="428571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404040"/>
                  </a:solidFill>
                </a:rPr>
                <a:t>0.4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959180" y="3544227"/>
              <a:ext cx="0" cy="7911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657553" y="3602299"/>
              <a:ext cx="0" cy="8334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27"/>
            <p:cNvSpPr txBox="1"/>
            <p:nvPr/>
          </p:nvSpPr>
          <p:spPr>
            <a:xfrm>
              <a:off x="4771616" y="2791364"/>
              <a:ext cx="400110" cy="141333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rgbClr val="4D4D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(95% CI)</a:t>
              </a:r>
              <a:endParaRPr lang="en-GB" sz="14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28"/>
            <p:cNvSpPr txBox="1"/>
            <p:nvPr/>
          </p:nvSpPr>
          <p:spPr>
            <a:xfrm>
              <a:off x="5520432" y="2607865"/>
              <a:ext cx="98221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>
                  <a:solidFill>
                    <a:srgbClr val="4D4D4F"/>
                  </a:solidFill>
                </a:rPr>
                <a:t>RR 0.61</a:t>
              </a:r>
              <a:r>
                <a:rPr lang="en-GB" sz="1200" baseline="30000" dirty="0" smtClean="0">
                  <a:solidFill>
                    <a:srgbClr val="4D4D4F"/>
                  </a:solidFill>
                </a:rPr>
                <a:t>1</a:t>
              </a:r>
            </a:p>
            <a:p>
              <a:r>
                <a:rPr lang="en-GB" sz="1200" dirty="0" smtClean="0">
                  <a:solidFill>
                    <a:srgbClr val="4D4D4F"/>
                  </a:solidFill>
                </a:rPr>
                <a:t>p = 0.01</a:t>
              </a:r>
              <a:endParaRPr lang="en-GB" sz="1200" dirty="0">
                <a:solidFill>
                  <a:srgbClr val="4D4D4F"/>
                </a:solidFill>
              </a:endParaRPr>
            </a:p>
          </p:txBody>
        </p:sp>
        <p:sp>
          <p:nvSpPr>
            <p:cNvPr id="73" name="TextBox 29"/>
            <p:cNvSpPr txBox="1"/>
            <p:nvPr/>
          </p:nvSpPr>
          <p:spPr>
            <a:xfrm>
              <a:off x="7995719" y="2607865"/>
              <a:ext cx="89874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>
                  <a:solidFill>
                    <a:srgbClr val="4D4D4F"/>
                  </a:solidFill>
                </a:rPr>
                <a:t>RR 0.67</a:t>
              </a:r>
            </a:p>
            <a:p>
              <a:r>
                <a:rPr lang="en-GB" sz="1200" dirty="0">
                  <a:solidFill>
                    <a:srgbClr val="4D4D4F"/>
                  </a:solidFill>
                </a:rPr>
                <a:t>p</a:t>
              </a:r>
              <a:r>
                <a:rPr lang="en-GB" sz="1200" dirty="0" smtClean="0">
                  <a:solidFill>
                    <a:srgbClr val="4D4D4F"/>
                  </a:solidFill>
                </a:rPr>
                <a:t> = 0.005</a:t>
              </a:r>
              <a:endParaRPr lang="en-GB" sz="1200" dirty="0">
                <a:solidFill>
                  <a:srgbClr val="4D4D4F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37101" y="4335397"/>
              <a:ext cx="388778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037101" y="2098026"/>
              <a:ext cx="4154360" cy="444441"/>
              <a:chOff x="2112020" y="1402501"/>
              <a:chExt cx="4154360" cy="44444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163689" y="1402501"/>
                <a:ext cx="394952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solidFill>
                      <a:srgbClr val="4D4D4F"/>
                    </a:solidFill>
                  </a:rPr>
                  <a:t>Overall values at study end in 1997</a:t>
                </a:r>
                <a:endParaRPr lang="en-GB" sz="1200" dirty="0">
                  <a:solidFill>
                    <a:srgbClr val="4D4D4F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168380" y="1638542"/>
                <a:ext cx="4098000" cy="178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>
                    <a:solidFill>
                      <a:srgbClr val="4D4D4F"/>
                    </a:solidFill>
                  </a:rPr>
                  <a:t>Annual values </a:t>
                </a:r>
                <a:r>
                  <a:rPr lang="en-GB" sz="1200" dirty="0">
                    <a:solidFill>
                      <a:srgbClr val="4D4D4F"/>
                    </a:solidFill>
                  </a:rPr>
                  <a:t>during </a:t>
                </a:r>
                <a:r>
                  <a:rPr lang="en-GB" sz="1200" dirty="0" smtClean="0">
                    <a:solidFill>
                      <a:srgbClr val="4D4D4F"/>
                    </a:solidFill>
                  </a:rPr>
                  <a:t>10-year post-trial monitoring </a:t>
                </a:r>
                <a:r>
                  <a:rPr lang="en-GB" sz="1200" dirty="0">
                    <a:solidFill>
                      <a:srgbClr val="4D4D4F"/>
                    </a:solidFill>
                  </a:rPr>
                  <a:t>period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130020" y="1506824"/>
                <a:ext cx="72000" cy="72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Diamond 97"/>
              <p:cNvSpPr/>
              <p:nvPr/>
            </p:nvSpPr>
            <p:spPr>
              <a:xfrm>
                <a:off x="2112020" y="1738942"/>
                <a:ext cx="108000" cy="108000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 smtClean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>
              <a:off x="5497370" y="2736276"/>
              <a:ext cx="0" cy="1716658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5438316" y="4439599"/>
              <a:ext cx="3362784" cy="0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5435776" y="4096699"/>
              <a:ext cx="54000" cy="0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5442126" y="3769039"/>
              <a:ext cx="54000" cy="0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soli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5438316" y="2740339"/>
              <a:ext cx="54000" cy="0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soli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443396" y="3067999"/>
              <a:ext cx="54000" cy="0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soli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 flipH="1">
              <a:off x="5438316" y="3418519"/>
              <a:ext cx="3362784" cy="0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dash"/>
            </a:ln>
            <a:effectLst/>
          </p:spPr>
        </p:cxnSp>
        <p:sp>
          <p:nvSpPr>
            <p:cNvPr id="83" name="TextBox 113"/>
            <p:cNvSpPr txBox="1"/>
            <p:nvPr/>
          </p:nvSpPr>
          <p:spPr>
            <a:xfrm>
              <a:off x="5087300" y="428190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smtClean="0">
                  <a:solidFill>
                    <a:srgbClr val="404040"/>
                  </a:solidFill>
                </a:rPr>
                <a:t>0.4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603553" y="4041831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5" name="Diamond 84"/>
            <p:cNvSpPr/>
            <p:nvPr/>
          </p:nvSpPr>
          <p:spPr>
            <a:xfrm>
              <a:off x="5881691" y="3978818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6" name="Diamond 85"/>
            <p:cNvSpPr/>
            <p:nvPr/>
          </p:nvSpPr>
          <p:spPr>
            <a:xfrm>
              <a:off x="6181728" y="4026011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7" name="Diamond 86"/>
            <p:cNvSpPr/>
            <p:nvPr/>
          </p:nvSpPr>
          <p:spPr>
            <a:xfrm>
              <a:off x="6486528" y="3941741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8" name="Diamond 87"/>
            <p:cNvSpPr/>
            <p:nvPr/>
          </p:nvSpPr>
          <p:spPr>
            <a:xfrm>
              <a:off x="6791332" y="3922182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9" name="Diamond 88"/>
            <p:cNvSpPr/>
            <p:nvPr/>
          </p:nvSpPr>
          <p:spPr>
            <a:xfrm>
              <a:off x="7096137" y="3936460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0" name="Diamond 89"/>
            <p:cNvSpPr/>
            <p:nvPr/>
          </p:nvSpPr>
          <p:spPr>
            <a:xfrm>
              <a:off x="7396163" y="3939622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1" name="Diamond 90"/>
            <p:cNvSpPr/>
            <p:nvPr/>
          </p:nvSpPr>
          <p:spPr>
            <a:xfrm>
              <a:off x="7696200" y="3997870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2" name="Diamond 91"/>
            <p:cNvSpPr/>
            <p:nvPr/>
          </p:nvSpPr>
          <p:spPr>
            <a:xfrm>
              <a:off x="8001000" y="4017512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3" name="Diamond 92"/>
            <p:cNvSpPr/>
            <p:nvPr/>
          </p:nvSpPr>
          <p:spPr>
            <a:xfrm>
              <a:off x="8305800" y="3934857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4" name="Diamond 93"/>
            <p:cNvSpPr/>
            <p:nvPr/>
          </p:nvSpPr>
          <p:spPr>
            <a:xfrm>
              <a:off x="8605837" y="3905417"/>
              <a:ext cx="152400" cy="135551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116251" y="2421520"/>
            <a:ext cx="4651568" cy="3708962"/>
            <a:chOff x="65475" y="2446097"/>
            <a:chExt cx="4714459" cy="3964323"/>
          </a:xfrm>
        </p:grpSpPr>
        <p:sp>
          <p:nvSpPr>
            <p:cNvPr id="100" name="Rectangle 99"/>
            <p:cNvSpPr/>
            <p:nvPr/>
          </p:nvSpPr>
          <p:spPr>
            <a:xfrm>
              <a:off x="808133" y="2675964"/>
              <a:ext cx="2034834" cy="35001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</a:rPr>
                <a:t>Myocardial infarction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101" name="Picture 100" descr="graph-v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14" y="3131513"/>
              <a:ext cx="3737100" cy="2617561"/>
            </a:xfrm>
            <a:prstGeom prst="rect">
              <a:avLst/>
            </a:prstGeom>
          </p:spPr>
        </p:pic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834264" y="4041409"/>
              <a:ext cx="2329156" cy="83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8" tIns="44451" rIns="90488" bIns="44451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76198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53575E"/>
                  </a:solidFill>
                  <a:effectLst/>
                  <a:uLnTx/>
                  <a:uFillTx/>
                  <a:latin typeface="+mj-lt"/>
                </a:rPr>
                <a:t>Metformin vs conventional</a:t>
              </a:r>
              <a:r>
                <a:rPr kumimoji="0" lang="en-GB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</a:rPr>
                <a:t/>
              </a:r>
              <a:br>
                <a:rPr kumimoji="0" lang="en-GB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</a:rPr>
              </a:br>
              <a:r>
                <a:rPr kumimoji="0" lang="en-GB" sz="14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</a:rPr>
                <a:t>p = 0.01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H="1">
              <a:off x="801387" y="5780202"/>
              <a:ext cx="3607809" cy="0"/>
            </a:xfrm>
            <a:prstGeom prst="line">
              <a:avLst/>
            </a:prstGeom>
            <a:noFill/>
            <a:ln w="9525" cap="flat" cmpd="sng" algn="ctr">
              <a:solidFill>
                <a:srgbClr val="868686"/>
              </a:solidFill>
              <a:prstDash val="solid"/>
            </a:ln>
            <a:effectLst/>
          </p:spPr>
        </p:cxnSp>
        <p:grpSp>
          <p:nvGrpSpPr>
            <p:cNvPr id="104" name="Group 103"/>
            <p:cNvGrpSpPr/>
            <p:nvPr/>
          </p:nvGrpSpPr>
          <p:grpSpPr>
            <a:xfrm>
              <a:off x="65475" y="2446097"/>
              <a:ext cx="4714459" cy="3964323"/>
              <a:chOff x="460827" y="2442816"/>
              <a:chExt cx="4714459" cy="4061098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1168525" y="3150439"/>
                <a:ext cx="0" cy="2642229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>
              <a:xfrm rot="16200000" flipH="1">
                <a:off x="1202567" y="5885899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931412" y="5885899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2678870" y="5885899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414827" y="5885899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4148062" y="5885899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4887575" y="5885899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1109477" y="5789022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1109476" y="4921650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1109476" y="4028947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1109476" y="3164719"/>
                <a:ext cx="6143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868686"/>
                </a:solidFill>
                <a:prstDash val="solid"/>
              </a:ln>
              <a:effectLst/>
            </p:spPr>
          </p:cxnSp>
          <p:sp>
            <p:nvSpPr>
              <p:cNvPr id="126" name="TextBox 84"/>
              <p:cNvSpPr txBox="1"/>
              <p:nvPr/>
            </p:nvSpPr>
            <p:spPr>
              <a:xfrm>
                <a:off x="1187626" y="6145353"/>
                <a:ext cx="3672408" cy="358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Time from </a:t>
                </a:r>
                <a:r>
                  <a:rPr kumimoji="0" lang="en-US" sz="14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randomisation</a:t>
                </a:r>
                <a:r>
                  <a:rPr kumimoji="0" lang="en-US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 (years)</a:t>
                </a:r>
              </a:p>
            </p:txBody>
          </p:sp>
          <p:sp>
            <p:nvSpPr>
              <p:cNvPr id="127" name="TextBox 85"/>
              <p:cNvSpPr txBox="1"/>
              <p:nvPr/>
            </p:nvSpPr>
            <p:spPr>
              <a:xfrm>
                <a:off x="1094064" y="5888583"/>
                <a:ext cx="321585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0</a:t>
                </a:r>
              </a:p>
            </p:txBody>
          </p:sp>
          <p:sp>
            <p:nvSpPr>
              <p:cNvPr id="128" name="TextBox 86"/>
              <p:cNvSpPr txBox="1"/>
              <p:nvPr/>
            </p:nvSpPr>
            <p:spPr>
              <a:xfrm>
                <a:off x="1840520" y="5888583"/>
                <a:ext cx="321585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  <p:sp>
            <p:nvSpPr>
              <p:cNvPr id="129" name="TextBox 87"/>
              <p:cNvSpPr txBox="1"/>
              <p:nvPr/>
            </p:nvSpPr>
            <p:spPr>
              <a:xfrm>
                <a:off x="2577607" y="5888583"/>
                <a:ext cx="321585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6</a:t>
                </a:r>
              </a:p>
            </p:txBody>
          </p:sp>
          <p:sp>
            <p:nvSpPr>
              <p:cNvPr id="130" name="TextBox 88"/>
              <p:cNvSpPr txBox="1"/>
              <p:nvPr/>
            </p:nvSpPr>
            <p:spPr>
              <a:xfrm>
                <a:off x="3324063" y="5888583"/>
                <a:ext cx="321585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9</a:t>
                </a:r>
              </a:p>
            </p:txBody>
          </p:sp>
          <p:sp>
            <p:nvSpPr>
              <p:cNvPr id="131" name="TextBox 89"/>
              <p:cNvSpPr txBox="1"/>
              <p:nvPr/>
            </p:nvSpPr>
            <p:spPr>
              <a:xfrm>
                <a:off x="4000799" y="5888583"/>
                <a:ext cx="428032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12</a:t>
                </a:r>
              </a:p>
            </p:txBody>
          </p:sp>
          <p:sp>
            <p:nvSpPr>
              <p:cNvPr id="132" name="TextBox 90"/>
              <p:cNvSpPr txBox="1"/>
              <p:nvPr/>
            </p:nvSpPr>
            <p:spPr>
              <a:xfrm>
                <a:off x="4747254" y="5888583"/>
                <a:ext cx="428032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15</a:t>
                </a:r>
              </a:p>
            </p:txBody>
          </p:sp>
          <p:sp>
            <p:nvSpPr>
              <p:cNvPr id="133" name="TextBox 91"/>
              <p:cNvSpPr txBox="1"/>
              <p:nvPr/>
            </p:nvSpPr>
            <p:spPr>
              <a:xfrm>
                <a:off x="745194" y="5605327"/>
                <a:ext cx="480322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0.0</a:t>
                </a:r>
              </a:p>
            </p:txBody>
          </p:sp>
          <p:sp>
            <p:nvSpPr>
              <p:cNvPr id="134" name="TextBox 92"/>
              <p:cNvSpPr txBox="1"/>
              <p:nvPr/>
            </p:nvSpPr>
            <p:spPr>
              <a:xfrm>
                <a:off x="745194" y="4732123"/>
                <a:ext cx="446707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srgbClr val="404040"/>
                    </a:solidFill>
                  </a:rPr>
                  <a:t>10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TextBox 93"/>
              <p:cNvSpPr txBox="1"/>
              <p:nvPr/>
            </p:nvSpPr>
            <p:spPr>
              <a:xfrm>
                <a:off x="745194" y="3837553"/>
                <a:ext cx="446707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20</a:t>
                </a:r>
              </a:p>
            </p:txBody>
          </p:sp>
          <p:sp>
            <p:nvSpPr>
              <p:cNvPr id="136" name="TextBox 94"/>
              <p:cNvSpPr txBox="1"/>
              <p:nvPr/>
            </p:nvSpPr>
            <p:spPr>
              <a:xfrm>
                <a:off x="745194" y="3013667"/>
                <a:ext cx="446707" cy="358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srgbClr val="404040"/>
                    </a:solidFill>
                  </a:rPr>
                  <a:t>30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TextBox 96"/>
              <p:cNvSpPr txBox="1"/>
              <p:nvPr/>
            </p:nvSpPr>
            <p:spPr>
              <a:xfrm rot="16200000">
                <a:off x="-1213758" y="4117401"/>
                <a:ext cx="3707732" cy="358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</a:rPr>
                  <a:t>Proportion of patients with </a:t>
                </a:r>
                <a:r>
                  <a:rPr kumimoji="0" lang="en-US" sz="14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event</a:t>
                </a:r>
                <a:r>
                  <a:rPr kumimoji="0" lang="en-US" sz="1400" i="0" u="none" strike="sng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</a:rPr>
                  <a:t>s</a:t>
                </a:r>
                <a:r>
                  <a:rPr kumimoji="0" lang="en-US" sz="14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 (%)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34263" y="2964137"/>
              <a:ext cx="3109764" cy="780110"/>
              <a:chOff x="1259632" y="2973501"/>
              <a:chExt cx="3185686" cy="79915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1259632" y="3211726"/>
                <a:ext cx="2959719" cy="322705"/>
                <a:chOff x="-8605464" y="7149965"/>
                <a:chExt cx="2959719" cy="322705"/>
              </a:xfrm>
            </p:grpSpPr>
            <p:sp>
              <p:nvSpPr>
                <p:cNvPr id="113" name="TextBox 70"/>
                <p:cNvSpPr txBox="1"/>
                <p:nvPr/>
              </p:nvSpPr>
              <p:spPr>
                <a:xfrm>
                  <a:off x="-8477262" y="7149965"/>
                  <a:ext cx="2831517" cy="322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60958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+mj-lt"/>
                    </a:rPr>
                    <a:t>Intensive (n = 951; events = 139)</a:t>
                  </a: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-8605464" y="7327304"/>
                  <a:ext cx="1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8E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1259632" y="2973501"/>
                <a:ext cx="3185686" cy="635664"/>
                <a:chOff x="-8605464" y="6834549"/>
                <a:chExt cx="3185686" cy="635664"/>
              </a:xfrm>
            </p:grpSpPr>
            <p:sp>
              <p:nvSpPr>
                <p:cNvPr id="111" name="TextBox 68"/>
                <p:cNvSpPr txBox="1"/>
                <p:nvPr/>
              </p:nvSpPr>
              <p:spPr>
                <a:xfrm>
                  <a:off x="-8477262" y="6834549"/>
                  <a:ext cx="3057484" cy="322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60958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+mj-lt"/>
                    </a:rPr>
                    <a:t>Conventional (n = 411; events = 73)</a:t>
                  </a: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-8605464" y="7470213"/>
                  <a:ext cx="1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92D050"/>
                  </a:solidFill>
                  <a:prstDash val="solid"/>
                </a:ln>
                <a:effectLst/>
              </p:spPr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1259632" y="3131802"/>
                <a:ext cx="3012010" cy="640853"/>
                <a:chOff x="-8605464" y="7119849"/>
                <a:chExt cx="3012010" cy="640853"/>
              </a:xfrm>
            </p:grpSpPr>
            <p:sp>
              <p:nvSpPr>
                <p:cNvPr id="109" name="TextBox 66"/>
                <p:cNvSpPr txBox="1"/>
                <p:nvPr/>
              </p:nvSpPr>
              <p:spPr>
                <a:xfrm>
                  <a:off x="-8477262" y="7437997"/>
                  <a:ext cx="2883808" cy="322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60958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+mj-lt"/>
                    </a:rPr>
                    <a:t>Metformin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+mj-lt"/>
                    </a:rPr>
                    <a:t> (n = 342; events = 39)</a:t>
                  </a:r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-8605464" y="7119849"/>
                  <a:ext cx="1920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138" name="Picture 18" descr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94" y="3154276"/>
            <a:ext cx="5183188" cy="34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Clinical </a:t>
            </a:r>
            <a:r>
              <a:rPr lang="en-US" sz="3200" b="1" i="1" dirty="0" smtClean="0">
                <a:solidFill>
                  <a:schemeClr val="bg1"/>
                </a:solidFill>
              </a:rPr>
              <a:t>Considerations(Metformin)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It is reasonable to use metformin in patients with DM at risk of or with established HF.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Metformin should be discontinued in patients presenting with acute conditions associated with lactic acidosis, such as cardiogenic or distributive shock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16817" y="2627290"/>
            <a:ext cx="4958366" cy="163561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cs typeface="Agent Orange" panose="00000400000000000000" pitchFamily="2" charset="0"/>
              </a:rPr>
              <a:t>Sulfonylurea Drugs</a:t>
            </a:r>
            <a:endParaRPr lang="en-US" sz="3200" dirty="0"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sz="2800" b="1" i="1" dirty="0">
                <a:solidFill>
                  <a:schemeClr val="bg1"/>
                </a:solidFill>
              </a:rPr>
              <a:t>Sulfonylurea </a:t>
            </a:r>
            <a:r>
              <a:rPr lang="en-US" sz="2800" b="1" i="1" dirty="0" smtClean="0">
                <a:solidFill>
                  <a:schemeClr val="bg1"/>
                </a:solidFill>
              </a:rPr>
              <a:t>Drugs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Limited </a:t>
            </a:r>
            <a:r>
              <a:rPr lang="en-US" dirty="0"/>
              <a:t>data exist regarding the use of sulfonylurea </a:t>
            </a:r>
            <a:r>
              <a:rPr lang="en-US" dirty="0" smtClean="0"/>
              <a:t>therapy and </a:t>
            </a:r>
            <a:r>
              <a:rPr lang="en-US" dirty="0"/>
              <a:t>the development of HF in individuals with DM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 the </a:t>
            </a:r>
            <a:r>
              <a:rPr lang="en-US" dirty="0"/>
              <a:t>UKPDS, intensive glycemic control with </a:t>
            </a:r>
            <a:r>
              <a:rPr lang="en-US" dirty="0" smtClean="0"/>
              <a:t>sulfonylurea drugs </a:t>
            </a:r>
            <a:r>
              <a:rPr lang="en-US" dirty="0"/>
              <a:t>or insulin in patients with newly diagnosed </a:t>
            </a:r>
            <a:r>
              <a:rPr lang="en-US" dirty="0" smtClean="0"/>
              <a:t>DM was </a:t>
            </a:r>
            <a:r>
              <a:rPr lang="en-US" dirty="0"/>
              <a:t>not associated with increased rates of HF </a:t>
            </a:r>
            <a:r>
              <a:rPr lang="en-US" dirty="0" smtClean="0"/>
              <a:t>compared with </a:t>
            </a:r>
            <a:r>
              <a:rPr lang="en-US" dirty="0"/>
              <a:t>conventional diet-based </a:t>
            </a:r>
            <a:r>
              <a:rPr lang="en-US" dirty="0" smtClean="0"/>
              <a:t>therapy.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the </a:t>
            </a:r>
            <a:r>
              <a:rPr lang="en-US" dirty="0" smtClean="0"/>
              <a:t>ADVANCE trial</a:t>
            </a:r>
            <a:r>
              <a:rPr lang="en-US" dirty="0"/>
              <a:t>, no difference in HF hospitalization was observed </a:t>
            </a:r>
            <a:r>
              <a:rPr lang="en-US" dirty="0" smtClean="0"/>
              <a:t>in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dirty="0" smtClean="0"/>
              <a:t>observational studies </a:t>
            </a:r>
            <a:r>
              <a:rPr lang="en-US" dirty="0"/>
              <a:t>of patients with DM and HF, </a:t>
            </a:r>
            <a:r>
              <a:rPr lang="en-US" dirty="0" smtClean="0"/>
              <a:t>sulfonylurea therapy </a:t>
            </a:r>
            <a:r>
              <a:rPr lang="en-US" dirty="0"/>
              <a:t>was associated with greater risk of death </a:t>
            </a:r>
            <a:r>
              <a:rPr lang="en-US" dirty="0" smtClean="0"/>
              <a:t>than metformin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8" y="365125"/>
            <a:ext cx="11074758" cy="57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Methods </a:t>
            </a:r>
            <a:r>
              <a:rPr lang="en-US" dirty="0" smtClean="0"/>
              <a:t>:All </a:t>
            </a:r>
            <a:r>
              <a:rPr lang="en-US" dirty="0"/>
              <a:t>patients aged ≥30 years </a:t>
            </a:r>
            <a:r>
              <a:rPr lang="en-US" dirty="0" err="1"/>
              <a:t>hospitalised</a:t>
            </a:r>
            <a:r>
              <a:rPr lang="en-US" dirty="0"/>
              <a:t> for the first time </a:t>
            </a:r>
            <a:r>
              <a:rPr lang="en-US" dirty="0" smtClean="0"/>
              <a:t>for HF in </a:t>
            </a:r>
            <a:r>
              <a:rPr lang="en-US" dirty="0"/>
              <a:t>1997–2006 were identified and followed until the end of 2006.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Patients </a:t>
            </a:r>
            <a:r>
              <a:rPr lang="en-US" dirty="0"/>
              <a:t>who received treatment with metformin, a sulfonylurea and/or insulin were </a:t>
            </a:r>
            <a:r>
              <a:rPr lang="en-US" dirty="0" smtClean="0"/>
              <a:t>included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Results </a:t>
            </a:r>
            <a:r>
              <a:rPr lang="en-US" dirty="0"/>
              <a:t>A total of 10,920 patients were included.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median observational time was 844 days  </a:t>
            </a:r>
            <a:r>
              <a:rPr lang="en-US" dirty="0" smtClean="0"/>
              <a:t>In </a:t>
            </a:r>
            <a:r>
              <a:rPr lang="en-US" dirty="0"/>
              <a:t>total, 6,187 (57%) patients died.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1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40785"/>
            <a:ext cx="12192000" cy="4185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2551837"/>
            <a:ext cx="74611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3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2702" y="1124980"/>
            <a:ext cx="7011474" cy="5156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312" y="2413338"/>
            <a:ext cx="5755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Metformin: </a:t>
            </a:r>
            <a:r>
              <a:rPr lang="en-US" sz="1400" dirty="0"/>
              <a:t>0.85 (95% CI 0.75–0.98, p=0.02),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metformin+ </a:t>
            </a:r>
            <a:r>
              <a:rPr lang="en-US" sz="1400" dirty="0" smtClean="0"/>
              <a:t>sulfonylurea: </a:t>
            </a:r>
            <a:r>
              <a:rPr lang="en-US" sz="1400" dirty="0"/>
              <a:t>0.89 (95% CI 0.82–0.96, p=0.003</a:t>
            </a:r>
            <a:r>
              <a:rPr lang="en-US" sz="1400" dirty="0" smtClean="0"/>
              <a:t>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metformin+ insulin :0.96 (95% CI 0.82–1.13, p=0.6),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/>
              <a:t>metformin+insulin</a:t>
            </a:r>
            <a:r>
              <a:rPr lang="en-US" sz="1400" dirty="0"/>
              <a:t>+   sulfonylurea </a:t>
            </a:r>
            <a:r>
              <a:rPr lang="en-US" sz="1400" dirty="0" smtClean="0"/>
              <a:t>:0.94 </a:t>
            </a:r>
            <a:r>
              <a:rPr lang="en-US" sz="1400" dirty="0"/>
              <a:t>(95% CI 0.77–1.15, p=0.5)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sulfonylurea</a:t>
            </a:r>
            <a:r>
              <a:rPr lang="en-US" sz="1400" dirty="0"/>
              <a:t>+ insulin </a:t>
            </a:r>
            <a:r>
              <a:rPr lang="en-US" sz="1400" dirty="0" smtClean="0"/>
              <a:t>:0.97 </a:t>
            </a:r>
            <a:r>
              <a:rPr lang="en-US" sz="1400" dirty="0"/>
              <a:t>(95% CI 0.86–1.08, p=0.5)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insulin </a:t>
            </a:r>
            <a:r>
              <a:rPr lang="en-US" sz="1400" dirty="0"/>
              <a:t>1.14 (95% CI 1.06–1.20, p=0.0001).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311" y="1690687"/>
            <a:ext cx="42113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with metformin is associated with a low risk of mortality in diabetic patients with heart failure compared with treatment with a sulfonylurea or insulin.</a:t>
            </a:r>
          </a:p>
        </p:txBody>
      </p:sp>
    </p:spTree>
    <p:extLst>
      <p:ext uri="{BB962C8B-B14F-4D97-AF65-F5344CB8AC3E}">
        <p14:creationId xmlns:p14="http://schemas.microsoft.com/office/powerpoint/2010/main" val="37850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Clinical </a:t>
            </a:r>
            <a:r>
              <a:rPr lang="en-US" sz="2800" b="1" i="1" dirty="0" smtClean="0">
                <a:solidFill>
                  <a:schemeClr val="bg1"/>
                </a:solidFill>
              </a:rPr>
              <a:t>Considerations(Sulfonylurea)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basis of the available data, use of other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agents, such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as metformin and SGLT-2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inhibitors 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preferable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 use of sulfonylurea drugs in patients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at high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risk for HF and those with established HF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53932" y="2687649"/>
            <a:ext cx="4468968" cy="13136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cs typeface="Agent Orange" panose="00000400000000000000" pitchFamily="2" charset="0"/>
              </a:rPr>
              <a:t>Insulin</a:t>
            </a:r>
            <a:endParaRPr lang="en-US" sz="3200" dirty="0"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10262215" cy="41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Insulin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Many patients with DM require insulin as </a:t>
            </a:r>
            <a:r>
              <a:rPr lang="en-US" sz="2400" dirty="0" smtClean="0"/>
              <a:t>monotherapy or </a:t>
            </a:r>
            <a:r>
              <a:rPr lang="en-US" sz="2400" dirty="0"/>
              <a:t>in combination with other glycemic agents </a:t>
            </a:r>
            <a:r>
              <a:rPr lang="en-US" sz="2400" dirty="0" smtClean="0"/>
              <a:t>to achieve </a:t>
            </a:r>
            <a:r>
              <a:rPr lang="en-US" sz="2400" dirty="0"/>
              <a:t>adequate glycemic control.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only RCT </a:t>
            </a:r>
            <a:r>
              <a:rPr lang="en-US" sz="2400" dirty="0" smtClean="0"/>
              <a:t>to specifically </a:t>
            </a:r>
            <a:r>
              <a:rPr lang="en-US" sz="2400" dirty="0"/>
              <a:t>assess the cardiovascular safety of </a:t>
            </a:r>
            <a:r>
              <a:rPr lang="en-US" sz="2400" dirty="0" smtClean="0"/>
              <a:t>insulin was </a:t>
            </a:r>
            <a:r>
              <a:rPr lang="en-US" sz="2400" dirty="0"/>
              <a:t>the ORIGIN trial (Outcome Reduction With </a:t>
            </a:r>
            <a:r>
              <a:rPr lang="en-US" sz="2400" dirty="0" smtClean="0"/>
              <a:t>Initial Glargine </a:t>
            </a:r>
            <a:r>
              <a:rPr lang="en-US" sz="2400" dirty="0"/>
              <a:t>Intervention</a:t>
            </a:r>
            <a:r>
              <a:rPr lang="en-US" sz="2400" dirty="0" smtClean="0"/>
              <a:t>), which </a:t>
            </a:r>
            <a:r>
              <a:rPr lang="en-US" sz="2400" dirty="0"/>
              <a:t>randomized 12 537 </a:t>
            </a:r>
            <a:r>
              <a:rPr lang="en-US" sz="2400" dirty="0" smtClean="0"/>
              <a:t>individuals with </a:t>
            </a:r>
            <a:r>
              <a:rPr lang="en-US" sz="2400" dirty="0"/>
              <a:t>pre-DM or DM to insulin glargine or </a:t>
            </a:r>
            <a:r>
              <a:rPr lang="en-US" sz="2400" dirty="0" smtClean="0"/>
              <a:t>standard care </a:t>
            </a:r>
            <a:r>
              <a:rPr lang="en-US" sz="2400" dirty="0"/>
              <a:t>and found no difference in any </a:t>
            </a:r>
            <a:r>
              <a:rPr lang="en-US" sz="2400" dirty="0" smtClean="0"/>
              <a:t>cardiovascular outcomes</a:t>
            </a:r>
            <a:r>
              <a:rPr lang="en-US" sz="2400" dirty="0"/>
              <a:t>, including hospitalization for HF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Other trials </a:t>
            </a:r>
            <a:r>
              <a:rPr lang="en-US" sz="2400" dirty="0"/>
              <a:t>of DM treatment strategies that have included </a:t>
            </a:r>
            <a:r>
              <a:rPr lang="en-US" sz="2400" dirty="0" smtClean="0"/>
              <a:t>insulin, such </a:t>
            </a:r>
            <a:r>
              <a:rPr lang="en-US" sz="2400" dirty="0"/>
              <a:t>as </a:t>
            </a:r>
            <a:r>
              <a:rPr lang="en-US" sz="2400" dirty="0" smtClean="0"/>
              <a:t>UKPDS </a:t>
            </a:r>
            <a:r>
              <a:rPr lang="en-US" sz="2400" dirty="0"/>
              <a:t>and </a:t>
            </a:r>
            <a:r>
              <a:rPr lang="en-US" sz="2400" dirty="0" smtClean="0"/>
              <a:t>BARI-2D </a:t>
            </a:r>
            <a:r>
              <a:rPr lang="en-US" sz="2400" dirty="0"/>
              <a:t>have not </a:t>
            </a:r>
            <a:r>
              <a:rPr lang="en-US" sz="2400" dirty="0" smtClean="0"/>
              <a:t>demonstrated increased </a:t>
            </a:r>
            <a:r>
              <a:rPr lang="en-US" sz="2400" dirty="0"/>
              <a:t>rates of HF with insulin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7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ORIGIN(</a:t>
            </a:r>
            <a:r>
              <a:rPr lang="en-US" sz="2800" b="1" kern="0" dirty="0">
                <a:solidFill>
                  <a:schemeClr val="bg1"/>
                </a:solidFill>
              </a:rPr>
              <a:t>Outcome Reduction with an Initial Glargine Intervention)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b="1" kern="0" dirty="0"/>
              <a:t>Patients and Methods</a:t>
            </a:r>
            <a:endParaRPr lang="en-US" altLang="en-US" sz="2400" dirty="0"/>
          </a:p>
          <a:p>
            <a:pPr marL="0" indent="0">
              <a:spcBef>
                <a:spcPct val="20000"/>
              </a:spcBef>
              <a:buNone/>
            </a:pPr>
            <a:r>
              <a:rPr lang="en-US" sz="2400" dirty="0" smtClean="0"/>
              <a:t>12,537 with </a:t>
            </a:r>
            <a:r>
              <a:rPr lang="en-US" sz="2400" dirty="0"/>
              <a:t>cardiovascular risk factors plus impaired fasting glucose, impaired glucose tolerance, or type 2 diabetes to receive insulin glargine (with a target fasting blood glucose level of ≤95 mg per deciliter [5.3 </a:t>
            </a:r>
            <a:r>
              <a:rPr lang="en-US" sz="2400" dirty="0" err="1"/>
              <a:t>mmol</a:t>
            </a:r>
            <a:r>
              <a:rPr lang="en-US" sz="2400" dirty="0"/>
              <a:t> per liter]) or standard care and to receive n–3 fatty acids or placebo with the use of a 2-by-2 factorial design. </a:t>
            </a:r>
            <a:endParaRPr lang="en-US" sz="2400" dirty="0" smtClean="0"/>
          </a:p>
          <a:p>
            <a:pPr marL="0" indent="0">
              <a:spcBef>
                <a:spcPct val="20000"/>
              </a:spcBef>
              <a:buNone/>
            </a:pPr>
            <a:r>
              <a:rPr lang="en-US" altLang="en-US" sz="2400" b="1" dirty="0" smtClean="0"/>
              <a:t>Primary </a:t>
            </a:r>
            <a:r>
              <a:rPr lang="en-US" altLang="en-US" sz="2400" b="1" dirty="0"/>
              <a:t>outcomes</a:t>
            </a:r>
          </a:p>
          <a:p>
            <a:pPr marL="0" indent="0"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smtClean="0"/>
              <a:t>CV </a:t>
            </a:r>
            <a:r>
              <a:rPr lang="en-US" altLang="en-US" sz="2400" dirty="0"/>
              <a:t>death or MI or stroke</a:t>
            </a:r>
          </a:p>
          <a:p>
            <a:pPr marL="400050" lvl="1" indent="0">
              <a:buNone/>
            </a:pPr>
            <a:r>
              <a:rPr lang="en-US" altLang="en-US" dirty="0" smtClean="0"/>
              <a:t>  CV </a:t>
            </a:r>
            <a:r>
              <a:rPr lang="en-US" altLang="en-US" dirty="0"/>
              <a:t>death or MI or stroke or revascularization or CHF </a:t>
            </a:r>
            <a:r>
              <a:rPr lang="en-US" altLang="en-US" dirty="0" smtClean="0"/>
              <a:t>hospitalization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Secondary </a:t>
            </a:r>
            <a:r>
              <a:rPr lang="en-US" altLang="en-US" sz="2400" b="1" dirty="0" smtClean="0"/>
              <a:t>outcomes</a:t>
            </a:r>
            <a:endParaRPr lang="en-US" altLang="en-US" sz="2400" b="1" dirty="0"/>
          </a:p>
          <a:p>
            <a:pPr marL="400050" lvl="1" indent="0">
              <a:buNone/>
            </a:pPr>
            <a:r>
              <a:rPr lang="en-US" altLang="en-US" dirty="0"/>
              <a:t>Microvascular composite </a:t>
            </a:r>
            <a:r>
              <a:rPr lang="en-US" altLang="en-US" dirty="0" smtClean="0"/>
              <a:t>,All </a:t>
            </a:r>
            <a:r>
              <a:rPr lang="en-US" altLang="en-US" dirty="0"/>
              <a:t>cause death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08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4" y="1690688"/>
            <a:ext cx="9478852" cy="49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8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70" y="1672681"/>
            <a:ext cx="9476912" cy="4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409315"/>
            <a:ext cx="8731876" cy="62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591" y="365125"/>
            <a:ext cx="6890197" cy="8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442" y="365125"/>
            <a:ext cx="657420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Clinical </a:t>
            </a:r>
            <a:r>
              <a:rPr lang="en-US" sz="3200" b="1" i="1" dirty="0" smtClean="0">
                <a:solidFill>
                  <a:schemeClr val="bg1"/>
                </a:solidFill>
              </a:rPr>
              <a:t>Considerations(</a:t>
            </a:r>
            <a:r>
              <a:rPr lang="en-US" sz="3200" b="1" dirty="0" smtClean="0">
                <a:solidFill>
                  <a:schemeClr val="bg1"/>
                </a:solidFill>
              </a:rPr>
              <a:t>Insulin)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Insulin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 sometimes required to achieve adequate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glycemic control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individuals with DM and HF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Insulin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use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associated with weight gain and risk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hypoglycemia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should be used with caution and close monitoring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Other agents, such as metformin and SGLT-2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inhibitors, are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preferred if adequate glycemic control can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 achieved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without insulin</a:t>
            </a:r>
          </a:p>
        </p:txBody>
      </p:sp>
    </p:spTree>
    <p:extLst>
      <p:ext uri="{BB962C8B-B14F-4D97-AF65-F5344CB8AC3E}">
        <p14:creationId xmlns:p14="http://schemas.microsoft.com/office/powerpoint/2010/main" val="28090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 bwMode="auto">
          <a:xfrm>
            <a:off x="3634154" y="2864065"/>
            <a:ext cx="5282153" cy="1367966"/>
          </a:xfrm>
          <a:prstGeom prst="roundRect">
            <a:avLst/>
          </a:prstGeom>
          <a:solidFill>
            <a:srgbClr val="0070C0"/>
          </a:solidFill>
          <a:ln>
            <a:solidFill>
              <a:srgbClr val="0092D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Agent Orange" panose="00000400000000000000" pitchFamily="2" charset="0"/>
              </a:rPr>
              <a:t>Thiazolidinediones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Pioglitazone: </a:t>
            </a:r>
            <a:r>
              <a:rPr lang="en-GB" dirty="0" err="1" smtClean="0"/>
              <a:t>PROactive</a:t>
            </a:r>
            <a:r>
              <a:rPr lang="en-GB" dirty="0" smtClean="0"/>
              <a:t> trial design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981200" y="5575300"/>
            <a:ext cx="8328025" cy="482600"/>
          </a:xfrm>
        </p:spPr>
        <p:txBody>
          <a:bodyPr/>
          <a:lstStyle/>
          <a:p>
            <a:r>
              <a:rPr lang="en-GB" dirty="0" err="1" smtClean="0"/>
              <a:t>Dormandy</a:t>
            </a:r>
            <a:r>
              <a:rPr lang="en-GB" dirty="0" smtClean="0"/>
              <a:t> et al. Lancet</a:t>
            </a:r>
            <a:r>
              <a:rPr lang="en-GB" i="1" dirty="0" smtClean="0"/>
              <a:t> </a:t>
            </a:r>
            <a:r>
              <a:rPr lang="en-GB" dirty="0" smtClean="0"/>
              <a:t>2005;366:1279–89. </a:t>
            </a:r>
            <a:endParaRPr lang="en-GB" dirty="0"/>
          </a:p>
        </p:txBody>
      </p:sp>
      <p:sp>
        <p:nvSpPr>
          <p:cNvPr id="30" name="AutoShape 7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175183" y="2844154"/>
            <a:ext cx="3841635" cy="288000"/>
          </a:xfrm>
          <a:prstGeom prst="roundRect">
            <a:avLst>
              <a:gd name="adj" fmla="val 2331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73378" tIns="73378" rIns="73378" bIns="73378" anchor="ctr"/>
          <a:lstStyle/>
          <a:p>
            <a:pPr algn="ctr" defTabSz="911225">
              <a:defRPr/>
            </a:pPr>
            <a:r>
              <a:rPr lang="en-GB" sz="1400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With or without background therapy</a:t>
            </a:r>
          </a:p>
        </p:txBody>
      </p:sp>
      <p:sp>
        <p:nvSpPr>
          <p:cNvPr id="31" name="AutoShape 7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901826" y="3525187"/>
            <a:ext cx="6382071" cy="288000"/>
          </a:xfrm>
          <a:prstGeom prst="roundRect">
            <a:avLst>
              <a:gd name="adj" fmla="val 2254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wrap="none" lIns="40598" tIns="20300" rIns="40598" bIns="20300" anchor="ctr"/>
          <a:lstStyle/>
          <a:p>
            <a:pPr algn="ctr" defTabSz="911225">
              <a:defRPr/>
            </a:pPr>
            <a:r>
              <a:rPr lang="en-GB" sz="1400" kern="0" dirty="0">
                <a:latin typeface="+mj-lt"/>
                <a:cs typeface="Arial" pitchFamily="34" charset="0"/>
              </a:rPr>
              <a:t>N = 5238; average follow-up 34.5 months</a:t>
            </a:r>
          </a:p>
        </p:txBody>
      </p:sp>
      <p:sp>
        <p:nvSpPr>
          <p:cNvPr id="32" name="AutoShape 7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96000" y="1667934"/>
            <a:ext cx="7200000" cy="1123179"/>
          </a:xfrm>
          <a:prstGeom prst="roundRect">
            <a:avLst>
              <a:gd name="adj" fmla="val 9004"/>
            </a:avLst>
          </a:prstGeom>
          <a:solidFill>
            <a:schemeClr val="accent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wrap="none" lIns="91411" tIns="45706" rIns="91411" bIns="45706" anchor="t"/>
          <a:lstStyle/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b="1" kern="0" dirty="0">
                <a:cs typeface="Arial" pitchFamily="34" charset="0"/>
              </a:rPr>
              <a:t>Main inclusion criteria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kern="0" dirty="0">
                <a:cs typeface="Arial" pitchFamily="34" charset="0"/>
              </a:rPr>
              <a:t>1. </a:t>
            </a:r>
            <a:r>
              <a:rPr lang="en-GB" sz="1400" kern="0" dirty="0">
                <a:cs typeface="Arial" pitchFamily="34" charset="0"/>
              </a:rPr>
              <a:t>Patients with T2D and evidence of macrovascular disease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GB" sz="1400" kern="0" dirty="0">
                <a:cs typeface="Arial" pitchFamily="34" charset="0"/>
              </a:rPr>
              <a:t>2. Age 35–75 years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GB" sz="1400" kern="0" dirty="0">
                <a:cs typeface="Arial" pitchFamily="34" charset="0"/>
              </a:rPr>
              <a:t>3. HbA</a:t>
            </a:r>
            <a:r>
              <a:rPr lang="en-GB" sz="1400" kern="0" baseline="-25000" dirty="0">
                <a:cs typeface="Arial" pitchFamily="34" charset="0"/>
              </a:rPr>
              <a:t>1c</a:t>
            </a:r>
            <a:r>
              <a:rPr lang="en-GB" sz="1400" kern="0" dirty="0">
                <a:cs typeface="Arial" pitchFamily="34" charset="0"/>
              </a:rPr>
              <a:t> &gt; 6.5%</a:t>
            </a:r>
          </a:p>
        </p:txBody>
      </p:sp>
      <p:sp>
        <p:nvSpPr>
          <p:cNvPr id="33" name="AutoShape 7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96000" y="3878403"/>
            <a:ext cx="7200000" cy="685132"/>
          </a:xfrm>
          <a:prstGeom prst="roundRect">
            <a:avLst>
              <a:gd name="adj" fmla="val 1182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11" tIns="45706" rIns="91411" bIns="45706" anchor="t"/>
          <a:lstStyle/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FFFFFF"/>
                </a:solidFill>
                <a:cs typeface="Arial" pitchFamily="34" charset="0"/>
              </a:rPr>
              <a:t>Primary endpoint: </a:t>
            </a:r>
            <a:r>
              <a:rPr lang="en-US" sz="1400" kern="0" dirty="0">
                <a:solidFill>
                  <a:srgbClr val="FFFFFF"/>
                </a:solidFill>
                <a:cs typeface="Arial" pitchFamily="34" charset="0"/>
              </a:rPr>
              <a:t>time to first occurrence of </a:t>
            </a:r>
            <a:r>
              <a:rPr lang="en-GB" sz="1400" kern="0" dirty="0">
                <a:solidFill>
                  <a:srgbClr val="FFFFFF"/>
                </a:solidFill>
                <a:cs typeface="Arial" pitchFamily="34" charset="0"/>
              </a:rPr>
              <a:t>all-cause mortality, non-fatal MI, stroke, 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GB" sz="1400" kern="0" dirty="0">
                <a:solidFill>
                  <a:srgbClr val="FFFFFF"/>
                </a:solidFill>
                <a:cs typeface="Arial" pitchFamily="34" charset="0"/>
              </a:rPr>
              <a:t>ACS, endovascular/surgical intervention in coronary/leg arteries, amputation above ankle</a:t>
            </a:r>
          </a:p>
        </p:txBody>
      </p:sp>
      <p:sp>
        <p:nvSpPr>
          <p:cNvPr id="34" name="AutoShape 7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594764" y="3180437"/>
            <a:ext cx="2689132" cy="2880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none" lIns="40598" tIns="20300" rIns="40598" bIns="20300" anchor="ctr"/>
          <a:lstStyle/>
          <a:p>
            <a:pPr algn="ctr" defTabSz="911225">
              <a:defRPr/>
            </a:pPr>
            <a:r>
              <a:rPr lang="en-US" sz="1400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Placebo</a:t>
            </a:r>
            <a:endParaRPr lang="en-US" sz="1400" kern="0" baseline="30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AutoShape 7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901825" y="3180437"/>
            <a:ext cx="2723121" cy="28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xtLst/>
        </p:spPr>
        <p:txBody>
          <a:bodyPr wrap="none" lIns="40598" tIns="20300" rIns="40598" bIns="20300" anchor="ctr"/>
          <a:lstStyle/>
          <a:p>
            <a:pPr algn="ctr" defTabSz="911225">
              <a:defRPr/>
            </a:pPr>
            <a:r>
              <a:rPr lang="en-US" sz="1400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Pioglitazone </a:t>
            </a:r>
          </a:p>
        </p:txBody>
      </p:sp>
      <p:sp>
        <p:nvSpPr>
          <p:cNvPr id="36" name="Rectangle 8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678632" y="3216715"/>
            <a:ext cx="8347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435975" eaLnBrk="0" hangingPunct="0">
              <a:spcBef>
                <a:spcPct val="20000"/>
              </a:spcBef>
              <a:defRPr/>
            </a:pPr>
            <a:r>
              <a:rPr lang="en-US" sz="1400" kern="0" dirty="0">
                <a:latin typeface="+mj-lt"/>
                <a:cs typeface="Arial" pitchFamily="34" charset="0"/>
              </a:rPr>
              <a:t>versus</a:t>
            </a:r>
          </a:p>
        </p:txBody>
      </p:sp>
      <p:sp>
        <p:nvSpPr>
          <p:cNvPr id="40" name="AutoShape 7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96000" y="877511"/>
            <a:ext cx="7200000" cy="720000"/>
          </a:xfrm>
          <a:prstGeom prst="roundRect">
            <a:avLst>
              <a:gd name="adj" fmla="val 1791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wrap="none" lIns="40598" tIns="20300" rIns="40598" bIns="20300" anchor="ctr"/>
          <a:lstStyle/>
          <a:p>
            <a:pPr defTabSz="911225">
              <a:defRPr/>
            </a:pPr>
            <a:r>
              <a:rPr lang="en-US" sz="1400" b="1" kern="0" dirty="0">
                <a:cs typeface="Arial" pitchFamily="34" charset="0"/>
              </a:rPr>
              <a:t>Aim				               </a:t>
            </a:r>
            <a:br>
              <a:rPr lang="en-US" sz="1400" b="1" kern="0" dirty="0">
                <a:cs typeface="Arial" pitchFamily="34" charset="0"/>
              </a:rPr>
            </a:br>
            <a:r>
              <a:rPr lang="en-GB" sz="1400" dirty="0"/>
              <a:t>Drug-specific trial to determine the impact of pioglitazone on macrovascular morbidity </a:t>
            </a:r>
            <a:br>
              <a:rPr lang="en-GB" sz="1400" dirty="0"/>
            </a:br>
            <a:r>
              <a:rPr lang="en-GB" sz="1400" dirty="0"/>
              <a:t>and mortality in high-risk patients with T2D</a:t>
            </a:r>
          </a:p>
        </p:txBody>
      </p:sp>
      <p:sp>
        <p:nvSpPr>
          <p:cNvPr id="41" name="AutoShape 7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496000" y="4636527"/>
            <a:ext cx="7200000" cy="288000"/>
          </a:xfrm>
          <a:prstGeom prst="roundRect">
            <a:avLst>
              <a:gd name="adj" fmla="val 23582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11" tIns="45706" rIns="91411" bIns="45706" anchor="ctr"/>
          <a:lstStyle/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FFFFFF"/>
                </a:solidFill>
                <a:cs typeface="Arial" pitchFamily="34" charset="0"/>
              </a:rPr>
              <a:t>Secondary endpoint: </a:t>
            </a:r>
            <a:r>
              <a:rPr lang="en-GB" sz="1400" kern="0" dirty="0">
                <a:solidFill>
                  <a:srgbClr val="FFFFFF"/>
                </a:solidFill>
                <a:cs typeface="Arial" pitchFamily="34" charset="0"/>
              </a:rPr>
              <a:t>time to first occurrence of all-cause mortality, non-fatal MI, stroke</a:t>
            </a:r>
            <a:r>
              <a:rPr lang="en-US" sz="1400" b="1" kern="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3" name="AutoShape 7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496000" y="4985840"/>
            <a:ext cx="7200000" cy="720000"/>
          </a:xfrm>
          <a:prstGeom prst="roundRect">
            <a:avLst>
              <a:gd name="adj" fmla="val 1182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11" tIns="45706" rIns="91411" bIns="45706" anchor="t"/>
          <a:lstStyle/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b="1" kern="0" dirty="0">
                <a:cs typeface="Arial" pitchFamily="34" charset="0"/>
              </a:rPr>
              <a:t>Statistical analysis</a:t>
            </a:r>
          </a:p>
        </p:txBody>
      </p:sp>
      <p:sp>
        <p:nvSpPr>
          <p:cNvPr id="44" name="Rectangle 8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622213" y="5268403"/>
            <a:ext cx="34737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82563" indent="-182563" defTabSz="84359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latin typeface="+mj-lt"/>
                <a:cs typeface="Arial" pitchFamily="34" charset="0"/>
              </a:rPr>
              <a:t>≥ 760 patients with ≥ 1 endpoint event</a:t>
            </a:r>
          </a:p>
        </p:txBody>
      </p:sp>
      <p:sp>
        <p:nvSpPr>
          <p:cNvPr id="45" name="Rectangle 8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096002" y="5268404"/>
            <a:ext cx="32142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82563" indent="-182563" defTabSz="84359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kern="0" dirty="0">
                <a:latin typeface="+mj-lt"/>
                <a:cs typeface="Arial" pitchFamily="34" charset="0"/>
              </a:rPr>
              <a:t>Last patient recruited followed up for 30 months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6C54-B124-AC41-90C1-F7EEF34AAC2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40" grpId="0" animBg="1"/>
      <p:bldP spid="41" grpId="0" animBg="1"/>
      <p:bldP spid="43" grpId="0" animBg="1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 smtClean="0"/>
              <a:t>Metformin</a:t>
            </a:r>
            <a:endParaRPr lang="en-GB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/>
              <a:t>Insulin </a:t>
            </a:r>
            <a:r>
              <a:rPr lang="en-GB" b="1" dirty="0" err="1"/>
              <a:t>secretoguges</a:t>
            </a:r>
            <a:endParaRPr lang="en-GB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/>
              <a:t>TZDs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/>
              <a:t> DPP4 inhibitors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/>
              <a:t>GLP1 </a:t>
            </a:r>
            <a:r>
              <a:rPr lang="en-GB" b="1" dirty="0" err="1" smtClean="0"/>
              <a:t>analouges</a:t>
            </a:r>
            <a:endParaRPr lang="en-GB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 smtClean="0"/>
              <a:t>SGLT2 inhibitors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24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600" dirty="0"/>
              <a:t>PROactive: Pioglitazone was superior to placebo for main secondary endpoint, but not for primary endpoint</a:t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1200" y="5575300"/>
            <a:ext cx="8578850" cy="4826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dirty="0"/>
              <a:t>*</a:t>
            </a:r>
            <a:r>
              <a:rPr lang="en-US" sz="2600" dirty="0"/>
              <a:t>Death from any cause, non-fatal MI (including silent MI), stroke, acute coronary syndrome, leg amputation, coronary revascularisation or revascularisation of the leg.</a:t>
            </a:r>
            <a:endParaRPr lang="en-GB" sz="2600" dirty="0"/>
          </a:p>
          <a:p>
            <a:r>
              <a:rPr lang="en-GB" sz="2600" dirty="0" err="1"/>
              <a:t>Dormandy</a:t>
            </a:r>
            <a:r>
              <a:rPr lang="en-GB" sz="2600" dirty="0"/>
              <a:t> </a:t>
            </a:r>
            <a:r>
              <a:rPr lang="en-GB" sz="2600" dirty="0" smtClean="0"/>
              <a:t>et </a:t>
            </a:r>
            <a:r>
              <a:rPr lang="en-GB" sz="2600" dirty="0"/>
              <a:t>al. </a:t>
            </a:r>
            <a:r>
              <a:rPr lang="en-GB" sz="2600" dirty="0" smtClean="0"/>
              <a:t>Lancet 2005;366:1279–89</a:t>
            </a:r>
            <a:r>
              <a:rPr lang="en-GB" dirty="0"/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49468" y="1250545"/>
            <a:ext cx="4153823" cy="3446390"/>
            <a:chOff x="667564" y="1058897"/>
            <a:chExt cx="3723138" cy="3025329"/>
          </a:xfrm>
        </p:grpSpPr>
        <p:grpSp>
          <p:nvGrpSpPr>
            <p:cNvPr id="24" name="Group 23"/>
            <p:cNvGrpSpPr/>
            <p:nvPr/>
          </p:nvGrpSpPr>
          <p:grpSpPr>
            <a:xfrm>
              <a:off x="1173956" y="1714145"/>
              <a:ext cx="2967038" cy="1552575"/>
              <a:chOff x="1173956" y="3800475"/>
              <a:chExt cx="2967038" cy="1552575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131344" y="3800475"/>
                <a:ext cx="1009650" cy="528638"/>
              </a:xfrm>
              <a:custGeom>
                <a:avLst/>
                <a:gdLst>
                  <a:gd name="connsiteX0" fmla="*/ 0 w 1009650"/>
                  <a:gd name="connsiteY0" fmla="*/ 528638 h 528638"/>
                  <a:gd name="connsiteX1" fmla="*/ 11906 w 1009650"/>
                  <a:gd name="connsiteY1" fmla="*/ 521494 h 528638"/>
                  <a:gd name="connsiteX2" fmla="*/ 33337 w 1009650"/>
                  <a:gd name="connsiteY2" fmla="*/ 514350 h 528638"/>
                  <a:gd name="connsiteX3" fmla="*/ 40481 w 1009650"/>
                  <a:gd name="connsiteY3" fmla="*/ 509588 h 528638"/>
                  <a:gd name="connsiteX4" fmla="*/ 54769 w 1009650"/>
                  <a:gd name="connsiteY4" fmla="*/ 504825 h 528638"/>
                  <a:gd name="connsiteX5" fmla="*/ 61912 w 1009650"/>
                  <a:gd name="connsiteY5" fmla="*/ 502444 h 528638"/>
                  <a:gd name="connsiteX6" fmla="*/ 69056 w 1009650"/>
                  <a:gd name="connsiteY6" fmla="*/ 497681 h 528638"/>
                  <a:gd name="connsiteX7" fmla="*/ 83344 w 1009650"/>
                  <a:gd name="connsiteY7" fmla="*/ 492919 h 528638"/>
                  <a:gd name="connsiteX8" fmla="*/ 102394 w 1009650"/>
                  <a:gd name="connsiteY8" fmla="*/ 476250 h 528638"/>
                  <a:gd name="connsiteX9" fmla="*/ 109537 w 1009650"/>
                  <a:gd name="connsiteY9" fmla="*/ 471488 h 528638"/>
                  <a:gd name="connsiteX10" fmla="*/ 116681 w 1009650"/>
                  <a:gd name="connsiteY10" fmla="*/ 469106 h 528638"/>
                  <a:gd name="connsiteX11" fmla="*/ 123825 w 1009650"/>
                  <a:gd name="connsiteY11" fmla="*/ 464344 h 528638"/>
                  <a:gd name="connsiteX12" fmla="*/ 150019 w 1009650"/>
                  <a:gd name="connsiteY12" fmla="*/ 459581 h 528638"/>
                  <a:gd name="connsiteX13" fmla="*/ 164306 w 1009650"/>
                  <a:gd name="connsiteY13" fmla="*/ 454819 h 528638"/>
                  <a:gd name="connsiteX14" fmla="*/ 178594 w 1009650"/>
                  <a:gd name="connsiteY14" fmla="*/ 445294 h 528638"/>
                  <a:gd name="connsiteX15" fmla="*/ 192881 w 1009650"/>
                  <a:gd name="connsiteY15" fmla="*/ 440531 h 528638"/>
                  <a:gd name="connsiteX16" fmla="*/ 200025 w 1009650"/>
                  <a:gd name="connsiteY16" fmla="*/ 438150 h 528638"/>
                  <a:gd name="connsiteX17" fmla="*/ 207169 w 1009650"/>
                  <a:gd name="connsiteY17" fmla="*/ 435769 h 528638"/>
                  <a:gd name="connsiteX18" fmla="*/ 214312 w 1009650"/>
                  <a:gd name="connsiteY18" fmla="*/ 431006 h 528638"/>
                  <a:gd name="connsiteX19" fmla="*/ 228600 w 1009650"/>
                  <a:gd name="connsiteY19" fmla="*/ 426244 h 528638"/>
                  <a:gd name="connsiteX20" fmla="*/ 242887 w 1009650"/>
                  <a:gd name="connsiteY20" fmla="*/ 419100 h 528638"/>
                  <a:gd name="connsiteX21" fmla="*/ 250031 w 1009650"/>
                  <a:gd name="connsiteY21" fmla="*/ 414338 h 528638"/>
                  <a:gd name="connsiteX22" fmla="*/ 264319 w 1009650"/>
                  <a:gd name="connsiteY22" fmla="*/ 409575 h 528638"/>
                  <a:gd name="connsiteX23" fmla="*/ 271462 w 1009650"/>
                  <a:gd name="connsiteY23" fmla="*/ 407194 h 528638"/>
                  <a:gd name="connsiteX24" fmla="*/ 285750 w 1009650"/>
                  <a:gd name="connsiteY24" fmla="*/ 400050 h 528638"/>
                  <a:gd name="connsiteX25" fmla="*/ 292894 w 1009650"/>
                  <a:gd name="connsiteY25" fmla="*/ 395288 h 528638"/>
                  <a:gd name="connsiteX26" fmla="*/ 307181 w 1009650"/>
                  <a:gd name="connsiteY26" fmla="*/ 390525 h 528638"/>
                  <a:gd name="connsiteX27" fmla="*/ 314325 w 1009650"/>
                  <a:gd name="connsiteY27" fmla="*/ 385763 h 528638"/>
                  <a:gd name="connsiteX28" fmla="*/ 328612 w 1009650"/>
                  <a:gd name="connsiteY28" fmla="*/ 381000 h 528638"/>
                  <a:gd name="connsiteX29" fmla="*/ 335756 w 1009650"/>
                  <a:gd name="connsiteY29" fmla="*/ 378619 h 528638"/>
                  <a:gd name="connsiteX30" fmla="*/ 342900 w 1009650"/>
                  <a:gd name="connsiteY30" fmla="*/ 373856 h 528638"/>
                  <a:gd name="connsiteX31" fmla="*/ 357187 w 1009650"/>
                  <a:gd name="connsiteY31" fmla="*/ 361950 h 528638"/>
                  <a:gd name="connsiteX32" fmla="*/ 364331 w 1009650"/>
                  <a:gd name="connsiteY32" fmla="*/ 359569 h 528638"/>
                  <a:gd name="connsiteX33" fmla="*/ 369094 w 1009650"/>
                  <a:gd name="connsiteY33" fmla="*/ 352425 h 528638"/>
                  <a:gd name="connsiteX34" fmla="*/ 390525 w 1009650"/>
                  <a:gd name="connsiteY34" fmla="*/ 342900 h 528638"/>
                  <a:gd name="connsiteX35" fmla="*/ 397669 w 1009650"/>
                  <a:gd name="connsiteY35" fmla="*/ 340519 h 528638"/>
                  <a:gd name="connsiteX36" fmla="*/ 404812 w 1009650"/>
                  <a:gd name="connsiteY36" fmla="*/ 338138 h 528638"/>
                  <a:gd name="connsiteX37" fmla="*/ 419100 w 1009650"/>
                  <a:gd name="connsiteY37" fmla="*/ 328613 h 528638"/>
                  <a:gd name="connsiteX38" fmla="*/ 426244 w 1009650"/>
                  <a:gd name="connsiteY38" fmla="*/ 326231 h 528638"/>
                  <a:gd name="connsiteX39" fmla="*/ 440531 w 1009650"/>
                  <a:gd name="connsiteY39" fmla="*/ 316706 h 528638"/>
                  <a:gd name="connsiteX40" fmla="*/ 447675 w 1009650"/>
                  <a:gd name="connsiteY40" fmla="*/ 311944 h 528638"/>
                  <a:gd name="connsiteX41" fmla="*/ 454819 w 1009650"/>
                  <a:gd name="connsiteY41" fmla="*/ 309563 h 528638"/>
                  <a:gd name="connsiteX42" fmla="*/ 461962 w 1009650"/>
                  <a:gd name="connsiteY42" fmla="*/ 304800 h 528638"/>
                  <a:gd name="connsiteX43" fmla="*/ 469106 w 1009650"/>
                  <a:gd name="connsiteY43" fmla="*/ 302419 h 528638"/>
                  <a:gd name="connsiteX44" fmla="*/ 481012 w 1009650"/>
                  <a:gd name="connsiteY44" fmla="*/ 292894 h 528638"/>
                  <a:gd name="connsiteX45" fmla="*/ 495300 w 1009650"/>
                  <a:gd name="connsiteY45" fmla="*/ 280988 h 528638"/>
                  <a:gd name="connsiteX46" fmla="*/ 509587 w 1009650"/>
                  <a:gd name="connsiteY46" fmla="*/ 271463 h 528638"/>
                  <a:gd name="connsiteX47" fmla="*/ 516731 w 1009650"/>
                  <a:gd name="connsiteY47" fmla="*/ 266700 h 528638"/>
                  <a:gd name="connsiteX48" fmla="*/ 523875 w 1009650"/>
                  <a:gd name="connsiteY48" fmla="*/ 264319 h 528638"/>
                  <a:gd name="connsiteX49" fmla="*/ 538162 w 1009650"/>
                  <a:gd name="connsiteY49" fmla="*/ 257175 h 528638"/>
                  <a:gd name="connsiteX50" fmla="*/ 545306 w 1009650"/>
                  <a:gd name="connsiteY50" fmla="*/ 252413 h 528638"/>
                  <a:gd name="connsiteX51" fmla="*/ 554831 w 1009650"/>
                  <a:gd name="connsiteY51" fmla="*/ 250031 h 528638"/>
                  <a:gd name="connsiteX52" fmla="*/ 569119 w 1009650"/>
                  <a:gd name="connsiteY52" fmla="*/ 245269 h 528638"/>
                  <a:gd name="connsiteX53" fmla="*/ 583406 w 1009650"/>
                  <a:gd name="connsiteY53" fmla="*/ 238125 h 528638"/>
                  <a:gd name="connsiteX54" fmla="*/ 590550 w 1009650"/>
                  <a:gd name="connsiteY54" fmla="*/ 233363 h 528638"/>
                  <a:gd name="connsiteX55" fmla="*/ 597694 w 1009650"/>
                  <a:gd name="connsiteY55" fmla="*/ 230981 h 528638"/>
                  <a:gd name="connsiteX56" fmla="*/ 611981 w 1009650"/>
                  <a:gd name="connsiteY56" fmla="*/ 223838 h 528638"/>
                  <a:gd name="connsiteX57" fmla="*/ 626269 w 1009650"/>
                  <a:gd name="connsiteY57" fmla="*/ 214313 h 528638"/>
                  <a:gd name="connsiteX58" fmla="*/ 640556 w 1009650"/>
                  <a:gd name="connsiteY58" fmla="*/ 209550 h 528638"/>
                  <a:gd name="connsiteX59" fmla="*/ 669131 w 1009650"/>
                  <a:gd name="connsiteY59" fmla="*/ 200025 h 528638"/>
                  <a:gd name="connsiteX60" fmla="*/ 676275 w 1009650"/>
                  <a:gd name="connsiteY60" fmla="*/ 195263 h 528638"/>
                  <a:gd name="connsiteX61" fmla="*/ 692944 w 1009650"/>
                  <a:gd name="connsiteY61" fmla="*/ 188119 h 528638"/>
                  <a:gd name="connsiteX62" fmla="*/ 707231 w 1009650"/>
                  <a:gd name="connsiteY62" fmla="*/ 178594 h 528638"/>
                  <a:gd name="connsiteX63" fmla="*/ 721519 w 1009650"/>
                  <a:gd name="connsiteY63" fmla="*/ 173831 h 528638"/>
                  <a:gd name="connsiteX64" fmla="*/ 728662 w 1009650"/>
                  <a:gd name="connsiteY64" fmla="*/ 169069 h 528638"/>
                  <a:gd name="connsiteX65" fmla="*/ 742950 w 1009650"/>
                  <a:gd name="connsiteY65" fmla="*/ 164306 h 528638"/>
                  <a:gd name="connsiteX66" fmla="*/ 750094 w 1009650"/>
                  <a:gd name="connsiteY66" fmla="*/ 161925 h 528638"/>
                  <a:gd name="connsiteX67" fmla="*/ 757237 w 1009650"/>
                  <a:gd name="connsiteY67" fmla="*/ 157163 h 528638"/>
                  <a:gd name="connsiteX68" fmla="*/ 764381 w 1009650"/>
                  <a:gd name="connsiteY68" fmla="*/ 154781 h 528638"/>
                  <a:gd name="connsiteX69" fmla="*/ 778669 w 1009650"/>
                  <a:gd name="connsiteY69" fmla="*/ 145256 h 528638"/>
                  <a:gd name="connsiteX70" fmla="*/ 792956 w 1009650"/>
                  <a:gd name="connsiteY70" fmla="*/ 135731 h 528638"/>
                  <a:gd name="connsiteX71" fmla="*/ 800100 w 1009650"/>
                  <a:gd name="connsiteY71" fmla="*/ 130969 h 528638"/>
                  <a:gd name="connsiteX72" fmla="*/ 807244 w 1009650"/>
                  <a:gd name="connsiteY72" fmla="*/ 128588 h 528638"/>
                  <a:gd name="connsiteX73" fmla="*/ 814387 w 1009650"/>
                  <a:gd name="connsiteY73" fmla="*/ 123825 h 528638"/>
                  <a:gd name="connsiteX74" fmla="*/ 828675 w 1009650"/>
                  <a:gd name="connsiteY74" fmla="*/ 119063 h 528638"/>
                  <a:gd name="connsiteX75" fmla="*/ 835819 w 1009650"/>
                  <a:gd name="connsiteY75" fmla="*/ 114300 h 528638"/>
                  <a:gd name="connsiteX76" fmla="*/ 850106 w 1009650"/>
                  <a:gd name="connsiteY76" fmla="*/ 109538 h 528638"/>
                  <a:gd name="connsiteX77" fmla="*/ 857250 w 1009650"/>
                  <a:gd name="connsiteY77" fmla="*/ 104775 h 528638"/>
                  <a:gd name="connsiteX78" fmla="*/ 864394 w 1009650"/>
                  <a:gd name="connsiteY78" fmla="*/ 102394 h 528638"/>
                  <a:gd name="connsiteX79" fmla="*/ 885825 w 1009650"/>
                  <a:gd name="connsiteY79" fmla="*/ 88106 h 528638"/>
                  <a:gd name="connsiteX80" fmla="*/ 900112 w 1009650"/>
                  <a:gd name="connsiteY80" fmla="*/ 83344 h 528638"/>
                  <a:gd name="connsiteX81" fmla="*/ 914400 w 1009650"/>
                  <a:gd name="connsiteY81" fmla="*/ 76200 h 528638"/>
                  <a:gd name="connsiteX82" fmla="*/ 921544 w 1009650"/>
                  <a:gd name="connsiteY82" fmla="*/ 71438 h 528638"/>
                  <a:gd name="connsiteX83" fmla="*/ 935831 w 1009650"/>
                  <a:gd name="connsiteY83" fmla="*/ 66675 h 528638"/>
                  <a:gd name="connsiteX84" fmla="*/ 950119 w 1009650"/>
                  <a:gd name="connsiteY84" fmla="*/ 57150 h 528638"/>
                  <a:gd name="connsiteX85" fmla="*/ 957262 w 1009650"/>
                  <a:gd name="connsiteY85" fmla="*/ 52388 h 528638"/>
                  <a:gd name="connsiteX86" fmla="*/ 964406 w 1009650"/>
                  <a:gd name="connsiteY86" fmla="*/ 45244 h 528638"/>
                  <a:gd name="connsiteX87" fmla="*/ 971550 w 1009650"/>
                  <a:gd name="connsiteY87" fmla="*/ 42863 h 528638"/>
                  <a:gd name="connsiteX88" fmla="*/ 976312 w 1009650"/>
                  <a:gd name="connsiteY88" fmla="*/ 35719 h 528638"/>
                  <a:gd name="connsiteX89" fmla="*/ 983456 w 1009650"/>
                  <a:gd name="connsiteY89" fmla="*/ 28575 h 528638"/>
                  <a:gd name="connsiteX90" fmla="*/ 985837 w 1009650"/>
                  <a:gd name="connsiteY90" fmla="*/ 21431 h 528638"/>
                  <a:gd name="connsiteX91" fmla="*/ 1007269 w 1009650"/>
                  <a:gd name="connsiteY91" fmla="*/ 4763 h 528638"/>
                  <a:gd name="connsiteX92" fmla="*/ 1009650 w 1009650"/>
                  <a:gd name="connsiteY92" fmla="*/ 0 h 5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009650" h="528638">
                    <a:moveTo>
                      <a:pt x="0" y="528638"/>
                    </a:moveTo>
                    <a:cubicBezTo>
                      <a:pt x="3969" y="526257"/>
                      <a:pt x="7693" y="523409"/>
                      <a:pt x="11906" y="521494"/>
                    </a:cubicBezTo>
                    <a:lnTo>
                      <a:pt x="33337" y="514350"/>
                    </a:lnTo>
                    <a:cubicBezTo>
                      <a:pt x="36052" y="513445"/>
                      <a:pt x="37866" y="510750"/>
                      <a:pt x="40481" y="509588"/>
                    </a:cubicBezTo>
                    <a:cubicBezTo>
                      <a:pt x="45069" y="507549"/>
                      <a:pt x="50006" y="506413"/>
                      <a:pt x="54769" y="504825"/>
                    </a:cubicBezTo>
                    <a:lnTo>
                      <a:pt x="61912" y="502444"/>
                    </a:lnTo>
                    <a:cubicBezTo>
                      <a:pt x="64293" y="500856"/>
                      <a:pt x="66441" y="498843"/>
                      <a:pt x="69056" y="497681"/>
                    </a:cubicBezTo>
                    <a:cubicBezTo>
                      <a:pt x="73644" y="495642"/>
                      <a:pt x="83344" y="492919"/>
                      <a:pt x="83344" y="492919"/>
                    </a:cubicBezTo>
                    <a:cubicBezTo>
                      <a:pt x="91281" y="481012"/>
                      <a:pt x="85725" y="487363"/>
                      <a:pt x="102394" y="476250"/>
                    </a:cubicBezTo>
                    <a:cubicBezTo>
                      <a:pt x="104775" y="474663"/>
                      <a:pt x="106822" y="472393"/>
                      <a:pt x="109537" y="471488"/>
                    </a:cubicBezTo>
                    <a:cubicBezTo>
                      <a:pt x="111918" y="470694"/>
                      <a:pt x="114436" y="470229"/>
                      <a:pt x="116681" y="469106"/>
                    </a:cubicBezTo>
                    <a:cubicBezTo>
                      <a:pt x="119241" y="467826"/>
                      <a:pt x="121194" y="465471"/>
                      <a:pt x="123825" y="464344"/>
                    </a:cubicBezTo>
                    <a:cubicBezTo>
                      <a:pt x="129437" y="461939"/>
                      <a:pt x="146160" y="460132"/>
                      <a:pt x="150019" y="459581"/>
                    </a:cubicBezTo>
                    <a:lnTo>
                      <a:pt x="164306" y="454819"/>
                    </a:lnTo>
                    <a:cubicBezTo>
                      <a:pt x="169736" y="453009"/>
                      <a:pt x="173164" y="447104"/>
                      <a:pt x="178594" y="445294"/>
                    </a:cubicBezTo>
                    <a:lnTo>
                      <a:pt x="192881" y="440531"/>
                    </a:lnTo>
                    <a:lnTo>
                      <a:pt x="200025" y="438150"/>
                    </a:lnTo>
                    <a:lnTo>
                      <a:pt x="207169" y="435769"/>
                    </a:lnTo>
                    <a:cubicBezTo>
                      <a:pt x="209550" y="434181"/>
                      <a:pt x="211697" y="432168"/>
                      <a:pt x="214312" y="431006"/>
                    </a:cubicBezTo>
                    <a:cubicBezTo>
                      <a:pt x="218900" y="428967"/>
                      <a:pt x="228600" y="426244"/>
                      <a:pt x="228600" y="426244"/>
                    </a:cubicBezTo>
                    <a:cubicBezTo>
                      <a:pt x="249066" y="412599"/>
                      <a:pt x="223178" y="428954"/>
                      <a:pt x="242887" y="419100"/>
                    </a:cubicBezTo>
                    <a:cubicBezTo>
                      <a:pt x="245447" y="417820"/>
                      <a:pt x="247416" y="415500"/>
                      <a:pt x="250031" y="414338"/>
                    </a:cubicBezTo>
                    <a:cubicBezTo>
                      <a:pt x="254619" y="412299"/>
                      <a:pt x="259556" y="411163"/>
                      <a:pt x="264319" y="409575"/>
                    </a:cubicBezTo>
                    <a:lnTo>
                      <a:pt x="271462" y="407194"/>
                    </a:lnTo>
                    <a:cubicBezTo>
                      <a:pt x="291927" y="393550"/>
                      <a:pt x="266040" y="409904"/>
                      <a:pt x="285750" y="400050"/>
                    </a:cubicBezTo>
                    <a:cubicBezTo>
                      <a:pt x="288310" y="398770"/>
                      <a:pt x="290279" y="396450"/>
                      <a:pt x="292894" y="395288"/>
                    </a:cubicBezTo>
                    <a:cubicBezTo>
                      <a:pt x="297481" y="393249"/>
                      <a:pt x="302419" y="392113"/>
                      <a:pt x="307181" y="390525"/>
                    </a:cubicBezTo>
                    <a:cubicBezTo>
                      <a:pt x="309896" y="389620"/>
                      <a:pt x="311710" y="386925"/>
                      <a:pt x="314325" y="385763"/>
                    </a:cubicBezTo>
                    <a:cubicBezTo>
                      <a:pt x="318912" y="383724"/>
                      <a:pt x="323850" y="382588"/>
                      <a:pt x="328612" y="381000"/>
                    </a:cubicBezTo>
                    <a:lnTo>
                      <a:pt x="335756" y="378619"/>
                    </a:lnTo>
                    <a:cubicBezTo>
                      <a:pt x="338137" y="377031"/>
                      <a:pt x="340701" y="375688"/>
                      <a:pt x="342900" y="373856"/>
                    </a:cubicBezTo>
                    <a:cubicBezTo>
                      <a:pt x="350794" y="367278"/>
                      <a:pt x="348325" y="366381"/>
                      <a:pt x="357187" y="361950"/>
                    </a:cubicBezTo>
                    <a:cubicBezTo>
                      <a:pt x="359432" y="360827"/>
                      <a:pt x="361950" y="360363"/>
                      <a:pt x="364331" y="359569"/>
                    </a:cubicBezTo>
                    <a:cubicBezTo>
                      <a:pt x="365919" y="357188"/>
                      <a:pt x="367070" y="354449"/>
                      <a:pt x="369094" y="352425"/>
                    </a:cubicBezTo>
                    <a:cubicBezTo>
                      <a:pt x="374754" y="346765"/>
                      <a:pt x="383453" y="345257"/>
                      <a:pt x="390525" y="342900"/>
                    </a:cubicBezTo>
                    <a:lnTo>
                      <a:pt x="397669" y="340519"/>
                    </a:lnTo>
                    <a:lnTo>
                      <a:pt x="404812" y="338138"/>
                    </a:lnTo>
                    <a:cubicBezTo>
                      <a:pt x="409575" y="334963"/>
                      <a:pt x="413670" y="330424"/>
                      <a:pt x="419100" y="328613"/>
                    </a:cubicBezTo>
                    <a:cubicBezTo>
                      <a:pt x="421481" y="327819"/>
                      <a:pt x="424050" y="327450"/>
                      <a:pt x="426244" y="326231"/>
                    </a:cubicBezTo>
                    <a:cubicBezTo>
                      <a:pt x="431247" y="323451"/>
                      <a:pt x="435769" y="319881"/>
                      <a:pt x="440531" y="316706"/>
                    </a:cubicBezTo>
                    <a:lnTo>
                      <a:pt x="447675" y="311944"/>
                    </a:lnTo>
                    <a:cubicBezTo>
                      <a:pt x="449764" y="310552"/>
                      <a:pt x="452438" y="310357"/>
                      <a:pt x="454819" y="309563"/>
                    </a:cubicBezTo>
                    <a:cubicBezTo>
                      <a:pt x="457200" y="307975"/>
                      <a:pt x="459402" y="306080"/>
                      <a:pt x="461962" y="304800"/>
                    </a:cubicBezTo>
                    <a:cubicBezTo>
                      <a:pt x="464207" y="303677"/>
                      <a:pt x="467146" y="303987"/>
                      <a:pt x="469106" y="302419"/>
                    </a:cubicBezTo>
                    <a:cubicBezTo>
                      <a:pt x="484494" y="290109"/>
                      <a:pt x="463057" y="298879"/>
                      <a:pt x="481012" y="292894"/>
                    </a:cubicBezTo>
                    <a:cubicBezTo>
                      <a:pt x="506544" y="275872"/>
                      <a:pt x="467794" y="302381"/>
                      <a:pt x="495300" y="280988"/>
                    </a:cubicBezTo>
                    <a:cubicBezTo>
                      <a:pt x="499818" y="277474"/>
                      <a:pt x="504825" y="274638"/>
                      <a:pt x="509587" y="271463"/>
                    </a:cubicBezTo>
                    <a:lnTo>
                      <a:pt x="516731" y="266700"/>
                    </a:lnTo>
                    <a:cubicBezTo>
                      <a:pt x="518819" y="265308"/>
                      <a:pt x="521494" y="265113"/>
                      <a:pt x="523875" y="264319"/>
                    </a:cubicBezTo>
                    <a:cubicBezTo>
                      <a:pt x="544341" y="250674"/>
                      <a:pt x="518453" y="267029"/>
                      <a:pt x="538162" y="257175"/>
                    </a:cubicBezTo>
                    <a:cubicBezTo>
                      <a:pt x="540722" y="255895"/>
                      <a:pt x="542676" y="253540"/>
                      <a:pt x="545306" y="252413"/>
                    </a:cubicBezTo>
                    <a:cubicBezTo>
                      <a:pt x="548314" y="251124"/>
                      <a:pt x="551696" y="250971"/>
                      <a:pt x="554831" y="250031"/>
                    </a:cubicBezTo>
                    <a:cubicBezTo>
                      <a:pt x="559639" y="248588"/>
                      <a:pt x="569119" y="245269"/>
                      <a:pt x="569119" y="245269"/>
                    </a:cubicBezTo>
                    <a:cubicBezTo>
                      <a:pt x="589575" y="231629"/>
                      <a:pt x="563702" y="247976"/>
                      <a:pt x="583406" y="238125"/>
                    </a:cubicBezTo>
                    <a:cubicBezTo>
                      <a:pt x="585966" y="236845"/>
                      <a:pt x="587990" y="234643"/>
                      <a:pt x="590550" y="233363"/>
                    </a:cubicBezTo>
                    <a:cubicBezTo>
                      <a:pt x="592795" y="232240"/>
                      <a:pt x="595449" y="232104"/>
                      <a:pt x="597694" y="230981"/>
                    </a:cubicBezTo>
                    <a:cubicBezTo>
                      <a:pt x="616151" y="221752"/>
                      <a:pt x="594030" y="229821"/>
                      <a:pt x="611981" y="223838"/>
                    </a:cubicBezTo>
                    <a:lnTo>
                      <a:pt x="626269" y="214313"/>
                    </a:lnTo>
                    <a:cubicBezTo>
                      <a:pt x="630446" y="211528"/>
                      <a:pt x="635794" y="211138"/>
                      <a:pt x="640556" y="209550"/>
                    </a:cubicBezTo>
                    <a:lnTo>
                      <a:pt x="669131" y="200025"/>
                    </a:lnTo>
                    <a:cubicBezTo>
                      <a:pt x="671846" y="199120"/>
                      <a:pt x="673715" y="196543"/>
                      <a:pt x="676275" y="195263"/>
                    </a:cubicBezTo>
                    <a:cubicBezTo>
                      <a:pt x="695969" y="185416"/>
                      <a:pt x="668188" y="202972"/>
                      <a:pt x="692944" y="188119"/>
                    </a:cubicBezTo>
                    <a:cubicBezTo>
                      <a:pt x="697852" y="185174"/>
                      <a:pt x="701801" y="180404"/>
                      <a:pt x="707231" y="178594"/>
                    </a:cubicBezTo>
                    <a:cubicBezTo>
                      <a:pt x="711994" y="177006"/>
                      <a:pt x="717342" y="176616"/>
                      <a:pt x="721519" y="173831"/>
                    </a:cubicBezTo>
                    <a:cubicBezTo>
                      <a:pt x="723900" y="172244"/>
                      <a:pt x="726047" y="170231"/>
                      <a:pt x="728662" y="169069"/>
                    </a:cubicBezTo>
                    <a:cubicBezTo>
                      <a:pt x="733250" y="167030"/>
                      <a:pt x="738187" y="165894"/>
                      <a:pt x="742950" y="164306"/>
                    </a:cubicBezTo>
                    <a:lnTo>
                      <a:pt x="750094" y="161925"/>
                    </a:lnTo>
                    <a:cubicBezTo>
                      <a:pt x="752475" y="160338"/>
                      <a:pt x="754678" y="158443"/>
                      <a:pt x="757237" y="157163"/>
                    </a:cubicBezTo>
                    <a:cubicBezTo>
                      <a:pt x="759482" y="156040"/>
                      <a:pt x="762187" y="156000"/>
                      <a:pt x="764381" y="154781"/>
                    </a:cubicBezTo>
                    <a:cubicBezTo>
                      <a:pt x="769385" y="152001"/>
                      <a:pt x="773906" y="148431"/>
                      <a:pt x="778669" y="145256"/>
                    </a:cubicBezTo>
                    <a:lnTo>
                      <a:pt x="792956" y="135731"/>
                    </a:lnTo>
                    <a:cubicBezTo>
                      <a:pt x="795337" y="134144"/>
                      <a:pt x="797385" y="131874"/>
                      <a:pt x="800100" y="130969"/>
                    </a:cubicBezTo>
                    <a:lnTo>
                      <a:pt x="807244" y="128588"/>
                    </a:lnTo>
                    <a:cubicBezTo>
                      <a:pt x="809625" y="127000"/>
                      <a:pt x="811772" y="124987"/>
                      <a:pt x="814387" y="123825"/>
                    </a:cubicBezTo>
                    <a:cubicBezTo>
                      <a:pt x="818975" y="121786"/>
                      <a:pt x="828675" y="119063"/>
                      <a:pt x="828675" y="119063"/>
                    </a:cubicBezTo>
                    <a:cubicBezTo>
                      <a:pt x="831056" y="117475"/>
                      <a:pt x="833204" y="115462"/>
                      <a:pt x="835819" y="114300"/>
                    </a:cubicBezTo>
                    <a:cubicBezTo>
                      <a:pt x="840406" y="112261"/>
                      <a:pt x="850106" y="109538"/>
                      <a:pt x="850106" y="109538"/>
                    </a:cubicBezTo>
                    <a:cubicBezTo>
                      <a:pt x="852487" y="107950"/>
                      <a:pt x="854690" y="106055"/>
                      <a:pt x="857250" y="104775"/>
                    </a:cubicBezTo>
                    <a:cubicBezTo>
                      <a:pt x="859495" y="103652"/>
                      <a:pt x="862200" y="103613"/>
                      <a:pt x="864394" y="102394"/>
                    </a:cubicBezTo>
                    <a:lnTo>
                      <a:pt x="885825" y="88106"/>
                    </a:lnTo>
                    <a:cubicBezTo>
                      <a:pt x="890002" y="85321"/>
                      <a:pt x="900112" y="83344"/>
                      <a:pt x="900112" y="83344"/>
                    </a:cubicBezTo>
                    <a:cubicBezTo>
                      <a:pt x="920577" y="69700"/>
                      <a:pt x="894690" y="86054"/>
                      <a:pt x="914400" y="76200"/>
                    </a:cubicBezTo>
                    <a:cubicBezTo>
                      <a:pt x="916960" y="74920"/>
                      <a:pt x="918929" y="72600"/>
                      <a:pt x="921544" y="71438"/>
                    </a:cubicBezTo>
                    <a:cubicBezTo>
                      <a:pt x="926131" y="69399"/>
                      <a:pt x="931069" y="68263"/>
                      <a:pt x="935831" y="66675"/>
                    </a:cubicBezTo>
                    <a:cubicBezTo>
                      <a:pt x="941261" y="64865"/>
                      <a:pt x="945356" y="60325"/>
                      <a:pt x="950119" y="57150"/>
                    </a:cubicBezTo>
                    <a:cubicBezTo>
                      <a:pt x="952500" y="55563"/>
                      <a:pt x="955239" y="54411"/>
                      <a:pt x="957262" y="52388"/>
                    </a:cubicBezTo>
                    <a:cubicBezTo>
                      <a:pt x="959643" y="50007"/>
                      <a:pt x="961604" y="47112"/>
                      <a:pt x="964406" y="45244"/>
                    </a:cubicBezTo>
                    <a:cubicBezTo>
                      <a:pt x="966495" y="43852"/>
                      <a:pt x="969169" y="43657"/>
                      <a:pt x="971550" y="42863"/>
                    </a:cubicBezTo>
                    <a:cubicBezTo>
                      <a:pt x="973137" y="40482"/>
                      <a:pt x="974480" y="37918"/>
                      <a:pt x="976312" y="35719"/>
                    </a:cubicBezTo>
                    <a:cubicBezTo>
                      <a:pt x="978468" y="33132"/>
                      <a:pt x="981588" y="31377"/>
                      <a:pt x="983456" y="28575"/>
                    </a:cubicBezTo>
                    <a:cubicBezTo>
                      <a:pt x="984848" y="26486"/>
                      <a:pt x="984062" y="23206"/>
                      <a:pt x="985837" y="21431"/>
                    </a:cubicBezTo>
                    <a:cubicBezTo>
                      <a:pt x="1006683" y="585"/>
                      <a:pt x="993867" y="21515"/>
                      <a:pt x="1007269" y="4763"/>
                    </a:cubicBezTo>
                    <a:cubicBezTo>
                      <a:pt x="1008378" y="3377"/>
                      <a:pt x="1008856" y="1588"/>
                      <a:pt x="1009650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164556" y="4331494"/>
                <a:ext cx="966788" cy="473869"/>
              </a:xfrm>
              <a:custGeom>
                <a:avLst/>
                <a:gdLst>
                  <a:gd name="connsiteX0" fmla="*/ 0 w 966788"/>
                  <a:gd name="connsiteY0" fmla="*/ 473869 h 473869"/>
                  <a:gd name="connsiteX1" fmla="*/ 7144 w 966788"/>
                  <a:gd name="connsiteY1" fmla="*/ 461962 h 473869"/>
                  <a:gd name="connsiteX2" fmla="*/ 14288 w 966788"/>
                  <a:gd name="connsiteY2" fmla="*/ 459581 h 473869"/>
                  <a:gd name="connsiteX3" fmla="*/ 35719 w 966788"/>
                  <a:gd name="connsiteY3" fmla="*/ 450056 h 473869"/>
                  <a:gd name="connsiteX4" fmla="*/ 50007 w 966788"/>
                  <a:gd name="connsiteY4" fmla="*/ 440531 h 473869"/>
                  <a:gd name="connsiteX5" fmla="*/ 57150 w 966788"/>
                  <a:gd name="connsiteY5" fmla="*/ 435769 h 473869"/>
                  <a:gd name="connsiteX6" fmla="*/ 71438 w 966788"/>
                  <a:gd name="connsiteY6" fmla="*/ 428625 h 473869"/>
                  <a:gd name="connsiteX7" fmla="*/ 73819 w 966788"/>
                  <a:gd name="connsiteY7" fmla="*/ 421481 h 473869"/>
                  <a:gd name="connsiteX8" fmla="*/ 88107 w 966788"/>
                  <a:gd name="connsiteY8" fmla="*/ 416719 h 473869"/>
                  <a:gd name="connsiteX9" fmla="*/ 102394 w 966788"/>
                  <a:gd name="connsiteY9" fmla="*/ 409575 h 473869"/>
                  <a:gd name="connsiteX10" fmla="*/ 109538 w 966788"/>
                  <a:gd name="connsiteY10" fmla="*/ 404812 h 473869"/>
                  <a:gd name="connsiteX11" fmla="*/ 123825 w 966788"/>
                  <a:gd name="connsiteY11" fmla="*/ 400050 h 473869"/>
                  <a:gd name="connsiteX12" fmla="*/ 130969 w 966788"/>
                  <a:gd name="connsiteY12" fmla="*/ 395287 h 473869"/>
                  <a:gd name="connsiteX13" fmla="*/ 145257 w 966788"/>
                  <a:gd name="connsiteY13" fmla="*/ 390525 h 473869"/>
                  <a:gd name="connsiteX14" fmla="*/ 159544 w 966788"/>
                  <a:gd name="connsiteY14" fmla="*/ 383381 h 473869"/>
                  <a:gd name="connsiteX15" fmla="*/ 166688 w 966788"/>
                  <a:gd name="connsiteY15" fmla="*/ 378619 h 473869"/>
                  <a:gd name="connsiteX16" fmla="*/ 180975 w 966788"/>
                  <a:gd name="connsiteY16" fmla="*/ 373856 h 473869"/>
                  <a:gd name="connsiteX17" fmla="*/ 188119 w 966788"/>
                  <a:gd name="connsiteY17" fmla="*/ 369094 h 473869"/>
                  <a:gd name="connsiteX18" fmla="*/ 195263 w 966788"/>
                  <a:gd name="connsiteY18" fmla="*/ 366712 h 473869"/>
                  <a:gd name="connsiteX19" fmla="*/ 209550 w 966788"/>
                  <a:gd name="connsiteY19" fmla="*/ 359569 h 473869"/>
                  <a:gd name="connsiteX20" fmla="*/ 216694 w 966788"/>
                  <a:gd name="connsiteY20" fmla="*/ 354806 h 473869"/>
                  <a:gd name="connsiteX21" fmla="*/ 230982 w 966788"/>
                  <a:gd name="connsiteY21" fmla="*/ 350044 h 473869"/>
                  <a:gd name="connsiteX22" fmla="*/ 238125 w 966788"/>
                  <a:gd name="connsiteY22" fmla="*/ 347662 h 473869"/>
                  <a:gd name="connsiteX23" fmla="*/ 245269 w 966788"/>
                  <a:gd name="connsiteY23" fmla="*/ 342900 h 473869"/>
                  <a:gd name="connsiteX24" fmla="*/ 252413 w 966788"/>
                  <a:gd name="connsiteY24" fmla="*/ 340519 h 473869"/>
                  <a:gd name="connsiteX25" fmla="*/ 259557 w 966788"/>
                  <a:gd name="connsiteY25" fmla="*/ 335756 h 473869"/>
                  <a:gd name="connsiteX26" fmla="*/ 266700 w 966788"/>
                  <a:gd name="connsiteY26" fmla="*/ 333375 h 473869"/>
                  <a:gd name="connsiteX27" fmla="*/ 273844 w 966788"/>
                  <a:gd name="connsiteY27" fmla="*/ 326231 h 473869"/>
                  <a:gd name="connsiteX28" fmla="*/ 288132 w 966788"/>
                  <a:gd name="connsiteY28" fmla="*/ 316706 h 473869"/>
                  <a:gd name="connsiteX29" fmla="*/ 295275 w 966788"/>
                  <a:gd name="connsiteY29" fmla="*/ 311944 h 473869"/>
                  <a:gd name="connsiteX30" fmla="*/ 307182 w 966788"/>
                  <a:gd name="connsiteY30" fmla="*/ 302419 h 473869"/>
                  <a:gd name="connsiteX31" fmla="*/ 314325 w 966788"/>
                  <a:gd name="connsiteY31" fmla="*/ 297656 h 473869"/>
                  <a:gd name="connsiteX32" fmla="*/ 328613 w 966788"/>
                  <a:gd name="connsiteY32" fmla="*/ 292894 h 473869"/>
                  <a:gd name="connsiteX33" fmla="*/ 335757 w 966788"/>
                  <a:gd name="connsiteY33" fmla="*/ 288131 h 473869"/>
                  <a:gd name="connsiteX34" fmla="*/ 350044 w 966788"/>
                  <a:gd name="connsiteY34" fmla="*/ 283369 h 473869"/>
                  <a:gd name="connsiteX35" fmla="*/ 357188 w 966788"/>
                  <a:gd name="connsiteY35" fmla="*/ 280987 h 473869"/>
                  <a:gd name="connsiteX36" fmla="*/ 378619 w 966788"/>
                  <a:gd name="connsiteY36" fmla="*/ 273844 h 473869"/>
                  <a:gd name="connsiteX37" fmla="*/ 392907 w 966788"/>
                  <a:gd name="connsiteY37" fmla="*/ 269081 h 473869"/>
                  <a:gd name="connsiteX38" fmla="*/ 402432 w 966788"/>
                  <a:gd name="connsiteY38" fmla="*/ 266700 h 473869"/>
                  <a:gd name="connsiteX39" fmla="*/ 414338 w 966788"/>
                  <a:gd name="connsiteY39" fmla="*/ 264319 h 473869"/>
                  <a:gd name="connsiteX40" fmla="*/ 428625 w 966788"/>
                  <a:gd name="connsiteY40" fmla="*/ 259556 h 473869"/>
                  <a:gd name="connsiteX41" fmla="*/ 435769 w 966788"/>
                  <a:gd name="connsiteY41" fmla="*/ 254794 h 473869"/>
                  <a:gd name="connsiteX42" fmla="*/ 450057 w 966788"/>
                  <a:gd name="connsiteY42" fmla="*/ 250031 h 473869"/>
                  <a:gd name="connsiteX43" fmla="*/ 464344 w 966788"/>
                  <a:gd name="connsiteY43" fmla="*/ 242887 h 473869"/>
                  <a:gd name="connsiteX44" fmla="*/ 471488 w 966788"/>
                  <a:gd name="connsiteY44" fmla="*/ 238125 h 473869"/>
                  <a:gd name="connsiteX45" fmla="*/ 485775 w 966788"/>
                  <a:gd name="connsiteY45" fmla="*/ 233362 h 473869"/>
                  <a:gd name="connsiteX46" fmla="*/ 492919 w 966788"/>
                  <a:gd name="connsiteY46" fmla="*/ 230981 h 473869"/>
                  <a:gd name="connsiteX47" fmla="*/ 500063 w 966788"/>
                  <a:gd name="connsiteY47" fmla="*/ 226219 h 473869"/>
                  <a:gd name="connsiteX48" fmla="*/ 514350 w 966788"/>
                  <a:gd name="connsiteY48" fmla="*/ 221456 h 473869"/>
                  <a:gd name="connsiteX49" fmla="*/ 521494 w 966788"/>
                  <a:gd name="connsiteY49" fmla="*/ 219075 h 473869"/>
                  <a:gd name="connsiteX50" fmla="*/ 528638 w 966788"/>
                  <a:gd name="connsiteY50" fmla="*/ 214312 h 473869"/>
                  <a:gd name="connsiteX51" fmla="*/ 535782 w 966788"/>
                  <a:gd name="connsiteY51" fmla="*/ 211931 h 473869"/>
                  <a:gd name="connsiteX52" fmla="*/ 550069 w 966788"/>
                  <a:gd name="connsiteY52" fmla="*/ 202406 h 473869"/>
                  <a:gd name="connsiteX53" fmla="*/ 557213 w 966788"/>
                  <a:gd name="connsiteY53" fmla="*/ 197644 h 473869"/>
                  <a:gd name="connsiteX54" fmla="*/ 564357 w 966788"/>
                  <a:gd name="connsiteY54" fmla="*/ 192881 h 473869"/>
                  <a:gd name="connsiteX55" fmla="*/ 569119 w 966788"/>
                  <a:gd name="connsiteY55" fmla="*/ 185737 h 473869"/>
                  <a:gd name="connsiteX56" fmla="*/ 576263 w 966788"/>
                  <a:gd name="connsiteY56" fmla="*/ 183356 h 473869"/>
                  <a:gd name="connsiteX57" fmla="*/ 590550 w 966788"/>
                  <a:gd name="connsiteY57" fmla="*/ 173831 h 473869"/>
                  <a:gd name="connsiteX58" fmla="*/ 604838 w 966788"/>
                  <a:gd name="connsiteY58" fmla="*/ 169069 h 473869"/>
                  <a:gd name="connsiteX59" fmla="*/ 611982 w 966788"/>
                  <a:gd name="connsiteY59" fmla="*/ 166687 h 473869"/>
                  <a:gd name="connsiteX60" fmla="*/ 626269 w 966788"/>
                  <a:gd name="connsiteY60" fmla="*/ 159544 h 473869"/>
                  <a:gd name="connsiteX61" fmla="*/ 690563 w 966788"/>
                  <a:gd name="connsiteY61" fmla="*/ 116681 h 473869"/>
                  <a:gd name="connsiteX62" fmla="*/ 711994 w 966788"/>
                  <a:gd name="connsiteY62" fmla="*/ 107156 h 473869"/>
                  <a:gd name="connsiteX63" fmla="*/ 719138 w 966788"/>
                  <a:gd name="connsiteY63" fmla="*/ 104775 h 473869"/>
                  <a:gd name="connsiteX64" fmla="*/ 726282 w 966788"/>
                  <a:gd name="connsiteY64" fmla="*/ 102394 h 473869"/>
                  <a:gd name="connsiteX65" fmla="*/ 733425 w 966788"/>
                  <a:gd name="connsiteY65" fmla="*/ 97631 h 473869"/>
                  <a:gd name="connsiteX66" fmla="*/ 740569 w 966788"/>
                  <a:gd name="connsiteY66" fmla="*/ 95250 h 473869"/>
                  <a:gd name="connsiteX67" fmla="*/ 754857 w 966788"/>
                  <a:gd name="connsiteY67" fmla="*/ 85725 h 473869"/>
                  <a:gd name="connsiteX68" fmla="*/ 762000 w 966788"/>
                  <a:gd name="connsiteY68" fmla="*/ 80962 h 473869"/>
                  <a:gd name="connsiteX69" fmla="*/ 776288 w 966788"/>
                  <a:gd name="connsiteY69" fmla="*/ 73819 h 473869"/>
                  <a:gd name="connsiteX70" fmla="*/ 783432 w 966788"/>
                  <a:gd name="connsiteY70" fmla="*/ 71437 h 473869"/>
                  <a:gd name="connsiteX71" fmla="*/ 797719 w 966788"/>
                  <a:gd name="connsiteY71" fmla="*/ 64294 h 473869"/>
                  <a:gd name="connsiteX72" fmla="*/ 804863 w 966788"/>
                  <a:gd name="connsiteY72" fmla="*/ 59531 h 473869"/>
                  <a:gd name="connsiteX73" fmla="*/ 828675 w 966788"/>
                  <a:gd name="connsiteY73" fmla="*/ 52387 h 473869"/>
                  <a:gd name="connsiteX74" fmla="*/ 842963 w 966788"/>
                  <a:gd name="connsiteY74" fmla="*/ 47625 h 473869"/>
                  <a:gd name="connsiteX75" fmla="*/ 850107 w 966788"/>
                  <a:gd name="connsiteY75" fmla="*/ 45244 h 473869"/>
                  <a:gd name="connsiteX76" fmla="*/ 857250 w 966788"/>
                  <a:gd name="connsiteY76" fmla="*/ 40481 h 473869"/>
                  <a:gd name="connsiteX77" fmla="*/ 871538 w 966788"/>
                  <a:gd name="connsiteY77" fmla="*/ 35719 h 473869"/>
                  <a:gd name="connsiteX78" fmla="*/ 878682 w 966788"/>
                  <a:gd name="connsiteY78" fmla="*/ 33337 h 473869"/>
                  <a:gd name="connsiteX79" fmla="*/ 885825 w 966788"/>
                  <a:gd name="connsiteY79" fmla="*/ 30956 h 473869"/>
                  <a:gd name="connsiteX80" fmla="*/ 892969 w 966788"/>
                  <a:gd name="connsiteY80" fmla="*/ 28575 h 473869"/>
                  <a:gd name="connsiteX81" fmla="*/ 900113 w 966788"/>
                  <a:gd name="connsiteY81" fmla="*/ 23812 h 473869"/>
                  <a:gd name="connsiteX82" fmla="*/ 909638 w 966788"/>
                  <a:gd name="connsiteY82" fmla="*/ 21431 h 473869"/>
                  <a:gd name="connsiteX83" fmla="*/ 923925 w 966788"/>
                  <a:gd name="connsiteY83" fmla="*/ 16669 h 473869"/>
                  <a:gd name="connsiteX84" fmla="*/ 931069 w 966788"/>
                  <a:gd name="connsiteY84" fmla="*/ 14287 h 473869"/>
                  <a:gd name="connsiteX85" fmla="*/ 938213 w 966788"/>
                  <a:gd name="connsiteY85" fmla="*/ 11906 h 473869"/>
                  <a:gd name="connsiteX86" fmla="*/ 945357 w 966788"/>
                  <a:gd name="connsiteY86" fmla="*/ 7144 h 473869"/>
                  <a:gd name="connsiteX87" fmla="*/ 959644 w 966788"/>
                  <a:gd name="connsiteY87" fmla="*/ 2381 h 473869"/>
                  <a:gd name="connsiteX88" fmla="*/ 966788 w 966788"/>
                  <a:gd name="connsiteY88" fmla="*/ 0 h 4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6788" h="473869">
                    <a:moveTo>
                      <a:pt x="0" y="473869"/>
                    </a:moveTo>
                    <a:cubicBezTo>
                      <a:pt x="2381" y="469900"/>
                      <a:pt x="3871" y="465235"/>
                      <a:pt x="7144" y="461962"/>
                    </a:cubicBezTo>
                    <a:cubicBezTo>
                      <a:pt x="8919" y="460187"/>
                      <a:pt x="12043" y="460703"/>
                      <a:pt x="14288" y="459581"/>
                    </a:cubicBezTo>
                    <a:cubicBezTo>
                      <a:pt x="36937" y="448258"/>
                      <a:pt x="-1152" y="462348"/>
                      <a:pt x="35719" y="450056"/>
                    </a:cubicBezTo>
                    <a:cubicBezTo>
                      <a:pt x="41149" y="448246"/>
                      <a:pt x="45244" y="443706"/>
                      <a:pt x="50007" y="440531"/>
                    </a:cubicBezTo>
                    <a:cubicBezTo>
                      <a:pt x="52388" y="438944"/>
                      <a:pt x="54435" y="436674"/>
                      <a:pt x="57150" y="435769"/>
                    </a:cubicBezTo>
                    <a:cubicBezTo>
                      <a:pt x="67009" y="432482"/>
                      <a:pt x="62205" y="434779"/>
                      <a:pt x="71438" y="428625"/>
                    </a:cubicBezTo>
                    <a:cubicBezTo>
                      <a:pt x="72232" y="426244"/>
                      <a:pt x="71776" y="422940"/>
                      <a:pt x="73819" y="421481"/>
                    </a:cubicBezTo>
                    <a:cubicBezTo>
                      <a:pt x="77904" y="418563"/>
                      <a:pt x="88107" y="416719"/>
                      <a:pt x="88107" y="416719"/>
                    </a:cubicBezTo>
                    <a:cubicBezTo>
                      <a:pt x="108572" y="403073"/>
                      <a:pt x="82682" y="419431"/>
                      <a:pt x="102394" y="409575"/>
                    </a:cubicBezTo>
                    <a:cubicBezTo>
                      <a:pt x="104954" y="408295"/>
                      <a:pt x="106923" y="405974"/>
                      <a:pt x="109538" y="404812"/>
                    </a:cubicBezTo>
                    <a:cubicBezTo>
                      <a:pt x="114125" y="402773"/>
                      <a:pt x="123825" y="400050"/>
                      <a:pt x="123825" y="400050"/>
                    </a:cubicBezTo>
                    <a:cubicBezTo>
                      <a:pt x="126206" y="398462"/>
                      <a:pt x="128354" y="396449"/>
                      <a:pt x="130969" y="395287"/>
                    </a:cubicBezTo>
                    <a:cubicBezTo>
                      <a:pt x="135557" y="393248"/>
                      <a:pt x="145257" y="390525"/>
                      <a:pt x="145257" y="390525"/>
                    </a:cubicBezTo>
                    <a:cubicBezTo>
                      <a:pt x="165713" y="376885"/>
                      <a:pt x="139840" y="393232"/>
                      <a:pt x="159544" y="383381"/>
                    </a:cubicBezTo>
                    <a:cubicBezTo>
                      <a:pt x="162104" y="382101"/>
                      <a:pt x="164073" y="379781"/>
                      <a:pt x="166688" y="378619"/>
                    </a:cubicBezTo>
                    <a:cubicBezTo>
                      <a:pt x="171275" y="376580"/>
                      <a:pt x="176213" y="375444"/>
                      <a:pt x="180975" y="373856"/>
                    </a:cubicBezTo>
                    <a:cubicBezTo>
                      <a:pt x="183690" y="372951"/>
                      <a:pt x="185559" y="370374"/>
                      <a:pt x="188119" y="369094"/>
                    </a:cubicBezTo>
                    <a:cubicBezTo>
                      <a:pt x="190364" y="367971"/>
                      <a:pt x="193018" y="367835"/>
                      <a:pt x="195263" y="366712"/>
                    </a:cubicBezTo>
                    <a:cubicBezTo>
                      <a:pt x="213723" y="357482"/>
                      <a:pt x="191600" y="365552"/>
                      <a:pt x="209550" y="359569"/>
                    </a:cubicBezTo>
                    <a:cubicBezTo>
                      <a:pt x="211931" y="357981"/>
                      <a:pt x="214079" y="355968"/>
                      <a:pt x="216694" y="354806"/>
                    </a:cubicBezTo>
                    <a:cubicBezTo>
                      <a:pt x="221282" y="352767"/>
                      <a:pt x="226219" y="351632"/>
                      <a:pt x="230982" y="350044"/>
                    </a:cubicBezTo>
                    <a:lnTo>
                      <a:pt x="238125" y="347662"/>
                    </a:lnTo>
                    <a:cubicBezTo>
                      <a:pt x="240840" y="346757"/>
                      <a:pt x="242709" y="344180"/>
                      <a:pt x="245269" y="342900"/>
                    </a:cubicBezTo>
                    <a:cubicBezTo>
                      <a:pt x="247514" y="341778"/>
                      <a:pt x="250032" y="341313"/>
                      <a:pt x="252413" y="340519"/>
                    </a:cubicBezTo>
                    <a:cubicBezTo>
                      <a:pt x="254794" y="338931"/>
                      <a:pt x="256997" y="337036"/>
                      <a:pt x="259557" y="335756"/>
                    </a:cubicBezTo>
                    <a:cubicBezTo>
                      <a:pt x="261802" y="334634"/>
                      <a:pt x="264612" y="334767"/>
                      <a:pt x="266700" y="333375"/>
                    </a:cubicBezTo>
                    <a:cubicBezTo>
                      <a:pt x="269502" y="331507"/>
                      <a:pt x="271186" y="328299"/>
                      <a:pt x="273844" y="326231"/>
                    </a:cubicBezTo>
                    <a:cubicBezTo>
                      <a:pt x="278362" y="322717"/>
                      <a:pt x="283369" y="319881"/>
                      <a:pt x="288132" y="316706"/>
                    </a:cubicBezTo>
                    <a:lnTo>
                      <a:pt x="295275" y="311944"/>
                    </a:lnTo>
                    <a:cubicBezTo>
                      <a:pt x="303305" y="299900"/>
                      <a:pt x="295679" y="308171"/>
                      <a:pt x="307182" y="302419"/>
                    </a:cubicBezTo>
                    <a:cubicBezTo>
                      <a:pt x="309742" y="301139"/>
                      <a:pt x="311710" y="298818"/>
                      <a:pt x="314325" y="297656"/>
                    </a:cubicBezTo>
                    <a:cubicBezTo>
                      <a:pt x="318913" y="295617"/>
                      <a:pt x="328613" y="292894"/>
                      <a:pt x="328613" y="292894"/>
                    </a:cubicBezTo>
                    <a:cubicBezTo>
                      <a:pt x="330994" y="291306"/>
                      <a:pt x="333142" y="289293"/>
                      <a:pt x="335757" y="288131"/>
                    </a:cubicBezTo>
                    <a:cubicBezTo>
                      <a:pt x="340344" y="286092"/>
                      <a:pt x="345282" y="284956"/>
                      <a:pt x="350044" y="283369"/>
                    </a:cubicBezTo>
                    <a:lnTo>
                      <a:pt x="357188" y="280987"/>
                    </a:lnTo>
                    <a:lnTo>
                      <a:pt x="378619" y="273844"/>
                    </a:lnTo>
                    <a:lnTo>
                      <a:pt x="392907" y="269081"/>
                    </a:lnTo>
                    <a:cubicBezTo>
                      <a:pt x="396082" y="268287"/>
                      <a:pt x="399237" y="267410"/>
                      <a:pt x="402432" y="266700"/>
                    </a:cubicBezTo>
                    <a:cubicBezTo>
                      <a:pt x="406383" y="265822"/>
                      <a:pt x="410433" y="265384"/>
                      <a:pt x="414338" y="264319"/>
                    </a:cubicBezTo>
                    <a:cubicBezTo>
                      <a:pt x="419181" y="262998"/>
                      <a:pt x="424448" y="262340"/>
                      <a:pt x="428625" y="259556"/>
                    </a:cubicBezTo>
                    <a:cubicBezTo>
                      <a:pt x="431006" y="257969"/>
                      <a:pt x="433154" y="255956"/>
                      <a:pt x="435769" y="254794"/>
                    </a:cubicBezTo>
                    <a:cubicBezTo>
                      <a:pt x="440357" y="252755"/>
                      <a:pt x="450057" y="250031"/>
                      <a:pt x="450057" y="250031"/>
                    </a:cubicBezTo>
                    <a:cubicBezTo>
                      <a:pt x="470521" y="236388"/>
                      <a:pt x="444632" y="252743"/>
                      <a:pt x="464344" y="242887"/>
                    </a:cubicBezTo>
                    <a:cubicBezTo>
                      <a:pt x="466904" y="241607"/>
                      <a:pt x="468873" y="239287"/>
                      <a:pt x="471488" y="238125"/>
                    </a:cubicBezTo>
                    <a:cubicBezTo>
                      <a:pt x="476075" y="236086"/>
                      <a:pt x="481013" y="234950"/>
                      <a:pt x="485775" y="233362"/>
                    </a:cubicBezTo>
                    <a:cubicBezTo>
                      <a:pt x="488156" y="232568"/>
                      <a:pt x="490830" y="232373"/>
                      <a:pt x="492919" y="230981"/>
                    </a:cubicBezTo>
                    <a:cubicBezTo>
                      <a:pt x="495300" y="229394"/>
                      <a:pt x="497448" y="227381"/>
                      <a:pt x="500063" y="226219"/>
                    </a:cubicBezTo>
                    <a:cubicBezTo>
                      <a:pt x="504650" y="224180"/>
                      <a:pt x="509588" y="223044"/>
                      <a:pt x="514350" y="221456"/>
                    </a:cubicBezTo>
                    <a:lnTo>
                      <a:pt x="521494" y="219075"/>
                    </a:lnTo>
                    <a:cubicBezTo>
                      <a:pt x="523875" y="217487"/>
                      <a:pt x="526078" y="215592"/>
                      <a:pt x="528638" y="214312"/>
                    </a:cubicBezTo>
                    <a:cubicBezTo>
                      <a:pt x="530883" y="213189"/>
                      <a:pt x="533588" y="213150"/>
                      <a:pt x="535782" y="211931"/>
                    </a:cubicBezTo>
                    <a:cubicBezTo>
                      <a:pt x="540785" y="209151"/>
                      <a:pt x="545307" y="205581"/>
                      <a:pt x="550069" y="202406"/>
                    </a:cubicBezTo>
                    <a:lnTo>
                      <a:pt x="557213" y="197644"/>
                    </a:lnTo>
                    <a:lnTo>
                      <a:pt x="564357" y="192881"/>
                    </a:lnTo>
                    <a:cubicBezTo>
                      <a:pt x="565944" y="190500"/>
                      <a:pt x="566884" y="187525"/>
                      <a:pt x="569119" y="185737"/>
                    </a:cubicBezTo>
                    <a:cubicBezTo>
                      <a:pt x="571079" y="184169"/>
                      <a:pt x="574069" y="184575"/>
                      <a:pt x="576263" y="183356"/>
                    </a:cubicBezTo>
                    <a:cubicBezTo>
                      <a:pt x="581266" y="180576"/>
                      <a:pt x="585788" y="177006"/>
                      <a:pt x="590550" y="173831"/>
                    </a:cubicBezTo>
                    <a:cubicBezTo>
                      <a:pt x="594727" y="171046"/>
                      <a:pt x="600075" y="170657"/>
                      <a:pt x="604838" y="169069"/>
                    </a:cubicBezTo>
                    <a:cubicBezTo>
                      <a:pt x="607219" y="168275"/>
                      <a:pt x="609893" y="168079"/>
                      <a:pt x="611982" y="166687"/>
                    </a:cubicBezTo>
                    <a:cubicBezTo>
                      <a:pt x="621214" y="160533"/>
                      <a:pt x="616410" y="162830"/>
                      <a:pt x="626269" y="159544"/>
                    </a:cubicBezTo>
                    <a:lnTo>
                      <a:pt x="690563" y="116681"/>
                    </a:lnTo>
                    <a:cubicBezTo>
                      <a:pt x="701881" y="109136"/>
                      <a:pt x="694998" y="112822"/>
                      <a:pt x="711994" y="107156"/>
                    </a:cubicBezTo>
                    <a:lnTo>
                      <a:pt x="719138" y="104775"/>
                    </a:lnTo>
                    <a:lnTo>
                      <a:pt x="726282" y="102394"/>
                    </a:lnTo>
                    <a:cubicBezTo>
                      <a:pt x="728663" y="100806"/>
                      <a:pt x="730865" y="98911"/>
                      <a:pt x="733425" y="97631"/>
                    </a:cubicBezTo>
                    <a:cubicBezTo>
                      <a:pt x="735670" y="96508"/>
                      <a:pt x="738375" y="96469"/>
                      <a:pt x="740569" y="95250"/>
                    </a:cubicBezTo>
                    <a:cubicBezTo>
                      <a:pt x="745573" y="92470"/>
                      <a:pt x="750094" y="88900"/>
                      <a:pt x="754857" y="85725"/>
                    </a:cubicBezTo>
                    <a:cubicBezTo>
                      <a:pt x="757238" y="84138"/>
                      <a:pt x="759285" y="81867"/>
                      <a:pt x="762000" y="80962"/>
                    </a:cubicBezTo>
                    <a:cubicBezTo>
                      <a:pt x="779950" y="74979"/>
                      <a:pt x="757830" y="83048"/>
                      <a:pt x="776288" y="73819"/>
                    </a:cubicBezTo>
                    <a:cubicBezTo>
                      <a:pt x="778533" y="72696"/>
                      <a:pt x="781187" y="72560"/>
                      <a:pt x="783432" y="71437"/>
                    </a:cubicBezTo>
                    <a:cubicBezTo>
                      <a:pt x="801889" y="62208"/>
                      <a:pt x="779768" y="70277"/>
                      <a:pt x="797719" y="64294"/>
                    </a:cubicBezTo>
                    <a:cubicBezTo>
                      <a:pt x="800100" y="62706"/>
                      <a:pt x="802248" y="60693"/>
                      <a:pt x="804863" y="59531"/>
                    </a:cubicBezTo>
                    <a:cubicBezTo>
                      <a:pt x="816505" y="54357"/>
                      <a:pt x="818029" y="55581"/>
                      <a:pt x="828675" y="52387"/>
                    </a:cubicBezTo>
                    <a:cubicBezTo>
                      <a:pt x="833483" y="50944"/>
                      <a:pt x="838200" y="49212"/>
                      <a:pt x="842963" y="47625"/>
                    </a:cubicBezTo>
                    <a:lnTo>
                      <a:pt x="850107" y="45244"/>
                    </a:lnTo>
                    <a:cubicBezTo>
                      <a:pt x="852488" y="43656"/>
                      <a:pt x="854635" y="41643"/>
                      <a:pt x="857250" y="40481"/>
                    </a:cubicBezTo>
                    <a:cubicBezTo>
                      <a:pt x="861838" y="38442"/>
                      <a:pt x="866775" y="37307"/>
                      <a:pt x="871538" y="35719"/>
                    </a:cubicBezTo>
                    <a:lnTo>
                      <a:pt x="878682" y="33337"/>
                    </a:lnTo>
                    <a:lnTo>
                      <a:pt x="885825" y="30956"/>
                    </a:lnTo>
                    <a:lnTo>
                      <a:pt x="892969" y="28575"/>
                    </a:lnTo>
                    <a:cubicBezTo>
                      <a:pt x="895350" y="26987"/>
                      <a:pt x="897482" y="24939"/>
                      <a:pt x="900113" y="23812"/>
                    </a:cubicBezTo>
                    <a:cubicBezTo>
                      <a:pt x="903121" y="22523"/>
                      <a:pt x="906503" y="22371"/>
                      <a:pt x="909638" y="21431"/>
                    </a:cubicBezTo>
                    <a:cubicBezTo>
                      <a:pt x="914446" y="19989"/>
                      <a:pt x="919163" y="18256"/>
                      <a:pt x="923925" y="16669"/>
                    </a:cubicBezTo>
                    <a:lnTo>
                      <a:pt x="931069" y="14287"/>
                    </a:lnTo>
                    <a:cubicBezTo>
                      <a:pt x="933450" y="13493"/>
                      <a:pt x="936124" y="13298"/>
                      <a:pt x="938213" y="11906"/>
                    </a:cubicBezTo>
                    <a:cubicBezTo>
                      <a:pt x="940594" y="10319"/>
                      <a:pt x="942742" y="8306"/>
                      <a:pt x="945357" y="7144"/>
                    </a:cubicBezTo>
                    <a:cubicBezTo>
                      <a:pt x="949944" y="5105"/>
                      <a:pt x="954882" y="3969"/>
                      <a:pt x="959644" y="2381"/>
                    </a:cubicBezTo>
                    <a:lnTo>
                      <a:pt x="966788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173956" y="4791075"/>
                <a:ext cx="1004888" cy="561975"/>
              </a:xfrm>
              <a:custGeom>
                <a:avLst/>
                <a:gdLst>
                  <a:gd name="connsiteX0" fmla="*/ 0 w 1004888"/>
                  <a:gd name="connsiteY0" fmla="*/ 561975 h 561975"/>
                  <a:gd name="connsiteX1" fmla="*/ 54769 w 1004888"/>
                  <a:gd name="connsiteY1" fmla="*/ 559594 h 561975"/>
                  <a:gd name="connsiteX2" fmla="*/ 69057 w 1004888"/>
                  <a:gd name="connsiteY2" fmla="*/ 554831 h 561975"/>
                  <a:gd name="connsiteX3" fmla="*/ 76200 w 1004888"/>
                  <a:gd name="connsiteY3" fmla="*/ 552450 h 561975"/>
                  <a:gd name="connsiteX4" fmla="*/ 83344 w 1004888"/>
                  <a:gd name="connsiteY4" fmla="*/ 550069 h 561975"/>
                  <a:gd name="connsiteX5" fmla="*/ 90488 w 1004888"/>
                  <a:gd name="connsiteY5" fmla="*/ 547688 h 561975"/>
                  <a:gd name="connsiteX6" fmla="*/ 104775 w 1004888"/>
                  <a:gd name="connsiteY6" fmla="*/ 540544 h 561975"/>
                  <a:gd name="connsiteX7" fmla="*/ 111919 w 1004888"/>
                  <a:gd name="connsiteY7" fmla="*/ 535781 h 561975"/>
                  <a:gd name="connsiteX8" fmla="*/ 126207 w 1004888"/>
                  <a:gd name="connsiteY8" fmla="*/ 531019 h 561975"/>
                  <a:gd name="connsiteX9" fmla="*/ 133350 w 1004888"/>
                  <a:gd name="connsiteY9" fmla="*/ 526256 h 561975"/>
                  <a:gd name="connsiteX10" fmla="*/ 140494 w 1004888"/>
                  <a:gd name="connsiteY10" fmla="*/ 519113 h 561975"/>
                  <a:gd name="connsiteX11" fmla="*/ 154782 w 1004888"/>
                  <a:gd name="connsiteY11" fmla="*/ 514350 h 561975"/>
                  <a:gd name="connsiteX12" fmla="*/ 161925 w 1004888"/>
                  <a:gd name="connsiteY12" fmla="*/ 509588 h 561975"/>
                  <a:gd name="connsiteX13" fmla="*/ 169069 w 1004888"/>
                  <a:gd name="connsiteY13" fmla="*/ 507206 h 561975"/>
                  <a:gd name="connsiteX14" fmla="*/ 190500 w 1004888"/>
                  <a:gd name="connsiteY14" fmla="*/ 492919 h 561975"/>
                  <a:gd name="connsiteX15" fmla="*/ 197644 w 1004888"/>
                  <a:gd name="connsiteY15" fmla="*/ 488156 h 561975"/>
                  <a:gd name="connsiteX16" fmla="*/ 204788 w 1004888"/>
                  <a:gd name="connsiteY16" fmla="*/ 483394 h 561975"/>
                  <a:gd name="connsiteX17" fmla="*/ 209550 w 1004888"/>
                  <a:gd name="connsiteY17" fmla="*/ 476250 h 561975"/>
                  <a:gd name="connsiteX18" fmla="*/ 223838 w 1004888"/>
                  <a:gd name="connsiteY18" fmla="*/ 471488 h 561975"/>
                  <a:gd name="connsiteX19" fmla="*/ 230982 w 1004888"/>
                  <a:gd name="connsiteY19" fmla="*/ 469106 h 561975"/>
                  <a:gd name="connsiteX20" fmla="*/ 238125 w 1004888"/>
                  <a:gd name="connsiteY20" fmla="*/ 466725 h 561975"/>
                  <a:gd name="connsiteX21" fmla="*/ 245269 w 1004888"/>
                  <a:gd name="connsiteY21" fmla="*/ 464344 h 561975"/>
                  <a:gd name="connsiteX22" fmla="*/ 259557 w 1004888"/>
                  <a:gd name="connsiteY22" fmla="*/ 457200 h 561975"/>
                  <a:gd name="connsiteX23" fmla="*/ 266700 w 1004888"/>
                  <a:gd name="connsiteY23" fmla="*/ 452438 h 561975"/>
                  <a:gd name="connsiteX24" fmla="*/ 280988 w 1004888"/>
                  <a:gd name="connsiteY24" fmla="*/ 447675 h 561975"/>
                  <a:gd name="connsiteX25" fmla="*/ 295275 w 1004888"/>
                  <a:gd name="connsiteY25" fmla="*/ 440531 h 561975"/>
                  <a:gd name="connsiteX26" fmla="*/ 302419 w 1004888"/>
                  <a:gd name="connsiteY26" fmla="*/ 435769 h 561975"/>
                  <a:gd name="connsiteX27" fmla="*/ 316707 w 1004888"/>
                  <a:gd name="connsiteY27" fmla="*/ 431006 h 561975"/>
                  <a:gd name="connsiteX28" fmla="*/ 323850 w 1004888"/>
                  <a:gd name="connsiteY28" fmla="*/ 426244 h 561975"/>
                  <a:gd name="connsiteX29" fmla="*/ 345282 w 1004888"/>
                  <a:gd name="connsiteY29" fmla="*/ 416719 h 561975"/>
                  <a:gd name="connsiteX30" fmla="*/ 357188 w 1004888"/>
                  <a:gd name="connsiteY30" fmla="*/ 407194 h 561975"/>
                  <a:gd name="connsiteX31" fmla="*/ 364332 w 1004888"/>
                  <a:gd name="connsiteY31" fmla="*/ 400050 h 561975"/>
                  <a:gd name="connsiteX32" fmla="*/ 378619 w 1004888"/>
                  <a:gd name="connsiteY32" fmla="*/ 390525 h 561975"/>
                  <a:gd name="connsiteX33" fmla="*/ 392907 w 1004888"/>
                  <a:gd name="connsiteY33" fmla="*/ 381000 h 561975"/>
                  <a:gd name="connsiteX34" fmla="*/ 407194 w 1004888"/>
                  <a:gd name="connsiteY34" fmla="*/ 371475 h 561975"/>
                  <a:gd name="connsiteX35" fmla="*/ 421482 w 1004888"/>
                  <a:gd name="connsiteY35" fmla="*/ 366713 h 561975"/>
                  <a:gd name="connsiteX36" fmla="*/ 428625 w 1004888"/>
                  <a:gd name="connsiteY36" fmla="*/ 364331 h 561975"/>
                  <a:gd name="connsiteX37" fmla="*/ 442913 w 1004888"/>
                  <a:gd name="connsiteY37" fmla="*/ 354806 h 561975"/>
                  <a:gd name="connsiteX38" fmla="*/ 447675 w 1004888"/>
                  <a:gd name="connsiteY38" fmla="*/ 347663 h 561975"/>
                  <a:gd name="connsiteX39" fmla="*/ 454819 w 1004888"/>
                  <a:gd name="connsiteY39" fmla="*/ 345281 h 561975"/>
                  <a:gd name="connsiteX40" fmla="*/ 461963 w 1004888"/>
                  <a:gd name="connsiteY40" fmla="*/ 340519 h 561975"/>
                  <a:gd name="connsiteX41" fmla="*/ 473869 w 1004888"/>
                  <a:gd name="connsiteY41" fmla="*/ 330994 h 561975"/>
                  <a:gd name="connsiteX42" fmla="*/ 485775 w 1004888"/>
                  <a:gd name="connsiteY42" fmla="*/ 321469 h 561975"/>
                  <a:gd name="connsiteX43" fmla="*/ 507207 w 1004888"/>
                  <a:gd name="connsiteY43" fmla="*/ 307181 h 561975"/>
                  <a:gd name="connsiteX44" fmla="*/ 514350 w 1004888"/>
                  <a:gd name="connsiteY44" fmla="*/ 304800 h 561975"/>
                  <a:gd name="connsiteX45" fmla="*/ 521494 w 1004888"/>
                  <a:gd name="connsiteY45" fmla="*/ 300038 h 561975"/>
                  <a:gd name="connsiteX46" fmla="*/ 542925 w 1004888"/>
                  <a:gd name="connsiteY46" fmla="*/ 292894 h 561975"/>
                  <a:gd name="connsiteX47" fmla="*/ 550069 w 1004888"/>
                  <a:gd name="connsiteY47" fmla="*/ 290513 h 561975"/>
                  <a:gd name="connsiteX48" fmla="*/ 557213 w 1004888"/>
                  <a:gd name="connsiteY48" fmla="*/ 285750 h 561975"/>
                  <a:gd name="connsiteX49" fmla="*/ 571500 w 1004888"/>
                  <a:gd name="connsiteY49" fmla="*/ 280988 h 561975"/>
                  <a:gd name="connsiteX50" fmla="*/ 578644 w 1004888"/>
                  <a:gd name="connsiteY50" fmla="*/ 276225 h 561975"/>
                  <a:gd name="connsiteX51" fmla="*/ 592932 w 1004888"/>
                  <a:gd name="connsiteY51" fmla="*/ 271463 h 561975"/>
                  <a:gd name="connsiteX52" fmla="*/ 607219 w 1004888"/>
                  <a:gd name="connsiteY52" fmla="*/ 264319 h 561975"/>
                  <a:gd name="connsiteX53" fmla="*/ 621507 w 1004888"/>
                  <a:gd name="connsiteY53" fmla="*/ 257175 h 561975"/>
                  <a:gd name="connsiteX54" fmla="*/ 628650 w 1004888"/>
                  <a:gd name="connsiteY54" fmla="*/ 250031 h 561975"/>
                  <a:gd name="connsiteX55" fmla="*/ 635794 w 1004888"/>
                  <a:gd name="connsiteY55" fmla="*/ 247650 h 561975"/>
                  <a:gd name="connsiteX56" fmla="*/ 650082 w 1004888"/>
                  <a:gd name="connsiteY56" fmla="*/ 238125 h 561975"/>
                  <a:gd name="connsiteX57" fmla="*/ 664369 w 1004888"/>
                  <a:gd name="connsiteY57" fmla="*/ 233363 h 561975"/>
                  <a:gd name="connsiteX58" fmla="*/ 671513 w 1004888"/>
                  <a:gd name="connsiteY58" fmla="*/ 228600 h 561975"/>
                  <a:gd name="connsiteX59" fmla="*/ 678657 w 1004888"/>
                  <a:gd name="connsiteY59" fmla="*/ 226219 h 561975"/>
                  <a:gd name="connsiteX60" fmla="*/ 692944 w 1004888"/>
                  <a:gd name="connsiteY60" fmla="*/ 216694 h 561975"/>
                  <a:gd name="connsiteX61" fmla="*/ 697707 w 1004888"/>
                  <a:gd name="connsiteY61" fmla="*/ 209550 h 561975"/>
                  <a:gd name="connsiteX62" fmla="*/ 704850 w 1004888"/>
                  <a:gd name="connsiteY62" fmla="*/ 207169 h 561975"/>
                  <a:gd name="connsiteX63" fmla="*/ 711994 w 1004888"/>
                  <a:gd name="connsiteY63" fmla="*/ 202406 h 561975"/>
                  <a:gd name="connsiteX64" fmla="*/ 719138 w 1004888"/>
                  <a:gd name="connsiteY64" fmla="*/ 195263 h 561975"/>
                  <a:gd name="connsiteX65" fmla="*/ 733425 w 1004888"/>
                  <a:gd name="connsiteY65" fmla="*/ 185738 h 561975"/>
                  <a:gd name="connsiteX66" fmla="*/ 740569 w 1004888"/>
                  <a:gd name="connsiteY66" fmla="*/ 180975 h 561975"/>
                  <a:gd name="connsiteX67" fmla="*/ 747713 w 1004888"/>
                  <a:gd name="connsiteY67" fmla="*/ 178594 h 561975"/>
                  <a:gd name="connsiteX68" fmla="*/ 776288 w 1004888"/>
                  <a:gd name="connsiteY68" fmla="*/ 164306 h 561975"/>
                  <a:gd name="connsiteX69" fmla="*/ 783432 w 1004888"/>
                  <a:gd name="connsiteY69" fmla="*/ 159544 h 561975"/>
                  <a:gd name="connsiteX70" fmla="*/ 797719 w 1004888"/>
                  <a:gd name="connsiteY70" fmla="*/ 154781 h 561975"/>
                  <a:gd name="connsiteX71" fmla="*/ 812007 w 1004888"/>
                  <a:gd name="connsiteY71" fmla="*/ 147638 h 561975"/>
                  <a:gd name="connsiteX72" fmla="*/ 819150 w 1004888"/>
                  <a:gd name="connsiteY72" fmla="*/ 142875 h 561975"/>
                  <a:gd name="connsiteX73" fmla="*/ 833438 w 1004888"/>
                  <a:gd name="connsiteY73" fmla="*/ 138113 h 561975"/>
                  <a:gd name="connsiteX74" fmla="*/ 854869 w 1004888"/>
                  <a:gd name="connsiteY74" fmla="*/ 126206 h 561975"/>
                  <a:gd name="connsiteX75" fmla="*/ 866775 w 1004888"/>
                  <a:gd name="connsiteY75" fmla="*/ 116681 h 561975"/>
                  <a:gd name="connsiteX76" fmla="*/ 871538 w 1004888"/>
                  <a:gd name="connsiteY76" fmla="*/ 109538 h 561975"/>
                  <a:gd name="connsiteX77" fmla="*/ 878682 w 1004888"/>
                  <a:gd name="connsiteY77" fmla="*/ 107156 h 561975"/>
                  <a:gd name="connsiteX78" fmla="*/ 892969 w 1004888"/>
                  <a:gd name="connsiteY78" fmla="*/ 97631 h 561975"/>
                  <a:gd name="connsiteX79" fmla="*/ 907257 w 1004888"/>
                  <a:gd name="connsiteY79" fmla="*/ 85725 h 561975"/>
                  <a:gd name="connsiteX80" fmla="*/ 912019 w 1004888"/>
                  <a:gd name="connsiteY80" fmla="*/ 78581 h 561975"/>
                  <a:gd name="connsiteX81" fmla="*/ 919163 w 1004888"/>
                  <a:gd name="connsiteY81" fmla="*/ 76200 h 561975"/>
                  <a:gd name="connsiteX82" fmla="*/ 928688 w 1004888"/>
                  <a:gd name="connsiteY82" fmla="*/ 66675 h 561975"/>
                  <a:gd name="connsiteX83" fmla="*/ 940594 w 1004888"/>
                  <a:gd name="connsiteY83" fmla="*/ 57150 h 561975"/>
                  <a:gd name="connsiteX84" fmla="*/ 952500 w 1004888"/>
                  <a:gd name="connsiteY84" fmla="*/ 47625 h 561975"/>
                  <a:gd name="connsiteX85" fmla="*/ 966788 w 1004888"/>
                  <a:gd name="connsiteY85" fmla="*/ 35719 h 561975"/>
                  <a:gd name="connsiteX86" fmla="*/ 978694 w 1004888"/>
                  <a:gd name="connsiteY86" fmla="*/ 21431 h 561975"/>
                  <a:gd name="connsiteX87" fmla="*/ 985838 w 1004888"/>
                  <a:gd name="connsiteY87" fmla="*/ 16669 h 561975"/>
                  <a:gd name="connsiteX88" fmla="*/ 992982 w 1004888"/>
                  <a:gd name="connsiteY88" fmla="*/ 9525 h 561975"/>
                  <a:gd name="connsiteX89" fmla="*/ 1004888 w 1004888"/>
                  <a:gd name="connsiteY89" fmla="*/ 0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04888" h="561975">
                    <a:moveTo>
                      <a:pt x="0" y="561975"/>
                    </a:moveTo>
                    <a:cubicBezTo>
                      <a:pt x="18256" y="561181"/>
                      <a:pt x="36592" y="561474"/>
                      <a:pt x="54769" y="559594"/>
                    </a:cubicBezTo>
                    <a:cubicBezTo>
                      <a:pt x="59763" y="559077"/>
                      <a:pt x="64294" y="556419"/>
                      <a:pt x="69057" y="554831"/>
                    </a:cubicBezTo>
                    <a:lnTo>
                      <a:pt x="76200" y="552450"/>
                    </a:lnTo>
                    <a:lnTo>
                      <a:pt x="83344" y="550069"/>
                    </a:lnTo>
                    <a:lnTo>
                      <a:pt x="90488" y="547688"/>
                    </a:lnTo>
                    <a:cubicBezTo>
                      <a:pt x="110964" y="534037"/>
                      <a:pt x="85057" y="550404"/>
                      <a:pt x="104775" y="540544"/>
                    </a:cubicBezTo>
                    <a:cubicBezTo>
                      <a:pt x="107335" y="539264"/>
                      <a:pt x="109304" y="536943"/>
                      <a:pt x="111919" y="535781"/>
                    </a:cubicBezTo>
                    <a:cubicBezTo>
                      <a:pt x="116507" y="533742"/>
                      <a:pt x="126207" y="531019"/>
                      <a:pt x="126207" y="531019"/>
                    </a:cubicBezTo>
                    <a:cubicBezTo>
                      <a:pt x="128588" y="529431"/>
                      <a:pt x="131152" y="528088"/>
                      <a:pt x="133350" y="526256"/>
                    </a:cubicBezTo>
                    <a:cubicBezTo>
                      <a:pt x="135937" y="524100"/>
                      <a:pt x="137550" y="520748"/>
                      <a:pt x="140494" y="519113"/>
                    </a:cubicBezTo>
                    <a:cubicBezTo>
                      <a:pt x="144883" y="516675"/>
                      <a:pt x="154782" y="514350"/>
                      <a:pt x="154782" y="514350"/>
                    </a:cubicBezTo>
                    <a:cubicBezTo>
                      <a:pt x="157163" y="512763"/>
                      <a:pt x="159366" y="510868"/>
                      <a:pt x="161925" y="509588"/>
                    </a:cubicBezTo>
                    <a:cubicBezTo>
                      <a:pt x="164170" y="508465"/>
                      <a:pt x="166875" y="508425"/>
                      <a:pt x="169069" y="507206"/>
                    </a:cubicBezTo>
                    <a:cubicBezTo>
                      <a:pt x="169071" y="507205"/>
                      <a:pt x="186927" y="495301"/>
                      <a:pt x="190500" y="492919"/>
                    </a:cubicBezTo>
                    <a:lnTo>
                      <a:pt x="197644" y="488156"/>
                    </a:lnTo>
                    <a:lnTo>
                      <a:pt x="204788" y="483394"/>
                    </a:lnTo>
                    <a:cubicBezTo>
                      <a:pt x="206375" y="481013"/>
                      <a:pt x="207123" y="477767"/>
                      <a:pt x="209550" y="476250"/>
                    </a:cubicBezTo>
                    <a:cubicBezTo>
                      <a:pt x="213807" y="473589"/>
                      <a:pt x="219075" y="473076"/>
                      <a:pt x="223838" y="471488"/>
                    </a:cubicBezTo>
                    <a:lnTo>
                      <a:pt x="230982" y="469106"/>
                    </a:lnTo>
                    <a:lnTo>
                      <a:pt x="238125" y="466725"/>
                    </a:lnTo>
                    <a:lnTo>
                      <a:pt x="245269" y="464344"/>
                    </a:lnTo>
                    <a:cubicBezTo>
                      <a:pt x="265738" y="450697"/>
                      <a:pt x="239843" y="467056"/>
                      <a:pt x="259557" y="457200"/>
                    </a:cubicBezTo>
                    <a:cubicBezTo>
                      <a:pt x="262117" y="455920"/>
                      <a:pt x="264085" y="453600"/>
                      <a:pt x="266700" y="452438"/>
                    </a:cubicBezTo>
                    <a:cubicBezTo>
                      <a:pt x="271288" y="450399"/>
                      <a:pt x="276811" y="450460"/>
                      <a:pt x="280988" y="447675"/>
                    </a:cubicBezTo>
                    <a:cubicBezTo>
                      <a:pt x="301462" y="434027"/>
                      <a:pt x="275558" y="450390"/>
                      <a:pt x="295275" y="440531"/>
                    </a:cubicBezTo>
                    <a:cubicBezTo>
                      <a:pt x="297835" y="439251"/>
                      <a:pt x="299804" y="436931"/>
                      <a:pt x="302419" y="435769"/>
                    </a:cubicBezTo>
                    <a:cubicBezTo>
                      <a:pt x="307007" y="433730"/>
                      <a:pt x="311944" y="432594"/>
                      <a:pt x="316707" y="431006"/>
                    </a:cubicBezTo>
                    <a:cubicBezTo>
                      <a:pt x="319422" y="430101"/>
                      <a:pt x="321235" y="427406"/>
                      <a:pt x="323850" y="426244"/>
                    </a:cubicBezTo>
                    <a:cubicBezTo>
                      <a:pt x="349357" y="414907"/>
                      <a:pt x="329113" y="427497"/>
                      <a:pt x="345282" y="416719"/>
                    </a:cubicBezTo>
                    <a:cubicBezTo>
                      <a:pt x="355932" y="400742"/>
                      <a:pt x="343386" y="416395"/>
                      <a:pt x="357188" y="407194"/>
                    </a:cubicBezTo>
                    <a:cubicBezTo>
                      <a:pt x="359990" y="405326"/>
                      <a:pt x="361674" y="402118"/>
                      <a:pt x="364332" y="400050"/>
                    </a:cubicBezTo>
                    <a:cubicBezTo>
                      <a:pt x="368850" y="396536"/>
                      <a:pt x="373857" y="393700"/>
                      <a:pt x="378619" y="390525"/>
                    </a:cubicBezTo>
                    <a:cubicBezTo>
                      <a:pt x="396454" y="378634"/>
                      <a:pt x="375922" y="386661"/>
                      <a:pt x="392907" y="381000"/>
                    </a:cubicBezTo>
                    <a:cubicBezTo>
                      <a:pt x="397669" y="377825"/>
                      <a:pt x="401764" y="373285"/>
                      <a:pt x="407194" y="371475"/>
                    </a:cubicBezTo>
                    <a:lnTo>
                      <a:pt x="421482" y="366713"/>
                    </a:lnTo>
                    <a:cubicBezTo>
                      <a:pt x="423863" y="365919"/>
                      <a:pt x="426537" y="365723"/>
                      <a:pt x="428625" y="364331"/>
                    </a:cubicBezTo>
                    <a:lnTo>
                      <a:pt x="442913" y="354806"/>
                    </a:lnTo>
                    <a:cubicBezTo>
                      <a:pt x="444500" y="352425"/>
                      <a:pt x="445440" y="349451"/>
                      <a:pt x="447675" y="347663"/>
                    </a:cubicBezTo>
                    <a:cubicBezTo>
                      <a:pt x="449635" y="346095"/>
                      <a:pt x="452574" y="346404"/>
                      <a:pt x="454819" y="345281"/>
                    </a:cubicBezTo>
                    <a:cubicBezTo>
                      <a:pt x="457379" y="344001"/>
                      <a:pt x="459582" y="342106"/>
                      <a:pt x="461963" y="340519"/>
                    </a:cubicBezTo>
                    <a:cubicBezTo>
                      <a:pt x="475608" y="320048"/>
                      <a:pt x="457440" y="344137"/>
                      <a:pt x="473869" y="330994"/>
                    </a:cubicBezTo>
                    <a:cubicBezTo>
                      <a:pt x="489257" y="318684"/>
                      <a:pt x="467820" y="327454"/>
                      <a:pt x="485775" y="321469"/>
                    </a:cubicBezTo>
                    <a:lnTo>
                      <a:pt x="507207" y="307181"/>
                    </a:lnTo>
                    <a:cubicBezTo>
                      <a:pt x="509295" y="305789"/>
                      <a:pt x="512105" y="305922"/>
                      <a:pt x="514350" y="304800"/>
                    </a:cubicBezTo>
                    <a:cubicBezTo>
                      <a:pt x="516910" y="303520"/>
                      <a:pt x="518879" y="301200"/>
                      <a:pt x="521494" y="300038"/>
                    </a:cubicBezTo>
                    <a:cubicBezTo>
                      <a:pt x="521496" y="300037"/>
                      <a:pt x="539352" y="294085"/>
                      <a:pt x="542925" y="292894"/>
                    </a:cubicBezTo>
                    <a:lnTo>
                      <a:pt x="550069" y="290513"/>
                    </a:lnTo>
                    <a:cubicBezTo>
                      <a:pt x="552450" y="288925"/>
                      <a:pt x="554598" y="286912"/>
                      <a:pt x="557213" y="285750"/>
                    </a:cubicBezTo>
                    <a:cubicBezTo>
                      <a:pt x="561800" y="283711"/>
                      <a:pt x="571500" y="280988"/>
                      <a:pt x="571500" y="280988"/>
                    </a:cubicBezTo>
                    <a:cubicBezTo>
                      <a:pt x="573881" y="279400"/>
                      <a:pt x="576029" y="277387"/>
                      <a:pt x="578644" y="276225"/>
                    </a:cubicBezTo>
                    <a:cubicBezTo>
                      <a:pt x="583232" y="274186"/>
                      <a:pt x="592932" y="271463"/>
                      <a:pt x="592932" y="271463"/>
                    </a:cubicBezTo>
                    <a:cubicBezTo>
                      <a:pt x="613397" y="257817"/>
                      <a:pt x="587507" y="274175"/>
                      <a:pt x="607219" y="264319"/>
                    </a:cubicBezTo>
                    <a:cubicBezTo>
                      <a:pt x="625684" y="255087"/>
                      <a:pt x="603551" y="263160"/>
                      <a:pt x="621507" y="257175"/>
                    </a:cubicBezTo>
                    <a:cubicBezTo>
                      <a:pt x="623888" y="254794"/>
                      <a:pt x="625848" y="251899"/>
                      <a:pt x="628650" y="250031"/>
                    </a:cubicBezTo>
                    <a:cubicBezTo>
                      <a:pt x="630739" y="248639"/>
                      <a:pt x="633600" y="248869"/>
                      <a:pt x="635794" y="247650"/>
                    </a:cubicBezTo>
                    <a:cubicBezTo>
                      <a:pt x="640798" y="244870"/>
                      <a:pt x="645319" y="241300"/>
                      <a:pt x="650082" y="238125"/>
                    </a:cubicBezTo>
                    <a:cubicBezTo>
                      <a:pt x="654259" y="235341"/>
                      <a:pt x="664369" y="233363"/>
                      <a:pt x="664369" y="233363"/>
                    </a:cubicBezTo>
                    <a:cubicBezTo>
                      <a:pt x="666750" y="231775"/>
                      <a:pt x="668953" y="229880"/>
                      <a:pt x="671513" y="228600"/>
                    </a:cubicBezTo>
                    <a:cubicBezTo>
                      <a:pt x="673758" y="227477"/>
                      <a:pt x="676463" y="227438"/>
                      <a:pt x="678657" y="226219"/>
                    </a:cubicBezTo>
                    <a:cubicBezTo>
                      <a:pt x="683660" y="223439"/>
                      <a:pt x="692944" y="216694"/>
                      <a:pt x="692944" y="216694"/>
                    </a:cubicBezTo>
                    <a:cubicBezTo>
                      <a:pt x="694532" y="214313"/>
                      <a:pt x="695472" y="211338"/>
                      <a:pt x="697707" y="209550"/>
                    </a:cubicBezTo>
                    <a:cubicBezTo>
                      <a:pt x="699667" y="207982"/>
                      <a:pt x="702605" y="208291"/>
                      <a:pt x="704850" y="207169"/>
                    </a:cubicBezTo>
                    <a:cubicBezTo>
                      <a:pt x="707410" y="205889"/>
                      <a:pt x="709795" y="204238"/>
                      <a:pt x="711994" y="202406"/>
                    </a:cubicBezTo>
                    <a:cubicBezTo>
                      <a:pt x="714581" y="200250"/>
                      <a:pt x="716480" y="197330"/>
                      <a:pt x="719138" y="195263"/>
                    </a:cubicBezTo>
                    <a:cubicBezTo>
                      <a:pt x="723656" y="191749"/>
                      <a:pt x="728663" y="188913"/>
                      <a:pt x="733425" y="185738"/>
                    </a:cubicBezTo>
                    <a:lnTo>
                      <a:pt x="740569" y="180975"/>
                    </a:lnTo>
                    <a:cubicBezTo>
                      <a:pt x="742657" y="179583"/>
                      <a:pt x="745332" y="179388"/>
                      <a:pt x="747713" y="178594"/>
                    </a:cubicBezTo>
                    <a:cubicBezTo>
                      <a:pt x="766177" y="166284"/>
                      <a:pt x="756570" y="170879"/>
                      <a:pt x="776288" y="164306"/>
                    </a:cubicBezTo>
                    <a:cubicBezTo>
                      <a:pt x="779003" y="163401"/>
                      <a:pt x="780817" y="160706"/>
                      <a:pt x="783432" y="159544"/>
                    </a:cubicBezTo>
                    <a:cubicBezTo>
                      <a:pt x="788019" y="157505"/>
                      <a:pt x="793542" y="157565"/>
                      <a:pt x="797719" y="154781"/>
                    </a:cubicBezTo>
                    <a:cubicBezTo>
                      <a:pt x="806952" y="148627"/>
                      <a:pt x="802148" y="150924"/>
                      <a:pt x="812007" y="147638"/>
                    </a:cubicBezTo>
                    <a:cubicBezTo>
                      <a:pt x="814388" y="146050"/>
                      <a:pt x="816535" y="144037"/>
                      <a:pt x="819150" y="142875"/>
                    </a:cubicBezTo>
                    <a:cubicBezTo>
                      <a:pt x="823738" y="140836"/>
                      <a:pt x="833438" y="138113"/>
                      <a:pt x="833438" y="138113"/>
                    </a:cubicBezTo>
                    <a:cubicBezTo>
                      <a:pt x="849814" y="127196"/>
                      <a:pt x="842295" y="130398"/>
                      <a:pt x="854869" y="126206"/>
                    </a:cubicBezTo>
                    <a:cubicBezTo>
                      <a:pt x="868519" y="105735"/>
                      <a:pt x="850344" y="129826"/>
                      <a:pt x="866775" y="116681"/>
                    </a:cubicBezTo>
                    <a:cubicBezTo>
                      <a:pt x="869010" y="114893"/>
                      <a:pt x="869303" y="111326"/>
                      <a:pt x="871538" y="109538"/>
                    </a:cubicBezTo>
                    <a:cubicBezTo>
                      <a:pt x="873498" y="107970"/>
                      <a:pt x="876488" y="108375"/>
                      <a:pt x="878682" y="107156"/>
                    </a:cubicBezTo>
                    <a:cubicBezTo>
                      <a:pt x="883685" y="104376"/>
                      <a:pt x="888921" y="101678"/>
                      <a:pt x="892969" y="97631"/>
                    </a:cubicBezTo>
                    <a:cubicBezTo>
                      <a:pt x="902137" y="88464"/>
                      <a:pt x="897311" y="92356"/>
                      <a:pt x="907257" y="85725"/>
                    </a:cubicBezTo>
                    <a:cubicBezTo>
                      <a:pt x="908844" y="83344"/>
                      <a:pt x="909784" y="80369"/>
                      <a:pt x="912019" y="78581"/>
                    </a:cubicBezTo>
                    <a:cubicBezTo>
                      <a:pt x="913979" y="77013"/>
                      <a:pt x="917388" y="77975"/>
                      <a:pt x="919163" y="76200"/>
                    </a:cubicBezTo>
                    <a:cubicBezTo>
                      <a:pt x="931863" y="63500"/>
                      <a:pt x="909637" y="73024"/>
                      <a:pt x="928688" y="66675"/>
                    </a:cubicBezTo>
                    <a:cubicBezTo>
                      <a:pt x="942333" y="46204"/>
                      <a:pt x="924165" y="70293"/>
                      <a:pt x="940594" y="57150"/>
                    </a:cubicBezTo>
                    <a:cubicBezTo>
                      <a:pt x="955982" y="44840"/>
                      <a:pt x="934545" y="53610"/>
                      <a:pt x="952500" y="47625"/>
                    </a:cubicBezTo>
                    <a:cubicBezTo>
                      <a:pt x="973372" y="26753"/>
                      <a:pt x="946896" y="52295"/>
                      <a:pt x="966788" y="35719"/>
                    </a:cubicBezTo>
                    <a:cubicBezTo>
                      <a:pt x="990196" y="16213"/>
                      <a:pt x="959962" y="40163"/>
                      <a:pt x="978694" y="21431"/>
                    </a:cubicBezTo>
                    <a:cubicBezTo>
                      <a:pt x="980718" y="19407"/>
                      <a:pt x="983639" y="18501"/>
                      <a:pt x="985838" y="16669"/>
                    </a:cubicBezTo>
                    <a:cubicBezTo>
                      <a:pt x="988425" y="14513"/>
                      <a:pt x="990395" y="11681"/>
                      <a:pt x="992982" y="9525"/>
                    </a:cubicBezTo>
                    <a:cubicBezTo>
                      <a:pt x="1011006" y="-5495"/>
                      <a:pt x="991030" y="13858"/>
                      <a:pt x="1004888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67564" y="1058897"/>
              <a:ext cx="3723138" cy="272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Time to primary endpoint*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71575" y="1859068"/>
              <a:ext cx="2988469" cy="1405271"/>
              <a:chOff x="1171575" y="3945398"/>
              <a:chExt cx="2988469" cy="140527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171575" y="4769644"/>
                <a:ext cx="1035863" cy="581025"/>
              </a:xfrm>
              <a:custGeom>
                <a:avLst/>
                <a:gdLst>
                  <a:gd name="connsiteX0" fmla="*/ 0 w 1035863"/>
                  <a:gd name="connsiteY0" fmla="*/ 581025 h 581025"/>
                  <a:gd name="connsiteX1" fmla="*/ 33338 w 1035863"/>
                  <a:gd name="connsiteY1" fmla="*/ 576262 h 581025"/>
                  <a:gd name="connsiteX2" fmla="*/ 57150 w 1035863"/>
                  <a:gd name="connsiteY2" fmla="*/ 569119 h 581025"/>
                  <a:gd name="connsiteX3" fmla="*/ 73819 w 1035863"/>
                  <a:gd name="connsiteY3" fmla="*/ 566737 h 581025"/>
                  <a:gd name="connsiteX4" fmla="*/ 102394 w 1035863"/>
                  <a:gd name="connsiteY4" fmla="*/ 557212 h 581025"/>
                  <a:gd name="connsiteX5" fmla="*/ 109538 w 1035863"/>
                  <a:gd name="connsiteY5" fmla="*/ 554831 h 581025"/>
                  <a:gd name="connsiteX6" fmla="*/ 116681 w 1035863"/>
                  <a:gd name="connsiteY6" fmla="*/ 552450 h 581025"/>
                  <a:gd name="connsiteX7" fmla="*/ 123825 w 1035863"/>
                  <a:gd name="connsiteY7" fmla="*/ 547687 h 581025"/>
                  <a:gd name="connsiteX8" fmla="*/ 138113 w 1035863"/>
                  <a:gd name="connsiteY8" fmla="*/ 542925 h 581025"/>
                  <a:gd name="connsiteX9" fmla="*/ 159544 w 1035863"/>
                  <a:gd name="connsiteY9" fmla="*/ 528637 h 581025"/>
                  <a:gd name="connsiteX10" fmla="*/ 166688 w 1035863"/>
                  <a:gd name="connsiteY10" fmla="*/ 523875 h 581025"/>
                  <a:gd name="connsiteX11" fmla="*/ 188119 w 1035863"/>
                  <a:gd name="connsiteY11" fmla="*/ 516731 h 581025"/>
                  <a:gd name="connsiteX12" fmla="*/ 195263 w 1035863"/>
                  <a:gd name="connsiteY12" fmla="*/ 514350 h 581025"/>
                  <a:gd name="connsiteX13" fmla="*/ 216694 w 1035863"/>
                  <a:gd name="connsiteY13" fmla="*/ 500062 h 581025"/>
                  <a:gd name="connsiteX14" fmla="*/ 228600 w 1035863"/>
                  <a:gd name="connsiteY14" fmla="*/ 485775 h 581025"/>
                  <a:gd name="connsiteX15" fmla="*/ 242888 w 1035863"/>
                  <a:gd name="connsiteY15" fmla="*/ 476250 h 581025"/>
                  <a:gd name="connsiteX16" fmla="*/ 257175 w 1035863"/>
                  <a:gd name="connsiteY16" fmla="*/ 466725 h 581025"/>
                  <a:gd name="connsiteX17" fmla="*/ 264319 w 1035863"/>
                  <a:gd name="connsiteY17" fmla="*/ 459581 h 581025"/>
                  <a:gd name="connsiteX18" fmla="*/ 278606 w 1035863"/>
                  <a:gd name="connsiteY18" fmla="*/ 450056 h 581025"/>
                  <a:gd name="connsiteX19" fmla="*/ 285750 w 1035863"/>
                  <a:gd name="connsiteY19" fmla="*/ 445294 h 581025"/>
                  <a:gd name="connsiteX20" fmla="*/ 304800 w 1035863"/>
                  <a:gd name="connsiteY20" fmla="*/ 433387 h 581025"/>
                  <a:gd name="connsiteX21" fmla="*/ 311944 w 1035863"/>
                  <a:gd name="connsiteY21" fmla="*/ 431006 h 581025"/>
                  <a:gd name="connsiteX22" fmla="*/ 319088 w 1035863"/>
                  <a:gd name="connsiteY22" fmla="*/ 428625 h 581025"/>
                  <a:gd name="connsiteX23" fmla="*/ 326231 w 1035863"/>
                  <a:gd name="connsiteY23" fmla="*/ 423862 h 581025"/>
                  <a:gd name="connsiteX24" fmla="*/ 340519 w 1035863"/>
                  <a:gd name="connsiteY24" fmla="*/ 419100 h 581025"/>
                  <a:gd name="connsiteX25" fmla="*/ 352425 w 1035863"/>
                  <a:gd name="connsiteY25" fmla="*/ 409575 h 581025"/>
                  <a:gd name="connsiteX26" fmla="*/ 357188 w 1035863"/>
                  <a:gd name="connsiteY26" fmla="*/ 402431 h 581025"/>
                  <a:gd name="connsiteX27" fmla="*/ 371475 w 1035863"/>
                  <a:gd name="connsiteY27" fmla="*/ 392906 h 581025"/>
                  <a:gd name="connsiteX28" fmla="*/ 378619 w 1035863"/>
                  <a:gd name="connsiteY28" fmla="*/ 388144 h 581025"/>
                  <a:gd name="connsiteX29" fmla="*/ 388144 w 1035863"/>
                  <a:gd name="connsiteY29" fmla="*/ 378619 h 581025"/>
                  <a:gd name="connsiteX30" fmla="*/ 390525 w 1035863"/>
                  <a:gd name="connsiteY30" fmla="*/ 371475 h 581025"/>
                  <a:gd name="connsiteX31" fmla="*/ 395288 w 1035863"/>
                  <a:gd name="connsiteY31" fmla="*/ 364331 h 581025"/>
                  <a:gd name="connsiteX32" fmla="*/ 409575 w 1035863"/>
                  <a:gd name="connsiteY32" fmla="*/ 354806 h 581025"/>
                  <a:gd name="connsiteX33" fmla="*/ 416719 w 1035863"/>
                  <a:gd name="connsiteY33" fmla="*/ 347662 h 581025"/>
                  <a:gd name="connsiteX34" fmla="*/ 431006 w 1035863"/>
                  <a:gd name="connsiteY34" fmla="*/ 338137 h 581025"/>
                  <a:gd name="connsiteX35" fmla="*/ 452438 w 1035863"/>
                  <a:gd name="connsiteY35" fmla="*/ 323850 h 581025"/>
                  <a:gd name="connsiteX36" fmla="*/ 466725 w 1035863"/>
                  <a:gd name="connsiteY36" fmla="*/ 319087 h 581025"/>
                  <a:gd name="connsiteX37" fmla="*/ 473869 w 1035863"/>
                  <a:gd name="connsiteY37" fmla="*/ 314325 h 581025"/>
                  <a:gd name="connsiteX38" fmla="*/ 481013 w 1035863"/>
                  <a:gd name="connsiteY38" fmla="*/ 311944 h 581025"/>
                  <a:gd name="connsiteX39" fmla="*/ 495300 w 1035863"/>
                  <a:gd name="connsiteY39" fmla="*/ 304800 h 581025"/>
                  <a:gd name="connsiteX40" fmla="*/ 502444 w 1035863"/>
                  <a:gd name="connsiteY40" fmla="*/ 300037 h 581025"/>
                  <a:gd name="connsiteX41" fmla="*/ 516731 w 1035863"/>
                  <a:gd name="connsiteY41" fmla="*/ 295275 h 581025"/>
                  <a:gd name="connsiteX42" fmla="*/ 523875 w 1035863"/>
                  <a:gd name="connsiteY42" fmla="*/ 292894 h 581025"/>
                  <a:gd name="connsiteX43" fmla="*/ 531019 w 1035863"/>
                  <a:gd name="connsiteY43" fmla="*/ 288131 h 581025"/>
                  <a:gd name="connsiteX44" fmla="*/ 545306 w 1035863"/>
                  <a:gd name="connsiteY44" fmla="*/ 283369 h 581025"/>
                  <a:gd name="connsiteX45" fmla="*/ 566738 w 1035863"/>
                  <a:gd name="connsiteY45" fmla="*/ 266700 h 581025"/>
                  <a:gd name="connsiteX46" fmla="*/ 581025 w 1035863"/>
                  <a:gd name="connsiteY46" fmla="*/ 259556 h 581025"/>
                  <a:gd name="connsiteX47" fmla="*/ 602456 w 1035863"/>
                  <a:gd name="connsiteY47" fmla="*/ 245269 h 581025"/>
                  <a:gd name="connsiteX48" fmla="*/ 609600 w 1035863"/>
                  <a:gd name="connsiteY48" fmla="*/ 238125 h 581025"/>
                  <a:gd name="connsiteX49" fmla="*/ 623888 w 1035863"/>
                  <a:gd name="connsiteY49" fmla="*/ 228600 h 581025"/>
                  <a:gd name="connsiteX50" fmla="*/ 631031 w 1035863"/>
                  <a:gd name="connsiteY50" fmla="*/ 223837 h 581025"/>
                  <a:gd name="connsiteX51" fmla="*/ 638175 w 1035863"/>
                  <a:gd name="connsiteY51" fmla="*/ 219075 h 581025"/>
                  <a:gd name="connsiteX52" fmla="*/ 642938 w 1035863"/>
                  <a:gd name="connsiteY52" fmla="*/ 211931 h 581025"/>
                  <a:gd name="connsiteX53" fmla="*/ 657225 w 1035863"/>
                  <a:gd name="connsiteY53" fmla="*/ 207169 h 581025"/>
                  <a:gd name="connsiteX54" fmla="*/ 678656 w 1035863"/>
                  <a:gd name="connsiteY54" fmla="*/ 197644 h 581025"/>
                  <a:gd name="connsiteX55" fmla="*/ 685800 w 1035863"/>
                  <a:gd name="connsiteY55" fmla="*/ 195262 h 581025"/>
                  <a:gd name="connsiteX56" fmla="*/ 692944 w 1035863"/>
                  <a:gd name="connsiteY56" fmla="*/ 192881 h 581025"/>
                  <a:gd name="connsiteX57" fmla="*/ 700088 w 1035863"/>
                  <a:gd name="connsiteY57" fmla="*/ 188119 h 581025"/>
                  <a:gd name="connsiteX58" fmla="*/ 714375 w 1035863"/>
                  <a:gd name="connsiteY58" fmla="*/ 183356 h 581025"/>
                  <a:gd name="connsiteX59" fmla="*/ 721519 w 1035863"/>
                  <a:gd name="connsiteY59" fmla="*/ 180975 h 581025"/>
                  <a:gd name="connsiteX60" fmla="*/ 735806 w 1035863"/>
                  <a:gd name="connsiteY60" fmla="*/ 173831 h 581025"/>
                  <a:gd name="connsiteX61" fmla="*/ 742950 w 1035863"/>
                  <a:gd name="connsiteY61" fmla="*/ 169069 h 581025"/>
                  <a:gd name="connsiteX62" fmla="*/ 750094 w 1035863"/>
                  <a:gd name="connsiteY62" fmla="*/ 166687 h 581025"/>
                  <a:gd name="connsiteX63" fmla="*/ 764381 w 1035863"/>
                  <a:gd name="connsiteY63" fmla="*/ 159544 h 581025"/>
                  <a:gd name="connsiteX64" fmla="*/ 771525 w 1035863"/>
                  <a:gd name="connsiteY64" fmla="*/ 154781 h 581025"/>
                  <a:gd name="connsiteX65" fmla="*/ 785813 w 1035863"/>
                  <a:gd name="connsiteY65" fmla="*/ 150019 h 581025"/>
                  <a:gd name="connsiteX66" fmla="*/ 800100 w 1035863"/>
                  <a:gd name="connsiteY66" fmla="*/ 142875 h 581025"/>
                  <a:gd name="connsiteX67" fmla="*/ 807244 w 1035863"/>
                  <a:gd name="connsiteY67" fmla="*/ 138112 h 581025"/>
                  <a:gd name="connsiteX68" fmla="*/ 821531 w 1035863"/>
                  <a:gd name="connsiteY68" fmla="*/ 133350 h 581025"/>
                  <a:gd name="connsiteX69" fmla="*/ 842963 w 1035863"/>
                  <a:gd name="connsiteY69" fmla="*/ 119062 h 581025"/>
                  <a:gd name="connsiteX70" fmla="*/ 850106 w 1035863"/>
                  <a:gd name="connsiteY70" fmla="*/ 116681 h 581025"/>
                  <a:gd name="connsiteX71" fmla="*/ 857250 w 1035863"/>
                  <a:gd name="connsiteY71" fmla="*/ 109537 h 581025"/>
                  <a:gd name="connsiteX72" fmla="*/ 864394 w 1035863"/>
                  <a:gd name="connsiteY72" fmla="*/ 107156 h 581025"/>
                  <a:gd name="connsiteX73" fmla="*/ 869156 w 1035863"/>
                  <a:gd name="connsiteY73" fmla="*/ 100012 h 581025"/>
                  <a:gd name="connsiteX74" fmla="*/ 890588 w 1035863"/>
                  <a:gd name="connsiteY74" fmla="*/ 90487 h 581025"/>
                  <a:gd name="connsiteX75" fmla="*/ 897731 w 1035863"/>
                  <a:gd name="connsiteY75" fmla="*/ 85725 h 581025"/>
                  <a:gd name="connsiteX76" fmla="*/ 904875 w 1035863"/>
                  <a:gd name="connsiteY76" fmla="*/ 83344 h 581025"/>
                  <a:gd name="connsiteX77" fmla="*/ 909638 w 1035863"/>
                  <a:gd name="connsiteY77" fmla="*/ 76200 h 581025"/>
                  <a:gd name="connsiteX78" fmla="*/ 916781 w 1035863"/>
                  <a:gd name="connsiteY78" fmla="*/ 73819 h 581025"/>
                  <a:gd name="connsiteX79" fmla="*/ 923925 w 1035863"/>
                  <a:gd name="connsiteY79" fmla="*/ 69056 h 581025"/>
                  <a:gd name="connsiteX80" fmla="*/ 928688 w 1035863"/>
                  <a:gd name="connsiteY80" fmla="*/ 61912 h 581025"/>
                  <a:gd name="connsiteX81" fmla="*/ 935831 w 1035863"/>
                  <a:gd name="connsiteY81" fmla="*/ 59531 h 581025"/>
                  <a:gd name="connsiteX82" fmla="*/ 942975 w 1035863"/>
                  <a:gd name="connsiteY82" fmla="*/ 54769 h 581025"/>
                  <a:gd name="connsiteX83" fmla="*/ 950119 w 1035863"/>
                  <a:gd name="connsiteY83" fmla="*/ 52387 h 581025"/>
                  <a:gd name="connsiteX84" fmla="*/ 964406 w 1035863"/>
                  <a:gd name="connsiteY84" fmla="*/ 42862 h 581025"/>
                  <a:gd name="connsiteX85" fmla="*/ 971550 w 1035863"/>
                  <a:gd name="connsiteY85" fmla="*/ 40481 h 581025"/>
                  <a:gd name="connsiteX86" fmla="*/ 985838 w 1035863"/>
                  <a:gd name="connsiteY86" fmla="*/ 28575 h 581025"/>
                  <a:gd name="connsiteX87" fmla="*/ 992981 w 1035863"/>
                  <a:gd name="connsiteY87" fmla="*/ 26194 h 581025"/>
                  <a:gd name="connsiteX88" fmla="*/ 1000125 w 1035863"/>
                  <a:gd name="connsiteY88" fmla="*/ 19050 h 581025"/>
                  <a:gd name="connsiteX89" fmla="*/ 1007269 w 1035863"/>
                  <a:gd name="connsiteY89" fmla="*/ 16669 h 581025"/>
                  <a:gd name="connsiteX90" fmla="*/ 1014413 w 1035863"/>
                  <a:gd name="connsiteY90" fmla="*/ 9525 h 581025"/>
                  <a:gd name="connsiteX91" fmla="*/ 1028700 w 1035863"/>
                  <a:gd name="connsiteY91" fmla="*/ 4762 h 581025"/>
                  <a:gd name="connsiteX92" fmla="*/ 1035844 w 1035863"/>
                  <a:gd name="connsiteY92" fmla="*/ 0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035863" h="581025">
                    <a:moveTo>
                      <a:pt x="0" y="581025"/>
                    </a:moveTo>
                    <a:cubicBezTo>
                      <a:pt x="10318" y="579879"/>
                      <a:pt x="22907" y="579107"/>
                      <a:pt x="33338" y="576262"/>
                    </a:cubicBezTo>
                    <a:cubicBezTo>
                      <a:pt x="45768" y="572872"/>
                      <a:pt x="45990" y="571148"/>
                      <a:pt x="57150" y="569119"/>
                    </a:cubicBezTo>
                    <a:cubicBezTo>
                      <a:pt x="62672" y="568115"/>
                      <a:pt x="68263" y="567531"/>
                      <a:pt x="73819" y="566737"/>
                    </a:cubicBezTo>
                    <a:lnTo>
                      <a:pt x="102394" y="557212"/>
                    </a:lnTo>
                    <a:lnTo>
                      <a:pt x="109538" y="554831"/>
                    </a:lnTo>
                    <a:lnTo>
                      <a:pt x="116681" y="552450"/>
                    </a:lnTo>
                    <a:cubicBezTo>
                      <a:pt x="119062" y="550862"/>
                      <a:pt x="121210" y="548849"/>
                      <a:pt x="123825" y="547687"/>
                    </a:cubicBezTo>
                    <a:cubicBezTo>
                      <a:pt x="128413" y="545648"/>
                      <a:pt x="138113" y="542925"/>
                      <a:pt x="138113" y="542925"/>
                    </a:cubicBezTo>
                    <a:lnTo>
                      <a:pt x="159544" y="528637"/>
                    </a:lnTo>
                    <a:cubicBezTo>
                      <a:pt x="161925" y="527050"/>
                      <a:pt x="163973" y="524780"/>
                      <a:pt x="166688" y="523875"/>
                    </a:cubicBezTo>
                    <a:lnTo>
                      <a:pt x="188119" y="516731"/>
                    </a:lnTo>
                    <a:lnTo>
                      <a:pt x="195263" y="514350"/>
                    </a:lnTo>
                    <a:lnTo>
                      <a:pt x="216694" y="500062"/>
                    </a:lnTo>
                    <a:cubicBezTo>
                      <a:pt x="234613" y="488115"/>
                      <a:pt x="214533" y="498084"/>
                      <a:pt x="228600" y="485775"/>
                    </a:cubicBezTo>
                    <a:cubicBezTo>
                      <a:pt x="232908" y="482006"/>
                      <a:pt x="238125" y="479425"/>
                      <a:pt x="242888" y="476250"/>
                    </a:cubicBezTo>
                    <a:lnTo>
                      <a:pt x="257175" y="466725"/>
                    </a:lnTo>
                    <a:cubicBezTo>
                      <a:pt x="259977" y="464857"/>
                      <a:pt x="261661" y="461649"/>
                      <a:pt x="264319" y="459581"/>
                    </a:cubicBezTo>
                    <a:cubicBezTo>
                      <a:pt x="268837" y="456067"/>
                      <a:pt x="273844" y="453231"/>
                      <a:pt x="278606" y="450056"/>
                    </a:cubicBezTo>
                    <a:lnTo>
                      <a:pt x="285750" y="445294"/>
                    </a:lnTo>
                    <a:cubicBezTo>
                      <a:pt x="293297" y="433974"/>
                      <a:pt x="287798" y="439054"/>
                      <a:pt x="304800" y="433387"/>
                    </a:cubicBezTo>
                    <a:lnTo>
                      <a:pt x="311944" y="431006"/>
                    </a:lnTo>
                    <a:lnTo>
                      <a:pt x="319088" y="428625"/>
                    </a:lnTo>
                    <a:cubicBezTo>
                      <a:pt x="321469" y="427037"/>
                      <a:pt x="323616" y="425024"/>
                      <a:pt x="326231" y="423862"/>
                    </a:cubicBezTo>
                    <a:cubicBezTo>
                      <a:pt x="330819" y="421823"/>
                      <a:pt x="340519" y="419100"/>
                      <a:pt x="340519" y="419100"/>
                    </a:cubicBezTo>
                    <a:cubicBezTo>
                      <a:pt x="354164" y="398629"/>
                      <a:pt x="335996" y="422718"/>
                      <a:pt x="352425" y="409575"/>
                    </a:cubicBezTo>
                    <a:cubicBezTo>
                      <a:pt x="354660" y="407787"/>
                      <a:pt x="355034" y="404316"/>
                      <a:pt x="357188" y="402431"/>
                    </a:cubicBezTo>
                    <a:cubicBezTo>
                      <a:pt x="361495" y="398662"/>
                      <a:pt x="366713" y="396081"/>
                      <a:pt x="371475" y="392906"/>
                    </a:cubicBezTo>
                    <a:lnTo>
                      <a:pt x="378619" y="388144"/>
                    </a:lnTo>
                    <a:cubicBezTo>
                      <a:pt x="384968" y="369093"/>
                      <a:pt x="375444" y="391319"/>
                      <a:pt x="388144" y="378619"/>
                    </a:cubicBezTo>
                    <a:cubicBezTo>
                      <a:pt x="389919" y="376844"/>
                      <a:pt x="389402" y="373720"/>
                      <a:pt x="390525" y="371475"/>
                    </a:cubicBezTo>
                    <a:cubicBezTo>
                      <a:pt x="391805" y="368915"/>
                      <a:pt x="393134" y="366216"/>
                      <a:pt x="395288" y="364331"/>
                    </a:cubicBezTo>
                    <a:cubicBezTo>
                      <a:pt x="399595" y="360562"/>
                      <a:pt x="405528" y="358853"/>
                      <a:pt x="409575" y="354806"/>
                    </a:cubicBezTo>
                    <a:cubicBezTo>
                      <a:pt x="411956" y="352425"/>
                      <a:pt x="414061" y="349730"/>
                      <a:pt x="416719" y="347662"/>
                    </a:cubicBezTo>
                    <a:cubicBezTo>
                      <a:pt x="421237" y="344148"/>
                      <a:pt x="426244" y="341312"/>
                      <a:pt x="431006" y="338137"/>
                    </a:cubicBezTo>
                    <a:lnTo>
                      <a:pt x="452438" y="323850"/>
                    </a:lnTo>
                    <a:cubicBezTo>
                      <a:pt x="456615" y="321066"/>
                      <a:pt x="461963" y="320675"/>
                      <a:pt x="466725" y="319087"/>
                    </a:cubicBezTo>
                    <a:cubicBezTo>
                      <a:pt x="469440" y="318182"/>
                      <a:pt x="471309" y="315605"/>
                      <a:pt x="473869" y="314325"/>
                    </a:cubicBezTo>
                    <a:cubicBezTo>
                      <a:pt x="476114" y="313203"/>
                      <a:pt x="478632" y="312738"/>
                      <a:pt x="481013" y="311944"/>
                    </a:cubicBezTo>
                    <a:cubicBezTo>
                      <a:pt x="501478" y="298298"/>
                      <a:pt x="475588" y="314656"/>
                      <a:pt x="495300" y="304800"/>
                    </a:cubicBezTo>
                    <a:cubicBezTo>
                      <a:pt x="497860" y="303520"/>
                      <a:pt x="499829" y="301199"/>
                      <a:pt x="502444" y="300037"/>
                    </a:cubicBezTo>
                    <a:cubicBezTo>
                      <a:pt x="507031" y="297998"/>
                      <a:pt x="511969" y="296862"/>
                      <a:pt x="516731" y="295275"/>
                    </a:cubicBezTo>
                    <a:lnTo>
                      <a:pt x="523875" y="292894"/>
                    </a:lnTo>
                    <a:cubicBezTo>
                      <a:pt x="526256" y="291306"/>
                      <a:pt x="528404" y="289293"/>
                      <a:pt x="531019" y="288131"/>
                    </a:cubicBezTo>
                    <a:cubicBezTo>
                      <a:pt x="535606" y="286092"/>
                      <a:pt x="545306" y="283369"/>
                      <a:pt x="545306" y="283369"/>
                    </a:cubicBezTo>
                    <a:cubicBezTo>
                      <a:pt x="581396" y="259310"/>
                      <a:pt x="544368" y="285344"/>
                      <a:pt x="566738" y="266700"/>
                    </a:cubicBezTo>
                    <a:cubicBezTo>
                      <a:pt x="579424" y="256127"/>
                      <a:pt x="568136" y="266716"/>
                      <a:pt x="581025" y="259556"/>
                    </a:cubicBezTo>
                    <a:lnTo>
                      <a:pt x="602456" y="245269"/>
                    </a:lnTo>
                    <a:cubicBezTo>
                      <a:pt x="605258" y="243401"/>
                      <a:pt x="606942" y="240193"/>
                      <a:pt x="609600" y="238125"/>
                    </a:cubicBezTo>
                    <a:cubicBezTo>
                      <a:pt x="614118" y="234611"/>
                      <a:pt x="619125" y="231775"/>
                      <a:pt x="623888" y="228600"/>
                    </a:cubicBezTo>
                    <a:lnTo>
                      <a:pt x="631031" y="223837"/>
                    </a:lnTo>
                    <a:lnTo>
                      <a:pt x="638175" y="219075"/>
                    </a:lnTo>
                    <a:cubicBezTo>
                      <a:pt x="639763" y="216694"/>
                      <a:pt x="640511" y="213448"/>
                      <a:pt x="642938" y="211931"/>
                    </a:cubicBezTo>
                    <a:cubicBezTo>
                      <a:pt x="647195" y="209270"/>
                      <a:pt x="657225" y="207169"/>
                      <a:pt x="657225" y="207169"/>
                    </a:cubicBezTo>
                    <a:cubicBezTo>
                      <a:pt x="668547" y="199621"/>
                      <a:pt x="661652" y="203312"/>
                      <a:pt x="678656" y="197644"/>
                    </a:cubicBezTo>
                    <a:lnTo>
                      <a:pt x="685800" y="195262"/>
                    </a:lnTo>
                    <a:cubicBezTo>
                      <a:pt x="688181" y="194468"/>
                      <a:pt x="690855" y="194273"/>
                      <a:pt x="692944" y="192881"/>
                    </a:cubicBezTo>
                    <a:cubicBezTo>
                      <a:pt x="695325" y="191294"/>
                      <a:pt x="697473" y="189281"/>
                      <a:pt x="700088" y="188119"/>
                    </a:cubicBezTo>
                    <a:cubicBezTo>
                      <a:pt x="704675" y="186080"/>
                      <a:pt x="709613" y="184944"/>
                      <a:pt x="714375" y="183356"/>
                    </a:cubicBezTo>
                    <a:lnTo>
                      <a:pt x="721519" y="180975"/>
                    </a:lnTo>
                    <a:cubicBezTo>
                      <a:pt x="741985" y="167330"/>
                      <a:pt x="716097" y="183685"/>
                      <a:pt x="735806" y="173831"/>
                    </a:cubicBezTo>
                    <a:cubicBezTo>
                      <a:pt x="738366" y="172551"/>
                      <a:pt x="740390" y="170349"/>
                      <a:pt x="742950" y="169069"/>
                    </a:cubicBezTo>
                    <a:cubicBezTo>
                      <a:pt x="745195" y="167946"/>
                      <a:pt x="747849" y="167810"/>
                      <a:pt x="750094" y="166687"/>
                    </a:cubicBezTo>
                    <a:cubicBezTo>
                      <a:pt x="768554" y="157457"/>
                      <a:pt x="746431" y="165527"/>
                      <a:pt x="764381" y="159544"/>
                    </a:cubicBezTo>
                    <a:cubicBezTo>
                      <a:pt x="766762" y="157956"/>
                      <a:pt x="768910" y="155943"/>
                      <a:pt x="771525" y="154781"/>
                    </a:cubicBezTo>
                    <a:cubicBezTo>
                      <a:pt x="776113" y="152742"/>
                      <a:pt x="785813" y="150019"/>
                      <a:pt x="785813" y="150019"/>
                    </a:cubicBezTo>
                    <a:cubicBezTo>
                      <a:pt x="806278" y="136373"/>
                      <a:pt x="780388" y="152731"/>
                      <a:pt x="800100" y="142875"/>
                    </a:cubicBezTo>
                    <a:cubicBezTo>
                      <a:pt x="802660" y="141595"/>
                      <a:pt x="804629" y="139274"/>
                      <a:pt x="807244" y="138112"/>
                    </a:cubicBezTo>
                    <a:cubicBezTo>
                      <a:pt x="811831" y="136073"/>
                      <a:pt x="821531" y="133350"/>
                      <a:pt x="821531" y="133350"/>
                    </a:cubicBezTo>
                    <a:lnTo>
                      <a:pt x="842963" y="119062"/>
                    </a:lnTo>
                    <a:cubicBezTo>
                      <a:pt x="845051" y="117670"/>
                      <a:pt x="847725" y="117475"/>
                      <a:pt x="850106" y="116681"/>
                    </a:cubicBezTo>
                    <a:cubicBezTo>
                      <a:pt x="852487" y="114300"/>
                      <a:pt x="854448" y="111405"/>
                      <a:pt x="857250" y="109537"/>
                    </a:cubicBezTo>
                    <a:cubicBezTo>
                      <a:pt x="859339" y="108145"/>
                      <a:pt x="862434" y="108724"/>
                      <a:pt x="864394" y="107156"/>
                    </a:cubicBezTo>
                    <a:cubicBezTo>
                      <a:pt x="866629" y="105368"/>
                      <a:pt x="867132" y="102036"/>
                      <a:pt x="869156" y="100012"/>
                    </a:cubicBezTo>
                    <a:cubicBezTo>
                      <a:pt x="874815" y="94353"/>
                      <a:pt x="883518" y="92844"/>
                      <a:pt x="890588" y="90487"/>
                    </a:cubicBezTo>
                    <a:cubicBezTo>
                      <a:pt x="893303" y="89582"/>
                      <a:pt x="895171" y="87005"/>
                      <a:pt x="897731" y="85725"/>
                    </a:cubicBezTo>
                    <a:cubicBezTo>
                      <a:pt x="899976" y="84603"/>
                      <a:pt x="902494" y="84138"/>
                      <a:pt x="904875" y="83344"/>
                    </a:cubicBezTo>
                    <a:cubicBezTo>
                      <a:pt x="906463" y="80963"/>
                      <a:pt x="907403" y="77988"/>
                      <a:pt x="909638" y="76200"/>
                    </a:cubicBezTo>
                    <a:cubicBezTo>
                      <a:pt x="911598" y="74632"/>
                      <a:pt x="914536" y="74941"/>
                      <a:pt x="916781" y="73819"/>
                    </a:cubicBezTo>
                    <a:cubicBezTo>
                      <a:pt x="919341" y="72539"/>
                      <a:pt x="921544" y="70644"/>
                      <a:pt x="923925" y="69056"/>
                    </a:cubicBezTo>
                    <a:cubicBezTo>
                      <a:pt x="925513" y="66675"/>
                      <a:pt x="926453" y="63700"/>
                      <a:pt x="928688" y="61912"/>
                    </a:cubicBezTo>
                    <a:cubicBezTo>
                      <a:pt x="930648" y="60344"/>
                      <a:pt x="933586" y="60653"/>
                      <a:pt x="935831" y="59531"/>
                    </a:cubicBezTo>
                    <a:cubicBezTo>
                      <a:pt x="938391" y="58251"/>
                      <a:pt x="940415" y="56049"/>
                      <a:pt x="942975" y="54769"/>
                    </a:cubicBezTo>
                    <a:cubicBezTo>
                      <a:pt x="945220" y="53646"/>
                      <a:pt x="947925" y="53606"/>
                      <a:pt x="950119" y="52387"/>
                    </a:cubicBezTo>
                    <a:cubicBezTo>
                      <a:pt x="955122" y="49607"/>
                      <a:pt x="958976" y="44672"/>
                      <a:pt x="964406" y="42862"/>
                    </a:cubicBezTo>
                    <a:cubicBezTo>
                      <a:pt x="966787" y="42068"/>
                      <a:pt x="969305" y="41603"/>
                      <a:pt x="971550" y="40481"/>
                    </a:cubicBezTo>
                    <a:cubicBezTo>
                      <a:pt x="987128" y="32693"/>
                      <a:pt x="970043" y="39106"/>
                      <a:pt x="985838" y="28575"/>
                    </a:cubicBezTo>
                    <a:cubicBezTo>
                      <a:pt x="987926" y="27183"/>
                      <a:pt x="990600" y="26988"/>
                      <a:pt x="992981" y="26194"/>
                    </a:cubicBezTo>
                    <a:cubicBezTo>
                      <a:pt x="995362" y="23813"/>
                      <a:pt x="997323" y="20918"/>
                      <a:pt x="1000125" y="19050"/>
                    </a:cubicBezTo>
                    <a:cubicBezTo>
                      <a:pt x="1002214" y="17658"/>
                      <a:pt x="1005180" y="18061"/>
                      <a:pt x="1007269" y="16669"/>
                    </a:cubicBezTo>
                    <a:cubicBezTo>
                      <a:pt x="1010071" y="14801"/>
                      <a:pt x="1011469" y="11161"/>
                      <a:pt x="1014413" y="9525"/>
                    </a:cubicBezTo>
                    <a:cubicBezTo>
                      <a:pt x="1018801" y="7087"/>
                      <a:pt x="1023938" y="6350"/>
                      <a:pt x="1028700" y="4762"/>
                    </a:cubicBezTo>
                    <a:cubicBezTo>
                      <a:pt x="1036597" y="2130"/>
                      <a:pt x="1035844" y="4891"/>
                      <a:pt x="1035844" y="0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197894" y="4398169"/>
                <a:ext cx="909637" cy="376237"/>
              </a:xfrm>
              <a:custGeom>
                <a:avLst/>
                <a:gdLst>
                  <a:gd name="connsiteX0" fmla="*/ 0 w 909637"/>
                  <a:gd name="connsiteY0" fmla="*/ 376237 h 376237"/>
                  <a:gd name="connsiteX1" fmla="*/ 11906 w 909637"/>
                  <a:gd name="connsiteY1" fmla="*/ 366712 h 376237"/>
                  <a:gd name="connsiteX2" fmla="*/ 23812 w 909637"/>
                  <a:gd name="connsiteY2" fmla="*/ 364331 h 376237"/>
                  <a:gd name="connsiteX3" fmla="*/ 38100 w 909637"/>
                  <a:gd name="connsiteY3" fmla="*/ 359569 h 376237"/>
                  <a:gd name="connsiteX4" fmla="*/ 50006 w 909637"/>
                  <a:gd name="connsiteY4" fmla="*/ 357187 h 376237"/>
                  <a:gd name="connsiteX5" fmla="*/ 71437 w 909637"/>
                  <a:gd name="connsiteY5" fmla="*/ 350044 h 376237"/>
                  <a:gd name="connsiteX6" fmla="*/ 78581 w 909637"/>
                  <a:gd name="connsiteY6" fmla="*/ 347662 h 376237"/>
                  <a:gd name="connsiteX7" fmla="*/ 92869 w 909637"/>
                  <a:gd name="connsiteY7" fmla="*/ 340519 h 376237"/>
                  <a:gd name="connsiteX8" fmla="*/ 107156 w 909637"/>
                  <a:gd name="connsiteY8" fmla="*/ 330994 h 376237"/>
                  <a:gd name="connsiteX9" fmla="*/ 121444 w 909637"/>
                  <a:gd name="connsiteY9" fmla="*/ 326231 h 376237"/>
                  <a:gd name="connsiteX10" fmla="*/ 135731 w 909637"/>
                  <a:gd name="connsiteY10" fmla="*/ 319087 h 376237"/>
                  <a:gd name="connsiteX11" fmla="*/ 142875 w 909637"/>
                  <a:gd name="connsiteY11" fmla="*/ 314325 h 376237"/>
                  <a:gd name="connsiteX12" fmla="*/ 157162 w 909637"/>
                  <a:gd name="connsiteY12" fmla="*/ 309562 h 376237"/>
                  <a:gd name="connsiteX13" fmla="*/ 164306 w 909637"/>
                  <a:gd name="connsiteY13" fmla="*/ 307181 h 376237"/>
                  <a:gd name="connsiteX14" fmla="*/ 190500 w 909637"/>
                  <a:gd name="connsiteY14" fmla="*/ 297656 h 376237"/>
                  <a:gd name="connsiteX15" fmla="*/ 197644 w 909637"/>
                  <a:gd name="connsiteY15" fmla="*/ 295275 h 376237"/>
                  <a:gd name="connsiteX16" fmla="*/ 216694 w 909637"/>
                  <a:gd name="connsiteY16" fmla="*/ 290512 h 376237"/>
                  <a:gd name="connsiteX17" fmla="*/ 230981 w 909637"/>
                  <a:gd name="connsiteY17" fmla="*/ 285750 h 376237"/>
                  <a:gd name="connsiteX18" fmla="*/ 238125 w 909637"/>
                  <a:gd name="connsiteY18" fmla="*/ 278606 h 376237"/>
                  <a:gd name="connsiteX19" fmla="*/ 252412 w 909637"/>
                  <a:gd name="connsiteY19" fmla="*/ 273844 h 376237"/>
                  <a:gd name="connsiteX20" fmla="*/ 276225 w 909637"/>
                  <a:gd name="connsiteY20" fmla="*/ 266700 h 376237"/>
                  <a:gd name="connsiteX21" fmla="*/ 290512 w 909637"/>
                  <a:gd name="connsiteY21" fmla="*/ 261937 h 376237"/>
                  <a:gd name="connsiteX22" fmla="*/ 311944 w 909637"/>
                  <a:gd name="connsiteY22" fmla="*/ 254794 h 376237"/>
                  <a:gd name="connsiteX23" fmla="*/ 326231 w 909637"/>
                  <a:gd name="connsiteY23" fmla="*/ 250031 h 376237"/>
                  <a:gd name="connsiteX24" fmla="*/ 352425 w 909637"/>
                  <a:gd name="connsiteY24" fmla="*/ 245269 h 376237"/>
                  <a:gd name="connsiteX25" fmla="*/ 366712 w 909637"/>
                  <a:gd name="connsiteY25" fmla="*/ 240506 h 376237"/>
                  <a:gd name="connsiteX26" fmla="*/ 373856 w 909637"/>
                  <a:gd name="connsiteY26" fmla="*/ 235744 h 376237"/>
                  <a:gd name="connsiteX27" fmla="*/ 381000 w 909637"/>
                  <a:gd name="connsiteY27" fmla="*/ 233362 h 376237"/>
                  <a:gd name="connsiteX28" fmla="*/ 395287 w 909637"/>
                  <a:gd name="connsiteY28" fmla="*/ 223837 h 376237"/>
                  <a:gd name="connsiteX29" fmla="*/ 402431 w 909637"/>
                  <a:gd name="connsiteY29" fmla="*/ 219075 h 376237"/>
                  <a:gd name="connsiteX30" fmla="*/ 409575 w 909637"/>
                  <a:gd name="connsiteY30" fmla="*/ 214312 h 376237"/>
                  <a:gd name="connsiteX31" fmla="*/ 431006 w 909637"/>
                  <a:gd name="connsiteY31" fmla="*/ 197644 h 376237"/>
                  <a:gd name="connsiteX32" fmla="*/ 445294 w 909637"/>
                  <a:gd name="connsiteY32" fmla="*/ 190500 h 376237"/>
                  <a:gd name="connsiteX33" fmla="*/ 466725 w 909637"/>
                  <a:gd name="connsiteY33" fmla="*/ 180975 h 376237"/>
                  <a:gd name="connsiteX34" fmla="*/ 488156 w 909637"/>
                  <a:gd name="connsiteY34" fmla="*/ 173831 h 376237"/>
                  <a:gd name="connsiteX35" fmla="*/ 514350 w 909637"/>
                  <a:gd name="connsiteY35" fmla="*/ 171450 h 376237"/>
                  <a:gd name="connsiteX36" fmla="*/ 535781 w 909637"/>
                  <a:gd name="connsiteY36" fmla="*/ 169069 h 376237"/>
                  <a:gd name="connsiteX37" fmla="*/ 545306 w 909637"/>
                  <a:gd name="connsiteY37" fmla="*/ 166687 h 376237"/>
                  <a:gd name="connsiteX38" fmla="*/ 559594 w 909637"/>
                  <a:gd name="connsiteY38" fmla="*/ 161925 h 376237"/>
                  <a:gd name="connsiteX39" fmla="*/ 573881 w 909637"/>
                  <a:gd name="connsiteY39" fmla="*/ 157162 h 376237"/>
                  <a:gd name="connsiteX40" fmla="*/ 588169 w 909637"/>
                  <a:gd name="connsiteY40" fmla="*/ 147637 h 376237"/>
                  <a:gd name="connsiteX41" fmla="*/ 602456 w 909637"/>
                  <a:gd name="connsiteY41" fmla="*/ 142875 h 376237"/>
                  <a:gd name="connsiteX42" fmla="*/ 607219 w 909637"/>
                  <a:gd name="connsiteY42" fmla="*/ 135731 h 376237"/>
                  <a:gd name="connsiteX43" fmla="*/ 621506 w 909637"/>
                  <a:gd name="connsiteY43" fmla="*/ 130969 h 376237"/>
                  <a:gd name="connsiteX44" fmla="*/ 635794 w 909637"/>
                  <a:gd name="connsiteY44" fmla="*/ 123825 h 376237"/>
                  <a:gd name="connsiteX45" fmla="*/ 642937 w 909637"/>
                  <a:gd name="connsiteY45" fmla="*/ 119062 h 376237"/>
                  <a:gd name="connsiteX46" fmla="*/ 657225 w 909637"/>
                  <a:gd name="connsiteY46" fmla="*/ 114300 h 376237"/>
                  <a:gd name="connsiteX47" fmla="*/ 664369 w 909637"/>
                  <a:gd name="connsiteY47" fmla="*/ 109537 h 376237"/>
                  <a:gd name="connsiteX48" fmla="*/ 678656 w 909637"/>
                  <a:gd name="connsiteY48" fmla="*/ 104775 h 376237"/>
                  <a:gd name="connsiteX49" fmla="*/ 685800 w 909637"/>
                  <a:gd name="connsiteY49" fmla="*/ 100012 h 376237"/>
                  <a:gd name="connsiteX50" fmla="*/ 700087 w 909637"/>
                  <a:gd name="connsiteY50" fmla="*/ 95250 h 376237"/>
                  <a:gd name="connsiteX51" fmla="*/ 716756 w 909637"/>
                  <a:gd name="connsiteY51" fmla="*/ 90487 h 376237"/>
                  <a:gd name="connsiteX52" fmla="*/ 733425 w 909637"/>
                  <a:gd name="connsiteY52" fmla="*/ 88106 h 376237"/>
                  <a:gd name="connsiteX53" fmla="*/ 762000 w 909637"/>
                  <a:gd name="connsiteY53" fmla="*/ 78581 h 376237"/>
                  <a:gd name="connsiteX54" fmla="*/ 769144 w 909637"/>
                  <a:gd name="connsiteY54" fmla="*/ 76200 h 376237"/>
                  <a:gd name="connsiteX55" fmla="*/ 776287 w 909637"/>
                  <a:gd name="connsiteY55" fmla="*/ 73819 h 376237"/>
                  <a:gd name="connsiteX56" fmla="*/ 790575 w 909637"/>
                  <a:gd name="connsiteY56" fmla="*/ 66675 h 376237"/>
                  <a:gd name="connsiteX57" fmla="*/ 797719 w 909637"/>
                  <a:gd name="connsiteY57" fmla="*/ 61912 h 376237"/>
                  <a:gd name="connsiteX58" fmla="*/ 812006 w 909637"/>
                  <a:gd name="connsiteY58" fmla="*/ 57150 h 376237"/>
                  <a:gd name="connsiteX59" fmla="*/ 819150 w 909637"/>
                  <a:gd name="connsiteY59" fmla="*/ 54769 h 376237"/>
                  <a:gd name="connsiteX60" fmla="*/ 826294 w 909637"/>
                  <a:gd name="connsiteY60" fmla="*/ 50006 h 376237"/>
                  <a:gd name="connsiteX61" fmla="*/ 831056 w 909637"/>
                  <a:gd name="connsiteY61" fmla="*/ 42862 h 376237"/>
                  <a:gd name="connsiteX62" fmla="*/ 838200 w 909637"/>
                  <a:gd name="connsiteY62" fmla="*/ 40481 h 376237"/>
                  <a:gd name="connsiteX63" fmla="*/ 852487 w 909637"/>
                  <a:gd name="connsiteY63" fmla="*/ 30956 h 376237"/>
                  <a:gd name="connsiteX64" fmla="*/ 873919 w 909637"/>
                  <a:gd name="connsiteY64" fmla="*/ 16669 h 376237"/>
                  <a:gd name="connsiteX65" fmla="*/ 881062 w 909637"/>
                  <a:gd name="connsiteY65" fmla="*/ 14287 h 376237"/>
                  <a:gd name="connsiteX66" fmla="*/ 895350 w 909637"/>
                  <a:gd name="connsiteY66" fmla="*/ 4762 h 376237"/>
                  <a:gd name="connsiteX67" fmla="*/ 909637 w 909637"/>
                  <a:gd name="connsiteY67" fmla="*/ 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09637" h="376237">
                    <a:moveTo>
                      <a:pt x="0" y="376237"/>
                    </a:moveTo>
                    <a:cubicBezTo>
                      <a:pt x="3969" y="373062"/>
                      <a:pt x="7360" y="368985"/>
                      <a:pt x="11906" y="366712"/>
                    </a:cubicBezTo>
                    <a:cubicBezTo>
                      <a:pt x="15526" y="364902"/>
                      <a:pt x="19907" y="365396"/>
                      <a:pt x="23812" y="364331"/>
                    </a:cubicBezTo>
                    <a:cubicBezTo>
                      <a:pt x="28655" y="363010"/>
                      <a:pt x="33177" y="360554"/>
                      <a:pt x="38100" y="359569"/>
                    </a:cubicBezTo>
                    <a:cubicBezTo>
                      <a:pt x="42069" y="358775"/>
                      <a:pt x="46101" y="358252"/>
                      <a:pt x="50006" y="357187"/>
                    </a:cubicBezTo>
                    <a:cubicBezTo>
                      <a:pt x="50013" y="357185"/>
                      <a:pt x="67861" y="351236"/>
                      <a:pt x="71437" y="350044"/>
                    </a:cubicBezTo>
                    <a:cubicBezTo>
                      <a:pt x="73818" y="349250"/>
                      <a:pt x="76492" y="349054"/>
                      <a:pt x="78581" y="347662"/>
                    </a:cubicBezTo>
                    <a:cubicBezTo>
                      <a:pt x="87814" y="341508"/>
                      <a:pt x="83010" y="343805"/>
                      <a:pt x="92869" y="340519"/>
                    </a:cubicBezTo>
                    <a:lnTo>
                      <a:pt x="107156" y="330994"/>
                    </a:lnTo>
                    <a:cubicBezTo>
                      <a:pt x="111333" y="328209"/>
                      <a:pt x="121444" y="326231"/>
                      <a:pt x="121444" y="326231"/>
                    </a:cubicBezTo>
                    <a:cubicBezTo>
                      <a:pt x="141908" y="312588"/>
                      <a:pt x="116019" y="328943"/>
                      <a:pt x="135731" y="319087"/>
                    </a:cubicBezTo>
                    <a:cubicBezTo>
                      <a:pt x="138291" y="317807"/>
                      <a:pt x="140260" y="315487"/>
                      <a:pt x="142875" y="314325"/>
                    </a:cubicBezTo>
                    <a:cubicBezTo>
                      <a:pt x="147462" y="312286"/>
                      <a:pt x="152400" y="311150"/>
                      <a:pt x="157162" y="309562"/>
                    </a:cubicBezTo>
                    <a:cubicBezTo>
                      <a:pt x="159543" y="308768"/>
                      <a:pt x="162217" y="308573"/>
                      <a:pt x="164306" y="307181"/>
                    </a:cubicBezTo>
                    <a:cubicBezTo>
                      <a:pt x="176896" y="298789"/>
                      <a:pt x="168674" y="303113"/>
                      <a:pt x="190500" y="297656"/>
                    </a:cubicBezTo>
                    <a:cubicBezTo>
                      <a:pt x="192935" y="297047"/>
                      <a:pt x="195222" y="295935"/>
                      <a:pt x="197644" y="295275"/>
                    </a:cubicBezTo>
                    <a:cubicBezTo>
                      <a:pt x="203959" y="293553"/>
                      <a:pt x="210484" y="292582"/>
                      <a:pt x="216694" y="290512"/>
                    </a:cubicBezTo>
                    <a:lnTo>
                      <a:pt x="230981" y="285750"/>
                    </a:lnTo>
                    <a:cubicBezTo>
                      <a:pt x="233362" y="283369"/>
                      <a:pt x="235181" y="280241"/>
                      <a:pt x="238125" y="278606"/>
                    </a:cubicBezTo>
                    <a:cubicBezTo>
                      <a:pt x="242513" y="276168"/>
                      <a:pt x="252412" y="273844"/>
                      <a:pt x="252412" y="273844"/>
                    </a:cubicBezTo>
                    <a:cubicBezTo>
                      <a:pt x="266232" y="264630"/>
                      <a:pt x="252789" y="272109"/>
                      <a:pt x="276225" y="266700"/>
                    </a:cubicBezTo>
                    <a:cubicBezTo>
                      <a:pt x="281116" y="265571"/>
                      <a:pt x="285750" y="263525"/>
                      <a:pt x="290512" y="261937"/>
                    </a:cubicBezTo>
                    <a:lnTo>
                      <a:pt x="311944" y="254794"/>
                    </a:lnTo>
                    <a:cubicBezTo>
                      <a:pt x="311955" y="254790"/>
                      <a:pt x="326220" y="250033"/>
                      <a:pt x="326231" y="250031"/>
                    </a:cubicBezTo>
                    <a:cubicBezTo>
                      <a:pt x="330897" y="249253"/>
                      <a:pt x="347196" y="246695"/>
                      <a:pt x="352425" y="245269"/>
                    </a:cubicBezTo>
                    <a:cubicBezTo>
                      <a:pt x="357268" y="243948"/>
                      <a:pt x="361950" y="242094"/>
                      <a:pt x="366712" y="240506"/>
                    </a:cubicBezTo>
                    <a:cubicBezTo>
                      <a:pt x="369427" y="239601"/>
                      <a:pt x="371296" y="237024"/>
                      <a:pt x="373856" y="235744"/>
                    </a:cubicBezTo>
                    <a:cubicBezTo>
                      <a:pt x="376101" y="234621"/>
                      <a:pt x="378806" y="234581"/>
                      <a:pt x="381000" y="233362"/>
                    </a:cubicBezTo>
                    <a:cubicBezTo>
                      <a:pt x="386003" y="230582"/>
                      <a:pt x="390525" y="227012"/>
                      <a:pt x="395287" y="223837"/>
                    </a:cubicBezTo>
                    <a:lnTo>
                      <a:pt x="402431" y="219075"/>
                    </a:lnTo>
                    <a:cubicBezTo>
                      <a:pt x="404812" y="217487"/>
                      <a:pt x="407551" y="216336"/>
                      <a:pt x="409575" y="214312"/>
                    </a:cubicBezTo>
                    <a:cubicBezTo>
                      <a:pt x="420767" y="203122"/>
                      <a:pt x="413917" y="209037"/>
                      <a:pt x="431006" y="197644"/>
                    </a:cubicBezTo>
                    <a:cubicBezTo>
                      <a:pt x="440239" y="191488"/>
                      <a:pt x="435434" y="193786"/>
                      <a:pt x="445294" y="190500"/>
                    </a:cubicBezTo>
                    <a:cubicBezTo>
                      <a:pt x="456614" y="182952"/>
                      <a:pt x="449722" y="186642"/>
                      <a:pt x="466725" y="180975"/>
                    </a:cubicBezTo>
                    <a:lnTo>
                      <a:pt x="488156" y="173831"/>
                    </a:lnTo>
                    <a:cubicBezTo>
                      <a:pt x="496474" y="171059"/>
                      <a:pt x="505626" y="172322"/>
                      <a:pt x="514350" y="171450"/>
                    </a:cubicBezTo>
                    <a:cubicBezTo>
                      <a:pt x="521502" y="170735"/>
                      <a:pt x="528637" y="169863"/>
                      <a:pt x="535781" y="169069"/>
                    </a:cubicBezTo>
                    <a:cubicBezTo>
                      <a:pt x="538956" y="168275"/>
                      <a:pt x="542171" y="167627"/>
                      <a:pt x="545306" y="166687"/>
                    </a:cubicBezTo>
                    <a:cubicBezTo>
                      <a:pt x="550114" y="165244"/>
                      <a:pt x="554831" y="163512"/>
                      <a:pt x="559594" y="161925"/>
                    </a:cubicBezTo>
                    <a:lnTo>
                      <a:pt x="573881" y="157162"/>
                    </a:lnTo>
                    <a:cubicBezTo>
                      <a:pt x="579311" y="155351"/>
                      <a:pt x="582739" y="149447"/>
                      <a:pt x="588169" y="147637"/>
                    </a:cubicBezTo>
                    <a:lnTo>
                      <a:pt x="602456" y="142875"/>
                    </a:lnTo>
                    <a:cubicBezTo>
                      <a:pt x="604044" y="140494"/>
                      <a:pt x="604792" y="137248"/>
                      <a:pt x="607219" y="135731"/>
                    </a:cubicBezTo>
                    <a:cubicBezTo>
                      <a:pt x="611476" y="133070"/>
                      <a:pt x="621506" y="130969"/>
                      <a:pt x="621506" y="130969"/>
                    </a:cubicBezTo>
                    <a:cubicBezTo>
                      <a:pt x="641985" y="117315"/>
                      <a:pt x="616071" y="133687"/>
                      <a:pt x="635794" y="123825"/>
                    </a:cubicBezTo>
                    <a:cubicBezTo>
                      <a:pt x="638354" y="122545"/>
                      <a:pt x="640322" y="120224"/>
                      <a:pt x="642937" y="119062"/>
                    </a:cubicBezTo>
                    <a:cubicBezTo>
                      <a:pt x="647525" y="117023"/>
                      <a:pt x="657225" y="114300"/>
                      <a:pt x="657225" y="114300"/>
                    </a:cubicBezTo>
                    <a:cubicBezTo>
                      <a:pt x="659606" y="112712"/>
                      <a:pt x="661754" y="110699"/>
                      <a:pt x="664369" y="109537"/>
                    </a:cubicBezTo>
                    <a:cubicBezTo>
                      <a:pt x="668956" y="107498"/>
                      <a:pt x="678656" y="104775"/>
                      <a:pt x="678656" y="104775"/>
                    </a:cubicBezTo>
                    <a:cubicBezTo>
                      <a:pt x="681037" y="103187"/>
                      <a:pt x="683185" y="101174"/>
                      <a:pt x="685800" y="100012"/>
                    </a:cubicBezTo>
                    <a:cubicBezTo>
                      <a:pt x="690387" y="97973"/>
                      <a:pt x="695325" y="96837"/>
                      <a:pt x="700087" y="95250"/>
                    </a:cubicBezTo>
                    <a:cubicBezTo>
                      <a:pt x="706202" y="93212"/>
                      <a:pt x="710186" y="91682"/>
                      <a:pt x="716756" y="90487"/>
                    </a:cubicBezTo>
                    <a:cubicBezTo>
                      <a:pt x="722278" y="89483"/>
                      <a:pt x="727869" y="88900"/>
                      <a:pt x="733425" y="88106"/>
                    </a:cubicBezTo>
                    <a:lnTo>
                      <a:pt x="762000" y="78581"/>
                    </a:lnTo>
                    <a:lnTo>
                      <a:pt x="769144" y="76200"/>
                    </a:lnTo>
                    <a:lnTo>
                      <a:pt x="776287" y="73819"/>
                    </a:lnTo>
                    <a:cubicBezTo>
                      <a:pt x="796761" y="60169"/>
                      <a:pt x="770857" y="76534"/>
                      <a:pt x="790575" y="66675"/>
                    </a:cubicBezTo>
                    <a:cubicBezTo>
                      <a:pt x="793135" y="65395"/>
                      <a:pt x="795104" y="63074"/>
                      <a:pt x="797719" y="61912"/>
                    </a:cubicBezTo>
                    <a:cubicBezTo>
                      <a:pt x="802306" y="59873"/>
                      <a:pt x="807244" y="58737"/>
                      <a:pt x="812006" y="57150"/>
                    </a:cubicBezTo>
                    <a:lnTo>
                      <a:pt x="819150" y="54769"/>
                    </a:lnTo>
                    <a:cubicBezTo>
                      <a:pt x="821531" y="53181"/>
                      <a:pt x="824270" y="52030"/>
                      <a:pt x="826294" y="50006"/>
                    </a:cubicBezTo>
                    <a:cubicBezTo>
                      <a:pt x="828318" y="47982"/>
                      <a:pt x="828821" y="44650"/>
                      <a:pt x="831056" y="42862"/>
                    </a:cubicBezTo>
                    <a:cubicBezTo>
                      <a:pt x="833016" y="41294"/>
                      <a:pt x="836006" y="41700"/>
                      <a:pt x="838200" y="40481"/>
                    </a:cubicBezTo>
                    <a:cubicBezTo>
                      <a:pt x="843203" y="37701"/>
                      <a:pt x="847725" y="34131"/>
                      <a:pt x="852487" y="30956"/>
                    </a:cubicBezTo>
                    <a:lnTo>
                      <a:pt x="873919" y="16669"/>
                    </a:lnTo>
                    <a:cubicBezTo>
                      <a:pt x="876007" y="15277"/>
                      <a:pt x="878868" y="15506"/>
                      <a:pt x="881062" y="14287"/>
                    </a:cubicBezTo>
                    <a:cubicBezTo>
                      <a:pt x="886066" y="11507"/>
                      <a:pt x="890587" y="7937"/>
                      <a:pt x="895350" y="4762"/>
                    </a:cubicBezTo>
                    <a:cubicBezTo>
                      <a:pt x="899527" y="1978"/>
                      <a:pt x="909637" y="0"/>
                      <a:pt x="909637" y="0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100388" y="3945398"/>
                <a:ext cx="1059656" cy="457534"/>
              </a:xfrm>
              <a:custGeom>
                <a:avLst/>
                <a:gdLst>
                  <a:gd name="connsiteX0" fmla="*/ 0 w 1059656"/>
                  <a:gd name="connsiteY0" fmla="*/ 457534 h 457534"/>
                  <a:gd name="connsiteX1" fmla="*/ 11906 w 1059656"/>
                  <a:gd name="connsiteY1" fmla="*/ 450390 h 457534"/>
                  <a:gd name="connsiteX2" fmla="*/ 26193 w 1059656"/>
                  <a:gd name="connsiteY2" fmla="*/ 445628 h 457534"/>
                  <a:gd name="connsiteX3" fmla="*/ 33337 w 1059656"/>
                  <a:gd name="connsiteY3" fmla="*/ 443246 h 457534"/>
                  <a:gd name="connsiteX4" fmla="*/ 47625 w 1059656"/>
                  <a:gd name="connsiteY4" fmla="*/ 438484 h 457534"/>
                  <a:gd name="connsiteX5" fmla="*/ 54768 w 1059656"/>
                  <a:gd name="connsiteY5" fmla="*/ 436103 h 457534"/>
                  <a:gd name="connsiteX6" fmla="*/ 69056 w 1059656"/>
                  <a:gd name="connsiteY6" fmla="*/ 428959 h 457534"/>
                  <a:gd name="connsiteX7" fmla="*/ 76200 w 1059656"/>
                  <a:gd name="connsiteY7" fmla="*/ 424196 h 457534"/>
                  <a:gd name="connsiteX8" fmla="*/ 90487 w 1059656"/>
                  <a:gd name="connsiteY8" fmla="*/ 419434 h 457534"/>
                  <a:gd name="connsiteX9" fmla="*/ 104775 w 1059656"/>
                  <a:gd name="connsiteY9" fmla="*/ 414671 h 457534"/>
                  <a:gd name="connsiteX10" fmla="*/ 111918 w 1059656"/>
                  <a:gd name="connsiteY10" fmla="*/ 409909 h 457534"/>
                  <a:gd name="connsiteX11" fmla="*/ 126206 w 1059656"/>
                  <a:gd name="connsiteY11" fmla="*/ 405146 h 457534"/>
                  <a:gd name="connsiteX12" fmla="*/ 147637 w 1059656"/>
                  <a:gd name="connsiteY12" fmla="*/ 398003 h 457534"/>
                  <a:gd name="connsiteX13" fmla="*/ 161925 w 1059656"/>
                  <a:gd name="connsiteY13" fmla="*/ 390859 h 457534"/>
                  <a:gd name="connsiteX14" fmla="*/ 176212 w 1059656"/>
                  <a:gd name="connsiteY14" fmla="*/ 386096 h 457534"/>
                  <a:gd name="connsiteX15" fmla="*/ 183356 w 1059656"/>
                  <a:gd name="connsiteY15" fmla="*/ 383715 h 457534"/>
                  <a:gd name="connsiteX16" fmla="*/ 190500 w 1059656"/>
                  <a:gd name="connsiteY16" fmla="*/ 381334 h 457534"/>
                  <a:gd name="connsiteX17" fmla="*/ 197643 w 1059656"/>
                  <a:gd name="connsiteY17" fmla="*/ 376571 h 457534"/>
                  <a:gd name="connsiteX18" fmla="*/ 219075 w 1059656"/>
                  <a:gd name="connsiteY18" fmla="*/ 369428 h 457534"/>
                  <a:gd name="connsiteX19" fmla="*/ 247650 w 1059656"/>
                  <a:gd name="connsiteY19" fmla="*/ 359903 h 457534"/>
                  <a:gd name="connsiteX20" fmla="*/ 269081 w 1059656"/>
                  <a:gd name="connsiteY20" fmla="*/ 352759 h 457534"/>
                  <a:gd name="connsiteX21" fmla="*/ 276225 w 1059656"/>
                  <a:gd name="connsiteY21" fmla="*/ 350378 h 457534"/>
                  <a:gd name="connsiteX22" fmla="*/ 283368 w 1059656"/>
                  <a:gd name="connsiteY22" fmla="*/ 345615 h 457534"/>
                  <a:gd name="connsiteX23" fmla="*/ 297656 w 1059656"/>
                  <a:gd name="connsiteY23" fmla="*/ 340853 h 457534"/>
                  <a:gd name="connsiteX24" fmla="*/ 304800 w 1059656"/>
                  <a:gd name="connsiteY24" fmla="*/ 336090 h 457534"/>
                  <a:gd name="connsiteX25" fmla="*/ 311943 w 1059656"/>
                  <a:gd name="connsiteY25" fmla="*/ 333709 h 457534"/>
                  <a:gd name="connsiteX26" fmla="*/ 335756 w 1059656"/>
                  <a:gd name="connsiteY26" fmla="*/ 328946 h 457534"/>
                  <a:gd name="connsiteX27" fmla="*/ 342900 w 1059656"/>
                  <a:gd name="connsiteY27" fmla="*/ 326565 h 457534"/>
                  <a:gd name="connsiteX28" fmla="*/ 366712 w 1059656"/>
                  <a:gd name="connsiteY28" fmla="*/ 319421 h 457534"/>
                  <a:gd name="connsiteX29" fmla="*/ 388143 w 1059656"/>
                  <a:gd name="connsiteY29" fmla="*/ 305134 h 457534"/>
                  <a:gd name="connsiteX30" fmla="*/ 395287 w 1059656"/>
                  <a:gd name="connsiteY30" fmla="*/ 300371 h 457534"/>
                  <a:gd name="connsiteX31" fmla="*/ 402431 w 1059656"/>
                  <a:gd name="connsiteY31" fmla="*/ 297990 h 457534"/>
                  <a:gd name="connsiteX32" fmla="*/ 416718 w 1059656"/>
                  <a:gd name="connsiteY32" fmla="*/ 286084 h 457534"/>
                  <a:gd name="connsiteX33" fmla="*/ 423862 w 1059656"/>
                  <a:gd name="connsiteY33" fmla="*/ 283703 h 457534"/>
                  <a:gd name="connsiteX34" fmla="*/ 431006 w 1059656"/>
                  <a:gd name="connsiteY34" fmla="*/ 278940 h 457534"/>
                  <a:gd name="connsiteX35" fmla="*/ 445293 w 1059656"/>
                  <a:gd name="connsiteY35" fmla="*/ 274178 h 457534"/>
                  <a:gd name="connsiteX36" fmla="*/ 452437 w 1059656"/>
                  <a:gd name="connsiteY36" fmla="*/ 271796 h 457534"/>
                  <a:gd name="connsiteX37" fmla="*/ 459581 w 1059656"/>
                  <a:gd name="connsiteY37" fmla="*/ 267034 h 457534"/>
                  <a:gd name="connsiteX38" fmla="*/ 473868 w 1059656"/>
                  <a:gd name="connsiteY38" fmla="*/ 262271 h 457534"/>
                  <a:gd name="connsiteX39" fmla="*/ 488156 w 1059656"/>
                  <a:gd name="connsiteY39" fmla="*/ 257509 h 457534"/>
                  <a:gd name="connsiteX40" fmla="*/ 495300 w 1059656"/>
                  <a:gd name="connsiteY40" fmla="*/ 255128 h 457534"/>
                  <a:gd name="connsiteX41" fmla="*/ 509587 w 1059656"/>
                  <a:gd name="connsiteY41" fmla="*/ 247984 h 457534"/>
                  <a:gd name="connsiteX42" fmla="*/ 516731 w 1059656"/>
                  <a:gd name="connsiteY42" fmla="*/ 243221 h 457534"/>
                  <a:gd name="connsiteX43" fmla="*/ 538162 w 1059656"/>
                  <a:gd name="connsiteY43" fmla="*/ 236078 h 457534"/>
                  <a:gd name="connsiteX44" fmla="*/ 545306 w 1059656"/>
                  <a:gd name="connsiteY44" fmla="*/ 233696 h 457534"/>
                  <a:gd name="connsiteX45" fmla="*/ 559593 w 1059656"/>
                  <a:gd name="connsiteY45" fmla="*/ 226553 h 457534"/>
                  <a:gd name="connsiteX46" fmla="*/ 588168 w 1059656"/>
                  <a:gd name="connsiteY46" fmla="*/ 212265 h 457534"/>
                  <a:gd name="connsiteX47" fmla="*/ 595312 w 1059656"/>
                  <a:gd name="connsiteY47" fmla="*/ 207503 h 457534"/>
                  <a:gd name="connsiteX48" fmla="*/ 609600 w 1059656"/>
                  <a:gd name="connsiteY48" fmla="*/ 202740 h 457534"/>
                  <a:gd name="connsiteX49" fmla="*/ 616743 w 1059656"/>
                  <a:gd name="connsiteY49" fmla="*/ 200359 h 457534"/>
                  <a:gd name="connsiteX50" fmla="*/ 623887 w 1059656"/>
                  <a:gd name="connsiteY50" fmla="*/ 195596 h 457534"/>
                  <a:gd name="connsiteX51" fmla="*/ 638175 w 1059656"/>
                  <a:gd name="connsiteY51" fmla="*/ 190834 h 457534"/>
                  <a:gd name="connsiteX52" fmla="*/ 652462 w 1059656"/>
                  <a:gd name="connsiteY52" fmla="*/ 186071 h 457534"/>
                  <a:gd name="connsiteX53" fmla="*/ 659606 w 1059656"/>
                  <a:gd name="connsiteY53" fmla="*/ 183690 h 457534"/>
                  <a:gd name="connsiteX54" fmla="*/ 666750 w 1059656"/>
                  <a:gd name="connsiteY54" fmla="*/ 181309 h 457534"/>
                  <a:gd name="connsiteX55" fmla="*/ 673893 w 1059656"/>
                  <a:gd name="connsiteY55" fmla="*/ 176546 h 457534"/>
                  <a:gd name="connsiteX56" fmla="*/ 688181 w 1059656"/>
                  <a:gd name="connsiteY56" fmla="*/ 171784 h 457534"/>
                  <a:gd name="connsiteX57" fmla="*/ 695325 w 1059656"/>
                  <a:gd name="connsiteY57" fmla="*/ 167021 h 457534"/>
                  <a:gd name="connsiteX58" fmla="*/ 702468 w 1059656"/>
                  <a:gd name="connsiteY58" fmla="*/ 159878 h 457534"/>
                  <a:gd name="connsiteX59" fmla="*/ 709612 w 1059656"/>
                  <a:gd name="connsiteY59" fmla="*/ 157496 h 457534"/>
                  <a:gd name="connsiteX60" fmla="*/ 723900 w 1059656"/>
                  <a:gd name="connsiteY60" fmla="*/ 147971 h 457534"/>
                  <a:gd name="connsiteX61" fmla="*/ 738187 w 1059656"/>
                  <a:gd name="connsiteY61" fmla="*/ 143209 h 457534"/>
                  <a:gd name="connsiteX62" fmla="*/ 745331 w 1059656"/>
                  <a:gd name="connsiteY62" fmla="*/ 138446 h 457534"/>
                  <a:gd name="connsiteX63" fmla="*/ 752475 w 1059656"/>
                  <a:gd name="connsiteY63" fmla="*/ 136065 h 457534"/>
                  <a:gd name="connsiteX64" fmla="*/ 773906 w 1059656"/>
                  <a:gd name="connsiteY64" fmla="*/ 124159 h 457534"/>
                  <a:gd name="connsiteX65" fmla="*/ 781050 w 1059656"/>
                  <a:gd name="connsiteY65" fmla="*/ 119396 h 457534"/>
                  <a:gd name="connsiteX66" fmla="*/ 795337 w 1059656"/>
                  <a:gd name="connsiteY66" fmla="*/ 114634 h 457534"/>
                  <a:gd name="connsiteX67" fmla="*/ 802481 w 1059656"/>
                  <a:gd name="connsiteY67" fmla="*/ 109871 h 457534"/>
                  <a:gd name="connsiteX68" fmla="*/ 816768 w 1059656"/>
                  <a:gd name="connsiteY68" fmla="*/ 105109 h 457534"/>
                  <a:gd name="connsiteX69" fmla="*/ 823912 w 1059656"/>
                  <a:gd name="connsiteY69" fmla="*/ 100346 h 457534"/>
                  <a:gd name="connsiteX70" fmla="*/ 838200 w 1059656"/>
                  <a:gd name="connsiteY70" fmla="*/ 95584 h 457534"/>
                  <a:gd name="connsiteX71" fmla="*/ 845343 w 1059656"/>
                  <a:gd name="connsiteY71" fmla="*/ 93203 h 457534"/>
                  <a:gd name="connsiteX72" fmla="*/ 862012 w 1059656"/>
                  <a:gd name="connsiteY72" fmla="*/ 90821 h 457534"/>
                  <a:gd name="connsiteX73" fmla="*/ 878681 w 1059656"/>
                  <a:gd name="connsiteY73" fmla="*/ 86059 h 457534"/>
                  <a:gd name="connsiteX74" fmla="*/ 892968 w 1059656"/>
                  <a:gd name="connsiteY74" fmla="*/ 81296 h 457534"/>
                  <a:gd name="connsiteX75" fmla="*/ 900112 w 1059656"/>
                  <a:gd name="connsiteY75" fmla="*/ 78915 h 457534"/>
                  <a:gd name="connsiteX76" fmla="*/ 907256 w 1059656"/>
                  <a:gd name="connsiteY76" fmla="*/ 74153 h 457534"/>
                  <a:gd name="connsiteX77" fmla="*/ 921543 w 1059656"/>
                  <a:gd name="connsiteY77" fmla="*/ 67009 h 457534"/>
                  <a:gd name="connsiteX78" fmla="*/ 933450 w 1059656"/>
                  <a:gd name="connsiteY78" fmla="*/ 57484 h 457534"/>
                  <a:gd name="connsiteX79" fmla="*/ 940593 w 1059656"/>
                  <a:gd name="connsiteY79" fmla="*/ 52721 h 457534"/>
                  <a:gd name="connsiteX80" fmla="*/ 954881 w 1059656"/>
                  <a:gd name="connsiteY80" fmla="*/ 47959 h 457534"/>
                  <a:gd name="connsiteX81" fmla="*/ 962025 w 1059656"/>
                  <a:gd name="connsiteY81" fmla="*/ 43196 h 457534"/>
                  <a:gd name="connsiteX82" fmla="*/ 976312 w 1059656"/>
                  <a:gd name="connsiteY82" fmla="*/ 38434 h 457534"/>
                  <a:gd name="connsiteX83" fmla="*/ 990600 w 1059656"/>
                  <a:gd name="connsiteY83" fmla="*/ 28909 h 457534"/>
                  <a:gd name="connsiteX84" fmla="*/ 997743 w 1059656"/>
                  <a:gd name="connsiteY84" fmla="*/ 24146 h 457534"/>
                  <a:gd name="connsiteX85" fmla="*/ 1004887 w 1059656"/>
                  <a:gd name="connsiteY85" fmla="*/ 21765 h 457534"/>
                  <a:gd name="connsiteX86" fmla="*/ 1009650 w 1059656"/>
                  <a:gd name="connsiteY86" fmla="*/ 14621 h 457534"/>
                  <a:gd name="connsiteX87" fmla="*/ 1023937 w 1059656"/>
                  <a:gd name="connsiteY87" fmla="*/ 9859 h 457534"/>
                  <a:gd name="connsiteX88" fmla="*/ 1052512 w 1059656"/>
                  <a:gd name="connsiteY88" fmla="*/ 334 h 457534"/>
                  <a:gd name="connsiteX89" fmla="*/ 1059656 w 1059656"/>
                  <a:gd name="connsiteY89" fmla="*/ 334 h 45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59656" h="457534">
                    <a:moveTo>
                      <a:pt x="0" y="457534"/>
                    </a:moveTo>
                    <a:cubicBezTo>
                      <a:pt x="3969" y="455153"/>
                      <a:pt x="7693" y="452305"/>
                      <a:pt x="11906" y="450390"/>
                    </a:cubicBezTo>
                    <a:cubicBezTo>
                      <a:pt x="16476" y="448313"/>
                      <a:pt x="21431" y="447215"/>
                      <a:pt x="26193" y="445628"/>
                    </a:cubicBezTo>
                    <a:lnTo>
                      <a:pt x="33337" y="443246"/>
                    </a:lnTo>
                    <a:lnTo>
                      <a:pt x="47625" y="438484"/>
                    </a:lnTo>
                    <a:lnTo>
                      <a:pt x="54768" y="436103"/>
                    </a:lnTo>
                    <a:cubicBezTo>
                      <a:pt x="75242" y="422453"/>
                      <a:pt x="49338" y="438818"/>
                      <a:pt x="69056" y="428959"/>
                    </a:cubicBezTo>
                    <a:cubicBezTo>
                      <a:pt x="71616" y="427679"/>
                      <a:pt x="73585" y="425358"/>
                      <a:pt x="76200" y="424196"/>
                    </a:cubicBezTo>
                    <a:cubicBezTo>
                      <a:pt x="80787" y="422157"/>
                      <a:pt x="85725" y="421021"/>
                      <a:pt x="90487" y="419434"/>
                    </a:cubicBezTo>
                    <a:lnTo>
                      <a:pt x="104775" y="414671"/>
                    </a:lnTo>
                    <a:cubicBezTo>
                      <a:pt x="107490" y="413766"/>
                      <a:pt x="109303" y="411071"/>
                      <a:pt x="111918" y="409909"/>
                    </a:cubicBezTo>
                    <a:cubicBezTo>
                      <a:pt x="116506" y="407870"/>
                      <a:pt x="121443" y="406734"/>
                      <a:pt x="126206" y="405146"/>
                    </a:cubicBezTo>
                    <a:lnTo>
                      <a:pt x="147637" y="398003"/>
                    </a:lnTo>
                    <a:cubicBezTo>
                      <a:pt x="173682" y="389321"/>
                      <a:pt x="134239" y="403164"/>
                      <a:pt x="161925" y="390859"/>
                    </a:cubicBezTo>
                    <a:cubicBezTo>
                      <a:pt x="166512" y="388820"/>
                      <a:pt x="171450" y="387684"/>
                      <a:pt x="176212" y="386096"/>
                    </a:cubicBezTo>
                    <a:lnTo>
                      <a:pt x="183356" y="383715"/>
                    </a:lnTo>
                    <a:lnTo>
                      <a:pt x="190500" y="381334"/>
                    </a:lnTo>
                    <a:cubicBezTo>
                      <a:pt x="192881" y="379746"/>
                      <a:pt x="195028" y="377733"/>
                      <a:pt x="197643" y="376571"/>
                    </a:cubicBezTo>
                    <a:cubicBezTo>
                      <a:pt x="197649" y="376568"/>
                      <a:pt x="215500" y="370620"/>
                      <a:pt x="219075" y="369428"/>
                    </a:cubicBezTo>
                    <a:lnTo>
                      <a:pt x="247650" y="359903"/>
                    </a:lnTo>
                    <a:lnTo>
                      <a:pt x="269081" y="352759"/>
                    </a:lnTo>
                    <a:lnTo>
                      <a:pt x="276225" y="350378"/>
                    </a:lnTo>
                    <a:cubicBezTo>
                      <a:pt x="278606" y="348790"/>
                      <a:pt x="280753" y="346777"/>
                      <a:pt x="283368" y="345615"/>
                    </a:cubicBezTo>
                    <a:cubicBezTo>
                      <a:pt x="287956" y="343576"/>
                      <a:pt x="297656" y="340853"/>
                      <a:pt x="297656" y="340853"/>
                    </a:cubicBezTo>
                    <a:cubicBezTo>
                      <a:pt x="300037" y="339265"/>
                      <a:pt x="302240" y="337370"/>
                      <a:pt x="304800" y="336090"/>
                    </a:cubicBezTo>
                    <a:cubicBezTo>
                      <a:pt x="307045" y="334968"/>
                      <a:pt x="309497" y="334273"/>
                      <a:pt x="311943" y="333709"/>
                    </a:cubicBezTo>
                    <a:cubicBezTo>
                      <a:pt x="319831" y="331889"/>
                      <a:pt x="328076" y="331506"/>
                      <a:pt x="335756" y="328946"/>
                    </a:cubicBezTo>
                    <a:cubicBezTo>
                      <a:pt x="338137" y="328152"/>
                      <a:pt x="340486" y="327255"/>
                      <a:pt x="342900" y="326565"/>
                    </a:cubicBezTo>
                    <a:cubicBezTo>
                      <a:pt x="348726" y="324901"/>
                      <a:pt x="362465" y="322252"/>
                      <a:pt x="366712" y="319421"/>
                    </a:cubicBezTo>
                    <a:lnTo>
                      <a:pt x="388143" y="305134"/>
                    </a:lnTo>
                    <a:cubicBezTo>
                      <a:pt x="390524" y="303546"/>
                      <a:pt x="392572" y="301276"/>
                      <a:pt x="395287" y="300371"/>
                    </a:cubicBezTo>
                    <a:lnTo>
                      <a:pt x="402431" y="297990"/>
                    </a:lnTo>
                    <a:cubicBezTo>
                      <a:pt x="407697" y="292724"/>
                      <a:pt x="410088" y="289399"/>
                      <a:pt x="416718" y="286084"/>
                    </a:cubicBezTo>
                    <a:cubicBezTo>
                      <a:pt x="418963" y="284962"/>
                      <a:pt x="421481" y="284497"/>
                      <a:pt x="423862" y="283703"/>
                    </a:cubicBezTo>
                    <a:cubicBezTo>
                      <a:pt x="426243" y="282115"/>
                      <a:pt x="428391" y="280102"/>
                      <a:pt x="431006" y="278940"/>
                    </a:cubicBezTo>
                    <a:cubicBezTo>
                      <a:pt x="435593" y="276901"/>
                      <a:pt x="440531" y="275765"/>
                      <a:pt x="445293" y="274178"/>
                    </a:cubicBezTo>
                    <a:lnTo>
                      <a:pt x="452437" y="271796"/>
                    </a:lnTo>
                    <a:cubicBezTo>
                      <a:pt x="455152" y="270891"/>
                      <a:pt x="456966" y="268196"/>
                      <a:pt x="459581" y="267034"/>
                    </a:cubicBezTo>
                    <a:cubicBezTo>
                      <a:pt x="464168" y="264995"/>
                      <a:pt x="469106" y="263859"/>
                      <a:pt x="473868" y="262271"/>
                    </a:cubicBezTo>
                    <a:lnTo>
                      <a:pt x="488156" y="257509"/>
                    </a:lnTo>
                    <a:lnTo>
                      <a:pt x="495300" y="255128"/>
                    </a:lnTo>
                    <a:cubicBezTo>
                      <a:pt x="515765" y="241482"/>
                      <a:pt x="489875" y="257840"/>
                      <a:pt x="509587" y="247984"/>
                    </a:cubicBezTo>
                    <a:cubicBezTo>
                      <a:pt x="512147" y="246704"/>
                      <a:pt x="514116" y="244383"/>
                      <a:pt x="516731" y="243221"/>
                    </a:cubicBezTo>
                    <a:cubicBezTo>
                      <a:pt x="516739" y="243217"/>
                      <a:pt x="534586" y="237270"/>
                      <a:pt x="538162" y="236078"/>
                    </a:cubicBezTo>
                    <a:cubicBezTo>
                      <a:pt x="540543" y="235284"/>
                      <a:pt x="543217" y="235088"/>
                      <a:pt x="545306" y="233696"/>
                    </a:cubicBezTo>
                    <a:cubicBezTo>
                      <a:pt x="554538" y="227542"/>
                      <a:pt x="549735" y="229839"/>
                      <a:pt x="559593" y="226553"/>
                    </a:cubicBezTo>
                    <a:cubicBezTo>
                      <a:pt x="578058" y="214243"/>
                      <a:pt x="568451" y="218838"/>
                      <a:pt x="588168" y="212265"/>
                    </a:cubicBezTo>
                    <a:cubicBezTo>
                      <a:pt x="590883" y="211360"/>
                      <a:pt x="592697" y="208665"/>
                      <a:pt x="595312" y="207503"/>
                    </a:cubicBezTo>
                    <a:cubicBezTo>
                      <a:pt x="599900" y="205464"/>
                      <a:pt x="604837" y="204328"/>
                      <a:pt x="609600" y="202740"/>
                    </a:cubicBezTo>
                    <a:lnTo>
                      <a:pt x="616743" y="200359"/>
                    </a:lnTo>
                    <a:cubicBezTo>
                      <a:pt x="619124" y="198771"/>
                      <a:pt x="621272" y="196758"/>
                      <a:pt x="623887" y="195596"/>
                    </a:cubicBezTo>
                    <a:cubicBezTo>
                      <a:pt x="628475" y="193557"/>
                      <a:pt x="633412" y="192421"/>
                      <a:pt x="638175" y="190834"/>
                    </a:cubicBezTo>
                    <a:lnTo>
                      <a:pt x="652462" y="186071"/>
                    </a:lnTo>
                    <a:lnTo>
                      <a:pt x="659606" y="183690"/>
                    </a:lnTo>
                    <a:lnTo>
                      <a:pt x="666750" y="181309"/>
                    </a:lnTo>
                    <a:cubicBezTo>
                      <a:pt x="669131" y="179721"/>
                      <a:pt x="671278" y="177708"/>
                      <a:pt x="673893" y="176546"/>
                    </a:cubicBezTo>
                    <a:cubicBezTo>
                      <a:pt x="678481" y="174507"/>
                      <a:pt x="688181" y="171784"/>
                      <a:pt x="688181" y="171784"/>
                    </a:cubicBezTo>
                    <a:cubicBezTo>
                      <a:pt x="690562" y="170196"/>
                      <a:pt x="693126" y="168853"/>
                      <a:pt x="695325" y="167021"/>
                    </a:cubicBezTo>
                    <a:cubicBezTo>
                      <a:pt x="697912" y="164865"/>
                      <a:pt x="699666" y="161746"/>
                      <a:pt x="702468" y="159878"/>
                    </a:cubicBezTo>
                    <a:cubicBezTo>
                      <a:pt x="704557" y="158486"/>
                      <a:pt x="707418" y="158715"/>
                      <a:pt x="709612" y="157496"/>
                    </a:cubicBezTo>
                    <a:cubicBezTo>
                      <a:pt x="714616" y="154716"/>
                      <a:pt x="718470" y="149781"/>
                      <a:pt x="723900" y="147971"/>
                    </a:cubicBezTo>
                    <a:lnTo>
                      <a:pt x="738187" y="143209"/>
                    </a:lnTo>
                    <a:cubicBezTo>
                      <a:pt x="740568" y="141621"/>
                      <a:pt x="742771" y="139726"/>
                      <a:pt x="745331" y="138446"/>
                    </a:cubicBezTo>
                    <a:cubicBezTo>
                      <a:pt x="747576" y="137323"/>
                      <a:pt x="750281" y="137284"/>
                      <a:pt x="752475" y="136065"/>
                    </a:cubicBezTo>
                    <a:cubicBezTo>
                      <a:pt x="777039" y="122419"/>
                      <a:pt x="757741" y="129547"/>
                      <a:pt x="773906" y="124159"/>
                    </a:cubicBezTo>
                    <a:cubicBezTo>
                      <a:pt x="776287" y="122571"/>
                      <a:pt x="778435" y="120558"/>
                      <a:pt x="781050" y="119396"/>
                    </a:cubicBezTo>
                    <a:cubicBezTo>
                      <a:pt x="785637" y="117357"/>
                      <a:pt x="795337" y="114634"/>
                      <a:pt x="795337" y="114634"/>
                    </a:cubicBezTo>
                    <a:cubicBezTo>
                      <a:pt x="797718" y="113046"/>
                      <a:pt x="799866" y="111033"/>
                      <a:pt x="802481" y="109871"/>
                    </a:cubicBezTo>
                    <a:cubicBezTo>
                      <a:pt x="807068" y="107832"/>
                      <a:pt x="816768" y="105109"/>
                      <a:pt x="816768" y="105109"/>
                    </a:cubicBezTo>
                    <a:cubicBezTo>
                      <a:pt x="819149" y="103521"/>
                      <a:pt x="821297" y="101508"/>
                      <a:pt x="823912" y="100346"/>
                    </a:cubicBezTo>
                    <a:cubicBezTo>
                      <a:pt x="828500" y="98307"/>
                      <a:pt x="833437" y="97171"/>
                      <a:pt x="838200" y="95584"/>
                    </a:cubicBezTo>
                    <a:lnTo>
                      <a:pt x="845343" y="93203"/>
                    </a:lnTo>
                    <a:cubicBezTo>
                      <a:pt x="850668" y="91428"/>
                      <a:pt x="856456" y="91615"/>
                      <a:pt x="862012" y="90821"/>
                    </a:cubicBezTo>
                    <a:cubicBezTo>
                      <a:pt x="886059" y="82807"/>
                      <a:pt x="848731" y="95045"/>
                      <a:pt x="878681" y="86059"/>
                    </a:cubicBezTo>
                    <a:cubicBezTo>
                      <a:pt x="883489" y="84616"/>
                      <a:pt x="888206" y="82884"/>
                      <a:pt x="892968" y="81296"/>
                    </a:cubicBezTo>
                    <a:cubicBezTo>
                      <a:pt x="895349" y="80502"/>
                      <a:pt x="898023" y="80307"/>
                      <a:pt x="900112" y="78915"/>
                    </a:cubicBezTo>
                    <a:cubicBezTo>
                      <a:pt x="902493" y="77328"/>
                      <a:pt x="904696" y="75433"/>
                      <a:pt x="907256" y="74153"/>
                    </a:cubicBezTo>
                    <a:cubicBezTo>
                      <a:pt x="926968" y="64297"/>
                      <a:pt x="901079" y="80652"/>
                      <a:pt x="921543" y="67009"/>
                    </a:cubicBezTo>
                    <a:cubicBezTo>
                      <a:pt x="929573" y="54965"/>
                      <a:pt x="921947" y="63236"/>
                      <a:pt x="933450" y="57484"/>
                    </a:cubicBezTo>
                    <a:cubicBezTo>
                      <a:pt x="936010" y="56204"/>
                      <a:pt x="937978" y="53883"/>
                      <a:pt x="940593" y="52721"/>
                    </a:cubicBezTo>
                    <a:cubicBezTo>
                      <a:pt x="945181" y="50682"/>
                      <a:pt x="954881" y="47959"/>
                      <a:pt x="954881" y="47959"/>
                    </a:cubicBezTo>
                    <a:cubicBezTo>
                      <a:pt x="957262" y="46371"/>
                      <a:pt x="959410" y="44358"/>
                      <a:pt x="962025" y="43196"/>
                    </a:cubicBezTo>
                    <a:cubicBezTo>
                      <a:pt x="966612" y="41157"/>
                      <a:pt x="976312" y="38434"/>
                      <a:pt x="976312" y="38434"/>
                    </a:cubicBezTo>
                    <a:lnTo>
                      <a:pt x="990600" y="28909"/>
                    </a:lnTo>
                    <a:cubicBezTo>
                      <a:pt x="992981" y="27322"/>
                      <a:pt x="995028" y="25051"/>
                      <a:pt x="997743" y="24146"/>
                    </a:cubicBezTo>
                    <a:lnTo>
                      <a:pt x="1004887" y="21765"/>
                    </a:lnTo>
                    <a:cubicBezTo>
                      <a:pt x="1006475" y="19384"/>
                      <a:pt x="1007223" y="16138"/>
                      <a:pt x="1009650" y="14621"/>
                    </a:cubicBezTo>
                    <a:cubicBezTo>
                      <a:pt x="1013907" y="11960"/>
                      <a:pt x="1019175" y="11446"/>
                      <a:pt x="1023937" y="9859"/>
                    </a:cubicBezTo>
                    <a:lnTo>
                      <a:pt x="1052512" y="334"/>
                    </a:lnTo>
                    <a:cubicBezTo>
                      <a:pt x="1054771" y="-419"/>
                      <a:pt x="1057275" y="334"/>
                      <a:pt x="1059656" y="334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1257300" y="1695889"/>
              <a:ext cx="18335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57300" y="1837735"/>
              <a:ext cx="18335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75580" y="1602319"/>
              <a:ext cx="1612108" cy="148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4D4D4F"/>
                  </a:solidFill>
                </a:rPr>
                <a:t>Pioglitazone (514 events)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5579" y="1791193"/>
              <a:ext cx="1339891" cy="148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4D4D4F"/>
                  </a:solidFill>
                </a:rPr>
                <a:t>Placebo (572 events)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73956" y="3760017"/>
              <a:ext cx="2986089" cy="3242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HR 0.90 (95% CI: 0.80–1.02)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 = 0.095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-52429" y="2380995"/>
              <a:ext cx="1599594" cy="1379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D4D4F"/>
                  </a:solidFill>
                </a:rPr>
                <a:t>Proportion of events (%)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4718" y="3497250"/>
              <a:ext cx="2101058" cy="1350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D4D4F"/>
                  </a:solidFill>
                </a:rPr>
                <a:t>Time from </a:t>
              </a:r>
              <a:r>
                <a:rPr lang="en-US" sz="1000" b="1" dirty="0" err="1">
                  <a:solidFill>
                    <a:srgbClr val="4D4D4F"/>
                  </a:solidFill>
                </a:rPr>
                <a:t>randomisation</a:t>
              </a:r>
              <a:r>
                <a:rPr lang="en-US" sz="1000" b="1" dirty="0">
                  <a:solidFill>
                    <a:srgbClr val="4D4D4F"/>
                  </a:solidFill>
                </a:rPr>
                <a:t> (months)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948529" y="1530109"/>
              <a:ext cx="3284938" cy="1947263"/>
              <a:chOff x="948529" y="3616439"/>
              <a:chExt cx="3284938" cy="194726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171575" y="3670300"/>
                <a:ext cx="0" cy="170180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1171575" y="5368925"/>
                <a:ext cx="2988469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117601" y="5368925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1117601" y="5037931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1117601" y="4696569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117601" y="4354463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1117601" y="4017913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117601" y="3675013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948531" y="3616439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rgbClr val="4D4D4F"/>
                    </a:solidFill>
                  </a:rPr>
                  <a:t>25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48530" y="3964052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rgbClr val="4D4D4F"/>
                    </a:solidFill>
                  </a:rPr>
                  <a:t>20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48530" y="4304849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rgbClr val="4D4D4F"/>
                    </a:solidFill>
                  </a:rPr>
                  <a:t>15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48529" y="4642708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rgbClr val="4D4D4F"/>
                    </a:solidFill>
                  </a:rPr>
                  <a:t>10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48529" y="4984070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rgbClr val="4D4D4F"/>
                    </a:solidFill>
                  </a:rPr>
                  <a:t>5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48529" y="5324589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rgbClr val="4D4D4F"/>
                    </a:solidFill>
                  </a:rPr>
                  <a:t>0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5400000" flipH="1">
                <a:off x="1143001" y="5397500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>
                <a:off x="1638301" y="5397500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>
                <a:off x="2137569" y="5397500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>
                <a:off x="2636838" y="5397500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>
                <a:off x="3133726" y="5397500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>
                <a:off x="3632201" y="5397500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>
                <a:off x="4133057" y="5397500"/>
                <a:ext cx="53974" cy="0"/>
              </a:xfrm>
              <a:prstGeom prst="lin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097755" y="5428615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4D4D4F"/>
                    </a:solidFill>
                  </a:rPr>
                  <a:t>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591865" y="5428615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4D4D4F"/>
                    </a:solidFill>
                  </a:rPr>
                  <a:t>6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133" y="5428615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4D4D4F"/>
                    </a:solidFill>
                  </a:rPr>
                  <a:t>12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90402" y="5428615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4D4D4F"/>
                    </a:solidFill>
                  </a:rPr>
                  <a:t>18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087688" y="5428615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4D4D4F"/>
                    </a:solidFill>
                  </a:rPr>
                  <a:t>24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585765" y="5428615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4D4D4F"/>
                    </a:solidFill>
                  </a:rPr>
                  <a:t>30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86622" y="5428615"/>
                <a:ext cx="146845" cy="135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4D4D4F"/>
                    </a:solidFill>
                  </a:rPr>
                  <a:t>36</a:t>
                </a:r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6C54-B124-AC41-90C1-F7EEF34AAC27}" type="slidenum">
              <a:rPr lang="en-US" smtClean="0"/>
              <a:t>30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07277" y="1246843"/>
            <a:ext cx="4612383" cy="3436383"/>
            <a:chOff x="4483276" y="1526242"/>
            <a:chExt cx="4612383" cy="3436383"/>
          </a:xfrm>
        </p:grpSpPr>
        <p:grpSp>
          <p:nvGrpSpPr>
            <p:cNvPr id="5" name="Group 4"/>
            <p:cNvGrpSpPr/>
            <p:nvPr/>
          </p:nvGrpSpPr>
          <p:grpSpPr>
            <a:xfrm>
              <a:off x="4483276" y="1526242"/>
              <a:ext cx="4612383" cy="2920484"/>
              <a:chOff x="4900524" y="1118945"/>
              <a:chExt cx="4260994" cy="253744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474494" y="2426040"/>
                <a:ext cx="3155156" cy="881161"/>
                <a:chOff x="5474494" y="4512370"/>
                <a:chExt cx="3155156" cy="881161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5474494" y="4931569"/>
                  <a:ext cx="1626394" cy="461962"/>
                </a:xfrm>
                <a:custGeom>
                  <a:avLst/>
                  <a:gdLst>
                    <a:gd name="connsiteX0" fmla="*/ 0 w 1626394"/>
                    <a:gd name="connsiteY0" fmla="*/ 461962 h 461962"/>
                    <a:gd name="connsiteX1" fmla="*/ 38100 w 1626394"/>
                    <a:gd name="connsiteY1" fmla="*/ 459581 h 461962"/>
                    <a:gd name="connsiteX2" fmla="*/ 64294 w 1626394"/>
                    <a:gd name="connsiteY2" fmla="*/ 452437 h 461962"/>
                    <a:gd name="connsiteX3" fmla="*/ 73819 w 1626394"/>
                    <a:gd name="connsiteY3" fmla="*/ 450056 h 461962"/>
                    <a:gd name="connsiteX4" fmla="*/ 88106 w 1626394"/>
                    <a:gd name="connsiteY4" fmla="*/ 445294 h 461962"/>
                    <a:gd name="connsiteX5" fmla="*/ 102394 w 1626394"/>
                    <a:gd name="connsiteY5" fmla="*/ 440531 h 461962"/>
                    <a:gd name="connsiteX6" fmla="*/ 152400 w 1626394"/>
                    <a:gd name="connsiteY6" fmla="*/ 423862 h 461962"/>
                    <a:gd name="connsiteX7" fmla="*/ 166687 w 1626394"/>
                    <a:gd name="connsiteY7" fmla="*/ 419100 h 461962"/>
                    <a:gd name="connsiteX8" fmla="*/ 173831 w 1626394"/>
                    <a:gd name="connsiteY8" fmla="*/ 416719 h 461962"/>
                    <a:gd name="connsiteX9" fmla="*/ 197644 w 1626394"/>
                    <a:gd name="connsiteY9" fmla="*/ 409575 h 461962"/>
                    <a:gd name="connsiteX10" fmla="*/ 221456 w 1626394"/>
                    <a:gd name="connsiteY10" fmla="*/ 404812 h 461962"/>
                    <a:gd name="connsiteX11" fmla="*/ 228600 w 1626394"/>
                    <a:gd name="connsiteY11" fmla="*/ 402431 h 461962"/>
                    <a:gd name="connsiteX12" fmla="*/ 238125 w 1626394"/>
                    <a:gd name="connsiteY12" fmla="*/ 400050 h 461962"/>
                    <a:gd name="connsiteX13" fmla="*/ 252412 w 1626394"/>
                    <a:gd name="connsiteY13" fmla="*/ 395287 h 461962"/>
                    <a:gd name="connsiteX14" fmla="*/ 266700 w 1626394"/>
                    <a:gd name="connsiteY14" fmla="*/ 390525 h 461962"/>
                    <a:gd name="connsiteX15" fmla="*/ 280987 w 1626394"/>
                    <a:gd name="connsiteY15" fmla="*/ 385762 h 461962"/>
                    <a:gd name="connsiteX16" fmla="*/ 288131 w 1626394"/>
                    <a:gd name="connsiteY16" fmla="*/ 383381 h 461962"/>
                    <a:gd name="connsiteX17" fmla="*/ 295275 w 1626394"/>
                    <a:gd name="connsiteY17" fmla="*/ 378619 h 461962"/>
                    <a:gd name="connsiteX18" fmla="*/ 309562 w 1626394"/>
                    <a:gd name="connsiteY18" fmla="*/ 373856 h 461962"/>
                    <a:gd name="connsiteX19" fmla="*/ 316706 w 1626394"/>
                    <a:gd name="connsiteY19" fmla="*/ 369094 h 461962"/>
                    <a:gd name="connsiteX20" fmla="*/ 330994 w 1626394"/>
                    <a:gd name="connsiteY20" fmla="*/ 364331 h 461962"/>
                    <a:gd name="connsiteX21" fmla="*/ 345281 w 1626394"/>
                    <a:gd name="connsiteY21" fmla="*/ 357187 h 461962"/>
                    <a:gd name="connsiteX22" fmla="*/ 352425 w 1626394"/>
                    <a:gd name="connsiteY22" fmla="*/ 352425 h 461962"/>
                    <a:gd name="connsiteX23" fmla="*/ 366712 w 1626394"/>
                    <a:gd name="connsiteY23" fmla="*/ 347662 h 461962"/>
                    <a:gd name="connsiteX24" fmla="*/ 373856 w 1626394"/>
                    <a:gd name="connsiteY24" fmla="*/ 342900 h 461962"/>
                    <a:gd name="connsiteX25" fmla="*/ 388144 w 1626394"/>
                    <a:gd name="connsiteY25" fmla="*/ 338137 h 461962"/>
                    <a:gd name="connsiteX26" fmla="*/ 402431 w 1626394"/>
                    <a:gd name="connsiteY26" fmla="*/ 333375 h 461962"/>
                    <a:gd name="connsiteX27" fmla="*/ 409575 w 1626394"/>
                    <a:gd name="connsiteY27" fmla="*/ 330994 h 461962"/>
                    <a:gd name="connsiteX28" fmla="*/ 423862 w 1626394"/>
                    <a:gd name="connsiteY28" fmla="*/ 323850 h 461962"/>
                    <a:gd name="connsiteX29" fmla="*/ 431006 w 1626394"/>
                    <a:gd name="connsiteY29" fmla="*/ 319087 h 461962"/>
                    <a:gd name="connsiteX30" fmla="*/ 445294 w 1626394"/>
                    <a:gd name="connsiteY30" fmla="*/ 314325 h 461962"/>
                    <a:gd name="connsiteX31" fmla="*/ 466725 w 1626394"/>
                    <a:gd name="connsiteY31" fmla="*/ 307181 h 461962"/>
                    <a:gd name="connsiteX32" fmla="*/ 473869 w 1626394"/>
                    <a:gd name="connsiteY32" fmla="*/ 302419 h 461962"/>
                    <a:gd name="connsiteX33" fmla="*/ 485775 w 1626394"/>
                    <a:gd name="connsiteY33" fmla="*/ 300037 h 461962"/>
                    <a:gd name="connsiteX34" fmla="*/ 500062 w 1626394"/>
                    <a:gd name="connsiteY34" fmla="*/ 295275 h 461962"/>
                    <a:gd name="connsiteX35" fmla="*/ 514350 w 1626394"/>
                    <a:gd name="connsiteY35" fmla="*/ 290512 h 461962"/>
                    <a:gd name="connsiteX36" fmla="*/ 528637 w 1626394"/>
                    <a:gd name="connsiteY36" fmla="*/ 288131 h 461962"/>
                    <a:gd name="connsiteX37" fmla="*/ 538162 w 1626394"/>
                    <a:gd name="connsiteY37" fmla="*/ 285750 h 461962"/>
                    <a:gd name="connsiteX38" fmla="*/ 569119 w 1626394"/>
                    <a:gd name="connsiteY38" fmla="*/ 280987 h 461962"/>
                    <a:gd name="connsiteX39" fmla="*/ 583406 w 1626394"/>
                    <a:gd name="connsiteY39" fmla="*/ 276225 h 461962"/>
                    <a:gd name="connsiteX40" fmla="*/ 597694 w 1626394"/>
                    <a:gd name="connsiteY40" fmla="*/ 271462 h 461962"/>
                    <a:gd name="connsiteX41" fmla="*/ 604837 w 1626394"/>
                    <a:gd name="connsiteY41" fmla="*/ 269081 h 461962"/>
                    <a:gd name="connsiteX42" fmla="*/ 626269 w 1626394"/>
                    <a:gd name="connsiteY42" fmla="*/ 259556 h 461962"/>
                    <a:gd name="connsiteX43" fmla="*/ 645319 w 1626394"/>
                    <a:gd name="connsiteY43" fmla="*/ 257175 h 461962"/>
                    <a:gd name="connsiteX44" fmla="*/ 661987 w 1626394"/>
                    <a:gd name="connsiteY44" fmla="*/ 254794 h 461962"/>
                    <a:gd name="connsiteX45" fmla="*/ 669131 w 1626394"/>
                    <a:gd name="connsiteY45" fmla="*/ 252412 h 461962"/>
                    <a:gd name="connsiteX46" fmla="*/ 692944 w 1626394"/>
                    <a:gd name="connsiteY46" fmla="*/ 247650 h 461962"/>
                    <a:gd name="connsiteX47" fmla="*/ 700087 w 1626394"/>
                    <a:gd name="connsiteY47" fmla="*/ 245269 h 461962"/>
                    <a:gd name="connsiteX48" fmla="*/ 709612 w 1626394"/>
                    <a:gd name="connsiteY48" fmla="*/ 242887 h 461962"/>
                    <a:gd name="connsiteX49" fmla="*/ 716756 w 1626394"/>
                    <a:gd name="connsiteY49" fmla="*/ 240506 h 461962"/>
                    <a:gd name="connsiteX50" fmla="*/ 735806 w 1626394"/>
                    <a:gd name="connsiteY50" fmla="*/ 235744 h 461962"/>
                    <a:gd name="connsiteX51" fmla="*/ 769144 w 1626394"/>
                    <a:gd name="connsiteY51" fmla="*/ 230981 h 461962"/>
                    <a:gd name="connsiteX52" fmla="*/ 792956 w 1626394"/>
                    <a:gd name="connsiteY52" fmla="*/ 226219 h 461962"/>
                    <a:gd name="connsiteX53" fmla="*/ 823912 w 1626394"/>
                    <a:gd name="connsiteY53" fmla="*/ 221456 h 461962"/>
                    <a:gd name="connsiteX54" fmla="*/ 833437 w 1626394"/>
                    <a:gd name="connsiteY54" fmla="*/ 219075 h 461962"/>
                    <a:gd name="connsiteX55" fmla="*/ 845344 w 1626394"/>
                    <a:gd name="connsiteY55" fmla="*/ 216694 h 461962"/>
                    <a:gd name="connsiteX56" fmla="*/ 866775 w 1626394"/>
                    <a:gd name="connsiteY56" fmla="*/ 209550 h 461962"/>
                    <a:gd name="connsiteX57" fmla="*/ 873919 w 1626394"/>
                    <a:gd name="connsiteY57" fmla="*/ 207169 h 461962"/>
                    <a:gd name="connsiteX58" fmla="*/ 885825 w 1626394"/>
                    <a:gd name="connsiteY58" fmla="*/ 204787 h 461962"/>
                    <a:gd name="connsiteX59" fmla="*/ 900112 w 1626394"/>
                    <a:gd name="connsiteY59" fmla="*/ 200025 h 461962"/>
                    <a:gd name="connsiteX60" fmla="*/ 907256 w 1626394"/>
                    <a:gd name="connsiteY60" fmla="*/ 195262 h 461962"/>
                    <a:gd name="connsiteX61" fmla="*/ 938212 w 1626394"/>
                    <a:gd name="connsiteY61" fmla="*/ 188119 h 461962"/>
                    <a:gd name="connsiteX62" fmla="*/ 966787 w 1626394"/>
                    <a:gd name="connsiteY62" fmla="*/ 178594 h 461962"/>
                    <a:gd name="connsiteX63" fmla="*/ 973931 w 1626394"/>
                    <a:gd name="connsiteY63" fmla="*/ 176212 h 461962"/>
                    <a:gd name="connsiteX64" fmla="*/ 981075 w 1626394"/>
                    <a:gd name="connsiteY64" fmla="*/ 173831 h 461962"/>
                    <a:gd name="connsiteX65" fmla="*/ 1002506 w 1626394"/>
                    <a:gd name="connsiteY65" fmla="*/ 164306 h 461962"/>
                    <a:gd name="connsiteX66" fmla="*/ 1009650 w 1626394"/>
                    <a:gd name="connsiteY66" fmla="*/ 159544 h 461962"/>
                    <a:gd name="connsiteX67" fmla="*/ 1016794 w 1626394"/>
                    <a:gd name="connsiteY67" fmla="*/ 157162 h 461962"/>
                    <a:gd name="connsiteX68" fmla="*/ 1023937 w 1626394"/>
                    <a:gd name="connsiteY68" fmla="*/ 152400 h 461962"/>
                    <a:gd name="connsiteX69" fmla="*/ 1045369 w 1626394"/>
                    <a:gd name="connsiteY69" fmla="*/ 145256 h 461962"/>
                    <a:gd name="connsiteX70" fmla="*/ 1052512 w 1626394"/>
                    <a:gd name="connsiteY70" fmla="*/ 142875 h 461962"/>
                    <a:gd name="connsiteX71" fmla="*/ 1059656 w 1626394"/>
                    <a:gd name="connsiteY71" fmla="*/ 140494 h 461962"/>
                    <a:gd name="connsiteX72" fmla="*/ 1066800 w 1626394"/>
                    <a:gd name="connsiteY72" fmla="*/ 135731 h 461962"/>
                    <a:gd name="connsiteX73" fmla="*/ 1095375 w 1626394"/>
                    <a:gd name="connsiteY73" fmla="*/ 128587 h 461962"/>
                    <a:gd name="connsiteX74" fmla="*/ 1107281 w 1626394"/>
                    <a:gd name="connsiteY74" fmla="*/ 126206 h 461962"/>
                    <a:gd name="connsiteX75" fmla="*/ 1138237 w 1626394"/>
                    <a:gd name="connsiteY75" fmla="*/ 121444 h 461962"/>
                    <a:gd name="connsiteX76" fmla="*/ 1164431 w 1626394"/>
                    <a:gd name="connsiteY76" fmla="*/ 116681 h 461962"/>
                    <a:gd name="connsiteX77" fmla="*/ 1178719 w 1626394"/>
                    <a:gd name="connsiteY77" fmla="*/ 114300 h 461962"/>
                    <a:gd name="connsiteX78" fmla="*/ 1200150 w 1626394"/>
                    <a:gd name="connsiteY78" fmla="*/ 109537 h 461962"/>
                    <a:gd name="connsiteX79" fmla="*/ 1233487 w 1626394"/>
                    <a:gd name="connsiteY79" fmla="*/ 104775 h 461962"/>
                    <a:gd name="connsiteX80" fmla="*/ 1240631 w 1626394"/>
                    <a:gd name="connsiteY80" fmla="*/ 102394 h 461962"/>
                    <a:gd name="connsiteX81" fmla="*/ 1273969 w 1626394"/>
                    <a:gd name="connsiteY81" fmla="*/ 97631 h 461962"/>
                    <a:gd name="connsiteX82" fmla="*/ 1281112 w 1626394"/>
                    <a:gd name="connsiteY82" fmla="*/ 95250 h 461962"/>
                    <a:gd name="connsiteX83" fmla="*/ 1314450 w 1626394"/>
                    <a:gd name="connsiteY83" fmla="*/ 90487 h 461962"/>
                    <a:gd name="connsiteX84" fmla="*/ 1338262 w 1626394"/>
                    <a:gd name="connsiteY84" fmla="*/ 85725 h 461962"/>
                    <a:gd name="connsiteX85" fmla="*/ 1352550 w 1626394"/>
                    <a:gd name="connsiteY85" fmla="*/ 80962 h 461962"/>
                    <a:gd name="connsiteX86" fmla="*/ 1381125 w 1626394"/>
                    <a:gd name="connsiteY86" fmla="*/ 71437 h 461962"/>
                    <a:gd name="connsiteX87" fmla="*/ 1388269 w 1626394"/>
                    <a:gd name="connsiteY87" fmla="*/ 69056 h 461962"/>
                    <a:gd name="connsiteX88" fmla="*/ 1395412 w 1626394"/>
                    <a:gd name="connsiteY88" fmla="*/ 66675 h 461962"/>
                    <a:gd name="connsiteX89" fmla="*/ 1419225 w 1626394"/>
                    <a:gd name="connsiteY89" fmla="*/ 61912 h 461962"/>
                    <a:gd name="connsiteX90" fmla="*/ 1447800 w 1626394"/>
                    <a:gd name="connsiteY90" fmla="*/ 52387 h 461962"/>
                    <a:gd name="connsiteX91" fmla="*/ 1462087 w 1626394"/>
                    <a:gd name="connsiteY91" fmla="*/ 50006 h 461962"/>
                    <a:gd name="connsiteX92" fmla="*/ 1483519 w 1626394"/>
                    <a:gd name="connsiteY92" fmla="*/ 42862 h 461962"/>
                    <a:gd name="connsiteX93" fmla="*/ 1490662 w 1626394"/>
                    <a:gd name="connsiteY93" fmla="*/ 38100 h 461962"/>
                    <a:gd name="connsiteX94" fmla="*/ 1500187 w 1626394"/>
                    <a:gd name="connsiteY94" fmla="*/ 35719 h 461962"/>
                    <a:gd name="connsiteX95" fmla="*/ 1521619 w 1626394"/>
                    <a:gd name="connsiteY95" fmla="*/ 30956 h 461962"/>
                    <a:gd name="connsiteX96" fmla="*/ 1535906 w 1626394"/>
                    <a:gd name="connsiteY96" fmla="*/ 26194 h 461962"/>
                    <a:gd name="connsiteX97" fmla="*/ 1557337 w 1626394"/>
                    <a:gd name="connsiteY97" fmla="*/ 19050 h 461962"/>
                    <a:gd name="connsiteX98" fmla="*/ 1564481 w 1626394"/>
                    <a:gd name="connsiteY98" fmla="*/ 16669 h 461962"/>
                    <a:gd name="connsiteX99" fmla="*/ 1571625 w 1626394"/>
                    <a:gd name="connsiteY99" fmla="*/ 14287 h 461962"/>
                    <a:gd name="connsiteX100" fmla="*/ 1581150 w 1626394"/>
                    <a:gd name="connsiteY100" fmla="*/ 11906 h 461962"/>
                    <a:gd name="connsiteX101" fmla="*/ 1595437 w 1626394"/>
                    <a:gd name="connsiteY101" fmla="*/ 7144 h 461962"/>
                    <a:gd name="connsiteX102" fmla="*/ 1609725 w 1626394"/>
                    <a:gd name="connsiteY102" fmla="*/ 2381 h 461962"/>
                    <a:gd name="connsiteX103" fmla="*/ 1616869 w 1626394"/>
                    <a:gd name="connsiteY103" fmla="*/ 0 h 461962"/>
                    <a:gd name="connsiteX104" fmla="*/ 1626394 w 1626394"/>
                    <a:gd name="connsiteY104" fmla="*/ 0 h 461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1626394" h="461962">
                      <a:moveTo>
                        <a:pt x="0" y="461962"/>
                      </a:moveTo>
                      <a:cubicBezTo>
                        <a:pt x="12700" y="461168"/>
                        <a:pt x="25433" y="460787"/>
                        <a:pt x="38100" y="459581"/>
                      </a:cubicBezTo>
                      <a:cubicBezTo>
                        <a:pt x="51411" y="458313"/>
                        <a:pt x="50530" y="455878"/>
                        <a:pt x="64294" y="452437"/>
                      </a:cubicBezTo>
                      <a:cubicBezTo>
                        <a:pt x="67469" y="451643"/>
                        <a:pt x="70684" y="450996"/>
                        <a:pt x="73819" y="450056"/>
                      </a:cubicBezTo>
                      <a:cubicBezTo>
                        <a:pt x="78627" y="448614"/>
                        <a:pt x="83344" y="446881"/>
                        <a:pt x="88106" y="445294"/>
                      </a:cubicBezTo>
                      <a:lnTo>
                        <a:pt x="102394" y="440531"/>
                      </a:lnTo>
                      <a:lnTo>
                        <a:pt x="152400" y="423862"/>
                      </a:lnTo>
                      <a:lnTo>
                        <a:pt x="166687" y="419100"/>
                      </a:lnTo>
                      <a:cubicBezTo>
                        <a:pt x="169068" y="418306"/>
                        <a:pt x="171396" y="417328"/>
                        <a:pt x="173831" y="416719"/>
                      </a:cubicBezTo>
                      <a:cubicBezTo>
                        <a:pt x="188226" y="413119"/>
                        <a:pt x="180251" y="415372"/>
                        <a:pt x="197644" y="409575"/>
                      </a:cubicBezTo>
                      <a:cubicBezTo>
                        <a:pt x="207129" y="406414"/>
                        <a:pt x="210911" y="407156"/>
                        <a:pt x="221456" y="404812"/>
                      </a:cubicBezTo>
                      <a:cubicBezTo>
                        <a:pt x="223906" y="404267"/>
                        <a:pt x="226186" y="403121"/>
                        <a:pt x="228600" y="402431"/>
                      </a:cubicBezTo>
                      <a:cubicBezTo>
                        <a:pt x="231747" y="401532"/>
                        <a:pt x="234990" y="400990"/>
                        <a:pt x="238125" y="400050"/>
                      </a:cubicBezTo>
                      <a:cubicBezTo>
                        <a:pt x="242933" y="398607"/>
                        <a:pt x="247650" y="396875"/>
                        <a:pt x="252412" y="395287"/>
                      </a:cubicBezTo>
                      <a:lnTo>
                        <a:pt x="266700" y="390525"/>
                      </a:lnTo>
                      <a:lnTo>
                        <a:pt x="280987" y="385762"/>
                      </a:lnTo>
                      <a:cubicBezTo>
                        <a:pt x="283368" y="384968"/>
                        <a:pt x="286042" y="384773"/>
                        <a:pt x="288131" y="383381"/>
                      </a:cubicBezTo>
                      <a:cubicBezTo>
                        <a:pt x="290512" y="381794"/>
                        <a:pt x="292660" y="379781"/>
                        <a:pt x="295275" y="378619"/>
                      </a:cubicBezTo>
                      <a:cubicBezTo>
                        <a:pt x="299862" y="376580"/>
                        <a:pt x="305385" y="376640"/>
                        <a:pt x="309562" y="373856"/>
                      </a:cubicBezTo>
                      <a:cubicBezTo>
                        <a:pt x="311943" y="372269"/>
                        <a:pt x="314091" y="370256"/>
                        <a:pt x="316706" y="369094"/>
                      </a:cubicBezTo>
                      <a:cubicBezTo>
                        <a:pt x="321294" y="367055"/>
                        <a:pt x="330994" y="364331"/>
                        <a:pt x="330994" y="364331"/>
                      </a:cubicBezTo>
                      <a:cubicBezTo>
                        <a:pt x="351458" y="350688"/>
                        <a:pt x="325569" y="367043"/>
                        <a:pt x="345281" y="357187"/>
                      </a:cubicBezTo>
                      <a:cubicBezTo>
                        <a:pt x="347841" y="355907"/>
                        <a:pt x="349810" y="353587"/>
                        <a:pt x="352425" y="352425"/>
                      </a:cubicBezTo>
                      <a:cubicBezTo>
                        <a:pt x="357012" y="350386"/>
                        <a:pt x="361950" y="349250"/>
                        <a:pt x="366712" y="347662"/>
                      </a:cubicBezTo>
                      <a:cubicBezTo>
                        <a:pt x="369427" y="346757"/>
                        <a:pt x="371241" y="344062"/>
                        <a:pt x="373856" y="342900"/>
                      </a:cubicBezTo>
                      <a:cubicBezTo>
                        <a:pt x="378444" y="340861"/>
                        <a:pt x="383381" y="339725"/>
                        <a:pt x="388144" y="338137"/>
                      </a:cubicBezTo>
                      <a:lnTo>
                        <a:pt x="402431" y="333375"/>
                      </a:lnTo>
                      <a:lnTo>
                        <a:pt x="409575" y="330994"/>
                      </a:lnTo>
                      <a:cubicBezTo>
                        <a:pt x="430051" y="317343"/>
                        <a:pt x="404144" y="333710"/>
                        <a:pt x="423862" y="323850"/>
                      </a:cubicBezTo>
                      <a:cubicBezTo>
                        <a:pt x="426422" y="322570"/>
                        <a:pt x="428391" y="320249"/>
                        <a:pt x="431006" y="319087"/>
                      </a:cubicBezTo>
                      <a:cubicBezTo>
                        <a:pt x="435594" y="317048"/>
                        <a:pt x="440531" y="315912"/>
                        <a:pt x="445294" y="314325"/>
                      </a:cubicBezTo>
                      <a:lnTo>
                        <a:pt x="466725" y="307181"/>
                      </a:lnTo>
                      <a:cubicBezTo>
                        <a:pt x="469440" y="306276"/>
                        <a:pt x="471189" y="303424"/>
                        <a:pt x="473869" y="302419"/>
                      </a:cubicBezTo>
                      <a:cubicBezTo>
                        <a:pt x="477659" y="300998"/>
                        <a:pt x="481870" y="301102"/>
                        <a:pt x="485775" y="300037"/>
                      </a:cubicBezTo>
                      <a:cubicBezTo>
                        <a:pt x="490618" y="298716"/>
                        <a:pt x="495300" y="296862"/>
                        <a:pt x="500062" y="295275"/>
                      </a:cubicBezTo>
                      <a:lnTo>
                        <a:pt x="514350" y="290512"/>
                      </a:lnTo>
                      <a:cubicBezTo>
                        <a:pt x="518930" y="288985"/>
                        <a:pt x="523903" y="289078"/>
                        <a:pt x="528637" y="288131"/>
                      </a:cubicBezTo>
                      <a:cubicBezTo>
                        <a:pt x="531846" y="287489"/>
                        <a:pt x="534942" y="286335"/>
                        <a:pt x="538162" y="285750"/>
                      </a:cubicBezTo>
                      <a:cubicBezTo>
                        <a:pt x="543720" y="284740"/>
                        <a:pt x="562965" y="282526"/>
                        <a:pt x="569119" y="280987"/>
                      </a:cubicBezTo>
                      <a:cubicBezTo>
                        <a:pt x="573989" y="279769"/>
                        <a:pt x="578644" y="277812"/>
                        <a:pt x="583406" y="276225"/>
                      </a:cubicBezTo>
                      <a:lnTo>
                        <a:pt x="597694" y="271462"/>
                      </a:lnTo>
                      <a:cubicBezTo>
                        <a:pt x="600075" y="270668"/>
                        <a:pt x="602749" y="270473"/>
                        <a:pt x="604837" y="269081"/>
                      </a:cubicBezTo>
                      <a:cubicBezTo>
                        <a:pt x="616158" y="261534"/>
                        <a:pt x="609266" y="265224"/>
                        <a:pt x="626269" y="259556"/>
                      </a:cubicBezTo>
                      <a:cubicBezTo>
                        <a:pt x="632340" y="257532"/>
                        <a:pt x="638976" y="258021"/>
                        <a:pt x="645319" y="257175"/>
                      </a:cubicBezTo>
                      <a:lnTo>
                        <a:pt x="661987" y="254794"/>
                      </a:lnTo>
                      <a:cubicBezTo>
                        <a:pt x="664368" y="254000"/>
                        <a:pt x="666681" y="252957"/>
                        <a:pt x="669131" y="252412"/>
                      </a:cubicBezTo>
                      <a:cubicBezTo>
                        <a:pt x="690191" y="247732"/>
                        <a:pt x="676332" y="252396"/>
                        <a:pt x="692944" y="247650"/>
                      </a:cubicBezTo>
                      <a:cubicBezTo>
                        <a:pt x="695357" y="246961"/>
                        <a:pt x="697674" y="245959"/>
                        <a:pt x="700087" y="245269"/>
                      </a:cubicBezTo>
                      <a:cubicBezTo>
                        <a:pt x="703234" y="244370"/>
                        <a:pt x="706465" y="243786"/>
                        <a:pt x="709612" y="242887"/>
                      </a:cubicBezTo>
                      <a:cubicBezTo>
                        <a:pt x="712026" y="242197"/>
                        <a:pt x="714334" y="241166"/>
                        <a:pt x="716756" y="240506"/>
                      </a:cubicBezTo>
                      <a:cubicBezTo>
                        <a:pt x="723071" y="238784"/>
                        <a:pt x="729456" y="237331"/>
                        <a:pt x="735806" y="235744"/>
                      </a:cubicBezTo>
                      <a:cubicBezTo>
                        <a:pt x="746696" y="233022"/>
                        <a:pt x="758254" y="233703"/>
                        <a:pt x="769144" y="230981"/>
                      </a:cubicBezTo>
                      <a:cubicBezTo>
                        <a:pt x="780717" y="228088"/>
                        <a:pt x="779330" y="228166"/>
                        <a:pt x="792956" y="226219"/>
                      </a:cubicBezTo>
                      <a:cubicBezTo>
                        <a:pt x="813156" y="223333"/>
                        <a:pt x="807543" y="225093"/>
                        <a:pt x="823912" y="221456"/>
                      </a:cubicBezTo>
                      <a:cubicBezTo>
                        <a:pt x="827107" y="220746"/>
                        <a:pt x="830242" y="219785"/>
                        <a:pt x="833437" y="219075"/>
                      </a:cubicBezTo>
                      <a:cubicBezTo>
                        <a:pt x="837388" y="218197"/>
                        <a:pt x="841439" y="217759"/>
                        <a:pt x="845344" y="216694"/>
                      </a:cubicBezTo>
                      <a:cubicBezTo>
                        <a:pt x="852609" y="214713"/>
                        <a:pt x="859631" y="211931"/>
                        <a:pt x="866775" y="209550"/>
                      </a:cubicBezTo>
                      <a:cubicBezTo>
                        <a:pt x="869156" y="208756"/>
                        <a:pt x="871458" y="207661"/>
                        <a:pt x="873919" y="207169"/>
                      </a:cubicBezTo>
                      <a:cubicBezTo>
                        <a:pt x="877888" y="206375"/>
                        <a:pt x="881920" y="205852"/>
                        <a:pt x="885825" y="204787"/>
                      </a:cubicBezTo>
                      <a:cubicBezTo>
                        <a:pt x="890668" y="203466"/>
                        <a:pt x="900112" y="200025"/>
                        <a:pt x="900112" y="200025"/>
                      </a:cubicBezTo>
                      <a:cubicBezTo>
                        <a:pt x="902493" y="198437"/>
                        <a:pt x="904641" y="196424"/>
                        <a:pt x="907256" y="195262"/>
                      </a:cubicBezTo>
                      <a:cubicBezTo>
                        <a:pt x="919641" y="189758"/>
                        <a:pt x="924655" y="190056"/>
                        <a:pt x="938212" y="188119"/>
                      </a:cubicBezTo>
                      <a:lnTo>
                        <a:pt x="966787" y="178594"/>
                      </a:lnTo>
                      <a:lnTo>
                        <a:pt x="973931" y="176212"/>
                      </a:lnTo>
                      <a:cubicBezTo>
                        <a:pt x="976312" y="175418"/>
                        <a:pt x="978986" y="175223"/>
                        <a:pt x="981075" y="173831"/>
                      </a:cubicBezTo>
                      <a:cubicBezTo>
                        <a:pt x="992396" y="166285"/>
                        <a:pt x="985504" y="169974"/>
                        <a:pt x="1002506" y="164306"/>
                      </a:cubicBezTo>
                      <a:cubicBezTo>
                        <a:pt x="1005221" y="163401"/>
                        <a:pt x="1007090" y="160824"/>
                        <a:pt x="1009650" y="159544"/>
                      </a:cubicBezTo>
                      <a:cubicBezTo>
                        <a:pt x="1011895" y="158421"/>
                        <a:pt x="1014549" y="158285"/>
                        <a:pt x="1016794" y="157162"/>
                      </a:cubicBezTo>
                      <a:cubicBezTo>
                        <a:pt x="1019353" y="155882"/>
                        <a:pt x="1021322" y="153562"/>
                        <a:pt x="1023937" y="152400"/>
                      </a:cubicBezTo>
                      <a:cubicBezTo>
                        <a:pt x="1023949" y="152395"/>
                        <a:pt x="1041791" y="146449"/>
                        <a:pt x="1045369" y="145256"/>
                      </a:cubicBezTo>
                      <a:lnTo>
                        <a:pt x="1052512" y="142875"/>
                      </a:lnTo>
                      <a:lnTo>
                        <a:pt x="1059656" y="140494"/>
                      </a:lnTo>
                      <a:cubicBezTo>
                        <a:pt x="1062037" y="138906"/>
                        <a:pt x="1064185" y="136893"/>
                        <a:pt x="1066800" y="135731"/>
                      </a:cubicBezTo>
                      <a:cubicBezTo>
                        <a:pt x="1078835" y="130382"/>
                        <a:pt x="1082708" y="130890"/>
                        <a:pt x="1095375" y="128587"/>
                      </a:cubicBezTo>
                      <a:cubicBezTo>
                        <a:pt x="1099357" y="127863"/>
                        <a:pt x="1103299" y="126930"/>
                        <a:pt x="1107281" y="126206"/>
                      </a:cubicBezTo>
                      <a:cubicBezTo>
                        <a:pt x="1119392" y="124004"/>
                        <a:pt x="1125755" y="123227"/>
                        <a:pt x="1138237" y="121444"/>
                      </a:cubicBezTo>
                      <a:cubicBezTo>
                        <a:pt x="1152243" y="116774"/>
                        <a:pt x="1140872" y="120046"/>
                        <a:pt x="1164431" y="116681"/>
                      </a:cubicBezTo>
                      <a:cubicBezTo>
                        <a:pt x="1169211" y="115998"/>
                        <a:pt x="1173956" y="115094"/>
                        <a:pt x="1178719" y="114300"/>
                      </a:cubicBezTo>
                      <a:cubicBezTo>
                        <a:pt x="1191312" y="110102"/>
                        <a:pt x="1181713" y="112889"/>
                        <a:pt x="1200150" y="109537"/>
                      </a:cubicBezTo>
                      <a:cubicBezTo>
                        <a:pt x="1223967" y="105206"/>
                        <a:pt x="1199397" y="108562"/>
                        <a:pt x="1233487" y="104775"/>
                      </a:cubicBezTo>
                      <a:cubicBezTo>
                        <a:pt x="1235868" y="103981"/>
                        <a:pt x="1238181" y="102939"/>
                        <a:pt x="1240631" y="102394"/>
                      </a:cubicBezTo>
                      <a:cubicBezTo>
                        <a:pt x="1249470" y="100430"/>
                        <a:pt x="1265716" y="98662"/>
                        <a:pt x="1273969" y="97631"/>
                      </a:cubicBezTo>
                      <a:cubicBezTo>
                        <a:pt x="1276350" y="96837"/>
                        <a:pt x="1278640" y="95686"/>
                        <a:pt x="1281112" y="95250"/>
                      </a:cubicBezTo>
                      <a:cubicBezTo>
                        <a:pt x="1292167" y="93299"/>
                        <a:pt x="1303337" y="92075"/>
                        <a:pt x="1314450" y="90487"/>
                      </a:cubicBezTo>
                      <a:cubicBezTo>
                        <a:pt x="1322640" y="89317"/>
                        <a:pt x="1330374" y="88091"/>
                        <a:pt x="1338262" y="85725"/>
                      </a:cubicBezTo>
                      <a:cubicBezTo>
                        <a:pt x="1343071" y="84282"/>
                        <a:pt x="1347787" y="82550"/>
                        <a:pt x="1352550" y="80962"/>
                      </a:cubicBezTo>
                      <a:lnTo>
                        <a:pt x="1381125" y="71437"/>
                      </a:lnTo>
                      <a:lnTo>
                        <a:pt x="1388269" y="69056"/>
                      </a:lnTo>
                      <a:cubicBezTo>
                        <a:pt x="1390650" y="68262"/>
                        <a:pt x="1392951" y="67167"/>
                        <a:pt x="1395412" y="66675"/>
                      </a:cubicBezTo>
                      <a:cubicBezTo>
                        <a:pt x="1403350" y="65087"/>
                        <a:pt x="1411545" y="64472"/>
                        <a:pt x="1419225" y="61912"/>
                      </a:cubicBezTo>
                      <a:lnTo>
                        <a:pt x="1447800" y="52387"/>
                      </a:lnTo>
                      <a:cubicBezTo>
                        <a:pt x="1452380" y="50860"/>
                        <a:pt x="1457403" y="51177"/>
                        <a:pt x="1462087" y="50006"/>
                      </a:cubicBezTo>
                      <a:cubicBezTo>
                        <a:pt x="1462115" y="49999"/>
                        <a:pt x="1479934" y="44057"/>
                        <a:pt x="1483519" y="42862"/>
                      </a:cubicBezTo>
                      <a:cubicBezTo>
                        <a:pt x="1486234" y="41957"/>
                        <a:pt x="1488032" y="39227"/>
                        <a:pt x="1490662" y="38100"/>
                      </a:cubicBezTo>
                      <a:cubicBezTo>
                        <a:pt x="1493670" y="36811"/>
                        <a:pt x="1496992" y="36429"/>
                        <a:pt x="1500187" y="35719"/>
                      </a:cubicBezTo>
                      <a:cubicBezTo>
                        <a:pt x="1508916" y="33779"/>
                        <a:pt x="1513331" y="33442"/>
                        <a:pt x="1521619" y="30956"/>
                      </a:cubicBezTo>
                      <a:cubicBezTo>
                        <a:pt x="1526427" y="29514"/>
                        <a:pt x="1531144" y="27781"/>
                        <a:pt x="1535906" y="26194"/>
                      </a:cubicBezTo>
                      <a:lnTo>
                        <a:pt x="1557337" y="19050"/>
                      </a:lnTo>
                      <a:lnTo>
                        <a:pt x="1564481" y="16669"/>
                      </a:lnTo>
                      <a:cubicBezTo>
                        <a:pt x="1566862" y="15875"/>
                        <a:pt x="1569190" y="14896"/>
                        <a:pt x="1571625" y="14287"/>
                      </a:cubicBezTo>
                      <a:cubicBezTo>
                        <a:pt x="1574800" y="13493"/>
                        <a:pt x="1578015" y="12846"/>
                        <a:pt x="1581150" y="11906"/>
                      </a:cubicBezTo>
                      <a:cubicBezTo>
                        <a:pt x="1585958" y="10464"/>
                        <a:pt x="1590675" y="8731"/>
                        <a:pt x="1595437" y="7144"/>
                      </a:cubicBezTo>
                      <a:lnTo>
                        <a:pt x="1609725" y="2381"/>
                      </a:lnTo>
                      <a:cubicBezTo>
                        <a:pt x="1612106" y="1587"/>
                        <a:pt x="1614359" y="0"/>
                        <a:pt x="1616869" y="0"/>
                      </a:cubicBezTo>
                      <a:lnTo>
                        <a:pt x="1626394" y="0"/>
                      </a:lnTo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7096125" y="4512370"/>
                  <a:ext cx="1533525" cy="419199"/>
                </a:xfrm>
                <a:custGeom>
                  <a:avLst/>
                  <a:gdLst>
                    <a:gd name="connsiteX0" fmla="*/ 0 w 1533525"/>
                    <a:gd name="connsiteY0" fmla="*/ 419199 h 419199"/>
                    <a:gd name="connsiteX1" fmla="*/ 23813 w 1533525"/>
                    <a:gd name="connsiteY1" fmla="*/ 416818 h 419199"/>
                    <a:gd name="connsiteX2" fmla="*/ 35719 w 1533525"/>
                    <a:gd name="connsiteY2" fmla="*/ 414437 h 419199"/>
                    <a:gd name="connsiteX3" fmla="*/ 52388 w 1533525"/>
                    <a:gd name="connsiteY3" fmla="*/ 409674 h 419199"/>
                    <a:gd name="connsiteX4" fmla="*/ 80963 w 1533525"/>
                    <a:gd name="connsiteY4" fmla="*/ 404912 h 419199"/>
                    <a:gd name="connsiteX5" fmla="*/ 95250 w 1533525"/>
                    <a:gd name="connsiteY5" fmla="*/ 400149 h 419199"/>
                    <a:gd name="connsiteX6" fmla="*/ 102394 w 1533525"/>
                    <a:gd name="connsiteY6" fmla="*/ 395387 h 419199"/>
                    <a:gd name="connsiteX7" fmla="*/ 111919 w 1533525"/>
                    <a:gd name="connsiteY7" fmla="*/ 393005 h 419199"/>
                    <a:gd name="connsiteX8" fmla="*/ 133350 w 1533525"/>
                    <a:gd name="connsiteY8" fmla="*/ 385862 h 419199"/>
                    <a:gd name="connsiteX9" fmla="*/ 140494 w 1533525"/>
                    <a:gd name="connsiteY9" fmla="*/ 383480 h 419199"/>
                    <a:gd name="connsiteX10" fmla="*/ 154781 w 1533525"/>
                    <a:gd name="connsiteY10" fmla="*/ 376337 h 419199"/>
                    <a:gd name="connsiteX11" fmla="*/ 176213 w 1533525"/>
                    <a:gd name="connsiteY11" fmla="*/ 371574 h 419199"/>
                    <a:gd name="connsiteX12" fmla="*/ 195263 w 1533525"/>
                    <a:gd name="connsiteY12" fmla="*/ 366812 h 419199"/>
                    <a:gd name="connsiteX13" fmla="*/ 228600 w 1533525"/>
                    <a:gd name="connsiteY13" fmla="*/ 362049 h 419199"/>
                    <a:gd name="connsiteX14" fmla="*/ 238125 w 1533525"/>
                    <a:gd name="connsiteY14" fmla="*/ 359668 h 419199"/>
                    <a:gd name="connsiteX15" fmla="*/ 269081 w 1533525"/>
                    <a:gd name="connsiteY15" fmla="*/ 354905 h 419199"/>
                    <a:gd name="connsiteX16" fmla="*/ 333375 w 1533525"/>
                    <a:gd name="connsiteY16" fmla="*/ 333474 h 419199"/>
                    <a:gd name="connsiteX17" fmla="*/ 340519 w 1533525"/>
                    <a:gd name="connsiteY17" fmla="*/ 328712 h 419199"/>
                    <a:gd name="connsiteX18" fmla="*/ 354806 w 1533525"/>
                    <a:gd name="connsiteY18" fmla="*/ 323949 h 419199"/>
                    <a:gd name="connsiteX19" fmla="*/ 361950 w 1533525"/>
                    <a:gd name="connsiteY19" fmla="*/ 319187 h 419199"/>
                    <a:gd name="connsiteX20" fmla="*/ 376238 w 1533525"/>
                    <a:gd name="connsiteY20" fmla="*/ 314424 h 419199"/>
                    <a:gd name="connsiteX21" fmla="*/ 390525 w 1533525"/>
                    <a:gd name="connsiteY21" fmla="*/ 309662 h 419199"/>
                    <a:gd name="connsiteX22" fmla="*/ 397669 w 1533525"/>
                    <a:gd name="connsiteY22" fmla="*/ 307280 h 419199"/>
                    <a:gd name="connsiteX23" fmla="*/ 404813 w 1533525"/>
                    <a:gd name="connsiteY23" fmla="*/ 302518 h 419199"/>
                    <a:gd name="connsiteX24" fmla="*/ 426244 w 1533525"/>
                    <a:gd name="connsiteY24" fmla="*/ 295374 h 419199"/>
                    <a:gd name="connsiteX25" fmla="*/ 440531 w 1533525"/>
                    <a:gd name="connsiteY25" fmla="*/ 290612 h 419199"/>
                    <a:gd name="connsiteX26" fmla="*/ 452438 w 1533525"/>
                    <a:gd name="connsiteY26" fmla="*/ 288230 h 419199"/>
                    <a:gd name="connsiteX27" fmla="*/ 461963 w 1533525"/>
                    <a:gd name="connsiteY27" fmla="*/ 285849 h 419199"/>
                    <a:gd name="connsiteX28" fmla="*/ 495300 w 1533525"/>
                    <a:gd name="connsiteY28" fmla="*/ 281087 h 419199"/>
                    <a:gd name="connsiteX29" fmla="*/ 519113 w 1533525"/>
                    <a:gd name="connsiteY29" fmla="*/ 276324 h 419199"/>
                    <a:gd name="connsiteX30" fmla="*/ 557213 w 1533525"/>
                    <a:gd name="connsiteY30" fmla="*/ 273943 h 419199"/>
                    <a:gd name="connsiteX31" fmla="*/ 571500 w 1533525"/>
                    <a:gd name="connsiteY31" fmla="*/ 271562 h 419199"/>
                    <a:gd name="connsiteX32" fmla="*/ 581025 w 1533525"/>
                    <a:gd name="connsiteY32" fmla="*/ 269180 h 419199"/>
                    <a:gd name="connsiteX33" fmla="*/ 604838 w 1533525"/>
                    <a:gd name="connsiteY33" fmla="*/ 264418 h 419199"/>
                    <a:gd name="connsiteX34" fmla="*/ 619125 w 1533525"/>
                    <a:gd name="connsiteY34" fmla="*/ 259655 h 419199"/>
                    <a:gd name="connsiteX35" fmla="*/ 626269 w 1533525"/>
                    <a:gd name="connsiteY35" fmla="*/ 257274 h 419199"/>
                    <a:gd name="connsiteX36" fmla="*/ 640556 w 1533525"/>
                    <a:gd name="connsiteY36" fmla="*/ 250130 h 419199"/>
                    <a:gd name="connsiteX37" fmla="*/ 654844 w 1533525"/>
                    <a:gd name="connsiteY37" fmla="*/ 247749 h 419199"/>
                    <a:gd name="connsiteX38" fmla="*/ 676275 w 1533525"/>
                    <a:gd name="connsiteY38" fmla="*/ 240605 h 419199"/>
                    <a:gd name="connsiteX39" fmla="*/ 683419 w 1533525"/>
                    <a:gd name="connsiteY39" fmla="*/ 238224 h 419199"/>
                    <a:gd name="connsiteX40" fmla="*/ 690563 w 1533525"/>
                    <a:gd name="connsiteY40" fmla="*/ 235843 h 419199"/>
                    <a:gd name="connsiteX41" fmla="*/ 702469 w 1533525"/>
                    <a:gd name="connsiteY41" fmla="*/ 233462 h 419199"/>
                    <a:gd name="connsiteX42" fmla="*/ 721519 w 1533525"/>
                    <a:gd name="connsiteY42" fmla="*/ 228699 h 419199"/>
                    <a:gd name="connsiteX43" fmla="*/ 773906 w 1533525"/>
                    <a:gd name="connsiteY43" fmla="*/ 223937 h 419199"/>
                    <a:gd name="connsiteX44" fmla="*/ 785813 w 1533525"/>
                    <a:gd name="connsiteY44" fmla="*/ 221555 h 419199"/>
                    <a:gd name="connsiteX45" fmla="*/ 800100 w 1533525"/>
                    <a:gd name="connsiteY45" fmla="*/ 216793 h 419199"/>
                    <a:gd name="connsiteX46" fmla="*/ 807244 w 1533525"/>
                    <a:gd name="connsiteY46" fmla="*/ 212030 h 419199"/>
                    <a:gd name="connsiteX47" fmla="*/ 819150 w 1533525"/>
                    <a:gd name="connsiteY47" fmla="*/ 209649 h 419199"/>
                    <a:gd name="connsiteX48" fmla="*/ 828675 w 1533525"/>
                    <a:gd name="connsiteY48" fmla="*/ 207268 h 419199"/>
                    <a:gd name="connsiteX49" fmla="*/ 842963 w 1533525"/>
                    <a:gd name="connsiteY49" fmla="*/ 202505 h 419199"/>
                    <a:gd name="connsiteX50" fmla="*/ 857250 w 1533525"/>
                    <a:gd name="connsiteY50" fmla="*/ 195362 h 419199"/>
                    <a:gd name="connsiteX51" fmla="*/ 878681 w 1533525"/>
                    <a:gd name="connsiteY51" fmla="*/ 188218 h 419199"/>
                    <a:gd name="connsiteX52" fmla="*/ 921544 w 1533525"/>
                    <a:gd name="connsiteY52" fmla="*/ 173930 h 419199"/>
                    <a:gd name="connsiteX53" fmla="*/ 935831 w 1533525"/>
                    <a:gd name="connsiteY53" fmla="*/ 169168 h 419199"/>
                    <a:gd name="connsiteX54" fmla="*/ 959644 w 1533525"/>
                    <a:gd name="connsiteY54" fmla="*/ 164405 h 419199"/>
                    <a:gd name="connsiteX55" fmla="*/ 973931 w 1533525"/>
                    <a:gd name="connsiteY55" fmla="*/ 159643 h 419199"/>
                    <a:gd name="connsiteX56" fmla="*/ 981075 w 1533525"/>
                    <a:gd name="connsiteY56" fmla="*/ 157262 h 419199"/>
                    <a:gd name="connsiteX57" fmla="*/ 988219 w 1533525"/>
                    <a:gd name="connsiteY57" fmla="*/ 152499 h 419199"/>
                    <a:gd name="connsiteX58" fmla="*/ 1002506 w 1533525"/>
                    <a:gd name="connsiteY58" fmla="*/ 147737 h 419199"/>
                    <a:gd name="connsiteX59" fmla="*/ 1009650 w 1533525"/>
                    <a:gd name="connsiteY59" fmla="*/ 142974 h 419199"/>
                    <a:gd name="connsiteX60" fmla="*/ 1026319 w 1533525"/>
                    <a:gd name="connsiteY60" fmla="*/ 138212 h 419199"/>
                    <a:gd name="connsiteX61" fmla="*/ 1052513 w 1533525"/>
                    <a:gd name="connsiteY61" fmla="*/ 133449 h 419199"/>
                    <a:gd name="connsiteX62" fmla="*/ 1073944 w 1533525"/>
                    <a:gd name="connsiteY62" fmla="*/ 126305 h 419199"/>
                    <a:gd name="connsiteX63" fmla="*/ 1092994 w 1533525"/>
                    <a:gd name="connsiteY63" fmla="*/ 121543 h 419199"/>
                    <a:gd name="connsiteX64" fmla="*/ 1102519 w 1533525"/>
                    <a:gd name="connsiteY64" fmla="*/ 119162 h 419199"/>
                    <a:gd name="connsiteX65" fmla="*/ 1119188 w 1533525"/>
                    <a:gd name="connsiteY65" fmla="*/ 116780 h 419199"/>
                    <a:gd name="connsiteX66" fmla="*/ 1140619 w 1533525"/>
                    <a:gd name="connsiteY66" fmla="*/ 109637 h 419199"/>
                    <a:gd name="connsiteX67" fmla="*/ 1147763 w 1533525"/>
                    <a:gd name="connsiteY67" fmla="*/ 107255 h 419199"/>
                    <a:gd name="connsiteX68" fmla="*/ 1154906 w 1533525"/>
                    <a:gd name="connsiteY68" fmla="*/ 102493 h 419199"/>
                    <a:gd name="connsiteX69" fmla="*/ 1185863 w 1533525"/>
                    <a:gd name="connsiteY69" fmla="*/ 97730 h 419199"/>
                    <a:gd name="connsiteX70" fmla="*/ 1209675 w 1533525"/>
                    <a:gd name="connsiteY70" fmla="*/ 92968 h 419199"/>
                    <a:gd name="connsiteX71" fmla="*/ 1219200 w 1533525"/>
                    <a:gd name="connsiteY71" fmla="*/ 90587 h 419199"/>
                    <a:gd name="connsiteX72" fmla="*/ 1247775 w 1533525"/>
                    <a:gd name="connsiteY72" fmla="*/ 85824 h 419199"/>
                    <a:gd name="connsiteX73" fmla="*/ 1259681 w 1533525"/>
                    <a:gd name="connsiteY73" fmla="*/ 83443 h 419199"/>
                    <a:gd name="connsiteX74" fmla="*/ 1276350 w 1533525"/>
                    <a:gd name="connsiteY74" fmla="*/ 81062 h 419199"/>
                    <a:gd name="connsiteX75" fmla="*/ 1321594 w 1533525"/>
                    <a:gd name="connsiteY75" fmla="*/ 73918 h 419199"/>
                    <a:gd name="connsiteX76" fmla="*/ 1354931 w 1533525"/>
                    <a:gd name="connsiteY76" fmla="*/ 64393 h 419199"/>
                    <a:gd name="connsiteX77" fmla="*/ 1369219 w 1533525"/>
                    <a:gd name="connsiteY77" fmla="*/ 59630 h 419199"/>
                    <a:gd name="connsiteX78" fmla="*/ 1381125 w 1533525"/>
                    <a:gd name="connsiteY78" fmla="*/ 57249 h 419199"/>
                    <a:gd name="connsiteX79" fmla="*/ 1395413 w 1533525"/>
                    <a:gd name="connsiteY79" fmla="*/ 52487 h 419199"/>
                    <a:gd name="connsiteX80" fmla="*/ 1402556 w 1533525"/>
                    <a:gd name="connsiteY80" fmla="*/ 47724 h 419199"/>
                    <a:gd name="connsiteX81" fmla="*/ 1416844 w 1533525"/>
                    <a:gd name="connsiteY81" fmla="*/ 42962 h 419199"/>
                    <a:gd name="connsiteX82" fmla="*/ 1438275 w 1533525"/>
                    <a:gd name="connsiteY82" fmla="*/ 33437 h 419199"/>
                    <a:gd name="connsiteX83" fmla="*/ 1445419 w 1533525"/>
                    <a:gd name="connsiteY83" fmla="*/ 31055 h 419199"/>
                    <a:gd name="connsiteX84" fmla="*/ 1452563 w 1533525"/>
                    <a:gd name="connsiteY84" fmla="*/ 28674 h 419199"/>
                    <a:gd name="connsiteX85" fmla="*/ 1466850 w 1533525"/>
                    <a:gd name="connsiteY85" fmla="*/ 19149 h 419199"/>
                    <a:gd name="connsiteX86" fmla="*/ 1473994 w 1533525"/>
                    <a:gd name="connsiteY86" fmla="*/ 14387 h 419199"/>
                    <a:gd name="connsiteX87" fmla="*/ 1500188 w 1533525"/>
                    <a:gd name="connsiteY87" fmla="*/ 7243 h 419199"/>
                    <a:gd name="connsiteX88" fmla="*/ 1507331 w 1533525"/>
                    <a:gd name="connsiteY88" fmla="*/ 4862 h 419199"/>
                    <a:gd name="connsiteX89" fmla="*/ 1528763 w 1533525"/>
                    <a:gd name="connsiteY89" fmla="*/ 99 h 419199"/>
                    <a:gd name="connsiteX90" fmla="*/ 1533525 w 1533525"/>
                    <a:gd name="connsiteY90" fmla="*/ 99 h 41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533525" h="419199">
                      <a:moveTo>
                        <a:pt x="0" y="419199"/>
                      </a:moveTo>
                      <a:cubicBezTo>
                        <a:pt x="7938" y="418405"/>
                        <a:pt x="15906" y="417872"/>
                        <a:pt x="23813" y="416818"/>
                      </a:cubicBezTo>
                      <a:cubicBezTo>
                        <a:pt x="27825" y="416283"/>
                        <a:pt x="31793" y="415419"/>
                        <a:pt x="35719" y="414437"/>
                      </a:cubicBezTo>
                      <a:cubicBezTo>
                        <a:pt x="67530" y="406483"/>
                        <a:pt x="12316" y="418578"/>
                        <a:pt x="52388" y="409674"/>
                      </a:cubicBezTo>
                      <a:cubicBezTo>
                        <a:pt x="64924" y="406889"/>
                        <a:pt x="67047" y="406900"/>
                        <a:pt x="80963" y="404912"/>
                      </a:cubicBezTo>
                      <a:cubicBezTo>
                        <a:pt x="85725" y="403324"/>
                        <a:pt x="91073" y="402933"/>
                        <a:pt x="95250" y="400149"/>
                      </a:cubicBezTo>
                      <a:cubicBezTo>
                        <a:pt x="97631" y="398562"/>
                        <a:pt x="99764" y="396514"/>
                        <a:pt x="102394" y="395387"/>
                      </a:cubicBezTo>
                      <a:cubicBezTo>
                        <a:pt x="105402" y="394098"/>
                        <a:pt x="108784" y="393945"/>
                        <a:pt x="111919" y="393005"/>
                      </a:cubicBezTo>
                      <a:cubicBezTo>
                        <a:pt x="119131" y="390841"/>
                        <a:pt x="126206" y="388243"/>
                        <a:pt x="133350" y="385862"/>
                      </a:cubicBezTo>
                      <a:cubicBezTo>
                        <a:pt x="135731" y="385068"/>
                        <a:pt x="138405" y="384872"/>
                        <a:pt x="140494" y="383480"/>
                      </a:cubicBezTo>
                      <a:cubicBezTo>
                        <a:pt x="147478" y="378824"/>
                        <a:pt x="146895" y="378309"/>
                        <a:pt x="154781" y="376337"/>
                      </a:cubicBezTo>
                      <a:cubicBezTo>
                        <a:pt x="174414" y="371428"/>
                        <a:pt x="159109" y="376460"/>
                        <a:pt x="176213" y="371574"/>
                      </a:cubicBezTo>
                      <a:cubicBezTo>
                        <a:pt x="188048" y="368193"/>
                        <a:pt x="179520" y="369234"/>
                        <a:pt x="195263" y="366812"/>
                      </a:cubicBezTo>
                      <a:cubicBezTo>
                        <a:pt x="214271" y="363888"/>
                        <a:pt x="211647" y="365439"/>
                        <a:pt x="228600" y="362049"/>
                      </a:cubicBezTo>
                      <a:cubicBezTo>
                        <a:pt x="231809" y="361407"/>
                        <a:pt x="234916" y="360310"/>
                        <a:pt x="238125" y="359668"/>
                      </a:cubicBezTo>
                      <a:cubicBezTo>
                        <a:pt x="246370" y="358019"/>
                        <a:pt x="261093" y="356047"/>
                        <a:pt x="269081" y="354905"/>
                      </a:cubicBezTo>
                      <a:lnTo>
                        <a:pt x="333375" y="333474"/>
                      </a:lnTo>
                      <a:cubicBezTo>
                        <a:pt x="336090" y="332569"/>
                        <a:pt x="337904" y="329874"/>
                        <a:pt x="340519" y="328712"/>
                      </a:cubicBezTo>
                      <a:cubicBezTo>
                        <a:pt x="345106" y="326673"/>
                        <a:pt x="350629" y="326733"/>
                        <a:pt x="354806" y="323949"/>
                      </a:cubicBezTo>
                      <a:cubicBezTo>
                        <a:pt x="357187" y="322362"/>
                        <a:pt x="359335" y="320349"/>
                        <a:pt x="361950" y="319187"/>
                      </a:cubicBezTo>
                      <a:cubicBezTo>
                        <a:pt x="366538" y="317148"/>
                        <a:pt x="371475" y="316012"/>
                        <a:pt x="376238" y="314424"/>
                      </a:cubicBezTo>
                      <a:lnTo>
                        <a:pt x="390525" y="309662"/>
                      </a:lnTo>
                      <a:cubicBezTo>
                        <a:pt x="392906" y="308868"/>
                        <a:pt x="395580" y="308672"/>
                        <a:pt x="397669" y="307280"/>
                      </a:cubicBezTo>
                      <a:cubicBezTo>
                        <a:pt x="400050" y="305693"/>
                        <a:pt x="402198" y="303680"/>
                        <a:pt x="404813" y="302518"/>
                      </a:cubicBezTo>
                      <a:cubicBezTo>
                        <a:pt x="404827" y="302512"/>
                        <a:pt x="422665" y="296567"/>
                        <a:pt x="426244" y="295374"/>
                      </a:cubicBezTo>
                      <a:lnTo>
                        <a:pt x="440531" y="290612"/>
                      </a:lnTo>
                      <a:cubicBezTo>
                        <a:pt x="444371" y="289332"/>
                        <a:pt x="448487" y="289108"/>
                        <a:pt x="452438" y="288230"/>
                      </a:cubicBezTo>
                      <a:cubicBezTo>
                        <a:pt x="455633" y="287520"/>
                        <a:pt x="458754" y="286491"/>
                        <a:pt x="461963" y="285849"/>
                      </a:cubicBezTo>
                      <a:cubicBezTo>
                        <a:pt x="473408" y="283560"/>
                        <a:pt x="483593" y="282550"/>
                        <a:pt x="495300" y="281087"/>
                      </a:cubicBezTo>
                      <a:cubicBezTo>
                        <a:pt x="503859" y="278946"/>
                        <a:pt x="509932" y="277159"/>
                        <a:pt x="519113" y="276324"/>
                      </a:cubicBezTo>
                      <a:cubicBezTo>
                        <a:pt x="531786" y="275172"/>
                        <a:pt x="544513" y="274737"/>
                        <a:pt x="557213" y="273943"/>
                      </a:cubicBezTo>
                      <a:cubicBezTo>
                        <a:pt x="561975" y="273149"/>
                        <a:pt x="566766" y="272509"/>
                        <a:pt x="571500" y="271562"/>
                      </a:cubicBezTo>
                      <a:cubicBezTo>
                        <a:pt x="574709" y="270920"/>
                        <a:pt x="577816" y="269822"/>
                        <a:pt x="581025" y="269180"/>
                      </a:cubicBezTo>
                      <a:cubicBezTo>
                        <a:pt x="593896" y="266606"/>
                        <a:pt x="593777" y="267736"/>
                        <a:pt x="604838" y="264418"/>
                      </a:cubicBezTo>
                      <a:cubicBezTo>
                        <a:pt x="609646" y="262975"/>
                        <a:pt x="614363" y="261243"/>
                        <a:pt x="619125" y="259655"/>
                      </a:cubicBezTo>
                      <a:cubicBezTo>
                        <a:pt x="621506" y="258861"/>
                        <a:pt x="624180" y="258666"/>
                        <a:pt x="626269" y="257274"/>
                      </a:cubicBezTo>
                      <a:cubicBezTo>
                        <a:pt x="632688" y="252995"/>
                        <a:pt x="633166" y="251772"/>
                        <a:pt x="640556" y="250130"/>
                      </a:cubicBezTo>
                      <a:cubicBezTo>
                        <a:pt x="645269" y="249082"/>
                        <a:pt x="650160" y="248920"/>
                        <a:pt x="654844" y="247749"/>
                      </a:cubicBezTo>
                      <a:cubicBezTo>
                        <a:pt x="654873" y="247742"/>
                        <a:pt x="672689" y="241800"/>
                        <a:pt x="676275" y="240605"/>
                      </a:cubicBezTo>
                      <a:lnTo>
                        <a:pt x="683419" y="238224"/>
                      </a:lnTo>
                      <a:cubicBezTo>
                        <a:pt x="685800" y="237430"/>
                        <a:pt x="688102" y="236335"/>
                        <a:pt x="690563" y="235843"/>
                      </a:cubicBezTo>
                      <a:cubicBezTo>
                        <a:pt x="694532" y="235049"/>
                        <a:pt x="698525" y="234372"/>
                        <a:pt x="702469" y="233462"/>
                      </a:cubicBezTo>
                      <a:cubicBezTo>
                        <a:pt x="708847" y="231990"/>
                        <a:pt x="715039" y="229625"/>
                        <a:pt x="721519" y="228699"/>
                      </a:cubicBezTo>
                      <a:cubicBezTo>
                        <a:pt x="750001" y="224631"/>
                        <a:pt x="732588" y="226691"/>
                        <a:pt x="773906" y="223937"/>
                      </a:cubicBezTo>
                      <a:cubicBezTo>
                        <a:pt x="777875" y="223143"/>
                        <a:pt x="781908" y="222620"/>
                        <a:pt x="785813" y="221555"/>
                      </a:cubicBezTo>
                      <a:cubicBezTo>
                        <a:pt x="790656" y="220234"/>
                        <a:pt x="800100" y="216793"/>
                        <a:pt x="800100" y="216793"/>
                      </a:cubicBezTo>
                      <a:cubicBezTo>
                        <a:pt x="802481" y="215205"/>
                        <a:pt x="804564" y="213035"/>
                        <a:pt x="807244" y="212030"/>
                      </a:cubicBezTo>
                      <a:cubicBezTo>
                        <a:pt x="811034" y="210609"/>
                        <a:pt x="815199" y="210527"/>
                        <a:pt x="819150" y="209649"/>
                      </a:cubicBezTo>
                      <a:cubicBezTo>
                        <a:pt x="822345" y="208939"/>
                        <a:pt x="825540" y="208208"/>
                        <a:pt x="828675" y="207268"/>
                      </a:cubicBezTo>
                      <a:cubicBezTo>
                        <a:pt x="833484" y="205825"/>
                        <a:pt x="838200" y="204093"/>
                        <a:pt x="842963" y="202505"/>
                      </a:cubicBezTo>
                      <a:cubicBezTo>
                        <a:pt x="869014" y="193821"/>
                        <a:pt x="829553" y="207672"/>
                        <a:pt x="857250" y="195362"/>
                      </a:cubicBezTo>
                      <a:cubicBezTo>
                        <a:pt x="857252" y="195361"/>
                        <a:pt x="875108" y="189409"/>
                        <a:pt x="878681" y="188218"/>
                      </a:cubicBezTo>
                      <a:lnTo>
                        <a:pt x="921544" y="173930"/>
                      </a:lnTo>
                      <a:lnTo>
                        <a:pt x="935831" y="169168"/>
                      </a:lnTo>
                      <a:cubicBezTo>
                        <a:pt x="943510" y="166608"/>
                        <a:pt x="951706" y="165993"/>
                        <a:pt x="959644" y="164405"/>
                      </a:cubicBezTo>
                      <a:cubicBezTo>
                        <a:pt x="964566" y="163420"/>
                        <a:pt x="969169" y="161230"/>
                        <a:pt x="973931" y="159643"/>
                      </a:cubicBezTo>
                      <a:lnTo>
                        <a:pt x="981075" y="157262"/>
                      </a:lnTo>
                      <a:cubicBezTo>
                        <a:pt x="983456" y="155674"/>
                        <a:pt x="985604" y="153661"/>
                        <a:pt x="988219" y="152499"/>
                      </a:cubicBezTo>
                      <a:cubicBezTo>
                        <a:pt x="992806" y="150460"/>
                        <a:pt x="1002506" y="147737"/>
                        <a:pt x="1002506" y="147737"/>
                      </a:cubicBezTo>
                      <a:cubicBezTo>
                        <a:pt x="1004887" y="146149"/>
                        <a:pt x="1007090" y="144254"/>
                        <a:pt x="1009650" y="142974"/>
                      </a:cubicBezTo>
                      <a:cubicBezTo>
                        <a:pt x="1013456" y="141071"/>
                        <a:pt x="1022759" y="139229"/>
                        <a:pt x="1026319" y="138212"/>
                      </a:cubicBezTo>
                      <a:cubicBezTo>
                        <a:pt x="1043454" y="133316"/>
                        <a:pt x="1020978" y="137390"/>
                        <a:pt x="1052513" y="133449"/>
                      </a:cubicBezTo>
                      <a:lnTo>
                        <a:pt x="1073944" y="126305"/>
                      </a:lnTo>
                      <a:cubicBezTo>
                        <a:pt x="1080153" y="124235"/>
                        <a:pt x="1086644" y="123130"/>
                        <a:pt x="1092994" y="121543"/>
                      </a:cubicBezTo>
                      <a:cubicBezTo>
                        <a:pt x="1096169" y="120749"/>
                        <a:pt x="1099279" y="119625"/>
                        <a:pt x="1102519" y="119162"/>
                      </a:cubicBezTo>
                      <a:lnTo>
                        <a:pt x="1119188" y="116780"/>
                      </a:lnTo>
                      <a:lnTo>
                        <a:pt x="1140619" y="109637"/>
                      </a:lnTo>
                      <a:cubicBezTo>
                        <a:pt x="1143000" y="108843"/>
                        <a:pt x="1145674" y="108647"/>
                        <a:pt x="1147763" y="107255"/>
                      </a:cubicBezTo>
                      <a:cubicBezTo>
                        <a:pt x="1150144" y="105668"/>
                        <a:pt x="1152191" y="103398"/>
                        <a:pt x="1154906" y="102493"/>
                      </a:cubicBezTo>
                      <a:cubicBezTo>
                        <a:pt x="1157378" y="101669"/>
                        <a:pt x="1184586" y="97913"/>
                        <a:pt x="1185863" y="97730"/>
                      </a:cubicBezTo>
                      <a:cubicBezTo>
                        <a:pt x="1200533" y="92840"/>
                        <a:pt x="1185597" y="97345"/>
                        <a:pt x="1209675" y="92968"/>
                      </a:cubicBezTo>
                      <a:cubicBezTo>
                        <a:pt x="1212895" y="92383"/>
                        <a:pt x="1215983" y="91190"/>
                        <a:pt x="1219200" y="90587"/>
                      </a:cubicBezTo>
                      <a:cubicBezTo>
                        <a:pt x="1228691" y="88807"/>
                        <a:pt x="1238250" y="87412"/>
                        <a:pt x="1247775" y="85824"/>
                      </a:cubicBezTo>
                      <a:cubicBezTo>
                        <a:pt x="1251767" y="85159"/>
                        <a:pt x="1255689" y="84108"/>
                        <a:pt x="1259681" y="83443"/>
                      </a:cubicBezTo>
                      <a:cubicBezTo>
                        <a:pt x="1265217" y="82520"/>
                        <a:pt x="1270794" y="81856"/>
                        <a:pt x="1276350" y="81062"/>
                      </a:cubicBezTo>
                      <a:cubicBezTo>
                        <a:pt x="1295636" y="74632"/>
                        <a:pt x="1281003" y="78991"/>
                        <a:pt x="1321594" y="73918"/>
                      </a:cubicBezTo>
                      <a:cubicBezTo>
                        <a:pt x="1331157" y="72723"/>
                        <a:pt x="1345445" y="67555"/>
                        <a:pt x="1354931" y="64393"/>
                      </a:cubicBezTo>
                      <a:lnTo>
                        <a:pt x="1369219" y="59630"/>
                      </a:lnTo>
                      <a:cubicBezTo>
                        <a:pt x="1373058" y="58350"/>
                        <a:pt x="1377220" y="58314"/>
                        <a:pt x="1381125" y="57249"/>
                      </a:cubicBezTo>
                      <a:cubicBezTo>
                        <a:pt x="1385968" y="55928"/>
                        <a:pt x="1395413" y="52487"/>
                        <a:pt x="1395413" y="52487"/>
                      </a:cubicBezTo>
                      <a:cubicBezTo>
                        <a:pt x="1397794" y="50899"/>
                        <a:pt x="1399941" y="48886"/>
                        <a:pt x="1402556" y="47724"/>
                      </a:cubicBezTo>
                      <a:cubicBezTo>
                        <a:pt x="1407144" y="45685"/>
                        <a:pt x="1416844" y="42962"/>
                        <a:pt x="1416844" y="42962"/>
                      </a:cubicBezTo>
                      <a:cubicBezTo>
                        <a:pt x="1428166" y="35414"/>
                        <a:pt x="1421271" y="39105"/>
                        <a:pt x="1438275" y="33437"/>
                      </a:cubicBezTo>
                      <a:lnTo>
                        <a:pt x="1445419" y="31055"/>
                      </a:lnTo>
                      <a:lnTo>
                        <a:pt x="1452563" y="28674"/>
                      </a:lnTo>
                      <a:lnTo>
                        <a:pt x="1466850" y="19149"/>
                      </a:lnTo>
                      <a:cubicBezTo>
                        <a:pt x="1469231" y="17562"/>
                        <a:pt x="1471279" y="15292"/>
                        <a:pt x="1473994" y="14387"/>
                      </a:cubicBezTo>
                      <a:cubicBezTo>
                        <a:pt x="1504635" y="4172"/>
                        <a:pt x="1473268" y="13972"/>
                        <a:pt x="1500188" y="7243"/>
                      </a:cubicBezTo>
                      <a:cubicBezTo>
                        <a:pt x="1502623" y="6634"/>
                        <a:pt x="1504918" y="5552"/>
                        <a:pt x="1507331" y="4862"/>
                      </a:cubicBezTo>
                      <a:cubicBezTo>
                        <a:pt x="1512539" y="3374"/>
                        <a:pt x="1523842" y="802"/>
                        <a:pt x="1528763" y="99"/>
                      </a:cubicBezTo>
                      <a:cubicBezTo>
                        <a:pt x="1530334" y="-125"/>
                        <a:pt x="1531938" y="99"/>
                        <a:pt x="1533525" y="99"/>
                      </a:cubicBezTo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900524" y="1118945"/>
                <a:ext cx="4260994" cy="267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accent1"/>
                    </a:solidFill>
                  </a:rPr>
                  <a:t>Time to a</a:t>
                </a:r>
                <a:r>
                  <a:rPr lang="it-IT" sz="1400" b="1" dirty="0">
                    <a:solidFill>
                      <a:schemeClr val="accent1"/>
                    </a:solidFill>
                  </a:rPr>
                  <a:t>ll-cause mortality, non-fatal MI, stroke</a:t>
                </a:r>
                <a:endParaRPr lang="en-GB" sz="14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472113" y="2283164"/>
                <a:ext cx="3162300" cy="1026419"/>
                <a:chOff x="5472113" y="4369494"/>
                <a:chExt cx="3162300" cy="1026419"/>
              </a:xfrm>
            </p:grpSpPr>
            <p:sp>
              <p:nvSpPr>
                <p:cNvPr id="6" name="Freeform 5"/>
                <p:cNvSpPr/>
                <p:nvPr/>
              </p:nvSpPr>
              <p:spPr>
                <a:xfrm>
                  <a:off x="5472113" y="4850557"/>
                  <a:ext cx="1674018" cy="545356"/>
                </a:xfrm>
                <a:custGeom>
                  <a:avLst/>
                  <a:gdLst>
                    <a:gd name="connsiteX0" fmla="*/ 0 w 1674018"/>
                    <a:gd name="connsiteY0" fmla="*/ 545356 h 545356"/>
                    <a:gd name="connsiteX1" fmla="*/ 42862 w 1674018"/>
                    <a:gd name="connsiteY1" fmla="*/ 538212 h 545356"/>
                    <a:gd name="connsiteX2" fmla="*/ 57150 w 1674018"/>
                    <a:gd name="connsiteY2" fmla="*/ 533449 h 545356"/>
                    <a:gd name="connsiteX3" fmla="*/ 64293 w 1674018"/>
                    <a:gd name="connsiteY3" fmla="*/ 531068 h 545356"/>
                    <a:gd name="connsiteX4" fmla="*/ 78581 w 1674018"/>
                    <a:gd name="connsiteY4" fmla="*/ 528687 h 545356"/>
                    <a:gd name="connsiteX5" fmla="*/ 92868 w 1674018"/>
                    <a:gd name="connsiteY5" fmla="*/ 523924 h 545356"/>
                    <a:gd name="connsiteX6" fmla="*/ 107156 w 1674018"/>
                    <a:gd name="connsiteY6" fmla="*/ 519162 h 545356"/>
                    <a:gd name="connsiteX7" fmla="*/ 135731 w 1674018"/>
                    <a:gd name="connsiteY7" fmla="*/ 514399 h 545356"/>
                    <a:gd name="connsiteX8" fmla="*/ 145256 w 1674018"/>
                    <a:gd name="connsiteY8" fmla="*/ 512018 h 545356"/>
                    <a:gd name="connsiteX9" fmla="*/ 166687 w 1674018"/>
                    <a:gd name="connsiteY9" fmla="*/ 504874 h 545356"/>
                    <a:gd name="connsiteX10" fmla="*/ 180975 w 1674018"/>
                    <a:gd name="connsiteY10" fmla="*/ 502493 h 545356"/>
                    <a:gd name="connsiteX11" fmla="*/ 211931 w 1674018"/>
                    <a:gd name="connsiteY11" fmla="*/ 495349 h 545356"/>
                    <a:gd name="connsiteX12" fmla="*/ 219075 w 1674018"/>
                    <a:gd name="connsiteY12" fmla="*/ 492968 h 545356"/>
                    <a:gd name="connsiteX13" fmla="*/ 228600 w 1674018"/>
                    <a:gd name="connsiteY13" fmla="*/ 490587 h 545356"/>
                    <a:gd name="connsiteX14" fmla="*/ 235743 w 1674018"/>
                    <a:gd name="connsiteY14" fmla="*/ 488206 h 545356"/>
                    <a:gd name="connsiteX15" fmla="*/ 245268 w 1674018"/>
                    <a:gd name="connsiteY15" fmla="*/ 485824 h 545356"/>
                    <a:gd name="connsiteX16" fmla="*/ 259556 w 1674018"/>
                    <a:gd name="connsiteY16" fmla="*/ 481062 h 545356"/>
                    <a:gd name="connsiteX17" fmla="*/ 266700 w 1674018"/>
                    <a:gd name="connsiteY17" fmla="*/ 476299 h 545356"/>
                    <a:gd name="connsiteX18" fmla="*/ 280987 w 1674018"/>
                    <a:gd name="connsiteY18" fmla="*/ 471537 h 545356"/>
                    <a:gd name="connsiteX19" fmla="*/ 302418 w 1674018"/>
                    <a:gd name="connsiteY19" fmla="*/ 464393 h 545356"/>
                    <a:gd name="connsiteX20" fmla="*/ 309562 w 1674018"/>
                    <a:gd name="connsiteY20" fmla="*/ 459631 h 545356"/>
                    <a:gd name="connsiteX21" fmla="*/ 323850 w 1674018"/>
                    <a:gd name="connsiteY21" fmla="*/ 454868 h 545356"/>
                    <a:gd name="connsiteX22" fmla="*/ 345281 w 1674018"/>
                    <a:gd name="connsiteY22" fmla="*/ 445343 h 545356"/>
                    <a:gd name="connsiteX23" fmla="*/ 352425 w 1674018"/>
                    <a:gd name="connsiteY23" fmla="*/ 442962 h 545356"/>
                    <a:gd name="connsiteX24" fmla="*/ 359568 w 1674018"/>
                    <a:gd name="connsiteY24" fmla="*/ 438199 h 545356"/>
                    <a:gd name="connsiteX25" fmla="*/ 381000 w 1674018"/>
                    <a:gd name="connsiteY25" fmla="*/ 431056 h 545356"/>
                    <a:gd name="connsiteX26" fmla="*/ 388143 w 1674018"/>
                    <a:gd name="connsiteY26" fmla="*/ 428674 h 545356"/>
                    <a:gd name="connsiteX27" fmla="*/ 395287 w 1674018"/>
                    <a:gd name="connsiteY27" fmla="*/ 426293 h 545356"/>
                    <a:gd name="connsiteX28" fmla="*/ 409575 w 1674018"/>
                    <a:gd name="connsiteY28" fmla="*/ 416768 h 545356"/>
                    <a:gd name="connsiteX29" fmla="*/ 431006 w 1674018"/>
                    <a:gd name="connsiteY29" fmla="*/ 409624 h 545356"/>
                    <a:gd name="connsiteX30" fmla="*/ 438150 w 1674018"/>
                    <a:gd name="connsiteY30" fmla="*/ 407243 h 545356"/>
                    <a:gd name="connsiteX31" fmla="*/ 445293 w 1674018"/>
                    <a:gd name="connsiteY31" fmla="*/ 404862 h 545356"/>
                    <a:gd name="connsiteX32" fmla="*/ 452437 w 1674018"/>
                    <a:gd name="connsiteY32" fmla="*/ 400099 h 545356"/>
                    <a:gd name="connsiteX33" fmla="*/ 469106 w 1674018"/>
                    <a:gd name="connsiteY33" fmla="*/ 397718 h 545356"/>
                    <a:gd name="connsiteX34" fmla="*/ 478631 w 1674018"/>
                    <a:gd name="connsiteY34" fmla="*/ 395337 h 545356"/>
                    <a:gd name="connsiteX35" fmla="*/ 492918 w 1674018"/>
                    <a:gd name="connsiteY35" fmla="*/ 390574 h 545356"/>
                    <a:gd name="connsiteX36" fmla="*/ 521493 w 1674018"/>
                    <a:gd name="connsiteY36" fmla="*/ 381049 h 545356"/>
                    <a:gd name="connsiteX37" fmla="*/ 535781 w 1674018"/>
                    <a:gd name="connsiteY37" fmla="*/ 373906 h 545356"/>
                    <a:gd name="connsiteX38" fmla="*/ 550068 w 1674018"/>
                    <a:gd name="connsiteY38" fmla="*/ 369143 h 545356"/>
                    <a:gd name="connsiteX39" fmla="*/ 557212 w 1674018"/>
                    <a:gd name="connsiteY39" fmla="*/ 366762 h 545356"/>
                    <a:gd name="connsiteX40" fmla="*/ 578643 w 1674018"/>
                    <a:gd name="connsiteY40" fmla="*/ 357237 h 545356"/>
                    <a:gd name="connsiteX41" fmla="*/ 607218 w 1674018"/>
                    <a:gd name="connsiteY41" fmla="*/ 347712 h 545356"/>
                    <a:gd name="connsiteX42" fmla="*/ 628650 w 1674018"/>
                    <a:gd name="connsiteY42" fmla="*/ 340568 h 545356"/>
                    <a:gd name="connsiteX43" fmla="*/ 635793 w 1674018"/>
                    <a:gd name="connsiteY43" fmla="*/ 338187 h 545356"/>
                    <a:gd name="connsiteX44" fmla="*/ 647700 w 1674018"/>
                    <a:gd name="connsiteY44" fmla="*/ 335806 h 545356"/>
                    <a:gd name="connsiteX45" fmla="*/ 661987 w 1674018"/>
                    <a:gd name="connsiteY45" fmla="*/ 331043 h 545356"/>
                    <a:gd name="connsiteX46" fmla="*/ 690562 w 1674018"/>
                    <a:gd name="connsiteY46" fmla="*/ 321518 h 545356"/>
                    <a:gd name="connsiteX47" fmla="*/ 700087 w 1674018"/>
                    <a:gd name="connsiteY47" fmla="*/ 319137 h 545356"/>
                    <a:gd name="connsiteX48" fmla="*/ 721518 w 1674018"/>
                    <a:gd name="connsiteY48" fmla="*/ 311993 h 545356"/>
                    <a:gd name="connsiteX49" fmla="*/ 728662 w 1674018"/>
                    <a:gd name="connsiteY49" fmla="*/ 307231 h 545356"/>
                    <a:gd name="connsiteX50" fmla="*/ 735806 w 1674018"/>
                    <a:gd name="connsiteY50" fmla="*/ 304849 h 545356"/>
                    <a:gd name="connsiteX51" fmla="*/ 750093 w 1674018"/>
                    <a:gd name="connsiteY51" fmla="*/ 295324 h 545356"/>
                    <a:gd name="connsiteX52" fmla="*/ 764381 w 1674018"/>
                    <a:gd name="connsiteY52" fmla="*/ 290562 h 545356"/>
                    <a:gd name="connsiteX53" fmla="*/ 771525 w 1674018"/>
                    <a:gd name="connsiteY53" fmla="*/ 285799 h 545356"/>
                    <a:gd name="connsiteX54" fmla="*/ 792956 w 1674018"/>
                    <a:gd name="connsiteY54" fmla="*/ 278656 h 545356"/>
                    <a:gd name="connsiteX55" fmla="*/ 807243 w 1674018"/>
                    <a:gd name="connsiteY55" fmla="*/ 273893 h 545356"/>
                    <a:gd name="connsiteX56" fmla="*/ 814387 w 1674018"/>
                    <a:gd name="connsiteY56" fmla="*/ 271512 h 545356"/>
                    <a:gd name="connsiteX57" fmla="*/ 831056 w 1674018"/>
                    <a:gd name="connsiteY57" fmla="*/ 269131 h 545356"/>
                    <a:gd name="connsiteX58" fmla="*/ 854868 w 1674018"/>
                    <a:gd name="connsiteY58" fmla="*/ 261987 h 545356"/>
                    <a:gd name="connsiteX59" fmla="*/ 869156 w 1674018"/>
                    <a:gd name="connsiteY59" fmla="*/ 257224 h 545356"/>
                    <a:gd name="connsiteX60" fmla="*/ 876300 w 1674018"/>
                    <a:gd name="connsiteY60" fmla="*/ 252462 h 545356"/>
                    <a:gd name="connsiteX61" fmla="*/ 900112 w 1674018"/>
                    <a:gd name="connsiteY61" fmla="*/ 245318 h 545356"/>
                    <a:gd name="connsiteX62" fmla="*/ 921543 w 1674018"/>
                    <a:gd name="connsiteY62" fmla="*/ 235793 h 545356"/>
                    <a:gd name="connsiteX63" fmla="*/ 928687 w 1674018"/>
                    <a:gd name="connsiteY63" fmla="*/ 233412 h 545356"/>
                    <a:gd name="connsiteX64" fmla="*/ 935831 w 1674018"/>
                    <a:gd name="connsiteY64" fmla="*/ 231031 h 545356"/>
                    <a:gd name="connsiteX65" fmla="*/ 962025 w 1674018"/>
                    <a:gd name="connsiteY65" fmla="*/ 221506 h 545356"/>
                    <a:gd name="connsiteX66" fmla="*/ 983456 w 1674018"/>
                    <a:gd name="connsiteY66" fmla="*/ 214362 h 545356"/>
                    <a:gd name="connsiteX67" fmla="*/ 990600 w 1674018"/>
                    <a:gd name="connsiteY67" fmla="*/ 211981 h 545356"/>
                    <a:gd name="connsiteX68" fmla="*/ 997743 w 1674018"/>
                    <a:gd name="connsiteY68" fmla="*/ 209599 h 545356"/>
                    <a:gd name="connsiteX69" fmla="*/ 1026318 w 1674018"/>
                    <a:gd name="connsiteY69" fmla="*/ 204837 h 545356"/>
                    <a:gd name="connsiteX70" fmla="*/ 1040606 w 1674018"/>
                    <a:gd name="connsiteY70" fmla="*/ 200074 h 545356"/>
                    <a:gd name="connsiteX71" fmla="*/ 1047750 w 1674018"/>
                    <a:gd name="connsiteY71" fmla="*/ 197693 h 545356"/>
                    <a:gd name="connsiteX72" fmla="*/ 1054893 w 1674018"/>
                    <a:gd name="connsiteY72" fmla="*/ 195312 h 545356"/>
                    <a:gd name="connsiteX73" fmla="*/ 1062037 w 1674018"/>
                    <a:gd name="connsiteY73" fmla="*/ 192931 h 545356"/>
                    <a:gd name="connsiteX74" fmla="*/ 1083468 w 1674018"/>
                    <a:gd name="connsiteY74" fmla="*/ 183406 h 545356"/>
                    <a:gd name="connsiteX75" fmla="*/ 1090612 w 1674018"/>
                    <a:gd name="connsiteY75" fmla="*/ 181024 h 545356"/>
                    <a:gd name="connsiteX76" fmla="*/ 1112043 w 1674018"/>
                    <a:gd name="connsiteY76" fmla="*/ 171499 h 545356"/>
                    <a:gd name="connsiteX77" fmla="*/ 1119187 w 1674018"/>
                    <a:gd name="connsiteY77" fmla="*/ 166737 h 545356"/>
                    <a:gd name="connsiteX78" fmla="*/ 1140618 w 1674018"/>
                    <a:gd name="connsiteY78" fmla="*/ 159593 h 545356"/>
                    <a:gd name="connsiteX79" fmla="*/ 1147762 w 1674018"/>
                    <a:gd name="connsiteY79" fmla="*/ 157212 h 545356"/>
                    <a:gd name="connsiteX80" fmla="*/ 1154906 w 1674018"/>
                    <a:gd name="connsiteY80" fmla="*/ 152449 h 545356"/>
                    <a:gd name="connsiteX81" fmla="*/ 1176337 w 1674018"/>
                    <a:gd name="connsiteY81" fmla="*/ 145306 h 545356"/>
                    <a:gd name="connsiteX82" fmla="*/ 1183481 w 1674018"/>
                    <a:gd name="connsiteY82" fmla="*/ 142924 h 545356"/>
                    <a:gd name="connsiteX83" fmla="*/ 1190625 w 1674018"/>
                    <a:gd name="connsiteY83" fmla="*/ 140543 h 545356"/>
                    <a:gd name="connsiteX84" fmla="*/ 1197768 w 1674018"/>
                    <a:gd name="connsiteY84" fmla="*/ 135781 h 545356"/>
                    <a:gd name="connsiteX85" fmla="*/ 1219200 w 1674018"/>
                    <a:gd name="connsiteY85" fmla="*/ 131018 h 545356"/>
                    <a:gd name="connsiteX86" fmla="*/ 1231106 w 1674018"/>
                    <a:gd name="connsiteY86" fmla="*/ 128637 h 545356"/>
                    <a:gd name="connsiteX87" fmla="*/ 1247775 w 1674018"/>
                    <a:gd name="connsiteY87" fmla="*/ 123874 h 545356"/>
                    <a:gd name="connsiteX88" fmla="*/ 1264443 w 1674018"/>
                    <a:gd name="connsiteY88" fmla="*/ 121493 h 545356"/>
                    <a:gd name="connsiteX89" fmla="*/ 1273968 w 1674018"/>
                    <a:gd name="connsiteY89" fmla="*/ 119112 h 545356"/>
                    <a:gd name="connsiteX90" fmla="*/ 1288256 w 1674018"/>
                    <a:gd name="connsiteY90" fmla="*/ 116731 h 545356"/>
                    <a:gd name="connsiteX91" fmla="*/ 1309687 w 1674018"/>
                    <a:gd name="connsiteY91" fmla="*/ 109587 h 545356"/>
                    <a:gd name="connsiteX92" fmla="*/ 1316831 w 1674018"/>
                    <a:gd name="connsiteY92" fmla="*/ 107206 h 545356"/>
                    <a:gd name="connsiteX93" fmla="*/ 1323975 w 1674018"/>
                    <a:gd name="connsiteY93" fmla="*/ 102443 h 545356"/>
                    <a:gd name="connsiteX94" fmla="*/ 1338262 w 1674018"/>
                    <a:gd name="connsiteY94" fmla="*/ 97681 h 545356"/>
                    <a:gd name="connsiteX95" fmla="*/ 1359693 w 1674018"/>
                    <a:gd name="connsiteY95" fmla="*/ 88156 h 545356"/>
                    <a:gd name="connsiteX96" fmla="*/ 1373981 w 1674018"/>
                    <a:gd name="connsiteY96" fmla="*/ 83393 h 545356"/>
                    <a:gd name="connsiteX97" fmla="*/ 1400175 w 1674018"/>
                    <a:gd name="connsiteY97" fmla="*/ 78631 h 545356"/>
                    <a:gd name="connsiteX98" fmla="*/ 1431131 w 1674018"/>
                    <a:gd name="connsiteY98" fmla="*/ 73868 h 545356"/>
                    <a:gd name="connsiteX99" fmla="*/ 1440656 w 1674018"/>
                    <a:gd name="connsiteY99" fmla="*/ 71487 h 545356"/>
                    <a:gd name="connsiteX100" fmla="*/ 1447800 w 1674018"/>
                    <a:gd name="connsiteY100" fmla="*/ 69106 h 545356"/>
                    <a:gd name="connsiteX101" fmla="*/ 1473993 w 1674018"/>
                    <a:gd name="connsiteY101" fmla="*/ 64343 h 545356"/>
                    <a:gd name="connsiteX102" fmla="*/ 1490662 w 1674018"/>
                    <a:gd name="connsiteY102" fmla="*/ 61962 h 545356"/>
                    <a:gd name="connsiteX103" fmla="*/ 1514475 w 1674018"/>
                    <a:gd name="connsiteY103" fmla="*/ 54818 h 545356"/>
                    <a:gd name="connsiteX104" fmla="*/ 1521618 w 1674018"/>
                    <a:gd name="connsiteY104" fmla="*/ 52437 h 545356"/>
                    <a:gd name="connsiteX105" fmla="*/ 1543050 w 1674018"/>
                    <a:gd name="connsiteY105" fmla="*/ 40531 h 545356"/>
                    <a:gd name="connsiteX106" fmla="*/ 1566862 w 1674018"/>
                    <a:gd name="connsiteY106" fmla="*/ 35768 h 545356"/>
                    <a:gd name="connsiteX107" fmla="*/ 1581150 w 1674018"/>
                    <a:gd name="connsiteY107" fmla="*/ 31006 h 545356"/>
                    <a:gd name="connsiteX108" fmla="*/ 1602581 w 1674018"/>
                    <a:gd name="connsiteY108" fmla="*/ 21481 h 545356"/>
                    <a:gd name="connsiteX109" fmla="*/ 1616868 w 1674018"/>
                    <a:gd name="connsiteY109" fmla="*/ 16718 h 545356"/>
                    <a:gd name="connsiteX110" fmla="*/ 1640681 w 1674018"/>
                    <a:gd name="connsiteY110" fmla="*/ 11956 h 545356"/>
                    <a:gd name="connsiteX111" fmla="*/ 1654968 w 1674018"/>
                    <a:gd name="connsiteY111" fmla="*/ 7193 h 545356"/>
                    <a:gd name="connsiteX112" fmla="*/ 1662112 w 1674018"/>
                    <a:gd name="connsiteY112" fmla="*/ 4812 h 545356"/>
                    <a:gd name="connsiteX113" fmla="*/ 1674018 w 1674018"/>
                    <a:gd name="connsiteY113" fmla="*/ 49 h 54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1674018" h="545356">
                      <a:moveTo>
                        <a:pt x="0" y="545356"/>
                      </a:moveTo>
                      <a:cubicBezTo>
                        <a:pt x="27082" y="541970"/>
                        <a:pt x="12775" y="544229"/>
                        <a:pt x="42862" y="538212"/>
                      </a:cubicBezTo>
                      <a:cubicBezTo>
                        <a:pt x="47785" y="537228"/>
                        <a:pt x="52387" y="535037"/>
                        <a:pt x="57150" y="533449"/>
                      </a:cubicBezTo>
                      <a:lnTo>
                        <a:pt x="64293" y="531068"/>
                      </a:lnTo>
                      <a:cubicBezTo>
                        <a:pt x="68874" y="529541"/>
                        <a:pt x="73897" y="529858"/>
                        <a:pt x="78581" y="528687"/>
                      </a:cubicBezTo>
                      <a:cubicBezTo>
                        <a:pt x="83451" y="527469"/>
                        <a:pt x="88106" y="525512"/>
                        <a:pt x="92868" y="523924"/>
                      </a:cubicBezTo>
                      <a:lnTo>
                        <a:pt x="107156" y="519162"/>
                      </a:lnTo>
                      <a:cubicBezTo>
                        <a:pt x="117872" y="515591"/>
                        <a:pt x="123245" y="516480"/>
                        <a:pt x="135731" y="514399"/>
                      </a:cubicBezTo>
                      <a:cubicBezTo>
                        <a:pt x="138959" y="513861"/>
                        <a:pt x="142121" y="512958"/>
                        <a:pt x="145256" y="512018"/>
                      </a:cubicBezTo>
                      <a:cubicBezTo>
                        <a:pt x="145314" y="512001"/>
                        <a:pt x="163087" y="506074"/>
                        <a:pt x="166687" y="504874"/>
                      </a:cubicBezTo>
                      <a:cubicBezTo>
                        <a:pt x="171267" y="503347"/>
                        <a:pt x="176212" y="503287"/>
                        <a:pt x="180975" y="502493"/>
                      </a:cubicBezTo>
                      <a:cubicBezTo>
                        <a:pt x="195797" y="497552"/>
                        <a:pt x="185657" y="500604"/>
                        <a:pt x="211931" y="495349"/>
                      </a:cubicBezTo>
                      <a:cubicBezTo>
                        <a:pt x="214392" y="494857"/>
                        <a:pt x="216661" y="493658"/>
                        <a:pt x="219075" y="492968"/>
                      </a:cubicBezTo>
                      <a:cubicBezTo>
                        <a:pt x="222222" y="492069"/>
                        <a:pt x="225453" y="491486"/>
                        <a:pt x="228600" y="490587"/>
                      </a:cubicBezTo>
                      <a:cubicBezTo>
                        <a:pt x="231013" y="489898"/>
                        <a:pt x="233330" y="488896"/>
                        <a:pt x="235743" y="488206"/>
                      </a:cubicBezTo>
                      <a:cubicBezTo>
                        <a:pt x="238890" y="487307"/>
                        <a:pt x="242133" y="486764"/>
                        <a:pt x="245268" y="485824"/>
                      </a:cubicBezTo>
                      <a:cubicBezTo>
                        <a:pt x="250076" y="484381"/>
                        <a:pt x="259556" y="481062"/>
                        <a:pt x="259556" y="481062"/>
                      </a:cubicBezTo>
                      <a:cubicBezTo>
                        <a:pt x="261937" y="479474"/>
                        <a:pt x="264085" y="477461"/>
                        <a:pt x="266700" y="476299"/>
                      </a:cubicBezTo>
                      <a:cubicBezTo>
                        <a:pt x="271287" y="474260"/>
                        <a:pt x="276225" y="473124"/>
                        <a:pt x="280987" y="471537"/>
                      </a:cubicBezTo>
                      <a:lnTo>
                        <a:pt x="302418" y="464393"/>
                      </a:lnTo>
                      <a:cubicBezTo>
                        <a:pt x="305133" y="463488"/>
                        <a:pt x="306947" y="460793"/>
                        <a:pt x="309562" y="459631"/>
                      </a:cubicBezTo>
                      <a:cubicBezTo>
                        <a:pt x="314150" y="457592"/>
                        <a:pt x="323850" y="454868"/>
                        <a:pt x="323850" y="454868"/>
                      </a:cubicBezTo>
                      <a:cubicBezTo>
                        <a:pt x="335169" y="447322"/>
                        <a:pt x="328279" y="451010"/>
                        <a:pt x="345281" y="445343"/>
                      </a:cubicBezTo>
                      <a:lnTo>
                        <a:pt x="352425" y="442962"/>
                      </a:lnTo>
                      <a:cubicBezTo>
                        <a:pt x="354806" y="441374"/>
                        <a:pt x="356953" y="439361"/>
                        <a:pt x="359568" y="438199"/>
                      </a:cubicBezTo>
                      <a:cubicBezTo>
                        <a:pt x="359574" y="438196"/>
                        <a:pt x="377425" y="432248"/>
                        <a:pt x="381000" y="431056"/>
                      </a:cubicBezTo>
                      <a:lnTo>
                        <a:pt x="388143" y="428674"/>
                      </a:lnTo>
                      <a:cubicBezTo>
                        <a:pt x="390524" y="427880"/>
                        <a:pt x="393198" y="427685"/>
                        <a:pt x="395287" y="426293"/>
                      </a:cubicBezTo>
                      <a:cubicBezTo>
                        <a:pt x="400050" y="423118"/>
                        <a:pt x="404145" y="418578"/>
                        <a:pt x="409575" y="416768"/>
                      </a:cubicBezTo>
                      <a:lnTo>
                        <a:pt x="431006" y="409624"/>
                      </a:lnTo>
                      <a:lnTo>
                        <a:pt x="438150" y="407243"/>
                      </a:lnTo>
                      <a:lnTo>
                        <a:pt x="445293" y="404862"/>
                      </a:lnTo>
                      <a:cubicBezTo>
                        <a:pt x="447674" y="403274"/>
                        <a:pt x="449696" y="400921"/>
                        <a:pt x="452437" y="400099"/>
                      </a:cubicBezTo>
                      <a:cubicBezTo>
                        <a:pt x="457813" y="398486"/>
                        <a:pt x="463584" y="398722"/>
                        <a:pt x="469106" y="397718"/>
                      </a:cubicBezTo>
                      <a:cubicBezTo>
                        <a:pt x="472326" y="397133"/>
                        <a:pt x="475496" y="396277"/>
                        <a:pt x="478631" y="395337"/>
                      </a:cubicBezTo>
                      <a:cubicBezTo>
                        <a:pt x="483439" y="393894"/>
                        <a:pt x="488156" y="392162"/>
                        <a:pt x="492918" y="390574"/>
                      </a:cubicBezTo>
                      <a:lnTo>
                        <a:pt x="521493" y="381049"/>
                      </a:lnTo>
                      <a:cubicBezTo>
                        <a:pt x="547555" y="372361"/>
                        <a:pt x="508075" y="386220"/>
                        <a:pt x="535781" y="373906"/>
                      </a:cubicBezTo>
                      <a:cubicBezTo>
                        <a:pt x="540368" y="371867"/>
                        <a:pt x="545306" y="370731"/>
                        <a:pt x="550068" y="369143"/>
                      </a:cubicBezTo>
                      <a:lnTo>
                        <a:pt x="557212" y="366762"/>
                      </a:lnTo>
                      <a:cubicBezTo>
                        <a:pt x="568532" y="359214"/>
                        <a:pt x="561641" y="362904"/>
                        <a:pt x="578643" y="357237"/>
                      </a:cubicBezTo>
                      <a:lnTo>
                        <a:pt x="607218" y="347712"/>
                      </a:lnTo>
                      <a:lnTo>
                        <a:pt x="628650" y="340568"/>
                      </a:lnTo>
                      <a:cubicBezTo>
                        <a:pt x="631031" y="339774"/>
                        <a:pt x="633332" y="338679"/>
                        <a:pt x="635793" y="338187"/>
                      </a:cubicBezTo>
                      <a:cubicBezTo>
                        <a:pt x="639762" y="337393"/>
                        <a:pt x="643795" y="336871"/>
                        <a:pt x="647700" y="335806"/>
                      </a:cubicBezTo>
                      <a:cubicBezTo>
                        <a:pt x="652543" y="334485"/>
                        <a:pt x="657225" y="332631"/>
                        <a:pt x="661987" y="331043"/>
                      </a:cubicBezTo>
                      <a:lnTo>
                        <a:pt x="690562" y="321518"/>
                      </a:lnTo>
                      <a:cubicBezTo>
                        <a:pt x="693667" y="320483"/>
                        <a:pt x="696952" y="320077"/>
                        <a:pt x="700087" y="319137"/>
                      </a:cubicBezTo>
                      <a:cubicBezTo>
                        <a:pt x="707300" y="316973"/>
                        <a:pt x="714374" y="314374"/>
                        <a:pt x="721518" y="311993"/>
                      </a:cubicBezTo>
                      <a:cubicBezTo>
                        <a:pt x="724233" y="311088"/>
                        <a:pt x="726102" y="308511"/>
                        <a:pt x="728662" y="307231"/>
                      </a:cubicBezTo>
                      <a:cubicBezTo>
                        <a:pt x="730907" y="306108"/>
                        <a:pt x="733612" y="306068"/>
                        <a:pt x="735806" y="304849"/>
                      </a:cubicBezTo>
                      <a:cubicBezTo>
                        <a:pt x="740809" y="302069"/>
                        <a:pt x="745331" y="298499"/>
                        <a:pt x="750093" y="295324"/>
                      </a:cubicBezTo>
                      <a:cubicBezTo>
                        <a:pt x="754270" y="292539"/>
                        <a:pt x="764381" y="290562"/>
                        <a:pt x="764381" y="290562"/>
                      </a:cubicBezTo>
                      <a:cubicBezTo>
                        <a:pt x="766762" y="288974"/>
                        <a:pt x="768910" y="286961"/>
                        <a:pt x="771525" y="285799"/>
                      </a:cubicBezTo>
                      <a:cubicBezTo>
                        <a:pt x="771533" y="285795"/>
                        <a:pt x="789380" y="279848"/>
                        <a:pt x="792956" y="278656"/>
                      </a:cubicBezTo>
                      <a:lnTo>
                        <a:pt x="807243" y="273893"/>
                      </a:lnTo>
                      <a:cubicBezTo>
                        <a:pt x="809624" y="273099"/>
                        <a:pt x="811902" y="271867"/>
                        <a:pt x="814387" y="271512"/>
                      </a:cubicBezTo>
                      <a:cubicBezTo>
                        <a:pt x="819943" y="270718"/>
                        <a:pt x="825534" y="270135"/>
                        <a:pt x="831056" y="269131"/>
                      </a:cubicBezTo>
                      <a:cubicBezTo>
                        <a:pt x="838966" y="267693"/>
                        <a:pt x="847423" y="264468"/>
                        <a:pt x="854868" y="261987"/>
                      </a:cubicBezTo>
                      <a:cubicBezTo>
                        <a:pt x="854873" y="261985"/>
                        <a:pt x="869152" y="257227"/>
                        <a:pt x="869156" y="257224"/>
                      </a:cubicBezTo>
                      <a:cubicBezTo>
                        <a:pt x="871537" y="255637"/>
                        <a:pt x="873669" y="253589"/>
                        <a:pt x="876300" y="252462"/>
                      </a:cubicBezTo>
                      <a:cubicBezTo>
                        <a:pt x="885622" y="248467"/>
                        <a:pt x="890502" y="251724"/>
                        <a:pt x="900112" y="245318"/>
                      </a:cubicBezTo>
                      <a:cubicBezTo>
                        <a:pt x="911432" y="237772"/>
                        <a:pt x="904543" y="241460"/>
                        <a:pt x="921543" y="235793"/>
                      </a:cubicBezTo>
                      <a:lnTo>
                        <a:pt x="928687" y="233412"/>
                      </a:lnTo>
                      <a:lnTo>
                        <a:pt x="935831" y="231031"/>
                      </a:lnTo>
                      <a:cubicBezTo>
                        <a:pt x="950809" y="221045"/>
                        <a:pt x="934737" y="230603"/>
                        <a:pt x="962025" y="221506"/>
                      </a:cubicBezTo>
                      <a:lnTo>
                        <a:pt x="983456" y="214362"/>
                      </a:lnTo>
                      <a:lnTo>
                        <a:pt x="990600" y="211981"/>
                      </a:lnTo>
                      <a:cubicBezTo>
                        <a:pt x="992981" y="211187"/>
                        <a:pt x="995258" y="209954"/>
                        <a:pt x="997743" y="209599"/>
                      </a:cubicBezTo>
                      <a:cubicBezTo>
                        <a:pt x="1004896" y="208577"/>
                        <a:pt x="1018659" y="206926"/>
                        <a:pt x="1026318" y="204837"/>
                      </a:cubicBezTo>
                      <a:cubicBezTo>
                        <a:pt x="1031161" y="203516"/>
                        <a:pt x="1035843" y="201662"/>
                        <a:pt x="1040606" y="200074"/>
                      </a:cubicBezTo>
                      <a:lnTo>
                        <a:pt x="1047750" y="197693"/>
                      </a:lnTo>
                      <a:lnTo>
                        <a:pt x="1054893" y="195312"/>
                      </a:lnTo>
                      <a:lnTo>
                        <a:pt x="1062037" y="192931"/>
                      </a:lnTo>
                      <a:cubicBezTo>
                        <a:pt x="1073359" y="185383"/>
                        <a:pt x="1066464" y="189074"/>
                        <a:pt x="1083468" y="183406"/>
                      </a:cubicBezTo>
                      <a:cubicBezTo>
                        <a:pt x="1085849" y="182612"/>
                        <a:pt x="1088523" y="182416"/>
                        <a:pt x="1090612" y="181024"/>
                      </a:cubicBezTo>
                      <a:cubicBezTo>
                        <a:pt x="1101933" y="173478"/>
                        <a:pt x="1095041" y="177167"/>
                        <a:pt x="1112043" y="171499"/>
                      </a:cubicBezTo>
                      <a:cubicBezTo>
                        <a:pt x="1114758" y="170594"/>
                        <a:pt x="1116572" y="167899"/>
                        <a:pt x="1119187" y="166737"/>
                      </a:cubicBezTo>
                      <a:cubicBezTo>
                        <a:pt x="1119189" y="166736"/>
                        <a:pt x="1137045" y="160784"/>
                        <a:pt x="1140618" y="159593"/>
                      </a:cubicBezTo>
                      <a:lnTo>
                        <a:pt x="1147762" y="157212"/>
                      </a:lnTo>
                      <a:cubicBezTo>
                        <a:pt x="1150143" y="155624"/>
                        <a:pt x="1152291" y="153611"/>
                        <a:pt x="1154906" y="152449"/>
                      </a:cubicBezTo>
                      <a:cubicBezTo>
                        <a:pt x="1154914" y="152445"/>
                        <a:pt x="1172761" y="146498"/>
                        <a:pt x="1176337" y="145306"/>
                      </a:cubicBezTo>
                      <a:lnTo>
                        <a:pt x="1183481" y="142924"/>
                      </a:lnTo>
                      <a:lnTo>
                        <a:pt x="1190625" y="140543"/>
                      </a:lnTo>
                      <a:cubicBezTo>
                        <a:pt x="1193006" y="138956"/>
                        <a:pt x="1195209" y="137061"/>
                        <a:pt x="1197768" y="135781"/>
                      </a:cubicBezTo>
                      <a:cubicBezTo>
                        <a:pt x="1203769" y="132780"/>
                        <a:pt x="1213444" y="132064"/>
                        <a:pt x="1219200" y="131018"/>
                      </a:cubicBezTo>
                      <a:cubicBezTo>
                        <a:pt x="1223182" y="130294"/>
                        <a:pt x="1227180" y="129619"/>
                        <a:pt x="1231106" y="128637"/>
                      </a:cubicBezTo>
                      <a:cubicBezTo>
                        <a:pt x="1244700" y="125239"/>
                        <a:pt x="1231453" y="126842"/>
                        <a:pt x="1247775" y="123874"/>
                      </a:cubicBezTo>
                      <a:cubicBezTo>
                        <a:pt x="1253297" y="122870"/>
                        <a:pt x="1258921" y="122497"/>
                        <a:pt x="1264443" y="121493"/>
                      </a:cubicBezTo>
                      <a:cubicBezTo>
                        <a:pt x="1267663" y="120908"/>
                        <a:pt x="1270759" y="119754"/>
                        <a:pt x="1273968" y="119112"/>
                      </a:cubicBezTo>
                      <a:cubicBezTo>
                        <a:pt x="1278703" y="118165"/>
                        <a:pt x="1283493" y="117525"/>
                        <a:pt x="1288256" y="116731"/>
                      </a:cubicBezTo>
                      <a:lnTo>
                        <a:pt x="1309687" y="109587"/>
                      </a:lnTo>
                      <a:lnTo>
                        <a:pt x="1316831" y="107206"/>
                      </a:lnTo>
                      <a:cubicBezTo>
                        <a:pt x="1319212" y="105618"/>
                        <a:pt x="1321360" y="103605"/>
                        <a:pt x="1323975" y="102443"/>
                      </a:cubicBezTo>
                      <a:cubicBezTo>
                        <a:pt x="1328562" y="100404"/>
                        <a:pt x="1338262" y="97681"/>
                        <a:pt x="1338262" y="97681"/>
                      </a:cubicBezTo>
                      <a:cubicBezTo>
                        <a:pt x="1349584" y="90133"/>
                        <a:pt x="1342689" y="93824"/>
                        <a:pt x="1359693" y="88156"/>
                      </a:cubicBezTo>
                      <a:lnTo>
                        <a:pt x="1373981" y="83393"/>
                      </a:lnTo>
                      <a:cubicBezTo>
                        <a:pt x="1377814" y="82116"/>
                        <a:pt x="1397174" y="79231"/>
                        <a:pt x="1400175" y="78631"/>
                      </a:cubicBezTo>
                      <a:cubicBezTo>
                        <a:pt x="1425962" y="73473"/>
                        <a:pt x="1386047" y="78877"/>
                        <a:pt x="1431131" y="73868"/>
                      </a:cubicBezTo>
                      <a:cubicBezTo>
                        <a:pt x="1434306" y="73074"/>
                        <a:pt x="1437509" y="72386"/>
                        <a:pt x="1440656" y="71487"/>
                      </a:cubicBezTo>
                      <a:cubicBezTo>
                        <a:pt x="1443070" y="70797"/>
                        <a:pt x="1445365" y="69715"/>
                        <a:pt x="1447800" y="69106"/>
                      </a:cubicBezTo>
                      <a:cubicBezTo>
                        <a:pt x="1453755" y="67617"/>
                        <a:pt x="1468460" y="65194"/>
                        <a:pt x="1473993" y="64343"/>
                      </a:cubicBezTo>
                      <a:cubicBezTo>
                        <a:pt x="1479540" y="63490"/>
                        <a:pt x="1485140" y="62966"/>
                        <a:pt x="1490662" y="61962"/>
                      </a:cubicBezTo>
                      <a:cubicBezTo>
                        <a:pt x="1498582" y="60522"/>
                        <a:pt x="1507015" y="57305"/>
                        <a:pt x="1514475" y="54818"/>
                      </a:cubicBezTo>
                      <a:lnTo>
                        <a:pt x="1521618" y="52437"/>
                      </a:lnTo>
                      <a:cubicBezTo>
                        <a:pt x="1531251" y="46015"/>
                        <a:pt x="1533433" y="42750"/>
                        <a:pt x="1543050" y="40531"/>
                      </a:cubicBezTo>
                      <a:cubicBezTo>
                        <a:pt x="1550937" y="38711"/>
                        <a:pt x="1558925" y="37356"/>
                        <a:pt x="1566862" y="35768"/>
                      </a:cubicBezTo>
                      <a:cubicBezTo>
                        <a:pt x="1571785" y="34783"/>
                        <a:pt x="1581150" y="31006"/>
                        <a:pt x="1581150" y="31006"/>
                      </a:cubicBezTo>
                      <a:cubicBezTo>
                        <a:pt x="1592471" y="23457"/>
                        <a:pt x="1585576" y="27149"/>
                        <a:pt x="1602581" y="21481"/>
                      </a:cubicBezTo>
                      <a:lnTo>
                        <a:pt x="1616868" y="16718"/>
                      </a:lnTo>
                      <a:lnTo>
                        <a:pt x="1640681" y="11956"/>
                      </a:lnTo>
                      <a:cubicBezTo>
                        <a:pt x="1645604" y="10972"/>
                        <a:pt x="1650206" y="8781"/>
                        <a:pt x="1654968" y="7193"/>
                      </a:cubicBezTo>
                      <a:lnTo>
                        <a:pt x="1662112" y="4812"/>
                      </a:lnTo>
                      <a:cubicBezTo>
                        <a:pt x="1670577" y="-832"/>
                        <a:pt x="1666394" y="49"/>
                        <a:pt x="1674018" y="49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7141369" y="4369494"/>
                  <a:ext cx="1493044" cy="483494"/>
                </a:xfrm>
                <a:custGeom>
                  <a:avLst/>
                  <a:gdLst>
                    <a:gd name="connsiteX0" fmla="*/ 0 w 1493044"/>
                    <a:gd name="connsiteY0" fmla="*/ 483494 h 483494"/>
                    <a:gd name="connsiteX1" fmla="*/ 11906 w 1493044"/>
                    <a:gd name="connsiteY1" fmla="*/ 478731 h 483494"/>
                    <a:gd name="connsiteX2" fmla="*/ 33337 w 1493044"/>
                    <a:gd name="connsiteY2" fmla="*/ 471588 h 483494"/>
                    <a:gd name="connsiteX3" fmla="*/ 47625 w 1493044"/>
                    <a:gd name="connsiteY3" fmla="*/ 466825 h 483494"/>
                    <a:gd name="connsiteX4" fmla="*/ 54769 w 1493044"/>
                    <a:gd name="connsiteY4" fmla="*/ 464444 h 483494"/>
                    <a:gd name="connsiteX5" fmla="*/ 69056 w 1493044"/>
                    <a:gd name="connsiteY5" fmla="*/ 454919 h 483494"/>
                    <a:gd name="connsiteX6" fmla="*/ 83344 w 1493044"/>
                    <a:gd name="connsiteY6" fmla="*/ 450156 h 483494"/>
                    <a:gd name="connsiteX7" fmla="*/ 97631 w 1493044"/>
                    <a:gd name="connsiteY7" fmla="*/ 440631 h 483494"/>
                    <a:gd name="connsiteX8" fmla="*/ 104775 w 1493044"/>
                    <a:gd name="connsiteY8" fmla="*/ 435869 h 483494"/>
                    <a:gd name="connsiteX9" fmla="*/ 123825 w 1493044"/>
                    <a:gd name="connsiteY9" fmla="*/ 431106 h 483494"/>
                    <a:gd name="connsiteX10" fmla="*/ 138112 w 1493044"/>
                    <a:gd name="connsiteY10" fmla="*/ 426344 h 483494"/>
                    <a:gd name="connsiteX11" fmla="*/ 145256 w 1493044"/>
                    <a:gd name="connsiteY11" fmla="*/ 419200 h 483494"/>
                    <a:gd name="connsiteX12" fmla="*/ 154781 w 1493044"/>
                    <a:gd name="connsiteY12" fmla="*/ 416819 h 483494"/>
                    <a:gd name="connsiteX13" fmla="*/ 169069 w 1493044"/>
                    <a:gd name="connsiteY13" fmla="*/ 412056 h 483494"/>
                    <a:gd name="connsiteX14" fmla="*/ 176212 w 1493044"/>
                    <a:gd name="connsiteY14" fmla="*/ 409675 h 483494"/>
                    <a:gd name="connsiteX15" fmla="*/ 183356 w 1493044"/>
                    <a:gd name="connsiteY15" fmla="*/ 407294 h 483494"/>
                    <a:gd name="connsiteX16" fmla="*/ 190500 w 1493044"/>
                    <a:gd name="connsiteY16" fmla="*/ 402531 h 483494"/>
                    <a:gd name="connsiteX17" fmla="*/ 204787 w 1493044"/>
                    <a:gd name="connsiteY17" fmla="*/ 397769 h 483494"/>
                    <a:gd name="connsiteX18" fmla="*/ 211931 w 1493044"/>
                    <a:gd name="connsiteY18" fmla="*/ 393006 h 483494"/>
                    <a:gd name="connsiteX19" fmla="*/ 250031 w 1493044"/>
                    <a:gd name="connsiteY19" fmla="*/ 383481 h 483494"/>
                    <a:gd name="connsiteX20" fmla="*/ 264319 w 1493044"/>
                    <a:gd name="connsiteY20" fmla="*/ 373956 h 483494"/>
                    <a:gd name="connsiteX21" fmla="*/ 278606 w 1493044"/>
                    <a:gd name="connsiteY21" fmla="*/ 369194 h 483494"/>
                    <a:gd name="connsiteX22" fmla="*/ 285750 w 1493044"/>
                    <a:gd name="connsiteY22" fmla="*/ 364431 h 483494"/>
                    <a:gd name="connsiteX23" fmla="*/ 307181 w 1493044"/>
                    <a:gd name="connsiteY23" fmla="*/ 357288 h 483494"/>
                    <a:gd name="connsiteX24" fmla="*/ 321469 w 1493044"/>
                    <a:gd name="connsiteY24" fmla="*/ 352525 h 483494"/>
                    <a:gd name="connsiteX25" fmla="*/ 328612 w 1493044"/>
                    <a:gd name="connsiteY25" fmla="*/ 350144 h 483494"/>
                    <a:gd name="connsiteX26" fmla="*/ 359569 w 1493044"/>
                    <a:gd name="connsiteY26" fmla="*/ 345381 h 483494"/>
                    <a:gd name="connsiteX27" fmla="*/ 388144 w 1493044"/>
                    <a:gd name="connsiteY27" fmla="*/ 340619 h 483494"/>
                    <a:gd name="connsiteX28" fmla="*/ 402431 w 1493044"/>
                    <a:gd name="connsiteY28" fmla="*/ 338238 h 483494"/>
                    <a:gd name="connsiteX29" fmla="*/ 419100 w 1493044"/>
                    <a:gd name="connsiteY29" fmla="*/ 335856 h 483494"/>
                    <a:gd name="connsiteX30" fmla="*/ 440531 w 1493044"/>
                    <a:gd name="connsiteY30" fmla="*/ 328713 h 483494"/>
                    <a:gd name="connsiteX31" fmla="*/ 447675 w 1493044"/>
                    <a:gd name="connsiteY31" fmla="*/ 326331 h 483494"/>
                    <a:gd name="connsiteX32" fmla="*/ 454819 w 1493044"/>
                    <a:gd name="connsiteY32" fmla="*/ 323950 h 483494"/>
                    <a:gd name="connsiteX33" fmla="*/ 461962 w 1493044"/>
                    <a:gd name="connsiteY33" fmla="*/ 319188 h 483494"/>
                    <a:gd name="connsiteX34" fmla="*/ 488156 w 1493044"/>
                    <a:gd name="connsiteY34" fmla="*/ 312044 h 483494"/>
                    <a:gd name="connsiteX35" fmla="*/ 497681 w 1493044"/>
                    <a:gd name="connsiteY35" fmla="*/ 309663 h 483494"/>
                    <a:gd name="connsiteX36" fmla="*/ 514350 w 1493044"/>
                    <a:gd name="connsiteY36" fmla="*/ 307281 h 483494"/>
                    <a:gd name="connsiteX37" fmla="*/ 523875 w 1493044"/>
                    <a:gd name="connsiteY37" fmla="*/ 304900 h 483494"/>
                    <a:gd name="connsiteX38" fmla="*/ 538162 w 1493044"/>
                    <a:gd name="connsiteY38" fmla="*/ 300138 h 483494"/>
                    <a:gd name="connsiteX39" fmla="*/ 564356 w 1493044"/>
                    <a:gd name="connsiteY39" fmla="*/ 297756 h 483494"/>
                    <a:gd name="connsiteX40" fmla="*/ 573881 w 1493044"/>
                    <a:gd name="connsiteY40" fmla="*/ 295375 h 483494"/>
                    <a:gd name="connsiteX41" fmla="*/ 595312 w 1493044"/>
                    <a:gd name="connsiteY41" fmla="*/ 288231 h 483494"/>
                    <a:gd name="connsiteX42" fmla="*/ 602456 w 1493044"/>
                    <a:gd name="connsiteY42" fmla="*/ 283469 h 483494"/>
                    <a:gd name="connsiteX43" fmla="*/ 614362 w 1493044"/>
                    <a:gd name="connsiteY43" fmla="*/ 281088 h 483494"/>
                    <a:gd name="connsiteX44" fmla="*/ 657225 w 1493044"/>
                    <a:gd name="connsiteY44" fmla="*/ 273944 h 483494"/>
                    <a:gd name="connsiteX45" fmla="*/ 669131 w 1493044"/>
                    <a:gd name="connsiteY45" fmla="*/ 271563 h 483494"/>
                    <a:gd name="connsiteX46" fmla="*/ 683419 w 1493044"/>
                    <a:gd name="connsiteY46" fmla="*/ 266800 h 483494"/>
                    <a:gd name="connsiteX47" fmla="*/ 704850 w 1493044"/>
                    <a:gd name="connsiteY47" fmla="*/ 257275 h 483494"/>
                    <a:gd name="connsiteX48" fmla="*/ 711994 w 1493044"/>
                    <a:gd name="connsiteY48" fmla="*/ 254894 h 483494"/>
                    <a:gd name="connsiteX49" fmla="*/ 719137 w 1493044"/>
                    <a:gd name="connsiteY49" fmla="*/ 250131 h 483494"/>
                    <a:gd name="connsiteX50" fmla="*/ 740569 w 1493044"/>
                    <a:gd name="connsiteY50" fmla="*/ 245369 h 483494"/>
                    <a:gd name="connsiteX51" fmla="*/ 750094 w 1493044"/>
                    <a:gd name="connsiteY51" fmla="*/ 242988 h 483494"/>
                    <a:gd name="connsiteX52" fmla="*/ 764381 w 1493044"/>
                    <a:gd name="connsiteY52" fmla="*/ 238225 h 483494"/>
                    <a:gd name="connsiteX53" fmla="*/ 785812 w 1493044"/>
                    <a:gd name="connsiteY53" fmla="*/ 231081 h 483494"/>
                    <a:gd name="connsiteX54" fmla="*/ 795337 w 1493044"/>
                    <a:gd name="connsiteY54" fmla="*/ 228700 h 483494"/>
                    <a:gd name="connsiteX55" fmla="*/ 802481 w 1493044"/>
                    <a:gd name="connsiteY55" fmla="*/ 226319 h 483494"/>
                    <a:gd name="connsiteX56" fmla="*/ 828675 w 1493044"/>
                    <a:gd name="connsiteY56" fmla="*/ 221556 h 483494"/>
                    <a:gd name="connsiteX57" fmla="*/ 842962 w 1493044"/>
                    <a:gd name="connsiteY57" fmla="*/ 216794 h 483494"/>
                    <a:gd name="connsiteX58" fmla="*/ 850106 w 1493044"/>
                    <a:gd name="connsiteY58" fmla="*/ 214413 h 483494"/>
                    <a:gd name="connsiteX59" fmla="*/ 857250 w 1493044"/>
                    <a:gd name="connsiteY59" fmla="*/ 209650 h 483494"/>
                    <a:gd name="connsiteX60" fmla="*/ 871537 w 1493044"/>
                    <a:gd name="connsiteY60" fmla="*/ 204888 h 483494"/>
                    <a:gd name="connsiteX61" fmla="*/ 878681 w 1493044"/>
                    <a:gd name="connsiteY61" fmla="*/ 200125 h 483494"/>
                    <a:gd name="connsiteX62" fmla="*/ 895350 w 1493044"/>
                    <a:gd name="connsiteY62" fmla="*/ 195363 h 483494"/>
                    <a:gd name="connsiteX63" fmla="*/ 909637 w 1493044"/>
                    <a:gd name="connsiteY63" fmla="*/ 190600 h 483494"/>
                    <a:gd name="connsiteX64" fmla="*/ 938212 w 1493044"/>
                    <a:gd name="connsiteY64" fmla="*/ 181075 h 483494"/>
                    <a:gd name="connsiteX65" fmla="*/ 945356 w 1493044"/>
                    <a:gd name="connsiteY65" fmla="*/ 176313 h 483494"/>
                    <a:gd name="connsiteX66" fmla="*/ 952500 w 1493044"/>
                    <a:gd name="connsiteY66" fmla="*/ 173931 h 483494"/>
                    <a:gd name="connsiteX67" fmla="*/ 959644 w 1493044"/>
                    <a:gd name="connsiteY67" fmla="*/ 169169 h 483494"/>
                    <a:gd name="connsiteX68" fmla="*/ 983456 w 1493044"/>
                    <a:gd name="connsiteY68" fmla="*/ 162025 h 483494"/>
                    <a:gd name="connsiteX69" fmla="*/ 997744 w 1493044"/>
                    <a:gd name="connsiteY69" fmla="*/ 157263 h 483494"/>
                    <a:gd name="connsiteX70" fmla="*/ 1009650 w 1493044"/>
                    <a:gd name="connsiteY70" fmla="*/ 154881 h 483494"/>
                    <a:gd name="connsiteX71" fmla="*/ 1023937 w 1493044"/>
                    <a:gd name="connsiteY71" fmla="*/ 150119 h 483494"/>
                    <a:gd name="connsiteX72" fmla="*/ 1031081 w 1493044"/>
                    <a:gd name="connsiteY72" fmla="*/ 147738 h 483494"/>
                    <a:gd name="connsiteX73" fmla="*/ 1040606 w 1493044"/>
                    <a:gd name="connsiteY73" fmla="*/ 145356 h 483494"/>
                    <a:gd name="connsiteX74" fmla="*/ 1054894 w 1493044"/>
                    <a:gd name="connsiteY74" fmla="*/ 138213 h 483494"/>
                    <a:gd name="connsiteX75" fmla="*/ 1062037 w 1493044"/>
                    <a:gd name="connsiteY75" fmla="*/ 135831 h 483494"/>
                    <a:gd name="connsiteX76" fmla="*/ 1069181 w 1493044"/>
                    <a:gd name="connsiteY76" fmla="*/ 131069 h 483494"/>
                    <a:gd name="connsiteX77" fmla="*/ 1083469 w 1493044"/>
                    <a:gd name="connsiteY77" fmla="*/ 126306 h 483494"/>
                    <a:gd name="connsiteX78" fmla="*/ 1097756 w 1493044"/>
                    <a:gd name="connsiteY78" fmla="*/ 121544 h 483494"/>
                    <a:gd name="connsiteX79" fmla="*/ 1112044 w 1493044"/>
                    <a:gd name="connsiteY79" fmla="*/ 116781 h 483494"/>
                    <a:gd name="connsiteX80" fmla="*/ 1119187 w 1493044"/>
                    <a:gd name="connsiteY80" fmla="*/ 112019 h 483494"/>
                    <a:gd name="connsiteX81" fmla="*/ 1140619 w 1493044"/>
                    <a:gd name="connsiteY81" fmla="*/ 104875 h 483494"/>
                    <a:gd name="connsiteX82" fmla="*/ 1154906 w 1493044"/>
                    <a:gd name="connsiteY82" fmla="*/ 100113 h 483494"/>
                    <a:gd name="connsiteX83" fmla="*/ 1173956 w 1493044"/>
                    <a:gd name="connsiteY83" fmla="*/ 95350 h 483494"/>
                    <a:gd name="connsiteX84" fmla="*/ 1181100 w 1493044"/>
                    <a:gd name="connsiteY84" fmla="*/ 92969 h 483494"/>
                    <a:gd name="connsiteX85" fmla="*/ 1195387 w 1493044"/>
                    <a:gd name="connsiteY85" fmla="*/ 90588 h 483494"/>
                    <a:gd name="connsiteX86" fmla="*/ 1216819 w 1493044"/>
                    <a:gd name="connsiteY86" fmla="*/ 83444 h 483494"/>
                    <a:gd name="connsiteX87" fmla="*/ 1223962 w 1493044"/>
                    <a:gd name="connsiteY87" fmla="*/ 81063 h 483494"/>
                    <a:gd name="connsiteX88" fmla="*/ 1231106 w 1493044"/>
                    <a:gd name="connsiteY88" fmla="*/ 76300 h 483494"/>
                    <a:gd name="connsiteX89" fmla="*/ 1245394 w 1493044"/>
                    <a:gd name="connsiteY89" fmla="*/ 71538 h 483494"/>
                    <a:gd name="connsiteX90" fmla="*/ 1259681 w 1493044"/>
                    <a:gd name="connsiteY90" fmla="*/ 66775 h 483494"/>
                    <a:gd name="connsiteX91" fmla="*/ 1281112 w 1493044"/>
                    <a:gd name="connsiteY91" fmla="*/ 59631 h 483494"/>
                    <a:gd name="connsiteX92" fmla="*/ 1288256 w 1493044"/>
                    <a:gd name="connsiteY92" fmla="*/ 57250 h 483494"/>
                    <a:gd name="connsiteX93" fmla="*/ 1309687 w 1493044"/>
                    <a:gd name="connsiteY93" fmla="*/ 54869 h 483494"/>
                    <a:gd name="connsiteX94" fmla="*/ 1326356 w 1493044"/>
                    <a:gd name="connsiteY94" fmla="*/ 52488 h 483494"/>
                    <a:gd name="connsiteX95" fmla="*/ 1345406 w 1493044"/>
                    <a:gd name="connsiteY95" fmla="*/ 50106 h 483494"/>
                    <a:gd name="connsiteX96" fmla="*/ 1381125 w 1493044"/>
                    <a:gd name="connsiteY96" fmla="*/ 38200 h 483494"/>
                    <a:gd name="connsiteX97" fmla="*/ 1388269 w 1493044"/>
                    <a:gd name="connsiteY97" fmla="*/ 35819 h 483494"/>
                    <a:gd name="connsiteX98" fmla="*/ 1395412 w 1493044"/>
                    <a:gd name="connsiteY98" fmla="*/ 33438 h 483494"/>
                    <a:gd name="connsiteX99" fmla="*/ 1402556 w 1493044"/>
                    <a:gd name="connsiteY99" fmla="*/ 28675 h 483494"/>
                    <a:gd name="connsiteX100" fmla="*/ 1416844 w 1493044"/>
                    <a:gd name="connsiteY100" fmla="*/ 23913 h 483494"/>
                    <a:gd name="connsiteX101" fmla="*/ 1423987 w 1493044"/>
                    <a:gd name="connsiteY101" fmla="*/ 19150 h 483494"/>
                    <a:gd name="connsiteX102" fmla="*/ 1438275 w 1493044"/>
                    <a:gd name="connsiteY102" fmla="*/ 14388 h 483494"/>
                    <a:gd name="connsiteX103" fmla="*/ 1445419 w 1493044"/>
                    <a:gd name="connsiteY103" fmla="*/ 12006 h 483494"/>
                    <a:gd name="connsiteX104" fmla="*/ 1454944 w 1493044"/>
                    <a:gd name="connsiteY104" fmla="*/ 9625 h 483494"/>
                    <a:gd name="connsiteX105" fmla="*/ 1476375 w 1493044"/>
                    <a:gd name="connsiteY105" fmla="*/ 2481 h 483494"/>
                    <a:gd name="connsiteX106" fmla="*/ 1488281 w 1493044"/>
                    <a:gd name="connsiteY106" fmla="*/ 100 h 483494"/>
                    <a:gd name="connsiteX107" fmla="*/ 1493044 w 1493044"/>
                    <a:gd name="connsiteY107" fmla="*/ 100 h 483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1493044" h="483494">
                      <a:moveTo>
                        <a:pt x="0" y="483494"/>
                      </a:moveTo>
                      <a:cubicBezTo>
                        <a:pt x="3969" y="481906"/>
                        <a:pt x="7889" y="480192"/>
                        <a:pt x="11906" y="478731"/>
                      </a:cubicBezTo>
                      <a:cubicBezTo>
                        <a:pt x="18983" y="476158"/>
                        <a:pt x="26194" y="473969"/>
                        <a:pt x="33337" y="471588"/>
                      </a:cubicBezTo>
                      <a:lnTo>
                        <a:pt x="47625" y="466825"/>
                      </a:lnTo>
                      <a:lnTo>
                        <a:pt x="54769" y="464444"/>
                      </a:lnTo>
                      <a:cubicBezTo>
                        <a:pt x="59531" y="461269"/>
                        <a:pt x="63626" y="456729"/>
                        <a:pt x="69056" y="454919"/>
                      </a:cubicBezTo>
                      <a:cubicBezTo>
                        <a:pt x="73819" y="453331"/>
                        <a:pt x="79167" y="452941"/>
                        <a:pt x="83344" y="450156"/>
                      </a:cubicBezTo>
                      <a:lnTo>
                        <a:pt x="97631" y="440631"/>
                      </a:lnTo>
                      <a:cubicBezTo>
                        <a:pt x="100012" y="439044"/>
                        <a:pt x="102060" y="436774"/>
                        <a:pt x="104775" y="435869"/>
                      </a:cubicBezTo>
                      <a:cubicBezTo>
                        <a:pt x="126455" y="428643"/>
                        <a:pt x="92210" y="439729"/>
                        <a:pt x="123825" y="431106"/>
                      </a:cubicBezTo>
                      <a:cubicBezTo>
                        <a:pt x="128668" y="429785"/>
                        <a:pt x="138112" y="426344"/>
                        <a:pt x="138112" y="426344"/>
                      </a:cubicBezTo>
                      <a:cubicBezTo>
                        <a:pt x="140493" y="423963"/>
                        <a:pt x="142332" y="420871"/>
                        <a:pt x="145256" y="419200"/>
                      </a:cubicBezTo>
                      <a:cubicBezTo>
                        <a:pt x="148098" y="417576"/>
                        <a:pt x="151646" y="417759"/>
                        <a:pt x="154781" y="416819"/>
                      </a:cubicBezTo>
                      <a:cubicBezTo>
                        <a:pt x="159590" y="415376"/>
                        <a:pt x="164306" y="413644"/>
                        <a:pt x="169069" y="412056"/>
                      </a:cubicBezTo>
                      <a:lnTo>
                        <a:pt x="176212" y="409675"/>
                      </a:lnTo>
                      <a:lnTo>
                        <a:pt x="183356" y="407294"/>
                      </a:lnTo>
                      <a:cubicBezTo>
                        <a:pt x="185737" y="405706"/>
                        <a:pt x="187885" y="403693"/>
                        <a:pt x="190500" y="402531"/>
                      </a:cubicBezTo>
                      <a:cubicBezTo>
                        <a:pt x="195087" y="400492"/>
                        <a:pt x="204787" y="397769"/>
                        <a:pt x="204787" y="397769"/>
                      </a:cubicBezTo>
                      <a:cubicBezTo>
                        <a:pt x="207168" y="396181"/>
                        <a:pt x="209195" y="393848"/>
                        <a:pt x="211931" y="393006"/>
                      </a:cubicBezTo>
                      <a:cubicBezTo>
                        <a:pt x="216404" y="391630"/>
                        <a:pt x="243111" y="388094"/>
                        <a:pt x="250031" y="383481"/>
                      </a:cubicBezTo>
                      <a:lnTo>
                        <a:pt x="264319" y="373956"/>
                      </a:lnTo>
                      <a:cubicBezTo>
                        <a:pt x="268496" y="371172"/>
                        <a:pt x="278606" y="369194"/>
                        <a:pt x="278606" y="369194"/>
                      </a:cubicBezTo>
                      <a:cubicBezTo>
                        <a:pt x="280987" y="367606"/>
                        <a:pt x="283135" y="365593"/>
                        <a:pt x="285750" y="364431"/>
                      </a:cubicBezTo>
                      <a:cubicBezTo>
                        <a:pt x="285758" y="364427"/>
                        <a:pt x="303605" y="358480"/>
                        <a:pt x="307181" y="357288"/>
                      </a:cubicBezTo>
                      <a:lnTo>
                        <a:pt x="321469" y="352525"/>
                      </a:lnTo>
                      <a:cubicBezTo>
                        <a:pt x="323850" y="351731"/>
                        <a:pt x="326136" y="350557"/>
                        <a:pt x="328612" y="350144"/>
                      </a:cubicBezTo>
                      <a:cubicBezTo>
                        <a:pt x="348436" y="346840"/>
                        <a:pt x="338120" y="348446"/>
                        <a:pt x="359569" y="345381"/>
                      </a:cubicBezTo>
                      <a:cubicBezTo>
                        <a:pt x="374459" y="340418"/>
                        <a:pt x="361559" y="344163"/>
                        <a:pt x="388144" y="340619"/>
                      </a:cubicBezTo>
                      <a:cubicBezTo>
                        <a:pt x="392930" y="339981"/>
                        <a:pt x="397659" y="338972"/>
                        <a:pt x="402431" y="338238"/>
                      </a:cubicBezTo>
                      <a:cubicBezTo>
                        <a:pt x="407978" y="337384"/>
                        <a:pt x="413544" y="336650"/>
                        <a:pt x="419100" y="335856"/>
                      </a:cubicBezTo>
                      <a:lnTo>
                        <a:pt x="440531" y="328713"/>
                      </a:lnTo>
                      <a:lnTo>
                        <a:pt x="447675" y="326331"/>
                      </a:lnTo>
                      <a:lnTo>
                        <a:pt x="454819" y="323950"/>
                      </a:lnTo>
                      <a:cubicBezTo>
                        <a:pt x="457200" y="322363"/>
                        <a:pt x="459347" y="320350"/>
                        <a:pt x="461962" y="319188"/>
                      </a:cubicBezTo>
                      <a:cubicBezTo>
                        <a:pt x="473115" y="314231"/>
                        <a:pt x="476950" y="314534"/>
                        <a:pt x="488156" y="312044"/>
                      </a:cubicBezTo>
                      <a:cubicBezTo>
                        <a:pt x="491351" y="311334"/>
                        <a:pt x="494461" y="310248"/>
                        <a:pt x="497681" y="309663"/>
                      </a:cubicBezTo>
                      <a:cubicBezTo>
                        <a:pt x="503203" y="308659"/>
                        <a:pt x="508828" y="308285"/>
                        <a:pt x="514350" y="307281"/>
                      </a:cubicBezTo>
                      <a:cubicBezTo>
                        <a:pt x="517570" y="306696"/>
                        <a:pt x="520740" y="305840"/>
                        <a:pt x="523875" y="304900"/>
                      </a:cubicBezTo>
                      <a:cubicBezTo>
                        <a:pt x="528683" y="303458"/>
                        <a:pt x="533163" y="300593"/>
                        <a:pt x="538162" y="300138"/>
                      </a:cubicBezTo>
                      <a:lnTo>
                        <a:pt x="564356" y="297756"/>
                      </a:lnTo>
                      <a:cubicBezTo>
                        <a:pt x="567531" y="296962"/>
                        <a:pt x="570746" y="296315"/>
                        <a:pt x="573881" y="295375"/>
                      </a:cubicBezTo>
                      <a:cubicBezTo>
                        <a:pt x="573974" y="295347"/>
                        <a:pt x="591694" y="289437"/>
                        <a:pt x="595312" y="288231"/>
                      </a:cubicBezTo>
                      <a:cubicBezTo>
                        <a:pt x="598027" y="287326"/>
                        <a:pt x="599776" y="284474"/>
                        <a:pt x="602456" y="283469"/>
                      </a:cubicBezTo>
                      <a:cubicBezTo>
                        <a:pt x="606246" y="282048"/>
                        <a:pt x="610418" y="281998"/>
                        <a:pt x="614362" y="281088"/>
                      </a:cubicBezTo>
                      <a:cubicBezTo>
                        <a:pt x="645093" y="273996"/>
                        <a:pt x="622094" y="277457"/>
                        <a:pt x="657225" y="273944"/>
                      </a:cubicBezTo>
                      <a:cubicBezTo>
                        <a:pt x="661194" y="273150"/>
                        <a:pt x="665226" y="272628"/>
                        <a:pt x="669131" y="271563"/>
                      </a:cubicBezTo>
                      <a:cubicBezTo>
                        <a:pt x="673974" y="270242"/>
                        <a:pt x="683419" y="266800"/>
                        <a:pt x="683419" y="266800"/>
                      </a:cubicBezTo>
                      <a:cubicBezTo>
                        <a:pt x="694738" y="259254"/>
                        <a:pt x="687848" y="262942"/>
                        <a:pt x="704850" y="257275"/>
                      </a:cubicBezTo>
                      <a:lnTo>
                        <a:pt x="711994" y="254894"/>
                      </a:lnTo>
                      <a:cubicBezTo>
                        <a:pt x="714375" y="253306"/>
                        <a:pt x="716577" y="251411"/>
                        <a:pt x="719137" y="250131"/>
                      </a:cubicBezTo>
                      <a:cubicBezTo>
                        <a:pt x="725314" y="247042"/>
                        <a:pt x="734476" y="246587"/>
                        <a:pt x="740569" y="245369"/>
                      </a:cubicBezTo>
                      <a:cubicBezTo>
                        <a:pt x="743778" y="244727"/>
                        <a:pt x="746959" y="243928"/>
                        <a:pt x="750094" y="242988"/>
                      </a:cubicBezTo>
                      <a:cubicBezTo>
                        <a:pt x="754902" y="241545"/>
                        <a:pt x="759619" y="239813"/>
                        <a:pt x="764381" y="238225"/>
                      </a:cubicBezTo>
                      <a:lnTo>
                        <a:pt x="785812" y="231081"/>
                      </a:lnTo>
                      <a:cubicBezTo>
                        <a:pt x="788917" y="230046"/>
                        <a:pt x="792190" y="229599"/>
                        <a:pt x="795337" y="228700"/>
                      </a:cubicBezTo>
                      <a:cubicBezTo>
                        <a:pt x="797751" y="228010"/>
                        <a:pt x="800031" y="226863"/>
                        <a:pt x="802481" y="226319"/>
                      </a:cubicBezTo>
                      <a:cubicBezTo>
                        <a:pt x="812308" y="224136"/>
                        <a:pt x="819120" y="224162"/>
                        <a:pt x="828675" y="221556"/>
                      </a:cubicBezTo>
                      <a:cubicBezTo>
                        <a:pt x="833518" y="220235"/>
                        <a:pt x="838200" y="218381"/>
                        <a:pt x="842962" y="216794"/>
                      </a:cubicBezTo>
                      <a:lnTo>
                        <a:pt x="850106" y="214413"/>
                      </a:lnTo>
                      <a:cubicBezTo>
                        <a:pt x="852487" y="212825"/>
                        <a:pt x="854635" y="210812"/>
                        <a:pt x="857250" y="209650"/>
                      </a:cubicBezTo>
                      <a:cubicBezTo>
                        <a:pt x="861837" y="207611"/>
                        <a:pt x="871537" y="204888"/>
                        <a:pt x="871537" y="204888"/>
                      </a:cubicBezTo>
                      <a:cubicBezTo>
                        <a:pt x="873918" y="203300"/>
                        <a:pt x="876121" y="201405"/>
                        <a:pt x="878681" y="200125"/>
                      </a:cubicBezTo>
                      <a:cubicBezTo>
                        <a:pt x="882682" y="198125"/>
                        <a:pt x="891536" y="196507"/>
                        <a:pt x="895350" y="195363"/>
                      </a:cubicBezTo>
                      <a:cubicBezTo>
                        <a:pt x="900158" y="193920"/>
                        <a:pt x="904875" y="192188"/>
                        <a:pt x="909637" y="190600"/>
                      </a:cubicBezTo>
                      <a:lnTo>
                        <a:pt x="938212" y="181075"/>
                      </a:lnTo>
                      <a:cubicBezTo>
                        <a:pt x="940927" y="180170"/>
                        <a:pt x="942796" y="177593"/>
                        <a:pt x="945356" y="176313"/>
                      </a:cubicBezTo>
                      <a:cubicBezTo>
                        <a:pt x="947601" y="175190"/>
                        <a:pt x="950255" y="175054"/>
                        <a:pt x="952500" y="173931"/>
                      </a:cubicBezTo>
                      <a:cubicBezTo>
                        <a:pt x="955060" y="172651"/>
                        <a:pt x="957029" y="170331"/>
                        <a:pt x="959644" y="169169"/>
                      </a:cubicBezTo>
                      <a:cubicBezTo>
                        <a:pt x="971306" y="163986"/>
                        <a:pt x="972796" y="165222"/>
                        <a:pt x="983456" y="162025"/>
                      </a:cubicBezTo>
                      <a:cubicBezTo>
                        <a:pt x="988265" y="160583"/>
                        <a:pt x="992821" y="158248"/>
                        <a:pt x="997744" y="157263"/>
                      </a:cubicBezTo>
                      <a:cubicBezTo>
                        <a:pt x="1001713" y="156469"/>
                        <a:pt x="1005745" y="155946"/>
                        <a:pt x="1009650" y="154881"/>
                      </a:cubicBezTo>
                      <a:cubicBezTo>
                        <a:pt x="1014493" y="153560"/>
                        <a:pt x="1019175" y="151706"/>
                        <a:pt x="1023937" y="150119"/>
                      </a:cubicBezTo>
                      <a:cubicBezTo>
                        <a:pt x="1026318" y="149325"/>
                        <a:pt x="1028646" y="148347"/>
                        <a:pt x="1031081" y="147738"/>
                      </a:cubicBezTo>
                      <a:cubicBezTo>
                        <a:pt x="1034256" y="146944"/>
                        <a:pt x="1037459" y="146255"/>
                        <a:pt x="1040606" y="145356"/>
                      </a:cubicBezTo>
                      <a:cubicBezTo>
                        <a:pt x="1054571" y="141366"/>
                        <a:pt x="1040980" y="145170"/>
                        <a:pt x="1054894" y="138213"/>
                      </a:cubicBezTo>
                      <a:cubicBezTo>
                        <a:pt x="1057139" y="137090"/>
                        <a:pt x="1059792" y="136954"/>
                        <a:pt x="1062037" y="135831"/>
                      </a:cubicBezTo>
                      <a:cubicBezTo>
                        <a:pt x="1064597" y="134551"/>
                        <a:pt x="1066566" y="132231"/>
                        <a:pt x="1069181" y="131069"/>
                      </a:cubicBezTo>
                      <a:cubicBezTo>
                        <a:pt x="1073769" y="129030"/>
                        <a:pt x="1078706" y="127894"/>
                        <a:pt x="1083469" y="126306"/>
                      </a:cubicBezTo>
                      <a:lnTo>
                        <a:pt x="1097756" y="121544"/>
                      </a:lnTo>
                      <a:cubicBezTo>
                        <a:pt x="1097761" y="121542"/>
                        <a:pt x="1112040" y="116784"/>
                        <a:pt x="1112044" y="116781"/>
                      </a:cubicBezTo>
                      <a:cubicBezTo>
                        <a:pt x="1114425" y="115194"/>
                        <a:pt x="1116572" y="113181"/>
                        <a:pt x="1119187" y="112019"/>
                      </a:cubicBezTo>
                      <a:cubicBezTo>
                        <a:pt x="1119199" y="112014"/>
                        <a:pt x="1137041" y="106068"/>
                        <a:pt x="1140619" y="104875"/>
                      </a:cubicBezTo>
                      <a:lnTo>
                        <a:pt x="1154906" y="100113"/>
                      </a:lnTo>
                      <a:cubicBezTo>
                        <a:pt x="1161116" y="98043"/>
                        <a:pt x="1167746" y="97420"/>
                        <a:pt x="1173956" y="95350"/>
                      </a:cubicBezTo>
                      <a:cubicBezTo>
                        <a:pt x="1176337" y="94556"/>
                        <a:pt x="1178650" y="93513"/>
                        <a:pt x="1181100" y="92969"/>
                      </a:cubicBezTo>
                      <a:cubicBezTo>
                        <a:pt x="1185813" y="91922"/>
                        <a:pt x="1190625" y="91382"/>
                        <a:pt x="1195387" y="90588"/>
                      </a:cubicBezTo>
                      <a:lnTo>
                        <a:pt x="1216819" y="83444"/>
                      </a:lnTo>
                      <a:lnTo>
                        <a:pt x="1223962" y="81063"/>
                      </a:lnTo>
                      <a:cubicBezTo>
                        <a:pt x="1226343" y="79475"/>
                        <a:pt x="1228491" y="77462"/>
                        <a:pt x="1231106" y="76300"/>
                      </a:cubicBezTo>
                      <a:cubicBezTo>
                        <a:pt x="1235694" y="74261"/>
                        <a:pt x="1240631" y="73126"/>
                        <a:pt x="1245394" y="71538"/>
                      </a:cubicBezTo>
                      <a:lnTo>
                        <a:pt x="1259681" y="66775"/>
                      </a:lnTo>
                      <a:lnTo>
                        <a:pt x="1281112" y="59631"/>
                      </a:lnTo>
                      <a:cubicBezTo>
                        <a:pt x="1283493" y="58837"/>
                        <a:pt x="1285761" y="57527"/>
                        <a:pt x="1288256" y="57250"/>
                      </a:cubicBezTo>
                      <a:lnTo>
                        <a:pt x="1309687" y="54869"/>
                      </a:lnTo>
                      <a:cubicBezTo>
                        <a:pt x="1315256" y="54173"/>
                        <a:pt x="1320793" y="53230"/>
                        <a:pt x="1326356" y="52488"/>
                      </a:cubicBezTo>
                      <a:lnTo>
                        <a:pt x="1345406" y="50106"/>
                      </a:lnTo>
                      <a:lnTo>
                        <a:pt x="1381125" y="38200"/>
                      </a:lnTo>
                      <a:lnTo>
                        <a:pt x="1388269" y="35819"/>
                      </a:lnTo>
                      <a:lnTo>
                        <a:pt x="1395412" y="33438"/>
                      </a:lnTo>
                      <a:cubicBezTo>
                        <a:pt x="1397793" y="31850"/>
                        <a:pt x="1399941" y="29837"/>
                        <a:pt x="1402556" y="28675"/>
                      </a:cubicBezTo>
                      <a:cubicBezTo>
                        <a:pt x="1407144" y="26636"/>
                        <a:pt x="1416844" y="23913"/>
                        <a:pt x="1416844" y="23913"/>
                      </a:cubicBezTo>
                      <a:cubicBezTo>
                        <a:pt x="1419225" y="22325"/>
                        <a:pt x="1421372" y="20312"/>
                        <a:pt x="1423987" y="19150"/>
                      </a:cubicBezTo>
                      <a:cubicBezTo>
                        <a:pt x="1428575" y="17111"/>
                        <a:pt x="1433512" y="15976"/>
                        <a:pt x="1438275" y="14388"/>
                      </a:cubicBezTo>
                      <a:lnTo>
                        <a:pt x="1445419" y="12006"/>
                      </a:lnTo>
                      <a:cubicBezTo>
                        <a:pt x="1448524" y="10971"/>
                        <a:pt x="1451809" y="10565"/>
                        <a:pt x="1454944" y="9625"/>
                      </a:cubicBezTo>
                      <a:cubicBezTo>
                        <a:pt x="1455002" y="9608"/>
                        <a:pt x="1472775" y="3681"/>
                        <a:pt x="1476375" y="2481"/>
                      </a:cubicBezTo>
                      <a:cubicBezTo>
                        <a:pt x="1480214" y="1201"/>
                        <a:pt x="1484274" y="672"/>
                        <a:pt x="1488281" y="100"/>
                      </a:cubicBezTo>
                      <a:cubicBezTo>
                        <a:pt x="1489853" y="-125"/>
                        <a:pt x="1491456" y="100"/>
                        <a:pt x="1493044" y="10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 rot="16200000">
                <a:off x="4236610" y="2411933"/>
                <a:ext cx="1599598" cy="142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4D4D4F"/>
                    </a:solidFill>
                  </a:rPr>
                  <a:t>Proportion of events (%)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75680" y="3522684"/>
                <a:ext cx="2101058" cy="133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4D4D4F"/>
                    </a:solidFill>
                  </a:rPr>
                  <a:t>Time from </a:t>
                </a:r>
                <a:r>
                  <a:rPr lang="en-US" sz="1000" b="1" dirty="0" err="1">
                    <a:solidFill>
                      <a:srgbClr val="4D4D4F"/>
                    </a:solidFill>
                  </a:rPr>
                  <a:t>randomisation</a:t>
                </a:r>
                <a:r>
                  <a:rPr lang="en-US" sz="1000" b="1" dirty="0">
                    <a:solidFill>
                      <a:srgbClr val="4D4D4F"/>
                    </a:solidFill>
                  </a:rPr>
                  <a:t> (months)</a:t>
                </a: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5237571" y="1563163"/>
                <a:ext cx="3464008" cy="1945881"/>
                <a:chOff x="5237571" y="3649493"/>
                <a:chExt cx="3464008" cy="1945881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460617" y="3703354"/>
                  <a:ext cx="0" cy="170180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5460618" y="5401979"/>
                  <a:ext cx="3173795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5406643" y="5401979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5406643" y="5070985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5406643" y="4729623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5406643" y="4387517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5406643" y="4050967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5406643" y="3708067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5237573" y="3649493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000" dirty="0">
                      <a:solidFill>
                        <a:srgbClr val="4D4D4F"/>
                      </a:solidFill>
                    </a:rPr>
                    <a:t>25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5237572" y="3997106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000" dirty="0">
                      <a:solidFill>
                        <a:srgbClr val="4D4D4F"/>
                      </a:solidFill>
                    </a:rPr>
                    <a:t>20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237572" y="4337903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000" dirty="0">
                      <a:solidFill>
                        <a:srgbClr val="4D4D4F"/>
                      </a:solidFill>
                    </a:rPr>
                    <a:t>15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5237571" y="4675762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000" dirty="0">
                      <a:solidFill>
                        <a:srgbClr val="4D4D4F"/>
                      </a:solidFill>
                    </a:rPr>
                    <a:t>10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5237571" y="5017124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000" dirty="0">
                      <a:solidFill>
                        <a:srgbClr val="4D4D4F"/>
                      </a:solidFill>
                    </a:rPr>
                    <a:t>5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5237571" y="5357643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000" dirty="0">
                      <a:solidFill>
                        <a:srgbClr val="4D4D4F"/>
                      </a:solidFill>
                    </a:rPr>
                    <a:t>0</a:t>
                  </a: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 rot="5400000" flipH="1">
                  <a:off x="5432043" y="5430554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>
                  <a:off x="5957823" y="5430554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 flipH="1">
                  <a:off x="6483761" y="5430554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 flipH="1">
                  <a:off x="7013510" y="5430554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>
                  <a:off x="7544688" y="5430554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 flipH="1">
                  <a:off x="8069833" y="5430554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>
                  <a:off x="8601169" y="5430554"/>
                  <a:ext cx="53974" cy="0"/>
                </a:xfrm>
                <a:prstGeom prst="line">
                  <a:avLst/>
                </a:prstGeom>
                <a:ln w="127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Box 98"/>
                <p:cNvSpPr txBox="1"/>
                <p:nvPr/>
              </p:nvSpPr>
              <p:spPr>
                <a:xfrm>
                  <a:off x="5386797" y="5461669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4D4D4F"/>
                      </a:solidFill>
                    </a:rPr>
                    <a:t>0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5911387" y="5461669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4D4D4F"/>
                      </a:solidFill>
                    </a:rPr>
                    <a:t>6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437325" y="5461669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4D4D4F"/>
                      </a:solidFill>
                    </a:rPr>
                    <a:t>12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967074" y="5461669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4D4D4F"/>
                      </a:solidFill>
                    </a:rPr>
                    <a:t>18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7498650" y="5461669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4D4D4F"/>
                      </a:solidFill>
                    </a:rPr>
                    <a:t>24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8023397" y="5461669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4D4D4F"/>
                      </a:solidFill>
                    </a:rPr>
                    <a:t>30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8554734" y="5461669"/>
                  <a:ext cx="146845" cy="1337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4D4D4F"/>
                      </a:solidFill>
                    </a:rPr>
                    <a:t>36</a:t>
                  </a:r>
                </a:p>
              </p:txBody>
            </p: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5558885" y="1749473"/>
                <a:ext cx="18335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558885" y="1891320"/>
                <a:ext cx="183356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5777165" y="1642345"/>
                <a:ext cx="2246232" cy="147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rgbClr val="4D4D4F"/>
                    </a:solidFill>
                  </a:rPr>
                  <a:t>Pioglitazone (301 events)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777164" y="1800388"/>
                <a:ext cx="1347231" cy="147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rgbClr val="4D4D4F"/>
                    </a:solidFill>
                  </a:rPr>
                  <a:t>Placebo (358 events)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801615" y="2951601"/>
                <a:ext cx="2234435" cy="147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1100" dirty="0">
                  <a:solidFill>
                    <a:srgbClr val="4D4D4F"/>
                  </a:solidFill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087840" y="4593293"/>
              <a:ext cx="3437246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</a:rPr>
                <a:t>HR 0.84 (95% CI: 0.72–0.98)</a:t>
              </a:r>
            </a:p>
            <a:p>
              <a:pPr algn="ctr"/>
              <a:r>
                <a:rPr lang="it-IT" sz="1200" dirty="0">
                  <a:solidFill>
                    <a:schemeClr val="bg1"/>
                  </a:solidFill>
                </a:rPr>
                <a:t>p = 0.027</a:t>
              </a: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3031278" y="4911696"/>
            <a:ext cx="6129447" cy="51313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Hospitalisation for Heart Failure: </a:t>
            </a:r>
            <a:br>
              <a:rPr lang="en-GB" sz="1400" b="1" dirty="0"/>
            </a:br>
            <a:r>
              <a:rPr lang="en-GB" sz="1400" b="1" dirty="0"/>
              <a:t>6% (149 of 2605)  in pioglitazone vs 4% (108 of 2633) in placebo; p = 0.007</a:t>
            </a:r>
          </a:p>
        </p:txBody>
      </p:sp>
    </p:spTree>
    <p:extLst>
      <p:ext uri="{BB962C8B-B14F-4D97-AF65-F5344CB8AC3E}">
        <p14:creationId xmlns:p14="http://schemas.microsoft.com/office/powerpoint/2010/main" val="15651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Rosiglitazone: RECORD trial design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981200" y="5575300"/>
            <a:ext cx="8328025" cy="482600"/>
          </a:xfrm>
        </p:spPr>
        <p:txBody>
          <a:bodyPr/>
          <a:lstStyle/>
          <a:p>
            <a:r>
              <a:rPr lang="en-GB" dirty="0" smtClean="0"/>
              <a:t>Home et al. Lancet 2009;373:2125–35</a:t>
            </a:r>
            <a:r>
              <a:rPr lang="en-GB" i="1" dirty="0" smtClean="0"/>
              <a:t>.</a:t>
            </a:r>
            <a:endParaRPr lang="en-GB" dirty="0"/>
          </a:p>
        </p:txBody>
      </p:sp>
      <p:sp>
        <p:nvSpPr>
          <p:cNvPr id="32" name="AutoShape 7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96000" y="1886129"/>
            <a:ext cx="7200000" cy="1152000"/>
          </a:xfrm>
          <a:prstGeom prst="roundRect">
            <a:avLst>
              <a:gd name="adj" fmla="val 9004"/>
            </a:avLst>
          </a:prstGeom>
          <a:solidFill>
            <a:schemeClr val="accent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</p:spPr>
        <p:txBody>
          <a:bodyPr wrap="none" lIns="91411" tIns="45706" rIns="91411" bIns="45706" anchor="t"/>
          <a:lstStyle/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b="1" kern="0" dirty="0">
                <a:cs typeface="Arial" pitchFamily="34" charset="0"/>
              </a:rPr>
              <a:t>Main inclusion criteria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kern="0" dirty="0">
                <a:cs typeface="Arial" pitchFamily="34" charset="0"/>
              </a:rPr>
              <a:t>1. </a:t>
            </a:r>
            <a:r>
              <a:rPr lang="en-GB" sz="1400" kern="0" dirty="0">
                <a:cs typeface="Arial" pitchFamily="34" charset="0"/>
              </a:rPr>
              <a:t>Patients with T2D on maximum tolerated doses of metformin or SU monotherapy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GB" sz="1400" kern="0" dirty="0">
                <a:cs typeface="Arial" pitchFamily="34" charset="0"/>
              </a:rPr>
              <a:t>2. Age 40–75 years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GB" sz="1400" kern="0" dirty="0">
                <a:cs typeface="Arial" pitchFamily="34" charset="0"/>
              </a:rPr>
              <a:t>3. BMI ≥ 25.0 kg/m</a:t>
            </a:r>
            <a:r>
              <a:rPr lang="en-GB" sz="1400" kern="0" baseline="30000" dirty="0">
                <a:cs typeface="Arial" pitchFamily="34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01824" y="3177832"/>
            <a:ext cx="6382072" cy="957107"/>
            <a:chOff x="1377824" y="3279431"/>
            <a:chExt cx="6382072" cy="957107"/>
          </a:xfrm>
        </p:grpSpPr>
        <p:sp>
          <p:nvSpPr>
            <p:cNvPr id="31" name="AutoShape 7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377825" y="3948538"/>
              <a:ext cx="6382071" cy="288000"/>
            </a:xfrm>
            <a:prstGeom prst="roundRect">
              <a:avLst>
                <a:gd name="adj" fmla="val 2254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40598" tIns="20300" rIns="40598" bIns="20300" anchor="ctr"/>
            <a:lstStyle/>
            <a:p>
              <a:pPr algn="ctr" defTabSz="911225">
                <a:defRPr/>
              </a:pPr>
              <a:r>
                <a:rPr lang="en-GB" sz="1400" kern="0" dirty="0">
                  <a:latin typeface="+mj-lt"/>
                  <a:cs typeface="Arial" pitchFamily="34" charset="0"/>
                </a:rPr>
                <a:t>N = 4447; follow-up 5–7 years</a:t>
              </a:r>
            </a:p>
          </p:txBody>
        </p:sp>
        <p:sp>
          <p:nvSpPr>
            <p:cNvPr id="34" name="AutoShape 7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5070764" y="3279431"/>
              <a:ext cx="2689132" cy="61830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wrap="none" lIns="40598" tIns="20300" rIns="40598" bIns="20300" anchor="ctr"/>
            <a:lstStyle/>
            <a:p>
              <a:pPr algn="ctr" defTabSz="911225"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OPEN-LABEL</a:t>
              </a:r>
              <a:r>
                <a:rPr lang="en-US" sz="1400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br>
                <a:rPr lang="en-US" sz="1400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en-US" sz="1400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Metformin + SU</a:t>
              </a:r>
              <a:endParaRPr lang="en-US" sz="1400" kern="0" baseline="30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AutoShape 7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377824" y="3279431"/>
              <a:ext cx="2723121" cy="6183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xtLst/>
          </p:spPr>
          <p:txBody>
            <a:bodyPr wrap="none" lIns="40598" tIns="20300" rIns="40598" bIns="20300" anchor="ctr"/>
            <a:lstStyle/>
            <a:p>
              <a:pPr algn="ctr" defTabSz="911225"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OPEN-LABEL</a:t>
              </a:r>
              <a:r>
                <a:rPr lang="en-US" sz="1400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pPr algn="ctr" defTabSz="911225"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Rosiglitazone + metformin </a:t>
              </a:r>
              <a:r>
                <a:rPr lang="en-US" sz="1400" i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or </a:t>
              </a:r>
            </a:p>
            <a:p>
              <a:pPr algn="ctr" defTabSz="911225">
                <a:defRPr/>
              </a:pPr>
              <a:r>
                <a:rPr lang="en-US" sz="1400" kern="0" dirty="0">
                  <a:solidFill>
                    <a:srgbClr val="FFFFFF"/>
                  </a:solidFill>
                  <a:cs typeface="Arial" pitchFamily="34" charset="0"/>
                </a:rPr>
                <a:t>Rosiglitazone + </a:t>
              </a:r>
              <a:r>
                <a:rPr lang="en-US" sz="1400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SU</a:t>
              </a:r>
            </a:p>
          </p:txBody>
        </p:sp>
        <p:sp>
          <p:nvSpPr>
            <p:cNvPr id="36" name="Rectangle 8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4154632" y="3459502"/>
              <a:ext cx="8347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8435975" eaLnBrk="0" hangingPunct="0">
                <a:spcBef>
                  <a:spcPct val="20000"/>
                </a:spcBef>
                <a:defRPr/>
              </a:pPr>
              <a:r>
                <a:rPr lang="en-US" sz="1400" kern="0" dirty="0">
                  <a:latin typeface="+mj-lt"/>
                  <a:cs typeface="Arial" pitchFamily="34" charset="0"/>
                </a:rPr>
                <a:t>versus</a:t>
              </a:r>
            </a:p>
          </p:txBody>
        </p:sp>
      </p:grpSp>
      <p:sp>
        <p:nvSpPr>
          <p:cNvPr id="39" name="Rectangle 8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622213" y="4518751"/>
            <a:ext cx="6926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Time to first occurrence of CV </a:t>
            </a:r>
            <a:r>
              <a:rPr lang="en-US" sz="1400" kern="0" dirty="0" err="1">
                <a:solidFill>
                  <a:srgbClr val="FFFFFF"/>
                </a:solidFill>
                <a:latin typeface="+mj-lt"/>
                <a:cs typeface="Arial" pitchFamily="34" charset="0"/>
              </a:rPr>
              <a:t>hospitalisation</a:t>
            </a:r>
            <a:r>
              <a:rPr lang="en-US" sz="1400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 or CV death</a:t>
            </a:r>
            <a:endParaRPr lang="en-GB" sz="1400" kern="0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AutoShape 7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96000" y="898673"/>
            <a:ext cx="7200000" cy="910143"/>
          </a:xfrm>
          <a:prstGeom prst="roundRect">
            <a:avLst>
              <a:gd name="adj" fmla="val 1791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wrap="none" lIns="40598" tIns="20300" rIns="40598" bIns="20300" anchor="ctr"/>
          <a:lstStyle/>
          <a:p>
            <a:pPr defTabSz="911225">
              <a:defRPr/>
            </a:pPr>
            <a:r>
              <a:rPr lang="en-US" sz="1400" b="1" kern="0" dirty="0">
                <a:cs typeface="Arial" pitchFamily="34" charset="0"/>
              </a:rPr>
              <a:t>Aim				               </a:t>
            </a:r>
            <a:br>
              <a:rPr lang="en-US" sz="1400" b="1" kern="0" dirty="0">
                <a:cs typeface="Arial" pitchFamily="34" charset="0"/>
              </a:rPr>
            </a:br>
            <a:r>
              <a:rPr lang="en-GB" sz="1400" dirty="0"/>
              <a:t>Drug-specific trial to compare macrovascular morbidity and mortality in patients with </a:t>
            </a:r>
          </a:p>
          <a:p>
            <a:pPr defTabSz="911225">
              <a:defRPr/>
            </a:pPr>
            <a:r>
              <a:rPr lang="en-GB" sz="1400" dirty="0"/>
              <a:t>T2D treated with rosiglitazone + metformin / SU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6C54-B124-AC41-90C1-F7EEF34AAC27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85548" y="4221420"/>
            <a:ext cx="7210453" cy="1468180"/>
            <a:chOff x="961547" y="4323020"/>
            <a:chExt cx="7210453" cy="1468180"/>
          </a:xfrm>
        </p:grpSpPr>
        <p:grpSp>
          <p:nvGrpSpPr>
            <p:cNvPr id="5" name="Group 4"/>
            <p:cNvGrpSpPr/>
            <p:nvPr/>
          </p:nvGrpSpPr>
          <p:grpSpPr>
            <a:xfrm>
              <a:off x="961547" y="4323020"/>
              <a:ext cx="7210453" cy="1468180"/>
              <a:chOff x="961547" y="4323020"/>
              <a:chExt cx="7210453" cy="1468180"/>
            </a:xfrm>
          </p:grpSpPr>
          <p:sp>
            <p:nvSpPr>
              <p:cNvPr id="33" name="AutoShape 7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972000" y="4323020"/>
                <a:ext cx="7200000" cy="586281"/>
              </a:xfrm>
              <a:prstGeom prst="roundRect">
                <a:avLst>
                  <a:gd name="adj" fmla="val 11823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11" tIns="45706" rIns="91411" bIns="45706" anchor="t"/>
              <a:lstStyle/>
              <a:p>
                <a:pPr defTabSz="8435975" eaLnBrk="0" hangingPunct="0">
                  <a:spcBef>
                    <a:spcPct val="20000"/>
                  </a:spcBef>
                  <a:defRPr/>
                </a:pPr>
                <a:r>
                  <a:rPr lang="en-US" sz="1400" b="1" kern="0" dirty="0">
                    <a:solidFill>
                      <a:srgbClr val="FFFFFF"/>
                    </a:solidFill>
                    <a:cs typeface="Arial" pitchFamily="34" charset="0"/>
                  </a:rPr>
                  <a:t>Primary endpoint:</a:t>
                </a:r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961547" y="5002774"/>
                <a:ext cx="7200000" cy="788426"/>
              </a:xfrm>
              <a:prstGeom prst="roundRect">
                <a:avLst>
                  <a:gd name="adj" fmla="val 1182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wrap="none" lIns="91411" tIns="45706" rIns="91411" bIns="45706" anchor="t"/>
              <a:lstStyle/>
              <a:p>
                <a:pPr defTabSz="8435975" eaLnBrk="0" hangingPunct="0">
                  <a:spcBef>
                    <a:spcPct val="20000"/>
                  </a:spcBef>
                  <a:defRPr/>
                </a:pPr>
                <a:r>
                  <a:rPr lang="en-US" sz="1400" b="1" kern="0" dirty="0">
                    <a:cs typeface="Arial" pitchFamily="34" charset="0"/>
                  </a:rPr>
                  <a:t>Statistical analysis</a:t>
                </a:r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098213" y="5285337"/>
                <a:ext cx="34737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Non-inferiority margin of 1.20 for HR</a:t>
                </a:r>
                <a:endParaRPr lang="en-GB" sz="1400" kern="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45" name="Rectangle 8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4572001" y="5285337"/>
                <a:ext cx="321421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182563" indent="-182563" defTabSz="8435975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GB" sz="1400" kern="0" dirty="0">
                    <a:latin typeface="+mj-lt"/>
                    <a:cs typeface="Arial" pitchFamily="34" charset="0"/>
                  </a:rPr>
                  <a:t>4000 participants followed for a median of 6 years to give 99% power</a:t>
                </a:r>
              </a:p>
            </p:txBody>
          </p:sp>
        </p:grpSp>
        <p:sp>
          <p:nvSpPr>
            <p:cNvPr id="20" name="Rectangle 8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098212" y="4607762"/>
              <a:ext cx="69266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435975" eaLnBrk="0" hangingPunct="0">
                <a:spcBef>
                  <a:spcPct val="20000"/>
                </a:spcBef>
                <a:defRPr/>
              </a:pPr>
              <a:r>
                <a:rPr lang="en-US" sz="1400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Time to first occurrence of cardiovascular </a:t>
              </a:r>
              <a:r>
                <a:rPr lang="en-US" sz="1400" kern="0" dirty="0" err="1">
                  <a:solidFill>
                    <a:srgbClr val="FFFFFF"/>
                  </a:solidFill>
                  <a:latin typeface="+mj-lt"/>
                  <a:cs typeface="Arial" pitchFamily="34" charset="0"/>
                </a:rPr>
                <a:t>hospitalisation</a:t>
              </a:r>
              <a:r>
                <a:rPr lang="en-US" sz="1400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 or cardiovascular death</a:t>
              </a:r>
              <a:endParaRPr lang="en-GB" sz="1400" kern="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2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34400" cy="914400"/>
          </a:xfrm>
        </p:spPr>
        <p:txBody>
          <a:bodyPr/>
          <a:lstStyle/>
          <a:p>
            <a:r>
              <a:rPr lang="nb-NO" sz="2600" dirty="0"/>
              <a:t>Rosiglitazone: RECORD trial results showed no increase in CV death</a:t>
            </a:r>
            <a:endParaRPr lang="en-GB" sz="26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981200" y="5575300"/>
            <a:ext cx="8328025" cy="482600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1. AVANDIA US Prescribing information.  </a:t>
            </a:r>
            <a:r>
              <a:rPr lang="en-GB" dirty="0"/>
              <a:t>2. Home et al. Lancet 2009;373:2125–35</a:t>
            </a:r>
            <a:r>
              <a:rPr lang="en-GB" i="1" dirty="0" smtClean="0"/>
              <a:t>. 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3</a:t>
            </a:r>
            <a:r>
              <a:rPr lang="pt-BR" dirty="0" smtClean="0"/>
              <a:t>. </a:t>
            </a:r>
            <a:r>
              <a:rPr lang="en-GB" dirty="0" smtClean="0"/>
              <a:t>FDA Safety Information. </a:t>
            </a:r>
            <a:r>
              <a:rPr lang="en-GB" dirty="0"/>
              <a:t> </a:t>
            </a:r>
            <a:r>
              <a:rPr lang="en-GB" dirty="0" smtClean="0"/>
              <a:t>4. </a:t>
            </a:r>
            <a:r>
              <a:rPr lang="pt-BR" dirty="0"/>
              <a:t>Rosenson </a:t>
            </a:r>
            <a:r>
              <a:rPr lang="pt-BR" dirty="0" smtClean="0"/>
              <a:t>et </a:t>
            </a:r>
            <a:r>
              <a:rPr lang="pt-BR" dirty="0"/>
              <a:t>al. Am Heart </a:t>
            </a:r>
            <a:r>
              <a:rPr lang="pt-BR" dirty="0" smtClean="0"/>
              <a:t>J 2012;164:672–80</a:t>
            </a:r>
            <a:r>
              <a:rPr lang="pt-BR" dirty="0"/>
              <a:t>. </a:t>
            </a:r>
            <a:endParaRPr lang="en-GB" dirty="0"/>
          </a:p>
        </p:txBody>
      </p:sp>
      <p:graphicFrame>
        <p:nvGraphicFramePr>
          <p:cNvPr id="52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261727"/>
              </p:ext>
            </p:extLst>
          </p:nvPr>
        </p:nvGraphicFramePr>
        <p:xfrm>
          <a:off x="1992314" y="1334458"/>
          <a:ext cx="8143199" cy="290812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74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5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05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55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247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Rosiglitazone </a:t>
                      </a:r>
                      <a:br>
                        <a:rPr lang="en-GB" sz="1600" noProof="0" dirty="0" smtClean="0">
                          <a:effectLst/>
                          <a:latin typeface="+mn-lt"/>
                        </a:rPr>
                      </a:br>
                      <a:r>
                        <a:rPr lang="en-GB" sz="1600" noProof="0" dirty="0" smtClean="0">
                          <a:effectLst/>
                          <a:latin typeface="+mn-lt"/>
                        </a:rPr>
                        <a:t>N = 2220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Active control N = 2227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HR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95% CI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Primary endpoint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CV death or CV hospitalisation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321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323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0.99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0.85–1.16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Secondary endpoint</a:t>
                      </a:r>
                      <a:endParaRPr lang="en-GB" sz="16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 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 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 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 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All-cause death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136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157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0.86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0.68–1.08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CV death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60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71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0.84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0.59–1.18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MI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64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56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1.14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0.80–1.63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Stroke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46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63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0.72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0.49–1.06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CV death, MI or stroke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154</a:t>
                      </a:r>
                      <a:endParaRPr lang="en-GB" sz="1600" b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165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0.93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  <a:latin typeface="+mn-lt"/>
                        </a:rPr>
                        <a:t>0.74–1.15</a:t>
                      </a:r>
                      <a:endParaRPr lang="en-GB" sz="16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03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Heart failure</a:t>
                      </a:r>
                      <a:endParaRPr lang="en-GB" sz="1600" b="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en-GB" sz="1600" b="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GB" sz="16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2.10</a:t>
                      </a:r>
                      <a:endParaRPr lang="en-GB" sz="16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1.35–3.27</a:t>
                      </a:r>
                      <a:endParaRPr lang="en-GB" sz="16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72000" marT="18000" marB="1800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92313" y="1334458"/>
            <a:ext cx="2978931" cy="430887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CV outcomes for RECORD</a:t>
            </a:r>
            <a:br>
              <a:rPr lang="en-US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trial (original data)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1,2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nb-NO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6C54-B124-AC41-90C1-F7EEF34AAC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Clinical </a:t>
            </a:r>
            <a:r>
              <a:rPr lang="en-US" sz="3200" b="1" i="1" dirty="0" smtClean="0">
                <a:solidFill>
                  <a:schemeClr val="bg1"/>
                </a:solidFill>
              </a:rPr>
              <a:t>Considerations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(TZDs)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TZDs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are not recommended in patients with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established HF,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increase the risk of HF events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individuals with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DM without HF.</a:t>
            </a:r>
          </a:p>
        </p:txBody>
      </p:sp>
    </p:spTree>
    <p:extLst>
      <p:ext uri="{BB962C8B-B14F-4D97-AF65-F5344CB8AC3E}">
        <p14:creationId xmlns:p14="http://schemas.microsoft.com/office/powerpoint/2010/main" val="10837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27937" y="2820473"/>
            <a:ext cx="4415803" cy="134121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Agent Orange" panose="00000400000000000000" pitchFamily="2" charset="0"/>
              </a:rPr>
              <a:t>DPP4 </a:t>
            </a:r>
            <a:r>
              <a:rPr lang="en-US" sz="3200" b="1" dirty="0">
                <a:solidFill>
                  <a:schemeClr val="bg1"/>
                </a:solidFill>
                <a:cs typeface="Agent Orange" panose="00000400000000000000" pitchFamily="2" charset="0"/>
              </a:rPr>
              <a:t>inhibitors</a:t>
            </a:r>
            <a:endParaRPr lang="en-US" sz="3200" dirty="0">
              <a:solidFill>
                <a:schemeClr val="bg1"/>
              </a:solidFill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34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Summary of CV outcomes trials with DPP4 </a:t>
            </a:r>
            <a:r>
              <a:rPr lang="en-GB" sz="3200" b="1" dirty="0" smtClean="0"/>
              <a:t>inhibitors</a:t>
            </a:r>
            <a:br>
              <a:rPr lang="en-GB" sz="3200" b="1" dirty="0" smtClean="0"/>
            </a:b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361" y="5852979"/>
            <a:ext cx="9122833" cy="774571"/>
          </a:xfrm>
        </p:spPr>
        <p:txBody>
          <a:bodyPr/>
          <a:lstStyle/>
          <a:p>
            <a:r>
              <a:rPr lang="en-GB" dirty="0" err="1"/>
              <a:t>Scirica</a:t>
            </a:r>
            <a:r>
              <a:rPr lang="en-GB" dirty="0"/>
              <a:t> et al</a:t>
            </a:r>
            <a:r>
              <a:rPr lang="en-GB" i="1" dirty="0"/>
              <a:t>. </a:t>
            </a:r>
            <a:r>
              <a:rPr lang="en-GB" dirty="0"/>
              <a:t>N </a:t>
            </a:r>
            <a:r>
              <a:rPr lang="en-GB" dirty="0" err="1"/>
              <a:t>Engl</a:t>
            </a:r>
            <a:r>
              <a:rPr lang="en-GB" dirty="0"/>
              <a:t> J Med 2013;369:1317–26. 2. White et al. N </a:t>
            </a:r>
            <a:r>
              <a:rPr lang="en-GB" dirty="0" err="1"/>
              <a:t>Engl</a:t>
            </a:r>
            <a:r>
              <a:rPr lang="en-GB" dirty="0"/>
              <a:t> J Med</a:t>
            </a:r>
            <a:r>
              <a:rPr lang="en-GB" i="1" dirty="0"/>
              <a:t> </a:t>
            </a:r>
            <a:r>
              <a:rPr lang="en-GB" dirty="0"/>
              <a:t>2013;369:1327–35. 3. Green et al. N </a:t>
            </a:r>
            <a:r>
              <a:rPr lang="en-GB" dirty="0" err="1"/>
              <a:t>Engl</a:t>
            </a:r>
            <a:r>
              <a:rPr lang="en-GB" dirty="0"/>
              <a:t> J Med 2015; </a:t>
            </a:r>
            <a:br>
              <a:rPr lang="en-GB" dirty="0"/>
            </a:br>
            <a:r>
              <a:rPr lang="en-GB" dirty="0"/>
              <a:t>DOI: 10.1056/NEJMoa1501352.  4. Marx et al. Diabetes </a:t>
            </a:r>
            <a:r>
              <a:rPr lang="en-GB" dirty="0" err="1"/>
              <a:t>Vasc</a:t>
            </a:r>
            <a:r>
              <a:rPr lang="en-GB" dirty="0"/>
              <a:t> Dis Res 2015;12:164–74.  5. NCT01897532.  6. </a:t>
            </a:r>
            <a:r>
              <a:rPr lang="en-GB" dirty="0" err="1"/>
              <a:t>Scirica</a:t>
            </a:r>
            <a:r>
              <a:rPr lang="en-GB" dirty="0"/>
              <a:t> et al. </a:t>
            </a:r>
            <a:r>
              <a:rPr lang="en-US" dirty="0"/>
              <a:t>Am Heart J 2011;162:818–25.e6.  7. Data on file (BI trial no. 1218.22 trial protocol). 8. NCT01243424.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9678488"/>
              </p:ext>
            </p:extLst>
          </p:nvPr>
        </p:nvGraphicFramePr>
        <p:xfrm>
          <a:off x="838200" y="1201291"/>
          <a:ext cx="9813702" cy="411768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29527">
                  <a:extLst>
                    <a:ext uri="{9D8B030D-6E8A-4147-A177-3AD203B41FA5}">
                      <a16:colId xmlns="" xmlns:a16="http://schemas.microsoft.com/office/drawing/2014/main" val="1928047286"/>
                    </a:ext>
                  </a:extLst>
                </a:gridCol>
                <a:gridCol w="1643477">
                  <a:extLst>
                    <a:ext uri="{9D8B030D-6E8A-4147-A177-3AD203B41FA5}">
                      <a16:colId xmlns="" xmlns:a16="http://schemas.microsoft.com/office/drawing/2014/main" val="866988028"/>
                    </a:ext>
                  </a:extLst>
                </a:gridCol>
                <a:gridCol w="1550193">
                  <a:extLst>
                    <a:ext uri="{9D8B030D-6E8A-4147-A177-3AD203B41FA5}">
                      <a16:colId xmlns="" xmlns:a16="http://schemas.microsoft.com/office/drawing/2014/main" val="1104361321"/>
                    </a:ext>
                  </a:extLst>
                </a:gridCol>
                <a:gridCol w="1596835">
                  <a:extLst>
                    <a:ext uri="{9D8B030D-6E8A-4147-A177-3AD203B41FA5}">
                      <a16:colId xmlns="" xmlns:a16="http://schemas.microsoft.com/office/drawing/2014/main" val="1664915887"/>
                    </a:ext>
                  </a:extLst>
                </a:gridCol>
                <a:gridCol w="1596835">
                  <a:extLst>
                    <a:ext uri="{9D8B030D-6E8A-4147-A177-3AD203B41FA5}">
                      <a16:colId xmlns="" xmlns:a16="http://schemas.microsoft.com/office/drawing/2014/main" val="2831419106"/>
                    </a:ext>
                  </a:extLst>
                </a:gridCol>
                <a:gridCol w="1596835">
                  <a:extLst>
                    <a:ext uri="{9D8B030D-6E8A-4147-A177-3AD203B41FA5}">
                      <a16:colId xmlns="" xmlns:a16="http://schemas.microsoft.com/office/drawing/2014/main" val="310732395"/>
                    </a:ext>
                  </a:extLst>
                </a:gridCol>
              </a:tblGrid>
              <a:tr h="4982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Intervention</a:t>
                      </a:r>
                      <a:endParaRPr lang="en-US" sz="1400" dirty="0"/>
                    </a:p>
                  </a:txBody>
                  <a:tcPr marL="72000" marR="72000" marT="36000" marB="3600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Saxagliptin/ placebo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Alogliptin/</a:t>
                      </a:r>
                      <a:r>
                        <a:rPr lang="en-US" sz="1400" baseline="0" dirty="0" smtClean="0">
                          <a:solidFill>
                            <a:srgbClr val="4D4D4F"/>
                          </a:solidFill>
                        </a:rPr>
                        <a:t> </a:t>
                      </a:r>
                    </a:p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baseline="0" dirty="0" smtClean="0">
                          <a:solidFill>
                            <a:srgbClr val="4D4D4F"/>
                          </a:solidFill>
                        </a:rPr>
                        <a:t>placebo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kern="1200" dirty="0" smtClean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+mn-cs"/>
                        </a:rPr>
                        <a:t>Sitagliptin/ placebo</a:t>
                      </a: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Linagliptin</a:t>
                      </a:r>
                      <a:r>
                        <a:rPr lang="en-US" sz="1400" baseline="0" dirty="0" smtClean="0">
                          <a:solidFill>
                            <a:srgbClr val="4D4D4F"/>
                          </a:solidFill>
                        </a:rPr>
                        <a:t>/ </a:t>
                      </a:r>
                    </a:p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baseline="0" dirty="0" smtClean="0">
                          <a:solidFill>
                            <a:srgbClr val="4D4D4F"/>
                          </a:solidFill>
                        </a:rPr>
                        <a:t>glimepiride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Linagliptin/ placebo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995184"/>
                  </a:ext>
                </a:extLst>
              </a:tr>
              <a:tr h="886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 inclusion criteria</a:t>
                      </a:r>
                      <a:endParaRPr lang="en-US" sz="14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u="none" strike="noStrike" kern="1200" baseline="0" dirty="0" smtClean="0"/>
                        <a:t>History of or multiple risk factors for CVD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u="none" strike="noStrike" kern="1200" baseline="0" dirty="0" smtClean="0"/>
                        <a:t>ACS within 15–90 days before randomisation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kern="1200" dirty="0" smtClean="0"/>
                        <a:t>CVD</a:t>
                      </a:r>
                      <a:endParaRPr lang="en-US" sz="1400" kern="1200" dirty="0" smtClean="0">
                        <a:solidFill>
                          <a:srgbClr val="4D4D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≥ 2 specified traditional CV risk factors or manifest CVD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High risk of CV events (e.g. albuminuria,</a:t>
                      </a:r>
                      <a:r>
                        <a:rPr lang="en-US" sz="1400" baseline="0" dirty="0" smtClean="0"/>
                        <a:t> prior CVD)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84115419"/>
                  </a:ext>
                </a:extLst>
              </a:tr>
              <a:tr h="3009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No. of patients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16,492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5380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14,671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6041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8300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41891570"/>
                  </a:ext>
                </a:extLst>
              </a:tr>
              <a:tr h="3283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</a:t>
                      </a:r>
                      <a:r>
                        <a:rPr lang="en-US" sz="1400" baseline="0" dirty="0" smtClean="0"/>
                        <a:t> outcome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+mn-cs"/>
                        </a:rPr>
                        <a:t>3P-MACE</a:t>
                      </a:r>
                      <a:endParaRPr lang="en-GB" sz="1400" kern="1200" baseline="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+mn-cs"/>
                        </a:rPr>
                        <a:t>3P-MACE</a:t>
                      </a:r>
                      <a:endParaRPr lang="en-US" sz="140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4D4D4F"/>
                          </a:solidFill>
                        </a:rPr>
                        <a:t>4P-MACE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4P-MACE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4P-MACE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2240180496"/>
                  </a:ext>
                </a:extLst>
              </a:tr>
              <a:tr h="52601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Key secondary outcome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+mn-cs"/>
                        </a:rPr>
                        <a:t>Expanded MACE</a:t>
                      </a:r>
                      <a:endParaRPr lang="en-GB" sz="1400" kern="1200" baseline="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+mn-cs"/>
                        </a:rPr>
                        <a:t>4P-MACE</a:t>
                      </a:r>
                      <a:endParaRPr lang="en-US" sz="140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4D4D4F"/>
                          </a:solidFill>
                        </a:rPr>
                        <a:t>3P-MACE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3P-MACE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3P-MACE; renal composite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2735689808"/>
                  </a:ext>
                </a:extLst>
              </a:tr>
              <a:tr h="52601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Target no. </a:t>
                      </a:r>
                      <a:br>
                        <a:rPr lang="en-US" sz="1400" dirty="0" smtClean="0">
                          <a:solidFill>
                            <a:srgbClr val="4D4D4F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of events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/>
                        <a:t>1040</a:t>
                      </a:r>
                      <a:r>
                        <a:rPr lang="en-GB" sz="1400" kern="1200" baseline="30000" dirty="0" smtClean="0"/>
                        <a:t>6</a:t>
                      </a:r>
                      <a:endParaRPr lang="en-GB" sz="1400" kern="1200" baseline="300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650</a:t>
                      </a:r>
                      <a:endParaRPr lang="en-US" sz="140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1300</a:t>
                      </a:r>
                      <a:endParaRPr lang="en-GB" sz="1400" dirty="0" smtClean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631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625</a:t>
                      </a:r>
                      <a:r>
                        <a:rPr lang="en-US" sz="1400" baseline="30000" dirty="0" smtClean="0"/>
                        <a:t>7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317593155"/>
                  </a:ext>
                </a:extLst>
              </a:tr>
              <a:tr h="5260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 follow-up (y)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GB" sz="1400" dirty="0" smtClean="0"/>
                        <a:t>2.1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GB" sz="1400" dirty="0" smtClean="0"/>
                        <a:t>1.5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GB" sz="1400" dirty="0" smtClean="0"/>
                        <a:t>3.0</a:t>
                      </a:r>
                      <a:endParaRPr lang="en-GB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6–7*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/>
                        <a:t>4*</a:t>
                      </a:r>
                      <a:r>
                        <a:rPr lang="en-US" sz="1400" baseline="30000" dirty="0" smtClean="0"/>
                        <a:t>7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425912314"/>
                  </a:ext>
                </a:extLst>
              </a:tr>
              <a:tr h="5260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Estimated completion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Completed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GB" sz="1400" dirty="0" smtClean="0">
                          <a:solidFill>
                            <a:srgbClr val="4D4D4F"/>
                          </a:solidFill>
                        </a:rPr>
                        <a:t>Completed</a:t>
                      </a:r>
                      <a:endParaRPr lang="en-GB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2018</a:t>
                      </a:r>
                      <a:r>
                        <a:rPr lang="en-US" sz="1400" baseline="30000" dirty="0" smtClean="0">
                          <a:solidFill>
                            <a:srgbClr val="4D4D4F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rgbClr val="4D4D4F"/>
                          </a:solidFill>
                        </a:rPr>
                        <a:t>2018</a:t>
                      </a:r>
                      <a:endParaRPr lang="en-US" sz="1400" dirty="0">
                        <a:solidFill>
                          <a:srgbClr val="4D4D4F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204647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173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Clinical Outcomes with </a:t>
            </a:r>
            <a:r>
              <a:rPr lang="en-US" sz="2800" b="1" dirty="0" err="1" smtClean="0">
                <a:solidFill>
                  <a:schemeClr val="bg1"/>
                </a:solidFill>
              </a:rPr>
              <a:t>Saxagliptin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9788" y="1867437"/>
            <a:ext cx="5157787" cy="637638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N=16,492 </a:t>
            </a:r>
            <a:r>
              <a:rPr lang="en-US" sz="1800" dirty="0"/>
              <a:t>patients with T2D and CVD or CVD 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Randomization</a:t>
            </a:r>
          </a:p>
          <a:p>
            <a:pPr lvl="1"/>
            <a:r>
              <a:rPr lang="en-US" sz="1800" dirty="0"/>
              <a:t>Saxagliptin: n=8280</a:t>
            </a:r>
          </a:p>
          <a:p>
            <a:pPr lvl="1"/>
            <a:r>
              <a:rPr lang="en-US" sz="1800" dirty="0"/>
              <a:t>Placebo: n=8212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Superiority study with provision to test for noninferiority</a:t>
            </a:r>
          </a:p>
          <a:p>
            <a:pPr lvl="1"/>
            <a:r>
              <a:rPr lang="en-US" sz="1800" dirty="0"/>
              <a:t>Primary composite endpoint: CV death, nonfatal MI, or nonfatal ischemic stroke</a:t>
            </a:r>
          </a:p>
          <a:p>
            <a:pPr lvl="1"/>
            <a:r>
              <a:rPr lang="en-US" sz="1800" dirty="0"/>
              <a:t>Secondary: CV death, nonfatal MI, nonfatal ischemic stroke, hospitalization for HF, coronary revascularization, or unstable angina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172200" y="1867437"/>
            <a:ext cx="5183188" cy="637638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Key Results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9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smtClean="0"/>
              <a:t>Median </a:t>
            </a:r>
            <a:r>
              <a:rPr lang="en-US" sz="1900" dirty="0"/>
              <a:t>follow-up: 2.1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Endpoint A1C</a:t>
            </a:r>
          </a:p>
          <a:p>
            <a:pPr lvl="1"/>
            <a:r>
              <a:rPr lang="en-US" sz="1900" dirty="0"/>
              <a:t>Saxagliptin: 7.7% ± 1.4% (P&lt;0.001 vs placebo)</a:t>
            </a:r>
          </a:p>
          <a:p>
            <a:pPr lvl="1"/>
            <a:r>
              <a:rPr lang="en-US" sz="1900" dirty="0"/>
              <a:t>Placebo: 7.9% ± 1.5%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CV outcomes</a:t>
            </a:r>
          </a:p>
          <a:p>
            <a:pPr lvl="1"/>
            <a:r>
              <a:rPr lang="en-US" sz="1900" dirty="0"/>
              <a:t>Primary HR: 1.00 (0.89-1.27); P=0.99</a:t>
            </a:r>
          </a:p>
          <a:p>
            <a:pPr lvl="1"/>
            <a:r>
              <a:rPr lang="en-US" sz="1900" dirty="0"/>
              <a:t>Secondary HR: 1.02 (0.94-1.11); P=0.66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Higher incidence of HF hospitalization in saxagliptin group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No difference between groups in incidence of acute or chronic pancreatitis; fewer cases of pancreatic cancer in saxagliptin group; more cases of nonfatal angioedema </a:t>
            </a:r>
            <a:r>
              <a:rPr lang="en-US" sz="1800" dirty="0"/>
              <a:t>in saxagliptin group (8 vs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8958" y="1259908"/>
            <a:ext cx="6076679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SAVOR-TIMI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9788" y="6192095"/>
            <a:ext cx="10042859" cy="63094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CI, confidence interval; CV, cardiovascular; HF, heart failure; HR, hazard ratio; MI, myocardial infarction; </a:t>
            </a:r>
            <a:r>
              <a:rPr lang="en-US" dirty="0">
                <a:solidFill>
                  <a:prstClr val="black"/>
                </a:solidFill>
              </a:rPr>
              <a:t>SAVOR-TIMI, Saxagliptin Assessment of Vascular Outcomes Recorded in Patients with Diabetes Mellitus–Thrombolysis in Myocardial Infarction</a:t>
            </a:r>
            <a:r>
              <a:rPr lang="en-US" dirty="0" smtClean="0">
                <a:solidFill>
                  <a:prstClr val="black"/>
                </a:solidFill>
              </a:rPr>
              <a:t>./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Saxagliptin</a:t>
            </a:r>
            <a:r>
              <a:rPr lang="en-US" dirty="0">
                <a:solidFill>
                  <a:schemeClr val="tx1"/>
                </a:solidFill>
              </a:rPr>
              <a:t> Assessment of Vascular Outcomes Recorded in Patients with Diabetes Mellitus–Thrombolysis in Myocardial Infarction)</a:t>
            </a: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</a:rPr>
              <a:t>Scirica BM, et al. </a:t>
            </a:r>
            <a:r>
              <a:rPr lang="da-DK" i="1" dirty="0">
                <a:solidFill>
                  <a:schemeClr val="tx1"/>
                </a:solidFill>
              </a:rPr>
              <a:t>N Engl J Med</a:t>
            </a:r>
            <a:r>
              <a:rPr lang="da-DK" dirty="0">
                <a:solidFill>
                  <a:schemeClr val="tx1"/>
                </a:solidFill>
              </a:rPr>
              <a:t>. 2013;369,1317-1326.</a:t>
            </a:r>
          </a:p>
        </p:txBody>
      </p:sp>
    </p:spTree>
    <p:extLst>
      <p:ext uri="{BB962C8B-B14F-4D97-AF65-F5344CB8AC3E}">
        <p14:creationId xmlns:p14="http://schemas.microsoft.com/office/powerpoint/2010/main" val="38889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53589"/>
            <a:ext cx="10515600" cy="103709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Clinical </a:t>
            </a:r>
            <a:r>
              <a:rPr lang="en-US" sz="2800" b="1" dirty="0">
                <a:solidFill>
                  <a:schemeClr val="bg1"/>
                </a:solidFill>
              </a:rPr>
              <a:t>Outcomes with </a:t>
            </a:r>
            <a:r>
              <a:rPr lang="en-US" sz="2800" b="1" dirty="0" err="1" smtClean="0">
                <a:solidFill>
                  <a:schemeClr val="bg1"/>
                </a:solidFill>
              </a:rPr>
              <a:t>Saxagliptin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263192"/>
            <a:ext cx="105155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SAVOR-TIMI Prespecified Composite Endpoints and Mortality</a:t>
            </a:r>
          </a:p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(n=16,492)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737757" y="2283713"/>
          <a:ext cx="8740237" cy="2547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6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7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958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Hazard ratio (95% CI)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</a:t>
                      </a:r>
                      <a:r>
                        <a:rPr lang="en-US" sz="1400" b="1" dirty="0"/>
                        <a:t>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r>
                        <a:rPr lang="en-US" sz="1400" dirty="0"/>
                        <a:t>Primary composite endpoint*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1.00 (0.89-1.27)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r>
                        <a:rPr lang="en-US" sz="1400" dirty="0"/>
                        <a:t>Secondary composite</a:t>
                      </a:r>
                      <a:r>
                        <a:rPr lang="en-US" sz="1400" baseline="0" dirty="0"/>
                        <a:t> endpoint</a:t>
                      </a:r>
                      <a:r>
                        <a:rPr lang="en-US" sz="1400" baseline="30000" dirty="0"/>
                        <a:t>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1.02 (0.94-1.11)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r>
                        <a:rPr lang="en-US" sz="1400" dirty="0"/>
                        <a:t>Death from any cause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1.11 (0.96-1.27)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r>
                        <a:rPr lang="en-US" sz="1400" dirty="0"/>
                        <a:t>CV 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1.03 (0.87-1.22)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60513" y="5807375"/>
            <a:ext cx="8121835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*CV death, nonfatal MI, or nonfatal ischemic stroke; 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CV death, nonfatal MI, nonfatal ischemic stroke, hospitalization for HF, coronary revascularization, or unstable angina.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CI, confidence interval; CV, cardiovascular; HF, heart failure; MI, myocardial infarction; </a:t>
            </a:r>
            <a:r>
              <a:rPr lang="en-US" dirty="0">
                <a:solidFill>
                  <a:prstClr val="black"/>
                </a:solidFill>
              </a:rPr>
              <a:t>SAVOR-TIMI, Saxagliptin Assessment of Vascular Outcomes Recorded in Patients with Diabetes Mellitus–Thrombolysis in Myocardial Infarction.</a:t>
            </a:r>
            <a:endParaRPr lang="en-US" dirty="0">
              <a:solidFill>
                <a:schemeClr val="tx1"/>
              </a:solidFill>
            </a:endParaRP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</a:rPr>
              <a:t>Scirica BM, et al. </a:t>
            </a:r>
            <a:r>
              <a:rPr lang="da-DK" i="1" dirty="0">
                <a:solidFill>
                  <a:schemeClr val="tx1"/>
                </a:solidFill>
              </a:rPr>
              <a:t>N Engl J Med</a:t>
            </a:r>
            <a:r>
              <a:rPr lang="da-DK" dirty="0">
                <a:solidFill>
                  <a:schemeClr val="tx1"/>
                </a:solidFill>
              </a:rPr>
              <a:t>. 2013;369,1317-1326.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7283" y="5441246"/>
            <a:ext cx="217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Favors saxagliptin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470401" y="5427150"/>
            <a:ext cx="14527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Chart 6"/>
          <p:cNvGraphicFramePr/>
          <p:nvPr>
            <p:extLst/>
          </p:nvPr>
        </p:nvGraphicFramePr>
        <p:xfrm>
          <a:off x="4137027" y="2434441"/>
          <a:ext cx="3621519" cy="294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4602514" y="1977455"/>
            <a:ext cx="2860398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Median follow-up: 2.1 years</a:t>
            </a:r>
          </a:p>
        </p:txBody>
      </p:sp>
    </p:spTree>
    <p:extLst>
      <p:ext uri="{BB962C8B-B14F-4D97-AF65-F5344CB8AC3E}">
        <p14:creationId xmlns:p14="http://schemas.microsoft.com/office/powerpoint/2010/main" val="2865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Individual Secondary Outcomes with </a:t>
            </a:r>
            <a:r>
              <a:rPr lang="en-US" sz="3200" dirty="0" err="1" smtClean="0"/>
              <a:t>Saxagliptin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60513" y="5961263"/>
            <a:ext cx="8121835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*Doubling of creatinine, initiation of dialysis, renal transplantation, or creatinine &gt;6.0 mg/dL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CI, confidence interval; CV, cardiovascular; </a:t>
            </a:r>
            <a:r>
              <a:rPr lang="en-US" dirty="0">
                <a:solidFill>
                  <a:prstClr val="black"/>
                </a:solidFill>
              </a:rPr>
              <a:t>SAVOR-TIMI, Saxagliptin Assessment of Vascular Outcomes Recorded in Patients with Diabetes Mellitus–Thrombolysis in Myocardial Infarction.</a:t>
            </a:r>
            <a:endParaRPr lang="en-US" dirty="0">
              <a:solidFill>
                <a:schemeClr val="tx1"/>
              </a:solidFill>
            </a:endParaRP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</a:rPr>
              <a:t>Scirica BM, et al. </a:t>
            </a:r>
            <a:r>
              <a:rPr lang="da-DK" i="1" dirty="0">
                <a:solidFill>
                  <a:schemeClr val="tx1"/>
                </a:solidFill>
              </a:rPr>
              <a:t>N Engl J Med</a:t>
            </a:r>
            <a:r>
              <a:rPr lang="da-DK" dirty="0">
                <a:solidFill>
                  <a:schemeClr val="tx1"/>
                </a:solidFill>
              </a:rPr>
              <a:t>. 2013;369,1317-1326.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4034" y="1459963"/>
            <a:ext cx="612222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SAVOR-TIMI Prespecified Individual Endpoints</a:t>
            </a:r>
          </a:p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(n=16,492)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5329" y="5633159"/>
            <a:ext cx="217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Favors saxagliptin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28447" y="5619063"/>
            <a:ext cx="14527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737757" y="2494626"/>
          <a:ext cx="8740237" cy="256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7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03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Hazard ratio (95% CI)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</a:t>
                      </a:r>
                      <a:r>
                        <a:rPr lang="en-US" sz="1400" b="1" dirty="0"/>
                        <a:t> value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r>
                        <a:rPr lang="en-US" sz="1400" dirty="0"/>
                        <a:t>Myocardial</a:t>
                      </a:r>
                      <a:r>
                        <a:rPr lang="en-US" sz="1400" baseline="0" dirty="0"/>
                        <a:t> infarction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0.95 (0.80-1.12)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Ischemic stroke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1.11 (0.80-1.12)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r>
                        <a:rPr lang="en-US" sz="1400" dirty="0"/>
                        <a:t>Hospitalization</a:t>
                      </a:r>
                      <a:r>
                        <a:rPr lang="en-US" sz="1400" baseline="0" dirty="0"/>
                        <a:t> for unstable angina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1.19 (0.89-1.60)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Hospitalization for heart failure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1.27 (1.07-1.51)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0.007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r>
                        <a:rPr lang="en-US" sz="1400" dirty="0"/>
                        <a:t>Hospitalization for coronary revascularization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0.91 (0.80-1.04)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r>
                        <a:rPr lang="en-US" sz="1400" dirty="0"/>
                        <a:t>Renal endpoint*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1.08 (0.88-1.32)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350">
                <a:tc>
                  <a:txBody>
                    <a:bodyPr/>
                    <a:lstStyle/>
                    <a:p>
                      <a:r>
                        <a:rPr lang="en-US" sz="1400" dirty="0"/>
                        <a:t>Hospitalization for hypoglycemia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1.22 (0.82-1.83)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4357511" y="2529351"/>
          <a:ext cx="3401034" cy="310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4602514" y="2139501"/>
            <a:ext cx="280422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Median follow-up: 2.1 years</a:t>
            </a:r>
          </a:p>
        </p:txBody>
      </p:sp>
    </p:spTree>
    <p:extLst>
      <p:ext uri="{BB962C8B-B14F-4D97-AF65-F5344CB8AC3E}">
        <p14:creationId xmlns:p14="http://schemas.microsoft.com/office/powerpoint/2010/main" val="30437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Clinical </a:t>
            </a:r>
            <a:r>
              <a:rPr lang="en-US" sz="3200" b="1" dirty="0" smtClean="0">
                <a:solidFill>
                  <a:schemeClr val="bg1"/>
                </a:solidFill>
              </a:rPr>
              <a:t>Outcomes </a:t>
            </a:r>
            <a:r>
              <a:rPr lang="en-US" sz="3200" b="1" dirty="0">
                <a:solidFill>
                  <a:schemeClr val="bg1"/>
                </a:solidFill>
              </a:rPr>
              <a:t>with </a:t>
            </a:r>
            <a:r>
              <a:rPr lang="en-US" sz="3200" b="1" dirty="0" err="1" smtClean="0">
                <a:solidFill>
                  <a:schemeClr val="bg1"/>
                </a:solidFill>
              </a:rPr>
              <a:t>Alogliptin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9788" y="1918951"/>
            <a:ext cx="5157787" cy="586123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N=5380 patients with T2D and ACS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Randomization</a:t>
            </a:r>
          </a:p>
          <a:p>
            <a:pPr lvl="1"/>
            <a:r>
              <a:rPr lang="en-US" sz="1600" dirty="0"/>
              <a:t>Alogliptin: n=2701</a:t>
            </a:r>
          </a:p>
          <a:p>
            <a:pPr lvl="1"/>
            <a:r>
              <a:rPr lang="en-US" sz="1600" dirty="0"/>
              <a:t>Placebo: n=2679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Noninferiority study: prespecified HR margin = 1.3 for primary endpoint</a:t>
            </a:r>
          </a:p>
          <a:p>
            <a:pPr lvl="1"/>
            <a:r>
              <a:rPr lang="en-US" sz="1600" dirty="0"/>
              <a:t>Primary composite endpoint: CV death, nonfatal MI, or nonfatal stroke</a:t>
            </a:r>
          </a:p>
          <a:p>
            <a:pPr lvl="1"/>
            <a:r>
              <a:rPr lang="en-US" sz="1600" dirty="0"/>
              <a:t>Secondary: CV death, nonfatal MI, nonfatal stroke, urgent revascularization for unstable angina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172200" y="1918951"/>
            <a:ext cx="5183188" cy="586124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Key Results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Median follow-up: 18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Least squares mean difference in A1C: -0.36% (95% CI -0.43 to -0.28; </a:t>
            </a:r>
            <a:r>
              <a:rPr lang="en-US" sz="1600" i="1" dirty="0"/>
              <a:t>P</a:t>
            </a:r>
            <a:r>
              <a:rPr lang="en-US" sz="1600" dirty="0"/>
              <a:t>&lt;0.001) for alogliptin vs placebo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CV outcomes</a:t>
            </a:r>
          </a:p>
          <a:p>
            <a:pPr lvl="1"/>
            <a:r>
              <a:rPr lang="en-US" sz="1400" dirty="0"/>
              <a:t>Primary HR: 0.96 (≤1.16); </a:t>
            </a:r>
            <a:r>
              <a:rPr lang="en-US" sz="1400" i="1" dirty="0"/>
              <a:t>P</a:t>
            </a:r>
            <a:r>
              <a:rPr lang="en-US" sz="1400" dirty="0"/>
              <a:t>=0.32</a:t>
            </a:r>
          </a:p>
          <a:p>
            <a:pPr lvl="1"/>
            <a:r>
              <a:rPr lang="en-US" sz="1400" dirty="0"/>
              <a:t>Secondary HR: 0.95 (≤1.14*); </a:t>
            </a:r>
            <a:r>
              <a:rPr lang="en-US" sz="1400" i="1" dirty="0"/>
              <a:t>P</a:t>
            </a:r>
            <a:r>
              <a:rPr lang="en-US" sz="1400" dirty="0"/>
              <a:t>=0.26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No difference between alogliptin and placebo in incidence of acute and chronic pancreatitis, cancer, renal impairment, angioedema, or severe hypoglycemia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353798" y="6356350"/>
            <a:ext cx="5076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5889" y="1246213"/>
            <a:ext cx="548974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EXAMINE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9788" y="5884318"/>
            <a:ext cx="10403468" cy="9387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l" defTabSz="457200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Upper boundary of 1-sided repeated CI, alpha level 0.01</a:t>
            </a:r>
            <a:r>
              <a:rPr lang="en-US" dirty="0" smtClean="0">
                <a:solidFill>
                  <a:schemeClr val="tx1"/>
                </a:solidFill>
              </a:rPr>
              <a:t>./</a:t>
            </a:r>
            <a:r>
              <a:rPr lang="en-US" dirty="0">
                <a:solidFill>
                  <a:schemeClr val="tx1"/>
                </a:solidFill>
              </a:rPr>
              <a:t>(Examination of Cardiovascular Outcomes with </a:t>
            </a:r>
            <a:r>
              <a:rPr lang="en-US" dirty="0" err="1">
                <a:solidFill>
                  <a:schemeClr val="tx1"/>
                </a:solidFill>
              </a:rPr>
              <a:t>Alogliptin</a:t>
            </a:r>
            <a:r>
              <a:rPr lang="en-US" dirty="0">
                <a:solidFill>
                  <a:schemeClr val="tx1"/>
                </a:solidFill>
              </a:rPr>
              <a:t> versus Standard of Care)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CI, confidence interval; CV, cardiovascular;  EXAMINE, Examination of Cardiovascular Outcomes with Alogliptin versus Standard of Care; HR, hazard ratio; MI, myocardial infarction.</a:t>
            </a: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</a:rPr>
              <a:t>White W, et al. </a:t>
            </a:r>
            <a:r>
              <a:rPr lang="da-DK" i="1" dirty="0">
                <a:solidFill>
                  <a:schemeClr val="tx1"/>
                </a:solidFill>
              </a:rPr>
              <a:t>N Engl J Med</a:t>
            </a:r>
            <a:r>
              <a:rPr lang="da-DK" dirty="0">
                <a:solidFill>
                  <a:schemeClr val="tx1"/>
                </a:solidFill>
              </a:rPr>
              <a:t>. 2013;369:1327-1335.</a:t>
            </a:r>
          </a:p>
        </p:txBody>
      </p:sp>
    </p:spTree>
    <p:extLst>
      <p:ext uri="{BB962C8B-B14F-4D97-AF65-F5344CB8AC3E}">
        <p14:creationId xmlns:p14="http://schemas.microsoft.com/office/powerpoint/2010/main" val="19284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12582" y="2839296"/>
            <a:ext cx="4584880" cy="1725769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cs typeface="Agent Orange" panose="00000400000000000000" pitchFamily="2" charset="0"/>
              </a:rPr>
              <a:t>Metformin</a:t>
            </a:r>
            <a:endParaRPr lang="en-US" sz="3200" dirty="0">
              <a:solidFill>
                <a:schemeClr val="bg1"/>
              </a:solidFill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737757" y="2346785"/>
          <a:ext cx="8740237" cy="256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6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7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04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Hazard ratio (95% CI)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</a:t>
                      </a:r>
                      <a:r>
                        <a:rPr lang="en-US" sz="1400" b="1" dirty="0"/>
                        <a:t> value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485">
                <a:tc>
                  <a:txBody>
                    <a:bodyPr/>
                    <a:lstStyle/>
                    <a:p>
                      <a:r>
                        <a:rPr lang="en-US" sz="1400" dirty="0"/>
                        <a:t>Primary composite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0.96 (≤1.16)*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485">
                <a:tc>
                  <a:txBody>
                    <a:bodyPr/>
                    <a:lstStyle/>
                    <a:p>
                      <a:r>
                        <a:rPr lang="en-US" sz="1400" dirty="0"/>
                        <a:t>Primary endpoint components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485">
                <a:tc>
                  <a:txBody>
                    <a:bodyPr/>
                    <a:lstStyle/>
                    <a:p>
                      <a:pPr>
                        <a:tabLst>
                          <a:tab pos="285750" algn="l"/>
                        </a:tabLst>
                      </a:pPr>
                      <a:r>
                        <a:rPr lang="en-US" sz="1400" dirty="0"/>
                        <a:t>	CV death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0.79 (0.6-1.04)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485">
                <a:tc>
                  <a:txBody>
                    <a:bodyPr/>
                    <a:lstStyle/>
                    <a:p>
                      <a:pPr>
                        <a:tabLst>
                          <a:tab pos="285750" algn="l"/>
                        </a:tabLst>
                      </a:pPr>
                      <a:r>
                        <a:rPr lang="en-US" sz="1400" dirty="0"/>
                        <a:t>	Nonfatal MI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1.08</a:t>
                      </a:r>
                      <a:r>
                        <a:rPr lang="en-US" sz="1400" baseline="0" dirty="0"/>
                        <a:t> (0.88-1.33)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485">
                <a:tc>
                  <a:txBody>
                    <a:bodyPr/>
                    <a:lstStyle/>
                    <a:p>
                      <a:pPr>
                        <a:tabLst>
                          <a:tab pos="285750" algn="l"/>
                        </a:tabLst>
                      </a:pPr>
                      <a:r>
                        <a:rPr lang="en-US" sz="1400" dirty="0"/>
                        <a:t>	Nonfatal stroke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0.91 (0.55-1.50)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485">
                <a:tc>
                  <a:txBody>
                    <a:bodyPr/>
                    <a:lstStyle/>
                    <a:p>
                      <a:r>
                        <a:rPr lang="en-US" sz="1400" dirty="0"/>
                        <a:t>Primary secondary endpoint</a:t>
                      </a:r>
                      <a:r>
                        <a:rPr lang="en-US" sz="1400" baseline="30000" dirty="0"/>
                        <a:t>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0.95 (≤1.14)*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485">
                <a:tc>
                  <a:txBody>
                    <a:bodyPr/>
                    <a:lstStyle/>
                    <a:p>
                      <a:r>
                        <a:rPr lang="en-US" sz="1400" dirty="0"/>
                        <a:t>Death from any</a:t>
                      </a:r>
                      <a:r>
                        <a:rPr lang="en-US" sz="1400" baseline="0" dirty="0"/>
                        <a:t> cause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0.85 (0.66-1.10)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Clinical Outcomes with </a:t>
            </a:r>
            <a:r>
              <a:rPr lang="en-US" sz="2800" b="1" dirty="0" err="1" smtClean="0">
                <a:solidFill>
                  <a:schemeClr val="bg1"/>
                </a:solidFill>
              </a:rPr>
              <a:t>Alogliptin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62ECC2-A415-4E86-873D-B602882CC3EA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137027" y="2441477"/>
          <a:ext cx="3621519" cy="296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5889" y="1290628"/>
            <a:ext cx="548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EXAMINE Safety Endpoints</a:t>
            </a:r>
          </a:p>
          <a:p>
            <a:pPr algn="ctr" defTabSz="457200"/>
            <a:r>
              <a:rPr lang="en-US" sz="2000" b="1" dirty="0">
                <a:cs typeface="Arial"/>
              </a:rPr>
              <a:t>(n=5380)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60513" y="5730431"/>
            <a:ext cx="7956021" cy="10926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*Upper boundary of 1-sided repeated CI, alpha level 0.01.</a:t>
            </a:r>
          </a:p>
          <a:p>
            <a:pPr algn="l" defTabSz="457200">
              <a:spcBef>
                <a:spcPts val="600"/>
              </a:spcBef>
            </a:pP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CV death, nonfatal MI, nonfatal stroke, urgent revascularization for unstable angina.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CI, confidence interval; CV, cardiovascular;  EXAMINE, Examination of Cardiovascular Outcomes with Alogliptin versus Standard of Care; MI, myocardial infarction.</a:t>
            </a: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</a:rPr>
              <a:t>White W, et al. </a:t>
            </a:r>
            <a:r>
              <a:rPr lang="da-DK" i="1" dirty="0">
                <a:solidFill>
                  <a:schemeClr val="tx1"/>
                </a:solidFill>
              </a:rPr>
              <a:t>N Engl J Med</a:t>
            </a:r>
            <a:r>
              <a:rPr lang="da-DK" dirty="0">
                <a:solidFill>
                  <a:schemeClr val="tx1"/>
                </a:solidFill>
              </a:rPr>
              <a:t>. 2013;369:1327-1335.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1746" y="5417352"/>
            <a:ext cx="168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Favors alogliptin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526844" y="5403256"/>
            <a:ext cx="14158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4602514" y="1977454"/>
            <a:ext cx="3020763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Median follow-up: 18 months</a:t>
            </a:r>
          </a:p>
        </p:txBody>
      </p:sp>
    </p:spTree>
    <p:extLst>
      <p:ext uri="{BB962C8B-B14F-4D97-AF65-F5344CB8AC3E}">
        <p14:creationId xmlns:p14="http://schemas.microsoft.com/office/powerpoint/2010/main" val="32646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Impact on HF hospitalization(</a:t>
            </a:r>
            <a:r>
              <a:rPr lang="en-US" dirty="0" err="1" smtClean="0"/>
              <a:t>alogliptin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No difference in risk HR:1.19(95% CI :1.07-1.51)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28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Clinical Outcomes with Sitagliptin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9788" y="1957589"/>
            <a:ext cx="5157787" cy="54748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600" dirty="0"/>
              <a:t>N=14,671 patients with T2D and CVD</a:t>
            </a:r>
          </a:p>
          <a:p>
            <a:r>
              <a:rPr lang="en-US" sz="1600" dirty="0"/>
              <a:t>Randomization</a:t>
            </a:r>
          </a:p>
          <a:p>
            <a:pPr lvl="1"/>
            <a:r>
              <a:rPr lang="en-US" sz="1400" dirty="0"/>
              <a:t>Sitagliptin: n=7332 (6972 completed)</a:t>
            </a:r>
          </a:p>
          <a:p>
            <a:pPr lvl="1"/>
            <a:r>
              <a:rPr lang="en-US" sz="1400" dirty="0"/>
              <a:t>Placebo: n=7339 (6905 completed)</a:t>
            </a:r>
          </a:p>
          <a:p>
            <a:r>
              <a:rPr lang="en-US" sz="1600" dirty="0"/>
              <a:t>Noninferiority study: 1.3 marginal upper boundary of 2-sided 95% CI</a:t>
            </a:r>
          </a:p>
          <a:p>
            <a:pPr lvl="1"/>
            <a:r>
              <a:rPr lang="en-US" sz="1400" dirty="0"/>
              <a:t>Primary composite outcome: cardiovascular death, nonfatal myocardial infarction, nonfatal stroke, or hospitalization for unstable angina</a:t>
            </a:r>
          </a:p>
          <a:p>
            <a:pPr lvl="1"/>
            <a:r>
              <a:rPr lang="en-US" sz="1400" dirty="0"/>
              <a:t>Secondary composite outcome: cardiovascular death, nonfatal myocardial infarction, or nonfatal stroke.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172200" y="1957589"/>
            <a:ext cx="5183188" cy="54748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Key Results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600" dirty="0"/>
              <a:t>Median follow-up: 3.0 years</a:t>
            </a:r>
          </a:p>
          <a:p>
            <a:r>
              <a:rPr lang="en-US" sz="1600" dirty="0"/>
              <a:t>Least squares mean difference in A1C: -0.29% (95% CI -0.32 to -0.27) for sitagliptin vs placebo</a:t>
            </a:r>
          </a:p>
          <a:p>
            <a:r>
              <a:rPr lang="en-US" sz="1600" dirty="0"/>
              <a:t>Noninferior to placebo for cardiovascular outcomes</a:t>
            </a:r>
          </a:p>
          <a:p>
            <a:pPr lvl="1"/>
            <a:r>
              <a:rPr lang="en-US" sz="1400" dirty="0"/>
              <a:t>Primary HR: 0.98 (0.88-1.09); </a:t>
            </a:r>
            <a:r>
              <a:rPr lang="en-US" sz="1400" i="1" dirty="0"/>
              <a:t>P</a:t>
            </a:r>
            <a:r>
              <a:rPr lang="en-US" sz="1400" dirty="0"/>
              <a:t>&lt;0.001</a:t>
            </a:r>
          </a:p>
          <a:p>
            <a:pPr lvl="1"/>
            <a:r>
              <a:rPr lang="en-US" sz="1400" dirty="0"/>
              <a:t>Secondary HR: 0.99 (0.89-1.11); </a:t>
            </a:r>
            <a:r>
              <a:rPr lang="en-US" sz="1400" i="1" dirty="0"/>
              <a:t>P</a:t>
            </a:r>
            <a:r>
              <a:rPr lang="en-US" sz="1400" dirty="0"/>
              <a:t>&lt;0.001</a:t>
            </a:r>
          </a:p>
          <a:p>
            <a:r>
              <a:rPr lang="en-US" sz="1600" dirty="0"/>
              <a:t>No difference between sitagliptin and placebo in incidence of infections, cancer, renal failure, hypoglycemia, or noncardiovascular death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ECC2-A415-4E86-873D-B602882CC3E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5889" y="1246213"/>
            <a:ext cx="548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TECOS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0513" y="6345983"/>
            <a:ext cx="8121835" cy="4770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CI, confidence interval; HR, hazard ratio;  TECOS, Trial Evaluating Cardiovascular Outcomes with Sitagliptin.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/>
              </a:rPr>
              <a:t>Green JB, et al. </a:t>
            </a:r>
            <a:r>
              <a:rPr lang="en-US" i="1" dirty="0">
                <a:solidFill>
                  <a:schemeClr val="tx1"/>
                </a:solidFill>
                <a:latin typeface="Arial"/>
                <a:ea typeface="ＭＳ Ｐゴシック"/>
              </a:rPr>
              <a:t>N Engl J Med</a:t>
            </a:r>
            <a:r>
              <a:rPr lang="en-US" dirty="0">
                <a:solidFill>
                  <a:schemeClr val="tx1"/>
                </a:solidFill>
                <a:latin typeface="Arial"/>
                <a:ea typeface="ＭＳ Ｐゴシック"/>
              </a:rPr>
              <a:t>. 2015;373:232-242.</a:t>
            </a:r>
          </a:p>
        </p:txBody>
      </p:sp>
    </p:spTree>
    <p:extLst>
      <p:ext uri="{BB962C8B-B14F-4D97-AF65-F5344CB8AC3E}">
        <p14:creationId xmlns:p14="http://schemas.microsoft.com/office/powerpoint/2010/main" val="41885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63932"/>
              </p:ext>
            </p:extLst>
          </p:nvPr>
        </p:nvGraphicFramePr>
        <p:xfrm>
          <a:off x="1737757" y="2507211"/>
          <a:ext cx="8740237" cy="2968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4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7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Hazard ratio (95% CI)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</a:t>
                      </a:r>
                      <a:r>
                        <a:rPr lang="en-US" sz="1400" b="1" dirty="0"/>
                        <a:t> value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r>
                        <a:rPr lang="en-US" sz="1400" dirty="0"/>
                        <a:t>CV </a:t>
                      </a:r>
                      <a:r>
                        <a:rPr lang="en-US" sz="1400" baseline="0" dirty="0"/>
                        <a:t>death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1.03 (0.89-1.19)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r>
                        <a:rPr lang="en-US" sz="1400" dirty="0"/>
                        <a:t>Hospitalization for unstable angina</a:t>
                      </a:r>
                      <a:endParaRPr lang="en-US" sz="1400" baseline="30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0.90 (0.70-1.16)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r>
                        <a:rPr lang="en-US" sz="1400" dirty="0"/>
                        <a:t>Fatal or nonfatal</a:t>
                      </a:r>
                      <a:r>
                        <a:rPr lang="en-US" sz="1400" baseline="0" dirty="0"/>
                        <a:t> MI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0.95 (0.81-1.11)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r>
                        <a:rPr lang="en-US" sz="1400" dirty="0"/>
                        <a:t>Fatal or nonfatal stroke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0.97 (0.79-1.19)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r>
                        <a:rPr lang="en-US" sz="1400" dirty="0"/>
                        <a:t>Death from any cause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1.01 (0.90-1.14)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Hospitalization for heart failure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1.09 (0.83-1.20)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0.98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041">
                <a:tc>
                  <a:txBody>
                    <a:bodyPr/>
                    <a:lstStyle/>
                    <a:p>
                      <a:r>
                        <a:rPr lang="en-US" sz="1400" dirty="0"/>
                        <a:t>Hospitalization for heart failure or CV death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1.02 (0.90-1.15)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99245"/>
            <a:ext cx="10515600" cy="1400894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Individual Secondary Outcomes with Sitagliptin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62ECC2-A415-4E86-873D-B602882CC3EA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831647" y="2535607"/>
          <a:ext cx="3130101" cy="350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5889" y="1459963"/>
            <a:ext cx="548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TECOS Intent to Treat Analysis</a:t>
            </a:r>
          </a:p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(n=14,671)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60513" y="6345983"/>
            <a:ext cx="8121835" cy="4770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/>
              </a:rPr>
              <a:t>CV, cardiovascular; MI, myocardial infarction; NF, noninferiority; TECOS, Trial Evaluating Cardiovascular Outcomes with Sitagliptin.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Green JB, et al. </a:t>
            </a:r>
            <a:r>
              <a:rPr lang="en-US" i="1" dirty="0">
                <a:solidFill>
                  <a:schemeClr val="tx1"/>
                </a:solidFill>
              </a:rPr>
              <a:t>N </a:t>
            </a:r>
            <a:r>
              <a:rPr lang="en-US" i="1" dirty="0" err="1">
                <a:solidFill>
                  <a:schemeClr val="tx1"/>
                </a:solidFill>
              </a:rPr>
              <a:t>Engl</a:t>
            </a:r>
            <a:r>
              <a:rPr lang="en-US" i="1" dirty="0">
                <a:solidFill>
                  <a:schemeClr val="tx1"/>
                </a:solidFill>
              </a:rPr>
              <a:t> J Med</a:t>
            </a:r>
            <a:r>
              <a:rPr lang="en-US" dirty="0">
                <a:solidFill>
                  <a:schemeClr val="tx1"/>
                </a:solidFill>
              </a:rPr>
              <a:t>. 2015;373:232-242.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2922" y="6065032"/>
            <a:ext cx="167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Favors sitagliptin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102570" y="6040827"/>
            <a:ext cx="13095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4602514" y="2139501"/>
            <a:ext cx="280422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Median follow-up: 3.0 years</a:t>
            </a:r>
          </a:p>
        </p:txBody>
      </p:sp>
    </p:spTree>
    <p:extLst>
      <p:ext uri="{BB962C8B-B14F-4D97-AF65-F5344CB8AC3E}">
        <p14:creationId xmlns:p14="http://schemas.microsoft.com/office/powerpoint/2010/main" val="520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Clinical </a:t>
            </a:r>
            <a:r>
              <a:rPr lang="en-US" sz="2800" b="1" i="1" dirty="0" smtClean="0">
                <a:solidFill>
                  <a:schemeClr val="bg1"/>
                </a:solidFill>
              </a:rPr>
              <a:t>Considerations(</a:t>
            </a:r>
            <a:r>
              <a:rPr lang="en-US" sz="2800" b="1" dirty="0" smtClean="0">
                <a:solidFill>
                  <a:schemeClr val="bg1"/>
                </a:solidFill>
              </a:rPr>
              <a:t>Dipeptidyl </a:t>
            </a:r>
            <a:r>
              <a:rPr lang="en-US" sz="2800" b="1" dirty="0">
                <a:solidFill>
                  <a:schemeClr val="bg1"/>
                </a:solidFill>
              </a:rPr>
              <a:t>Peptidase-4 </a:t>
            </a:r>
            <a:r>
              <a:rPr lang="en-US" sz="2800" b="1" dirty="0" smtClean="0">
                <a:solidFill>
                  <a:schemeClr val="bg1"/>
                </a:solidFill>
              </a:rPr>
              <a:t>Inhibitors)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 no evidence that DPP-4 inhibitors provide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cardiovascular benefit.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patients with DM at high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cardiovascular risk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some DPP-4 inhibitors could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increase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risk of hospitalization for HF.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basis of these data, the risk-benefit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balance for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most DPP-4 inhibitors does not justify their use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patients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 established HF or those at high risk for HF</a:t>
            </a:r>
          </a:p>
        </p:txBody>
      </p:sp>
    </p:spTree>
    <p:extLst>
      <p:ext uri="{BB962C8B-B14F-4D97-AF65-F5344CB8AC3E}">
        <p14:creationId xmlns:p14="http://schemas.microsoft.com/office/powerpoint/2010/main" val="25462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81589" y="2665926"/>
            <a:ext cx="5228821" cy="16484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cs typeface="Agent Orange" panose="00000400000000000000" pitchFamily="2" charset="0"/>
              </a:rPr>
              <a:t>GLP-1 Receptor Agonists</a:t>
            </a:r>
            <a:endParaRPr lang="en-US" sz="2800" dirty="0"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GLP-1 Receptor Agonists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GLP-1 (glucagon-like peptide-1) receptor agonists </a:t>
            </a:r>
            <a:r>
              <a:rPr lang="en-US" dirty="0" smtClean="0"/>
              <a:t>stimulate glucose-dependent </a:t>
            </a:r>
            <a:r>
              <a:rPr lang="en-US" dirty="0"/>
              <a:t>insulin release with a low </a:t>
            </a:r>
            <a:r>
              <a:rPr lang="en-US" dirty="0" smtClean="0"/>
              <a:t>risk of </a:t>
            </a:r>
            <a:r>
              <a:rPr lang="en-US" dirty="0"/>
              <a:t>hypoglycemia.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Important </a:t>
            </a:r>
            <a:r>
              <a:rPr lang="en-US" dirty="0"/>
              <a:t>secondary effects </a:t>
            </a:r>
            <a:r>
              <a:rPr lang="en-US" dirty="0" smtClean="0"/>
              <a:t>include a </a:t>
            </a:r>
            <a:r>
              <a:rPr lang="en-US" dirty="0"/>
              <a:t>decrease in appetite and food intake, which leads </a:t>
            </a:r>
            <a:r>
              <a:rPr lang="en-US" dirty="0" smtClean="0"/>
              <a:t>to weight </a:t>
            </a:r>
            <a:r>
              <a:rPr lang="en-US" dirty="0"/>
              <a:t>loss of 2 to 4 kg,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improved </a:t>
            </a:r>
            <a:r>
              <a:rPr lang="en-US" dirty="0"/>
              <a:t>lipid levels, </a:t>
            </a:r>
            <a:r>
              <a:rPr lang="en-US" dirty="0" smtClean="0"/>
              <a:t>with decreased </a:t>
            </a:r>
            <a:r>
              <a:rPr lang="en-US" dirty="0"/>
              <a:t>triglyceride levels and increased </a:t>
            </a:r>
            <a:r>
              <a:rPr lang="en-US" dirty="0" smtClean="0"/>
              <a:t>high-density lipoprotein </a:t>
            </a:r>
            <a:r>
              <a:rPr lang="en-US" dirty="0"/>
              <a:t>levels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/>
              <a:t>Albiglutide</a:t>
            </a:r>
            <a:r>
              <a:rPr lang="en-US" dirty="0"/>
              <a:t>, </a:t>
            </a:r>
            <a:r>
              <a:rPr lang="en-US" dirty="0" err="1"/>
              <a:t>dulaglutide</a:t>
            </a:r>
            <a:r>
              <a:rPr lang="en-US" dirty="0"/>
              <a:t>, </a:t>
            </a:r>
            <a:r>
              <a:rPr lang="en-US" dirty="0" err="1" smtClean="0"/>
              <a:t>exenatide</a:t>
            </a:r>
            <a:r>
              <a:rPr lang="en-US" dirty="0" smtClean="0"/>
              <a:t>, </a:t>
            </a:r>
            <a:r>
              <a:rPr lang="en-US" dirty="0" err="1" smtClean="0"/>
              <a:t>liraglutide</a:t>
            </a:r>
            <a:r>
              <a:rPr lang="en-US" dirty="0"/>
              <a:t>, </a:t>
            </a:r>
            <a:r>
              <a:rPr lang="en-US" dirty="0" err="1"/>
              <a:t>lixisenatide</a:t>
            </a:r>
            <a:r>
              <a:rPr lang="en-US" dirty="0"/>
              <a:t>, and </a:t>
            </a:r>
            <a:r>
              <a:rPr lang="en-US" dirty="0" err="1"/>
              <a:t>semaglutide</a:t>
            </a:r>
            <a:r>
              <a:rPr lang="en-US" dirty="0"/>
              <a:t> are FDA </a:t>
            </a:r>
            <a:r>
              <a:rPr lang="en-US" dirty="0" smtClean="0"/>
              <a:t>approved for </a:t>
            </a:r>
            <a:r>
              <a:rPr lang="en-US" dirty="0"/>
              <a:t>the treatment of type 2 DM</a:t>
            </a:r>
          </a:p>
        </p:txBody>
      </p:sp>
    </p:spTree>
    <p:extLst>
      <p:ext uri="{BB962C8B-B14F-4D97-AF65-F5344CB8AC3E}">
        <p14:creationId xmlns:p14="http://schemas.microsoft.com/office/powerpoint/2010/main" val="2600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790" y="1690688"/>
            <a:ext cx="10711010" cy="37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94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5361" y="6555346"/>
            <a:ext cx="9122833" cy="302654"/>
          </a:xfrm>
        </p:spPr>
        <p:txBody>
          <a:bodyPr/>
          <a:lstStyle/>
          <a:p>
            <a:r>
              <a:rPr lang="en-US" dirty="0" smtClean="0"/>
              <a:t>www.thelancet.com/diabetes-endocrinology </a:t>
            </a:r>
            <a:r>
              <a:rPr lang="en-US" b="1" dirty="0"/>
              <a:t>Published online August 14, 2019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3" y="189364"/>
            <a:ext cx="10037238" cy="4550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3" y="4739557"/>
            <a:ext cx="10028804" cy="19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361" y="6129978"/>
            <a:ext cx="9122833" cy="497572"/>
          </a:xfrm>
        </p:spPr>
        <p:txBody>
          <a:bodyPr/>
          <a:lstStyle/>
          <a:p>
            <a:r>
              <a:rPr lang="en-US" dirty="0" smtClean="0"/>
              <a:t>   www.thelancet.com/diabetes-endocrinology </a:t>
            </a:r>
            <a:r>
              <a:rPr lang="en-US" b="1" dirty="0"/>
              <a:t>Published online August 14, 2019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48" y="365125"/>
            <a:ext cx="11273103" cy="56830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6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96" y="365125"/>
            <a:ext cx="10422604" cy="3884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0614" y="3105835"/>
            <a:ext cx="7933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Circ</a:t>
            </a:r>
            <a:r>
              <a:rPr lang="en-US" dirty="0" smtClean="0"/>
              <a:t> </a:t>
            </a:r>
            <a:r>
              <a:rPr lang="en-US" dirty="0"/>
              <a:t>Heart Fail is available at http://circheartfailure.ahajournals.org</a:t>
            </a:r>
          </a:p>
        </p:txBody>
      </p:sp>
    </p:spTree>
    <p:extLst>
      <p:ext uri="{BB962C8B-B14F-4D97-AF65-F5344CB8AC3E}">
        <p14:creationId xmlns:p14="http://schemas.microsoft.com/office/powerpoint/2010/main" val="30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361" y="6396718"/>
            <a:ext cx="9122833" cy="230832"/>
          </a:xfrm>
        </p:spPr>
        <p:txBody>
          <a:bodyPr/>
          <a:lstStyle/>
          <a:p>
            <a:r>
              <a:rPr lang="en-US" dirty="0" smtClean="0"/>
              <a:t>       www.thelancet.com/diabetes-endocrinology </a:t>
            </a:r>
            <a:r>
              <a:rPr lang="en-US" b="1" dirty="0"/>
              <a:t>Published online August 14, </a:t>
            </a:r>
            <a:r>
              <a:rPr lang="en-US" b="1" dirty="0" smtClean="0"/>
              <a:t>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5" y="420196"/>
            <a:ext cx="10945969" cy="56396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7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361" y="6129978"/>
            <a:ext cx="9122833" cy="497572"/>
          </a:xfrm>
        </p:spPr>
        <p:txBody>
          <a:bodyPr/>
          <a:lstStyle/>
          <a:p>
            <a:r>
              <a:rPr lang="en-US" dirty="0"/>
              <a:t>www.thelancet.com/diabetes-endocrinology </a:t>
            </a:r>
            <a:r>
              <a:rPr lang="en-US" b="1" dirty="0"/>
              <a:t>Published online August 14, 2019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1" y="553792"/>
            <a:ext cx="11470009" cy="54657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1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GLP-1 Receptor Agonists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dogs with </a:t>
            </a:r>
            <a:r>
              <a:rPr lang="en-US" dirty="0" smtClean="0"/>
              <a:t>DCM, an infusion </a:t>
            </a:r>
            <a:r>
              <a:rPr lang="en-US" dirty="0"/>
              <a:t>of recombinant GLP-1 improved LV </a:t>
            </a:r>
            <a:r>
              <a:rPr lang="en-US" dirty="0" smtClean="0"/>
              <a:t>contractility and </a:t>
            </a:r>
            <a:r>
              <a:rPr lang="en-US" dirty="0"/>
              <a:t>cardiac output and decreased LV filling </a:t>
            </a:r>
            <a:r>
              <a:rPr lang="en-US" dirty="0" smtClean="0"/>
              <a:t>pressure and </a:t>
            </a:r>
            <a:r>
              <a:rPr lang="en-US" dirty="0"/>
              <a:t>systemic vascular resistance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 a mouse </a:t>
            </a:r>
            <a:r>
              <a:rPr lang="en-US" dirty="0" smtClean="0"/>
              <a:t>model of </a:t>
            </a:r>
            <a:r>
              <a:rPr lang="en-US" dirty="0"/>
              <a:t>diabetic cardiomyopathy, administration of a </a:t>
            </a:r>
            <a:r>
              <a:rPr lang="en-US" dirty="0" smtClean="0"/>
              <a:t>selective GLP-1 </a:t>
            </a:r>
            <a:r>
              <a:rPr lang="en-US" dirty="0"/>
              <a:t>agonist reduced LV hypertrophy, </a:t>
            </a:r>
            <a:r>
              <a:rPr lang="en-US" dirty="0" smtClean="0"/>
              <a:t>attenuated oxidative </a:t>
            </a:r>
            <a:r>
              <a:rPr lang="en-US" dirty="0"/>
              <a:t>stress, and improved </a:t>
            </a:r>
            <a:r>
              <a:rPr lang="en-US" dirty="0" smtClean="0"/>
              <a:t>survival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651" y="365125"/>
            <a:ext cx="7526799" cy="52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Aim: To </a:t>
            </a:r>
            <a:r>
              <a:rPr lang="en-US" dirty="0"/>
              <a:t>determine the effect of the </a:t>
            </a:r>
            <a:r>
              <a:rPr lang="en-US" dirty="0" smtClean="0"/>
              <a:t>GLP-1 </a:t>
            </a:r>
            <a:r>
              <a:rPr lang="en-US" dirty="0"/>
              <a:t>analogue </a:t>
            </a:r>
            <a:r>
              <a:rPr lang="en-US" dirty="0" err="1"/>
              <a:t>liraglutide</a:t>
            </a:r>
            <a:r>
              <a:rPr lang="en-US" dirty="0"/>
              <a:t> on left ventricular function in chronic </a:t>
            </a:r>
            <a:r>
              <a:rPr lang="en-US" dirty="0" smtClean="0"/>
              <a:t>HF patients </a:t>
            </a:r>
            <a:r>
              <a:rPr lang="en-US" dirty="0"/>
              <a:t>with and without type 2 diabetes.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Patients </a:t>
            </a:r>
            <a:r>
              <a:rPr lang="en-US" dirty="0"/>
              <a:t>(n=241) with reduced </a:t>
            </a:r>
            <a:r>
              <a:rPr lang="en-US" dirty="0" smtClean="0"/>
              <a:t>LVEF </a:t>
            </a:r>
            <a:r>
              <a:rPr lang="en-US" dirty="0"/>
              <a:t>≤</a:t>
            </a:r>
            <a:r>
              <a:rPr lang="en-US" dirty="0" smtClean="0"/>
              <a:t>45% were </a:t>
            </a:r>
            <a:r>
              <a:rPr lang="en-US" dirty="0"/>
              <a:t>recruited </a:t>
            </a:r>
            <a:r>
              <a:rPr lang="en-US" dirty="0" smtClean="0"/>
              <a:t>(2012 </a:t>
            </a:r>
            <a:r>
              <a:rPr lang="en-US" dirty="0"/>
              <a:t>to </a:t>
            </a:r>
            <a:r>
              <a:rPr lang="en-US" dirty="0" smtClean="0"/>
              <a:t>2015</a:t>
            </a:r>
            <a:r>
              <a:rPr lang="en-US" dirty="0"/>
              <a:t>).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Patients </a:t>
            </a:r>
            <a:r>
              <a:rPr lang="en-US" dirty="0"/>
              <a:t>were clinically stable and on optimal heart failure treatment.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Intervention </a:t>
            </a:r>
            <a:r>
              <a:rPr lang="en-US" dirty="0"/>
              <a:t>was </a:t>
            </a:r>
            <a:r>
              <a:rPr lang="en-US" dirty="0" err="1"/>
              <a:t>liraglutide</a:t>
            </a:r>
            <a:r>
              <a:rPr lang="en-US" dirty="0"/>
              <a:t> 1.8 mg </a:t>
            </a:r>
            <a:r>
              <a:rPr lang="en-US" dirty="0" smtClean="0"/>
              <a:t>/d or </a:t>
            </a:r>
            <a:r>
              <a:rPr lang="en-US" dirty="0"/>
              <a:t>matching placebo for 24 weeks.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Change </a:t>
            </a:r>
            <a:r>
              <a:rPr lang="en-US" dirty="0"/>
              <a:t>in LVEF did not differ between the </a:t>
            </a:r>
            <a:r>
              <a:rPr lang="en-US" dirty="0" err="1"/>
              <a:t>liraglutide</a:t>
            </a:r>
            <a:r>
              <a:rPr lang="en-US" dirty="0"/>
              <a:t> and the placebo group; mean difference (95% confidence interval) was −0.8% (−2.1, 0.5; P =0.24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Heart rate increased with </a:t>
            </a:r>
            <a:r>
              <a:rPr lang="en-US" dirty="0" err="1"/>
              <a:t>liraglutide</a:t>
            </a:r>
            <a:r>
              <a:rPr lang="en-US" dirty="0"/>
              <a:t> </a:t>
            </a:r>
            <a:r>
              <a:rPr lang="en-US" dirty="0" smtClean="0"/>
              <a:t>(mean </a:t>
            </a:r>
            <a:r>
              <a:rPr lang="en-US" dirty="0"/>
              <a:t>difference: 7 </a:t>
            </a:r>
            <a:r>
              <a:rPr lang="en-US" dirty="0" err="1"/>
              <a:t>b.p.m</a:t>
            </a:r>
            <a:r>
              <a:rPr lang="en-US" dirty="0" smtClean="0"/>
              <a:t>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28" y="705164"/>
            <a:ext cx="9527133" cy="50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Clinical </a:t>
            </a:r>
            <a:r>
              <a:rPr lang="en-US" sz="2800" b="1" i="1" dirty="0" smtClean="0">
                <a:solidFill>
                  <a:schemeClr val="bg1"/>
                </a:solidFill>
              </a:rPr>
              <a:t>Considerations(</a:t>
            </a:r>
            <a:r>
              <a:rPr lang="en-US" sz="2800" b="1" dirty="0" smtClean="0">
                <a:solidFill>
                  <a:schemeClr val="bg1"/>
                </a:solidFill>
              </a:rPr>
              <a:t>GLP-1 </a:t>
            </a:r>
            <a:r>
              <a:rPr lang="en-US" sz="2800" b="1" dirty="0">
                <a:solidFill>
                  <a:schemeClr val="bg1"/>
                </a:solidFill>
              </a:rPr>
              <a:t>receptor </a:t>
            </a:r>
            <a:r>
              <a:rPr lang="en-US" sz="2800" b="1" dirty="0" smtClean="0">
                <a:solidFill>
                  <a:schemeClr val="bg1"/>
                </a:solidFill>
              </a:rPr>
              <a:t>agonists)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GLP-1 receptor agonists may reduce the risk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major adverse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cardiovascular events and mortality in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general population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patients with DM.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GLP-1 receptor agonists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have had no impact on the risk of HF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hospitalization 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large RCTs, which suggests they are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safe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use but not beneficial in preventing HF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patients 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risk for HF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 patients with established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HFrEF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recent decompensation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GLP-1 receptor agonists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should be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used with caution, given no evidence of benefit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trend toward worse outcomes in 2 small RCTs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There are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 data to guide their use in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HFpEF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3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67955" y="2726286"/>
            <a:ext cx="4456089" cy="1626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gent Orange" panose="00000400000000000000" pitchFamily="2" charset="0"/>
              </a:rPr>
              <a:t>SGLT-2 inhibitors</a:t>
            </a:r>
            <a:endParaRPr lang="en-US" sz="3200" dirty="0"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73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SGLT-2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SGLT-2 inhibitors lower glucose via an </a:t>
            </a:r>
            <a:r>
              <a:rPr lang="en-US" dirty="0" smtClean="0"/>
              <a:t>insulin-independent mode </a:t>
            </a:r>
            <a:r>
              <a:rPr lang="en-US" dirty="0"/>
              <a:t>of action through increased urinary </a:t>
            </a:r>
            <a:r>
              <a:rPr lang="en-US" dirty="0" smtClean="0"/>
              <a:t>excretion of </a:t>
            </a:r>
            <a:r>
              <a:rPr lang="en-US" dirty="0"/>
              <a:t>glucose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 addition to glucose </a:t>
            </a:r>
            <a:r>
              <a:rPr lang="en-US" dirty="0" smtClean="0"/>
              <a:t>excretion, SGLT-2 </a:t>
            </a:r>
            <a:r>
              <a:rPr lang="en-US" dirty="0"/>
              <a:t>inhibitors increase fractional excretion of </a:t>
            </a:r>
            <a:r>
              <a:rPr lang="en-US" dirty="0" smtClean="0"/>
              <a:t>sodium and have modest diuretic and natriuretic effects.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Canagliflozin</a:t>
            </a:r>
            <a:r>
              <a:rPr lang="en-US" dirty="0"/>
              <a:t>, </a:t>
            </a:r>
            <a:r>
              <a:rPr lang="en-US" dirty="0" err="1"/>
              <a:t>dapagliflozin</a:t>
            </a:r>
            <a:r>
              <a:rPr lang="en-US" dirty="0"/>
              <a:t>, and </a:t>
            </a:r>
            <a:r>
              <a:rPr lang="en-US" dirty="0" err="1"/>
              <a:t>empagliflozin</a:t>
            </a:r>
            <a:r>
              <a:rPr lang="en-US" dirty="0"/>
              <a:t> are </a:t>
            </a:r>
            <a:r>
              <a:rPr lang="en-US" dirty="0" err="1" smtClean="0"/>
              <a:t>FDAapproved</a:t>
            </a:r>
            <a:r>
              <a:rPr lang="en-US" dirty="0" smtClean="0"/>
              <a:t> </a:t>
            </a:r>
            <a:r>
              <a:rPr lang="en-US" dirty="0"/>
              <a:t>for the treatment of type 2 DM</a:t>
            </a:r>
          </a:p>
        </p:txBody>
      </p:sp>
    </p:spTree>
    <p:extLst>
      <p:ext uri="{BB962C8B-B14F-4D97-AF65-F5344CB8AC3E}">
        <p14:creationId xmlns:p14="http://schemas.microsoft.com/office/powerpoint/2010/main" val="21778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EMPA-REG OUTCOME</a:t>
            </a:r>
            <a:r>
              <a:rPr lang="en-GB" sz="2800" b="1" baseline="30000" dirty="0"/>
              <a:t>®</a:t>
            </a:r>
            <a:br>
              <a:rPr lang="en-GB" sz="2800" b="1" baseline="30000" dirty="0"/>
            </a:br>
            <a:r>
              <a:rPr lang="en-US" sz="2800" b="1" dirty="0"/>
              <a:t>Trial design</a:t>
            </a:r>
            <a:endParaRPr lang="en-GB" sz="2800" b="1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481070" y="3717032"/>
            <a:ext cx="9006690" cy="2598298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5100" b="1" dirty="0"/>
              <a:t>Study medication was given in addition to standard of care.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5100" b="1" dirty="0"/>
              <a:t>The trial was to continue until </a:t>
            </a:r>
            <a:r>
              <a:rPr lang="en-US" sz="5100" dirty="0">
                <a:latin typeface="Times New Roman"/>
                <a:cs typeface="Times New Roman"/>
              </a:rPr>
              <a:t>≥ </a:t>
            </a:r>
            <a:r>
              <a:rPr lang="en-US" sz="5100" b="1" dirty="0"/>
              <a:t>691 patients experienced an adjudicated primary outcome event.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5100" b="1" dirty="0"/>
              <a:t>Key inclusion criteria: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5100" dirty="0"/>
              <a:t>Adults with type 2 diabetes and established </a:t>
            </a:r>
            <a:r>
              <a:rPr lang="en-US" sz="5100" dirty="0" smtClean="0"/>
              <a:t>CVD(100%)/HF:10%</a:t>
            </a:r>
            <a:endParaRPr lang="en-US" sz="51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5100" dirty="0"/>
              <a:t>BMI ≤45 kg/m</a:t>
            </a:r>
            <a:r>
              <a:rPr lang="en-US" sz="5100" baseline="30000" dirty="0"/>
              <a:t>2</a:t>
            </a:r>
            <a:r>
              <a:rPr lang="en-US" sz="5100" dirty="0"/>
              <a:t>; HbA1c 7–10%; eGFR </a:t>
            </a:r>
            <a:r>
              <a:rPr lang="en-US" sz="5100" dirty="0">
                <a:latin typeface="Times New Roman"/>
                <a:cs typeface="Times New Roman"/>
              </a:rPr>
              <a:t>≥</a:t>
            </a:r>
            <a:r>
              <a:rPr lang="en-US" sz="5100" dirty="0"/>
              <a:t>30 mL/min/1.73m</a:t>
            </a:r>
            <a:r>
              <a:rPr lang="en-US" sz="5100" baseline="30000" dirty="0"/>
              <a:t>2</a:t>
            </a:r>
            <a:r>
              <a:rPr lang="en-US" sz="5100" dirty="0"/>
              <a:t> (MDRD) </a:t>
            </a:r>
            <a:endParaRPr lang="en-US" sz="5100" dirty="0" smtClean="0"/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 smtClean="0"/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/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3500" dirty="0" err="1" smtClean="0"/>
              <a:t>Zinman</a:t>
            </a:r>
            <a:r>
              <a:rPr lang="en-GB" sz="3500" dirty="0" smtClean="0"/>
              <a:t> </a:t>
            </a:r>
            <a:r>
              <a:rPr lang="en-GB" sz="3500" dirty="0"/>
              <a:t>B et al. N </a:t>
            </a:r>
            <a:r>
              <a:rPr lang="en-GB" sz="3500" dirty="0" err="1"/>
              <a:t>Engl</a:t>
            </a:r>
            <a:r>
              <a:rPr lang="en-GB" sz="3500" dirty="0"/>
              <a:t> J Med </a:t>
            </a:r>
            <a:r>
              <a:rPr lang="en-GB" sz="3500" dirty="0" smtClean="0"/>
              <a:t>2015</a:t>
            </a:r>
            <a:endParaRPr lang="en-US" sz="20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19600" y="1569100"/>
            <a:ext cx="1950212" cy="94907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0795" cap="flat" cmpd="sng" algn="ctr">
            <a:noFill/>
            <a:prstDash val="solid"/>
          </a:ln>
          <a:effectLst/>
          <a:extLst/>
        </p:spPr>
        <p:txBody>
          <a:bodyPr lIns="0" tIns="36000" rIns="0" bIns="360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Randomized and treated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prstClr val="white"/>
                </a:solidFill>
                <a:cs typeface="Arial" charset="0"/>
              </a:rPr>
              <a:t>(n=7020)</a:t>
            </a:r>
            <a:endParaRPr lang="en-US" b="1" kern="0" dirty="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0" name="Straight Connector 116"/>
          <p:cNvCxnSpPr>
            <a:stCxn id="28" idx="3"/>
            <a:endCxn id="9" idx="1"/>
          </p:cNvCxnSpPr>
          <p:nvPr/>
        </p:nvCxnSpPr>
        <p:spPr>
          <a:xfrm flipV="1">
            <a:off x="3613150" y="2043636"/>
            <a:ext cx="406450" cy="142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4" name="Rounded 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65384" y="1575756"/>
            <a:ext cx="3474720" cy="94622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Empagliflozin 10 mg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 (n=2345) </a:t>
            </a:r>
          </a:p>
        </p:txBody>
      </p:sp>
      <p:sp>
        <p:nvSpPr>
          <p:cNvPr id="25" name="Rounded 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65384" y="2634084"/>
            <a:ext cx="3474720" cy="950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Empagliflozin 25 mg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(n=2342) </a:t>
            </a:r>
          </a:p>
        </p:txBody>
      </p:sp>
      <p:sp>
        <p:nvSpPr>
          <p:cNvPr id="26" name="Rounded 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565384" y="512676"/>
            <a:ext cx="3474720" cy="9509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Placebo </a:t>
            </a:r>
            <a:br>
              <a:rPr lang="en-US" sz="2000" b="1" kern="0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(n=2333)</a:t>
            </a:r>
          </a:p>
        </p:txBody>
      </p:sp>
      <p:sp>
        <p:nvSpPr>
          <p:cNvPr id="28" name="Rounded 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81070" y="1571946"/>
            <a:ext cx="2132080" cy="94622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0795" cap="flat" cmpd="sng" algn="ctr">
            <a:noFill/>
            <a:prstDash val="solid"/>
          </a:ln>
          <a:effectLst/>
          <a:extLst/>
        </p:spPr>
        <p:txBody>
          <a:bodyPr lIns="0" tIns="36000" rIns="0" bIns="360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Screening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(n=11531)</a:t>
            </a:r>
          </a:p>
        </p:txBody>
      </p:sp>
      <p:cxnSp>
        <p:nvCxnSpPr>
          <p:cNvPr id="48" name="Elbow Connector 47"/>
          <p:cNvCxnSpPr>
            <a:stCxn id="25" idx="1"/>
            <a:endCxn id="26" idx="1"/>
          </p:cNvCxnSpPr>
          <p:nvPr/>
        </p:nvCxnSpPr>
        <p:spPr>
          <a:xfrm rot="10800000">
            <a:off x="6565384" y="988164"/>
            <a:ext cx="12700" cy="2121408"/>
          </a:xfrm>
          <a:prstGeom prst="bentConnector3">
            <a:avLst>
              <a:gd name="adj1" fmla="val 2477646"/>
            </a:avLst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3"/>
            <a:endCxn id="24" idx="1"/>
          </p:cNvCxnSpPr>
          <p:nvPr/>
        </p:nvCxnSpPr>
        <p:spPr>
          <a:xfrm>
            <a:off x="5969812" y="2043635"/>
            <a:ext cx="595572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31504" y="6542366"/>
            <a:ext cx="8676100" cy="1800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Metformin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Among the 9 studies, 34504 patients with diabetes mellitus and HF were included, with 6624 patients (19%) using </a:t>
            </a:r>
            <a:r>
              <a:rPr lang="en-US" dirty="0" smtClean="0"/>
              <a:t>metformin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majority of studies evaluated the use </a:t>
            </a:r>
            <a:r>
              <a:rPr lang="en-US" dirty="0" smtClean="0"/>
              <a:t>of metformin </a:t>
            </a:r>
            <a:r>
              <a:rPr lang="en-US" dirty="0"/>
              <a:t>in combination with other oral agents or insulin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</a:t>
            </a:r>
            <a:r>
              <a:rPr lang="en-US" dirty="0"/>
              <a:t>studies specifically evaluated the use </a:t>
            </a:r>
            <a:r>
              <a:rPr lang="en-US" dirty="0" smtClean="0"/>
              <a:t>of metformin </a:t>
            </a:r>
            <a:r>
              <a:rPr lang="en-US" dirty="0"/>
              <a:t>as </a:t>
            </a:r>
            <a:r>
              <a:rPr lang="en-US" dirty="0" smtClean="0"/>
              <a:t>monotherapy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examined 2 important subpopulations: those with reduced left ventricular ejection fraction (LVEF) and those with concomitant chronic kidney disease.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further explored the potential role of metformin in patients with diabetes mellitus and HF with compromised kidney function.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EMPA-REG OUTCOME</a:t>
            </a:r>
            <a:r>
              <a:rPr lang="en-GB" sz="2800" b="1" baseline="30000" dirty="0">
                <a:solidFill>
                  <a:schemeClr val="bg1"/>
                </a:solidFill>
              </a:rPr>
              <a:t>®</a:t>
            </a:r>
            <a:br>
              <a:rPr lang="en-GB" sz="2800" b="1" baseline="300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Trial 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Primary outcome: 3-point </a:t>
            </a:r>
            <a:r>
              <a:rPr lang="en-US" sz="2600" dirty="0" smtClean="0"/>
              <a:t>MACE (composite of death from cardiovascular causes, nonfatal MI, nonfatal stroke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Secondary outcome:</a:t>
            </a:r>
            <a:r>
              <a:rPr lang="en-US" sz="2600" dirty="0"/>
              <a:t> composite </a:t>
            </a:r>
            <a:r>
              <a:rPr lang="en-US" sz="2600" dirty="0" smtClean="0"/>
              <a:t>of the Primary outcome plus hospitalization for unstable angina.</a:t>
            </a:r>
            <a:endParaRPr lang="en-US" sz="2600" dirty="0"/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Further outcomes included: </a:t>
            </a:r>
            <a:r>
              <a:rPr lang="en-GB" sz="2600" dirty="0"/>
              <a:t>heart failure</a:t>
            </a:r>
            <a:r>
              <a:rPr lang="en-US" sz="2600" dirty="0"/>
              <a:t> hospitalization or CV death, hospitalization for </a:t>
            </a:r>
            <a:r>
              <a:rPr lang="en-GB" sz="2600" dirty="0"/>
              <a:t>heart failure</a:t>
            </a:r>
            <a:r>
              <a:rPr lang="en-US" sz="2600" dirty="0"/>
              <a:t>, all-cause </a:t>
            </a:r>
            <a:r>
              <a:rPr lang="en-US" sz="2600" dirty="0" smtClean="0"/>
              <a:t>mortality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600" dirty="0" smtClean="0"/>
              <a:t>Subgroup </a:t>
            </a:r>
            <a:r>
              <a:rPr lang="en-GB" sz="2600" dirty="0"/>
              <a:t>analyses were based on baseline characteristics</a:t>
            </a:r>
            <a:r>
              <a:rPr lang="en-US" sz="2600" dirty="0"/>
              <a:t>, including the presence/absence </a:t>
            </a:r>
            <a:r>
              <a:rPr lang="en-US" dirty="0"/>
              <a:t>of investigator-reported </a:t>
            </a:r>
            <a:r>
              <a:rPr lang="en-US" u="sng" dirty="0"/>
              <a:t>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38201" y="2305398"/>
          <a:ext cx="9639793" cy="2684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6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0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5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                       Placebo</a:t>
                      </a:r>
                      <a:r>
                        <a:rPr lang="en-US" sz="1400" baseline="0" dirty="0" smtClean="0"/>
                        <a:t> vs </a:t>
                      </a:r>
                      <a:r>
                        <a:rPr lang="en-US" sz="1400" baseline="0" dirty="0" err="1" smtClean="0"/>
                        <a:t>Empagliflozin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Hazard ratio (95% CI)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</a:t>
                      </a:r>
                      <a:r>
                        <a:rPr lang="en-US" sz="1400" b="1" dirty="0"/>
                        <a:t>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536">
                <a:tc>
                  <a:txBody>
                    <a:bodyPr/>
                    <a:lstStyle/>
                    <a:p>
                      <a:r>
                        <a:rPr lang="en-US" sz="1400" dirty="0"/>
                        <a:t>Primary composite </a:t>
                      </a:r>
                      <a:r>
                        <a:rPr lang="en-US" sz="1400" dirty="0" smtClean="0"/>
                        <a:t>endpoint*       (12.1 vs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10.5%)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0.86 (0.74</a:t>
                      </a:r>
                      <a:r>
                        <a:rPr lang="en-US" sz="1400" dirty="0"/>
                        <a:t>-</a:t>
                      </a:r>
                      <a:r>
                        <a:rPr lang="pl-PL" sz="1400" dirty="0"/>
                        <a:t>0.99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536">
                <a:tc>
                  <a:txBody>
                    <a:bodyPr/>
                    <a:lstStyle/>
                    <a:p>
                      <a:r>
                        <a:rPr lang="en-US" sz="1400" dirty="0"/>
                        <a:t>Secondary composite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endpoint</a:t>
                      </a:r>
                      <a:r>
                        <a:rPr lang="en-US" sz="1400" baseline="30000" dirty="0" smtClean="0"/>
                        <a:t>†</a:t>
                      </a:r>
                      <a:r>
                        <a:rPr lang="en-US" sz="1400" baseline="0" dirty="0" smtClean="0"/>
                        <a:t>   (14.3 vs 12.8)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0.89 (0.78</a:t>
                      </a:r>
                      <a:r>
                        <a:rPr lang="en-US" sz="1400" dirty="0"/>
                        <a:t>-</a:t>
                      </a:r>
                      <a:r>
                        <a:rPr lang="pl-PL" sz="1400" dirty="0"/>
                        <a:t>1.01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536">
                <a:tc>
                  <a:txBody>
                    <a:bodyPr/>
                    <a:lstStyle/>
                    <a:p>
                      <a:r>
                        <a:rPr lang="en-US" sz="1400" dirty="0"/>
                        <a:t>Death from any </a:t>
                      </a:r>
                      <a:r>
                        <a:rPr lang="en-US" sz="1400" dirty="0" smtClean="0"/>
                        <a:t>cause                      (8.3   vs 5.7%)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0.68 (0.57-0.82)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536">
                <a:tc>
                  <a:txBody>
                    <a:bodyPr/>
                    <a:lstStyle/>
                    <a:p>
                      <a:r>
                        <a:rPr lang="en-US" sz="1400" dirty="0"/>
                        <a:t>CV </a:t>
                      </a:r>
                      <a:r>
                        <a:rPr lang="en-US" sz="1400" dirty="0" smtClean="0"/>
                        <a:t>death                                             (5.9  vs  3.7%)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0.62 (0.49-0.77)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536">
                <a:tc>
                  <a:txBody>
                    <a:bodyPr/>
                    <a:lstStyle/>
                    <a:p>
                      <a:r>
                        <a:rPr lang="en-US" sz="1400" dirty="0"/>
                        <a:t>Fatal or nonfatal </a:t>
                      </a:r>
                      <a:r>
                        <a:rPr lang="en-US" sz="1400" dirty="0" smtClean="0"/>
                        <a:t>MI                          (5.4 vs 4.8%)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0.87 (0.70-1.09)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53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Hospitalization for 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HF               (4.1 * 2.7%)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0.65 (0.50-0.85)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5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Hospitalization for HF or CV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death (8.5 vs 5.8%)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0.66 (0.55-0.79)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Clinical Outcomes with </a:t>
            </a:r>
            <a:r>
              <a:rPr lang="en-US" sz="2800" b="1" dirty="0" err="1" smtClean="0">
                <a:solidFill>
                  <a:schemeClr val="bg1"/>
                </a:solidFill>
              </a:rPr>
              <a:t>Empagliflozin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62ECC2-A415-4E86-873D-B602882CC3EA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3000" y="1197155"/>
            <a:ext cx="548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chemeClr val="bg1"/>
                </a:solidFill>
                <a:cs typeface="Arial"/>
              </a:rPr>
              <a:t>EMPA-REG OUTCOME Pooled </a:t>
            </a:r>
            <a:r>
              <a:rPr lang="en-US" sz="2000" b="1" dirty="0" smtClean="0">
                <a:solidFill>
                  <a:schemeClr val="bg1"/>
                </a:solidFill>
                <a:cs typeface="Arial"/>
              </a:rPr>
              <a:t>Analysis(N=7020</a:t>
            </a:r>
            <a:r>
              <a:rPr lang="en-US" sz="2000" b="1" dirty="0">
                <a:solidFill>
                  <a:schemeClr val="bg1"/>
                </a:solidFill>
                <a:cs typeface="Arial"/>
              </a:rPr>
              <a:t>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60513" y="5961263"/>
            <a:ext cx="8121835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*CV death, nonfatal MI (excluding silent MI), or nonfatal stroke; 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  <a:r>
              <a:rPr lang="en-US" dirty="0">
                <a:solidFill>
                  <a:schemeClr val="tx1"/>
                </a:solidFill>
              </a:rPr>
              <a:t>CV death, nonfatal MI (excluding silent MI), nonfatal stroke, and hospitalization for unstable angina.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CI, confidence interval; CV, cardiovascular; HF, heart failure; </a:t>
            </a:r>
            <a:r>
              <a:rPr lang="en-US" dirty="0">
                <a:solidFill>
                  <a:prstClr val="black"/>
                </a:solidFill>
              </a:rPr>
              <a:t>HR, hazard ratio; MI, myocardial infarction.</a:t>
            </a:r>
            <a:endParaRPr lang="en-US" dirty="0">
              <a:solidFill>
                <a:schemeClr val="tx1"/>
              </a:solidFill>
            </a:endParaRP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</a:rPr>
              <a:t>Zinman B, et al. </a:t>
            </a:r>
            <a:r>
              <a:rPr lang="da-DK" i="1" dirty="0">
                <a:solidFill>
                  <a:schemeClr val="tx1"/>
                </a:solidFill>
              </a:rPr>
              <a:t>N Engl J Med</a:t>
            </a:r>
            <a:r>
              <a:rPr lang="da-DK" dirty="0">
                <a:solidFill>
                  <a:schemeClr val="tx1"/>
                </a:solidFill>
              </a:rPr>
              <a:t>. 2015;373:2117-2128.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137027" y="2416174"/>
          <a:ext cx="3621519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1866" y="5626306"/>
            <a:ext cx="217875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Favors empagliflozin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481689" y="5612211"/>
            <a:ext cx="1936044" cy="140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4604899" y="1908475"/>
            <a:ext cx="280422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Median follow-up: 3.1 years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889420"/>
            <a:ext cx="72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4552" y="5825278"/>
            <a:ext cx="10844011" cy="802271"/>
          </a:xfrm>
        </p:spPr>
        <p:txBody>
          <a:bodyPr/>
          <a:lstStyle/>
          <a:p>
            <a:r>
              <a:rPr lang="en-US" sz="1600" b="1" dirty="0" smtClean="0"/>
              <a:t>Although </a:t>
            </a:r>
            <a:r>
              <a:rPr lang="en-US" sz="1600" b="1" dirty="0"/>
              <a:t>the </a:t>
            </a:r>
            <a:r>
              <a:rPr lang="en-US" sz="1600" b="1" dirty="0" smtClean="0"/>
              <a:t>trial enrolled </a:t>
            </a:r>
            <a:r>
              <a:rPr lang="en-US" sz="1600" b="1" dirty="0"/>
              <a:t>primarily patients with DM </a:t>
            </a:r>
            <a:r>
              <a:rPr lang="en-US" sz="1600" b="1" dirty="0" smtClean="0"/>
              <a:t>and ASCVD(</a:t>
            </a:r>
            <a:r>
              <a:rPr lang="en-US" sz="1600" b="1" dirty="0"/>
              <a:t>≈10% of patients had HF </a:t>
            </a:r>
            <a:r>
              <a:rPr lang="en-US" sz="1600" b="1" dirty="0" smtClean="0"/>
              <a:t>at baseline</a:t>
            </a:r>
            <a:r>
              <a:rPr lang="en-US" sz="1600" b="1" dirty="0"/>
              <a:t>), there was also a 35% reduction in HF </a:t>
            </a:r>
            <a:r>
              <a:rPr lang="en-US" sz="1600" b="1" dirty="0" smtClean="0"/>
              <a:t>hospitalizations, an </a:t>
            </a:r>
            <a:r>
              <a:rPr lang="en-US" sz="1600" b="1" dirty="0"/>
              <a:t>effect that was observed within weeks </a:t>
            </a:r>
            <a:r>
              <a:rPr lang="en-US" sz="1600" b="1" dirty="0" smtClean="0"/>
              <a:t>of randomization</a:t>
            </a:r>
            <a:endParaRPr lang="en-US" sz="1600" b="1" dirty="0">
              <a:latin typeface="FrutigerLTStd-Light"/>
            </a:endParaRPr>
          </a:p>
          <a:p>
            <a:pPr marL="0" lvl="1">
              <a:spcBef>
                <a:spcPts val="1000"/>
              </a:spcBef>
            </a:pPr>
            <a:r>
              <a:rPr lang="en-GB" sz="1000" dirty="0"/>
              <a:t>          </a:t>
            </a:r>
            <a:r>
              <a:rPr lang="en-GB" sz="1000" dirty="0" err="1"/>
              <a:t>Zinman</a:t>
            </a:r>
            <a:r>
              <a:rPr lang="en-GB" sz="1000" dirty="0"/>
              <a:t> B et al. N </a:t>
            </a:r>
            <a:r>
              <a:rPr lang="en-GB" sz="1000" dirty="0" err="1"/>
              <a:t>Engl</a:t>
            </a:r>
            <a:r>
              <a:rPr lang="en-GB" sz="1000" dirty="0"/>
              <a:t> J Med </a:t>
            </a:r>
            <a:r>
              <a:rPr lang="en-GB" sz="1000" dirty="0" smtClean="0"/>
              <a:t>2015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365125"/>
            <a:ext cx="8850237" cy="53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526" y="4565572"/>
            <a:ext cx="7196841" cy="1752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26" y="104123"/>
            <a:ext cx="7196841" cy="44614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54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5307" y="365125"/>
            <a:ext cx="10748493" cy="620183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r>
              <a:rPr lang="en-GB" sz="3100" dirty="0" smtClean="0">
                <a:latin typeface="+mn-lt"/>
              </a:rPr>
              <a:t>CANVAS </a:t>
            </a:r>
            <a:r>
              <a:rPr lang="en-US" sz="3100" dirty="0" smtClean="0">
                <a:latin typeface="+mn-lt"/>
              </a:rPr>
              <a:t>Trial </a:t>
            </a:r>
            <a:r>
              <a:rPr lang="en-US" sz="3100" dirty="0">
                <a:latin typeface="+mn-lt"/>
              </a:rPr>
              <a:t>design</a:t>
            </a:r>
            <a:endParaRPr lang="en-GB" sz="3100" dirty="0">
              <a:latin typeface="+mn-lt"/>
            </a:endParaRP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262130" y="3801516"/>
            <a:ext cx="9376064" cy="2598298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800" b="1" kern="0" dirty="0">
                <a:cs typeface="Arial" pitchFamily="34" charset="0"/>
              </a:rPr>
              <a:t>Stable dose of background </a:t>
            </a:r>
            <a:r>
              <a:rPr lang="en-GB" sz="1800" b="1" kern="0" dirty="0" smtClean="0">
                <a:cs typeface="Arial" pitchFamily="34" charset="0"/>
              </a:rPr>
              <a:t>anti </a:t>
            </a:r>
            <a:r>
              <a:rPr lang="en-GB" sz="1800" b="1" kern="0" dirty="0" err="1" smtClean="0">
                <a:cs typeface="Arial" pitchFamily="34" charset="0"/>
              </a:rPr>
              <a:t>hyperglycemic</a:t>
            </a:r>
            <a:r>
              <a:rPr lang="en-GB" sz="1800" b="1" kern="0" dirty="0" smtClean="0">
                <a:cs typeface="Arial" pitchFamily="34" charset="0"/>
              </a:rPr>
              <a:t> </a:t>
            </a:r>
            <a:r>
              <a:rPr lang="en-GB" sz="1800" b="1" kern="0" dirty="0">
                <a:cs typeface="Arial" pitchFamily="34" charset="0"/>
              </a:rPr>
              <a:t>agents administered for 8 weeks prior to </a:t>
            </a:r>
            <a:r>
              <a:rPr lang="en-GB" sz="1800" b="1" kern="0" dirty="0" smtClean="0">
                <a:cs typeface="Arial" pitchFamily="34" charset="0"/>
              </a:rPr>
              <a:t>screening</a:t>
            </a:r>
            <a:endParaRPr lang="en-GB" sz="1800" b="1" dirty="0"/>
          </a:p>
          <a:p>
            <a:pPr defTabSz="911225">
              <a:buFont typeface="Wingdings" panose="05000000000000000000" pitchFamily="2" charset="2"/>
              <a:buChar char="§"/>
              <a:defRPr/>
            </a:pPr>
            <a:r>
              <a:rPr lang="en-US" sz="1800" b="1" kern="0" dirty="0" smtClean="0">
                <a:cs typeface="Arial" pitchFamily="34" charset="0"/>
              </a:rPr>
              <a:t>Aim : </a:t>
            </a:r>
            <a:r>
              <a:rPr lang="en-GB" sz="1800" b="1" dirty="0" smtClean="0"/>
              <a:t>To </a:t>
            </a:r>
            <a:r>
              <a:rPr lang="en-GB" sz="1800" b="1" dirty="0"/>
              <a:t>determine CV risk associated with </a:t>
            </a:r>
            <a:r>
              <a:rPr lang="en-GB" sz="1800" b="1" dirty="0" err="1"/>
              <a:t>canagliflozin</a:t>
            </a:r>
            <a:r>
              <a:rPr lang="en-GB" sz="1800" b="1" dirty="0"/>
              <a:t> 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/>
              <a:t>Key </a:t>
            </a:r>
            <a:r>
              <a:rPr lang="en-US" sz="1800" b="1" dirty="0"/>
              <a:t>inclusion criteria: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800" b="1" kern="0" dirty="0" smtClean="0">
                <a:cs typeface="Arial" pitchFamily="34" charset="0"/>
              </a:rPr>
              <a:t> </a:t>
            </a:r>
            <a:r>
              <a:rPr lang="en-US" sz="1800" b="1" kern="0" dirty="0">
                <a:cs typeface="Arial" pitchFamily="34" charset="0"/>
              </a:rPr>
              <a:t>Patients with </a:t>
            </a:r>
            <a:r>
              <a:rPr lang="en-GB" sz="1800" b="1" kern="0" dirty="0" smtClean="0">
                <a:cs typeface="Arial" pitchFamily="34" charset="0"/>
              </a:rPr>
              <a:t>T2D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GB" sz="1800" b="1" kern="0" dirty="0" smtClean="0">
                <a:cs typeface="Arial" pitchFamily="34" charset="0"/>
              </a:rPr>
              <a:t> </a:t>
            </a:r>
            <a:r>
              <a:rPr lang="en-GB" sz="1800" b="1" kern="0" dirty="0">
                <a:cs typeface="Arial" pitchFamily="34" charset="0"/>
              </a:rPr>
              <a:t>Age ≥ 30 years with history of </a:t>
            </a:r>
            <a:r>
              <a:rPr lang="en-US" sz="1800" b="1" dirty="0"/>
              <a:t>established cardiovascular disease (65</a:t>
            </a:r>
            <a:r>
              <a:rPr lang="en-US" sz="1800" b="1" dirty="0" smtClean="0"/>
              <a:t>%)</a:t>
            </a:r>
            <a:r>
              <a:rPr lang="en-GB" sz="1800" b="1" kern="0" dirty="0" smtClean="0">
                <a:cs typeface="Arial" pitchFamily="34" charset="0"/>
              </a:rPr>
              <a:t> or </a:t>
            </a:r>
            <a:r>
              <a:rPr lang="en-GB" sz="1800" b="1" kern="0" dirty="0">
                <a:cs typeface="Arial" pitchFamily="34" charset="0"/>
              </a:rPr>
              <a:t>≥ 50 </a:t>
            </a:r>
            <a:r>
              <a:rPr lang="en-GB" sz="1800" b="1" kern="0" dirty="0" smtClean="0">
                <a:cs typeface="Arial" pitchFamily="34" charset="0"/>
              </a:rPr>
              <a:t>y </a:t>
            </a:r>
            <a:r>
              <a:rPr lang="en-US" sz="1800" b="1" dirty="0" smtClean="0"/>
              <a:t>or </a:t>
            </a:r>
            <a:r>
              <a:rPr lang="en-US" sz="1800" b="1" dirty="0"/>
              <a:t>at high </a:t>
            </a:r>
            <a:r>
              <a:rPr lang="en-US" sz="1800" b="1" dirty="0" smtClean="0"/>
              <a:t>risk for </a:t>
            </a:r>
            <a:r>
              <a:rPr lang="en-US" sz="1800" b="1" dirty="0"/>
              <a:t>cardiovascular events (35%)</a:t>
            </a:r>
            <a:r>
              <a:rPr lang="en-GB" sz="1800" b="1" kern="0" dirty="0" smtClean="0">
                <a:cs typeface="Arial" pitchFamily="34" charset="0"/>
              </a:rPr>
              <a:t> /  </a:t>
            </a:r>
            <a:r>
              <a:rPr lang="en-US" sz="1800" b="1" dirty="0" smtClean="0"/>
              <a:t>History HF:14%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19600" y="1569100"/>
            <a:ext cx="1950212" cy="94907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0795" cap="flat" cmpd="sng" algn="ctr">
            <a:noFill/>
            <a:prstDash val="solid"/>
          </a:ln>
          <a:effectLst/>
          <a:extLst/>
        </p:spPr>
        <p:txBody>
          <a:bodyPr lIns="0" tIns="36000" rIns="0" bIns="360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cs typeface="Arial" charset="0"/>
              </a:rPr>
              <a:t>Randomized and treated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prstClr val="white"/>
                </a:solidFill>
                <a:cs typeface="Arial" charset="0"/>
              </a:rPr>
              <a:t>(</a:t>
            </a:r>
            <a:r>
              <a:rPr lang="en-GB" b="1" kern="0" dirty="0" smtClean="0">
                <a:solidFill>
                  <a:prstClr val="white"/>
                </a:solidFill>
                <a:cs typeface="Arial" charset="0"/>
              </a:rPr>
              <a:t>n=</a:t>
            </a:r>
            <a:r>
              <a:rPr lang="en-US" b="1" dirty="0" smtClean="0">
                <a:solidFill>
                  <a:schemeClr val="bg1"/>
                </a:solidFill>
              </a:rPr>
              <a:t>4330</a:t>
            </a:r>
            <a:r>
              <a:rPr lang="en-GB" b="1" kern="0" dirty="0" smtClean="0">
                <a:solidFill>
                  <a:prstClr val="white"/>
                </a:solidFill>
                <a:cs typeface="Arial" charset="0"/>
              </a:rPr>
              <a:t>)</a:t>
            </a:r>
            <a:endParaRPr lang="en-US" b="1" kern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4" name="Rounded 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65384" y="1575756"/>
            <a:ext cx="3474720" cy="94622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rgbClr val="FFC000"/>
            </a:solidFill>
          </a:ln>
          <a:extLst/>
        </p:spPr>
        <p:txBody>
          <a:bodyPr lIns="36000" tIns="36000" rIns="36000" bIns="36000" anchor="ctr" anchorCtr="0"/>
          <a:lstStyle/>
          <a:p>
            <a:pPr algn="ctr" defTabSz="911225">
              <a:defRPr/>
            </a:pPr>
            <a:r>
              <a:rPr lang="en-US" sz="2000" b="1" kern="0" dirty="0" err="1" smtClean="0">
                <a:solidFill>
                  <a:srgbClr val="FFFFFF"/>
                </a:solidFill>
                <a:cs typeface="Arial" pitchFamily="34" charset="0"/>
              </a:rPr>
              <a:t>Canagliflozin</a:t>
            </a:r>
            <a:r>
              <a:rPr lang="en-US" sz="2000" b="1" kern="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b="1" kern="0" dirty="0">
                <a:solidFill>
                  <a:srgbClr val="FFFFFF"/>
                </a:solidFill>
                <a:cs typeface="Arial" pitchFamily="34" charset="0"/>
              </a:rPr>
              <a:t>(100 mg)</a:t>
            </a:r>
          </a:p>
        </p:txBody>
      </p:sp>
      <p:sp>
        <p:nvSpPr>
          <p:cNvPr id="25" name="Rounded 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65384" y="2634084"/>
            <a:ext cx="3474720" cy="950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 defTabSz="911225">
              <a:defRPr/>
            </a:pPr>
            <a:r>
              <a:rPr lang="en-US" sz="2000" b="1" kern="0" dirty="0" err="1" smtClean="0">
                <a:solidFill>
                  <a:srgbClr val="FFFFFF"/>
                </a:solidFill>
                <a:cs typeface="Arial" pitchFamily="34" charset="0"/>
              </a:rPr>
              <a:t>Canagliflozin</a:t>
            </a:r>
            <a:r>
              <a:rPr lang="en-US" sz="2000" b="1" kern="0" dirty="0" smtClean="0">
                <a:solidFill>
                  <a:srgbClr val="FFFFFF"/>
                </a:solidFill>
                <a:cs typeface="Arial" pitchFamily="34" charset="0"/>
              </a:rPr>
              <a:t> (300 </a:t>
            </a:r>
            <a:r>
              <a:rPr lang="en-US" sz="2000" b="1" kern="0" dirty="0">
                <a:solidFill>
                  <a:srgbClr val="FFFFFF"/>
                </a:solidFill>
                <a:cs typeface="Arial" pitchFamily="34" charset="0"/>
              </a:rPr>
              <a:t>mg</a:t>
            </a:r>
            <a:r>
              <a:rPr lang="en-US" sz="2000" b="1" kern="0" dirty="0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en-US" sz="2000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ounded 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565384" y="512676"/>
            <a:ext cx="3474720" cy="9509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Placebo </a:t>
            </a: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cs typeface="Arial" charset="0"/>
              </a:rPr>
            </a:br>
            <a:endParaRPr lang="en-US" sz="2000" b="1" kern="0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8" name="Elbow Connector 47"/>
          <p:cNvCxnSpPr>
            <a:stCxn id="25" idx="1"/>
            <a:endCxn id="26" idx="1"/>
          </p:cNvCxnSpPr>
          <p:nvPr/>
        </p:nvCxnSpPr>
        <p:spPr>
          <a:xfrm rot="10800000">
            <a:off x="6565384" y="988164"/>
            <a:ext cx="12700" cy="2121408"/>
          </a:xfrm>
          <a:prstGeom prst="bentConnector3">
            <a:avLst>
              <a:gd name="adj1" fmla="val 2477646"/>
            </a:avLst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3"/>
            <a:endCxn id="24" idx="1"/>
          </p:cNvCxnSpPr>
          <p:nvPr/>
        </p:nvCxnSpPr>
        <p:spPr>
          <a:xfrm>
            <a:off x="5969812" y="2043635"/>
            <a:ext cx="595572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31504" y="6542366"/>
            <a:ext cx="8676100" cy="1800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Clinical Outcomes with Canagliflozin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N=10,142 patients with T2D and high CV risk</a:t>
            </a:r>
          </a:p>
          <a:p>
            <a:pPr lvl="1"/>
            <a:r>
              <a:rPr lang="en-US" sz="2200" dirty="0"/>
              <a:t>CANVAS: n=4330</a:t>
            </a:r>
          </a:p>
          <a:p>
            <a:pPr lvl="1"/>
            <a:r>
              <a:rPr lang="en-US" sz="2200" dirty="0"/>
              <a:t>CANVAS-R: n=5812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Randomization (across both studies)</a:t>
            </a:r>
          </a:p>
          <a:p>
            <a:pPr lvl="1"/>
            <a:r>
              <a:rPr lang="en-US" sz="2200" dirty="0"/>
              <a:t>Canagliflozin: n=5795</a:t>
            </a:r>
          </a:p>
          <a:p>
            <a:pPr lvl="1"/>
            <a:r>
              <a:rPr lang="en-US" sz="2200" dirty="0"/>
              <a:t>Placebo: </a:t>
            </a:r>
            <a:r>
              <a:rPr lang="en-US" sz="2200" dirty="0" smtClean="0"/>
              <a:t>n=4347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Endpoints</a:t>
            </a:r>
            <a:endParaRPr lang="en-US" sz="2200" dirty="0"/>
          </a:p>
          <a:p>
            <a:pPr lvl="1"/>
            <a:r>
              <a:rPr lang="en-US" sz="2200" dirty="0"/>
              <a:t>Primary endpoint: composite of CV death, nonfatal MI, or nonfatal stroke</a:t>
            </a:r>
          </a:p>
          <a:p>
            <a:pPr lvl="1"/>
            <a:r>
              <a:rPr lang="en-US" sz="2200" dirty="0"/>
              <a:t>Secondary endpoints: </a:t>
            </a:r>
          </a:p>
          <a:p>
            <a:pPr lvl="2"/>
            <a:r>
              <a:rPr lang="en-US" sz="2200" dirty="0"/>
              <a:t>All-cause death</a:t>
            </a:r>
          </a:p>
          <a:p>
            <a:pPr lvl="2"/>
            <a:r>
              <a:rPr lang="en-US" sz="2200" dirty="0"/>
              <a:t>CV death</a:t>
            </a:r>
          </a:p>
          <a:p>
            <a:pPr lvl="2"/>
            <a:r>
              <a:rPr lang="en-US" sz="2200" dirty="0"/>
              <a:t>Albuminuria progression</a:t>
            </a:r>
          </a:p>
          <a:p>
            <a:pPr lvl="2"/>
            <a:r>
              <a:rPr lang="en-US" sz="2200" dirty="0"/>
              <a:t>Composite </a:t>
            </a:r>
            <a:r>
              <a:rPr lang="en-US" dirty="0"/>
              <a:t>of CV death and HF hospitalization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1400" y="6313488"/>
            <a:ext cx="1905000" cy="457200"/>
          </a:xfrm>
        </p:spPr>
        <p:txBody>
          <a:bodyPr/>
          <a:lstStyle/>
          <a:p>
            <a:fld id="{2462ECC2-A415-4E86-873D-B602882CC3EA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1126" y="1217894"/>
            <a:ext cx="548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3"/>
                </a:solidFill>
                <a:cs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CANVAS Program Study Design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58926" y="6192095"/>
            <a:ext cx="8392978" cy="63094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Canaglflozin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Cardiovascular Assessment Study; CI, confidence interval; CV, cardiovascular; HF, heart failure;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HR, hazard ratio; MI, myocardial infarction.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Neal B, et al. </a:t>
            </a:r>
            <a:r>
              <a:rPr lang="da-DK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2017;377:644-657.</a:t>
            </a:r>
          </a:p>
        </p:txBody>
      </p:sp>
    </p:spTree>
    <p:extLst>
      <p:ext uri="{BB962C8B-B14F-4D97-AF65-F5344CB8AC3E}">
        <p14:creationId xmlns:p14="http://schemas.microsoft.com/office/powerpoint/2010/main" val="30831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37127" y="1818650"/>
          <a:ext cx="10516673" cy="3919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2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6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8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9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86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                                   No. of participants per 1000</a:t>
                      </a:r>
                      <a:r>
                        <a:rPr lang="en-US" sz="1400" baseline="0" dirty="0" smtClean="0"/>
                        <a:t> patient-y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Hazard ratio (95% CI)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</a:t>
                      </a:r>
                      <a:r>
                        <a:rPr lang="en-US" sz="1400" b="1" dirty="0"/>
                        <a:t>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/>
                        <a:t>Primary composite </a:t>
                      </a:r>
                      <a:r>
                        <a:rPr lang="en-US" sz="1400" dirty="0" smtClean="0"/>
                        <a:t>endpoint* 26.9       31.5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0.86 (0.7</a:t>
                      </a:r>
                      <a:r>
                        <a:rPr lang="en-US" sz="1400" dirty="0"/>
                        <a:t>5-</a:t>
                      </a:r>
                      <a:r>
                        <a:rPr lang="pl-PL" sz="1400" dirty="0"/>
                        <a:t>0.9</a:t>
                      </a:r>
                      <a:r>
                        <a:rPr lang="en-US" sz="1400" dirty="0"/>
                        <a:t>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0.02</a:t>
                      </a:r>
                      <a:r>
                        <a:rPr lang="en-US" sz="1400" baseline="30000" dirty="0"/>
                        <a:t>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CV </a:t>
                      </a:r>
                      <a:r>
                        <a:rPr lang="en-US" sz="1400" baseline="0" dirty="0" smtClean="0"/>
                        <a:t>death                                       11.6       12.8</a:t>
                      </a:r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0.8</a:t>
                      </a:r>
                      <a:r>
                        <a:rPr lang="en-US" sz="1400" dirty="0"/>
                        <a:t>7</a:t>
                      </a:r>
                      <a:r>
                        <a:rPr lang="pl-PL" sz="1400" dirty="0"/>
                        <a:t> (0.7</a:t>
                      </a:r>
                      <a:r>
                        <a:rPr lang="en-US" sz="1400" dirty="0"/>
                        <a:t>2-</a:t>
                      </a:r>
                      <a:r>
                        <a:rPr lang="pl-PL" sz="1400" dirty="0"/>
                        <a:t>1.0</a:t>
                      </a:r>
                      <a:r>
                        <a:rPr lang="en-US" sz="1400" dirty="0"/>
                        <a:t>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/>
                        <a:t>Nonfatal </a:t>
                      </a:r>
                      <a:r>
                        <a:rPr lang="en-US" sz="1400" dirty="0" smtClean="0"/>
                        <a:t>MI                                   9.7         11.6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0.85 (0.69-1.05)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/>
                        <a:t>Nonfatal </a:t>
                      </a:r>
                      <a:r>
                        <a:rPr lang="en-US" sz="1400" dirty="0" smtClean="0"/>
                        <a:t>stroke                             7.1         8.4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0.90 (0.71-1.15)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/>
                        <a:t>Fatal or nonfatal </a:t>
                      </a:r>
                      <a:r>
                        <a:rPr lang="en-US" sz="1400" dirty="0" smtClean="0"/>
                        <a:t>MI                     11.2       12.6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0.89 (0.73-1.09)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/>
                        <a:t>Fatal or nonfatal </a:t>
                      </a:r>
                      <a:r>
                        <a:rPr lang="en-US" sz="1400" dirty="0" smtClean="0"/>
                        <a:t>stroke               7.9         9.6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0.87 (0.69-1.09)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HF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hospitalization                         5.5          8.7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0.67 (0.52-0.87)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CV death or HF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hospitalization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16.3      20.8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0.78 (0.67-0.91)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2146337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/>
                        <a:t>All-cause </a:t>
                      </a:r>
                      <a:r>
                        <a:rPr lang="en-US" sz="1400" dirty="0" smtClean="0"/>
                        <a:t>death                              17.3</a:t>
                      </a:r>
                      <a:r>
                        <a:rPr lang="en-US" sz="1400" baseline="0" dirty="0" smtClean="0"/>
                        <a:t>      19.5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0.87 (0.74-1.01)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4274547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r>
                        <a:rPr lang="en-US" sz="1400" dirty="0"/>
                        <a:t>Progression of </a:t>
                      </a:r>
                      <a:r>
                        <a:rPr lang="en-US" sz="1400" dirty="0" smtClean="0"/>
                        <a:t>albuminuria         89.4       128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0.73 (0.67-0.79)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0511505"/>
                  </a:ext>
                </a:extLst>
              </a:tr>
              <a:tr h="524709">
                <a:tc>
                  <a:txBody>
                    <a:bodyPr/>
                    <a:lstStyle/>
                    <a:p>
                      <a:r>
                        <a:rPr lang="en-US" sz="1400" dirty="0"/>
                        <a:t>40% reduction in eGFR, renal </a:t>
                      </a:r>
                      <a:r>
                        <a:rPr lang="en-US" sz="1400" dirty="0" smtClean="0"/>
                        <a:t>replacement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therapy,</a:t>
                      </a:r>
                    </a:p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or renal </a:t>
                      </a:r>
                      <a:r>
                        <a:rPr lang="en-US" sz="1400" dirty="0" smtClean="0"/>
                        <a:t>death                                5.5        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0.60 (0.47-0.77)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274242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127" y="365125"/>
            <a:ext cx="10516673" cy="107549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100" b="1" dirty="0" smtClean="0">
                <a:solidFill>
                  <a:schemeClr val="bg1"/>
                </a:solidFill>
              </a:rPr>
              <a:t>Clinical </a:t>
            </a:r>
            <a:r>
              <a:rPr lang="en-US" sz="3100" b="1" dirty="0">
                <a:solidFill>
                  <a:schemeClr val="bg1"/>
                </a:solidFill>
              </a:rPr>
              <a:t>Outcomes with </a:t>
            </a:r>
            <a:r>
              <a:rPr lang="en-US" sz="3100" b="1" dirty="0" err="1" smtClean="0">
                <a:solidFill>
                  <a:schemeClr val="bg1"/>
                </a:solidFill>
              </a:rPr>
              <a:t>Canagliflozin</a:t>
            </a: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1400" y="6313488"/>
            <a:ext cx="1905000" cy="457200"/>
          </a:xfrm>
        </p:spPr>
        <p:txBody>
          <a:bodyPr/>
          <a:lstStyle/>
          <a:p>
            <a:fld id="{2462ECC2-A415-4E86-873D-B602882CC3E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1126" y="781661"/>
            <a:ext cx="548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3"/>
                </a:solidFill>
                <a:cs typeface="Arial"/>
              </a:defRPr>
            </a:lvl1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CANVAS Program(N=10,142)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58926" y="6115151"/>
            <a:ext cx="846780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*CV death, nonfatal MI, or nonfatal stroke.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Superiority.</a:t>
            </a:r>
          </a:p>
          <a:p>
            <a:pPr algn="l" defTabSz="4572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CI, confidence interval; CV, cardiovascular; HF, heart failure;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HR, hazard ratio; MI, myocardial infarction.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spcBef>
                <a:spcPts val="600"/>
              </a:spcBef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Neal B, et al. </a:t>
            </a:r>
            <a:r>
              <a:rPr lang="da-DK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 Jun 12 [epub ahead of print].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414819" y="1902297"/>
          <a:ext cx="3621519" cy="412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9658" y="6031422"/>
            <a:ext cx="217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Favors canagliflozin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759481" y="6017327"/>
            <a:ext cx="1936044" cy="140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4693886" y="1484144"/>
            <a:ext cx="280422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Median follow-up: 2.4 years</a:t>
            </a:r>
          </a:p>
        </p:txBody>
      </p:sp>
    </p:spTree>
    <p:extLst>
      <p:ext uri="{BB962C8B-B14F-4D97-AF65-F5344CB8AC3E}">
        <p14:creationId xmlns:p14="http://schemas.microsoft.com/office/powerpoint/2010/main" val="38962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30310" y="5135859"/>
            <a:ext cx="8427884" cy="1491690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33</a:t>
            </a:r>
            <a:r>
              <a:rPr lang="en-US" sz="1200" dirty="0"/>
              <a:t>% relative </a:t>
            </a:r>
            <a:r>
              <a:rPr lang="en-US" sz="1200" dirty="0" smtClean="0"/>
              <a:t>reduction in </a:t>
            </a:r>
            <a:r>
              <a:rPr lang="en-US" sz="1200" dirty="0"/>
              <a:t>the risk of HF hospitalization compared </a:t>
            </a:r>
            <a:r>
              <a:rPr lang="en-US" sz="1200" dirty="0" smtClean="0"/>
              <a:t>with placebo.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Additional analyses suggested the </a:t>
            </a:r>
            <a:r>
              <a:rPr lang="en-US" sz="1200" u="sng" dirty="0" smtClean="0"/>
              <a:t>morbidity</a:t>
            </a:r>
            <a:r>
              <a:rPr lang="en-US" sz="1200" u="sng" dirty="0"/>
              <a:t> </a:t>
            </a:r>
            <a:r>
              <a:rPr lang="en-US" sz="1200" u="sng" dirty="0" smtClean="0"/>
              <a:t>and mortality benefits might be greater in patients with a </a:t>
            </a:r>
            <a:r>
              <a:rPr lang="en-US" sz="1200" u="sng" dirty="0"/>
              <a:t>prior history of HF</a:t>
            </a:r>
            <a:endParaRPr lang="en-US" sz="1200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Neal B, et al. </a:t>
            </a:r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N Engl J Med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. 2017 Jun 12 [epub ahead of print].</a:t>
            </a:r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70728" y="635581"/>
            <a:ext cx="7754938" cy="5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5307" y="365125"/>
            <a:ext cx="10748493" cy="620183"/>
          </a:xfrm>
        </p:spPr>
        <p:txBody>
          <a:bodyPr>
            <a:normAutofit/>
          </a:bodyPr>
          <a:lstStyle/>
          <a:p>
            <a:r>
              <a:rPr lang="en-US" sz="2800" b="1" dirty="0"/>
              <a:t>DECLARE-TIMI58</a:t>
            </a:r>
            <a:endParaRPr lang="en-GB" sz="2800" b="1" dirty="0">
              <a:latin typeface="+mn-lt"/>
            </a:endParaRP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262130" y="3801516"/>
            <a:ext cx="9376064" cy="259829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u="sng" dirty="0" smtClean="0">
                <a:solidFill>
                  <a:srgbClr val="000000"/>
                </a:solidFill>
                <a:ea typeface="ＭＳ Ｐゴシック" charset="-128"/>
              </a:rPr>
              <a:t>DURATION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EVENT DRIVEN ≥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</a:rPr>
              <a:t>1390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MACE</a:t>
            </a:r>
          </a:p>
          <a:p>
            <a:pPr>
              <a:spcBef>
                <a:spcPct val="0"/>
              </a:spcBef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Median 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</a:rPr>
              <a:t>follow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-128"/>
              </a:rPr>
              <a:t>up 4.2 years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800" b="1" kern="0" dirty="0" smtClean="0">
                <a:cs typeface="Arial" pitchFamily="34" charset="0"/>
              </a:rPr>
              <a:t>Patients</a:t>
            </a:r>
            <a:r>
              <a:rPr lang="en-GB" sz="1800" b="1" kern="0" dirty="0">
                <a:cs typeface="Arial" pitchFamily="34" charset="0"/>
              </a:rPr>
              <a:t> </a:t>
            </a:r>
            <a:r>
              <a:rPr lang="en-US" sz="1800" b="1" dirty="0" smtClean="0"/>
              <a:t>17,160 with Type 2 DM Established CV Disease (6974) or  Multiple Risk Factors (10186)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r>
              <a:rPr lang="en-US" sz="1800" b="1" dirty="0" smtClean="0"/>
              <a:t>History </a:t>
            </a:r>
            <a:r>
              <a:rPr lang="en-US" sz="1800" b="1" dirty="0"/>
              <a:t>HF:14</a:t>
            </a:r>
            <a:r>
              <a:rPr lang="en-US" sz="1800" b="1" dirty="0" smtClean="0"/>
              <a:t>%</a:t>
            </a:r>
            <a:endParaRPr lang="en-US" sz="1800" b="1" dirty="0">
              <a:solidFill>
                <a:srgbClr val="000000"/>
              </a:solidFill>
              <a:ea typeface="ＭＳ Ｐゴシック" charset="-128"/>
            </a:endParaRPr>
          </a:p>
          <a:p>
            <a:r>
              <a:rPr lang="en-US" sz="1800" b="1" dirty="0"/>
              <a:t>Primary </a:t>
            </a:r>
            <a:r>
              <a:rPr lang="en-US" sz="1800" b="1" dirty="0" smtClean="0"/>
              <a:t>Eps Safety</a:t>
            </a:r>
            <a:r>
              <a:rPr lang="en-US" sz="1800" b="1" dirty="0"/>
              <a:t>: MACE (CVD/MI/Ischemic Stroke)</a:t>
            </a:r>
          </a:p>
          <a:p>
            <a:r>
              <a:rPr lang="en-US" sz="1800" b="1" dirty="0"/>
              <a:t>Dual Efficacy: CVD/HHF, MACE</a:t>
            </a:r>
          </a:p>
          <a:p>
            <a:pPr defTabSz="8435975" eaLnBrk="0" hangingPunct="0">
              <a:spcBef>
                <a:spcPct val="20000"/>
              </a:spcBef>
              <a:defRPr/>
            </a:pP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Wiviott</a:t>
            </a:r>
            <a:r>
              <a:rPr lang="en-US" dirty="0"/>
              <a:t> SD, </a:t>
            </a:r>
            <a:r>
              <a:rPr lang="en-US" dirty="0" err="1"/>
              <a:t>Raz</a:t>
            </a:r>
            <a:r>
              <a:rPr lang="en-US" dirty="0"/>
              <a:t> I…</a:t>
            </a:r>
            <a:r>
              <a:rPr lang="en-US" dirty="0" err="1"/>
              <a:t>Sabatine</a:t>
            </a:r>
            <a:r>
              <a:rPr lang="en-US" dirty="0"/>
              <a:t> MA, </a:t>
            </a:r>
            <a:r>
              <a:rPr lang="en-US" i="1" dirty="0"/>
              <a:t>AHJ</a:t>
            </a:r>
            <a:r>
              <a:rPr lang="en-US" dirty="0"/>
              <a:t> 2018</a:t>
            </a:r>
          </a:p>
        </p:txBody>
      </p:sp>
      <p:sp>
        <p:nvSpPr>
          <p:cNvPr id="9" name="Rounded 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06073" y="1575756"/>
            <a:ext cx="4063739" cy="94241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0795" cap="flat" cmpd="sng" algn="ctr">
            <a:noFill/>
            <a:prstDash val="solid"/>
          </a:ln>
          <a:effectLst/>
          <a:extLst/>
        </p:spPr>
        <p:txBody>
          <a:bodyPr lIns="0" tIns="36000" rIns="0" bIns="36000" anchor="ctr" anchorCtr="1"/>
          <a:lstStyle/>
          <a:p>
            <a:pPr algn="ctr"/>
            <a:r>
              <a:rPr lang="en-US" b="1" dirty="0"/>
              <a:t>17,160 with Type 2 DM</a:t>
            </a:r>
          </a:p>
          <a:p>
            <a:pPr algn="ctr"/>
            <a:r>
              <a:rPr lang="en-US" b="1" dirty="0"/>
              <a:t>Established CV Disease (6974) or </a:t>
            </a:r>
          </a:p>
          <a:p>
            <a:pPr algn="ctr"/>
            <a:r>
              <a:rPr lang="en-US" b="1" dirty="0"/>
              <a:t>Multiple Risk Factors (10186)</a:t>
            </a:r>
          </a:p>
        </p:txBody>
      </p:sp>
      <p:sp>
        <p:nvSpPr>
          <p:cNvPr id="25" name="Rounded 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65384" y="2634084"/>
            <a:ext cx="3474720" cy="950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a typeface="ＭＳ Ｐゴシック" charset="-128"/>
              </a:rPr>
              <a:t>DAPAGLIFLOZIN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i="1" dirty="0">
                <a:solidFill>
                  <a:schemeClr val="bg1"/>
                </a:solidFill>
                <a:ea typeface="ＭＳ Ｐゴシック" charset="-128"/>
              </a:rPr>
              <a:t>10 mg DAILY</a:t>
            </a:r>
          </a:p>
        </p:txBody>
      </p:sp>
      <p:sp>
        <p:nvSpPr>
          <p:cNvPr id="26" name="Rounded 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65384" y="512676"/>
            <a:ext cx="3474720" cy="9509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FFFFFF"/>
                </a:solidFill>
                <a:cs typeface="Arial" charset="0"/>
              </a:rPr>
              <a:t>Placebo </a:t>
            </a:r>
            <a:br>
              <a:rPr lang="en-US" sz="2000" b="1" kern="0" dirty="0" smtClean="0">
                <a:solidFill>
                  <a:srgbClr val="FFFFFF"/>
                </a:solidFill>
                <a:cs typeface="Arial" charset="0"/>
              </a:rPr>
            </a:br>
            <a:endParaRPr lang="en-US" sz="2000" b="1" kern="0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8" name="Elbow Connector 47"/>
          <p:cNvCxnSpPr>
            <a:stCxn id="25" idx="1"/>
            <a:endCxn id="26" idx="1"/>
          </p:cNvCxnSpPr>
          <p:nvPr/>
        </p:nvCxnSpPr>
        <p:spPr>
          <a:xfrm rot="10800000">
            <a:off x="6565384" y="988164"/>
            <a:ext cx="12700" cy="2121408"/>
          </a:xfrm>
          <a:prstGeom prst="bentConnector3">
            <a:avLst>
              <a:gd name="adj1" fmla="val 2477646"/>
            </a:avLst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3"/>
          </p:cNvCxnSpPr>
          <p:nvPr/>
        </p:nvCxnSpPr>
        <p:spPr>
          <a:xfrm>
            <a:off x="5969812" y="2046964"/>
            <a:ext cx="276442" cy="77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31504" y="6542366"/>
            <a:ext cx="8676100" cy="1800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0"/>
            <a:ext cx="10908406" cy="67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Metformin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199" y="5596499"/>
            <a:ext cx="11177789" cy="1261501"/>
          </a:xfrm>
        </p:spPr>
        <p:txBody>
          <a:bodyPr/>
          <a:lstStyle/>
          <a:p>
            <a:r>
              <a:rPr lang="en-US" dirty="0" smtClean="0"/>
              <a:t> main </a:t>
            </a:r>
            <a:r>
              <a:rPr lang="en-US" dirty="0"/>
              <a:t>outcome : all-cause mortality</a:t>
            </a:r>
          </a:p>
          <a:p>
            <a:r>
              <a:rPr lang="en-US" dirty="0" smtClean="0"/>
              <a:t>After </a:t>
            </a:r>
            <a:r>
              <a:rPr lang="en-US" dirty="0"/>
              <a:t>pooling of the adjusted risk estimates, </a:t>
            </a:r>
            <a:r>
              <a:rPr lang="en-US" dirty="0" smtClean="0"/>
              <a:t>metformin based regimens </a:t>
            </a:r>
            <a:r>
              <a:rPr lang="en-US" dirty="0"/>
              <a:t>were associated with a statistically </a:t>
            </a:r>
            <a:r>
              <a:rPr lang="en-US" dirty="0" smtClean="0"/>
              <a:t>significant 20</a:t>
            </a:r>
            <a:r>
              <a:rPr lang="en-US" dirty="0"/>
              <a:t>% relative reduction in all-cause mortality </a:t>
            </a:r>
            <a:r>
              <a:rPr lang="en-US" dirty="0" smtClean="0"/>
              <a:t>compared with </a:t>
            </a:r>
            <a:r>
              <a:rPr lang="en-US" dirty="0"/>
              <a:t>other </a:t>
            </a:r>
            <a:r>
              <a:rPr lang="en-US" dirty="0" smtClean="0"/>
              <a:t>treatments</a:t>
            </a:r>
          </a:p>
          <a:p>
            <a:r>
              <a:rPr lang="en-US" dirty="0" err="1"/>
              <a:t>Circ</a:t>
            </a:r>
            <a:r>
              <a:rPr lang="en-US" dirty="0"/>
              <a:t> Heart Fail is available at </a:t>
            </a:r>
            <a:r>
              <a:rPr lang="en-US" dirty="0">
                <a:hlinkClick r:id="rId2"/>
              </a:rPr>
              <a:t>http://circheartfailure.ahajournals.org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50407" y="1690688"/>
            <a:ext cx="10503394" cy="4027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3220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361" y="6129978"/>
            <a:ext cx="9122833" cy="497572"/>
          </a:xfrm>
        </p:spPr>
        <p:txBody>
          <a:bodyPr/>
          <a:lstStyle/>
          <a:p>
            <a:r>
              <a:rPr lang="en-US" dirty="0" err="1"/>
              <a:t>Wiviott</a:t>
            </a:r>
            <a:r>
              <a:rPr lang="en-US" dirty="0"/>
              <a:t> SD, </a:t>
            </a:r>
            <a:r>
              <a:rPr lang="en-US" dirty="0" err="1"/>
              <a:t>Raz</a:t>
            </a:r>
            <a:r>
              <a:rPr lang="en-US" dirty="0"/>
              <a:t> I…</a:t>
            </a:r>
            <a:r>
              <a:rPr lang="en-US" dirty="0" err="1"/>
              <a:t>Sabatine</a:t>
            </a:r>
            <a:r>
              <a:rPr lang="en-US" dirty="0"/>
              <a:t> MA, </a:t>
            </a:r>
            <a:r>
              <a:rPr lang="en-US" i="1" dirty="0"/>
              <a:t>AHJ</a:t>
            </a:r>
            <a:r>
              <a:rPr lang="en-US" dirty="0"/>
              <a:t> 2018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15155"/>
            <a:ext cx="6332131" cy="52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361" y="6129978"/>
            <a:ext cx="9122833" cy="497572"/>
          </a:xfrm>
        </p:spPr>
        <p:txBody>
          <a:bodyPr/>
          <a:lstStyle/>
          <a:p>
            <a:r>
              <a:rPr lang="en-US" dirty="0" err="1"/>
              <a:t>Wiviott</a:t>
            </a:r>
            <a:r>
              <a:rPr lang="en-US" dirty="0"/>
              <a:t> SD, </a:t>
            </a:r>
            <a:r>
              <a:rPr lang="en-US" dirty="0" err="1"/>
              <a:t>Raz</a:t>
            </a:r>
            <a:r>
              <a:rPr lang="en-US" dirty="0"/>
              <a:t> I…</a:t>
            </a:r>
            <a:r>
              <a:rPr lang="en-US" dirty="0" err="1"/>
              <a:t>Sabatine</a:t>
            </a:r>
            <a:r>
              <a:rPr lang="en-US" dirty="0"/>
              <a:t> MA, </a:t>
            </a:r>
            <a:r>
              <a:rPr lang="en-US" i="1" dirty="0"/>
              <a:t>AHJ</a:t>
            </a:r>
            <a:r>
              <a:rPr lang="en-US" dirty="0"/>
              <a:t> 2018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67" y="553792"/>
            <a:ext cx="10381633" cy="50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FrutigerLTStd-Light"/>
              </a:rPr>
              <a:t>The potential mechanisms by which SGLT-2 </a:t>
            </a:r>
            <a:r>
              <a:rPr lang="en-US" dirty="0" smtClean="0">
                <a:latin typeface="FrutigerLTStd-Light"/>
              </a:rPr>
              <a:t>inhibitors might </a:t>
            </a:r>
            <a:r>
              <a:rPr lang="en-US" dirty="0">
                <a:latin typeface="FrutigerLTStd-Light"/>
              </a:rPr>
              <a:t>reduce HF-associated risk remain </a:t>
            </a:r>
            <a:r>
              <a:rPr lang="en-US" dirty="0" smtClean="0">
                <a:latin typeface="FrutigerLTStd-Light"/>
              </a:rPr>
              <a:t>unclear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FrutigerLTStd-Light"/>
              </a:rPr>
              <a:t>In fact, mechanisms </a:t>
            </a:r>
            <a:r>
              <a:rPr lang="en-US" dirty="0">
                <a:latin typeface="FrutigerLTStd-Light"/>
              </a:rPr>
              <a:t>beyond glucose lowering or diuresis </a:t>
            </a:r>
            <a:r>
              <a:rPr lang="en-US" dirty="0" smtClean="0">
                <a:latin typeface="FrutigerLTStd-Light"/>
              </a:rPr>
              <a:t>might explain </a:t>
            </a:r>
            <a:r>
              <a:rPr lang="en-US" dirty="0">
                <a:latin typeface="FrutigerLTStd-Light"/>
              </a:rPr>
              <a:t>the reduction in HF </a:t>
            </a:r>
            <a:r>
              <a:rPr lang="en-US" dirty="0" smtClean="0">
                <a:latin typeface="FrutigerLTStd-Light"/>
              </a:rPr>
              <a:t>events.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FrutigerLTStd-Light"/>
              </a:rPr>
              <a:t>Provocative animal studies </a:t>
            </a:r>
            <a:r>
              <a:rPr lang="en-US" dirty="0">
                <a:latin typeface="FrutigerLTStd-Light"/>
              </a:rPr>
              <a:t>of SGLT-2 inhibitors </a:t>
            </a:r>
            <a:r>
              <a:rPr lang="en-US" dirty="0" smtClean="0">
                <a:latin typeface="FrutigerLTStd-Light"/>
              </a:rPr>
              <a:t>show:</a:t>
            </a:r>
          </a:p>
          <a:p>
            <a:r>
              <a:rPr lang="en-US" dirty="0" smtClean="0">
                <a:latin typeface="FrutigerLTStd-Light"/>
              </a:rPr>
              <a:t> </a:t>
            </a:r>
            <a:r>
              <a:rPr lang="en-US" dirty="0">
                <a:latin typeface="FrutigerLTStd-Light"/>
              </a:rPr>
              <a:t>reductions in </a:t>
            </a:r>
            <a:r>
              <a:rPr lang="en-US" dirty="0" smtClean="0">
                <a:latin typeface="FrutigerLTStd-Light"/>
              </a:rPr>
              <a:t>oxidative stress</a:t>
            </a:r>
          </a:p>
          <a:p>
            <a:r>
              <a:rPr lang="en-US" dirty="0" smtClean="0">
                <a:latin typeface="FrutigerLTStd-Light"/>
              </a:rPr>
              <a:t> </a:t>
            </a:r>
            <a:r>
              <a:rPr lang="en-US" dirty="0">
                <a:latin typeface="FrutigerLTStd-Light"/>
              </a:rPr>
              <a:t>improvement in endothelial </a:t>
            </a:r>
            <a:r>
              <a:rPr lang="en-US" dirty="0" smtClean="0">
                <a:latin typeface="FrutigerLTStd-Light"/>
              </a:rPr>
              <a:t>function</a:t>
            </a:r>
          </a:p>
          <a:p>
            <a:r>
              <a:rPr lang="en-US" dirty="0" smtClean="0">
                <a:latin typeface="FrutigerLTStd-Light"/>
              </a:rPr>
              <a:t> </a:t>
            </a:r>
            <a:r>
              <a:rPr lang="en-US" dirty="0" err="1" smtClean="0">
                <a:latin typeface="FrutigerLTStd-Light"/>
              </a:rPr>
              <a:t>neurohormonal</a:t>
            </a:r>
            <a:r>
              <a:rPr lang="en-US" dirty="0" smtClean="0">
                <a:latin typeface="FrutigerLTStd-Light"/>
              </a:rPr>
              <a:t> </a:t>
            </a:r>
            <a:r>
              <a:rPr lang="en-US" dirty="0">
                <a:latin typeface="FrutigerLTStd-Light"/>
              </a:rPr>
              <a:t>modulation, </a:t>
            </a:r>
            <a:r>
              <a:rPr lang="en-US" dirty="0" smtClean="0">
                <a:latin typeface="FrutigerLTStd-Light"/>
              </a:rPr>
              <a:t>anti-inflammatory </a:t>
            </a:r>
            <a:r>
              <a:rPr lang="en-US" dirty="0">
                <a:latin typeface="FrutigerLTStd-Light"/>
              </a:rPr>
              <a:t>effects.</a:t>
            </a:r>
          </a:p>
          <a:p>
            <a:r>
              <a:rPr lang="en-US" dirty="0" smtClean="0">
                <a:latin typeface="FrutigerLTStd-Light"/>
              </a:rPr>
              <a:t>Most </a:t>
            </a:r>
            <a:r>
              <a:rPr lang="en-US" dirty="0">
                <a:latin typeface="FrutigerLTStd-Light"/>
              </a:rPr>
              <a:t>recently, </a:t>
            </a:r>
            <a:r>
              <a:rPr lang="en-US" dirty="0" smtClean="0"/>
              <a:t>possibly </a:t>
            </a:r>
            <a:r>
              <a:rPr lang="en-US" dirty="0"/>
              <a:t>a change in metabolic </a:t>
            </a:r>
            <a:r>
              <a:rPr lang="en-US" dirty="0" smtClean="0"/>
              <a:t>fuel sources </a:t>
            </a:r>
            <a:r>
              <a:rPr lang="en-US" dirty="0"/>
              <a:t>away from glucose oxidation to free fatty </a:t>
            </a:r>
            <a:r>
              <a:rPr lang="en-US" dirty="0" smtClean="0"/>
              <a:t>acid and </a:t>
            </a:r>
            <a:r>
              <a:rPr lang="en-US" dirty="0"/>
              <a:t>ketone bodies, could play a role in improving </a:t>
            </a:r>
            <a:r>
              <a:rPr lang="en-US" dirty="0" smtClean="0"/>
              <a:t>myocardial efficiency.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0" y="1487211"/>
            <a:ext cx="10275479" cy="30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6" y="1337860"/>
            <a:ext cx="10629554" cy="39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2" y="906039"/>
            <a:ext cx="10980568" cy="49544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603087" y="4881093"/>
            <a:ext cx="2472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361" y="6129978"/>
            <a:ext cx="9122833" cy="497572"/>
          </a:xfrm>
        </p:spPr>
        <p:txBody>
          <a:bodyPr/>
          <a:lstStyle/>
          <a:p>
            <a:r>
              <a:rPr lang="en-US" dirty="0" err="1"/>
              <a:t>Wiviott</a:t>
            </a:r>
            <a:r>
              <a:rPr lang="en-US" dirty="0"/>
              <a:t> SD, </a:t>
            </a:r>
            <a:r>
              <a:rPr lang="en-US" dirty="0" err="1"/>
              <a:t>Raz</a:t>
            </a:r>
            <a:r>
              <a:rPr lang="en-US" dirty="0"/>
              <a:t> I…</a:t>
            </a:r>
            <a:r>
              <a:rPr lang="en-US" dirty="0" err="1"/>
              <a:t>Sabatine</a:t>
            </a:r>
            <a:r>
              <a:rPr lang="en-US" dirty="0"/>
              <a:t> MA, </a:t>
            </a:r>
            <a:r>
              <a:rPr lang="en-US" i="1" dirty="0"/>
              <a:t>AHJ</a:t>
            </a:r>
            <a:r>
              <a:rPr lang="en-US" dirty="0"/>
              <a:t> 2018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79" y="1098435"/>
            <a:ext cx="11222084" cy="47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15" y="1473692"/>
            <a:ext cx="10385885" cy="44892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773510" y="5306096"/>
            <a:ext cx="5988676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272" y="487185"/>
            <a:ext cx="9767455" cy="4937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8291" y="3259723"/>
            <a:ext cx="8721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OTNEJMScalaSansLF"/>
            </a:endParaRPr>
          </a:p>
          <a:p>
            <a:endParaRPr lang="en-US" sz="1600" dirty="0">
              <a:latin typeface="OTNEJMScalaSansLF"/>
            </a:endParaRPr>
          </a:p>
          <a:p>
            <a:endParaRPr lang="en-US" sz="1600" dirty="0" smtClean="0">
              <a:latin typeface="OTNEJMScalaSansLF"/>
            </a:endParaRPr>
          </a:p>
          <a:p>
            <a:endParaRPr lang="en-US" sz="1600" dirty="0">
              <a:latin typeface="OTNEJMScalaSansLF"/>
            </a:endParaRPr>
          </a:p>
          <a:p>
            <a:endParaRPr lang="en-US" sz="1600" dirty="0" smtClean="0">
              <a:latin typeface="OTNEJMScalaSansLF"/>
            </a:endParaRPr>
          </a:p>
          <a:p>
            <a:endParaRPr lang="en-US" sz="1600" dirty="0">
              <a:latin typeface="OTNEJMScalaSansLF"/>
            </a:endParaRPr>
          </a:p>
          <a:p>
            <a:endParaRPr lang="en-US" sz="1600" dirty="0" smtClean="0">
              <a:latin typeface="OTNEJMScalaSansLF"/>
            </a:endParaRPr>
          </a:p>
          <a:p>
            <a:endParaRPr lang="en-US" sz="1600" dirty="0">
              <a:latin typeface="OTNEJMScalaSansLF"/>
            </a:endParaRPr>
          </a:p>
          <a:p>
            <a:endParaRPr lang="en-US" sz="1600" dirty="0" smtClean="0">
              <a:latin typeface="OTNEJMScalaSansLF"/>
            </a:endParaRPr>
          </a:p>
          <a:p>
            <a:r>
              <a:rPr lang="en-US" sz="1600" dirty="0" smtClean="0">
                <a:latin typeface="OTNEJMScalaSansLF"/>
              </a:rPr>
              <a:t>This </a:t>
            </a:r>
            <a:r>
              <a:rPr lang="en-US" sz="1600" dirty="0">
                <a:latin typeface="OTNEJMScalaSansLF"/>
              </a:rPr>
              <a:t>article was published on </a:t>
            </a:r>
            <a:r>
              <a:rPr lang="en-US" sz="1600" dirty="0" smtClean="0">
                <a:latin typeface="OTNEJMScalaSansLF"/>
              </a:rPr>
              <a:t>September 19</a:t>
            </a:r>
            <a:r>
              <a:rPr lang="en-US" sz="1600" dirty="0">
                <a:latin typeface="OTNEJMScalaSansLF"/>
              </a:rPr>
              <a:t>, 2019, at NEJM.org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76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METHODS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</a:t>
            </a:r>
            <a:r>
              <a:rPr lang="en-US" dirty="0"/>
              <a:t>randomly assigned 4744 patients </a:t>
            </a:r>
            <a:r>
              <a:rPr lang="en-US" dirty="0" smtClean="0"/>
              <a:t>with New </a:t>
            </a:r>
            <a:r>
              <a:rPr lang="en-US" dirty="0"/>
              <a:t>York Heart Association class II, III, or IV heart failure and an ejection </a:t>
            </a:r>
            <a:r>
              <a:rPr lang="en-US" dirty="0" smtClean="0"/>
              <a:t>fraction of </a:t>
            </a:r>
            <a:r>
              <a:rPr lang="en-US" dirty="0"/>
              <a:t>40% or less to receive either </a:t>
            </a:r>
            <a:r>
              <a:rPr lang="en-US" dirty="0" err="1"/>
              <a:t>dapagliflozin</a:t>
            </a:r>
            <a:r>
              <a:rPr lang="en-US" dirty="0"/>
              <a:t> (at a dose of 10 mg once daily) or </a:t>
            </a:r>
            <a:r>
              <a:rPr lang="en-US" dirty="0" err="1" smtClean="0"/>
              <a:t>placebo,in</a:t>
            </a:r>
            <a:r>
              <a:rPr lang="en-US" dirty="0" smtClean="0"/>
              <a:t> </a:t>
            </a:r>
            <a:r>
              <a:rPr lang="en-US" dirty="0"/>
              <a:t>addition to recommended therapy.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primary outcome was a </a:t>
            </a:r>
            <a:r>
              <a:rPr lang="en-US" dirty="0" smtClean="0"/>
              <a:t>composite of </a:t>
            </a:r>
            <a:r>
              <a:rPr lang="en-US" dirty="0"/>
              <a:t>worsening heart failure (hospitalization or an urgent visit resulting in </a:t>
            </a:r>
            <a:r>
              <a:rPr lang="en-US" dirty="0" smtClean="0"/>
              <a:t>intravenous therapy </a:t>
            </a:r>
            <a:r>
              <a:rPr lang="en-US" dirty="0"/>
              <a:t>for heart failure) or cardiovascular death.</a:t>
            </a:r>
          </a:p>
        </p:txBody>
      </p:sp>
    </p:spTree>
    <p:extLst>
      <p:ext uri="{BB962C8B-B14F-4D97-AF65-F5344CB8AC3E}">
        <p14:creationId xmlns:p14="http://schemas.microsoft.com/office/powerpoint/2010/main" val="13119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Metformin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 subgroup of patients with LVEF of≤30 % </a:t>
            </a:r>
            <a:r>
              <a:rPr lang="en-US" dirty="0" smtClean="0"/>
              <a:t>did </a:t>
            </a:r>
            <a:r>
              <a:rPr lang="en-US" dirty="0"/>
              <a:t>not observe any increased mortality associated with metformin compared with non metformin-based therapies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mortality pooled adjusted risk estimate: 0.91; 0.72–1.14; </a:t>
            </a:r>
            <a:r>
              <a:rPr lang="en-US" dirty="0" smtClean="0"/>
              <a:t>P=0.34).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Metformin </a:t>
            </a:r>
            <a:r>
              <a:rPr lang="en-US" dirty="0"/>
              <a:t>was associated with a small reduction in all-cause hospitalizations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pooled adjusted risk estimate: 0.93; 0.89– 0.98; I 2 =0%; P=0.01).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16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440151" y="913195"/>
            <a:ext cx="7215187" cy="5388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37176" y="524668"/>
            <a:ext cx="6379897" cy="5330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101" y="2551837"/>
            <a:ext cx="75598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11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237"/>
            <a:ext cx="9646276" cy="23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Conclusion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Metformin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Sulfonylurea </a:t>
            </a:r>
            <a:r>
              <a:rPr lang="en-US" b="1" dirty="0" smtClean="0"/>
              <a:t>Drugs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Insulin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DPP4 inhibitors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GLP-1 </a:t>
            </a:r>
            <a:r>
              <a:rPr lang="en-US" b="1" dirty="0"/>
              <a:t>receptor </a:t>
            </a:r>
            <a:r>
              <a:rPr lang="en-US" b="1" dirty="0" smtClean="0"/>
              <a:t>agonists</a:t>
            </a:r>
            <a:endParaRPr lang="en-GB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SGLT-2 inhibitors</a:t>
            </a:r>
          </a:p>
        </p:txBody>
      </p:sp>
    </p:spTree>
    <p:extLst>
      <p:ext uri="{BB962C8B-B14F-4D97-AF65-F5344CB8AC3E}">
        <p14:creationId xmlns:p14="http://schemas.microsoft.com/office/powerpoint/2010/main" val="94473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All-cause Mortality Hazard Ratio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5741" name="Group 29"/>
          <p:cNvGrpSpPr>
            <a:grpSpLocks/>
          </p:cNvGrpSpPr>
          <p:nvPr/>
        </p:nvGrpSpPr>
        <p:grpSpPr bwMode="auto">
          <a:xfrm>
            <a:off x="1366234" y="1400579"/>
            <a:ext cx="8686800" cy="5141913"/>
            <a:chOff x="192" y="720"/>
            <a:chExt cx="5472" cy="3239"/>
          </a:xfrm>
        </p:grpSpPr>
        <p:pic>
          <p:nvPicPr>
            <p:cNvPr id="115737" name="Picture 25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996"/>
              <a:ext cx="4335" cy="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733" name="Text Box 21"/>
            <p:cNvSpPr txBox="1">
              <a:spLocks noChangeArrowheads="1"/>
            </p:cNvSpPr>
            <p:nvPr/>
          </p:nvSpPr>
          <p:spPr bwMode="auto">
            <a:xfrm>
              <a:off x="192" y="720"/>
              <a:ext cx="5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Intensive (metformin) </a:t>
              </a:r>
              <a:r>
                <a:rPr lang="en-US" altLang="en-US" b="1" i="1" dirty="0">
                  <a:solidFill>
                    <a:schemeClr val="bg1"/>
                  </a:solidFill>
                </a:rPr>
                <a:t>vs.</a:t>
              </a:r>
              <a:r>
                <a:rPr lang="en-US" altLang="en-US" b="1" dirty="0">
                  <a:solidFill>
                    <a:schemeClr val="bg1"/>
                  </a:solidFill>
                </a:rPr>
                <a:t> Conventional glucose control</a:t>
              </a:r>
            </a:p>
          </p:txBody>
        </p:sp>
        <p:sp>
          <p:nvSpPr>
            <p:cNvPr id="115739" name="Text Box 27"/>
            <p:cNvSpPr txBox="1">
              <a:spLocks noChangeArrowheads="1"/>
            </p:cNvSpPr>
            <p:nvPr/>
          </p:nvSpPr>
          <p:spPr bwMode="auto">
            <a:xfrm>
              <a:off x="4704" y="1812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i="1"/>
                <a:t>HR (95%CI)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5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o_MYrr3U6t7watR2pvY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9ZjrUiD0eiIBsVZdYA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KPvAthUuk6Ecu_AlK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KPvAthUuk6Ecu_AlK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xbKkzBuEaXoqkD1UR88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KPvAthUuk6Ecu_AlK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XfhOku.0mGSH5pECVu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KPvAthUuk6Ecu_AlK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9ZjrUiD0eiIBsVZdYA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9ZjrUiD0eiIBsVZdYAg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KPvAthUuk6Ecu_AlKW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XfhOku.0mGSH5pECVuo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KPvAthUuk6Ecu_AlKW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XfhOku.0mGSH5pECVuo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2jW8ZrekaEr0M2CTQf1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uc9vWb9kGuTPWfzbsb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CXVyCB30efOT7DyfO3x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xbKkzBuEaXoqkD1UR88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9ZjrUiD0eiIBsVZdYA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2jW8ZrekaEr0M2CTQf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uc9vWb9kGuTPWfzbsb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CXVyCB30efOT7DyfO3x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XfhOku.0mGSH5pECVu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9ZjrUiD0eiIBsVZdYAg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5215</Words>
  <Application>Microsoft Office PowerPoint</Application>
  <PresentationFormat>Widescreen</PresentationFormat>
  <Paragraphs>801</Paragraphs>
  <Slides>82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ＭＳ Ｐゴシック</vt:lpstr>
      <vt:lpstr>Agent Orange</vt:lpstr>
      <vt:lpstr>Arial</vt:lpstr>
      <vt:lpstr>Calibri</vt:lpstr>
      <vt:lpstr>Calibri Light</vt:lpstr>
      <vt:lpstr>FrutigerLTStd-Light</vt:lpstr>
      <vt:lpstr>OTNEJMScalaSansLF</vt:lpstr>
      <vt:lpstr>Times New Roman</vt:lpstr>
      <vt:lpstr>Wingdings</vt:lpstr>
      <vt:lpstr>Office Theme</vt:lpstr>
      <vt:lpstr>IN THE NAME OF ALLAH  Choice of Glucose-Lowering Pharmacotherapy in Patients With DM at High Risk for HF or With Established HF  SHAHIN NOSRATZEHI     </vt:lpstr>
      <vt:lpstr>PowerPoint Presentation</vt:lpstr>
      <vt:lpstr>Agenda</vt:lpstr>
      <vt:lpstr>PowerPoint Presentation</vt:lpstr>
      <vt:lpstr>PowerPoint Presentation</vt:lpstr>
      <vt:lpstr>Metformin</vt:lpstr>
      <vt:lpstr>Metformin</vt:lpstr>
      <vt:lpstr>Metformin</vt:lpstr>
      <vt:lpstr>All-cause Mortality Hazard Ratio</vt:lpstr>
      <vt:lpstr>Myocardial Infarction Hazard Ratio (fatal or non-fatal myocardial infarction or sudden death)</vt:lpstr>
      <vt:lpstr>Clinical Considerations(Metformin)</vt:lpstr>
      <vt:lpstr>PowerPoint Presentation</vt:lpstr>
      <vt:lpstr>Sulfonylurea Drugs</vt:lpstr>
      <vt:lpstr>PowerPoint Presentation</vt:lpstr>
      <vt:lpstr>PowerPoint Presentation</vt:lpstr>
      <vt:lpstr>PowerPoint Presentation</vt:lpstr>
      <vt:lpstr>PowerPoint Presentation</vt:lpstr>
      <vt:lpstr>Clinical Considerations(Sulfonylurea)</vt:lpstr>
      <vt:lpstr>PowerPoint Presentation</vt:lpstr>
      <vt:lpstr>Insulin</vt:lpstr>
      <vt:lpstr>ORIGIN(Outcome Reduction with an Initial Glargine Intervention)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Considerations(Insulin)</vt:lpstr>
      <vt:lpstr>PowerPoint Presentation</vt:lpstr>
      <vt:lpstr>Pioglitazone: PROactive trial design </vt:lpstr>
      <vt:lpstr>PROactive: Pioglitazone was superior to placebo for main secondary endpoint, but not for primary endpoint </vt:lpstr>
      <vt:lpstr>Rosiglitazone: RECORD trial design</vt:lpstr>
      <vt:lpstr>Rosiglitazone: RECORD trial results showed no increase in CV death</vt:lpstr>
      <vt:lpstr>Clinical Considerations (TZDs)</vt:lpstr>
      <vt:lpstr>PowerPoint Presentation</vt:lpstr>
      <vt:lpstr>Summary of CV outcomes trials with DPP4 inhibitors </vt:lpstr>
      <vt:lpstr>Clinical Outcomes with Saxagliptin </vt:lpstr>
      <vt:lpstr>Clinical Outcomes with Saxagliptin </vt:lpstr>
      <vt:lpstr>Individual Secondary Outcomes with Saxagliptin </vt:lpstr>
      <vt:lpstr>Clinical Outcomes with Alogliptin </vt:lpstr>
      <vt:lpstr>Clinical Outcomes with Alogliptin </vt:lpstr>
      <vt:lpstr>PowerPoint Presentation</vt:lpstr>
      <vt:lpstr>Clinical Outcomes with Sitagliptin</vt:lpstr>
      <vt:lpstr>Individual Secondary Outcomes with Sitagliptin</vt:lpstr>
      <vt:lpstr>Clinical Considerations(Dipeptidyl Peptidase-4 Inhibitors)</vt:lpstr>
      <vt:lpstr>PowerPoint Presentation</vt:lpstr>
      <vt:lpstr>GLP-1 Receptor Agonists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GLP-1 Receptor Agonists</vt:lpstr>
      <vt:lpstr>PowerPoint Presentation</vt:lpstr>
      <vt:lpstr>PowerPoint Presentation</vt:lpstr>
      <vt:lpstr>PowerPoint Presentation</vt:lpstr>
      <vt:lpstr>Clinical Considerations(GLP-1 receptor agonists)</vt:lpstr>
      <vt:lpstr>PowerPoint Presentation</vt:lpstr>
      <vt:lpstr>SGLT-2 inhibitors</vt:lpstr>
      <vt:lpstr>EMPA-REG OUTCOME® Trial design</vt:lpstr>
      <vt:lpstr>EMPA-REG OUTCOME® Trial design</vt:lpstr>
      <vt:lpstr>Clinical Outcomes with Empagliflozin </vt:lpstr>
      <vt:lpstr>PowerPoint Presentation</vt:lpstr>
      <vt:lpstr>PowerPoint Presentation</vt:lpstr>
      <vt:lpstr> CANVAS Trial design</vt:lpstr>
      <vt:lpstr>Clinical Outcomes with Canagliflozin</vt:lpstr>
      <vt:lpstr>  Clinical Outcomes with Canagliflozin   </vt:lpstr>
      <vt:lpstr>PowerPoint Presentation</vt:lpstr>
      <vt:lpstr>DECLARE-TIMI58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</vt:lpstr>
      <vt:lpstr>PowerPoint Presentation</vt:lpstr>
      <vt:lpstr>PowerPoint Presentation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  Choice of Glucose-Lowering Pharmacotherapy in Patients With DM at High Risk for HF or With Established HF  SHAHIN NOSRATZEHI</dc:title>
  <dc:creator>SONY</dc:creator>
  <cp:lastModifiedBy>Saloon3</cp:lastModifiedBy>
  <cp:revision>60</cp:revision>
  <dcterms:created xsi:type="dcterms:W3CDTF">2019-10-13T10:59:39Z</dcterms:created>
  <dcterms:modified xsi:type="dcterms:W3CDTF">2019-10-14T05:36:01Z</dcterms:modified>
</cp:coreProperties>
</file>