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notesMasterIdLst>
    <p:notesMasterId r:id="rId32"/>
  </p:notesMasterIdLst>
  <p:sldIdLst>
    <p:sldId id="290" r:id="rId2"/>
    <p:sldId id="291" r:id="rId3"/>
    <p:sldId id="264" r:id="rId4"/>
    <p:sldId id="286" r:id="rId5"/>
    <p:sldId id="277" r:id="rId6"/>
    <p:sldId id="278" r:id="rId7"/>
    <p:sldId id="279" r:id="rId8"/>
    <p:sldId id="280" r:id="rId9"/>
    <p:sldId id="281" r:id="rId10"/>
    <p:sldId id="282" r:id="rId11"/>
    <p:sldId id="287" r:id="rId12"/>
    <p:sldId id="284" r:id="rId13"/>
    <p:sldId id="283" r:id="rId14"/>
    <p:sldId id="285" r:id="rId15"/>
    <p:sldId id="288" r:id="rId16"/>
    <p:sldId id="256" r:id="rId17"/>
    <p:sldId id="258" r:id="rId18"/>
    <p:sldId id="257" r:id="rId19"/>
    <p:sldId id="259" r:id="rId20"/>
    <p:sldId id="272" r:id="rId21"/>
    <p:sldId id="268" r:id="rId22"/>
    <p:sldId id="265" r:id="rId23"/>
    <p:sldId id="274" r:id="rId24"/>
    <p:sldId id="273" r:id="rId25"/>
    <p:sldId id="261" r:id="rId26"/>
    <p:sldId id="269" r:id="rId27"/>
    <p:sldId id="260" r:id="rId28"/>
    <p:sldId id="263" r:id="rId29"/>
    <p:sldId id="276" r:id="rId30"/>
    <p:sldId id="275"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3957" autoAdjust="0"/>
  </p:normalViewPr>
  <p:slideViewPr>
    <p:cSldViewPr snapToGrid="0">
      <p:cViewPr varScale="1">
        <p:scale>
          <a:sx n="68" d="100"/>
          <a:sy n="68" d="100"/>
        </p:scale>
        <p:origin x="816" y="7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215C84-9F3D-4C8B-9CF9-1F5D37B67BA6}" type="datetimeFigureOut">
              <a:rPr lang="en-US" smtClean="0"/>
              <a:t>12/15/2019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BA84D4-A1D3-49B6-A0CA-F17C72BA3083}" type="slidenum">
              <a:rPr lang="en-US" smtClean="0"/>
              <a:t>‹#›</a:t>
            </a:fld>
            <a:endParaRPr lang="en-US"/>
          </a:p>
        </p:txBody>
      </p:sp>
    </p:spTree>
    <p:extLst>
      <p:ext uri="{BB962C8B-B14F-4D97-AF65-F5344CB8AC3E}">
        <p14:creationId xmlns:p14="http://schemas.microsoft.com/office/powerpoint/2010/main" val="13517893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940DF63-6699-46D7-8EB2-286F11645461}" type="datetimeFigureOut">
              <a:rPr lang="en-US" smtClean="0"/>
              <a:t>12/15/2019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84149A-AE6C-4A60-844B-5BB4463F6339}" type="slidenum">
              <a:rPr lang="en-US" smtClean="0"/>
              <a:t>‹#›</a:t>
            </a:fld>
            <a:endParaRPr lang="en-US"/>
          </a:p>
        </p:txBody>
      </p:sp>
    </p:spTree>
    <p:extLst>
      <p:ext uri="{BB962C8B-B14F-4D97-AF65-F5344CB8AC3E}">
        <p14:creationId xmlns:p14="http://schemas.microsoft.com/office/powerpoint/2010/main" val="3418800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2940DF63-6699-46D7-8EB2-286F11645461}" type="datetimeFigureOut">
              <a:rPr lang="en-US" smtClean="0"/>
              <a:t>12/15/2019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84149A-AE6C-4A60-844B-5BB4463F6339}" type="slidenum">
              <a:rPr lang="en-US" smtClean="0"/>
              <a:t>‹#›</a:t>
            </a:fld>
            <a:endParaRPr lang="en-US"/>
          </a:p>
        </p:txBody>
      </p:sp>
    </p:spTree>
    <p:extLst>
      <p:ext uri="{BB962C8B-B14F-4D97-AF65-F5344CB8AC3E}">
        <p14:creationId xmlns:p14="http://schemas.microsoft.com/office/powerpoint/2010/main" val="27595690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2940DF63-6699-46D7-8EB2-286F11645461}" type="datetimeFigureOut">
              <a:rPr lang="en-US" smtClean="0"/>
              <a:t>12/15/2019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84149A-AE6C-4A60-844B-5BB4463F6339}" type="slidenum">
              <a:rPr lang="en-US" smtClean="0"/>
              <a:t>‹#›</a:t>
            </a:fld>
            <a:endParaRPr lang="en-US"/>
          </a:p>
        </p:txBody>
      </p:sp>
    </p:spTree>
    <p:extLst>
      <p:ext uri="{BB962C8B-B14F-4D97-AF65-F5344CB8AC3E}">
        <p14:creationId xmlns:p14="http://schemas.microsoft.com/office/powerpoint/2010/main" val="19233336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2940DF63-6699-46D7-8EB2-286F11645461}" type="datetimeFigureOut">
              <a:rPr lang="en-US" smtClean="0"/>
              <a:t>12/15/2019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84149A-AE6C-4A60-844B-5BB4463F6339}"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587367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940DF63-6699-46D7-8EB2-286F11645461}" type="datetimeFigureOut">
              <a:rPr lang="en-US" smtClean="0"/>
              <a:t>12/15/2019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84149A-AE6C-4A60-844B-5BB4463F6339}" type="slidenum">
              <a:rPr lang="en-US" smtClean="0"/>
              <a:t>‹#›</a:t>
            </a:fld>
            <a:endParaRPr lang="en-US"/>
          </a:p>
        </p:txBody>
      </p:sp>
    </p:spTree>
    <p:extLst>
      <p:ext uri="{BB962C8B-B14F-4D97-AF65-F5344CB8AC3E}">
        <p14:creationId xmlns:p14="http://schemas.microsoft.com/office/powerpoint/2010/main" val="22815095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940DF63-6699-46D7-8EB2-286F11645461}" type="datetimeFigureOut">
              <a:rPr lang="en-US" smtClean="0"/>
              <a:t>12/15/2019</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84149A-AE6C-4A60-844B-5BB4463F6339}" type="slidenum">
              <a:rPr lang="en-US" smtClean="0"/>
              <a:t>‹#›</a:t>
            </a:fld>
            <a:endParaRPr lang="en-US"/>
          </a:p>
        </p:txBody>
      </p:sp>
    </p:spTree>
    <p:extLst>
      <p:ext uri="{BB962C8B-B14F-4D97-AF65-F5344CB8AC3E}">
        <p14:creationId xmlns:p14="http://schemas.microsoft.com/office/powerpoint/2010/main" val="993533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940DF63-6699-46D7-8EB2-286F11645461}" type="datetimeFigureOut">
              <a:rPr lang="en-US" smtClean="0"/>
              <a:t>12/15/2019</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84149A-AE6C-4A60-844B-5BB4463F6339}" type="slidenum">
              <a:rPr lang="en-US" smtClean="0"/>
              <a:t>‹#›</a:t>
            </a:fld>
            <a:endParaRPr lang="en-US"/>
          </a:p>
        </p:txBody>
      </p:sp>
    </p:spTree>
    <p:extLst>
      <p:ext uri="{BB962C8B-B14F-4D97-AF65-F5344CB8AC3E}">
        <p14:creationId xmlns:p14="http://schemas.microsoft.com/office/powerpoint/2010/main" val="138528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940DF63-6699-46D7-8EB2-286F11645461}" type="datetimeFigureOut">
              <a:rPr lang="en-US" smtClean="0"/>
              <a:t>12/15/2019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84149A-AE6C-4A60-844B-5BB4463F6339}" type="slidenum">
              <a:rPr lang="en-US" smtClean="0"/>
              <a:t>‹#›</a:t>
            </a:fld>
            <a:endParaRPr lang="en-US"/>
          </a:p>
        </p:txBody>
      </p:sp>
    </p:spTree>
    <p:extLst>
      <p:ext uri="{BB962C8B-B14F-4D97-AF65-F5344CB8AC3E}">
        <p14:creationId xmlns:p14="http://schemas.microsoft.com/office/powerpoint/2010/main" val="18934697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940DF63-6699-46D7-8EB2-286F11645461}" type="datetimeFigureOut">
              <a:rPr lang="en-US" smtClean="0"/>
              <a:t>12/15/2019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84149A-AE6C-4A60-844B-5BB4463F6339}" type="slidenum">
              <a:rPr lang="en-US" smtClean="0"/>
              <a:t>‹#›</a:t>
            </a:fld>
            <a:endParaRPr lang="en-US"/>
          </a:p>
        </p:txBody>
      </p:sp>
    </p:spTree>
    <p:extLst>
      <p:ext uri="{BB962C8B-B14F-4D97-AF65-F5344CB8AC3E}">
        <p14:creationId xmlns:p14="http://schemas.microsoft.com/office/powerpoint/2010/main" val="1333521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2940DF63-6699-46D7-8EB2-286F11645461}" type="datetimeFigureOut">
              <a:rPr lang="en-US" smtClean="0"/>
              <a:t>12/15/2019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84149A-AE6C-4A60-844B-5BB4463F6339}" type="slidenum">
              <a:rPr lang="en-US" smtClean="0"/>
              <a:t>‹#›</a:t>
            </a:fld>
            <a:endParaRPr lang="en-US"/>
          </a:p>
        </p:txBody>
      </p:sp>
    </p:spTree>
    <p:extLst>
      <p:ext uri="{BB962C8B-B14F-4D97-AF65-F5344CB8AC3E}">
        <p14:creationId xmlns:p14="http://schemas.microsoft.com/office/powerpoint/2010/main" val="4222146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940DF63-6699-46D7-8EB2-286F11645461}" type="datetimeFigureOut">
              <a:rPr lang="en-US" smtClean="0"/>
              <a:t>12/15/2019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84149A-AE6C-4A60-844B-5BB4463F6339}" type="slidenum">
              <a:rPr lang="en-US" smtClean="0"/>
              <a:t>‹#›</a:t>
            </a:fld>
            <a:endParaRPr lang="en-US"/>
          </a:p>
        </p:txBody>
      </p:sp>
    </p:spTree>
    <p:extLst>
      <p:ext uri="{BB962C8B-B14F-4D97-AF65-F5344CB8AC3E}">
        <p14:creationId xmlns:p14="http://schemas.microsoft.com/office/powerpoint/2010/main" val="1161252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940DF63-6699-46D7-8EB2-286F11645461}" type="datetimeFigureOut">
              <a:rPr lang="en-US" smtClean="0"/>
              <a:t>12/15/2019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84149A-AE6C-4A60-844B-5BB4463F6339}" type="slidenum">
              <a:rPr lang="en-US" smtClean="0"/>
              <a:t>‹#›</a:t>
            </a:fld>
            <a:endParaRPr lang="en-US"/>
          </a:p>
        </p:txBody>
      </p:sp>
    </p:spTree>
    <p:extLst>
      <p:ext uri="{BB962C8B-B14F-4D97-AF65-F5344CB8AC3E}">
        <p14:creationId xmlns:p14="http://schemas.microsoft.com/office/powerpoint/2010/main" val="9499688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940DF63-6699-46D7-8EB2-286F11645461}" type="datetimeFigureOut">
              <a:rPr lang="en-US" smtClean="0"/>
              <a:t>12/15/2019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84149A-AE6C-4A60-844B-5BB4463F6339}" type="slidenum">
              <a:rPr lang="en-US" smtClean="0"/>
              <a:t>‹#›</a:t>
            </a:fld>
            <a:endParaRPr lang="en-US"/>
          </a:p>
        </p:txBody>
      </p:sp>
    </p:spTree>
    <p:extLst>
      <p:ext uri="{BB962C8B-B14F-4D97-AF65-F5344CB8AC3E}">
        <p14:creationId xmlns:p14="http://schemas.microsoft.com/office/powerpoint/2010/main" val="2253637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2940DF63-6699-46D7-8EB2-286F11645461}" type="datetimeFigureOut">
              <a:rPr lang="en-US" smtClean="0"/>
              <a:t>12/15/2019</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BF84149A-AE6C-4A60-844B-5BB4463F6339}" type="slidenum">
              <a:rPr lang="en-US" smtClean="0"/>
              <a:t>‹#›</a:t>
            </a:fld>
            <a:endParaRPr lang="en-US"/>
          </a:p>
        </p:txBody>
      </p:sp>
    </p:spTree>
    <p:extLst>
      <p:ext uri="{BB962C8B-B14F-4D97-AF65-F5344CB8AC3E}">
        <p14:creationId xmlns:p14="http://schemas.microsoft.com/office/powerpoint/2010/main" val="1275633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2940DF63-6699-46D7-8EB2-286F11645461}" type="datetimeFigureOut">
              <a:rPr lang="en-US" smtClean="0"/>
              <a:t>12/15/2019</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BF84149A-AE6C-4A60-844B-5BB4463F6339}" type="slidenum">
              <a:rPr lang="en-US" smtClean="0"/>
              <a:t>‹#›</a:t>
            </a:fld>
            <a:endParaRPr lang="en-US"/>
          </a:p>
        </p:txBody>
      </p:sp>
    </p:spTree>
    <p:extLst>
      <p:ext uri="{BB962C8B-B14F-4D97-AF65-F5344CB8AC3E}">
        <p14:creationId xmlns:p14="http://schemas.microsoft.com/office/powerpoint/2010/main" val="18071621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2940DF63-6699-46D7-8EB2-286F11645461}" type="datetimeFigureOut">
              <a:rPr lang="en-US" smtClean="0"/>
              <a:t>12/15/2019</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BF84149A-AE6C-4A60-844B-5BB4463F6339}" type="slidenum">
              <a:rPr lang="en-US" smtClean="0"/>
              <a:t>‹#›</a:t>
            </a:fld>
            <a:endParaRPr lang="en-US"/>
          </a:p>
        </p:txBody>
      </p:sp>
    </p:spTree>
    <p:extLst>
      <p:ext uri="{BB962C8B-B14F-4D97-AF65-F5344CB8AC3E}">
        <p14:creationId xmlns:p14="http://schemas.microsoft.com/office/powerpoint/2010/main" val="26808038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2940DF63-6699-46D7-8EB2-286F11645461}" type="datetimeFigureOut">
              <a:rPr lang="en-US" smtClean="0"/>
              <a:t>12/15/2019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84149A-AE6C-4A60-844B-5BB4463F6339}" type="slidenum">
              <a:rPr lang="en-US" smtClean="0"/>
              <a:t>‹#›</a:t>
            </a:fld>
            <a:endParaRPr lang="en-US"/>
          </a:p>
        </p:txBody>
      </p:sp>
    </p:spTree>
    <p:extLst>
      <p:ext uri="{BB962C8B-B14F-4D97-AF65-F5344CB8AC3E}">
        <p14:creationId xmlns:p14="http://schemas.microsoft.com/office/powerpoint/2010/main" val="1461916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2940DF63-6699-46D7-8EB2-286F11645461}" type="datetimeFigureOut">
              <a:rPr lang="en-US" smtClean="0"/>
              <a:t>12/15/2019</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BF84149A-AE6C-4A60-844B-5BB4463F6339}" type="slidenum">
              <a:rPr lang="en-US" smtClean="0"/>
              <a:t>‹#›</a:t>
            </a:fld>
            <a:endParaRPr lang="en-US"/>
          </a:p>
        </p:txBody>
      </p:sp>
    </p:spTree>
    <p:extLst>
      <p:ext uri="{BB962C8B-B14F-4D97-AF65-F5344CB8AC3E}">
        <p14:creationId xmlns:p14="http://schemas.microsoft.com/office/powerpoint/2010/main" val="690031363"/>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 id="2147483742"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447799"/>
            <a:ext cx="12192000" cy="4080803"/>
          </a:xfrm>
          <a:prstGeom prst="rect">
            <a:avLst/>
          </a:prstGeom>
        </p:spPr>
      </p:pic>
      <p:sp>
        <p:nvSpPr>
          <p:cNvPr id="2" name="Title 1"/>
          <p:cNvSpPr>
            <a:spLocks noGrp="1"/>
          </p:cNvSpPr>
          <p:nvPr>
            <p:ph type="ctrTitle"/>
          </p:nvPr>
        </p:nvSpPr>
        <p:spPr/>
        <p:txBody>
          <a:bodyPr/>
          <a:lstStyle/>
          <a:p>
            <a:r>
              <a:rPr lang="en-US" dirty="0" smtClean="0"/>
              <a:t> </a:t>
            </a:r>
            <a:endParaRPr lang="en-US" dirty="0"/>
          </a:p>
        </p:txBody>
      </p:sp>
      <p:sp>
        <p:nvSpPr>
          <p:cNvPr id="3" name="Subtitle 2"/>
          <p:cNvSpPr>
            <a:spLocks noGrp="1"/>
          </p:cNvSpPr>
          <p:nvPr>
            <p:ph type="subTitle" idx="1"/>
          </p:nvPr>
        </p:nvSpPr>
        <p:spPr/>
        <p:txBody>
          <a:bodyPr/>
          <a:lstStyle/>
          <a:p>
            <a:r>
              <a:rPr lang="en-US" dirty="0" smtClean="0"/>
              <a:t> </a:t>
            </a:r>
          </a:p>
          <a:p>
            <a:endParaRPr lang="en-US" dirty="0"/>
          </a:p>
        </p:txBody>
      </p:sp>
    </p:spTree>
    <p:extLst>
      <p:ext uri="{BB962C8B-B14F-4D97-AF65-F5344CB8AC3E}">
        <p14:creationId xmlns:p14="http://schemas.microsoft.com/office/powerpoint/2010/main" val="135619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6622" y="0"/>
            <a:ext cx="9404723" cy="1400530"/>
          </a:xfrm>
        </p:spPr>
        <p:txBody>
          <a:bodyPr/>
          <a:lstStyle/>
          <a:p>
            <a:r>
              <a:rPr lang="en-US" b="1" dirty="0"/>
              <a:t>Thrombophilic Disorders</a:t>
            </a:r>
            <a:endParaRPr lang="en-US" dirty="0"/>
          </a:p>
        </p:txBody>
      </p:sp>
      <p:sp>
        <p:nvSpPr>
          <p:cNvPr id="3" name="Content Placeholder 2"/>
          <p:cNvSpPr>
            <a:spLocks noGrp="1"/>
          </p:cNvSpPr>
          <p:nvPr>
            <p:ph idx="1"/>
          </p:nvPr>
        </p:nvSpPr>
        <p:spPr>
          <a:xfrm>
            <a:off x="168813" y="942536"/>
            <a:ext cx="11901267" cy="5275384"/>
          </a:xfrm>
        </p:spPr>
        <p:txBody>
          <a:bodyPr>
            <a:noAutofit/>
          </a:bodyPr>
          <a:lstStyle/>
          <a:p>
            <a:pPr>
              <a:lnSpc>
                <a:spcPct val="150000"/>
              </a:lnSpc>
            </a:pPr>
            <a:r>
              <a:rPr lang="en-US" sz="2400" dirty="0">
                <a:solidFill>
                  <a:srgbClr val="FFFF00"/>
                </a:solidFill>
              </a:rPr>
              <a:t>Hypercoagulable states, </a:t>
            </a:r>
            <a:r>
              <a:rPr lang="en-US" sz="2400" dirty="0" smtClean="0">
                <a:solidFill>
                  <a:srgbClr val="FFFF00"/>
                </a:solidFill>
              </a:rPr>
              <a:t>hyperhomocysteinemia,and </a:t>
            </a:r>
            <a:r>
              <a:rPr lang="en-US" sz="2400" dirty="0">
                <a:solidFill>
                  <a:srgbClr val="FFFF00"/>
                </a:solidFill>
              </a:rPr>
              <a:t>deficiencies in activated factor XII</a:t>
            </a:r>
            <a:r>
              <a:rPr lang="en-US" sz="2400" dirty="0"/>
              <a:t> (</a:t>
            </a:r>
            <a:r>
              <a:rPr lang="en-US" sz="2400" dirty="0" smtClean="0"/>
              <a:t>Hageman factor) </a:t>
            </a:r>
            <a:r>
              <a:rPr lang="en-US" sz="2400" dirty="0"/>
              <a:t>have been linked to RPL</a:t>
            </a:r>
            <a:r>
              <a:rPr lang="en-US" sz="2400" dirty="0" smtClean="0"/>
              <a:t>.</a:t>
            </a:r>
          </a:p>
          <a:p>
            <a:pPr>
              <a:lnSpc>
                <a:spcPct val="150000"/>
              </a:lnSpc>
            </a:pPr>
            <a:r>
              <a:rPr lang="en-US" sz="2400" dirty="0" smtClean="0">
                <a:solidFill>
                  <a:srgbClr val="FFFF00"/>
                </a:solidFill>
              </a:rPr>
              <a:t>deficiencies of protein C</a:t>
            </a:r>
            <a:r>
              <a:rPr lang="en-US" sz="2400" dirty="0">
                <a:solidFill>
                  <a:srgbClr val="FFFF00"/>
                </a:solidFill>
              </a:rPr>
              <a:t>, and </a:t>
            </a:r>
            <a:r>
              <a:rPr lang="en-US" sz="2400" dirty="0" smtClean="0">
                <a:solidFill>
                  <a:srgbClr val="FFFF00"/>
                </a:solidFill>
              </a:rPr>
              <a:t> antithrombinIII,proteinein </a:t>
            </a:r>
            <a:r>
              <a:rPr lang="en-US" sz="2400" dirty="0">
                <a:solidFill>
                  <a:srgbClr val="FFFF00"/>
                </a:solidFill>
              </a:rPr>
              <a:t>S </a:t>
            </a:r>
            <a:r>
              <a:rPr lang="en-US" sz="2400" dirty="0"/>
              <a:t>were associated with </a:t>
            </a:r>
            <a:r>
              <a:rPr lang="en-US" sz="2400" dirty="0" smtClean="0"/>
              <a:t>a higher </a:t>
            </a:r>
            <a:r>
              <a:rPr lang="en-US" sz="2400" dirty="0"/>
              <a:t>percentage of both first-trimester </a:t>
            </a:r>
            <a:r>
              <a:rPr lang="en-US" sz="2400" dirty="0" smtClean="0"/>
              <a:t>miscarriages and </a:t>
            </a:r>
            <a:r>
              <a:rPr lang="en-US" sz="2400" dirty="0"/>
              <a:t>fetal </a:t>
            </a:r>
            <a:r>
              <a:rPr lang="en-US" sz="2400" dirty="0" smtClean="0"/>
              <a:t>deaths;</a:t>
            </a:r>
          </a:p>
          <a:p>
            <a:pPr>
              <a:lnSpc>
                <a:spcPct val="150000"/>
              </a:lnSpc>
            </a:pPr>
            <a:r>
              <a:rPr lang="en-US" sz="2400" dirty="0"/>
              <a:t>and the factor V Leiden </a:t>
            </a:r>
            <a:r>
              <a:rPr lang="en-US" sz="2400" dirty="0" smtClean="0"/>
              <a:t>mutation increased </a:t>
            </a:r>
            <a:r>
              <a:rPr lang="en-US" sz="2400" dirty="0"/>
              <a:t>the risk of late but not early </a:t>
            </a:r>
            <a:r>
              <a:rPr lang="en-US" sz="2400" dirty="0" smtClean="0"/>
              <a:t>pregnancy loss.</a:t>
            </a:r>
          </a:p>
          <a:p>
            <a:pPr>
              <a:lnSpc>
                <a:spcPct val="150000"/>
              </a:lnSpc>
            </a:pPr>
            <a:r>
              <a:rPr lang="en-US" sz="2400" dirty="0"/>
              <a:t>The </a:t>
            </a:r>
            <a:r>
              <a:rPr lang="en-US" sz="2400" dirty="0" smtClean="0"/>
              <a:t>association of </a:t>
            </a:r>
            <a:r>
              <a:rPr lang="en-US" sz="2400" dirty="0"/>
              <a:t>thrombophilia and pregnancy loss was </a:t>
            </a:r>
            <a:r>
              <a:rPr lang="en-US" sz="2400" dirty="0" smtClean="0"/>
              <a:t>confirmed prospectively </a:t>
            </a:r>
            <a:r>
              <a:rPr lang="en-US" sz="2400" dirty="0"/>
              <a:t>in a very large cohort </a:t>
            </a:r>
            <a:r>
              <a:rPr lang="en-US" sz="2400" dirty="0" smtClean="0"/>
              <a:t>of women </a:t>
            </a:r>
            <a:r>
              <a:rPr lang="en-US" sz="2400" dirty="0"/>
              <a:t>(</a:t>
            </a:r>
            <a:r>
              <a:rPr lang="en-US" sz="2400" i="1" dirty="0"/>
              <a:t>n </a:t>
            </a:r>
            <a:r>
              <a:rPr lang="en-US" sz="2400" dirty="0"/>
              <a:t>= 843) with either the factor V </a:t>
            </a:r>
            <a:r>
              <a:rPr lang="en-US" sz="2400" dirty="0" smtClean="0"/>
              <a:t>Leiden mutation </a:t>
            </a:r>
            <a:r>
              <a:rPr lang="en-US" sz="2400" dirty="0"/>
              <a:t>or antithrombin III, protein C, or </a:t>
            </a:r>
            <a:r>
              <a:rPr lang="en-US" sz="2400" dirty="0" smtClean="0"/>
              <a:t>protein S deficiencies.</a:t>
            </a:r>
            <a:endParaRPr lang="en-US" sz="2400" dirty="0"/>
          </a:p>
        </p:txBody>
      </p:sp>
    </p:spTree>
    <p:extLst>
      <p:ext uri="{BB962C8B-B14F-4D97-AF65-F5344CB8AC3E}">
        <p14:creationId xmlns:p14="http://schemas.microsoft.com/office/powerpoint/2010/main" val="20474603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855577"/>
          </a:xfrm>
        </p:spPr>
        <p:txBody>
          <a:bodyPr/>
          <a:lstStyle/>
          <a:p>
            <a:r>
              <a:rPr lang="en-US" b="1" dirty="0"/>
              <a:t>Endocrine Etiologies</a:t>
            </a:r>
            <a:endParaRPr lang="en-US" dirty="0"/>
          </a:p>
        </p:txBody>
      </p:sp>
      <p:sp>
        <p:nvSpPr>
          <p:cNvPr id="3" name="Content Placeholder 2"/>
          <p:cNvSpPr>
            <a:spLocks noGrp="1"/>
          </p:cNvSpPr>
          <p:nvPr>
            <p:ph idx="1"/>
          </p:nvPr>
        </p:nvSpPr>
        <p:spPr>
          <a:xfrm>
            <a:off x="646112" y="1505243"/>
            <a:ext cx="11072276" cy="5078437"/>
          </a:xfrm>
        </p:spPr>
        <p:txBody>
          <a:bodyPr/>
          <a:lstStyle/>
          <a:p>
            <a:pPr>
              <a:lnSpc>
                <a:spcPct val="200000"/>
              </a:lnSpc>
            </a:pPr>
            <a:r>
              <a:rPr lang="en-US" sz="3200" dirty="0"/>
              <a:t>Luteal phase defect (LPD</a:t>
            </a:r>
            <a:r>
              <a:rPr lang="en-US" sz="3200" dirty="0">
                <a:solidFill>
                  <a:srgbClr val="FFFF00"/>
                </a:solidFill>
              </a:rPr>
              <a:t>), </a:t>
            </a:r>
            <a:r>
              <a:rPr lang="en-US" sz="3200" dirty="0" smtClean="0">
                <a:solidFill>
                  <a:srgbClr val="FFFF00"/>
                </a:solidFill>
              </a:rPr>
              <a:t>polycystic ovarian </a:t>
            </a:r>
            <a:r>
              <a:rPr lang="en-US" sz="3200" dirty="0"/>
              <a:t>syndrome (PCOS), </a:t>
            </a:r>
            <a:r>
              <a:rPr lang="en-US" sz="3200" dirty="0" smtClean="0">
                <a:solidFill>
                  <a:srgbClr val="FFFF00"/>
                </a:solidFill>
              </a:rPr>
              <a:t>diabetes</a:t>
            </a:r>
            <a:r>
              <a:rPr lang="en-US" sz="3200" dirty="0" smtClean="0"/>
              <a:t> mellitus</a:t>
            </a:r>
            <a:r>
              <a:rPr lang="en-US" sz="3200" dirty="0"/>
              <a:t>, </a:t>
            </a:r>
            <a:r>
              <a:rPr lang="en-US" sz="3200" dirty="0">
                <a:solidFill>
                  <a:srgbClr val="FFFF00"/>
                </a:solidFill>
              </a:rPr>
              <a:t>thyroid</a:t>
            </a:r>
            <a:r>
              <a:rPr lang="en-US" sz="3200" dirty="0"/>
              <a:t> disease, and </a:t>
            </a:r>
            <a:r>
              <a:rPr lang="en-US" sz="3200" dirty="0" smtClean="0">
                <a:solidFill>
                  <a:srgbClr val="FFFF00"/>
                </a:solidFill>
              </a:rPr>
              <a:t>hyperprolactinemia</a:t>
            </a:r>
            <a:r>
              <a:rPr lang="en-US" sz="3200" dirty="0" smtClean="0"/>
              <a:t> are among the  endocrinologic disorders implicated in approximately </a:t>
            </a:r>
            <a:r>
              <a:rPr lang="en-US" sz="3200" dirty="0"/>
              <a:t>17% to 20% of </a:t>
            </a:r>
            <a:r>
              <a:rPr lang="en-US" sz="3200" dirty="0" smtClean="0"/>
              <a:t>RPL</a:t>
            </a:r>
            <a:r>
              <a:rPr lang="en-US" dirty="0" smtClean="0"/>
              <a:t>.</a:t>
            </a:r>
            <a:endParaRPr lang="en-US" dirty="0"/>
          </a:p>
        </p:txBody>
      </p:sp>
    </p:spTree>
    <p:extLst>
      <p:ext uri="{BB962C8B-B14F-4D97-AF65-F5344CB8AC3E}">
        <p14:creationId xmlns:p14="http://schemas.microsoft.com/office/powerpoint/2010/main" val="20235282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151" y="452718"/>
            <a:ext cx="10466363" cy="1400530"/>
          </a:xfrm>
        </p:spPr>
        <p:txBody>
          <a:bodyPr/>
          <a:lstStyle/>
          <a:p>
            <a:r>
              <a:rPr lang="en-US" b="1" dirty="0"/>
              <a:t>Unexplained Recurrent Pregnancy Loss</a:t>
            </a:r>
            <a:endParaRPr lang="en-US" dirty="0"/>
          </a:p>
        </p:txBody>
      </p:sp>
      <p:sp>
        <p:nvSpPr>
          <p:cNvPr id="3" name="Content Placeholder 2"/>
          <p:cNvSpPr>
            <a:spLocks noGrp="1"/>
          </p:cNvSpPr>
          <p:nvPr>
            <p:ph idx="1"/>
          </p:nvPr>
        </p:nvSpPr>
        <p:spPr>
          <a:xfrm>
            <a:off x="1927274" y="1688123"/>
            <a:ext cx="8454683" cy="4951827"/>
          </a:xfrm>
        </p:spPr>
        <p:txBody>
          <a:bodyPr/>
          <a:lstStyle/>
          <a:p>
            <a:pPr>
              <a:lnSpc>
                <a:spcPct val="150000"/>
              </a:lnSpc>
            </a:pPr>
            <a:r>
              <a:rPr lang="en-US" sz="2800" dirty="0">
                <a:solidFill>
                  <a:srgbClr val="FFFF00"/>
                </a:solidFill>
              </a:rPr>
              <a:t>More than 50% </a:t>
            </a:r>
            <a:r>
              <a:rPr lang="en-US" sz="2800" dirty="0"/>
              <a:t>of couples with RPL have no </a:t>
            </a:r>
            <a:r>
              <a:rPr lang="en-US" sz="2800" dirty="0" smtClean="0"/>
              <a:t>determined etiology </a:t>
            </a:r>
            <a:r>
              <a:rPr lang="en-US" sz="2800" dirty="0"/>
              <a:t>despite </a:t>
            </a:r>
            <a:r>
              <a:rPr lang="en-US" sz="2800" dirty="0" smtClean="0">
                <a:solidFill>
                  <a:srgbClr val="FFFF00"/>
                </a:solidFill>
              </a:rPr>
              <a:t>an extensive evaluation</a:t>
            </a:r>
            <a:r>
              <a:rPr lang="en-US" sz="2800" dirty="0" smtClean="0"/>
              <a:t> including </a:t>
            </a:r>
            <a:r>
              <a:rPr lang="en-US" sz="2800" dirty="0"/>
              <a:t>parental karyotypes, </a:t>
            </a:r>
            <a:r>
              <a:rPr lang="en-US" sz="2800" dirty="0" smtClean="0"/>
              <a:t>hysterosalpingography or </a:t>
            </a:r>
            <a:r>
              <a:rPr lang="en-US" sz="2800" dirty="0"/>
              <a:t>hysteroscopy, endometrial biopsy, and </a:t>
            </a:r>
            <a:r>
              <a:rPr lang="en-US" sz="2800" dirty="0" smtClean="0"/>
              <a:t>antiphospholipid antibody </a:t>
            </a:r>
            <a:r>
              <a:rPr lang="en-US" sz="2800" dirty="0"/>
              <a:t>testing</a:t>
            </a:r>
            <a:r>
              <a:rPr lang="en-US" dirty="0"/>
              <a:t>.</a:t>
            </a:r>
          </a:p>
        </p:txBody>
      </p:sp>
    </p:spTree>
    <p:extLst>
      <p:ext uri="{BB962C8B-B14F-4D97-AF65-F5344CB8AC3E}">
        <p14:creationId xmlns:p14="http://schemas.microsoft.com/office/powerpoint/2010/main" val="666889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813" y="452718"/>
            <a:ext cx="10846190" cy="1400530"/>
          </a:xfrm>
        </p:spPr>
        <p:txBody>
          <a:bodyPr/>
          <a:lstStyle/>
          <a:p>
            <a:r>
              <a:rPr lang="en-US" b="1" dirty="0"/>
              <a:t>Table 1. Suggested Routine Evaluation for</a:t>
            </a:r>
            <a:br>
              <a:rPr lang="en-US" b="1" dirty="0"/>
            </a:br>
            <a:r>
              <a:rPr lang="en-US" b="1" dirty="0"/>
              <a:t>Recurrent Pregnancy Loss</a:t>
            </a:r>
            <a:endParaRPr lang="en-US" dirty="0"/>
          </a:p>
        </p:txBody>
      </p:sp>
      <p:sp>
        <p:nvSpPr>
          <p:cNvPr id="3" name="Content Placeholder 2"/>
          <p:cNvSpPr>
            <a:spLocks noGrp="1"/>
          </p:cNvSpPr>
          <p:nvPr>
            <p:ph idx="1"/>
          </p:nvPr>
        </p:nvSpPr>
        <p:spPr>
          <a:xfrm>
            <a:off x="168814" y="2052917"/>
            <a:ext cx="11901266" cy="4685507"/>
          </a:xfrm>
        </p:spPr>
        <p:txBody>
          <a:bodyPr/>
          <a:lstStyle/>
          <a:p>
            <a:r>
              <a:rPr lang="en-US" sz="2400" b="1" dirty="0"/>
              <a:t>History</a:t>
            </a:r>
          </a:p>
          <a:p>
            <a:r>
              <a:rPr lang="en-US" sz="2400" dirty="0"/>
              <a:t>1. </a:t>
            </a:r>
            <a:r>
              <a:rPr lang="en-US" sz="2400" dirty="0">
                <a:solidFill>
                  <a:srgbClr val="FFFF00"/>
                </a:solidFill>
              </a:rPr>
              <a:t>Pattern and trimester of pregnancy </a:t>
            </a:r>
            <a:r>
              <a:rPr lang="en-US" sz="2400" dirty="0"/>
              <a:t>losses and whether a </a:t>
            </a:r>
            <a:r>
              <a:rPr lang="en-US" sz="2400" dirty="0" smtClean="0"/>
              <a:t>live embryo </a:t>
            </a:r>
            <a:r>
              <a:rPr lang="en-US" sz="2400" dirty="0"/>
              <a:t>or fetus was present</a:t>
            </a:r>
          </a:p>
          <a:p>
            <a:r>
              <a:rPr lang="en-US" sz="2400" dirty="0"/>
              <a:t>2. </a:t>
            </a:r>
            <a:r>
              <a:rPr lang="en-US" sz="2400" dirty="0">
                <a:solidFill>
                  <a:srgbClr val="FFFF00"/>
                </a:solidFill>
              </a:rPr>
              <a:t>Exposure</a:t>
            </a:r>
            <a:r>
              <a:rPr lang="en-US" sz="2400" dirty="0"/>
              <a:t> to environmental toxins or drugs</a:t>
            </a:r>
          </a:p>
          <a:p>
            <a:r>
              <a:rPr lang="en-US" sz="2400" dirty="0"/>
              <a:t>3. Known gynecologic or obstetrical </a:t>
            </a:r>
            <a:r>
              <a:rPr lang="en-US" sz="2400" dirty="0">
                <a:solidFill>
                  <a:srgbClr val="FFFF00"/>
                </a:solidFill>
              </a:rPr>
              <a:t>infections</a:t>
            </a:r>
          </a:p>
          <a:p>
            <a:r>
              <a:rPr lang="en-US" sz="2400" dirty="0"/>
              <a:t>4. Features associated with antiphospholipid syndrome</a:t>
            </a:r>
          </a:p>
          <a:p>
            <a:r>
              <a:rPr lang="en-US" sz="2400" dirty="0"/>
              <a:t>5. </a:t>
            </a:r>
            <a:r>
              <a:rPr lang="en-US" sz="2400" dirty="0">
                <a:solidFill>
                  <a:srgbClr val="FFFF00"/>
                </a:solidFill>
              </a:rPr>
              <a:t>Genetic</a:t>
            </a:r>
            <a:r>
              <a:rPr lang="en-US" sz="2400" dirty="0"/>
              <a:t> relationship between reproductive partners (consanguinity)</a:t>
            </a:r>
          </a:p>
          <a:p>
            <a:r>
              <a:rPr lang="en-US" sz="2400" dirty="0"/>
              <a:t>6. </a:t>
            </a:r>
            <a:r>
              <a:rPr lang="en-US" sz="2400" dirty="0">
                <a:solidFill>
                  <a:srgbClr val="FFFF00"/>
                </a:solidFill>
              </a:rPr>
              <a:t>Family history </a:t>
            </a:r>
            <a:r>
              <a:rPr lang="en-US" sz="2400" dirty="0"/>
              <a:t>of recurrent miscarriage or syndrome </a:t>
            </a:r>
            <a:r>
              <a:rPr lang="en-US" sz="2400" dirty="0" smtClean="0"/>
              <a:t>associated with </a:t>
            </a:r>
            <a:r>
              <a:rPr lang="en-US" sz="2400" dirty="0"/>
              <a:t>embryonic or fetal loss</a:t>
            </a:r>
          </a:p>
          <a:p>
            <a:r>
              <a:rPr lang="en-US" sz="2400" dirty="0"/>
              <a:t>7. Previous diagnostic tests and treatments</a:t>
            </a:r>
          </a:p>
        </p:txBody>
      </p:sp>
    </p:spTree>
    <p:extLst>
      <p:ext uri="{BB962C8B-B14F-4D97-AF65-F5344CB8AC3E}">
        <p14:creationId xmlns:p14="http://schemas.microsoft.com/office/powerpoint/2010/main" val="10340878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1347" y="696077"/>
            <a:ext cx="11352628" cy="5940088"/>
          </a:xfrm>
          <a:prstGeom prst="rect">
            <a:avLst/>
          </a:prstGeom>
        </p:spPr>
        <p:txBody>
          <a:bodyPr wrap="square">
            <a:spAutoFit/>
          </a:bodyPr>
          <a:lstStyle/>
          <a:p>
            <a:r>
              <a:rPr lang="en-US" sz="2800" b="1" dirty="0" smtClean="0">
                <a:latin typeface="Optima-Bold"/>
              </a:rPr>
              <a:t>Physical</a:t>
            </a:r>
            <a:endParaRPr lang="en-US" sz="2800" b="1" dirty="0">
              <a:latin typeface="Optima-Bold"/>
            </a:endParaRPr>
          </a:p>
          <a:p>
            <a:pPr>
              <a:lnSpc>
                <a:spcPct val="150000"/>
              </a:lnSpc>
            </a:pPr>
            <a:r>
              <a:rPr lang="en-US" sz="2400" dirty="0">
                <a:solidFill>
                  <a:srgbClr val="FFFF00"/>
                </a:solidFill>
                <a:latin typeface="Optima"/>
              </a:rPr>
              <a:t>8</a:t>
            </a:r>
            <a:r>
              <a:rPr lang="en-US" sz="2400" dirty="0">
                <a:latin typeface="Optima"/>
              </a:rPr>
              <a:t>. General physical examination</a:t>
            </a:r>
          </a:p>
          <a:p>
            <a:pPr>
              <a:lnSpc>
                <a:spcPct val="150000"/>
              </a:lnSpc>
            </a:pPr>
            <a:r>
              <a:rPr lang="en-US" sz="2400" dirty="0">
                <a:solidFill>
                  <a:srgbClr val="FFFF00"/>
                </a:solidFill>
                <a:latin typeface="Optima"/>
              </a:rPr>
              <a:t>9</a:t>
            </a:r>
            <a:r>
              <a:rPr lang="en-US" sz="2400" dirty="0">
                <a:latin typeface="Optima"/>
              </a:rPr>
              <a:t>. Examination of vagina, cervix, and uterus</a:t>
            </a:r>
          </a:p>
          <a:p>
            <a:r>
              <a:rPr lang="en-US" sz="2800" b="1" dirty="0">
                <a:latin typeface="Optima-Bold"/>
              </a:rPr>
              <a:t>Tests</a:t>
            </a:r>
          </a:p>
          <a:p>
            <a:pPr>
              <a:lnSpc>
                <a:spcPct val="150000"/>
              </a:lnSpc>
            </a:pPr>
            <a:r>
              <a:rPr lang="en-US" sz="2400" dirty="0">
                <a:solidFill>
                  <a:srgbClr val="FFFF00"/>
                </a:solidFill>
                <a:latin typeface="Optima"/>
              </a:rPr>
              <a:t>10</a:t>
            </a:r>
            <a:r>
              <a:rPr lang="en-US" sz="2400" dirty="0">
                <a:latin typeface="Optima"/>
              </a:rPr>
              <a:t>. Hysterosalpingogram or hysteroscopy</a:t>
            </a:r>
          </a:p>
          <a:p>
            <a:pPr>
              <a:lnSpc>
                <a:spcPct val="150000"/>
              </a:lnSpc>
            </a:pPr>
            <a:r>
              <a:rPr lang="en-US" sz="2400" dirty="0">
                <a:solidFill>
                  <a:srgbClr val="FFFF00"/>
                </a:solidFill>
                <a:latin typeface="Optima"/>
              </a:rPr>
              <a:t>11</a:t>
            </a:r>
            <a:r>
              <a:rPr lang="en-US" sz="2400" dirty="0">
                <a:latin typeface="Optima"/>
              </a:rPr>
              <a:t>. Luteal phase endometrial biopsy; repeat in next cycle if</a:t>
            </a:r>
          </a:p>
          <a:p>
            <a:pPr>
              <a:lnSpc>
                <a:spcPct val="150000"/>
              </a:lnSpc>
            </a:pPr>
            <a:r>
              <a:rPr lang="en-US" sz="2400" dirty="0">
                <a:latin typeface="Optima"/>
              </a:rPr>
              <a:t>abnormal</a:t>
            </a:r>
          </a:p>
          <a:p>
            <a:pPr>
              <a:lnSpc>
                <a:spcPct val="150000"/>
              </a:lnSpc>
            </a:pPr>
            <a:r>
              <a:rPr lang="en-US" sz="2400" dirty="0">
                <a:solidFill>
                  <a:srgbClr val="FFFF00"/>
                </a:solidFill>
                <a:latin typeface="Optima"/>
              </a:rPr>
              <a:t>12</a:t>
            </a:r>
            <a:r>
              <a:rPr lang="en-US" sz="2400" dirty="0">
                <a:latin typeface="Optima"/>
              </a:rPr>
              <a:t>. Parental karyotypes</a:t>
            </a:r>
          </a:p>
          <a:p>
            <a:pPr>
              <a:lnSpc>
                <a:spcPct val="150000"/>
              </a:lnSpc>
            </a:pPr>
            <a:r>
              <a:rPr lang="en-US" sz="2400" dirty="0">
                <a:solidFill>
                  <a:srgbClr val="FFFF00"/>
                </a:solidFill>
                <a:latin typeface="Optima"/>
              </a:rPr>
              <a:t>13</a:t>
            </a:r>
            <a:r>
              <a:rPr lang="en-US" sz="2400" dirty="0">
                <a:latin typeface="Optima"/>
              </a:rPr>
              <a:t>. </a:t>
            </a:r>
            <a:r>
              <a:rPr lang="en-US" sz="2400" dirty="0" smtClean="0">
                <a:latin typeface="Optima"/>
              </a:rPr>
              <a:t>Lupus </a:t>
            </a:r>
            <a:r>
              <a:rPr lang="en-US" sz="2400" dirty="0">
                <a:latin typeface="Optima"/>
              </a:rPr>
              <a:t>anticoagulant and anticardiolipin antibodies</a:t>
            </a:r>
          </a:p>
          <a:p>
            <a:pPr>
              <a:lnSpc>
                <a:spcPct val="150000"/>
              </a:lnSpc>
            </a:pPr>
            <a:r>
              <a:rPr lang="en-US" sz="2400" dirty="0">
                <a:solidFill>
                  <a:srgbClr val="FFFF00"/>
                </a:solidFill>
                <a:latin typeface="Optima"/>
              </a:rPr>
              <a:t>14</a:t>
            </a:r>
            <a:r>
              <a:rPr lang="en-US" sz="2400" dirty="0">
                <a:latin typeface="Optima"/>
              </a:rPr>
              <a:t>. Other laboratory tests suggested by history and physical</a:t>
            </a:r>
          </a:p>
          <a:p>
            <a:pPr>
              <a:lnSpc>
                <a:spcPct val="150000"/>
              </a:lnSpc>
            </a:pPr>
            <a:r>
              <a:rPr lang="en-US" sz="2400" dirty="0">
                <a:latin typeface="Optima"/>
              </a:rPr>
              <a:t>examination</a:t>
            </a:r>
            <a:endParaRPr lang="en-US" sz="2400" dirty="0"/>
          </a:p>
        </p:txBody>
      </p:sp>
    </p:spTree>
    <p:extLst>
      <p:ext uri="{BB962C8B-B14F-4D97-AF65-F5344CB8AC3E}">
        <p14:creationId xmlns:p14="http://schemas.microsoft.com/office/powerpoint/2010/main" val="25835134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Tree>
    <p:extLst>
      <p:ext uri="{BB962C8B-B14F-4D97-AF65-F5344CB8AC3E}">
        <p14:creationId xmlns:p14="http://schemas.microsoft.com/office/powerpoint/2010/main" val="24781739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4243" y="527021"/>
            <a:ext cx="9173980" cy="5548778"/>
          </a:xfrm>
          <a:prstGeom prst="rect">
            <a:avLst/>
          </a:prstGeom>
        </p:spPr>
      </p:pic>
    </p:spTree>
    <p:extLst>
      <p:ext uri="{BB962C8B-B14F-4D97-AF65-F5344CB8AC3E}">
        <p14:creationId xmlns:p14="http://schemas.microsoft.com/office/powerpoint/2010/main" val="31317974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344773" y="1364105"/>
            <a:ext cx="10792919" cy="4167265"/>
          </a:xfrm>
          <a:prstGeom prst="rect">
            <a:avLst/>
          </a:prstGeom>
        </p:spPr>
      </p:pic>
    </p:spTree>
    <p:extLst>
      <p:ext uri="{BB962C8B-B14F-4D97-AF65-F5344CB8AC3E}">
        <p14:creationId xmlns:p14="http://schemas.microsoft.com/office/powerpoint/2010/main" val="6581119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738" y="700572"/>
            <a:ext cx="11146971" cy="5546360"/>
          </a:xfrm>
          <a:prstGeom prst="rect">
            <a:avLst/>
          </a:prstGeom>
        </p:spPr>
      </p:pic>
    </p:spTree>
    <p:extLst>
      <p:ext uri="{BB962C8B-B14F-4D97-AF65-F5344CB8AC3E}">
        <p14:creationId xmlns:p14="http://schemas.microsoft.com/office/powerpoint/2010/main" val="33295038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56640" y="295422"/>
            <a:ext cx="9664700" cy="5830186"/>
          </a:xfrm>
          <a:prstGeom prst="rect">
            <a:avLst/>
          </a:prstGeom>
        </p:spPr>
        <p:txBody>
          <a:bodyPr wrap="square">
            <a:spAutoFit/>
          </a:bodyPr>
          <a:lstStyle/>
          <a:p>
            <a:pPr>
              <a:lnSpc>
                <a:spcPct val="150000"/>
              </a:lnSpc>
            </a:pPr>
            <a:r>
              <a:rPr lang="en-US" sz="2800" dirty="0">
                <a:solidFill>
                  <a:srgbClr val="FFFF00"/>
                </a:solidFill>
              </a:rPr>
              <a:t>Despite increases in both total and free testosterone </a:t>
            </a:r>
            <a:r>
              <a:rPr lang="en-US" sz="2800" dirty="0"/>
              <a:t>during normal pregnancy, women and their female infants appear unaffected. </a:t>
            </a:r>
            <a:r>
              <a:rPr lang="en-US" sz="2800" dirty="0" smtClean="0"/>
              <a:t> </a:t>
            </a:r>
            <a:r>
              <a:rPr lang="en-US" sz="2800" dirty="0">
                <a:solidFill>
                  <a:srgbClr val="FFFF00"/>
                </a:solidFill>
              </a:rPr>
              <a:t>First</a:t>
            </a:r>
            <a:r>
              <a:rPr lang="en-US" sz="2800" dirty="0"/>
              <a:t>, </a:t>
            </a:r>
            <a:r>
              <a:rPr lang="en-US" sz="2800" dirty="0">
                <a:solidFill>
                  <a:srgbClr val="C00000"/>
                </a:solidFill>
              </a:rPr>
              <a:t>an increase in sex hormone-binding globulin </a:t>
            </a:r>
            <a:r>
              <a:rPr lang="en-US" sz="2800" dirty="0"/>
              <a:t>is able to bind testosterone and </a:t>
            </a:r>
            <a:r>
              <a:rPr lang="en-US" sz="2800" dirty="0" smtClean="0"/>
              <a:t>di hydrotestosterone , </a:t>
            </a:r>
            <a:r>
              <a:rPr lang="en-US" sz="2800" dirty="0"/>
              <a:t>reducing free androgen exposure. </a:t>
            </a:r>
            <a:r>
              <a:rPr lang="en-US" sz="2800" dirty="0">
                <a:solidFill>
                  <a:srgbClr val="FFFF00"/>
                </a:solidFill>
              </a:rPr>
              <a:t>Second</a:t>
            </a:r>
            <a:r>
              <a:rPr lang="en-US" sz="2800" dirty="0">
                <a:solidFill>
                  <a:srgbClr val="C00000"/>
                </a:solidFill>
              </a:rPr>
              <a:t>,</a:t>
            </a:r>
            <a:r>
              <a:rPr lang="en-US" sz="2800" dirty="0"/>
              <a:t> </a:t>
            </a:r>
            <a:r>
              <a:rPr lang="en-US" sz="2800" dirty="0">
                <a:solidFill>
                  <a:srgbClr val="C00000"/>
                </a:solidFill>
              </a:rPr>
              <a:t>placental aromatase cytochrome P450 </a:t>
            </a:r>
            <a:r>
              <a:rPr lang="en-US" sz="2800" dirty="0"/>
              <a:t>plays a critical role in counteracting the effects of excess testosterone and DHEAS in maternal and fetal adrenal glands</a:t>
            </a:r>
          </a:p>
        </p:txBody>
      </p:sp>
    </p:spTree>
    <p:extLst>
      <p:ext uri="{BB962C8B-B14F-4D97-AF65-F5344CB8AC3E}">
        <p14:creationId xmlns:p14="http://schemas.microsoft.com/office/powerpoint/2010/main" val="31698404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t>Recurrent </a:t>
            </a:r>
            <a:r>
              <a:rPr lang="en-US" sz="5400" dirty="0" smtClean="0"/>
              <a:t>pregnancy loss</a:t>
            </a:r>
            <a:endParaRPr lang="en-US" sz="5400" dirty="0"/>
          </a:p>
        </p:txBody>
      </p:sp>
      <p:sp>
        <p:nvSpPr>
          <p:cNvPr id="3" name="Content Placeholder 2"/>
          <p:cNvSpPr>
            <a:spLocks noGrp="1"/>
          </p:cNvSpPr>
          <p:nvPr>
            <p:ph idx="1"/>
          </p:nvPr>
        </p:nvSpPr>
        <p:spPr/>
        <p:txBody>
          <a:bodyPr>
            <a:normAutofit/>
          </a:bodyPr>
          <a:lstStyle/>
          <a:p>
            <a:pPr>
              <a:lnSpc>
                <a:spcPct val="150000"/>
              </a:lnSpc>
            </a:pPr>
            <a:r>
              <a:rPr lang="en-US" sz="2800" dirty="0" smtClean="0"/>
              <a:t>What is the causes RPL</a:t>
            </a:r>
          </a:p>
          <a:p>
            <a:pPr>
              <a:lnSpc>
                <a:spcPct val="150000"/>
              </a:lnSpc>
            </a:pPr>
            <a:r>
              <a:rPr lang="en-US" sz="2800" dirty="0" smtClean="0"/>
              <a:t>What do you do for RPL</a:t>
            </a:r>
          </a:p>
          <a:p>
            <a:pPr>
              <a:lnSpc>
                <a:spcPct val="150000"/>
              </a:lnSpc>
            </a:pPr>
            <a:r>
              <a:rPr lang="en-US" sz="2800" dirty="0" smtClean="0"/>
              <a:t>What is the causes gestational hyperand.</a:t>
            </a:r>
          </a:p>
          <a:p>
            <a:pPr>
              <a:lnSpc>
                <a:spcPct val="150000"/>
              </a:lnSpc>
            </a:pPr>
            <a:r>
              <a:rPr lang="en-US" sz="2800" dirty="0" smtClean="0"/>
              <a:t>Dose PCOS cause RPL</a:t>
            </a:r>
            <a:endParaRPr lang="en-US" sz="2800" dirty="0"/>
          </a:p>
        </p:txBody>
      </p:sp>
    </p:spTree>
    <p:extLst>
      <p:ext uri="{BB962C8B-B14F-4D97-AF65-F5344CB8AC3E}">
        <p14:creationId xmlns:p14="http://schemas.microsoft.com/office/powerpoint/2010/main" val="18111352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i="1" dirty="0">
                <a:latin typeface="Times New Roman" panose="02020603050405020304" pitchFamily="18" charset="0"/>
              </a:rPr>
              <a:t>Luteoma and Hyperreactio Luteinalis (theca-lutein cysts of ovaries)</a:t>
            </a:r>
            <a:br>
              <a:rPr lang="en-US" sz="4400" b="1" i="1" dirty="0">
                <a:latin typeface="Times New Roman" panose="02020603050405020304" pitchFamily="18" charset="0"/>
              </a:rPr>
            </a:br>
            <a:r>
              <a:rPr lang="en-US" sz="4400" b="1" i="1" dirty="0" smtClean="0">
                <a:latin typeface="Times New Roman" panose="02020603050405020304" pitchFamily="18" charset="0"/>
              </a:rPr>
              <a:t/>
            </a:r>
            <a:br>
              <a:rPr lang="en-US" sz="4400" b="1" i="1" dirty="0" smtClean="0">
                <a:latin typeface="Times New Roman" panose="02020603050405020304" pitchFamily="18" charset="0"/>
              </a:rPr>
            </a:br>
            <a:endParaRPr lang="en-US" dirty="0"/>
          </a:p>
        </p:txBody>
      </p:sp>
      <p:sp>
        <p:nvSpPr>
          <p:cNvPr id="3" name="Content Placeholder 2"/>
          <p:cNvSpPr>
            <a:spLocks noGrp="1"/>
          </p:cNvSpPr>
          <p:nvPr>
            <p:ph idx="1"/>
          </p:nvPr>
        </p:nvSpPr>
        <p:spPr>
          <a:xfrm>
            <a:off x="267286" y="2052917"/>
            <a:ext cx="11591779" cy="4657371"/>
          </a:xfrm>
        </p:spPr>
        <p:txBody>
          <a:bodyPr>
            <a:noAutofit/>
          </a:bodyPr>
          <a:lstStyle/>
          <a:p>
            <a:r>
              <a:rPr lang="en-US" sz="2400" dirty="0">
                <a:solidFill>
                  <a:srgbClr val="FFFF00"/>
                </a:solidFill>
                <a:latin typeface="TimesNewRomanPSMT"/>
              </a:rPr>
              <a:t>Two of the most common causes </a:t>
            </a:r>
            <a:r>
              <a:rPr lang="en-US" sz="2400" dirty="0">
                <a:latin typeface="TimesNewRomanPSMT"/>
              </a:rPr>
              <a:t>of gestational </a:t>
            </a:r>
            <a:r>
              <a:rPr lang="en-US" sz="2400" dirty="0" smtClean="0">
                <a:latin typeface="TimesNewRomanPSMT"/>
              </a:rPr>
              <a:t>hyperandrogenism.</a:t>
            </a:r>
          </a:p>
          <a:p>
            <a:r>
              <a:rPr lang="en-US" sz="2400" dirty="0" smtClean="0">
                <a:latin typeface="TimesNewRomanPSMT"/>
              </a:rPr>
              <a:t>A </a:t>
            </a:r>
            <a:r>
              <a:rPr lang="en-US" sz="2400" dirty="0">
                <a:latin typeface="TimesNewRomanPSMT"/>
              </a:rPr>
              <a:t>luteoma is </a:t>
            </a:r>
            <a:r>
              <a:rPr lang="en-US" sz="2400" dirty="0">
                <a:solidFill>
                  <a:srgbClr val="FFFF00"/>
                </a:solidFill>
                <a:latin typeface="TimesNewRomanPSMT"/>
              </a:rPr>
              <a:t>a benign tumor </a:t>
            </a:r>
            <a:r>
              <a:rPr lang="en-US" sz="2400" dirty="0">
                <a:latin typeface="TimesNewRomanPSMT"/>
              </a:rPr>
              <a:t>of the ovary during pregnancy, which </a:t>
            </a:r>
            <a:r>
              <a:rPr lang="en-US" sz="2400" dirty="0" smtClean="0">
                <a:latin typeface="TimesNewRomanPSMT"/>
              </a:rPr>
              <a:t>often goes </a:t>
            </a:r>
            <a:r>
              <a:rPr lang="en-US" sz="2400" dirty="0">
                <a:latin typeface="TimesNewRomanPSMT"/>
              </a:rPr>
              <a:t>unnoticed</a:t>
            </a:r>
            <a:r>
              <a:rPr lang="en-US" sz="2400" dirty="0" smtClean="0">
                <a:latin typeface="TimesNewRomanPSMT"/>
              </a:rPr>
              <a:t>.</a:t>
            </a:r>
          </a:p>
          <a:p>
            <a:pPr>
              <a:lnSpc>
                <a:spcPct val="150000"/>
              </a:lnSpc>
            </a:pPr>
            <a:r>
              <a:rPr lang="en-US" sz="2400" dirty="0" smtClean="0">
                <a:latin typeface="TimesNewRomanPSMT"/>
              </a:rPr>
              <a:t> </a:t>
            </a:r>
            <a:r>
              <a:rPr lang="en-US" sz="2400" dirty="0">
                <a:latin typeface="TimesNewRomanPSMT"/>
              </a:rPr>
              <a:t>A majority of cases report luteomas as small and/or non-virilizing </a:t>
            </a:r>
            <a:r>
              <a:rPr lang="en-US" sz="2400" dirty="0">
                <a:solidFill>
                  <a:srgbClr val="FFFF00"/>
                </a:solidFill>
                <a:latin typeface="TimesNewRomanPSMT"/>
              </a:rPr>
              <a:t>which </a:t>
            </a:r>
            <a:r>
              <a:rPr lang="en-US" sz="2400" dirty="0" smtClean="0">
                <a:solidFill>
                  <a:srgbClr val="FFFF00"/>
                </a:solidFill>
                <a:latin typeface="TimesNewRomanPSMT"/>
              </a:rPr>
              <a:t>regress in </a:t>
            </a:r>
            <a:r>
              <a:rPr lang="en-US" sz="2400" dirty="0">
                <a:solidFill>
                  <a:srgbClr val="FFFF00"/>
                </a:solidFill>
                <a:latin typeface="TimesNewRomanPSMT"/>
              </a:rPr>
              <a:t>the post-partum period</a:t>
            </a:r>
            <a:endParaRPr lang="en-US" sz="2400" dirty="0" smtClean="0">
              <a:solidFill>
                <a:srgbClr val="FFFF00"/>
              </a:solidFill>
              <a:latin typeface="TimesNewRomanPSMT"/>
            </a:endParaRPr>
          </a:p>
          <a:p>
            <a:pPr>
              <a:lnSpc>
                <a:spcPct val="150000"/>
              </a:lnSpc>
            </a:pPr>
            <a:r>
              <a:rPr lang="en-US" sz="2400" dirty="0" smtClean="0">
                <a:latin typeface="TimesNewRomanPSMT"/>
              </a:rPr>
              <a:t> </a:t>
            </a:r>
            <a:r>
              <a:rPr lang="en-US" sz="2400" dirty="0">
                <a:latin typeface="TimesNewRomanPSMT"/>
              </a:rPr>
              <a:t>Excess androgen production is evident in </a:t>
            </a:r>
            <a:r>
              <a:rPr lang="en-US" sz="2400" dirty="0">
                <a:solidFill>
                  <a:srgbClr val="FFFF00"/>
                </a:solidFill>
                <a:latin typeface="TimesNewRomanPSMT"/>
              </a:rPr>
              <a:t>a third </a:t>
            </a:r>
            <a:r>
              <a:rPr lang="en-US" sz="2400" dirty="0">
                <a:latin typeface="TimesNewRomanPSMT"/>
              </a:rPr>
              <a:t>of all </a:t>
            </a:r>
            <a:r>
              <a:rPr lang="en-US" sz="2400" dirty="0" smtClean="0">
                <a:latin typeface="TimesNewRomanPSMT"/>
              </a:rPr>
              <a:t>luteomas,which </a:t>
            </a:r>
            <a:r>
              <a:rPr lang="en-US" sz="2400" dirty="0">
                <a:latin typeface="TimesNewRomanPSMT"/>
              </a:rPr>
              <a:t>corresponds to virilization in </a:t>
            </a:r>
            <a:r>
              <a:rPr lang="en-US" sz="2400" dirty="0">
                <a:solidFill>
                  <a:srgbClr val="FFFF00"/>
                </a:solidFill>
                <a:latin typeface="TimesNewRomanPSMT"/>
              </a:rPr>
              <a:t>25-35%</a:t>
            </a:r>
            <a:r>
              <a:rPr lang="en-US" sz="2400" dirty="0">
                <a:latin typeface="TimesNewRomanPSMT"/>
              </a:rPr>
              <a:t> of </a:t>
            </a:r>
            <a:r>
              <a:rPr lang="en-US" sz="2400" dirty="0" smtClean="0">
                <a:latin typeface="TimesNewRomanPSMT"/>
              </a:rPr>
              <a:t>mothers.</a:t>
            </a:r>
          </a:p>
          <a:p>
            <a:pPr>
              <a:lnSpc>
                <a:spcPct val="150000"/>
              </a:lnSpc>
            </a:pPr>
            <a:r>
              <a:rPr lang="en-US" sz="2400" dirty="0">
                <a:latin typeface="TimesNewRomanPSMT"/>
              </a:rPr>
              <a:t>The female fetus is afflicted </a:t>
            </a:r>
            <a:r>
              <a:rPr lang="en-US" sz="2400" dirty="0" smtClean="0">
                <a:latin typeface="TimesNewRomanPSMT"/>
              </a:rPr>
              <a:t>with </a:t>
            </a:r>
            <a:r>
              <a:rPr lang="en-US" sz="2400" dirty="0" smtClean="0"/>
              <a:t>virilization </a:t>
            </a:r>
            <a:r>
              <a:rPr lang="en-US" sz="2400" dirty="0"/>
              <a:t>in </a:t>
            </a:r>
            <a:r>
              <a:rPr lang="en-US" sz="2400" dirty="0">
                <a:solidFill>
                  <a:srgbClr val="FFFF00"/>
                </a:solidFill>
              </a:rPr>
              <a:t>two-thirds of virilized mothers</a:t>
            </a:r>
          </a:p>
        </p:txBody>
      </p:sp>
    </p:spTree>
    <p:extLst>
      <p:ext uri="{BB962C8B-B14F-4D97-AF65-F5344CB8AC3E}">
        <p14:creationId xmlns:p14="http://schemas.microsoft.com/office/powerpoint/2010/main" val="14114174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7617" y="450167"/>
            <a:ext cx="9959927" cy="5978768"/>
          </a:xfrm>
          <a:prstGeom prst="rect">
            <a:avLst/>
          </a:prstGeom>
        </p:spPr>
      </p:pic>
    </p:spTree>
    <p:extLst>
      <p:ext uri="{BB962C8B-B14F-4D97-AF65-F5344CB8AC3E}">
        <p14:creationId xmlns:p14="http://schemas.microsoft.com/office/powerpoint/2010/main" val="31690580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2708" y="56271"/>
            <a:ext cx="11183815" cy="6696221"/>
          </a:xfrm>
          <a:prstGeom prst="rect">
            <a:avLst/>
          </a:prstGeom>
        </p:spPr>
      </p:pic>
    </p:spTree>
    <p:extLst>
      <p:ext uri="{BB962C8B-B14F-4D97-AF65-F5344CB8AC3E}">
        <p14:creationId xmlns:p14="http://schemas.microsoft.com/office/powerpoint/2010/main" val="16372577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4220" y="354245"/>
            <a:ext cx="9404723" cy="1400530"/>
          </a:xfrm>
        </p:spPr>
        <p:txBody>
          <a:bodyPr/>
          <a:lstStyle/>
          <a:p>
            <a:r>
              <a:rPr lang="en-US" b="1" i="1" dirty="0"/>
              <a:t>Placental Aromatase Deficiency</a:t>
            </a:r>
            <a:endParaRPr lang="en-US" dirty="0"/>
          </a:p>
        </p:txBody>
      </p:sp>
      <p:sp>
        <p:nvSpPr>
          <p:cNvPr id="3" name="Content Placeholder 2"/>
          <p:cNvSpPr>
            <a:spLocks noGrp="1"/>
          </p:cNvSpPr>
          <p:nvPr>
            <p:ph idx="1"/>
          </p:nvPr>
        </p:nvSpPr>
        <p:spPr>
          <a:xfrm>
            <a:off x="225083" y="1547446"/>
            <a:ext cx="11690251" cy="5120640"/>
          </a:xfrm>
        </p:spPr>
        <p:txBody>
          <a:bodyPr>
            <a:normAutofit fontScale="92500"/>
          </a:bodyPr>
          <a:lstStyle/>
          <a:p>
            <a:pPr>
              <a:lnSpc>
                <a:spcPct val="150000"/>
              </a:lnSpc>
            </a:pPr>
            <a:r>
              <a:rPr lang="en-US" sz="2800" dirty="0" smtClean="0"/>
              <a:t>Aromatase deficiency </a:t>
            </a:r>
            <a:r>
              <a:rPr lang="en-US" sz="2800" dirty="0"/>
              <a:t>is an autosomal recessive disorder due to mutations in the CYP19A1 </a:t>
            </a:r>
            <a:r>
              <a:rPr lang="en-US" sz="2800" dirty="0" smtClean="0"/>
              <a:t>gene.</a:t>
            </a:r>
          </a:p>
          <a:p>
            <a:pPr>
              <a:lnSpc>
                <a:spcPct val="150000"/>
              </a:lnSpc>
            </a:pPr>
            <a:r>
              <a:rPr lang="en-US" sz="2800" dirty="0">
                <a:solidFill>
                  <a:srgbClr val="FFFF00"/>
                </a:solidFill>
              </a:rPr>
              <a:t>Clinical features </a:t>
            </a:r>
            <a:r>
              <a:rPr lang="en-US" sz="2800" dirty="0" smtClean="0">
                <a:solidFill>
                  <a:srgbClr val="FFFF00"/>
                </a:solidFill>
              </a:rPr>
              <a:t> </a:t>
            </a:r>
            <a:r>
              <a:rPr lang="en-US" sz="2800" dirty="0">
                <a:solidFill>
                  <a:srgbClr val="FFFF00"/>
                </a:solidFill>
              </a:rPr>
              <a:t>include</a:t>
            </a:r>
            <a:r>
              <a:rPr lang="en-US" sz="2800" dirty="0"/>
              <a:t>: maternal virilization during pregnancy, </a:t>
            </a:r>
            <a:r>
              <a:rPr lang="en-US" sz="2800" dirty="0" smtClean="0">
                <a:solidFill>
                  <a:srgbClr val="FFFF00"/>
                </a:solidFill>
              </a:rPr>
              <a:t>fetal virilization </a:t>
            </a:r>
            <a:r>
              <a:rPr lang="en-US" sz="2800" dirty="0">
                <a:solidFill>
                  <a:srgbClr val="FFFF00"/>
                </a:solidFill>
              </a:rPr>
              <a:t>of external genitalia</a:t>
            </a:r>
            <a:r>
              <a:rPr lang="en-US" sz="2800" dirty="0"/>
              <a:t>, and symptoms of </a:t>
            </a:r>
            <a:r>
              <a:rPr lang="en-US" sz="2800" dirty="0">
                <a:solidFill>
                  <a:srgbClr val="FFFF00"/>
                </a:solidFill>
              </a:rPr>
              <a:t>ovarian cysts </a:t>
            </a:r>
            <a:r>
              <a:rPr lang="en-US" sz="2800" dirty="0"/>
              <a:t>in </a:t>
            </a:r>
            <a:r>
              <a:rPr lang="en-US" sz="2800" dirty="0" smtClean="0"/>
              <a:t>childhood. </a:t>
            </a:r>
          </a:p>
          <a:p>
            <a:pPr>
              <a:lnSpc>
                <a:spcPct val="150000"/>
              </a:lnSpc>
            </a:pPr>
            <a:r>
              <a:rPr lang="en-US" sz="2800" dirty="0" smtClean="0"/>
              <a:t>aromatase </a:t>
            </a:r>
            <a:r>
              <a:rPr lang="en-US" sz="2800" dirty="0"/>
              <a:t>expression </a:t>
            </a:r>
            <a:r>
              <a:rPr lang="en-US" sz="2800" dirty="0" smtClean="0"/>
              <a:t>in the placenta </a:t>
            </a:r>
            <a:r>
              <a:rPr lang="en-US" sz="2800" dirty="0"/>
              <a:t>protects the mother from </a:t>
            </a:r>
            <a:r>
              <a:rPr lang="en-US" sz="2800" dirty="0" smtClean="0"/>
              <a:t>the potentially </a:t>
            </a:r>
            <a:r>
              <a:rPr lang="en-US" sz="2800" dirty="0"/>
              <a:t>androgenizing effects of fetal adrenal androgens during pregnancy</a:t>
            </a:r>
            <a:r>
              <a:rPr lang="en-US" sz="2800" dirty="0" smtClean="0"/>
              <a:t>.</a:t>
            </a:r>
            <a:endParaRPr lang="en-US" sz="2800" dirty="0"/>
          </a:p>
        </p:txBody>
      </p:sp>
    </p:spTree>
    <p:extLst>
      <p:ext uri="{BB962C8B-B14F-4D97-AF65-F5344CB8AC3E}">
        <p14:creationId xmlns:p14="http://schemas.microsoft.com/office/powerpoint/2010/main" val="9478149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5767" y="213567"/>
            <a:ext cx="9404723" cy="1400530"/>
          </a:xfrm>
        </p:spPr>
        <p:txBody>
          <a:bodyPr/>
          <a:lstStyle/>
          <a:p>
            <a:r>
              <a:rPr lang="en-US" b="1" i="1" dirty="0"/>
              <a:t>Polycystic Ovarian Syndrome</a:t>
            </a:r>
            <a:endParaRPr lang="en-US" dirty="0"/>
          </a:p>
        </p:txBody>
      </p:sp>
      <p:sp>
        <p:nvSpPr>
          <p:cNvPr id="3" name="Content Placeholder 2"/>
          <p:cNvSpPr>
            <a:spLocks noGrp="1"/>
          </p:cNvSpPr>
          <p:nvPr>
            <p:ph idx="1"/>
          </p:nvPr>
        </p:nvSpPr>
        <p:spPr>
          <a:xfrm>
            <a:off x="234866" y="1280160"/>
            <a:ext cx="11746523" cy="5305863"/>
          </a:xfrm>
        </p:spPr>
        <p:txBody>
          <a:bodyPr>
            <a:normAutofit/>
          </a:bodyPr>
          <a:lstStyle/>
          <a:p>
            <a:r>
              <a:rPr lang="en-US" sz="2800" dirty="0"/>
              <a:t>PCOS is the most common endocrine disorder in women of reproductive </a:t>
            </a:r>
            <a:r>
              <a:rPr lang="en-US" sz="2800" dirty="0" smtClean="0"/>
              <a:t>age.</a:t>
            </a:r>
          </a:p>
          <a:p>
            <a:r>
              <a:rPr lang="en-US" sz="2800" dirty="0" smtClean="0"/>
              <a:t> </a:t>
            </a:r>
            <a:r>
              <a:rPr lang="en-US" sz="2800" dirty="0"/>
              <a:t>characterized by hyperandrogenism and reproductive </a:t>
            </a:r>
            <a:r>
              <a:rPr lang="en-US" sz="2800" dirty="0" smtClean="0"/>
              <a:t>abnormalities.</a:t>
            </a:r>
          </a:p>
          <a:p>
            <a:r>
              <a:rPr lang="en-US" sz="2800" dirty="0"/>
              <a:t>obesity, insulin resistance, increased risk </a:t>
            </a:r>
            <a:r>
              <a:rPr lang="en-US" sz="2800" dirty="0" smtClean="0"/>
              <a:t>of type </a:t>
            </a:r>
            <a:r>
              <a:rPr lang="en-US" sz="2800" dirty="0"/>
              <a:t>2 diabetes, dyslipidemia, and cardiovascular </a:t>
            </a:r>
            <a:r>
              <a:rPr lang="en-US" sz="2800" dirty="0" smtClean="0"/>
              <a:t>disease.</a:t>
            </a:r>
            <a:r>
              <a:rPr lang="en-US" sz="2800" dirty="0"/>
              <a:t> </a:t>
            </a:r>
          </a:p>
          <a:p>
            <a:r>
              <a:rPr lang="en-US" sz="2800" dirty="0">
                <a:solidFill>
                  <a:srgbClr val="FFFF00"/>
                </a:solidFill>
              </a:rPr>
              <a:t>classical 21-hydroxylase deficiency </a:t>
            </a:r>
            <a:r>
              <a:rPr lang="en-US" sz="2800" dirty="0" smtClean="0">
                <a:solidFill>
                  <a:srgbClr val="FFFF00"/>
                </a:solidFill>
              </a:rPr>
              <a:t> </a:t>
            </a:r>
            <a:r>
              <a:rPr lang="en-US" sz="2800" dirty="0"/>
              <a:t>exhibit features that closely mimic those found in PCOS</a:t>
            </a:r>
          </a:p>
          <a:p>
            <a:r>
              <a:rPr lang="en-US" sz="2800" dirty="0"/>
              <a:t>(anovulation, ovarian hyperandrogenism, LH hyper-secretion, etc.), suggesting </a:t>
            </a:r>
            <a:r>
              <a:rPr lang="en-US" sz="2800" dirty="0" smtClean="0"/>
              <a:t>that androgen excess </a:t>
            </a:r>
            <a:r>
              <a:rPr lang="en-US" sz="2800" dirty="0"/>
              <a:t>early in life may provide a possible mechanism for the development of </a:t>
            </a:r>
            <a:r>
              <a:rPr lang="en-US" sz="2800" dirty="0" smtClean="0"/>
              <a:t>PCOs</a:t>
            </a:r>
            <a:endParaRPr lang="en-US" sz="2800" dirty="0"/>
          </a:p>
        </p:txBody>
      </p:sp>
    </p:spTree>
    <p:extLst>
      <p:ext uri="{BB962C8B-B14F-4D97-AF65-F5344CB8AC3E}">
        <p14:creationId xmlns:p14="http://schemas.microsoft.com/office/powerpoint/2010/main" val="5213435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84538"/>
            <a:ext cx="12192000" cy="5170646"/>
          </a:xfrm>
          <a:prstGeom prst="rect">
            <a:avLst/>
          </a:prstGeom>
        </p:spPr>
        <p:txBody>
          <a:bodyPr wrap="square">
            <a:spAutoFit/>
          </a:bodyPr>
          <a:lstStyle/>
          <a:p>
            <a:r>
              <a:rPr lang="en-US" sz="3600" dirty="0">
                <a:solidFill>
                  <a:srgbClr val="C00000"/>
                </a:solidFill>
              </a:rPr>
              <a:t>Does PCOS cause abortion</a:t>
            </a:r>
            <a:r>
              <a:rPr lang="en-US" dirty="0"/>
              <a:t>?</a:t>
            </a:r>
          </a:p>
          <a:p>
            <a:pPr>
              <a:lnSpc>
                <a:spcPct val="150000"/>
              </a:lnSpc>
            </a:pPr>
            <a:r>
              <a:rPr lang="en-US" sz="2800" dirty="0"/>
              <a:t>Pregnancy complications related to </a:t>
            </a:r>
            <a:r>
              <a:rPr lang="en-US" sz="2800" b="1" dirty="0"/>
              <a:t>PCOS</a:t>
            </a:r>
            <a:r>
              <a:rPr lang="en-US" sz="2800" dirty="0"/>
              <a:t> include: </a:t>
            </a:r>
            <a:r>
              <a:rPr lang="en-US" sz="2800" b="1" dirty="0">
                <a:solidFill>
                  <a:srgbClr val="FFFF00"/>
                </a:solidFill>
              </a:rPr>
              <a:t>Miscarriage</a:t>
            </a:r>
            <a:r>
              <a:rPr lang="en-US" sz="2800" dirty="0"/>
              <a:t> or early loss of pregnancy. Women with </a:t>
            </a:r>
            <a:r>
              <a:rPr lang="en-US" sz="2800" b="1" dirty="0"/>
              <a:t>PCOS</a:t>
            </a:r>
            <a:r>
              <a:rPr lang="en-US" sz="2800" dirty="0"/>
              <a:t> are </a:t>
            </a:r>
            <a:r>
              <a:rPr lang="en-US" sz="2800" dirty="0">
                <a:solidFill>
                  <a:srgbClr val="FFFF00"/>
                </a:solidFill>
              </a:rPr>
              <a:t>three times </a:t>
            </a:r>
            <a:r>
              <a:rPr lang="en-US" sz="2800" dirty="0"/>
              <a:t>as likely to miscarry in the early months of pregnancy as are women without </a:t>
            </a:r>
            <a:r>
              <a:rPr lang="en-US" sz="2800" b="1" dirty="0"/>
              <a:t>PCOS</a:t>
            </a:r>
            <a:r>
              <a:rPr lang="en-US" sz="2800" dirty="0"/>
              <a:t>. Some research shows that </a:t>
            </a:r>
            <a:r>
              <a:rPr lang="en-US" sz="2800" dirty="0">
                <a:solidFill>
                  <a:srgbClr val="FFFF00"/>
                </a:solidFill>
              </a:rPr>
              <a:t>metformin</a:t>
            </a:r>
            <a:r>
              <a:rPr lang="en-US" sz="2800" dirty="0"/>
              <a:t> may reduce the risk of </a:t>
            </a:r>
            <a:r>
              <a:rPr lang="en-US" sz="2800" b="1" dirty="0"/>
              <a:t>miscarriage</a:t>
            </a:r>
            <a:r>
              <a:rPr lang="en-US" sz="2800" dirty="0"/>
              <a:t> in pregnant women with </a:t>
            </a:r>
            <a:r>
              <a:rPr lang="en-US" sz="2800" b="1" dirty="0" smtClean="0"/>
              <a:t>PCOS</a:t>
            </a:r>
            <a:r>
              <a:rPr lang="en-US" sz="2800" dirty="0" smtClean="0"/>
              <a:t>.</a:t>
            </a:r>
            <a:r>
              <a:rPr lang="en-US" sz="2800" b="1" dirty="0" smtClean="0"/>
              <a:t>PCOS</a:t>
            </a:r>
            <a:r>
              <a:rPr lang="en-US" sz="2800" dirty="0" smtClean="0"/>
              <a:t> </a:t>
            </a:r>
            <a:r>
              <a:rPr lang="en-US" sz="2800" dirty="0"/>
              <a:t>has also been found in approximately </a:t>
            </a:r>
            <a:r>
              <a:rPr lang="en-US" sz="2800" dirty="0">
                <a:solidFill>
                  <a:srgbClr val="FFFF00"/>
                </a:solidFill>
              </a:rPr>
              <a:t>40% to 80% </a:t>
            </a:r>
            <a:r>
              <a:rPr lang="en-US" sz="2800" dirty="0"/>
              <a:t>of women with </a:t>
            </a:r>
            <a:r>
              <a:rPr lang="en-US" sz="2800" b="1" dirty="0"/>
              <a:t>recurrent miscarriages</a:t>
            </a:r>
            <a:r>
              <a:rPr lang="en-US" sz="2800" dirty="0"/>
              <a:t> (Palomba et al, 2009)</a:t>
            </a:r>
            <a:endParaRPr lang="en-US" sz="2800" dirty="0">
              <a:effectLst/>
            </a:endParaRPr>
          </a:p>
        </p:txBody>
      </p:sp>
    </p:spTree>
    <p:extLst>
      <p:ext uri="{BB962C8B-B14F-4D97-AF65-F5344CB8AC3E}">
        <p14:creationId xmlns:p14="http://schemas.microsoft.com/office/powerpoint/2010/main" val="26679788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639" y="225083"/>
            <a:ext cx="10761785" cy="6457071"/>
          </a:xfrm>
          <a:prstGeom prst="rect">
            <a:avLst/>
          </a:prstGeom>
        </p:spPr>
      </p:pic>
    </p:spTree>
    <p:extLst>
      <p:ext uri="{BB962C8B-B14F-4D97-AF65-F5344CB8AC3E}">
        <p14:creationId xmlns:p14="http://schemas.microsoft.com/office/powerpoint/2010/main" val="9839336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0300" y="406400"/>
            <a:ext cx="9994900" cy="5588000"/>
          </a:xfrm>
          <a:prstGeom prst="rect">
            <a:avLst/>
          </a:prstGeom>
        </p:spPr>
      </p:pic>
    </p:spTree>
    <p:extLst>
      <p:ext uri="{BB962C8B-B14F-4D97-AF65-F5344CB8AC3E}">
        <p14:creationId xmlns:p14="http://schemas.microsoft.com/office/powerpoint/2010/main" val="40754597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5900" y="246827"/>
            <a:ext cx="11036300" cy="5945667"/>
          </a:xfrm>
          <a:prstGeom prst="rect">
            <a:avLst/>
          </a:prstGeom>
        </p:spPr>
        <p:txBody>
          <a:bodyPr wrap="square">
            <a:spAutoFit/>
          </a:bodyPr>
          <a:lstStyle/>
          <a:p>
            <a:pPr>
              <a:lnSpc>
                <a:spcPct val="150000"/>
              </a:lnSpc>
            </a:pPr>
            <a:r>
              <a:rPr lang="en-US" sz="3200" dirty="0" smtClean="0">
                <a:solidFill>
                  <a:srgbClr val="000000"/>
                </a:solidFill>
                <a:latin typeface="Helvetica 55 Roman"/>
              </a:rPr>
              <a:t> </a:t>
            </a:r>
            <a:r>
              <a:rPr lang="en-US" sz="3600" dirty="0">
                <a:solidFill>
                  <a:srgbClr val="0074BE"/>
                </a:solidFill>
                <a:latin typeface="Helvetica 55 Roman"/>
              </a:rPr>
              <a:t>Abstract</a:t>
            </a:r>
          </a:p>
          <a:p>
            <a:pPr algn="just">
              <a:lnSpc>
                <a:spcPct val="150000"/>
              </a:lnSpc>
            </a:pPr>
            <a:r>
              <a:rPr lang="en-US" sz="2000" dirty="0">
                <a:solidFill>
                  <a:srgbClr val="000000"/>
                </a:solidFill>
                <a:latin typeface="Times" panose="02020603050405020304" pitchFamily="18" charset="0"/>
              </a:rPr>
              <a:t>Polycystic ovary syndrome (PCOS) is a common endocrine disorder that is </a:t>
            </a:r>
            <a:r>
              <a:rPr lang="en-US" sz="2000" dirty="0">
                <a:solidFill>
                  <a:srgbClr val="C00000"/>
                </a:solidFill>
                <a:latin typeface="Times" panose="02020603050405020304" pitchFamily="18" charset="0"/>
              </a:rPr>
              <a:t>associated with recurrent miscarriage</a:t>
            </a:r>
            <a:r>
              <a:rPr lang="en-US" sz="2000" dirty="0">
                <a:solidFill>
                  <a:srgbClr val="000000"/>
                </a:solidFill>
                <a:latin typeface="Times" panose="02020603050405020304" pitchFamily="18" charset="0"/>
              </a:rPr>
              <a:t>. Despite the many studies that have investigated the prevalence of PCOS in recurrent miscarriage, the extent to which PCOS contributes remains </a:t>
            </a:r>
            <a:r>
              <a:rPr lang="en-US" sz="2000" dirty="0">
                <a:solidFill>
                  <a:srgbClr val="C00000"/>
                </a:solidFill>
                <a:latin typeface="Times" panose="02020603050405020304" pitchFamily="18" charset="0"/>
              </a:rPr>
              <a:t>highly uncertain</a:t>
            </a:r>
            <a:r>
              <a:rPr lang="en-US" sz="2000" dirty="0">
                <a:solidFill>
                  <a:srgbClr val="000000"/>
                </a:solidFill>
                <a:latin typeface="Times" panose="02020603050405020304" pitchFamily="18" charset="0"/>
              </a:rPr>
              <a:t>. The majority of these studies have used the polycystic ovary morphology alone to define PCOS and the results are extremely variable due to a variety of diagnostic and selection criteria used. </a:t>
            </a:r>
            <a:r>
              <a:rPr lang="en-US" sz="2000" dirty="0">
                <a:solidFill>
                  <a:srgbClr val="C00000"/>
                </a:solidFill>
                <a:latin typeface="Times" panose="02020603050405020304" pitchFamily="18" charset="0"/>
              </a:rPr>
              <a:t>Only a very small number of studies have investigated the prevalence of </a:t>
            </a:r>
            <a:r>
              <a:rPr lang="en-US" sz="2000" dirty="0" smtClean="0">
                <a:solidFill>
                  <a:srgbClr val="C00000"/>
                </a:solidFill>
                <a:latin typeface="Times" panose="02020603050405020304" pitchFamily="18" charset="0"/>
              </a:rPr>
              <a:t>hypeandrogenaemia </a:t>
            </a:r>
            <a:r>
              <a:rPr lang="en-US" sz="2000" dirty="0">
                <a:solidFill>
                  <a:srgbClr val="C00000"/>
                </a:solidFill>
                <a:latin typeface="Times" panose="02020603050405020304" pitchFamily="18" charset="0"/>
              </a:rPr>
              <a:t>in recurrent miscarriage</a:t>
            </a:r>
            <a:r>
              <a:rPr lang="en-US" sz="2000" dirty="0">
                <a:solidFill>
                  <a:srgbClr val="000000"/>
                </a:solidFill>
                <a:latin typeface="Times" panose="02020603050405020304" pitchFamily="18" charset="0"/>
              </a:rPr>
              <a:t>. Most crucially, to the authors’ knowledge, there is not yet a single publication which has investigated the true prevalence of the complete syndrome of PCOS in recurrent miscarriage using the Rotterdam criteria. Hence there is an urgent need to reappraise the prevalence of PCOS in recurrent miscarriage using the Rotterdam criteria. The </a:t>
            </a:r>
            <a:r>
              <a:rPr lang="en-US" sz="2000" dirty="0">
                <a:solidFill>
                  <a:srgbClr val="C00000"/>
                </a:solidFill>
                <a:latin typeface="Times" panose="02020603050405020304" pitchFamily="18" charset="0"/>
              </a:rPr>
              <a:t>possible mechanisms by which PCOS could cause recurrent miscarriage are considered</a:t>
            </a:r>
            <a:r>
              <a:rPr lang="en-US" sz="2000" dirty="0">
                <a:solidFill>
                  <a:srgbClr val="000000"/>
                </a:solidFill>
                <a:latin typeface="Times" panose="02020603050405020304" pitchFamily="18" charset="0"/>
              </a:rPr>
              <a:t>: </a:t>
            </a:r>
            <a:r>
              <a:rPr lang="en-US" sz="2000" dirty="0" smtClean="0">
                <a:solidFill>
                  <a:srgbClr val="000000"/>
                </a:solidFill>
                <a:latin typeface="Times" panose="02020603050405020304" pitchFamily="18" charset="0"/>
              </a:rPr>
              <a:t> </a:t>
            </a:r>
            <a:r>
              <a:rPr lang="en-US" sz="2000" dirty="0" smtClean="0">
                <a:solidFill>
                  <a:srgbClr val="FFFF00"/>
                </a:solidFill>
                <a:latin typeface="Times" panose="02020603050405020304" pitchFamily="18" charset="0"/>
              </a:rPr>
              <a:t>hyperandrogenaemi</a:t>
            </a:r>
            <a:r>
              <a:rPr lang="en-US" sz="2000" dirty="0" smtClean="0">
                <a:solidFill>
                  <a:srgbClr val="000000"/>
                </a:solidFill>
                <a:latin typeface="Times" panose="02020603050405020304" pitchFamily="18" charset="0"/>
              </a:rPr>
              <a:t>, </a:t>
            </a:r>
            <a:r>
              <a:rPr lang="en-US" sz="2000" dirty="0">
                <a:solidFill>
                  <a:srgbClr val="FFFF00"/>
                </a:solidFill>
                <a:latin typeface="Times" panose="02020603050405020304" pitchFamily="18" charset="0"/>
              </a:rPr>
              <a:t>obesity and </a:t>
            </a:r>
            <a:r>
              <a:rPr lang="en-US" sz="2000" dirty="0" smtClean="0">
                <a:solidFill>
                  <a:srgbClr val="FFFF00"/>
                </a:solidFill>
                <a:latin typeface="Times" panose="02020603050405020304" pitchFamily="18" charset="0"/>
              </a:rPr>
              <a:t>hyperinsulinaemia </a:t>
            </a:r>
            <a:r>
              <a:rPr lang="en-US" sz="2000" dirty="0">
                <a:solidFill>
                  <a:srgbClr val="000000"/>
                </a:solidFill>
                <a:latin typeface="Times" panose="02020603050405020304" pitchFamily="18" charset="0"/>
              </a:rPr>
              <a:t>are the most likely candidates, </a:t>
            </a:r>
            <a:endParaRPr lang="en-US" sz="2000" dirty="0"/>
          </a:p>
        </p:txBody>
      </p:sp>
    </p:spTree>
    <p:extLst>
      <p:ext uri="{BB962C8B-B14F-4D97-AF65-F5344CB8AC3E}">
        <p14:creationId xmlns:p14="http://schemas.microsoft.com/office/powerpoint/2010/main" val="3907274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V="1">
            <a:off x="3919011" y="7118252"/>
            <a:ext cx="4015168" cy="196948"/>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8136"/>
            <a:ext cx="12192000" cy="6858000"/>
          </a:xfrm>
          <a:prstGeom prst="rect">
            <a:avLst/>
          </a:prstGeom>
        </p:spPr>
      </p:pic>
    </p:spTree>
    <p:extLst>
      <p:ext uri="{BB962C8B-B14F-4D97-AF65-F5344CB8AC3E}">
        <p14:creationId xmlns:p14="http://schemas.microsoft.com/office/powerpoint/2010/main" val="30947000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73100" y="0"/>
            <a:ext cx="11518900" cy="7201972"/>
          </a:xfrm>
          <a:prstGeom prst="rect">
            <a:avLst/>
          </a:prstGeom>
        </p:spPr>
        <p:txBody>
          <a:bodyPr wrap="square">
            <a:spAutoFit/>
          </a:bodyPr>
          <a:lstStyle/>
          <a:p>
            <a:pPr>
              <a:lnSpc>
                <a:spcPct val="150000"/>
              </a:lnSpc>
            </a:pPr>
            <a:r>
              <a:rPr lang="en-US" sz="2800" dirty="0">
                <a:solidFill>
                  <a:srgbClr val="FFFF00"/>
                </a:solidFill>
              </a:rPr>
              <a:t>What causes recurrent abortion?</a:t>
            </a:r>
          </a:p>
          <a:p>
            <a:pPr>
              <a:lnSpc>
                <a:spcPct val="150000"/>
              </a:lnSpc>
            </a:pPr>
            <a:r>
              <a:rPr lang="en-US" sz="2800" b="1" dirty="0"/>
              <a:t>The most common causes of recurrent miscarriages are as follows:</a:t>
            </a:r>
            <a:endParaRPr lang="en-US" sz="2800" dirty="0"/>
          </a:p>
          <a:p>
            <a:pPr>
              <a:lnSpc>
                <a:spcPct val="150000"/>
              </a:lnSpc>
              <a:buFont typeface="Arial" panose="020B0604020202020204" pitchFamily="34" charset="0"/>
              <a:buChar char="•"/>
            </a:pPr>
            <a:r>
              <a:rPr lang="en-US" sz="2800" dirty="0"/>
              <a:t>Genetic causes. Aneuploidy. Somatic. ... </a:t>
            </a:r>
          </a:p>
          <a:p>
            <a:pPr>
              <a:lnSpc>
                <a:spcPct val="150000"/>
              </a:lnSpc>
              <a:buFont typeface="Arial" panose="020B0604020202020204" pitchFamily="34" charset="0"/>
              <a:buChar char="•"/>
            </a:pPr>
            <a:r>
              <a:rPr lang="en-US" sz="2800" dirty="0"/>
              <a:t>Immunologic causes. Autoimmune causes. Alloimmune causes.</a:t>
            </a:r>
          </a:p>
          <a:p>
            <a:pPr>
              <a:lnSpc>
                <a:spcPct val="150000"/>
              </a:lnSpc>
              <a:buFont typeface="Arial" panose="020B0604020202020204" pitchFamily="34" charset="0"/>
              <a:buChar char="•"/>
            </a:pPr>
            <a:r>
              <a:rPr lang="en-US" sz="2800" dirty="0"/>
              <a:t>Anatomic causes. Uterine müllerian anomaly. ... </a:t>
            </a:r>
          </a:p>
          <a:p>
            <a:pPr>
              <a:lnSpc>
                <a:spcPct val="150000"/>
              </a:lnSpc>
              <a:buFont typeface="Arial" panose="020B0604020202020204" pitchFamily="34" charset="0"/>
              <a:buChar char="•"/>
            </a:pPr>
            <a:r>
              <a:rPr lang="en-US" sz="2800" dirty="0"/>
              <a:t>Infectious causes.</a:t>
            </a:r>
          </a:p>
          <a:p>
            <a:pPr>
              <a:lnSpc>
                <a:spcPct val="150000"/>
              </a:lnSpc>
              <a:buFont typeface="Arial" panose="020B0604020202020204" pitchFamily="34" charset="0"/>
              <a:buChar char="•"/>
            </a:pPr>
            <a:r>
              <a:rPr lang="en-US" sz="2800" dirty="0"/>
              <a:t>Environmental causes. Smoking. ... </a:t>
            </a:r>
          </a:p>
          <a:p>
            <a:pPr>
              <a:lnSpc>
                <a:spcPct val="150000"/>
              </a:lnSpc>
              <a:buFont typeface="Arial" panose="020B0604020202020204" pitchFamily="34" charset="0"/>
              <a:buChar char="•"/>
            </a:pPr>
            <a:r>
              <a:rPr lang="en-US" sz="2800" dirty="0"/>
              <a:t>Endocrine factors. Diabetes mellitus. ... </a:t>
            </a:r>
          </a:p>
          <a:p>
            <a:pPr>
              <a:lnSpc>
                <a:spcPct val="150000"/>
              </a:lnSpc>
              <a:buFont typeface="Arial" panose="020B0604020202020204" pitchFamily="34" charset="0"/>
              <a:buChar char="•"/>
            </a:pPr>
            <a:r>
              <a:rPr lang="en-US" sz="2800" dirty="0"/>
              <a:t>Hematologic disorders.</a:t>
            </a:r>
          </a:p>
          <a:p>
            <a:pPr>
              <a:lnSpc>
                <a:spcPct val="150000"/>
              </a:lnSpc>
            </a:pPr>
            <a:r>
              <a:rPr lang="en-US" sz="2800" dirty="0"/>
              <a:t>Oct 7, 2016</a:t>
            </a:r>
            <a:endParaRPr lang="en-US" sz="2800" dirty="0">
              <a:effectLst/>
            </a:endParaRPr>
          </a:p>
        </p:txBody>
      </p:sp>
    </p:spTree>
    <p:extLst>
      <p:ext uri="{BB962C8B-B14F-4D97-AF65-F5344CB8AC3E}">
        <p14:creationId xmlns:p14="http://schemas.microsoft.com/office/powerpoint/2010/main" val="23515145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13886725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3378" y="182881"/>
            <a:ext cx="8862647" cy="6562578"/>
          </a:xfrm>
          <a:prstGeom prst="rect">
            <a:avLst/>
          </a:prstGeom>
        </p:spPr>
      </p:pic>
    </p:spTree>
    <p:extLst>
      <p:ext uri="{BB962C8B-B14F-4D97-AF65-F5344CB8AC3E}">
        <p14:creationId xmlns:p14="http://schemas.microsoft.com/office/powerpoint/2010/main" val="18939325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709" y="225083"/>
            <a:ext cx="9488126" cy="1628165"/>
          </a:xfrm>
        </p:spPr>
        <p:txBody>
          <a:bodyPr/>
          <a:lstStyle/>
          <a:p>
            <a:r>
              <a:rPr lang="en-US" b="1" dirty="0"/>
              <a:t>Genetic Causes</a:t>
            </a:r>
            <a:endParaRPr lang="en-US" dirty="0"/>
          </a:p>
        </p:txBody>
      </p:sp>
      <p:sp>
        <p:nvSpPr>
          <p:cNvPr id="3" name="Content Placeholder 2"/>
          <p:cNvSpPr>
            <a:spLocks noGrp="1"/>
          </p:cNvSpPr>
          <p:nvPr>
            <p:ph idx="1"/>
          </p:nvPr>
        </p:nvSpPr>
        <p:spPr>
          <a:xfrm>
            <a:off x="450166" y="1223890"/>
            <a:ext cx="11619914" cy="5634110"/>
          </a:xfrm>
        </p:spPr>
        <p:txBody>
          <a:bodyPr>
            <a:normAutofit fontScale="92500"/>
          </a:bodyPr>
          <a:lstStyle/>
          <a:p>
            <a:pPr>
              <a:lnSpc>
                <a:spcPct val="150000"/>
              </a:lnSpc>
            </a:pPr>
            <a:r>
              <a:rPr lang="en-US" sz="2800" dirty="0"/>
              <a:t>Parental chromosomal abnormalities occur in </a:t>
            </a:r>
            <a:r>
              <a:rPr lang="en-US" sz="2800" dirty="0" smtClean="0">
                <a:solidFill>
                  <a:srgbClr val="FFFF00"/>
                </a:solidFill>
              </a:rPr>
              <a:t>up to </a:t>
            </a:r>
            <a:r>
              <a:rPr lang="en-US" sz="2800" dirty="0">
                <a:solidFill>
                  <a:srgbClr val="FFFF00"/>
                </a:solidFill>
              </a:rPr>
              <a:t>5% of </a:t>
            </a:r>
            <a:r>
              <a:rPr lang="en-US" sz="2800" dirty="0"/>
              <a:t>couples experiencing RPL</a:t>
            </a:r>
            <a:r>
              <a:rPr lang="en-US" sz="2800" dirty="0" smtClean="0"/>
              <a:t>.</a:t>
            </a:r>
          </a:p>
          <a:p>
            <a:pPr>
              <a:lnSpc>
                <a:spcPct val="150000"/>
              </a:lnSpc>
            </a:pPr>
            <a:r>
              <a:rPr lang="en-US" sz="2800" dirty="0"/>
              <a:t>Neither </a:t>
            </a:r>
            <a:r>
              <a:rPr lang="en-US" sz="2800" dirty="0" smtClean="0">
                <a:solidFill>
                  <a:srgbClr val="FFFF00"/>
                </a:solidFill>
              </a:rPr>
              <a:t>family nor </a:t>
            </a:r>
            <a:r>
              <a:rPr lang="en-US" sz="2800" dirty="0">
                <a:solidFill>
                  <a:srgbClr val="FFFF00"/>
                </a:solidFill>
              </a:rPr>
              <a:t>reproductive history </a:t>
            </a:r>
            <a:r>
              <a:rPr lang="en-US" sz="2800" dirty="0"/>
              <a:t>alone is sufficient </a:t>
            </a:r>
            <a:r>
              <a:rPr lang="en-US" sz="2800" dirty="0" smtClean="0"/>
              <a:t>to determine </a:t>
            </a:r>
            <a:r>
              <a:rPr lang="en-US" sz="2800" dirty="0"/>
              <a:t>which couples should undergo </a:t>
            </a:r>
            <a:r>
              <a:rPr lang="en-US" sz="2800" dirty="0" smtClean="0"/>
              <a:t>karyotype analysis.</a:t>
            </a:r>
            <a:r>
              <a:rPr lang="en-US" sz="2800" dirty="0"/>
              <a:t> despite the low yield,</a:t>
            </a:r>
          </a:p>
          <a:p>
            <a:pPr>
              <a:lnSpc>
                <a:spcPct val="150000"/>
              </a:lnSpc>
            </a:pPr>
            <a:r>
              <a:rPr lang="en-US" sz="2800" dirty="0">
                <a:solidFill>
                  <a:srgbClr val="FFFF00"/>
                </a:solidFill>
              </a:rPr>
              <a:t>parental karyotypes </a:t>
            </a:r>
            <a:r>
              <a:rPr lang="en-US" sz="2800" dirty="0"/>
              <a:t>are helpful in </a:t>
            </a:r>
            <a:r>
              <a:rPr lang="en-US" sz="2800" dirty="0" smtClean="0"/>
              <a:t>determining whether </a:t>
            </a:r>
            <a:r>
              <a:rPr lang="en-US" sz="2800" dirty="0"/>
              <a:t>the pregnancy losses are a result of </a:t>
            </a:r>
            <a:r>
              <a:rPr lang="en-US" sz="2800" dirty="0" smtClean="0"/>
              <a:t>a known </a:t>
            </a:r>
            <a:r>
              <a:rPr lang="en-US" sz="2800" dirty="0"/>
              <a:t>genetic </a:t>
            </a:r>
            <a:r>
              <a:rPr lang="en-US" sz="2800" dirty="0" smtClean="0"/>
              <a:t>cause</a:t>
            </a:r>
            <a:r>
              <a:rPr lang="en-US" dirty="0" smtClean="0"/>
              <a:t>.</a:t>
            </a:r>
          </a:p>
          <a:p>
            <a:r>
              <a:rPr lang="en-US" sz="2400" dirty="0"/>
              <a:t>The risk of miscarriage in couples with </a:t>
            </a:r>
            <a:r>
              <a:rPr lang="en-US" sz="2400" dirty="0" smtClean="0">
                <a:solidFill>
                  <a:srgbClr val="FFFF00"/>
                </a:solidFill>
              </a:rPr>
              <a:t>reciprocal translocations </a:t>
            </a:r>
            <a:r>
              <a:rPr lang="en-US" sz="2400" dirty="0"/>
              <a:t>is approximately </a:t>
            </a:r>
            <a:r>
              <a:rPr lang="en-US" sz="2400" dirty="0">
                <a:solidFill>
                  <a:srgbClr val="FFFF00"/>
                </a:solidFill>
              </a:rPr>
              <a:t>25–50%</a:t>
            </a:r>
            <a:r>
              <a:rPr lang="en-US" sz="2400" dirty="0"/>
              <a:t> and </a:t>
            </a:r>
            <a:r>
              <a:rPr lang="en-US" sz="2400" dirty="0" smtClean="0"/>
              <a:t>with </a:t>
            </a:r>
            <a:r>
              <a:rPr lang="en-US" sz="2400" dirty="0" smtClean="0">
                <a:solidFill>
                  <a:srgbClr val="FFFF00"/>
                </a:solidFill>
              </a:rPr>
              <a:t>robertsonian </a:t>
            </a:r>
            <a:r>
              <a:rPr lang="en-US" sz="2400" dirty="0">
                <a:solidFill>
                  <a:srgbClr val="FFFF00"/>
                </a:solidFill>
              </a:rPr>
              <a:t>translocations </a:t>
            </a:r>
            <a:r>
              <a:rPr lang="en-US" sz="2400" dirty="0"/>
              <a:t>is approximately </a:t>
            </a:r>
            <a:r>
              <a:rPr lang="en-US" sz="2400" dirty="0">
                <a:solidFill>
                  <a:srgbClr val="FFFF00"/>
                </a:solidFill>
              </a:rPr>
              <a:t>25</a:t>
            </a:r>
            <a:r>
              <a:rPr lang="en-US" sz="2400" dirty="0" smtClean="0"/>
              <a:t>%.</a:t>
            </a:r>
            <a:endParaRPr lang="en-US" sz="2400" dirty="0"/>
          </a:p>
        </p:txBody>
      </p:sp>
    </p:spTree>
    <p:extLst>
      <p:ext uri="{BB962C8B-B14F-4D97-AF65-F5344CB8AC3E}">
        <p14:creationId xmlns:p14="http://schemas.microsoft.com/office/powerpoint/2010/main" val="20985736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367" y="185432"/>
            <a:ext cx="9404723" cy="1400530"/>
          </a:xfrm>
        </p:spPr>
        <p:txBody>
          <a:bodyPr/>
          <a:lstStyle/>
          <a:p>
            <a:r>
              <a:rPr lang="en-US" b="1" dirty="0"/>
              <a:t>Hormonal and Metabolic Disorders</a:t>
            </a:r>
            <a:endParaRPr lang="en-US" dirty="0"/>
          </a:p>
        </p:txBody>
      </p:sp>
      <p:sp>
        <p:nvSpPr>
          <p:cNvPr id="3" name="Content Placeholder 2"/>
          <p:cNvSpPr>
            <a:spLocks noGrp="1"/>
          </p:cNvSpPr>
          <p:nvPr>
            <p:ph idx="1"/>
          </p:nvPr>
        </p:nvSpPr>
        <p:spPr>
          <a:xfrm>
            <a:off x="27133" y="885697"/>
            <a:ext cx="12192000" cy="5479366"/>
          </a:xfrm>
        </p:spPr>
        <p:txBody>
          <a:bodyPr>
            <a:noAutofit/>
          </a:bodyPr>
          <a:lstStyle/>
          <a:p>
            <a:pPr>
              <a:lnSpc>
                <a:spcPct val="150000"/>
              </a:lnSpc>
            </a:pPr>
            <a:r>
              <a:rPr lang="en-US" sz="2400" dirty="0">
                <a:solidFill>
                  <a:srgbClr val="FFFF00"/>
                </a:solidFill>
              </a:rPr>
              <a:t>Luteal phase defect </a:t>
            </a:r>
            <a:r>
              <a:rPr lang="en-US" sz="2400" dirty="0"/>
              <a:t>(LPD) is a </a:t>
            </a:r>
            <a:r>
              <a:rPr lang="en-US" sz="2400" dirty="0" smtClean="0"/>
              <a:t>controversial cause </a:t>
            </a:r>
            <a:r>
              <a:rPr lang="en-US" sz="2400" dirty="0"/>
              <a:t>of RPL</a:t>
            </a:r>
            <a:r>
              <a:rPr lang="en-US" sz="2400" dirty="0" smtClean="0"/>
              <a:t>.</a:t>
            </a:r>
          </a:p>
          <a:p>
            <a:pPr>
              <a:lnSpc>
                <a:spcPct val="150000"/>
              </a:lnSpc>
            </a:pPr>
            <a:r>
              <a:rPr lang="en-US" sz="2400" dirty="0"/>
              <a:t>It is well known that </a:t>
            </a:r>
            <a:r>
              <a:rPr lang="en-US" sz="2400" dirty="0">
                <a:solidFill>
                  <a:srgbClr val="FFFF00"/>
                </a:solidFill>
              </a:rPr>
              <a:t>progesterone </a:t>
            </a:r>
            <a:r>
              <a:rPr lang="en-US" sz="2400" dirty="0" smtClean="0">
                <a:solidFill>
                  <a:srgbClr val="FFFF00"/>
                </a:solidFill>
              </a:rPr>
              <a:t>is necessary </a:t>
            </a:r>
            <a:r>
              <a:rPr lang="en-US" sz="2400" dirty="0"/>
              <a:t>for successful implantation and </a:t>
            </a:r>
            <a:r>
              <a:rPr lang="en-US" sz="2400" dirty="0" smtClean="0"/>
              <a:t>the maintenance </a:t>
            </a:r>
            <a:r>
              <a:rPr lang="en-US" sz="2400" dirty="0"/>
              <a:t>of early </a:t>
            </a:r>
            <a:r>
              <a:rPr lang="en-US" sz="2400" dirty="0" smtClean="0"/>
              <a:t>pregnant.</a:t>
            </a:r>
          </a:p>
          <a:p>
            <a:pPr>
              <a:lnSpc>
                <a:spcPct val="150000"/>
              </a:lnSpc>
            </a:pPr>
            <a:r>
              <a:rPr lang="en-US" sz="2400" dirty="0"/>
              <a:t>some </a:t>
            </a:r>
            <a:r>
              <a:rPr lang="en-US" sz="2400" dirty="0" smtClean="0"/>
              <a:t>investigators consider </a:t>
            </a:r>
            <a:r>
              <a:rPr lang="en-US" sz="2400" dirty="0"/>
              <a:t>progesterone deficiency </a:t>
            </a:r>
            <a:r>
              <a:rPr lang="en-US" sz="2400" dirty="0" smtClean="0"/>
              <a:t>during the </a:t>
            </a:r>
            <a:r>
              <a:rPr lang="en-US" sz="2400" dirty="0"/>
              <a:t>luteal phase to be a common cause of RPL, </a:t>
            </a:r>
            <a:r>
              <a:rPr lang="en-US" sz="2400" dirty="0" smtClean="0"/>
              <a:t>accounting for </a:t>
            </a:r>
            <a:r>
              <a:rPr lang="en-US" sz="2400" dirty="0"/>
              <a:t>approximately </a:t>
            </a:r>
            <a:r>
              <a:rPr lang="en-US" sz="2400" dirty="0">
                <a:solidFill>
                  <a:srgbClr val="FFFF00"/>
                </a:solidFill>
              </a:rPr>
              <a:t>25 to 40% </a:t>
            </a:r>
            <a:r>
              <a:rPr lang="en-US" sz="2400" dirty="0"/>
              <a:t>of </a:t>
            </a:r>
            <a:r>
              <a:rPr lang="en-US" sz="2400" dirty="0" smtClean="0"/>
              <a:t>cases.</a:t>
            </a:r>
            <a:r>
              <a:rPr lang="en-US" sz="2400" dirty="0"/>
              <a:t> </a:t>
            </a:r>
          </a:p>
          <a:p>
            <a:pPr>
              <a:lnSpc>
                <a:spcPct val="150000"/>
              </a:lnSpc>
            </a:pPr>
            <a:r>
              <a:rPr lang="en-US" sz="2400" dirty="0"/>
              <a:t>However, properly controlled trials proving </a:t>
            </a:r>
            <a:r>
              <a:rPr lang="en-US" sz="2400" dirty="0" smtClean="0"/>
              <a:t>that LPD </a:t>
            </a:r>
            <a:r>
              <a:rPr lang="en-US" sz="2400" dirty="0"/>
              <a:t>is a cause of RPL </a:t>
            </a:r>
            <a:r>
              <a:rPr lang="en-US" sz="2400" dirty="0" smtClean="0"/>
              <a:t>are lacking.</a:t>
            </a:r>
          </a:p>
          <a:p>
            <a:pPr>
              <a:lnSpc>
                <a:spcPct val="150000"/>
              </a:lnSpc>
            </a:pPr>
            <a:r>
              <a:rPr lang="en-US" sz="2400" dirty="0"/>
              <a:t>In addition, </a:t>
            </a:r>
            <a:r>
              <a:rPr lang="en-US" sz="2400" dirty="0" smtClean="0"/>
              <a:t>there are </a:t>
            </a:r>
            <a:r>
              <a:rPr lang="en-US" sz="2400" dirty="0">
                <a:solidFill>
                  <a:srgbClr val="FFFF00"/>
                </a:solidFill>
              </a:rPr>
              <a:t>no convincing studies </a:t>
            </a:r>
            <a:r>
              <a:rPr lang="en-US" sz="2400" dirty="0"/>
              <a:t>to show that treatment </a:t>
            </a:r>
            <a:r>
              <a:rPr lang="en-US" sz="2400" dirty="0" smtClean="0"/>
              <a:t>of LPD </a:t>
            </a:r>
            <a:r>
              <a:rPr lang="en-US" sz="2400" dirty="0"/>
              <a:t>improves pregnancy outcome in women </a:t>
            </a:r>
            <a:r>
              <a:rPr lang="en-US" sz="2400" dirty="0" smtClean="0"/>
              <a:t>with RPL.</a:t>
            </a:r>
            <a:endParaRPr lang="en-US" sz="2400" dirty="0"/>
          </a:p>
        </p:txBody>
      </p:sp>
    </p:spTree>
    <p:extLst>
      <p:ext uri="{BB962C8B-B14F-4D97-AF65-F5344CB8AC3E}">
        <p14:creationId xmlns:p14="http://schemas.microsoft.com/office/powerpoint/2010/main" val="22690895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130" y="255771"/>
            <a:ext cx="9404723" cy="1400530"/>
          </a:xfrm>
        </p:spPr>
        <p:txBody>
          <a:bodyPr/>
          <a:lstStyle/>
          <a:p>
            <a:r>
              <a:rPr lang="en-US" b="1" dirty="0"/>
              <a:t>Uterine Anatomic Abnormalities</a:t>
            </a:r>
            <a:endParaRPr lang="en-US" dirty="0"/>
          </a:p>
        </p:txBody>
      </p:sp>
      <p:sp>
        <p:nvSpPr>
          <p:cNvPr id="3" name="Content Placeholder 2"/>
          <p:cNvSpPr>
            <a:spLocks noGrp="1"/>
          </p:cNvSpPr>
          <p:nvPr>
            <p:ph idx="1"/>
          </p:nvPr>
        </p:nvSpPr>
        <p:spPr>
          <a:xfrm>
            <a:off x="0" y="1294228"/>
            <a:ext cx="12192000" cy="5563772"/>
          </a:xfrm>
        </p:spPr>
        <p:txBody>
          <a:bodyPr>
            <a:normAutofit fontScale="92500" lnSpcReduction="10000"/>
          </a:bodyPr>
          <a:lstStyle/>
          <a:p>
            <a:pPr>
              <a:lnSpc>
                <a:spcPct val="150000"/>
              </a:lnSpc>
            </a:pPr>
            <a:r>
              <a:rPr lang="en-US" sz="2400" dirty="0"/>
              <a:t>Approximately 10–15% of women with </a:t>
            </a:r>
            <a:r>
              <a:rPr lang="en-US" sz="2400" dirty="0" smtClean="0"/>
              <a:t>recurrent first-trimester </a:t>
            </a:r>
            <a:r>
              <a:rPr lang="en-US" sz="2400" dirty="0"/>
              <a:t>losses have congenital uterine </a:t>
            </a:r>
            <a:r>
              <a:rPr lang="en-US" sz="2400" dirty="0" smtClean="0"/>
              <a:t>abnormalities.</a:t>
            </a:r>
          </a:p>
          <a:p>
            <a:pPr>
              <a:lnSpc>
                <a:spcPct val="150000"/>
              </a:lnSpc>
            </a:pPr>
            <a:r>
              <a:rPr lang="en-US" sz="2400" dirty="0"/>
              <a:t>The most common uterine </a:t>
            </a:r>
            <a:r>
              <a:rPr lang="en-US" sz="2400" dirty="0" smtClean="0"/>
              <a:t>malformations associated </a:t>
            </a:r>
            <a:r>
              <a:rPr lang="en-US" sz="2400" dirty="0"/>
              <a:t>with RPL </a:t>
            </a:r>
            <a:r>
              <a:rPr lang="en-US" sz="2400" dirty="0" smtClean="0"/>
              <a:t>are:</a:t>
            </a:r>
          </a:p>
          <a:p>
            <a:pPr>
              <a:lnSpc>
                <a:spcPct val="150000"/>
              </a:lnSpc>
            </a:pPr>
            <a:r>
              <a:rPr lang="en-US" sz="2400" dirty="0" smtClean="0">
                <a:solidFill>
                  <a:srgbClr val="FFFF00"/>
                </a:solidFill>
              </a:rPr>
              <a:t>1-variations </a:t>
            </a:r>
            <a:r>
              <a:rPr lang="en-US" sz="2400" dirty="0">
                <a:solidFill>
                  <a:srgbClr val="FFFF00"/>
                </a:solidFill>
              </a:rPr>
              <a:t>of the </a:t>
            </a:r>
            <a:r>
              <a:rPr lang="en-US" sz="2400" dirty="0" smtClean="0">
                <a:solidFill>
                  <a:srgbClr val="FFFF00"/>
                </a:solidFill>
              </a:rPr>
              <a:t>double uterus </a:t>
            </a:r>
            <a:r>
              <a:rPr lang="en-US" sz="2400" dirty="0"/>
              <a:t>(i.e., bicornuate, septate, didelphys</a:t>
            </a:r>
            <a:r>
              <a:rPr lang="en-US" sz="2400" dirty="0" smtClean="0"/>
              <a:t>).</a:t>
            </a:r>
          </a:p>
          <a:p>
            <a:pPr>
              <a:lnSpc>
                <a:spcPct val="150000"/>
              </a:lnSpc>
            </a:pPr>
            <a:r>
              <a:rPr lang="en-US" sz="2400" dirty="0" smtClean="0">
                <a:solidFill>
                  <a:srgbClr val="FFFF00"/>
                </a:solidFill>
              </a:rPr>
              <a:t>2-Severe </a:t>
            </a:r>
            <a:r>
              <a:rPr lang="en-US" sz="2400" dirty="0">
                <a:solidFill>
                  <a:srgbClr val="FFFF00"/>
                </a:solidFill>
              </a:rPr>
              <a:t>uterine synechiae </a:t>
            </a:r>
            <a:r>
              <a:rPr lang="en-US" sz="2400" dirty="0"/>
              <a:t>(Asherman’s </a:t>
            </a:r>
            <a:r>
              <a:rPr lang="en-US" sz="2400" dirty="0" smtClean="0"/>
              <a:t>syndrome).</a:t>
            </a:r>
          </a:p>
          <a:p>
            <a:pPr>
              <a:lnSpc>
                <a:spcPct val="150000"/>
              </a:lnSpc>
            </a:pPr>
            <a:r>
              <a:rPr lang="en-US" sz="2400" dirty="0" smtClean="0">
                <a:solidFill>
                  <a:srgbClr val="FFFF00"/>
                </a:solidFill>
              </a:rPr>
              <a:t>3-Utero exposure </a:t>
            </a:r>
            <a:r>
              <a:rPr lang="en-US" sz="2400" dirty="0">
                <a:solidFill>
                  <a:srgbClr val="FFFF00"/>
                </a:solidFill>
              </a:rPr>
              <a:t>to diethylstilbestrol </a:t>
            </a:r>
            <a:r>
              <a:rPr lang="en-US" sz="2400" dirty="0"/>
              <a:t>(DES</a:t>
            </a:r>
            <a:r>
              <a:rPr lang="en-US" sz="2400" dirty="0" smtClean="0"/>
              <a:t>)</a:t>
            </a:r>
          </a:p>
          <a:p>
            <a:pPr>
              <a:lnSpc>
                <a:spcPct val="150000"/>
              </a:lnSpc>
            </a:pPr>
            <a:r>
              <a:rPr lang="en-US" sz="2400" dirty="0"/>
              <a:t>The most common congenital uterine </a:t>
            </a:r>
            <a:r>
              <a:rPr lang="en-US" sz="2400" dirty="0" smtClean="0"/>
              <a:t>abnormalities in </a:t>
            </a:r>
            <a:r>
              <a:rPr lang="en-US" sz="2400" dirty="0"/>
              <a:t>women with RPL are septate and </a:t>
            </a:r>
            <a:r>
              <a:rPr lang="en-US" sz="2400" dirty="0" smtClean="0"/>
              <a:t>bicornuate uteruses</a:t>
            </a:r>
            <a:r>
              <a:rPr lang="en-US" sz="2400" dirty="0"/>
              <a:t>, accounting for at least 50% of uterine </a:t>
            </a:r>
            <a:r>
              <a:rPr lang="en-US" sz="2400" dirty="0" smtClean="0"/>
              <a:t>abnormalities in </a:t>
            </a:r>
            <a:r>
              <a:rPr lang="en-US" sz="2400" dirty="0"/>
              <a:t>these women</a:t>
            </a:r>
            <a:r>
              <a:rPr lang="en-US" sz="2400" dirty="0" smtClean="0"/>
              <a:t>.</a:t>
            </a:r>
          </a:p>
          <a:p>
            <a:pPr>
              <a:lnSpc>
                <a:spcPct val="150000"/>
              </a:lnSpc>
            </a:pPr>
            <a:r>
              <a:rPr lang="en-US" sz="2400" dirty="0"/>
              <a:t>Pregnancy loss </a:t>
            </a:r>
            <a:r>
              <a:rPr lang="en-US" sz="2400" dirty="0" smtClean="0"/>
              <a:t>rates vary </a:t>
            </a:r>
            <a:r>
              <a:rPr lang="en-US" sz="2400" dirty="0"/>
              <a:t>greatly in women </a:t>
            </a:r>
            <a:r>
              <a:rPr lang="en-US" dirty="0"/>
              <a:t>with septate uteruses, </a:t>
            </a:r>
            <a:r>
              <a:rPr lang="en-US" dirty="0" smtClean="0"/>
              <a:t>ranging from </a:t>
            </a:r>
            <a:r>
              <a:rPr lang="en-US" dirty="0"/>
              <a:t>25% to &gt;90</a:t>
            </a:r>
            <a:r>
              <a:rPr lang="en-US" dirty="0" smtClean="0"/>
              <a:t>%.</a:t>
            </a:r>
            <a:endParaRPr lang="en-US" dirty="0"/>
          </a:p>
        </p:txBody>
      </p:sp>
    </p:spTree>
    <p:extLst>
      <p:ext uri="{BB962C8B-B14F-4D97-AF65-F5344CB8AC3E}">
        <p14:creationId xmlns:p14="http://schemas.microsoft.com/office/powerpoint/2010/main" val="26558408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Infectious Causes</a:t>
            </a:r>
            <a:endParaRPr lang="en-US" dirty="0"/>
          </a:p>
        </p:txBody>
      </p:sp>
      <p:sp>
        <p:nvSpPr>
          <p:cNvPr id="3" name="Content Placeholder 2"/>
          <p:cNvSpPr>
            <a:spLocks noGrp="1"/>
          </p:cNvSpPr>
          <p:nvPr>
            <p:ph idx="1"/>
          </p:nvPr>
        </p:nvSpPr>
        <p:spPr>
          <a:xfrm>
            <a:off x="0" y="2052918"/>
            <a:ext cx="12192000" cy="4805082"/>
          </a:xfrm>
        </p:spPr>
        <p:txBody>
          <a:bodyPr/>
          <a:lstStyle/>
          <a:p>
            <a:pPr>
              <a:lnSpc>
                <a:spcPct val="150000"/>
              </a:lnSpc>
            </a:pPr>
            <a:r>
              <a:rPr lang="en-US" sz="2800" dirty="0"/>
              <a:t>Although certain infections are associated </a:t>
            </a:r>
            <a:r>
              <a:rPr lang="en-US" sz="2800" dirty="0" smtClean="0"/>
              <a:t>with spontaneous </a:t>
            </a:r>
            <a:r>
              <a:rPr lang="en-US" sz="2800" dirty="0"/>
              <a:t>abortion, no infectious agent has </a:t>
            </a:r>
            <a:r>
              <a:rPr lang="en-US" sz="2800" dirty="0" smtClean="0"/>
              <a:t>been clearly </a:t>
            </a:r>
            <a:r>
              <a:rPr lang="en-US" sz="2800" dirty="0"/>
              <a:t>proved to cause </a:t>
            </a:r>
            <a:r>
              <a:rPr lang="en-US" sz="2800" dirty="0" smtClean="0"/>
              <a:t>RPL</a:t>
            </a:r>
            <a:r>
              <a:rPr lang="en-US" dirty="0" smtClean="0"/>
              <a:t>.</a:t>
            </a:r>
          </a:p>
          <a:p>
            <a:r>
              <a:rPr lang="en-US" sz="4000" i="1" dirty="0">
                <a:solidFill>
                  <a:srgbClr val="FFFF00"/>
                </a:solidFill>
              </a:rPr>
              <a:t>Ureaplasma urealyticum</a:t>
            </a:r>
            <a:endParaRPr lang="en-US" sz="4000" dirty="0">
              <a:solidFill>
                <a:srgbClr val="FFFF00"/>
              </a:solidFill>
            </a:endParaRPr>
          </a:p>
        </p:txBody>
      </p:sp>
    </p:spTree>
    <p:extLst>
      <p:ext uri="{BB962C8B-B14F-4D97-AF65-F5344CB8AC3E}">
        <p14:creationId xmlns:p14="http://schemas.microsoft.com/office/powerpoint/2010/main" val="40197121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130" y="312041"/>
            <a:ext cx="9404723" cy="1400530"/>
          </a:xfrm>
        </p:spPr>
        <p:txBody>
          <a:bodyPr/>
          <a:lstStyle/>
          <a:p>
            <a:r>
              <a:rPr lang="en-US" b="1" dirty="0"/>
              <a:t>Autoimmune Causes</a:t>
            </a:r>
            <a:endParaRPr lang="en-US" dirty="0"/>
          </a:p>
        </p:txBody>
      </p:sp>
      <p:sp>
        <p:nvSpPr>
          <p:cNvPr id="3" name="Content Placeholder 2"/>
          <p:cNvSpPr>
            <a:spLocks noGrp="1"/>
          </p:cNvSpPr>
          <p:nvPr>
            <p:ph idx="1"/>
          </p:nvPr>
        </p:nvSpPr>
        <p:spPr>
          <a:xfrm>
            <a:off x="225084" y="1420837"/>
            <a:ext cx="11760590" cy="5275385"/>
          </a:xfrm>
        </p:spPr>
        <p:txBody>
          <a:bodyPr>
            <a:normAutofit lnSpcReduction="10000"/>
          </a:bodyPr>
          <a:lstStyle/>
          <a:p>
            <a:pPr>
              <a:lnSpc>
                <a:spcPct val="150000"/>
              </a:lnSpc>
            </a:pPr>
            <a:r>
              <a:rPr lang="en-US" sz="2800" dirty="0"/>
              <a:t>Antiphospholipid syndrome (APS) is an </a:t>
            </a:r>
            <a:r>
              <a:rPr lang="en-US" sz="2800" dirty="0" smtClean="0"/>
              <a:t>autoimmune disorder </a:t>
            </a:r>
            <a:r>
              <a:rPr lang="en-US" sz="2800" dirty="0"/>
              <a:t>characterized by </a:t>
            </a:r>
            <a:r>
              <a:rPr lang="en-US" sz="2800" dirty="0" smtClean="0"/>
              <a:t>the presence </a:t>
            </a:r>
            <a:r>
              <a:rPr lang="en-US" sz="2800" dirty="0"/>
              <a:t>of </a:t>
            </a:r>
            <a:r>
              <a:rPr lang="en-US" sz="2800" dirty="0" smtClean="0"/>
              <a:t>significant levels </a:t>
            </a:r>
            <a:r>
              <a:rPr lang="en-US" sz="2800" dirty="0"/>
              <a:t>of antiphospholipid antibodies </a:t>
            </a:r>
            <a:r>
              <a:rPr lang="en-US" sz="2800" dirty="0" smtClean="0"/>
              <a:t>and one </a:t>
            </a:r>
            <a:r>
              <a:rPr lang="en-US" sz="2800" dirty="0"/>
              <a:t>or more clinical </a:t>
            </a:r>
            <a:r>
              <a:rPr lang="en-US" sz="2800" dirty="0" smtClean="0"/>
              <a:t>features including</a:t>
            </a:r>
            <a:r>
              <a:rPr lang="en-US" dirty="0" smtClean="0"/>
              <a:t>:</a:t>
            </a:r>
          </a:p>
          <a:p>
            <a:r>
              <a:rPr lang="en-US" sz="2800" dirty="0">
                <a:solidFill>
                  <a:srgbClr val="FFFF00"/>
                </a:solidFill>
              </a:rPr>
              <a:t>R</a:t>
            </a:r>
            <a:r>
              <a:rPr lang="en-US" sz="2800" dirty="0" smtClean="0">
                <a:solidFill>
                  <a:srgbClr val="FFFF00"/>
                </a:solidFill>
              </a:rPr>
              <a:t>PL</a:t>
            </a:r>
          </a:p>
          <a:p>
            <a:r>
              <a:rPr lang="en-US" sz="2800" dirty="0" smtClean="0">
                <a:solidFill>
                  <a:srgbClr val="FFFF00"/>
                </a:solidFill>
              </a:rPr>
              <a:t>Unexplained fetal death</a:t>
            </a:r>
          </a:p>
          <a:p>
            <a:r>
              <a:rPr lang="en-US" sz="2800" dirty="0" smtClean="0">
                <a:solidFill>
                  <a:srgbClr val="FFFF00"/>
                </a:solidFill>
              </a:rPr>
              <a:t>Thrombosis</a:t>
            </a:r>
          </a:p>
          <a:p>
            <a:r>
              <a:rPr lang="en-US" sz="2800" dirty="0"/>
              <a:t>APS </a:t>
            </a:r>
            <a:r>
              <a:rPr lang="en-US" sz="2800" dirty="0" smtClean="0"/>
              <a:t>can occur </a:t>
            </a:r>
            <a:r>
              <a:rPr lang="en-US" sz="2800" dirty="0"/>
              <a:t>in women without autoimmune disease (</a:t>
            </a:r>
            <a:r>
              <a:rPr lang="en-US" sz="2800" dirty="0" smtClean="0"/>
              <a:t>primaryAPS</a:t>
            </a:r>
            <a:r>
              <a:rPr lang="en-US" dirty="0"/>
              <a:t>).</a:t>
            </a:r>
            <a:endParaRPr lang="en-US" dirty="0" smtClean="0">
              <a:solidFill>
                <a:srgbClr val="FFFF00"/>
              </a:solidFill>
            </a:endParaRPr>
          </a:p>
          <a:p>
            <a:endParaRPr lang="en-US" dirty="0">
              <a:solidFill>
                <a:srgbClr val="FFFF00"/>
              </a:solidFill>
            </a:endParaRPr>
          </a:p>
        </p:txBody>
      </p:sp>
    </p:spTree>
    <p:extLst>
      <p:ext uri="{BB962C8B-B14F-4D97-AF65-F5344CB8AC3E}">
        <p14:creationId xmlns:p14="http://schemas.microsoft.com/office/powerpoint/2010/main" val="359159233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2519</TotalTime>
  <Words>1303</Words>
  <Application>Microsoft Office PowerPoint</Application>
  <PresentationFormat>Widescreen</PresentationFormat>
  <Paragraphs>95</Paragraphs>
  <Slides>30</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30</vt:i4>
      </vt:variant>
    </vt:vector>
  </HeadingPairs>
  <TitlesOfParts>
    <vt:vector size="41" baseType="lpstr">
      <vt:lpstr>Arial</vt:lpstr>
      <vt:lpstr>Calibri</vt:lpstr>
      <vt:lpstr>Century Gothic</vt:lpstr>
      <vt:lpstr>Helvetica 55 Roman</vt:lpstr>
      <vt:lpstr>Optima</vt:lpstr>
      <vt:lpstr>Optima-Bold</vt:lpstr>
      <vt:lpstr>Times</vt:lpstr>
      <vt:lpstr>Times New Roman</vt:lpstr>
      <vt:lpstr>TimesNewRomanPSMT</vt:lpstr>
      <vt:lpstr>Wingdings 3</vt:lpstr>
      <vt:lpstr>Ion</vt:lpstr>
      <vt:lpstr> </vt:lpstr>
      <vt:lpstr>Recurrent pregnancy loss</vt:lpstr>
      <vt:lpstr>PowerPoint Presentation</vt:lpstr>
      <vt:lpstr>PowerPoint Presentation</vt:lpstr>
      <vt:lpstr>Genetic Causes</vt:lpstr>
      <vt:lpstr>Hormonal and Metabolic Disorders</vt:lpstr>
      <vt:lpstr>Uterine Anatomic Abnormalities</vt:lpstr>
      <vt:lpstr>Infectious Causes</vt:lpstr>
      <vt:lpstr>Autoimmune Causes</vt:lpstr>
      <vt:lpstr>Thrombophilic Disorders</vt:lpstr>
      <vt:lpstr>Endocrine Etiologies</vt:lpstr>
      <vt:lpstr>Unexplained Recurrent Pregnancy Loss</vt:lpstr>
      <vt:lpstr>Table 1. Suggested Routine Evaluation for Recurrent Pregnancy Loss</vt:lpstr>
      <vt:lpstr>PowerPoint Presentation</vt:lpstr>
      <vt:lpstr>PowerPoint Presentation</vt:lpstr>
      <vt:lpstr>PowerPoint Presentation</vt:lpstr>
      <vt:lpstr>PowerPoint Presentation</vt:lpstr>
      <vt:lpstr>PowerPoint Presentation</vt:lpstr>
      <vt:lpstr>PowerPoint Presentation</vt:lpstr>
      <vt:lpstr>Luteoma and Hyperreactio Luteinalis (theca-lutein cysts of ovaries)  </vt:lpstr>
      <vt:lpstr>PowerPoint Presentation</vt:lpstr>
      <vt:lpstr>PowerPoint Presentation</vt:lpstr>
      <vt:lpstr>Placental Aromatase Deficiency</vt:lpstr>
      <vt:lpstr>Polycystic Ovarian Syndrome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dr.Rezaee</dc:creator>
  <cp:lastModifiedBy>dr.Rezaee</cp:lastModifiedBy>
  <cp:revision>89</cp:revision>
  <dcterms:created xsi:type="dcterms:W3CDTF">2019-12-11T17:50:37Z</dcterms:created>
  <dcterms:modified xsi:type="dcterms:W3CDTF">2019-12-16T03:27:08Z</dcterms:modified>
</cp:coreProperties>
</file>