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7" r:id="rId2"/>
    <p:sldId id="257" r:id="rId3"/>
    <p:sldId id="258" r:id="rId4"/>
    <p:sldId id="259" r:id="rId5"/>
    <p:sldId id="266" r:id="rId6"/>
    <p:sldId id="260" r:id="rId7"/>
    <p:sldId id="323" r:id="rId8"/>
    <p:sldId id="263" r:id="rId9"/>
    <p:sldId id="264" r:id="rId10"/>
    <p:sldId id="267" r:id="rId11"/>
    <p:sldId id="265" r:id="rId12"/>
    <p:sldId id="312" r:id="rId13"/>
    <p:sldId id="325" r:id="rId14"/>
    <p:sldId id="333" r:id="rId15"/>
    <p:sldId id="337" r:id="rId16"/>
    <p:sldId id="327" r:id="rId17"/>
    <p:sldId id="328" r:id="rId18"/>
    <p:sldId id="326" r:id="rId19"/>
    <p:sldId id="316" r:id="rId20"/>
    <p:sldId id="317" r:id="rId21"/>
    <p:sldId id="321" r:id="rId22"/>
    <p:sldId id="334" r:id="rId23"/>
    <p:sldId id="335" r:id="rId24"/>
    <p:sldId id="336" r:id="rId25"/>
    <p:sldId id="302" r:id="rId26"/>
    <p:sldId id="281" r:id="rId27"/>
    <p:sldId id="288" r:id="rId28"/>
    <p:sldId id="289" r:id="rId29"/>
    <p:sldId id="290" r:id="rId30"/>
    <p:sldId id="291" r:id="rId31"/>
    <p:sldId id="33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az" initials="S" lastIdx="0" clrIdx="0">
    <p:extLst>
      <p:ext uri="{19B8F6BF-5375-455C-9EA6-DF929625EA0E}">
        <p15:presenceInfo xmlns:p15="http://schemas.microsoft.com/office/powerpoint/2012/main" xmlns="" userId="San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3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8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368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5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6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12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4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5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0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9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36D4AD-867C-4BAE-AF67-F4C85C104C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9946-6789-499E-8F07-0C16B04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8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56211"/>
            <a:ext cx="10170544" cy="2257697"/>
          </a:xfrm>
        </p:spPr>
        <p:txBody>
          <a:bodyPr/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Presentation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3931920"/>
            <a:ext cx="8825659" cy="170586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Sanaz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Pilechian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99.12.18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04683"/>
              </p:ext>
            </p:extLst>
          </p:nvPr>
        </p:nvGraphicFramePr>
        <p:xfrm>
          <a:off x="5996032" y="442141"/>
          <a:ext cx="4351125" cy="616954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868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42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2999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65" dirty="0"/>
                        <a:t>CBC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235" dirty="0"/>
                        <a:t>12/12/97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999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25" dirty="0"/>
                        <a:t>WBC(mcL)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120" dirty="0"/>
                        <a:t>10,270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78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12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120" dirty="0"/>
                        <a:t>Hb(g/dl)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120" dirty="0"/>
                        <a:t>13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999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30" dirty="0"/>
                        <a:t>PLt</a:t>
                      </a:r>
                      <a:r>
                        <a:rPr sz="1800" spc="100" dirty="0"/>
                        <a:t> </a:t>
                      </a:r>
                      <a:r>
                        <a:rPr sz="1800" spc="75" dirty="0"/>
                        <a:t>count(mcl)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120" dirty="0"/>
                        <a:t>281,000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65" dirty="0"/>
                        <a:t>Blood</a:t>
                      </a:r>
                      <a:r>
                        <a:rPr sz="1800" spc="20" dirty="0"/>
                        <a:t> </a:t>
                      </a:r>
                      <a:r>
                        <a:rPr sz="1800" spc="90" dirty="0"/>
                        <a:t>Urea(mg/dl)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120" dirty="0"/>
                        <a:t>19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2999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120" dirty="0"/>
                        <a:t>Cr(mg/dl)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120" dirty="0" smtClean="0"/>
                        <a:t>0.92</a:t>
                      </a:r>
                      <a:endParaRPr lang="en-US" sz="1800" spc="120" dirty="0" smtClean="0"/>
                    </a:p>
                    <a:p>
                      <a:pPr marL="1085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sz="1800" spc="120" dirty="0" smtClean="0">
                          <a:latin typeface="Arial"/>
                          <a:cs typeface="Arial"/>
                        </a:rPr>
                        <a:t>GFR=80.84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999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35" dirty="0"/>
                        <a:t>Na(meq)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120" dirty="0"/>
                        <a:t>142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918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35" dirty="0">
                          <a:solidFill>
                            <a:srgbClr val="C00000"/>
                          </a:solidFill>
                        </a:rPr>
                        <a:t>K(meq)</a:t>
                      </a:r>
                      <a:endParaRPr sz="180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114" dirty="0">
                          <a:solidFill>
                            <a:srgbClr val="C00000"/>
                          </a:solidFill>
                        </a:rPr>
                        <a:t>3.4</a:t>
                      </a:r>
                      <a:endParaRPr sz="180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9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204" dirty="0"/>
                        <a:t>ESR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120" dirty="0"/>
                        <a:t>42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59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2999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-45" dirty="0"/>
                        <a:t>AST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120" dirty="0"/>
                        <a:t>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2999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25" dirty="0"/>
                        <a:t>ALT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120" dirty="0"/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312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-60" dirty="0"/>
                        <a:t>ALP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120" dirty="0"/>
                        <a:t>62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3049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100" dirty="0"/>
                        <a:t>Ca(mg/dl)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114" dirty="0"/>
                        <a:t>8.4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3037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90" dirty="0"/>
                        <a:t>P(mg/dl)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114" dirty="0"/>
                        <a:t>3.4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73024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130" dirty="0"/>
                        <a:t>Mg(mg/dl)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dirty="0"/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73024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60" dirty="0"/>
                        <a:t>TSH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114" dirty="0"/>
                        <a:t>2.5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25432" y="618700"/>
            <a:ext cx="410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weeks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discharge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34478"/>
              </p:ext>
            </p:extLst>
          </p:nvPr>
        </p:nvGraphicFramePr>
        <p:xfrm>
          <a:off x="3127486" y="751597"/>
          <a:ext cx="5340870" cy="2590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17006">
                  <a:extLst>
                    <a:ext uri="{9D8B030D-6E8A-4147-A177-3AD203B41FA5}">
                      <a16:colId xmlns="" xmlns:a16="http://schemas.microsoft.com/office/drawing/2014/main" val="255851868"/>
                    </a:ext>
                  </a:extLst>
                </a:gridCol>
                <a:gridCol w="1923864">
                  <a:extLst>
                    <a:ext uri="{9D8B030D-6E8A-4147-A177-3AD203B41FA5}">
                      <a16:colId xmlns="" xmlns:a16="http://schemas.microsoft.com/office/drawing/2014/main" val="3457524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357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711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4399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797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655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64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3912082"/>
                  </a:ext>
                </a:extLst>
              </a:tr>
            </a:tbl>
          </a:graphicData>
        </a:graphic>
      </p:graphicFrame>
      <p:sp>
        <p:nvSpPr>
          <p:cNvPr id="7" name="object 2"/>
          <p:cNvSpPr/>
          <p:nvPr/>
        </p:nvSpPr>
        <p:spPr>
          <a:xfrm>
            <a:off x="3127486" y="751597"/>
            <a:ext cx="5340870" cy="2624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395141"/>
              </p:ext>
            </p:extLst>
          </p:nvPr>
        </p:nvGraphicFramePr>
        <p:xfrm>
          <a:off x="3127486" y="4507502"/>
          <a:ext cx="5325109" cy="74167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342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2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35" dirty="0"/>
                        <a:t>Overnight</a:t>
                      </a:r>
                      <a:r>
                        <a:rPr sz="1800" spc="-130" dirty="0"/>
                        <a:t> </a:t>
                      </a:r>
                      <a:r>
                        <a:rPr sz="1800" spc="90" dirty="0"/>
                        <a:t>Dexa</a:t>
                      </a:r>
                      <a:r>
                        <a:rPr sz="1800" spc="-150" dirty="0"/>
                        <a:t> </a:t>
                      </a:r>
                      <a:r>
                        <a:rPr sz="1800" spc="50" dirty="0"/>
                        <a:t>supp.</a:t>
                      </a:r>
                      <a:r>
                        <a:rPr sz="1800" spc="-100" dirty="0"/>
                        <a:t> </a:t>
                      </a:r>
                      <a:r>
                        <a:rPr sz="1800" spc="45" dirty="0"/>
                        <a:t>Test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235" dirty="0"/>
                        <a:t>21/12/97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95" dirty="0">
                          <a:solidFill>
                            <a:srgbClr val="C00000"/>
                          </a:solidFill>
                        </a:rPr>
                        <a:t>Cortisol </a:t>
                      </a:r>
                      <a:r>
                        <a:rPr sz="1800" spc="135" dirty="0">
                          <a:solidFill>
                            <a:srgbClr val="C00000"/>
                          </a:solidFill>
                        </a:rPr>
                        <a:t>8 </a:t>
                      </a:r>
                      <a:r>
                        <a:rPr sz="1800" spc="65" dirty="0">
                          <a:solidFill>
                            <a:srgbClr val="C00000"/>
                          </a:solidFill>
                        </a:rPr>
                        <a:t>am(mic</a:t>
                      </a:r>
                      <a:r>
                        <a:rPr sz="1800" spc="-5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sz="1800" spc="160" dirty="0">
                          <a:solidFill>
                            <a:srgbClr val="C00000"/>
                          </a:solidFill>
                        </a:rPr>
                        <a:t>gr/dl)</a:t>
                      </a:r>
                      <a:endParaRPr sz="180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114" dirty="0">
                          <a:solidFill>
                            <a:srgbClr val="C00000"/>
                          </a:solidFill>
                        </a:rPr>
                        <a:t>8.8</a:t>
                      </a:r>
                      <a:endParaRPr sz="180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6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 zahedi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801" r="30923" b="13989"/>
          <a:stretch/>
        </p:blipFill>
        <p:spPr>
          <a:xfrm>
            <a:off x="0" y="-134755"/>
            <a:ext cx="12192000" cy="70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7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282251"/>
              </p:ext>
            </p:extLst>
          </p:nvPr>
        </p:nvGraphicFramePr>
        <p:xfrm>
          <a:off x="250255" y="1405301"/>
          <a:ext cx="11675447" cy="4918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862">
                  <a:extLst>
                    <a:ext uri="{9D8B030D-6E8A-4147-A177-3AD203B41FA5}">
                      <a16:colId xmlns="" xmlns:a16="http://schemas.microsoft.com/office/drawing/2014/main" val="3311776655"/>
                    </a:ext>
                  </a:extLst>
                </a:gridCol>
                <a:gridCol w="2914035">
                  <a:extLst>
                    <a:ext uri="{9D8B030D-6E8A-4147-A177-3AD203B41FA5}">
                      <a16:colId xmlns="" xmlns:a16="http://schemas.microsoft.com/office/drawing/2014/main" val="2167686671"/>
                    </a:ext>
                  </a:extLst>
                </a:gridCol>
                <a:gridCol w="2923688">
                  <a:extLst>
                    <a:ext uri="{9D8B030D-6E8A-4147-A177-3AD203B41FA5}">
                      <a16:colId xmlns="" xmlns:a16="http://schemas.microsoft.com/office/drawing/2014/main" val="4025948152"/>
                    </a:ext>
                  </a:extLst>
                </a:gridCol>
                <a:gridCol w="2918862">
                  <a:extLst>
                    <a:ext uri="{9D8B030D-6E8A-4147-A177-3AD203B41FA5}">
                      <a16:colId xmlns="" xmlns:a16="http://schemas.microsoft.com/office/drawing/2014/main" val="3151209345"/>
                    </a:ext>
                  </a:extLst>
                </a:gridCol>
              </a:tblGrid>
              <a:tr h="1584361"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21/12/97</a:t>
                      </a:r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8/1/98</a:t>
                      </a:r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12/3/98</a:t>
                      </a:r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21/3/98</a:t>
                      </a:r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5666353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ODST:8/8</a:t>
                      </a:r>
                      <a:r>
                        <a:rPr lang="en-US" baseline="0" dirty="0" smtClean="0">
                          <a:cs typeface="0 Aria" panose="00000400000000000000" pitchFamily="2" charset="-78"/>
                        </a:rPr>
                        <a:t> </a:t>
                      </a:r>
                      <a:r>
                        <a:rPr lang="en-US" baseline="0" dirty="0" err="1" smtClean="0">
                          <a:cs typeface="0 Aria" panose="00000400000000000000" pitchFamily="2" charset="-78"/>
                        </a:rPr>
                        <a:t>micgr</a:t>
                      </a:r>
                      <a:r>
                        <a:rPr lang="en-US" baseline="0" dirty="0" smtClean="0">
                          <a:cs typeface="0 Aria" panose="00000400000000000000" pitchFamily="2" charset="-78"/>
                        </a:rPr>
                        <a:t>/dl</a:t>
                      </a:r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ODST:13/2</a:t>
                      </a:r>
                      <a:r>
                        <a:rPr lang="en-US" baseline="0" dirty="0" smtClean="0">
                          <a:cs typeface="0 Aria" panose="00000400000000000000" pitchFamily="2" charset="-78"/>
                        </a:rPr>
                        <a:t> </a:t>
                      </a:r>
                      <a:r>
                        <a:rPr lang="en-US" baseline="0" dirty="0" err="1" smtClean="0">
                          <a:cs typeface="0 Aria" panose="00000400000000000000" pitchFamily="2" charset="-78"/>
                        </a:rPr>
                        <a:t>micgr</a:t>
                      </a:r>
                      <a:r>
                        <a:rPr lang="en-US" baseline="0" dirty="0" smtClean="0">
                          <a:cs typeface="0 Aria" panose="00000400000000000000" pitchFamily="2" charset="-78"/>
                        </a:rPr>
                        <a:t>/dl</a:t>
                      </a:r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ODST:12/3 </a:t>
                      </a:r>
                      <a:r>
                        <a:rPr lang="en-US" dirty="0" err="1" smtClean="0">
                          <a:cs typeface="0 Aria" panose="00000400000000000000" pitchFamily="2" charset="-78"/>
                        </a:rPr>
                        <a:t>micgr</a:t>
                      </a:r>
                      <a:r>
                        <a:rPr lang="en-US" dirty="0" smtClean="0">
                          <a:cs typeface="0 Aria" panose="00000400000000000000" pitchFamily="2" charset="-78"/>
                        </a:rPr>
                        <a:t>/dl</a:t>
                      </a:r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ODST:20/9 </a:t>
                      </a:r>
                      <a:r>
                        <a:rPr lang="en-US" dirty="0" err="1" smtClean="0">
                          <a:cs typeface="0 Aria" panose="00000400000000000000" pitchFamily="2" charset="-78"/>
                        </a:rPr>
                        <a:t>micgr</a:t>
                      </a:r>
                      <a:r>
                        <a:rPr lang="en-US" dirty="0" smtClean="0">
                          <a:cs typeface="0 Aria" panose="00000400000000000000" pitchFamily="2" charset="-78"/>
                        </a:rPr>
                        <a:t>/dl</a:t>
                      </a:r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1998540"/>
                  </a:ext>
                </a:extLst>
              </a:tr>
              <a:tr h="1789712"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24</a:t>
                      </a:r>
                      <a:r>
                        <a:rPr lang="en-US" baseline="0" dirty="0" smtClean="0">
                          <a:cs typeface="0 Aria" panose="00000400000000000000" pitchFamily="2" charset="-78"/>
                        </a:rPr>
                        <a:t> </a:t>
                      </a:r>
                      <a:r>
                        <a:rPr lang="en-US" baseline="0" dirty="0" err="1" smtClean="0">
                          <a:cs typeface="0 Aria" panose="00000400000000000000" pitchFamily="2" charset="-78"/>
                        </a:rPr>
                        <a:t>hr</a:t>
                      </a:r>
                      <a:r>
                        <a:rPr lang="en-US" baseline="0" dirty="0" smtClean="0">
                          <a:cs typeface="0 Aria" panose="00000400000000000000" pitchFamily="2" charset="-78"/>
                        </a:rPr>
                        <a:t> urine:</a:t>
                      </a:r>
                    </a:p>
                    <a:p>
                      <a:r>
                        <a:rPr lang="en-US" baseline="0" dirty="0" smtClean="0">
                          <a:cs typeface="0 Aria" panose="00000400000000000000" pitchFamily="2" charset="-78"/>
                        </a:rPr>
                        <a:t>Volume:1800 cr:1 gr/24 </a:t>
                      </a:r>
                      <a:r>
                        <a:rPr lang="en-US" baseline="0" dirty="0" err="1" smtClean="0">
                          <a:cs typeface="0 Aria" panose="00000400000000000000" pitchFamily="2" charset="-78"/>
                        </a:rPr>
                        <a:t>hr</a:t>
                      </a:r>
                      <a:endParaRPr lang="en-US" baseline="0" dirty="0" smtClean="0">
                        <a:cs typeface="0 Aria" panose="00000400000000000000" pitchFamily="2" charset="-78"/>
                      </a:endParaRPr>
                    </a:p>
                    <a:p>
                      <a:r>
                        <a:rPr lang="en-US" baseline="0" dirty="0" smtClean="0">
                          <a:cs typeface="0 Aria" panose="00000400000000000000" pitchFamily="2" charset="-78"/>
                        </a:rPr>
                        <a:t>UFC:227 </a:t>
                      </a:r>
                      <a:r>
                        <a:rPr lang="en-US" baseline="0" dirty="0" err="1" smtClean="0">
                          <a:cs typeface="0 Aria" panose="00000400000000000000" pitchFamily="2" charset="-78"/>
                        </a:rPr>
                        <a:t>micg</a:t>
                      </a:r>
                      <a:r>
                        <a:rPr lang="en-US" baseline="0" dirty="0" smtClean="0">
                          <a:cs typeface="0 Aria" panose="00000400000000000000" pitchFamily="2" charset="-78"/>
                        </a:rPr>
                        <a:t>/24 </a:t>
                      </a:r>
                      <a:r>
                        <a:rPr lang="en-US" baseline="0" dirty="0" err="1" smtClean="0">
                          <a:cs typeface="0 Aria" panose="00000400000000000000" pitchFamily="2" charset="-78"/>
                        </a:rPr>
                        <a:t>hr</a:t>
                      </a:r>
                      <a:r>
                        <a:rPr lang="en-US" baseline="0" dirty="0" smtClean="0">
                          <a:cs typeface="0 Aria" panose="00000400000000000000" pitchFamily="2" charset="-78"/>
                        </a:rPr>
                        <a:t>(50-190)</a:t>
                      </a:r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24 </a:t>
                      </a:r>
                      <a:r>
                        <a:rPr lang="en-US" dirty="0" err="1" smtClean="0">
                          <a:cs typeface="0 Aria" panose="00000400000000000000" pitchFamily="2" charset="-78"/>
                        </a:rPr>
                        <a:t>hr</a:t>
                      </a:r>
                      <a:r>
                        <a:rPr lang="en-US" dirty="0" smtClean="0">
                          <a:cs typeface="0 Aria" panose="00000400000000000000" pitchFamily="2" charset="-78"/>
                        </a:rPr>
                        <a:t> urine:</a:t>
                      </a:r>
                    </a:p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volume:1900 cr:1300 </a:t>
                      </a:r>
                    </a:p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UFC:131 </a:t>
                      </a:r>
                      <a:r>
                        <a:rPr lang="en-US" dirty="0" err="1" smtClean="0">
                          <a:cs typeface="0 Aria" panose="00000400000000000000" pitchFamily="2" charset="-78"/>
                        </a:rPr>
                        <a:t>micg</a:t>
                      </a:r>
                      <a:r>
                        <a:rPr lang="en-US" dirty="0" smtClean="0">
                          <a:cs typeface="0 Aria" panose="00000400000000000000" pitchFamily="2" charset="-78"/>
                        </a:rPr>
                        <a:t>/24</a:t>
                      </a:r>
                      <a:r>
                        <a:rPr lang="en-US" baseline="0" dirty="0" smtClean="0">
                          <a:cs typeface="0 Aria" panose="00000400000000000000" pitchFamily="2" charset="-78"/>
                        </a:rPr>
                        <a:t> </a:t>
                      </a:r>
                      <a:r>
                        <a:rPr lang="en-US" baseline="0" dirty="0" err="1" smtClean="0">
                          <a:cs typeface="0 Aria" panose="00000400000000000000" pitchFamily="2" charset="-78"/>
                        </a:rPr>
                        <a:t>hr</a:t>
                      </a:r>
                      <a:endParaRPr lang="en-US" dirty="0" smtClean="0">
                        <a:cs typeface="0 Aria" panose="00000400000000000000" pitchFamily="2" charset="-78"/>
                      </a:endParaRPr>
                    </a:p>
                    <a:p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24 </a:t>
                      </a:r>
                      <a:r>
                        <a:rPr lang="en-US" dirty="0" err="1" smtClean="0">
                          <a:cs typeface="0 Aria" panose="00000400000000000000" pitchFamily="2" charset="-78"/>
                        </a:rPr>
                        <a:t>hr</a:t>
                      </a:r>
                      <a:r>
                        <a:rPr lang="en-US" dirty="0" smtClean="0">
                          <a:cs typeface="0 Aria" panose="00000400000000000000" pitchFamily="2" charset="-78"/>
                        </a:rPr>
                        <a:t> urine: </a:t>
                      </a:r>
                    </a:p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Volume :1000 cr:1/3 gr/24</a:t>
                      </a:r>
                      <a:r>
                        <a:rPr lang="en-US" baseline="0" dirty="0" smtClean="0">
                          <a:cs typeface="0 Aria" panose="00000400000000000000" pitchFamily="2" charset="-78"/>
                        </a:rPr>
                        <a:t> </a:t>
                      </a:r>
                      <a:r>
                        <a:rPr lang="en-US" baseline="0" dirty="0" err="1" smtClean="0">
                          <a:cs typeface="0 Aria" panose="00000400000000000000" pitchFamily="2" charset="-78"/>
                        </a:rPr>
                        <a:t>hr</a:t>
                      </a:r>
                      <a:endParaRPr lang="en-US" baseline="0" dirty="0" smtClean="0">
                        <a:cs typeface="0 Aria" panose="00000400000000000000" pitchFamily="2" charset="-78"/>
                      </a:endParaRPr>
                    </a:p>
                    <a:p>
                      <a:r>
                        <a:rPr lang="en-US" baseline="0" dirty="0" smtClean="0">
                          <a:cs typeface="0 Aria" panose="00000400000000000000" pitchFamily="2" charset="-78"/>
                        </a:rPr>
                        <a:t>UFC: 360 </a:t>
                      </a:r>
                      <a:r>
                        <a:rPr lang="en-US" baseline="0" dirty="0" err="1" smtClean="0">
                          <a:cs typeface="0 Aria" panose="00000400000000000000" pitchFamily="2" charset="-78"/>
                        </a:rPr>
                        <a:t>micgr</a:t>
                      </a:r>
                      <a:r>
                        <a:rPr lang="en-US" baseline="0" dirty="0" smtClean="0">
                          <a:cs typeface="0 Aria" panose="00000400000000000000" pitchFamily="2" charset="-78"/>
                        </a:rPr>
                        <a:t>/24 </a:t>
                      </a:r>
                      <a:r>
                        <a:rPr lang="en-US" baseline="0" dirty="0" err="1" smtClean="0">
                          <a:cs typeface="0 Aria" panose="00000400000000000000" pitchFamily="2" charset="-78"/>
                        </a:rPr>
                        <a:t>hr</a:t>
                      </a:r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354403"/>
                  </a:ext>
                </a:extLst>
              </a:tr>
              <a:tr h="649578">
                <a:tc>
                  <a:txBody>
                    <a:bodyPr/>
                    <a:lstStyle/>
                    <a:p>
                      <a:endParaRPr lang="en-US">
                        <a:cs typeface="0 Ari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ACTH:0/4 </a:t>
                      </a:r>
                      <a:r>
                        <a:rPr lang="en-US" dirty="0" err="1" smtClean="0">
                          <a:cs typeface="0 Aria" panose="00000400000000000000" pitchFamily="2" charset="-78"/>
                        </a:rPr>
                        <a:t>pmol</a:t>
                      </a:r>
                      <a:r>
                        <a:rPr lang="en-US" dirty="0" smtClean="0">
                          <a:cs typeface="0 Aria" panose="00000400000000000000" pitchFamily="2" charset="-78"/>
                        </a:rPr>
                        <a:t>/l</a:t>
                      </a:r>
                      <a:r>
                        <a:rPr lang="en-US" baseline="0" dirty="0" smtClean="0">
                          <a:cs typeface="0 Aria" panose="00000400000000000000" pitchFamily="2" charset="-78"/>
                        </a:rPr>
                        <a:t> (1-3/5)</a:t>
                      </a:r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0614058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endParaRPr lang="en-US">
                        <a:cs typeface="0 Ari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cs typeface="0 Ari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0 Aria" panose="00000400000000000000" pitchFamily="2" charset="-78"/>
                        </a:rPr>
                        <a:t>DHEAS:83(35-430)</a:t>
                      </a:r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cs typeface="0 Ari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9219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47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835" y="274320"/>
            <a:ext cx="9849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AVS unstimulated on 98/2/31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4 weeks of discontinuing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Aldactone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because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hypokalemia we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couldn’t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discontinue the losartan. She used losartan 50/TDS + Diltiazem 60/ TDS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4"/>
          <p:cNvGraphicFramePr>
            <a:graphicFrameLocks noGrp="1"/>
          </p:cNvGraphicFramePr>
          <p:nvPr>
            <p:extLst/>
          </p:nvPr>
        </p:nvGraphicFramePr>
        <p:xfrm>
          <a:off x="2133327" y="1874818"/>
          <a:ext cx="7176407" cy="167639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230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12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2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29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650"/>
                        </a:lnSpc>
                      </a:pPr>
                      <a:r>
                        <a:rPr sz="1400" spc="35" dirty="0"/>
                        <a:t>Aldosterone(ng/dl)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650"/>
                        </a:lnSpc>
                      </a:pPr>
                      <a:r>
                        <a:rPr sz="1400" spc="40" dirty="0"/>
                        <a:t>Cortisol(µg/dl)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50"/>
                        </a:lnSpc>
                      </a:pPr>
                      <a:r>
                        <a:rPr sz="1400" spc="150" dirty="0"/>
                        <a:t>A/C</a:t>
                      </a:r>
                      <a:r>
                        <a:rPr sz="1400" spc="-50" dirty="0"/>
                        <a:t> </a:t>
                      </a:r>
                      <a:r>
                        <a:rPr sz="1400" spc="10" dirty="0"/>
                        <a:t>Ratio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885">
                <a:tc>
                  <a:txBody>
                    <a:bodyPr/>
                    <a:lstStyle/>
                    <a:p>
                      <a:pPr marL="78740">
                        <a:lnSpc>
                          <a:spcPts val="1655"/>
                        </a:lnSpc>
                      </a:pPr>
                      <a:r>
                        <a:rPr sz="1400" spc="80" dirty="0"/>
                        <a:t>Right</a:t>
                      </a:r>
                      <a:r>
                        <a:rPr sz="1400" spc="-105" dirty="0"/>
                        <a:t> </a:t>
                      </a:r>
                      <a:r>
                        <a:rPr sz="1400" spc="50" dirty="0"/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655"/>
                        </a:lnSpc>
                      </a:pPr>
                      <a:r>
                        <a:rPr sz="1400" spc="100" dirty="0"/>
                        <a:t>62.2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655"/>
                        </a:lnSpc>
                      </a:pPr>
                      <a:r>
                        <a:rPr sz="1400" spc="105" dirty="0"/>
                        <a:t>11.29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55"/>
                        </a:lnSpc>
                      </a:pPr>
                      <a:r>
                        <a:rPr sz="1400" spc="140" dirty="0"/>
                        <a:t>5.50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5751">
                <a:tc>
                  <a:txBody>
                    <a:bodyPr/>
                    <a:lstStyle/>
                    <a:p>
                      <a:pPr marL="78740">
                        <a:lnSpc>
                          <a:spcPts val="1660"/>
                        </a:lnSpc>
                      </a:pPr>
                      <a:r>
                        <a:rPr sz="1400" spc="75" dirty="0"/>
                        <a:t>Left</a:t>
                      </a:r>
                      <a:r>
                        <a:rPr sz="1400" spc="-30" dirty="0"/>
                        <a:t> </a:t>
                      </a:r>
                      <a:r>
                        <a:rPr sz="1400" spc="85" dirty="0"/>
                        <a:t>Adrenal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660"/>
                        </a:lnSpc>
                      </a:pPr>
                      <a:r>
                        <a:rPr sz="1400" spc="100" dirty="0"/>
                        <a:t>90.4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660"/>
                        </a:lnSpc>
                      </a:pPr>
                      <a:r>
                        <a:rPr sz="1400" spc="95" dirty="0"/>
                        <a:t>8.6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60"/>
                        </a:lnSpc>
                      </a:pPr>
                      <a:r>
                        <a:rPr sz="1400" spc="135" dirty="0"/>
                        <a:t>10.51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438">
                <a:tc>
                  <a:txBody>
                    <a:bodyPr/>
                    <a:lstStyle/>
                    <a:p>
                      <a:pPr marL="78740">
                        <a:lnSpc>
                          <a:spcPts val="1664"/>
                        </a:lnSpc>
                      </a:pPr>
                      <a:r>
                        <a:rPr sz="1400" spc="110" dirty="0"/>
                        <a:t>Common</a:t>
                      </a:r>
                      <a:r>
                        <a:rPr sz="1400" spc="-285" dirty="0"/>
                        <a:t> </a:t>
                      </a:r>
                      <a:r>
                        <a:rPr sz="1400" spc="70" dirty="0"/>
                        <a:t>Femoral </a:t>
                      </a:r>
                      <a:r>
                        <a:rPr sz="1400" spc="80" dirty="0"/>
                        <a:t>vein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664"/>
                        </a:lnSpc>
                      </a:pPr>
                      <a:r>
                        <a:rPr sz="1400" spc="114" dirty="0"/>
                        <a:t>99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664"/>
                        </a:lnSpc>
                      </a:pPr>
                      <a:r>
                        <a:rPr sz="1400" spc="105" dirty="0"/>
                        <a:t>10.79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664"/>
                        </a:lnSpc>
                      </a:pPr>
                      <a:r>
                        <a:rPr sz="1400" spc="140" dirty="0"/>
                        <a:t>9.17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2"/>
          <p:cNvSpPr txBox="1"/>
          <p:nvPr/>
        </p:nvSpPr>
        <p:spPr>
          <a:xfrm>
            <a:off x="2312126" y="3946281"/>
            <a:ext cx="7602583" cy="2580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100"/>
              </a:spcBef>
            </a:pP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Cortisol 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Adrenal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Vein/peripheral: </a:t>
            </a:r>
            <a:r>
              <a:rPr sz="2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11.29/10.79= 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1.04  </a:t>
            </a:r>
            <a:endParaRPr lang="en-US" sz="2000" spc="1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18200"/>
              </a:lnSpc>
              <a:spcBef>
                <a:spcPts val="100"/>
              </a:spcBef>
            </a:pPr>
            <a:r>
              <a:rPr sz="20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Cortisol 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Adrenal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Vein/peripheral: </a:t>
            </a:r>
            <a:r>
              <a:rPr sz="20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8.6/10.79=0.797 </a:t>
            </a:r>
            <a:endParaRPr lang="en-US" sz="2000" spc="15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18200"/>
              </a:lnSpc>
              <a:spcBef>
                <a:spcPts val="100"/>
              </a:spcBef>
            </a:pPr>
            <a:r>
              <a:rPr sz="2000" spc="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A/C 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Adrenal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V.: </a:t>
            </a:r>
            <a:r>
              <a:rPr sz="20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62.2/11.29=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5.50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330450">
              <a:lnSpc>
                <a:spcPct val="118200"/>
              </a:lnSpc>
            </a:pPr>
            <a:r>
              <a:rPr sz="20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A/C 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0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Adrenal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V.: </a:t>
            </a:r>
            <a:r>
              <a:rPr sz="20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90.4/8.6=10.5  </a:t>
            </a:r>
            <a:endParaRPr lang="en-US" sz="2000" spc="16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330450">
              <a:lnSpc>
                <a:spcPct val="118200"/>
              </a:lnSpc>
            </a:pPr>
            <a:r>
              <a:rPr sz="2000" spc="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A/C 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</a:t>
            </a:r>
            <a:r>
              <a:rPr sz="20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V.=</a:t>
            </a:r>
            <a:r>
              <a:rPr sz="20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99/10.79=9.17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10540">
              <a:lnSpc>
                <a:spcPct val="118200"/>
              </a:lnSpc>
            </a:pPr>
            <a:r>
              <a:rPr sz="20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A/C 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Adrenal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V./peripheral </a:t>
            </a:r>
            <a:r>
              <a:rPr sz="20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V.=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5.50/9.17=0.599  </a:t>
            </a:r>
            <a:endParaRPr lang="en-US" sz="2000" spc="15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10540">
              <a:lnSpc>
                <a:spcPct val="118200"/>
              </a:lnSpc>
            </a:pPr>
            <a:r>
              <a:rPr sz="2000" spc="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A/C </a:t>
            </a:r>
            <a:r>
              <a:rPr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Adrenal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V./peripheral</a:t>
            </a:r>
            <a:r>
              <a:rPr sz="20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V.=10.5/9.17=1.14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396" y="718457"/>
            <a:ext cx="83836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AVS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ilateral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adrenal masses CT scan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(homogeneous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size less than 4 cm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aldosterone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Overnight Dexamethasone Sup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with normal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UFC , Suppress ACTH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recommended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follow up annually with CT scans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lab tests AND medical treatment.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46111" y="1716080"/>
          <a:ext cx="7622679" cy="3305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14515">
                  <a:extLst>
                    <a:ext uri="{9D8B030D-6E8A-4147-A177-3AD203B41FA5}">
                      <a16:colId xmlns="" xmlns:a16="http://schemas.microsoft.com/office/drawing/2014/main" val="4214445497"/>
                    </a:ext>
                  </a:extLst>
                </a:gridCol>
                <a:gridCol w="2554082">
                  <a:extLst>
                    <a:ext uri="{9D8B030D-6E8A-4147-A177-3AD203B41FA5}">
                      <a16:colId xmlns="" xmlns:a16="http://schemas.microsoft.com/office/drawing/2014/main" val="252150557"/>
                    </a:ext>
                  </a:extLst>
                </a:gridCol>
                <a:gridCol w="2554082">
                  <a:extLst>
                    <a:ext uri="{9D8B030D-6E8A-4147-A177-3AD203B41FA5}">
                      <a16:colId xmlns="" xmlns:a16="http://schemas.microsoft.com/office/drawing/2014/main" val="3141837795"/>
                    </a:ext>
                  </a:extLst>
                </a:gridCol>
              </a:tblGrid>
              <a:tr h="367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99.3.6… </a:t>
                      </a:r>
                      <a:r>
                        <a:rPr lang="en-US" dirty="0" err="1" smtClean="0"/>
                        <a:t>Gholhak</a:t>
                      </a:r>
                      <a:r>
                        <a:rPr lang="en-US" dirty="0" smtClean="0"/>
                        <a:t> 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6651406"/>
                  </a:ext>
                </a:extLst>
              </a:tr>
              <a:tr h="367280">
                <a:tc>
                  <a:txBody>
                    <a:bodyPr/>
                    <a:lstStyle/>
                    <a:p>
                      <a:r>
                        <a:rPr lang="en-US" dirty="0" smtClean="0"/>
                        <a:t>FSH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mIU</a:t>
                      </a:r>
                      <a:r>
                        <a:rPr lang="en-US" baseline="0" dirty="0" smtClean="0"/>
                        <a:t>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3.5-12.5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1752977"/>
                  </a:ext>
                </a:extLst>
              </a:tr>
              <a:tr h="367280"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 IU/L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2.4-12.6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0273108"/>
                  </a:ext>
                </a:extLst>
              </a:tr>
              <a:tr h="367280">
                <a:tc>
                  <a:txBody>
                    <a:bodyPr/>
                    <a:lstStyle/>
                    <a:p>
                      <a:r>
                        <a:rPr lang="en-US" dirty="0" smtClean="0"/>
                        <a:t>Cortisol (8am)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 </a:t>
                      </a:r>
                      <a:r>
                        <a:rPr lang="en-US" dirty="0" err="1" smtClean="0"/>
                        <a:t>mcgr</a:t>
                      </a:r>
                      <a:r>
                        <a:rPr lang="en-US" dirty="0" smtClean="0"/>
                        <a:t>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4.3-22.4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1391399"/>
                  </a:ext>
                </a:extLst>
              </a:tr>
              <a:tr h="367280"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19.4 </a:t>
                      </a:r>
                      <a:r>
                        <a:rPr lang="en-US" dirty="0" err="1" smtClean="0"/>
                        <a:t>pg</a:t>
                      </a:r>
                      <a:r>
                        <a:rPr lang="en-US" dirty="0" smtClean="0"/>
                        <a:t>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7.1-56.3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3916033"/>
                  </a:ext>
                </a:extLst>
              </a:tr>
              <a:tr h="367280">
                <a:tc>
                  <a:txBody>
                    <a:bodyPr/>
                    <a:lstStyle/>
                    <a:p>
                      <a:r>
                        <a:rPr lang="en-US" dirty="0" smtClean="0"/>
                        <a:t>Plasma</a:t>
                      </a:r>
                      <a:r>
                        <a:rPr lang="en-US" baseline="0" dirty="0" smtClean="0"/>
                        <a:t> Direct Renin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17.6 </a:t>
                      </a:r>
                      <a:r>
                        <a:rPr lang="en-US" dirty="0" err="1" smtClean="0"/>
                        <a:t>micIU</a:t>
                      </a:r>
                      <a:r>
                        <a:rPr lang="en-US" dirty="0" smtClean="0"/>
                        <a:t>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5.3-99.1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6688906"/>
                  </a:ext>
                </a:extLst>
              </a:tr>
              <a:tr h="36728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Aldostrone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79.8 ng/dl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3.7-43.2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8028547"/>
                  </a:ext>
                </a:extLst>
              </a:tr>
              <a:tr h="367280"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3269670"/>
                  </a:ext>
                </a:extLst>
              </a:tr>
              <a:tr h="36728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027587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95150" y="683394"/>
            <a:ext cx="6060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Foll0w </a:t>
            </a:r>
            <a:r>
              <a:rPr lang="en-US" sz="3600" b="1" dirty="0" smtClean="0">
                <a:solidFill>
                  <a:srgbClr val="92D050"/>
                </a:solidFill>
              </a:rPr>
              <a:t>UP LAB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9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/>
          </p:cNvGraphicFramePr>
          <p:nvPr>
            <p:extLst/>
          </p:nvPr>
        </p:nvGraphicFramePr>
        <p:xfrm>
          <a:off x="665705" y="387221"/>
          <a:ext cx="5715000" cy="148499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57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2473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135" dirty="0"/>
                        <a:t>24-h-Urine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2000" spc="285" dirty="0" smtClean="0"/>
                        <a:t>99.9.15-Gholhak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70" dirty="0"/>
                        <a:t>Volume(ml)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sz="1800" spc="120" dirty="0" smtClean="0"/>
                        <a:t>1500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120" dirty="0"/>
                        <a:t>Cr(gr/24h)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US" sz="1800" spc="120" dirty="0" smtClean="0"/>
                        <a:t>1395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35" dirty="0"/>
                        <a:t>UFC(micro </a:t>
                      </a:r>
                      <a:r>
                        <a:rPr sz="1800" spc="155" dirty="0"/>
                        <a:t>gr/24h)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en-US" sz="1800" spc="120" dirty="0" smtClean="0"/>
                        <a:t>41.6(3.5-142)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09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65705" y="2342943"/>
          <a:ext cx="571500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57500">
                  <a:extLst>
                    <a:ext uri="{9D8B030D-6E8A-4147-A177-3AD203B41FA5}">
                      <a16:colId xmlns="" xmlns:a16="http://schemas.microsoft.com/office/drawing/2014/main" val="2065286611"/>
                    </a:ext>
                  </a:extLst>
                </a:gridCol>
                <a:gridCol w="2857500">
                  <a:extLst>
                    <a:ext uri="{9D8B030D-6E8A-4147-A177-3AD203B41FA5}">
                      <a16:colId xmlns="" xmlns:a16="http://schemas.microsoft.com/office/drawing/2014/main" val="171880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99.9.15-Gholhak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752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VMA mg/24h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 (0-13.6)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3509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Metanephrine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 (&lt;350)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13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Normetanephrine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791 (600)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50040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665705" y="4257199"/>
          <a:ext cx="7622678" cy="101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74082">
                  <a:extLst>
                    <a:ext uri="{9D8B030D-6E8A-4147-A177-3AD203B41FA5}">
                      <a16:colId xmlns="" xmlns:a16="http://schemas.microsoft.com/office/drawing/2014/main" val="2167732585"/>
                    </a:ext>
                  </a:extLst>
                </a:gridCol>
                <a:gridCol w="3448596">
                  <a:extLst>
                    <a:ext uri="{9D8B030D-6E8A-4147-A177-3AD203B41FA5}">
                      <a16:colId xmlns="" xmlns:a16="http://schemas.microsoft.com/office/drawing/2014/main" val="3881027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Dose dexamethasone</a:t>
                      </a:r>
                      <a:r>
                        <a:rPr lang="en-US" baseline="0" dirty="0" smtClean="0"/>
                        <a:t> sup.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99.9.15…</a:t>
                      </a:r>
                      <a:r>
                        <a:rPr lang="en-US" dirty="0" err="1" smtClean="0"/>
                        <a:t>Gholhak</a:t>
                      </a:r>
                      <a:r>
                        <a:rPr lang="en-US" baseline="0" dirty="0" smtClean="0"/>
                        <a:t> Lab.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5466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593 </a:t>
                      </a:r>
                      <a:r>
                        <a:rPr lang="en-US" dirty="0" err="1" smtClean="0"/>
                        <a:t>nmol</a:t>
                      </a:r>
                      <a:r>
                        <a:rPr lang="en-US" dirty="0" smtClean="0"/>
                        <a:t>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29666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65705" y="5579609"/>
          <a:ext cx="7661866" cy="101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74082">
                  <a:extLst>
                    <a:ext uri="{9D8B030D-6E8A-4147-A177-3AD203B41FA5}">
                      <a16:colId xmlns="" xmlns:a16="http://schemas.microsoft.com/office/drawing/2014/main" val="2167732585"/>
                    </a:ext>
                  </a:extLst>
                </a:gridCol>
                <a:gridCol w="3487784">
                  <a:extLst>
                    <a:ext uri="{9D8B030D-6E8A-4147-A177-3AD203B41FA5}">
                      <a16:colId xmlns="" xmlns:a16="http://schemas.microsoft.com/office/drawing/2014/main" val="3881027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Dose dexamethasone</a:t>
                      </a:r>
                      <a:r>
                        <a:rPr lang="en-US" baseline="0" dirty="0" smtClean="0"/>
                        <a:t> sup.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99.10.27…Pars</a:t>
                      </a:r>
                      <a:r>
                        <a:rPr lang="en-US" baseline="0" dirty="0" smtClean="0"/>
                        <a:t> Lab.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5466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12.5 </a:t>
                      </a:r>
                      <a:r>
                        <a:rPr lang="en-US" sz="1800" spc="40" dirty="0" smtClean="0">
                          <a:solidFill>
                            <a:srgbClr val="C00000"/>
                          </a:solidFill>
                        </a:rPr>
                        <a:t>am(micro</a:t>
                      </a:r>
                      <a:r>
                        <a:rPr lang="en-US" sz="1800" spc="-325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spc="120" dirty="0" smtClean="0">
                          <a:solidFill>
                            <a:srgbClr val="C00000"/>
                          </a:solidFill>
                        </a:rPr>
                        <a:t>gr/dl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2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4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310" y="1799924"/>
            <a:ext cx="5919537" cy="2113129"/>
          </a:xfrm>
        </p:spPr>
        <p:txBody>
          <a:bodyPr/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Foll0w UP CT SCAN</a:t>
            </a:r>
            <a:endParaRPr lang="en-US" sz="4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39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86" y="250256"/>
            <a:ext cx="10635915" cy="641042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97.11.13</a:t>
            </a:r>
          </a:p>
          <a:p>
            <a:r>
              <a:rPr lang="en-US" sz="2400" dirty="0">
                <a:solidFill>
                  <a:srgbClr val="FFFF00"/>
                </a:solidFill>
              </a:rPr>
              <a:t>L</a:t>
            </a:r>
            <a:r>
              <a:rPr lang="en-US" sz="2400" dirty="0" smtClean="0">
                <a:solidFill>
                  <a:srgbClr val="FFFF00"/>
                </a:solidFill>
              </a:rPr>
              <a:t>esion </a:t>
            </a:r>
            <a:r>
              <a:rPr lang="en-US" sz="2400" dirty="0">
                <a:solidFill>
                  <a:srgbClr val="FFFF00"/>
                </a:solidFill>
              </a:rPr>
              <a:t>about </a:t>
            </a:r>
            <a:r>
              <a:rPr lang="en-US" sz="2400" dirty="0" smtClean="0">
                <a:solidFill>
                  <a:srgbClr val="FFFF00"/>
                </a:solidFill>
              </a:rPr>
              <a:t>32*20 </a:t>
            </a:r>
            <a:r>
              <a:rPr lang="en-US" sz="2400" dirty="0" smtClean="0"/>
              <a:t>mm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FFFF00"/>
                </a:solidFill>
              </a:rPr>
              <a:t>Lt</a:t>
            </a:r>
            <a:r>
              <a:rPr lang="en-US" sz="2400" dirty="0"/>
              <a:t> Adrenal</a:t>
            </a:r>
            <a:endParaRPr lang="en-US" sz="2400" dirty="0" smtClean="0"/>
          </a:p>
          <a:p>
            <a:r>
              <a:rPr lang="en-US" sz="2400" dirty="0">
                <a:solidFill>
                  <a:srgbClr val="FFFF00"/>
                </a:solidFill>
              </a:rPr>
              <a:t>L</a:t>
            </a:r>
            <a:r>
              <a:rPr lang="en-US" sz="2400" dirty="0" smtClean="0">
                <a:solidFill>
                  <a:srgbClr val="FFFF00"/>
                </a:solidFill>
              </a:rPr>
              <a:t>esion </a:t>
            </a:r>
            <a:r>
              <a:rPr lang="en-US" sz="2400" dirty="0">
                <a:solidFill>
                  <a:srgbClr val="FFFF00"/>
                </a:solidFill>
              </a:rPr>
              <a:t>about 30*20 </a:t>
            </a:r>
            <a:r>
              <a:rPr lang="en-US" sz="2400" dirty="0" smtClean="0"/>
              <a:t>mm </a:t>
            </a:r>
            <a:r>
              <a:rPr lang="en-US" sz="2400" dirty="0" err="1">
                <a:solidFill>
                  <a:srgbClr val="FFFF00"/>
                </a:solidFill>
              </a:rPr>
              <a:t>R</a:t>
            </a:r>
            <a:r>
              <a:rPr lang="en-US" sz="2400" dirty="0" err="1" smtClean="0">
                <a:solidFill>
                  <a:srgbClr val="FFFF00"/>
                </a:solidFill>
              </a:rPr>
              <a:t>t</a:t>
            </a:r>
            <a:r>
              <a:rPr lang="en-US" sz="2400" dirty="0" smtClean="0"/>
              <a:t> Adrenal</a:t>
            </a:r>
          </a:p>
          <a:p>
            <a:endParaRPr lang="en-US" sz="2400" dirty="0" smtClean="0"/>
          </a:p>
          <a:p>
            <a:r>
              <a:rPr lang="en-US" sz="2400" b="1" dirty="0">
                <a:solidFill>
                  <a:srgbClr val="00B050"/>
                </a:solidFill>
              </a:rPr>
              <a:t>97.12.19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FFFF00"/>
                </a:solidFill>
              </a:rPr>
              <a:t>H</a:t>
            </a:r>
            <a:r>
              <a:rPr lang="en-US" sz="2400" dirty="0" err="1" smtClean="0">
                <a:solidFill>
                  <a:srgbClr val="FFFF00"/>
                </a:solidFill>
              </a:rPr>
              <a:t>ypodense</a:t>
            </a:r>
            <a:r>
              <a:rPr lang="en-US" sz="2400" dirty="0" smtClean="0">
                <a:solidFill>
                  <a:srgbClr val="FFFF00"/>
                </a:solidFill>
              </a:rPr>
              <a:t> lesion </a:t>
            </a:r>
            <a:r>
              <a:rPr lang="en-US" sz="2400" dirty="0">
                <a:solidFill>
                  <a:srgbClr val="FFFF00"/>
                </a:solidFill>
              </a:rPr>
              <a:t>about 30*20 </a:t>
            </a:r>
            <a:r>
              <a:rPr lang="en-US" sz="2400" dirty="0"/>
              <a:t>mm with </a:t>
            </a:r>
            <a:r>
              <a:rPr lang="en-US" sz="2400" dirty="0">
                <a:solidFill>
                  <a:srgbClr val="FFFF00"/>
                </a:solidFill>
              </a:rPr>
              <a:t>absolute washout 73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FFFF00"/>
                </a:solidFill>
              </a:rPr>
              <a:t>Lt</a:t>
            </a:r>
            <a:r>
              <a:rPr lang="en-US" sz="2400" dirty="0"/>
              <a:t> Adrenal/ with peripheral enhancement that  Suggestive for adenoma.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FFFF00"/>
                </a:solidFill>
              </a:rPr>
              <a:t>I</a:t>
            </a:r>
            <a:r>
              <a:rPr lang="en-US" sz="2400" dirty="0" err="1" smtClean="0">
                <a:solidFill>
                  <a:srgbClr val="FFFF00"/>
                </a:solidFill>
              </a:rPr>
              <a:t>so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to </a:t>
            </a:r>
            <a:r>
              <a:rPr lang="en-US" sz="2400" dirty="0" err="1">
                <a:solidFill>
                  <a:srgbClr val="FFFF00"/>
                </a:solidFill>
              </a:rPr>
              <a:t>hyperdense</a:t>
            </a:r>
            <a:r>
              <a:rPr lang="en-US" sz="2400" dirty="0">
                <a:solidFill>
                  <a:srgbClr val="FFFF00"/>
                </a:solidFill>
              </a:rPr>
              <a:t> soft tissue mass 31* 16 </a:t>
            </a:r>
            <a:r>
              <a:rPr lang="en-US" sz="2400" dirty="0"/>
              <a:t>mm with </a:t>
            </a:r>
            <a:r>
              <a:rPr lang="en-US" sz="2400" dirty="0">
                <a:solidFill>
                  <a:srgbClr val="FFFF00"/>
                </a:solidFill>
              </a:rPr>
              <a:t>absolute washout 76 </a:t>
            </a:r>
            <a:r>
              <a:rPr lang="en-US" sz="2400" dirty="0"/>
              <a:t>in </a:t>
            </a:r>
            <a:r>
              <a:rPr lang="en-US" sz="2400" dirty="0" err="1">
                <a:solidFill>
                  <a:srgbClr val="FFFF00"/>
                </a:solidFill>
              </a:rPr>
              <a:t>Rt</a:t>
            </a:r>
            <a:r>
              <a:rPr lang="en-US" sz="2400" dirty="0"/>
              <a:t> Adrenal / </a:t>
            </a:r>
            <a:r>
              <a:rPr lang="en-US" sz="2400" dirty="0" err="1">
                <a:solidFill>
                  <a:srgbClr val="FFFF00"/>
                </a:solidFill>
              </a:rPr>
              <a:t>heterogenous</a:t>
            </a:r>
            <a:r>
              <a:rPr lang="en-US" sz="2400" dirty="0">
                <a:solidFill>
                  <a:srgbClr val="FFFF00"/>
                </a:solidFill>
              </a:rPr>
              <a:t> enhancement </a:t>
            </a:r>
            <a:r>
              <a:rPr lang="en-US" sz="2400" dirty="0"/>
              <a:t>in arterial </a:t>
            </a:r>
            <a:r>
              <a:rPr lang="en-US" sz="2400" dirty="0" smtClean="0"/>
              <a:t>phase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00B050"/>
                </a:solidFill>
              </a:rPr>
              <a:t>98.3.8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30*19 mm cystic/necrotic mass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FFFF00"/>
                </a:solidFill>
              </a:rPr>
              <a:t>Lt</a:t>
            </a:r>
            <a:r>
              <a:rPr lang="en-US" sz="2400" dirty="0"/>
              <a:t> Adrenal and </a:t>
            </a:r>
            <a:r>
              <a:rPr lang="en-US" sz="2400" dirty="0">
                <a:solidFill>
                  <a:srgbClr val="FFFF00"/>
                </a:solidFill>
              </a:rPr>
              <a:t>28*17 </a:t>
            </a:r>
            <a:r>
              <a:rPr lang="en-US" sz="2400" dirty="0"/>
              <a:t>mm in </a:t>
            </a:r>
            <a:r>
              <a:rPr lang="en-US" sz="2400" dirty="0" err="1">
                <a:solidFill>
                  <a:srgbClr val="FFFF00"/>
                </a:solidFill>
              </a:rPr>
              <a:t>Rt</a:t>
            </a:r>
            <a:r>
              <a:rPr lang="en-US" sz="2400" dirty="0"/>
              <a:t> Adrenal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64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eferral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 endocrinology clinic for re-examination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adrenal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14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07" y="240631"/>
            <a:ext cx="11319310" cy="648742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99.3.21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30*24 </a:t>
            </a:r>
            <a:r>
              <a:rPr lang="en-US" sz="2400" dirty="0"/>
              <a:t>mm oval </a:t>
            </a:r>
            <a:r>
              <a:rPr lang="en-US" sz="2400" dirty="0" smtClean="0"/>
              <a:t>shape </a:t>
            </a:r>
            <a:r>
              <a:rPr lang="en-US" sz="2400" dirty="0" err="1" smtClean="0">
                <a:solidFill>
                  <a:srgbClr val="FFFF00"/>
                </a:solidFill>
              </a:rPr>
              <a:t>hypodense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mass in </a:t>
            </a:r>
            <a:r>
              <a:rPr lang="en-US" sz="2400" dirty="0" smtClean="0">
                <a:solidFill>
                  <a:srgbClr val="FFFF00"/>
                </a:solidFill>
              </a:rPr>
              <a:t>Lt </a:t>
            </a:r>
            <a:r>
              <a:rPr lang="en-US" sz="2400" dirty="0" smtClean="0"/>
              <a:t>Adrenal with absolute washout </a:t>
            </a:r>
            <a:r>
              <a:rPr lang="en-US" sz="2400" dirty="0"/>
              <a:t>64 </a:t>
            </a:r>
            <a:r>
              <a:rPr lang="en-US" sz="2400" dirty="0" smtClean="0"/>
              <a:t> that  Suggestive for lipid </a:t>
            </a:r>
            <a:r>
              <a:rPr lang="en-US" sz="2400" dirty="0"/>
              <a:t>poor </a:t>
            </a:r>
            <a:r>
              <a:rPr lang="en-US" sz="2400" dirty="0" smtClean="0"/>
              <a:t>adenoma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31*23 </a:t>
            </a:r>
            <a:r>
              <a:rPr lang="en-US" sz="2400" dirty="0" smtClean="0"/>
              <a:t>mm  oval shape </a:t>
            </a:r>
            <a:r>
              <a:rPr lang="en-US" sz="2400" dirty="0" err="1" smtClean="0">
                <a:solidFill>
                  <a:srgbClr val="FFFF00"/>
                </a:solidFill>
              </a:rPr>
              <a:t>iso</a:t>
            </a:r>
            <a:r>
              <a:rPr lang="en-US" sz="2400" dirty="0" smtClean="0">
                <a:solidFill>
                  <a:srgbClr val="FFFF00"/>
                </a:solidFill>
              </a:rPr>
              <a:t> to </a:t>
            </a:r>
            <a:r>
              <a:rPr lang="en-US" sz="2400" dirty="0" err="1" smtClean="0">
                <a:solidFill>
                  <a:srgbClr val="FFFF00"/>
                </a:solidFill>
              </a:rPr>
              <a:t>hypodense</a:t>
            </a:r>
            <a:r>
              <a:rPr lang="en-US" sz="2400" dirty="0" smtClean="0"/>
              <a:t> </a:t>
            </a:r>
            <a:r>
              <a:rPr lang="en-US" sz="2400" dirty="0"/>
              <a:t>mass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in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Rt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/>
              <a:t>Adrenal with absolute washout </a:t>
            </a:r>
            <a:r>
              <a:rPr lang="en-US" sz="2400" dirty="0" smtClean="0"/>
              <a:t>57 that suspicious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99.12.9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25*20*24 </a:t>
            </a:r>
            <a:r>
              <a:rPr lang="en-US" sz="2400" dirty="0">
                <a:solidFill>
                  <a:srgbClr val="FFFF00"/>
                </a:solidFill>
              </a:rPr>
              <a:t>mm </a:t>
            </a:r>
            <a:r>
              <a:rPr lang="en-US" sz="2400" dirty="0" err="1" smtClean="0">
                <a:solidFill>
                  <a:srgbClr val="FFFF00"/>
                </a:solidFill>
              </a:rPr>
              <a:t>hemogenous</a:t>
            </a:r>
            <a:r>
              <a:rPr lang="en-US" sz="2400" dirty="0" smtClean="0">
                <a:solidFill>
                  <a:srgbClr val="FFFF00"/>
                </a:solidFill>
              </a:rPr>
              <a:t> mass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lipid poor adenoma) in </a:t>
            </a:r>
            <a:r>
              <a:rPr lang="en-US" sz="2400" dirty="0" smtClean="0">
                <a:solidFill>
                  <a:srgbClr val="FFFF00"/>
                </a:solidFill>
              </a:rPr>
              <a:t>Lt</a:t>
            </a:r>
            <a:r>
              <a:rPr lang="en-US" sz="2400" dirty="0" smtClean="0"/>
              <a:t> </a:t>
            </a:r>
            <a:r>
              <a:rPr lang="en-US" sz="2400" dirty="0"/>
              <a:t>Adrenal </a:t>
            </a:r>
            <a:r>
              <a:rPr lang="en-US" sz="2400" dirty="0" smtClean="0"/>
              <a:t>( 10 </a:t>
            </a:r>
            <a:r>
              <a:rPr lang="en-US" sz="2400" dirty="0" err="1" smtClean="0"/>
              <a:t>hounsfield</a:t>
            </a:r>
            <a:r>
              <a:rPr lang="en-US" sz="2400" dirty="0" smtClean="0"/>
              <a:t> unit in without contrast phase) absolute </a:t>
            </a:r>
            <a:r>
              <a:rPr lang="en-US" sz="2400" dirty="0"/>
              <a:t>washout </a:t>
            </a:r>
            <a:r>
              <a:rPr lang="en-US" sz="2400" dirty="0" smtClean="0"/>
              <a:t> 70 (suggestive adenoma)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28*16*23 mm </a:t>
            </a:r>
            <a:r>
              <a:rPr lang="en-US" sz="2400" dirty="0" err="1" smtClean="0">
                <a:solidFill>
                  <a:srgbClr val="FFFF00"/>
                </a:solidFill>
              </a:rPr>
              <a:t>iso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to </a:t>
            </a:r>
            <a:r>
              <a:rPr lang="en-US" sz="2400" dirty="0" err="1" smtClean="0">
                <a:solidFill>
                  <a:srgbClr val="FFFF00"/>
                </a:solidFill>
              </a:rPr>
              <a:t>hypodense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mass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dirty="0" err="1" smtClean="0">
                <a:solidFill>
                  <a:srgbClr val="FFFF00"/>
                </a:solidFill>
              </a:rPr>
              <a:t>Rt</a:t>
            </a:r>
            <a:r>
              <a:rPr lang="en-US" sz="2400" dirty="0" smtClean="0"/>
              <a:t> Adrenal (30 </a:t>
            </a:r>
            <a:r>
              <a:rPr lang="en-US" sz="2400" dirty="0" err="1" smtClean="0"/>
              <a:t>hounsfield</a:t>
            </a:r>
            <a:r>
              <a:rPr lang="en-US" sz="2400" dirty="0" smtClean="0"/>
              <a:t> </a:t>
            </a:r>
            <a:r>
              <a:rPr lang="en-US" sz="2400" dirty="0"/>
              <a:t>unit in without contrast phase) </a:t>
            </a:r>
            <a:r>
              <a:rPr lang="en-US" sz="2400" dirty="0" smtClean="0"/>
              <a:t>absolute washout 56  (that suspicious) </a:t>
            </a:r>
          </a:p>
        </p:txBody>
      </p:sp>
    </p:spTree>
    <p:extLst>
      <p:ext uri="{BB962C8B-B14F-4D97-AF65-F5344CB8AC3E}">
        <p14:creationId xmlns:p14="http://schemas.microsoft.com/office/powerpoint/2010/main" val="36931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3" y="389822"/>
            <a:ext cx="10728960" cy="6246057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4" name="Straight Connector 3"/>
          <p:cNvCxnSpPr/>
          <p:nvPr/>
        </p:nvCxnSpPr>
        <p:spPr>
          <a:xfrm flipV="1">
            <a:off x="4774131" y="4004109"/>
            <a:ext cx="558265" cy="50051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610501" y="3907857"/>
            <a:ext cx="856648" cy="875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72437" y="3811604"/>
            <a:ext cx="770021" cy="779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6" idx="7"/>
          </p:cNvCxnSpPr>
          <p:nvPr/>
        </p:nvCxnSpPr>
        <p:spPr>
          <a:xfrm flipV="1">
            <a:off x="4774131" y="4036129"/>
            <a:ext cx="567565" cy="4684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968691" y="4036129"/>
            <a:ext cx="558265" cy="3722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8691" y="4004109"/>
            <a:ext cx="394635" cy="404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80008" y="4167739"/>
            <a:ext cx="365760" cy="24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21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BMD :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98.03.22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2" y="2126048"/>
            <a:ext cx="5443623" cy="215084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91" y="2126047"/>
            <a:ext cx="5097199" cy="215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BMD : 98.11.1</a:t>
            </a: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866458"/>
            <a:ext cx="5336679" cy="228714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26" y="1972491"/>
            <a:ext cx="5199660" cy="20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734" y="370506"/>
            <a:ext cx="46858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99.12.3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" y="1969361"/>
            <a:ext cx="5472669" cy="2001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71" y="1969361"/>
            <a:ext cx="5301927" cy="2001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68" y="4554301"/>
            <a:ext cx="6211236" cy="14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60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57" y="452718"/>
            <a:ext cx="8847677" cy="798566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398" y="1321398"/>
            <a:ext cx="10043962" cy="48965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400" dirty="0" smtClean="0"/>
              <a:t>10 </a:t>
            </a:r>
            <a:r>
              <a:rPr lang="en-US" sz="2400" dirty="0"/>
              <a:t>years </a:t>
            </a:r>
            <a:r>
              <a:rPr lang="en-US" sz="2400" dirty="0" smtClean="0"/>
              <a:t>ago (BP was150/110 mmHg, But HTN was uncontrolled despite using 3 antihypertensive drug categories   until  </a:t>
            </a:r>
            <a:r>
              <a:rPr lang="en-US" sz="2400" dirty="0" smtClean="0"/>
              <a:t>2 years </a:t>
            </a:r>
            <a:r>
              <a:rPr lang="en-US" sz="2400" dirty="0" smtClean="0"/>
              <a:t>ago.)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IBS</a:t>
            </a:r>
          </a:p>
          <a:p>
            <a:r>
              <a:rPr lang="en-US" sz="2400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</a:t>
            </a:r>
            <a:r>
              <a:rPr lang="en-US" sz="2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(</a:t>
            </a:r>
            <a:r>
              <a:rPr lang="en-US" sz="2400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400" spc="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lang="en-US" sz="2400" spc="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1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2400" spc="1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10-min-</a:t>
            </a:r>
            <a:r>
              <a:rPr lang="en-US" sz="2400" spc="1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morning </a:t>
            </a:r>
            <a:r>
              <a:rPr lang="en-US" sz="2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stiffness, </a:t>
            </a:r>
            <a:r>
              <a:rPr lang="en-US" sz="2400" spc="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4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Rheumatologist </a:t>
            </a:r>
            <a:r>
              <a:rPr lang="en-US" sz="2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visits, </a:t>
            </a:r>
            <a:r>
              <a:rPr lang="en-US" sz="2400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naproxen </a:t>
            </a:r>
            <a:r>
              <a:rPr lang="en-US" sz="2400" spc="1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en-US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PRN  </a:t>
            </a:r>
            <a:r>
              <a:rPr lang="en-US" sz="2400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400" spc="-4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prescribed.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6111" y="391885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4293" y="4828776"/>
            <a:ext cx="8946541" cy="152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60350" indent="-248285">
              <a:spcBef>
                <a:spcPts val="525"/>
              </a:spcBef>
              <a:buClr>
                <a:srgbClr val="2CA1BE"/>
              </a:buClr>
              <a:buSzPct val="68750"/>
              <a:buFont typeface="Wingdings 3" charset="2"/>
              <a:buChar char=""/>
              <a:tabLst>
                <a:tab pos="260350" algn="l"/>
                <a:tab pos="260985" algn="l"/>
              </a:tabLst>
            </a:pPr>
            <a:r>
              <a:rPr lang="en-US" sz="26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Spironolactone </a:t>
            </a:r>
            <a:r>
              <a:rPr lang="en-US" sz="2600" spc="1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6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/BD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350" indent="-248285">
              <a:spcBef>
                <a:spcPts val="425"/>
              </a:spcBef>
              <a:buClr>
                <a:srgbClr val="2CA1BE"/>
              </a:buClr>
              <a:buSzPct val="68750"/>
              <a:buFont typeface="Wingdings 3" charset="2"/>
              <a:buChar char=""/>
              <a:tabLst>
                <a:tab pos="260350" algn="l"/>
                <a:tab pos="260985" algn="l"/>
              </a:tabLst>
            </a:pPr>
            <a:r>
              <a:rPr lang="en-US" sz="2600" spc="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Losartan 25 /BID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33185" y="936732"/>
            <a:ext cx="8946541" cy="5795681"/>
          </a:xfrm>
        </p:spPr>
        <p:txBody>
          <a:bodyPr/>
          <a:lstStyle/>
          <a:p>
            <a:pPr marL="12066" indent="0">
              <a:spcBef>
                <a:spcPts val="130"/>
              </a:spcBef>
              <a:buClr>
                <a:srgbClr val="2CA1BE"/>
              </a:buClr>
              <a:buSzPct val="60000"/>
              <a:buNone/>
              <a:tabLst>
                <a:tab pos="450850" algn="l"/>
                <a:tab pos="451484" algn="l"/>
              </a:tabLst>
            </a:pPr>
            <a:r>
              <a:rPr lang="en-US" sz="240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 </a:t>
            </a:r>
            <a:r>
              <a:rPr lang="en-US" sz="2400" spc="1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US" sz="240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</a:p>
          <a:p>
            <a:pPr marL="12066" indent="0">
              <a:spcBef>
                <a:spcPts val="130"/>
              </a:spcBef>
              <a:buClr>
                <a:srgbClr val="2CA1BE"/>
              </a:buClr>
              <a:buSzPct val="60000"/>
              <a:buNone/>
              <a:tabLst>
                <a:tab pos="450850" algn="l"/>
                <a:tab pos="451484" algn="l"/>
              </a:tabLst>
            </a:pPr>
            <a:r>
              <a:rPr lang="en-US" sz="2400" spc="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usage </a:t>
            </a:r>
            <a:r>
              <a:rPr lang="en-US" sz="2400" spc="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alcohol, cigarette, </a:t>
            </a:r>
            <a:r>
              <a:rPr lang="en-US" sz="2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licorice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caffeine.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indent="0">
              <a:buClr>
                <a:srgbClr val="2CA1BE"/>
              </a:buClr>
              <a:buSzPct val="68750"/>
              <a:buNone/>
              <a:tabLst>
                <a:tab pos="355600" algn="l"/>
                <a:tab pos="356235" algn="l"/>
              </a:tabLst>
            </a:pPr>
            <a:r>
              <a:rPr lang="en-US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GYN</a:t>
            </a:r>
            <a:r>
              <a:rPr lang="en-US"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US"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64795" indent="0">
              <a:lnSpc>
                <a:spcPts val="2850"/>
              </a:lnSpc>
              <a:spcBef>
                <a:spcPts val="545"/>
              </a:spcBef>
              <a:buNone/>
            </a:pPr>
            <a:r>
              <a:rPr lang="en-U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24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400" spc="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NVD (</a:t>
            </a:r>
            <a:r>
              <a:rPr lang="en-US" sz="2400" spc="1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live </a:t>
            </a:r>
            <a:r>
              <a:rPr lang="en-US" sz="2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child)</a:t>
            </a:r>
            <a:r>
              <a:rPr lang="en-US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Irregular </a:t>
            </a:r>
            <a:r>
              <a:rPr lang="en-US" sz="2400" spc="1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mense</a:t>
            </a:r>
            <a:endParaRPr lang="en-US" sz="2400" spc="14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64795" indent="0">
              <a:lnSpc>
                <a:spcPts val="2850"/>
              </a:lnSpc>
              <a:spcBef>
                <a:spcPts val="545"/>
              </a:spcBef>
              <a:buNone/>
            </a:pPr>
            <a:r>
              <a:rPr lang="en-US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spc="1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oligomenorrhea</a:t>
            </a:r>
            <a:r>
              <a:rPr lang="en-US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hypermenorrhea) from 2 years ago</a:t>
            </a:r>
          </a:p>
          <a:p>
            <a:pPr marL="0" marR="264795" indent="0">
              <a:lnSpc>
                <a:spcPts val="2850"/>
              </a:lnSpc>
              <a:spcBef>
                <a:spcPts val="545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19685" indent="0">
              <a:lnSpc>
                <a:spcPct val="101499"/>
              </a:lnSpc>
              <a:spcBef>
                <a:spcPts val="240"/>
              </a:spcBef>
              <a:buClr>
                <a:srgbClr val="2CA1BE"/>
              </a:buClr>
              <a:buSzPct val="60000"/>
              <a:buNone/>
              <a:tabLst>
                <a:tab pos="450850" algn="l"/>
                <a:tab pos="451484" algn="l"/>
                <a:tab pos="3109595" algn="l"/>
              </a:tabLst>
            </a:pPr>
            <a:r>
              <a:rPr lang="en-US"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FH:</a:t>
            </a:r>
          </a:p>
          <a:p>
            <a:pPr marL="12065" marR="19685" indent="0">
              <a:lnSpc>
                <a:spcPct val="101499"/>
              </a:lnSpc>
              <a:spcBef>
                <a:spcPts val="240"/>
              </a:spcBef>
              <a:buClr>
                <a:srgbClr val="2CA1BE"/>
              </a:buClr>
              <a:buSzPct val="60000"/>
              <a:buNone/>
              <a:tabLst>
                <a:tab pos="450850" algn="l"/>
                <a:tab pos="451484" algn="l"/>
                <a:tab pos="3109595" algn="l"/>
              </a:tabLst>
            </a:pPr>
            <a:r>
              <a:rPr lang="en-US" sz="24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spc="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ild</a:t>
            </a:r>
            <a:r>
              <a:rPr lang="en-US" sz="2400" spc="4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HTN</a:t>
            </a:r>
            <a:r>
              <a:rPr lang="en-US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24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400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 and dead in 57y (MI)</a:t>
            </a:r>
          </a:p>
          <a:p>
            <a:pPr marL="12065" marR="19685" indent="0">
              <a:lnSpc>
                <a:spcPct val="101499"/>
              </a:lnSpc>
              <a:spcBef>
                <a:spcPts val="240"/>
              </a:spcBef>
              <a:buClr>
                <a:srgbClr val="2CA1BE"/>
              </a:buClr>
              <a:buSzPct val="60000"/>
              <a:buNone/>
              <a:tabLst>
                <a:tab pos="450850" algn="l"/>
                <a:tab pos="451484" algn="l"/>
                <a:tab pos="3109595" algn="l"/>
              </a:tabLst>
            </a:pPr>
            <a:r>
              <a:rPr lang="en-US"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CVA </a:t>
            </a:r>
            <a:r>
              <a:rPr lang="en-US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</a:t>
            </a:r>
            <a:r>
              <a:rPr lang="en-US" sz="2400" spc="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Systems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15" y="1308333"/>
            <a:ext cx="10718575" cy="5327597"/>
          </a:xfrm>
        </p:spPr>
        <p:txBody>
          <a:bodyPr>
            <a:normAutofit/>
          </a:bodyPr>
          <a:lstStyle/>
          <a:p>
            <a:pPr marL="260350" marR="108585" indent="-248285">
              <a:spcBef>
                <a:spcPts val="100"/>
              </a:spcBef>
              <a:buClr>
                <a:srgbClr val="2CA1BE"/>
              </a:buClr>
              <a:buSzPct val="70000"/>
              <a:buFont typeface="Arial"/>
              <a:buChar char=""/>
              <a:tabLst>
                <a:tab pos="260350" algn="l"/>
                <a:tab pos="260985" algn="l"/>
              </a:tabLst>
            </a:pPr>
            <a:r>
              <a:rPr lang="en-US" b="1" spc="25" dirty="0">
                <a:latin typeface="Arial"/>
                <a:cs typeface="Arial"/>
              </a:rPr>
              <a:t>Constitutional </a:t>
            </a:r>
            <a:r>
              <a:rPr lang="en-US" b="1" spc="15" dirty="0">
                <a:latin typeface="Arial"/>
                <a:cs typeface="Arial"/>
              </a:rPr>
              <a:t>symptoms: </a:t>
            </a:r>
            <a:r>
              <a:rPr lang="en-US" spc="3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Negative</a:t>
            </a:r>
            <a:r>
              <a:rPr lang="en-US" spc="35" dirty="0">
                <a:latin typeface="Arial"/>
                <a:cs typeface="Arial"/>
              </a:rPr>
              <a:t> </a:t>
            </a:r>
            <a:r>
              <a:rPr lang="en-US" spc="20" dirty="0">
                <a:latin typeface="Arial"/>
                <a:cs typeface="Arial"/>
              </a:rPr>
              <a:t>(Lack </a:t>
            </a:r>
            <a:r>
              <a:rPr lang="en-US" spc="95" dirty="0">
                <a:latin typeface="Arial"/>
                <a:cs typeface="Arial"/>
              </a:rPr>
              <a:t>of </a:t>
            </a:r>
            <a:r>
              <a:rPr lang="en-US" spc="35" dirty="0">
                <a:latin typeface="Arial"/>
                <a:cs typeface="Arial"/>
              </a:rPr>
              <a:t>energy, </a:t>
            </a:r>
            <a:r>
              <a:rPr lang="en-US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no </a:t>
            </a:r>
            <a:r>
              <a:rPr lang="en-US" spc="7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unexplained </a:t>
            </a:r>
            <a:r>
              <a:rPr lang="en-US" spc="6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weight  gain </a:t>
            </a:r>
            <a:r>
              <a:rPr lang="en-US" spc="8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or </a:t>
            </a:r>
            <a:r>
              <a:rPr lang="en-US" spc="6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weight </a:t>
            </a:r>
            <a:r>
              <a:rPr lang="en-US" spc="4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loss</a:t>
            </a:r>
            <a:r>
              <a:rPr lang="en-US" spc="55" dirty="0">
                <a:latin typeface="Arial"/>
                <a:cs typeface="Arial"/>
              </a:rPr>
              <a:t>,</a:t>
            </a:r>
            <a:r>
              <a:rPr lang="en-US" spc="55" dirty="0" smtClean="0">
                <a:latin typeface="Arial"/>
                <a:cs typeface="Arial"/>
              </a:rPr>
              <a:t> </a:t>
            </a:r>
            <a:r>
              <a:rPr lang="en-US" spc="45" dirty="0">
                <a:latin typeface="Arial"/>
                <a:cs typeface="Arial"/>
              </a:rPr>
              <a:t>loss </a:t>
            </a:r>
            <a:r>
              <a:rPr lang="en-US" spc="100" dirty="0">
                <a:latin typeface="Arial"/>
                <a:cs typeface="Arial"/>
              </a:rPr>
              <a:t>of </a:t>
            </a:r>
            <a:r>
              <a:rPr lang="en-US" spc="70" dirty="0">
                <a:latin typeface="Arial"/>
                <a:cs typeface="Arial"/>
              </a:rPr>
              <a:t>appetite, </a:t>
            </a:r>
            <a:r>
              <a:rPr lang="en-US" spc="40" dirty="0">
                <a:latin typeface="Arial"/>
                <a:cs typeface="Arial"/>
              </a:rPr>
              <a:t>fever, </a:t>
            </a:r>
            <a:r>
              <a:rPr lang="en-US" spc="90" dirty="0">
                <a:latin typeface="Arial"/>
                <a:cs typeface="Arial"/>
              </a:rPr>
              <a:t>night </a:t>
            </a:r>
            <a:r>
              <a:rPr lang="en-US" spc="25" dirty="0">
                <a:latin typeface="Arial"/>
                <a:cs typeface="Arial"/>
              </a:rPr>
              <a:t>sweats, </a:t>
            </a:r>
            <a:r>
              <a:rPr lang="en-US" spc="85" dirty="0">
                <a:latin typeface="Arial"/>
                <a:cs typeface="Arial"/>
              </a:rPr>
              <a:t>pain </a:t>
            </a:r>
            <a:r>
              <a:rPr lang="en-US" spc="100" dirty="0">
                <a:latin typeface="Arial"/>
                <a:cs typeface="Arial"/>
              </a:rPr>
              <a:t>in </a:t>
            </a:r>
            <a:r>
              <a:rPr lang="en-US" spc="35" dirty="0">
                <a:latin typeface="Arial"/>
                <a:cs typeface="Arial"/>
              </a:rPr>
              <a:t>jaws </a:t>
            </a:r>
            <a:r>
              <a:rPr lang="en-US" spc="45" dirty="0">
                <a:latin typeface="Arial"/>
                <a:cs typeface="Arial"/>
              </a:rPr>
              <a:t>when  </a:t>
            </a:r>
            <a:r>
              <a:rPr lang="en-US" spc="50" dirty="0">
                <a:latin typeface="Arial"/>
                <a:cs typeface="Arial"/>
              </a:rPr>
              <a:t>eating, </a:t>
            </a:r>
            <a:r>
              <a:rPr lang="en-US" spc="40" dirty="0">
                <a:latin typeface="Arial"/>
                <a:cs typeface="Arial"/>
              </a:rPr>
              <a:t>scalp tenderness, </a:t>
            </a:r>
            <a:r>
              <a:rPr lang="en-US" spc="100" dirty="0">
                <a:latin typeface="Arial"/>
                <a:cs typeface="Arial"/>
              </a:rPr>
              <a:t>prior </a:t>
            </a:r>
            <a:r>
              <a:rPr lang="en-US" spc="60" dirty="0">
                <a:latin typeface="Arial"/>
                <a:cs typeface="Arial"/>
              </a:rPr>
              <a:t>diagnosis </a:t>
            </a:r>
            <a:r>
              <a:rPr lang="en-US" spc="95" dirty="0">
                <a:latin typeface="Arial"/>
                <a:cs typeface="Arial"/>
              </a:rPr>
              <a:t>of</a:t>
            </a:r>
            <a:r>
              <a:rPr lang="en-US" spc="-125" dirty="0">
                <a:latin typeface="Arial"/>
                <a:cs typeface="Arial"/>
              </a:rPr>
              <a:t> </a:t>
            </a:r>
            <a:r>
              <a:rPr lang="en-US" spc="25" dirty="0">
                <a:latin typeface="Arial"/>
                <a:cs typeface="Arial"/>
              </a:rPr>
              <a:t>cancer).</a:t>
            </a:r>
            <a:endParaRPr lang="en-US" dirty="0">
              <a:latin typeface="Arial"/>
              <a:cs typeface="Arial"/>
            </a:endParaRPr>
          </a:p>
          <a:p>
            <a:pPr marL="260350" marR="135255" indent="-248285">
              <a:spcBef>
                <a:spcPts val="385"/>
              </a:spcBef>
              <a:buClr>
                <a:srgbClr val="2CA1BE"/>
              </a:buClr>
              <a:buSzPct val="70000"/>
              <a:buFont typeface="Arial"/>
              <a:buChar char=""/>
              <a:tabLst>
                <a:tab pos="260350" algn="l"/>
                <a:tab pos="260985" algn="l"/>
              </a:tabLst>
            </a:pPr>
            <a:r>
              <a:rPr lang="en-US" b="1" spc="-5" dirty="0">
                <a:latin typeface="Arial"/>
                <a:cs typeface="Arial"/>
              </a:rPr>
              <a:t>Eyes, </a:t>
            </a:r>
            <a:r>
              <a:rPr lang="en-US" b="1" spc="-15" dirty="0">
                <a:latin typeface="Arial"/>
                <a:cs typeface="Arial"/>
              </a:rPr>
              <a:t>Ears, </a:t>
            </a:r>
            <a:r>
              <a:rPr lang="en-US" b="1" spc="25" dirty="0">
                <a:latin typeface="Arial"/>
                <a:cs typeface="Arial"/>
              </a:rPr>
              <a:t>nose, </a:t>
            </a:r>
            <a:r>
              <a:rPr lang="en-US" b="1" spc="55" dirty="0">
                <a:latin typeface="Arial"/>
                <a:cs typeface="Arial"/>
              </a:rPr>
              <a:t>mouth, </a:t>
            </a:r>
            <a:r>
              <a:rPr lang="en-US" b="1" spc="40" dirty="0">
                <a:latin typeface="Arial"/>
                <a:cs typeface="Arial"/>
              </a:rPr>
              <a:t>throat: </a:t>
            </a:r>
            <a:r>
              <a:rPr lang="en-US" spc="3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Negative</a:t>
            </a:r>
            <a:r>
              <a:rPr lang="en-US" spc="35" dirty="0">
                <a:latin typeface="Arial"/>
                <a:cs typeface="Arial"/>
              </a:rPr>
              <a:t> </a:t>
            </a:r>
            <a:r>
              <a:rPr lang="en-US" spc="75" dirty="0">
                <a:latin typeface="Arial"/>
                <a:cs typeface="Arial"/>
              </a:rPr>
              <a:t>(Difficulty </a:t>
            </a:r>
            <a:r>
              <a:rPr lang="en-US" spc="90" dirty="0">
                <a:latin typeface="Arial"/>
                <a:cs typeface="Arial"/>
              </a:rPr>
              <a:t>with </a:t>
            </a:r>
            <a:r>
              <a:rPr lang="en-US" spc="55" dirty="0">
                <a:latin typeface="Arial"/>
                <a:cs typeface="Arial"/>
              </a:rPr>
              <a:t>hearing, </a:t>
            </a:r>
            <a:r>
              <a:rPr lang="en-US" spc="50" dirty="0">
                <a:latin typeface="Arial"/>
                <a:cs typeface="Arial"/>
              </a:rPr>
              <a:t>sinus  </a:t>
            </a:r>
            <a:r>
              <a:rPr lang="en-US" spc="80" dirty="0">
                <a:latin typeface="Arial"/>
                <a:cs typeface="Arial"/>
              </a:rPr>
              <a:t>problems, </a:t>
            </a:r>
            <a:r>
              <a:rPr lang="en-US" spc="60" dirty="0">
                <a:latin typeface="Arial"/>
                <a:cs typeface="Arial"/>
              </a:rPr>
              <a:t>runny </a:t>
            </a:r>
            <a:r>
              <a:rPr lang="en-US" spc="30" dirty="0">
                <a:latin typeface="Arial"/>
                <a:cs typeface="Arial"/>
              </a:rPr>
              <a:t>nose, </a:t>
            </a:r>
            <a:r>
              <a:rPr lang="en-US" spc="85" dirty="0">
                <a:latin typeface="Arial"/>
                <a:cs typeface="Arial"/>
              </a:rPr>
              <a:t>post-nasal </a:t>
            </a:r>
            <a:r>
              <a:rPr lang="en-US" spc="105" dirty="0">
                <a:latin typeface="Arial"/>
                <a:cs typeface="Arial"/>
              </a:rPr>
              <a:t>drip, </a:t>
            </a:r>
            <a:r>
              <a:rPr lang="en-US" spc="85" dirty="0">
                <a:latin typeface="Arial"/>
                <a:cs typeface="Arial"/>
              </a:rPr>
              <a:t>ringing </a:t>
            </a:r>
            <a:r>
              <a:rPr lang="en-US" spc="100" dirty="0">
                <a:latin typeface="Arial"/>
                <a:cs typeface="Arial"/>
              </a:rPr>
              <a:t>in </a:t>
            </a:r>
            <a:r>
              <a:rPr lang="en-US" spc="25" dirty="0">
                <a:latin typeface="Arial"/>
                <a:cs typeface="Arial"/>
              </a:rPr>
              <a:t>ears, </a:t>
            </a:r>
            <a:r>
              <a:rPr lang="en-US" spc="100" dirty="0">
                <a:latin typeface="Arial"/>
                <a:cs typeface="Arial"/>
              </a:rPr>
              <a:t>mouth </a:t>
            </a:r>
            <a:r>
              <a:rPr lang="en-US" spc="30" dirty="0">
                <a:latin typeface="Arial"/>
                <a:cs typeface="Arial"/>
              </a:rPr>
              <a:t>sores, </a:t>
            </a:r>
            <a:r>
              <a:rPr lang="en-US" spc="45" dirty="0">
                <a:latin typeface="Arial"/>
                <a:cs typeface="Arial"/>
              </a:rPr>
              <a:t>loose  </a:t>
            </a:r>
            <a:r>
              <a:rPr lang="en-US" spc="50" dirty="0">
                <a:latin typeface="Arial"/>
                <a:cs typeface="Arial"/>
              </a:rPr>
              <a:t>teeth, </a:t>
            </a:r>
            <a:r>
              <a:rPr lang="en-US" spc="30" dirty="0">
                <a:latin typeface="Arial"/>
                <a:cs typeface="Arial"/>
              </a:rPr>
              <a:t>ear </a:t>
            </a:r>
            <a:r>
              <a:rPr lang="en-US" spc="70" dirty="0">
                <a:latin typeface="Arial"/>
                <a:cs typeface="Arial"/>
              </a:rPr>
              <a:t>pain, </a:t>
            </a:r>
            <a:r>
              <a:rPr lang="en-US" spc="45" dirty="0">
                <a:latin typeface="Arial"/>
                <a:cs typeface="Arial"/>
              </a:rPr>
              <a:t>nosebleeds, </a:t>
            </a:r>
            <a:r>
              <a:rPr lang="en-US" spc="35" dirty="0">
                <a:latin typeface="Arial"/>
                <a:cs typeface="Arial"/>
              </a:rPr>
              <a:t>sore </a:t>
            </a:r>
            <a:r>
              <a:rPr lang="en-US" spc="65" dirty="0">
                <a:latin typeface="Arial"/>
                <a:cs typeface="Arial"/>
              </a:rPr>
              <a:t>throat, </a:t>
            </a:r>
            <a:r>
              <a:rPr lang="en-US" spc="45" dirty="0">
                <a:latin typeface="Arial"/>
                <a:cs typeface="Arial"/>
              </a:rPr>
              <a:t>facial </a:t>
            </a:r>
            <a:r>
              <a:rPr lang="en-US" spc="80" dirty="0">
                <a:latin typeface="Arial"/>
                <a:cs typeface="Arial"/>
              </a:rPr>
              <a:t>pain </a:t>
            </a:r>
            <a:r>
              <a:rPr lang="en-US" spc="85" dirty="0">
                <a:latin typeface="Arial"/>
                <a:cs typeface="Arial"/>
              </a:rPr>
              <a:t>or</a:t>
            </a:r>
            <a:r>
              <a:rPr lang="en-US" spc="445" dirty="0">
                <a:latin typeface="Arial"/>
                <a:cs typeface="Arial"/>
              </a:rPr>
              <a:t> </a:t>
            </a:r>
            <a:r>
              <a:rPr lang="en-US" spc="55" dirty="0">
                <a:latin typeface="Arial"/>
                <a:cs typeface="Arial"/>
              </a:rPr>
              <a:t>numbness).</a:t>
            </a:r>
            <a:endParaRPr lang="en-US" dirty="0">
              <a:latin typeface="Arial"/>
              <a:cs typeface="Arial"/>
            </a:endParaRPr>
          </a:p>
          <a:p>
            <a:pPr marL="260350" marR="441959" indent="-248285">
              <a:spcBef>
                <a:spcPts val="459"/>
              </a:spcBef>
              <a:buClr>
                <a:srgbClr val="2CA1BE"/>
              </a:buClr>
              <a:buSzPct val="70000"/>
              <a:buFont typeface="Arial"/>
              <a:buChar char=""/>
              <a:tabLst>
                <a:tab pos="260350" algn="l"/>
                <a:tab pos="260985" algn="l"/>
              </a:tabLst>
            </a:pPr>
            <a:r>
              <a:rPr lang="en-US" b="1" dirty="0">
                <a:latin typeface="Arial"/>
                <a:cs typeface="Arial"/>
              </a:rPr>
              <a:t>Cardiovascular: </a:t>
            </a:r>
            <a:r>
              <a:rPr lang="en-US" spc="3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Negative </a:t>
            </a:r>
            <a:r>
              <a:rPr lang="en-US" spc="60" dirty="0">
                <a:latin typeface="Arial"/>
                <a:cs typeface="Arial"/>
              </a:rPr>
              <a:t>(Irregular </a:t>
            </a:r>
            <a:r>
              <a:rPr lang="en-US" spc="55" dirty="0">
                <a:latin typeface="Arial"/>
                <a:cs typeface="Arial"/>
              </a:rPr>
              <a:t>heartbeat, </a:t>
            </a:r>
            <a:r>
              <a:rPr lang="en-US" spc="60" dirty="0">
                <a:latin typeface="Arial"/>
                <a:cs typeface="Arial"/>
              </a:rPr>
              <a:t>racing </a:t>
            </a:r>
            <a:r>
              <a:rPr lang="en-US" spc="50" dirty="0">
                <a:latin typeface="Arial"/>
                <a:cs typeface="Arial"/>
              </a:rPr>
              <a:t>heart, </a:t>
            </a:r>
            <a:r>
              <a:rPr lang="en-US" spc="40" dirty="0">
                <a:latin typeface="Arial"/>
                <a:cs typeface="Arial"/>
              </a:rPr>
              <a:t>chest </a:t>
            </a:r>
            <a:r>
              <a:rPr lang="en-US" spc="60" dirty="0">
                <a:latin typeface="Arial"/>
                <a:cs typeface="Arial"/>
              </a:rPr>
              <a:t>pains, </a:t>
            </a:r>
            <a:r>
              <a:rPr lang="en-US" spc="65" dirty="0" smtClean="0">
                <a:latin typeface="Arial"/>
                <a:cs typeface="Arial"/>
              </a:rPr>
              <a:t>swelling </a:t>
            </a:r>
            <a:r>
              <a:rPr lang="en-US" spc="95" dirty="0">
                <a:latin typeface="Arial"/>
                <a:cs typeface="Arial"/>
              </a:rPr>
              <a:t>of </a:t>
            </a:r>
            <a:r>
              <a:rPr lang="en-US" spc="55" dirty="0">
                <a:latin typeface="Arial"/>
                <a:cs typeface="Arial"/>
              </a:rPr>
              <a:t>feet </a:t>
            </a:r>
            <a:r>
              <a:rPr lang="en-US" spc="85" dirty="0">
                <a:latin typeface="Arial"/>
                <a:cs typeface="Arial"/>
              </a:rPr>
              <a:t>or </a:t>
            </a:r>
            <a:r>
              <a:rPr lang="en-US" spc="40" dirty="0">
                <a:latin typeface="Arial"/>
                <a:cs typeface="Arial"/>
              </a:rPr>
              <a:t>legs, </a:t>
            </a:r>
            <a:r>
              <a:rPr lang="en-US" spc="80" dirty="0">
                <a:latin typeface="Arial"/>
                <a:cs typeface="Arial"/>
              </a:rPr>
              <a:t>pain </a:t>
            </a:r>
            <a:r>
              <a:rPr lang="en-US" spc="100" dirty="0">
                <a:latin typeface="Arial"/>
                <a:cs typeface="Arial"/>
              </a:rPr>
              <a:t>in </a:t>
            </a:r>
            <a:r>
              <a:rPr lang="en-US" spc="40" dirty="0">
                <a:latin typeface="Arial"/>
                <a:cs typeface="Arial"/>
              </a:rPr>
              <a:t>legs </a:t>
            </a:r>
            <a:r>
              <a:rPr lang="en-US" spc="85" dirty="0">
                <a:latin typeface="Arial"/>
                <a:cs typeface="Arial"/>
              </a:rPr>
              <a:t>with</a:t>
            </a:r>
            <a:r>
              <a:rPr lang="en-US" spc="114" dirty="0">
                <a:latin typeface="Arial"/>
                <a:cs typeface="Arial"/>
              </a:rPr>
              <a:t> </a:t>
            </a:r>
            <a:r>
              <a:rPr lang="en-US" spc="65" dirty="0">
                <a:latin typeface="Arial"/>
                <a:cs typeface="Arial"/>
              </a:rPr>
              <a:t>walking).</a:t>
            </a:r>
            <a:endParaRPr lang="en-US" dirty="0">
              <a:latin typeface="Arial"/>
              <a:cs typeface="Arial"/>
            </a:endParaRPr>
          </a:p>
          <a:p>
            <a:pPr marL="260350" marR="5080" indent="-248285">
              <a:spcBef>
                <a:spcPts val="380"/>
              </a:spcBef>
              <a:buClr>
                <a:srgbClr val="2CA1BE"/>
              </a:buClr>
              <a:buSzPct val="70000"/>
              <a:buFont typeface="Arial"/>
              <a:buChar char=""/>
              <a:tabLst>
                <a:tab pos="260350" algn="l"/>
                <a:tab pos="260985" algn="l"/>
              </a:tabLst>
            </a:pPr>
            <a:r>
              <a:rPr lang="en-US" b="1" spc="5" dirty="0">
                <a:latin typeface="Arial"/>
                <a:cs typeface="Arial"/>
              </a:rPr>
              <a:t>Respiratory: </a:t>
            </a:r>
            <a:r>
              <a:rPr lang="en-US" spc="3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Negative</a:t>
            </a:r>
            <a:r>
              <a:rPr lang="en-US" spc="35" dirty="0">
                <a:latin typeface="Arial"/>
                <a:cs typeface="Arial"/>
              </a:rPr>
              <a:t> </a:t>
            </a:r>
            <a:r>
              <a:rPr lang="en-US" spc="25" dirty="0">
                <a:latin typeface="Arial"/>
                <a:cs typeface="Arial"/>
              </a:rPr>
              <a:t>(Shortness </a:t>
            </a:r>
            <a:r>
              <a:rPr lang="en-US" spc="100" dirty="0">
                <a:latin typeface="Arial"/>
                <a:cs typeface="Arial"/>
              </a:rPr>
              <a:t>of </a:t>
            </a:r>
            <a:r>
              <a:rPr lang="en-US" spc="60" dirty="0">
                <a:latin typeface="Arial"/>
                <a:cs typeface="Arial"/>
              </a:rPr>
              <a:t>breath, </a:t>
            </a:r>
            <a:r>
              <a:rPr lang="en-US" spc="90" dirty="0">
                <a:latin typeface="Arial"/>
                <a:cs typeface="Arial"/>
              </a:rPr>
              <a:t>night </a:t>
            </a:r>
            <a:r>
              <a:rPr lang="en-US" spc="25" dirty="0">
                <a:latin typeface="Arial"/>
                <a:cs typeface="Arial"/>
              </a:rPr>
              <a:t>sweats, </a:t>
            </a:r>
            <a:r>
              <a:rPr lang="en-US" spc="80" dirty="0">
                <a:latin typeface="Arial"/>
                <a:cs typeface="Arial"/>
              </a:rPr>
              <a:t>prolonged </a:t>
            </a:r>
            <a:r>
              <a:rPr lang="en-US" spc="50" dirty="0">
                <a:latin typeface="Arial"/>
                <a:cs typeface="Arial"/>
              </a:rPr>
              <a:t>cough,  </a:t>
            </a:r>
            <a:r>
              <a:rPr lang="en-US" spc="45" dirty="0">
                <a:latin typeface="Arial"/>
                <a:cs typeface="Arial"/>
              </a:rPr>
              <a:t>wheezing, </a:t>
            </a:r>
            <a:r>
              <a:rPr lang="en-US" spc="85" dirty="0">
                <a:latin typeface="Arial"/>
                <a:cs typeface="Arial"/>
              </a:rPr>
              <a:t>sputum </a:t>
            </a:r>
            <a:r>
              <a:rPr lang="en-US" spc="80" dirty="0">
                <a:latin typeface="Arial"/>
                <a:cs typeface="Arial"/>
              </a:rPr>
              <a:t>production, </a:t>
            </a:r>
            <a:r>
              <a:rPr lang="en-US" spc="100" dirty="0">
                <a:latin typeface="Arial"/>
                <a:cs typeface="Arial"/>
              </a:rPr>
              <a:t>prior </a:t>
            </a:r>
            <a:r>
              <a:rPr lang="en-US" spc="60" dirty="0">
                <a:latin typeface="Arial"/>
                <a:cs typeface="Arial"/>
              </a:rPr>
              <a:t>tuberculosis, pleurisy, </a:t>
            </a:r>
            <a:r>
              <a:rPr lang="en-US" spc="55" dirty="0">
                <a:latin typeface="Arial"/>
                <a:cs typeface="Arial"/>
              </a:rPr>
              <a:t>oxygen </a:t>
            </a:r>
            <a:r>
              <a:rPr lang="en-US" spc="65" dirty="0">
                <a:latin typeface="Arial"/>
                <a:cs typeface="Arial"/>
              </a:rPr>
              <a:t>at home, </a:t>
            </a:r>
            <a:r>
              <a:rPr lang="en-US" spc="60" dirty="0" smtClean="0">
                <a:latin typeface="Arial"/>
                <a:cs typeface="Arial"/>
              </a:rPr>
              <a:t>coughing </a:t>
            </a:r>
            <a:r>
              <a:rPr lang="en-US" spc="85" dirty="0">
                <a:latin typeface="Arial"/>
                <a:cs typeface="Arial"/>
              </a:rPr>
              <a:t>up </a:t>
            </a:r>
            <a:r>
              <a:rPr lang="en-US" spc="90" dirty="0">
                <a:latin typeface="Arial"/>
                <a:cs typeface="Arial"/>
              </a:rPr>
              <a:t>blood, </a:t>
            </a:r>
            <a:r>
              <a:rPr lang="en-US" spc="75" dirty="0">
                <a:latin typeface="Arial"/>
                <a:cs typeface="Arial"/>
              </a:rPr>
              <a:t>abnormal </a:t>
            </a:r>
            <a:r>
              <a:rPr lang="en-US" spc="35" dirty="0">
                <a:latin typeface="Arial"/>
                <a:cs typeface="Arial"/>
              </a:rPr>
              <a:t>chest</a:t>
            </a:r>
            <a:r>
              <a:rPr lang="en-US" spc="155" dirty="0">
                <a:latin typeface="Arial"/>
                <a:cs typeface="Arial"/>
              </a:rPr>
              <a:t> </a:t>
            </a:r>
            <a:r>
              <a:rPr lang="en-US" spc="105" dirty="0">
                <a:latin typeface="Arial"/>
                <a:cs typeface="Arial"/>
              </a:rPr>
              <a:t>x-ray).</a:t>
            </a:r>
            <a:endParaRPr lang="en-US" dirty="0">
              <a:latin typeface="Arial"/>
              <a:cs typeface="Arial"/>
            </a:endParaRPr>
          </a:p>
          <a:p>
            <a:pPr marL="260350" marR="266700" indent="-248285">
              <a:spcBef>
                <a:spcPts val="385"/>
              </a:spcBef>
              <a:buClr>
                <a:srgbClr val="2CA1BE"/>
              </a:buClr>
              <a:buSzPct val="70000"/>
              <a:buFont typeface="Arial"/>
              <a:buChar char=""/>
              <a:tabLst>
                <a:tab pos="260350" algn="l"/>
                <a:tab pos="260985" algn="l"/>
              </a:tabLst>
            </a:pPr>
            <a:r>
              <a:rPr lang="en-US" b="1" spc="10" dirty="0">
                <a:latin typeface="Arial"/>
                <a:cs typeface="Arial"/>
              </a:rPr>
              <a:t>Gastrointestinal: </a:t>
            </a:r>
            <a:r>
              <a:rPr lang="en-US" spc="3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Negative</a:t>
            </a:r>
            <a:r>
              <a:rPr lang="en-US" spc="35" dirty="0">
                <a:latin typeface="Arial"/>
                <a:cs typeface="Arial"/>
              </a:rPr>
              <a:t> </a:t>
            </a:r>
            <a:r>
              <a:rPr lang="en-US" spc="55" dirty="0">
                <a:latin typeface="Arial"/>
                <a:cs typeface="Arial"/>
              </a:rPr>
              <a:t>(Heartburn, </a:t>
            </a:r>
            <a:r>
              <a:rPr lang="en-US" spc="65" dirty="0">
                <a:latin typeface="Arial"/>
                <a:cs typeface="Arial"/>
              </a:rPr>
              <a:t>constipation, </a:t>
            </a:r>
            <a:r>
              <a:rPr lang="en-US" spc="50" dirty="0">
                <a:latin typeface="Arial"/>
                <a:cs typeface="Arial"/>
              </a:rPr>
              <a:t>intolerance </a:t>
            </a:r>
            <a:r>
              <a:rPr lang="en-US" spc="95" dirty="0">
                <a:latin typeface="Arial"/>
                <a:cs typeface="Arial"/>
              </a:rPr>
              <a:t>to </a:t>
            </a:r>
            <a:r>
              <a:rPr lang="en-US" spc="55" dirty="0" smtClean="0">
                <a:latin typeface="Arial"/>
                <a:cs typeface="Arial"/>
              </a:rPr>
              <a:t>certain </a:t>
            </a:r>
            <a:r>
              <a:rPr lang="en-US" spc="75" dirty="0">
                <a:latin typeface="Arial"/>
                <a:cs typeface="Arial"/>
              </a:rPr>
              <a:t>foods </a:t>
            </a:r>
            <a:r>
              <a:rPr lang="en-US" spc="85" dirty="0">
                <a:latin typeface="Arial"/>
                <a:cs typeface="Arial"/>
              </a:rPr>
              <a:t>difficulty </a:t>
            </a:r>
            <a:r>
              <a:rPr lang="en-US" spc="55" dirty="0">
                <a:latin typeface="Arial"/>
                <a:cs typeface="Arial"/>
              </a:rPr>
              <a:t>swallowing, </a:t>
            </a:r>
            <a:r>
              <a:rPr lang="en-US" spc="95" dirty="0">
                <a:latin typeface="Arial"/>
                <a:cs typeface="Arial"/>
              </a:rPr>
              <a:t>blood </a:t>
            </a:r>
            <a:r>
              <a:rPr lang="en-US" spc="100" dirty="0">
                <a:latin typeface="Arial"/>
                <a:cs typeface="Arial"/>
              </a:rPr>
              <a:t>in </a:t>
            </a:r>
            <a:r>
              <a:rPr lang="en-US" spc="55" dirty="0">
                <a:latin typeface="Arial"/>
                <a:cs typeface="Arial"/>
              </a:rPr>
              <a:t>stools, </a:t>
            </a:r>
            <a:r>
              <a:rPr lang="en-US" spc="70" dirty="0">
                <a:latin typeface="Arial"/>
                <a:cs typeface="Arial"/>
              </a:rPr>
              <a:t>unexplained </a:t>
            </a:r>
            <a:r>
              <a:rPr lang="en-US" spc="25" dirty="0">
                <a:latin typeface="Arial"/>
                <a:cs typeface="Arial"/>
              </a:rPr>
              <a:t>change </a:t>
            </a:r>
            <a:r>
              <a:rPr lang="en-US" spc="100" dirty="0">
                <a:latin typeface="Arial"/>
                <a:cs typeface="Arial"/>
              </a:rPr>
              <a:t>in </a:t>
            </a:r>
            <a:r>
              <a:rPr lang="en-US" spc="65" dirty="0" smtClean="0">
                <a:latin typeface="Arial"/>
                <a:cs typeface="Arial"/>
              </a:rPr>
              <a:t>bowel </a:t>
            </a:r>
            <a:r>
              <a:rPr lang="en-US" spc="65" dirty="0">
                <a:latin typeface="Arial"/>
                <a:cs typeface="Arial"/>
              </a:rPr>
              <a:t>habits, </a:t>
            </a:r>
            <a:r>
              <a:rPr lang="en-US" spc="45" dirty="0">
                <a:latin typeface="Arial"/>
                <a:cs typeface="Arial"/>
              </a:rPr>
              <a:t>incontinence</a:t>
            </a:r>
            <a:r>
              <a:rPr lang="en-US" spc="45" dirty="0" smtClean="0">
                <a:latin typeface="Arial"/>
                <a:cs typeface="Arial"/>
              </a:rPr>
              <a:t>)</a:t>
            </a:r>
            <a:r>
              <a:rPr lang="en-US" spc="60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 marL="260350" marR="518159" indent="-248285">
              <a:spcBef>
                <a:spcPts val="459"/>
              </a:spcBef>
              <a:buClr>
                <a:srgbClr val="2CA1BE"/>
              </a:buClr>
              <a:buSzPct val="70000"/>
              <a:buFont typeface="Arial"/>
              <a:buChar char=""/>
              <a:tabLst>
                <a:tab pos="260350" algn="l"/>
                <a:tab pos="260985" algn="l"/>
              </a:tabLst>
            </a:pPr>
            <a:r>
              <a:rPr lang="en-US" b="1" spc="15" dirty="0">
                <a:latin typeface="Arial"/>
                <a:cs typeface="Arial"/>
              </a:rPr>
              <a:t>Genitourinary: </a:t>
            </a:r>
            <a:r>
              <a:rPr lang="en-US" spc="3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Negative</a:t>
            </a:r>
            <a:r>
              <a:rPr lang="en-US" spc="35" dirty="0">
                <a:latin typeface="Arial"/>
                <a:cs typeface="Arial"/>
              </a:rPr>
              <a:t> (Painful </a:t>
            </a:r>
            <a:r>
              <a:rPr lang="en-US" spc="70" dirty="0">
                <a:latin typeface="Arial"/>
                <a:cs typeface="Arial"/>
              </a:rPr>
              <a:t>urination, </a:t>
            </a:r>
            <a:r>
              <a:rPr lang="en-US" spc="75" dirty="0">
                <a:latin typeface="Arial"/>
                <a:cs typeface="Arial"/>
              </a:rPr>
              <a:t>frequent </a:t>
            </a:r>
            <a:r>
              <a:rPr lang="en-US" spc="70" dirty="0">
                <a:latin typeface="Arial"/>
                <a:cs typeface="Arial"/>
              </a:rPr>
              <a:t>urination, </a:t>
            </a:r>
            <a:r>
              <a:rPr lang="en-US" spc="40" dirty="0">
                <a:latin typeface="Arial"/>
                <a:cs typeface="Arial"/>
              </a:rPr>
              <a:t>urgency,  </a:t>
            </a:r>
            <a:r>
              <a:rPr lang="en-US" spc="85" dirty="0">
                <a:latin typeface="Arial"/>
                <a:cs typeface="Arial"/>
              </a:rPr>
              <a:t>bladder</a:t>
            </a:r>
            <a:r>
              <a:rPr lang="en-US" spc="-65" dirty="0">
                <a:latin typeface="Arial"/>
                <a:cs typeface="Arial"/>
              </a:rPr>
              <a:t> </a:t>
            </a:r>
            <a:r>
              <a:rPr lang="en-US" spc="75" dirty="0">
                <a:latin typeface="Arial"/>
                <a:cs typeface="Arial"/>
              </a:rPr>
              <a:t>problems).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29" y="192506"/>
            <a:ext cx="11521440" cy="6665494"/>
          </a:xfrm>
        </p:spPr>
        <p:txBody>
          <a:bodyPr>
            <a:noAutofit/>
          </a:bodyPr>
          <a:lstStyle/>
          <a:p>
            <a:pPr marL="260350" marR="741045" indent="-248285">
              <a:spcBef>
                <a:spcPts val="24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0350" algn="l"/>
                <a:tab pos="260985" algn="l"/>
              </a:tabLst>
            </a:pPr>
            <a:r>
              <a:rPr lang="en-US" b="1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Musculoskeletal:</a:t>
            </a:r>
            <a:r>
              <a:rPr lang="en-US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</a:t>
            </a:r>
            <a:r>
              <a:rPr lang="en-US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 </a:t>
            </a:r>
            <a:r>
              <a:rPr lang="en-US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cramps,</a:t>
            </a:r>
            <a:r>
              <a:rPr lang="en-US" spc="7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</a:t>
            </a:r>
            <a:r>
              <a:rPr lang="en-US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</a:t>
            </a:r>
            <a:r>
              <a:rPr lang="en-US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</a:t>
            </a:r>
            <a:r>
              <a:rPr lang="en-US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en-US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pain, and </a:t>
            </a:r>
            <a:r>
              <a:rPr lang="en-US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  <a:r>
              <a:rPr lang="en-US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deformities,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episodes of muscle weakness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/>
              <a:t>falling downs.</a:t>
            </a:r>
          </a:p>
          <a:p>
            <a:pPr marL="260350" marR="741045" indent="-248285">
              <a:spcBef>
                <a:spcPts val="24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0350" algn="l"/>
                <a:tab pos="260985" algn="l"/>
              </a:tabLst>
            </a:pPr>
            <a:endParaRPr lang="en-US" b="1" spc="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350" marR="741045" indent="-248285">
              <a:spcBef>
                <a:spcPts val="24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0350" algn="l"/>
                <a:tab pos="260985" algn="l"/>
              </a:tabLst>
            </a:pPr>
            <a:r>
              <a:rPr lang="en-US" b="1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Integumentary</a:t>
            </a:r>
            <a:r>
              <a:rPr lang="en-US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4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pc="4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(Persistent </a:t>
            </a:r>
            <a:r>
              <a:rPr lang="en-US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rash, </a:t>
            </a:r>
            <a:r>
              <a:rPr lang="en-US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itching, 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lesion, </a:t>
            </a:r>
            <a:r>
              <a:rPr lang="en-US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</a:t>
            </a:r>
            <a:r>
              <a:rPr lang="en-US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lesion, </a:t>
            </a:r>
            <a:r>
              <a:rPr lang="en-US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hirsutism, </a:t>
            </a:r>
            <a:r>
              <a:rPr lang="en-US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60350" marR="741045" indent="-248285">
              <a:spcBef>
                <a:spcPts val="24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0350" algn="l"/>
                <a:tab pos="260985" algn="l"/>
              </a:tabLst>
            </a:pPr>
            <a:r>
              <a:rPr lang="en-US" b="1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Neurological: </a:t>
            </a:r>
            <a:r>
              <a:rPr lang="en-US" spc="4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(Frequent </a:t>
            </a:r>
            <a:r>
              <a:rPr lang="en-US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headaches, </a:t>
            </a:r>
            <a:r>
              <a:rPr lang="en-US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vision, </a:t>
            </a:r>
            <a:r>
              <a:rPr lang="en-US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lang="en-US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sensation, </a:t>
            </a:r>
            <a:r>
              <a:rPr lang="en-US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dizziness, </a:t>
            </a:r>
            <a:r>
              <a:rPr lang="en-US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tremor, </a:t>
            </a:r>
            <a:r>
              <a:rPr lang="en-US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</a:t>
            </a:r>
            <a:r>
              <a:rPr lang="en-US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consciousness, </a:t>
            </a:r>
            <a:r>
              <a:rPr lang="en-US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uncontrolled  </a:t>
            </a:r>
            <a:r>
              <a:rPr lang="en-US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motions, </a:t>
            </a:r>
            <a:r>
              <a:rPr lang="en-US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episodes </a:t>
            </a:r>
            <a:r>
              <a:rPr lang="en-US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pc="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 </a:t>
            </a:r>
            <a:r>
              <a:rPr lang="en-US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loss)</a:t>
            </a:r>
            <a:endParaRPr lang="en-US" dirty="0"/>
          </a:p>
          <a:p>
            <a:pPr marL="260350" marR="5080" indent="-248285">
              <a:spcBef>
                <a:spcPts val="420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0350" algn="l"/>
                <a:tab pos="260985" algn="l"/>
              </a:tabLst>
            </a:pPr>
            <a:endParaRPr lang="en-US" spc="3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350" marR="5080" indent="-248285">
              <a:spcBef>
                <a:spcPts val="420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0350" algn="l"/>
                <a:tab pos="260985" algn="l"/>
              </a:tabLst>
            </a:pPr>
            <a:r>
              <a:rPr lang="en-US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Psychiatric</a:t>
            </a:r>
            <a:r>
              <a:rPr lang="en-US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3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(Insomnia, </a:t>
            </a:r>
            <a:r>
              <a:rPr lang="en-US" spc="9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irritability</a:t>
            </a:r>
            <a:r>
              <a:rPr lang="en-US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depression, </a:t>
            </a:r>
            <a:r>
              <a:rPr lang="en-US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anxiety, </a:t>
            </a:r>
            <a:r>
              <a:rPr lang="en-US" spc="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</a:t>
            </a:r>
            <a:r>
              <a:rPr lang="en-US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 </a:t>
            </a:r>
            <a:r>
              <a:rPr lang="en-US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thoughts, </a:t>
            </a:r>
            <a:r>
              <a:rPr lang="en-US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mood 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swings, </a:t>
            </a:r>
            <a:r>
              <a:rPr lang="en-US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hallucinations,</a:t>
            </a:r>
            <a:r>
              <a:rPr lang="en-US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compulsions</a:t>
            </a:r>
            <a:r>
              <a:rPr lang="en-US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350" marR="1115695" indent="-248285">
              <a:spcBef>
                <a:spcPts val="51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0350" algn="l"/>
                <a:tab pos="260985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Endocrine: </a:t>
            </a:r>
            <a:r>
              <a:rPr lang="en-US" spc="3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(Intolerance </a:t>
            </a:r>
            <a:r>
              <a:rPr lang="en-US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cold, </a:t>
            </a:r>
            <a:r>
              <a:rPr lang="en-US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menstrual  </a:t>
            </a:r>
            <a:r>
              <a:rPr lang="en-US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irregularities, </a:t>
            </a:r>
            <a:r>
              <a:rPr lang="en-US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</a:t>
            </a:r>
            <a:r>
              <a:rPr lang="en-US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hunger/urination/thirst).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350" marR="86360" indent="-248285">
              <a:spcBef>
                <a:spcPts val="45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0350" algn="l"/>
                <a:tab pos="260985" algn="l"/>
              </a:tabLst>
            </a:pPr>
            <a:r>
              <a:rPr lang="en-US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Hematologic/Lymphatic: </a:t>
            </a:r>
            <a:r>
              <a:rPr lang="en-US" spc="4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(Easy </a:t>
            </a:r>
            <a:r>
              <a:rPr lang="en-US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bleeding,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</a:t>
            </a:r>
            <a:r>
              <a:rPr lang="en-US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bruising,  </a:t>
            </a:r>
            <a:r>
              <a:rPr lang="en-US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anemia, </a:t>
            </a:r>
            <a:r>
              <a:rPr lang="en-US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</a:t>
            </a:r>
            <a:r>
              <a:rPr lang="en-US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tests, </a:t>
            </a:r>
            <a:r>
              <a:rPr lang="en-US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leukemia, </a:t>
            </a:r>
            <a:r>
              <a:rPr lang="en-US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unexplained 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swollen</a:t>
            </a:r>
            <a:r>
              <a:rPr lang="en-US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350" marR="906144" indent="-248285">
              <a:spcBef>
                <a:spcPts val="45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0350" algn="l"/>
                <a:tab pos="260985" algn="l"/>
              </a:tabLst>
            </a:pPr>
            <a:r>
              <a:rPr lang="en-US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Allergic/Immunologic: </a:t>
            </a:r>
            <a:r>
              <a:rPr lang="en-US" spc="4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(Seasonal </a:t>
            </a:r>
            <a:r>
              <a:rPr lang="en-US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allergies, </a:t>
            </a:r>
            <a:r>
              <a:rPr lang="en-US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fever  </a:t>
            </a:r>
            <a:r>
              <a:rPr lang="en-US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symptoms, </a:t>
            </a:r>
            <a:r>
              <a:rPr lang="en-US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itching, </a:t>
            </a:r>
            <a:r>
              <a:rPr lang="en-US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</a:t>
            </a:r>
            <a:r>
              <a:rPr lang="en-US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r>
              <a:rPr lang="en-US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62594"/>
            <a:ext cx="8946541" cy="5085805"/>
          </a:xfrm>
        </p:spPr>
        <p:txBody>
          <a:bodyPr>
            <a:normAutofit/>
          </a:bodyPr>
          <a:lstStyle/>
          <a:p>
            <a:pPr marL="12700" marR="254635">
              <a:lnSpc>
                <a:spcPct val="90000"/>
              </a:lnSpc>
              <a:spcBef>
                <a:spcPts val="390"/>
              </a:spcBef>
              <a:buFont typeface="Wingdings" panose="05000000000000000000" pitchFamily="2" charset="2"/>
              <a:buChar char="Ø"/>
            </a:pPr>
            <a:r>
              <a:rPr lang="en-US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GA: </a:t>
            </a:r>
            <a:r>
              <a:rPr lang="en-US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en-US" sz="2400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woman, </a:t>
            </a:r>
            <a:r>
              <a:rPr lang="en-US" sz="2400" spc="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oriented</a:t>
            </a:r>
            <a:r>
              <a:rPr lang="en-US" sz="24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18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moon </a:t>
            </a:r>
            <a:r>
              <a:rPr lang="en-US" sz="2400" spc="6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r>
              <a:rPr lang="en-US" sz="2400" spc="114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spc="1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plethora  </a:t>
            </a:r>
            <a:r>
              <a:rPr lang="en-US" sz="2400" spc="5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400" spc="18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spc="9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</a:t>
            </a:r>
            <a:r>
              <a:rPr lang="en-US" sz="2400" spc="2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>
              <a:spcBef>
                <a:spcPts val="3125"/>
              </a:spcBef>
              <a:buFont typeface="Wingdings" panose="05000000000000000000" pitchFamily="2" charset="2"/>
              <a:buChar char="Ø"/>
            </a:pPr>
            <a:r>
              <a:rPr lang="en-US" sz="24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VS: </a:t>
            </a:r>
            <a:r>
              <a:rPr lang="en-US" sz="2400" b="1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BP:130/70 </a:t>
            </a:r>
            <a:r>
              <a:rPr lang="en-US" sz="24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mmHg, </a:t>
            </a:r>
            <a:r>
              <a:rPr lang="en-US" sz="2400" spc="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HR:80/min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T:37c, </a:t>
            </a:r>
            <a:r>
              <a:rPr lang="en-US"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RR:16/min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50"/>
              </a:spcBef>
              <a:buNone/>
            </a:pPr>
            <a:r>
              <a:rPr lang="en-US" sz="24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spc="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1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Kg, </a:t>
            </a:r>
            <a:r>
              <a:rPr lang="en-US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Ht:155 </a:t>
            </a:r>
            <a:r>
              <a:rPr lang="en-US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cm,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BMI: </a:t>
            </a:r>
            <a:r>
              <a:rPr lang="en-US" sz="24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29.13</a:t>
            </a:r>
            <a:r>
              <a:rPr lang="en-US" sz="2400" spc="2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Kg/m2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5"/>
              </a:spcBef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4951095" algn="l"/>
              </a:tabLst>
            </a:pPr>
            <a:r>
              <a:rPr lang="en-US" sz="24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H&amp;N: </a:t>
            </a:r>
            <a:r>
              <a:rPr lang="en-US" sz="2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conjunctiva </a:t>
            </a:r>
            <a:r>
              <a:rPr lang="en-US"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pale, </a:t>
            </a:r>
            <a:r>
              <a:rPr lang="en-US" sz="240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JVP: </a:t>
            </a:r>
            <a:r>
              <a:rPr lang="en-US" sz="2400" spc="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</a:t>
            </a:r>
            <a:r>
              <a:rPr lang="en-US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bruit </a:t>
            </a:r>
            <a:r>
              <a:rPr lang="en-US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lang="en-US"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carotids, 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 </a:t>
            </a:r>
            <a:r>
              <a:rPr lang="en-US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sclera </a:t>
            </a:r>
            <a:r>
              <a:rPr lang="en-US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4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icteric </a:t>
            </a:r>
            <a:r>
              <a:rPr lang="en-US"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mucosa </a:t>
            </a:r>
            <a:r>
              <a:rPr lang="en-US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400" spc="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</a:t>
            </a:r>
            <a:r>
              <a:rPr lang="en-US"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1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buffalo</a:t>
            </a:r>
            <a:r>
              <a:rPr lang="en-US" sz="2400" spc="-6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7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hump</a:t>
            </a:r>
            <a:r>
              <a:rPr lang="en-US" sz="24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3130"/>
              </a:spcBef>
              <a:buFont typeface="Wingdings" panose="05000000000000000000" pitchFamily="2" charset="2"/>
              <a:buChar char="Ø"/>
            </a:pPr>
            <a:r>
              <a:rPr lang="en-US" sz="24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 gland: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 </a:t>
            </a:r>
            <a:r>
              <a:rPr lang="en-US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  <a:r>
              <a:rPr lang="en-US"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palpitation</a:t>
            </a:r>
          </a:p>
          <a:p>
            <a:pPr marL="12700">
              <a:spcBef>
                <a:spcPts val="3130"/>
              </a:spcBef>
              <a:buFont typeface="Wingdings" panose="05000000000000000000" pitchFamily="2" charset="2"/>
              <a:buChar char="Ø"/>
            </a:pPr>
            <a:r>
              <a:rPr lang="en-US" sz="2400" b="1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Chest: </a:t>
            </a:r>
            <a:r>
              <a:rPr lang="en-US" sz="240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</a:t>
            </a:r>
          </a:p>
          <a:p>
            <a:pPr marL="12700">
              <a:spcBef>
                <a:spcPts val="313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93223"/>
            <a:ext cx="9403742" cy="4628605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50-year-old woman </a:t>
            </a:r>
            <a:r>
              <a:rPr lang="en-US" sz="28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28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HTN </a:t>
            </a:r>
            <a:r>
              <a:rPr lang="en-US" sz="28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</a:t>
            </a:r>
            <a:r>
              <a:rPr lang="en-US" sz="2800" spc="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en-US" sz="28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has had recurrent episodes of muscle weakness since that time, as it happened about once a month, lasted 24 hours and resolved spontaneously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Once, following the aggravation of the weakness of the limbs,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suffered from falling down, which occurred three times in 24 hours,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referred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doctor.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96.12,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referred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neurologist and was examined for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Guillain-Barré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disease. MRI and EMG_NCV were performed, which were normal and did not recur.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86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2" y="300446"/>
            <a:ext cx="9174642" cy="59479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Abdomen: </a:t>
            </a:r>
            <a:r>
              <a:rPr lang="en-US" sz="2400" spc="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Mild </a:t>
            </a:r>
            <a:r>
              <a:rPr lang="en-US" sz="2400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</a:t>
            </a:r>
            <a:r>
              <a:rPr lang="en-US"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obesity, 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obvious  </a:t>
            </a:r>
            <a:r>
              <a:rPr lang="en-US"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mass, 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tenderness, 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rebound, 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guarding</a:t>
            </a:r>
            <a:r>
              <a:rPr lang="en-US" sz="2400" spc="13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-15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 </a:t>
            </a:r>
            <a:r>
              <a:rPr lang="en-US" sz="2400" spc="17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bruit </a:t>
            </a:r>
            <a:r>
              <a:rPr lang="en-US" sz="2400" spc="14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spc="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</a:t>
            </a:r>
            <a:r>
              <a:rPr lang="en-US" sz="2400" spc="9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arteries, </a:t>
            </a:r>
            <a:r>
              <a:rPr lang="en-US" sz="2400" spc="1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spc="-3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14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striate</a:t>
            </a:r>
            <a:r>
              <a:rPr lang="en-US" sz="2400" spc="114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4965">
              <a:buClr>
                <a:srgbClr val="2CA1BE"/>
              </a:buClr>
              <a:buSzPct val="68750"/>
              <a:buFont typeface="Wingdings" panose="05000000000000000000" pitchFamily="2" charset="2"/>
              <a:buChar char="Ø"/>
              <a:tabLst>
                <a:tab pos="260350" algn="l"/>
                <a:tab pos="260985" algn="l"/>
              </a:tabLst>
            </a:pPr>
            <a:r>
              <a:rPr lang="en-US" sz="2400" b="1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n-US" sz="24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sz="24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prox. </a:t>
            </a:r>
            <a:r>
              <a:rPr lang="en-US"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Myopathy, 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edema,</a:t>
            </a:r>
            <a:r>
              <a:rPr lang="en-US" sz="2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  <a:buFont typeface="Wingdings" panose="05000000000000000000" pitchFamily="2" charset="2"/>
              <a:buChar char="Ø"/>
            </a:pPr>
            <a:r>
              <a:rPr lang="en-US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cyanosis, 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clubbing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>
              <a:buClr>
                <a:srgbClr val="2CA1BE"/>
              </a:buClr>
              <a:buSzPct val="68750"/>
              <a:buFont typeface="Wingdings" panose="05000000000000000000" pitchFamily="2" charset="2"/>
              <a:buChar char="Ø"/>
              <a:tabLst>
                <a:tab pos="260350" algn="l"/>
                <a:tab pos="260985" algn="l"/>
              </a:tabLst>
            </a:pPr>
            <a:r>
              <a:rPr lang="en-US" sz="24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Pulses</a:t>
            </a:r>
            <a:r>
              <a:rPr lang="en-US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 </a:t>
            </a:r>
            <a:r>
              <a:rPr lang="en-US"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symmetrical</a:t>
            </a:r>
          </a:p>
          <a:p>
            <a:pPr marL="403225" marR="4500880" indent="-391160">
              <a:lnSpc>
                <a:spcPct val="1147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60350" algn="l"/>
              </a:tabLst>
            </a:pPr>
            <a:r>
              <a:rPr lang="en-US" sz="24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Neurological</a:t>
            </a:r>
            <a:r>
              <a:rPr lang="en-US" sz="2400" b="1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exam:  </a:t>
            </a:r>
            <a:r>
              <a:rPr lang="en-US"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DTRS:</a:t>
            </a:r>
            <a:r>
              <a:rPr lang="en-US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</a:t>
            </a:r>
          </a:p>
          <a:p>
            <a:pPr marL="403225">
              <a:lnSpc>
                <a:spcPts val="2865"/>
              </a:lnSpc>
              <a:spcBef>
                <a:spcPts val="425"/>
              </a:spcBef>
              <a:buFont typeface="Wingdings" panose="05000000000000000000" pitchFamily="2" charset="2"/>
              <a:buChar char="Ø"/>
            </a:pPr>
            <a:r>
              <a:rPr lang="en-US" sz="24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</a:t>
            </a:r>
            <a:r>
              <a:rPr lang="en-US" sz="24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US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>
              <a:buClr>
                <a:srgbClr val="2CA1BE"/>
              </a:buClr>
              <a:buSzPct val="68750"/>
              <a:buFont typeface="Wingdings" panose="05000000000000000000" pitchFamily="2" charset="2"/>
              <a:buChar char="Ø"/>
              <a:tabLst>
                <a:tab pos="260350" algn="l"/>
                <a:tab pos="260985" algn="l"/>
                <a:tab pos="7012940" algn="l"/>
              </a:tabLst>
            </a:pPr>
            <a:r>
              <a:rPr lang="en-US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Skin: </a:t>
            </a:r>
            <a:r>
              <a:rPr lang="en-US" sz="2400" spc="15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spc="8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ecchymosis</a:t>
            </a:r>
            <a:r>
              <a:rPr lang="en-US"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hyperpigmentation, </a:t>
            </a:r>
            <a:r>
              <a:rPr lang="en-US" sz="2400" spc="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petechia</a:t>
            </a:r>
            <a:r>
              <a:rPr lang="en-US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purpura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0"/>
              </a:spcBef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317500">
              <a:lnSpc>
                <a:spcPct val="104299"/>
              </a:lnSpc>
              <a:spcBef>
                <a:spcPts val="5"/>
              </a:spcBef>
              <a:buClr>
                <a:srgbClr val="2CA1BE"/>
              </a:buClr>
              <a:buSzPct val="68750"/>
              <a:buFont typeface="Wingdings" panose="05000000000000000000" pitchFamily="2" charset="2"/>
              <a:buChar char="Ø"/>
              <a:tabLst>
                <a:tab pos="260350" algn="l"/>
                <a:tab pos="260985" algn="l"/>
                <a:tab pos="2844165" algn="l"/>
              </a:tabLst>
            </a:pPr>
            <a:r>
              <a:rPr lang="en-US" sz="24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Joints:</a:t>
            </a:r>
            <a:r>
              <a:rPr lang="en-US" sz="2400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NL, </a:t>
            </a:r>
            <a:r>
              <a:rPr lang="en-US" sz="2400" spc="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erythema </a:t>
            </a:r>
            <a:r>
              <a:rPr lang="en-US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swelling </a:t>
            </a:r>
            <a:r>
              <a:rPr lang="en-US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 </a:t>
            </a:r>
            <a:r>
              <a:rPr lang="en-US" sz="2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tenderness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 List: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056" y="1357162"/>
            <a:ext cx="9545855" cy="464136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/>
              <a:t>HTN</a:t>
            </a:r>
          </a:p>
          <a:p>
            <a:pPr marL="0" indent="0" algn="l">
              <a:buNone/>
            </a:pPr>
            <a:r>
              <a:rPr lang="en-US" sz="3200" dirty="0" smtClean="0"/>
              <a:t>Hypokalemia</a:t>
            </a:r>
          </a:p>
          <a:p>
            <a:pPr marL="0" indent="0" algn="l">
              <a:buNone/>
            </a:pPr>
            <a:r>
              <a:rPr lang="en-US" sz="3200" dirty="0" smtClean="0"/>
              <a:t>High ARR</a:t>
            </a:r>
          </a:p>
          <a:p>
            <a:pPr marL="0" indent="0" algn="l">
              <a:buNone/>
            </a:pPr>
            <a:r>
              <a:rPr lang="en-US" sz="3200" dirty="0" smtClean="0"/>
              <a:t>Bilateral Adrenal masses(3cm)</a:t>
            </a:r>
          </a:p>
          <a:p>
            <a:pPr marL="0" indent="0">
              <a:buNone/>
            </a:pPr>
            <a:r>
              <a:rPr lang="en-US" sz="3200" dirty="0" smtClean="0"/>
              <a:t>High </a:t>
            </a:r>
            <a:r>
              <a:rPr lang="en-US" sz="3200" dirty="0" smtClean="0"/>
              <a:t>cortisol </a:t>
            </a:r>
            <a:r>
              <a:rPr lang="en-US" sz="3200" dirty="0" smtClean="0"/>
              <a:t>level (</a:t>
            </a:r>
            <a:r>
              <a:rPr lang="en-US" sz="3200" dirty="0" smtClean="0"/>
              <a:t>positive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overnight</a:t>
            </a:r>
            <a:r>
              <a:rPr lang="en-US" sz="3200" dirty="0"/>
              <a:t> dexamethasone suppression test </a:t>
            </a:r>
            <a:r>
              <a:rPr lang="en-US" sz="3200" dirty="0" smtClean="0"/>
              <a:t>)</a:t>
            </a:r>
          </a:p>
          <a:p>
            <a:pPr marL="0" indent="0" algn="l">
              <a:buNone/>
            </a:pPr>
            <a:r>
              <a:rPr lang="en-US" sz="3200" dirty="0" smtClean="0"/>
              <a:t>Suppressed ACTH</a:t>
            </a:r>
          </a:p>
          <a:p>
            <a:pPr marL="0" indent="0" algn="l">
              <a:buNone/>
            </a:pPr>
            <a:endParaRPr lang="en-US" sz="3200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98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249" y="929512"/>
            <a:ext cx="8946541" cy="4195481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97/11/12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a 10-day diarrhea and vomiting with severe weakness and inability to walk,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referred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Taleghani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Hospital.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of arrival at the emergency room,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a blood pressure of 160/100 and the initial tests were as follows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481599"/>
              </p:ext>
            </p:extLst>
          </p:nvPr>
        </p:nvGraphicFramePr>
        <p:xfrm>
          <a:off x="1744617" y="4259700"/>
          <a:ext cx="81280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478302489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365066114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941714752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831105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052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1831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4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776179"/>
              </p:ext>
            </p:extLst>
          </p:nvPr>
        </p:nvGraphicFramePr>
        <p:xfrm>
          <a:off x="5662929" y="163321"/>
          <a:ext cx="4785994" cy="652068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486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7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spc="35" dirty="0"/>
                        <a:t>Complete </a:t>
                      </a:r>
                      <a:r>
                        <a:rPr sz="1400" spc="-5" dirty="0"/>
                        <a:t>Blood</a:t>
                      </a:r>
                      <a:r>
                        <a:rPr sz="1400" spc="-270" dirty="0"/>
                        <a:t> </a:t>
                      </a:r>
                      <a:r>
                        <a:rPr sz="1400" spc="10" dirty="0"/>
                        <a:t>Cells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6525" marB="0"/>
                </a:tc>
                <a:tc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721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spc="35" dirty="0"/>
                        <a:t>White</a:t>
                      </a:r>
                      <a:r>
                        <a:rPr sz="1400" spc="-135" dirty="0"/>
                        <a:t> </a:t>
                      </a:r>
                      <a:r>
                        <a:rPr sz="1400" spc="-5" dirty="0"/>
                        <a:t>Blood</a:t>
                      </a:r>
                      <a:r>
                        <a:rPr sz="1400" spc="-90" dirty="0"/>
                        <a:t> </a:t>
                      </a:r>
                      <a:r>
                        <a:rPr sz="1400" spc="10" dirty="0"/>
                        <a:t>Cells</a:t>
                      </a:r>
                      <a:r>
                        <a:rPr sz="1400" spc="-140" dirty="0"/>
                        <a:t> </a:t>
                      </a:r>
                      <a:r>
                        <a:rPr sz="1400" dirty="0"/>
                        <a:t>count(WBC)/mcL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795" marB="0"/>
                </a:tc>
                <a:tc>
                  <a:txBody>
                    <a:bodyPr/>
                    <a:lstStyle/>
                    <a:p>
                      <a:pPr marL="76200" marR="8509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spc="120" dirty="0"/>
                        <a:t>2800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79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721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spc="40" dirty="0"/>
                        <a:t>Hemoglubin </a:t>
                      </a:r>
                      <a:r>
                        <a:rPr sz="1400" spc="15" dirty="0"/>
                        <a:t>consentration</a:t>
                      </a:r>
                      <a:r>
                        <a:rPr sz="1400" spc="-265" dirty="0"/>
                        <a:t> </a:t>
                      </a:r>
                      <a:r>
                        <a:rPr sz="1400" spc="70" dirty="0"/>
                        <a:t>(Hb)g/dl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/>
                </a:tc>
                <a:tc>
                  <a:txBody>
                    <a:bodyPr/>
                    <a:lstStyle/>
                    <a:p>
                      <a:pPr marL="76200" marR="8509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spc="100" dirty="0"/>
                        <a:t>12.4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7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spc="30" dirty="0"/>
                        <a:t>Platlet</a:t>
                      </a:r>
                      <a:r>
                        <a:rPr sz="1400" spc="-95" dirty="0"/>
                        <a:t> </a:t>
                      </a:r>
                      <a:r>
                        <a:rPr sz="1400" spc="15" dirty="0"/>
                        <a:t>count(Plt)/mcL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 marL="76200" marR="8509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spc="120" dirty="0"/>
                        <a:t>277000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06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721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spc="-114" dirty="0"/>
                        <a:t>ESR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700" marB="0"/>
                </a:tc>
                <a:tc>
                  <a:txBody>
                    <a:bodyPr/>
                    <a:lstStyle/>
                    <a:p>
                      <a:pPr marL="76200" marR="8509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400" spc="35" dirty="0"/>
                        <a:t>78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4859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4594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spc="10" dirty="0"/>
                        <a:t>Blood</a:t>
                      </a:r>
                      <a:r>
                        <a:rPr sz="1400" spc="-95" dirty="0"/>
                        <a:t> </a:t>
                      </a:r>
                      <a:r>
                        <a:rPr sz="1400" spc="30" dirty="0"/>
                        <a:t>Urea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700" marB="0"/>
                </a:tc>
                <a:tc>
                  <a:txBody>
                    <a:bodyPr/>
                    <a:lstStyle/>
                    <a:p>
                      <a:pPr marL="76200" marR="8509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spc="120" dirty="0"/>
                        <a:t>69</a:t>
                      </a:r>
                      <a:r>
                        <a:rPr sz="1400" spc="-35" dirty="0"/>
                        <a:t> </a:t>
                      </a:r>
                      <a:r>
                        <a:rPr sz="1400" spc="170" dirty="0"/>
                        <a:t>mg/dl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70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47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35" dirty="0"/>
                        <a:t>Serum</a:t>
                      </a:r>
                      <a:r>
                        <a:rPr sz="1400" spc="-155" dirty="0"/>
                        <a:t> </a:t>
                      </a:r>
                      <a:r>
                        <a:rPr sz="1400" spc="10" dirty="0"/>
                        <a:t>Creatinine(Cr)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0970" marB="0"/>
                </a:tc>
                <a:tc>
                  <a:txBody>
                    <a:bodyPr/>
                    <a:lstStyle/>
                    <a:p>
                      <a:pPr marL="76200" marR="8509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100" dirty="0"/>
                        <a:t>2.37</a:t>
                      </a:r>
                      <a:r>
                        <a:rPr sz="1400" spc="-35" dirty="0"/>
                        <a:t> </a:t>
                      </a:r>
                      <a:r>
                        <a:rPr sz="1400" spc="175" dirty="0"/>
                        <a:t>mg/dl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097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4721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15" dirty="0"/>
                        <a:t>AST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 marL="76200" marR="8509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114" dirty="0"/>
                        <a:t>151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160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47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40" dirty="0"/>
                        <a:t>ALT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 marL="76200" marR="8509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114" dirty="0"/>
                        <a:t>165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160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4721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25" dirty="0"/>
                        <a:t>ALP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2240" marB="0"/>
                </a:tc>
                <a:tc>
                  <a:txBody>
                    <a:bodyPr/>
                    <a:lstStyle/>
                    <a:p>
                      <a:pPr marL="76200" marR="8509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114" dirty="0"/>
                        <a:t>135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224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47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50" dirty="0"/>
                        <a:t>Bi-Total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L="76200" marR="8509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95" dirty="0"/>
                        <a:t>1.6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4721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50" dirty="0"/>
                        <a:t>Bi-Direct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L="76200" marR="8509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95" dirty="0"/>
                        <a:t>0.6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351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4733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95" dirty="0"/>
                        <a:t>Na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145" marB="0"/>
                </a:tc>
                <a:tc>
                  <a:txBody>
                    <a:bodyPr/>
                    <a:lstStyle/>
                    <a:p>
                      <a:pPr marL="76200" marR="8509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spc="114" dirty="0"/>
                        <a:t>147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14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34721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dirty="0"/>
                        <a:t>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780" marB="0"/>
                </a:tc>
                <a:tc>
                  <a:txBody>
                    <a:bodyPr/>
                    <a:lstStyle/>
                    <a:p>
                      <a:pPr marL="76200" marR="8509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spc="95" dirty="0"/>
                        <a:t>1.7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78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34708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90" dirty="0"/>
                        <a:t>Mg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5415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145"/>
                        </a:spcBef>
                        <a:tabLst>
                          <a:tab pos="1144905" algn="l"/>
                        </a:tabLst>
                      </a:pPr>
                      <a:r>
                        <a:rPr sz="1400" spc="-5" dirty="0"/>
                        <a:t>3.</a:t>
                      </a:r>
                      <a:r>
                        <a:rPr sz="1400" dirty="0"/>
                        <a:t>5	</a:t>
                      </a:r>
                      <a:endParaRPr sz="1425" baseline="-49707" dirty="0">
                        <a:latin typeface="Arial"/>
                        <a:cs typeface="Arial"/>
                      </a:endParaRPr>
                    </a:p>
                  </a:txBody>
                  <a:tcPr marL="0" marR="0" marT="14541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398676"/>
              </p:ext>
            </p:extLst>
          </p:nvPr>
        </p:nvGraphicFramePr>
        <p:xfrm>
          <a:off x="1670050" y="1110342"/>
          <a:ext cx="3505200" cy="139001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9668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70" dirty="0"/>
                        <a:t>VBG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114" dirty="0"/>
                        <a:t>PH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120" dirty="0"/>
                        <a:t>7.41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25" dirty="0"/>
                        <a:t>PCO2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120" dirty="0"/>
                        <a:t>47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45" dirty="0"/>
                        <a:t>HCO3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120" dirty="0"/>
                        <a:t>30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694942"/>
              </p:ext>
            </p:extLst>
          </p:nvPr>
        </p:nvGraphicFramePr>
        <p:xfrm>
          <a:off x="1670050" y="3231061"/>
          <a:ext cx="3657600" cy="182879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180" dirty="0"/>
                        <a:t>U/A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-114" dirty="0"/>
                        <a:t>WBC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235" dirty="0"/>
                        <a:t>4-6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-130" dirty="0"/>
                        <a:t>RBC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235" dirty="0"/>
                        <a:t>6-8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100" dirty="0"/>
                        <a:t>Hb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250" dirty="0"/>
                        <a:t>1+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60" dirty="0"/>
                        <a:t>Protein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250" dirty="0"/>
                        <a:t>1+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9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489" y="524564"/>
            <a:ext cx="8946541" cy="575867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Treated with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 infusion,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cc/liter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CV line.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leukopenia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ESR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elevated liver enzymes,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with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possible diagnosis of sepsis was given broad-spectrum antibiotics and was admitted to the gastrointestinal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prerenal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azotemia panel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diarrhea and vomiting and transferred to the ICU.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There, she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supportive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cares,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intravenous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pantazole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 infusion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spironolactone.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examinations and abdominal ultrasound, the intestinal loops are dilated and a CT scan is performed on the patient: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6252" y="1547472"/>
            <a:ext cx="3793302" cy="4572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383618" y="2030932"/>
            <a:ext cx="5344441" cy="190580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ABDOMINOPEVIC CT SCAN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32*20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 in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Adrenal</a:t>
            </a:r>
          </a:p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 about 30*20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 in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Adrenal</a:t>
            </a:r>
          </a:p>
          <a:p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9196552" y="2280745"/>
            <a:ext cx="651641" cy="61485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042470" y="2175641"/>
            <a:ext cx="562468" cy="71995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01" y="459249"/>
            <a:ext cx="8946541" cy="60460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was transferred from the gastrointestinal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endocrine service due to normal endoscopy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colonoscopy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diarrhea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due to refractory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hypokalemia and adrenal masses on CT scan and the patient's history of hypertension.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beginning of admission to the endocrine department,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spironolactone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losartan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discontinued 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KCL infusion was continued.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72" y="550690"/>
            <a:ext cx="8946541" cy="630731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97/11/28,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need not to take spironolactone and losartan for up to three weeks for adrenal function tests,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was discharged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following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commands:</a:t>
            </a:r>
            <a:endParaRPr lang="en-US" sz="1800" spc="12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spc="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</a:t>
            </a:r>
            <a:r>
              <a:rPr lang="en-US" sz="1800" spc="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citrate10meq </a:t>
            </a:r>
            <a:r>
              <a:rPr lang="en-US" sz="1800" spc="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tabs </a:t>
            </a:r>
            <a:r>
              <a:rPr lang="en-US" sz="18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TDS</a:t>
            </a:r>
          </a:p>
          <a:p>
            <a:pPr marL="0" indent="0">
              <a:buNone/>
            </a:pPr>
            <a:r>
              <a:rPr lang="en-US" sz="1800" spc="1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Dilltiazem</a:t>
            </a:r>
            <a:r>
              <a:rPr lang="en-US" sz="1800" spc="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1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18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</a:p>
          <a:p>
            <a:pPr marL="0" indent="0">
              <a:buNone/>
            </a:pPr>
            <a:r>
              <a:rPr lang="en-US" sz="180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Ciprofloxacin </a:t>
            </a:r>
            <a:r>
              <a:rPr lang="en-US" sz="1800" spc="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 </a:t>
            </a:r>
            <a:r>
              <a:rPr lang="en-US" sz="18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</a:p>
          <a:p>
            <a:pPr marL="0" indent="0">
              <a:buNone/>
            </a:pPr>
            <a:r>
              <a:rPr lang="en-US" sz="180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Metronidazole </a:t>
            </a:r>
            <a:r>
              <a:rPr lang="en-US" sz="1800" spc="1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sz="18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TDS</a:t>
            </a:r>
          </a:p>
          <a:p>
            <a:pPr marL="0" indent="0">
              <a:buNone/>
            </a:pPr>
            <a:r>
              <a:rPr lang="en-US" sz="18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spc="7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Pentasa</a:t>
            </a:r>
            <a:r>
              <a:rPr lang="en-US" sz="18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1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1gr</a:t>
            </a:r>
            <a:r>
              <a:rPr lang="en-US" sz="1800" spc="2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during discharge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32354"/>
              </p:ext>
            </p:extLst>
          </p:nvPr>
        </p:nvGraphicFramePr>
        <p:xfrm>
          <a:off x="2622924" y="5212079"/>
          <a:ext cx="5805715" cy="736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4124651303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74467578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481057799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4172532789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1015899535"/>
                    </a:ext>
                  </a:extLst>
                </a:gridCol>
              </a:tblGrid>
              <a:tr h="306735"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325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6201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0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931</TotalTime>
  <Words>1687</Words>
  <Application>Microsoft Office PowerPoint</Application>
  <PresentationFormat>Custom</PresentationFormat>
  <Paragraphs>303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Ion</vt:lpstr>
      <vt:lpstr>Case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Foll0w UP CT SCAN</vt:lpstr>
      <vt:lpstr>PowerPoint Presentation</vt:lpstr>
      <vt:lpstr>PowerPoint Presentation</vt:lpstr>
      <vt:lpstr>PowerPoint Presentation</vt:lpstr>
      <vt:lpstr>BMD : 98.03.22</vt:lpstr>
      <vt:lpstr>BMD : 98.11.1</vt:lpstr>
      <vt:lpstr>PowerPoint Presentation</vt:lpstr>
      <vt:lpstr>PMH</vt:lpstr>
      <vt:lpstr>PowerPoint Presentation</vt:lpstr>
      <vt:lpstr>Review of Systems</vt:lpstr>
      <vt:lpstr>PowerPoint Presentation</vt:lpstr>
      <vt:lpstr>P/E</vt:lpstr>
      <vt:lpstr>PowerPoint Presentation</vt:lpstr>
      <vt:lpstr>Problem List: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Sanaz</dc:creator>
  <cp:lastModifiedBy>هنگامه عبدی</cp:lastModifiedBy>
  <cp:revision>110</cp:revision>
  <dcterms:created xsi:type="dcterms:W3CDTF">2021-02-25T11:57:20Z</dcterms:created>
  <dcterms:modified xsi:type="dcterms:W3CDTF">2021-03-09T09:43:45Z</dcterms:modified>
</cp:coreProperties>
</file>