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1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198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s/slide33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159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8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s/slide24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slideLayouts/slideLayout179.xml" ContentType="application/vnd.openxmlformats-officedocument.presentationml.slideLayout+xml"/>
  <Override PartName="/ppt/theme/theme13.xml" ContentType="application/vnd.openxmlformats-officedocument.them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4.xml" ContentType="application/vnd.openxmlformats-officedocument.them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Default Extension="vml" ContentType="application/vnd.openxmlformats-officedocument.vmlDrawing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77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6" r:id="rId3"/>
    <p:sldMasterId id="2147483708" r:id="rId4"/>
    <p:sldMasterId id="2147483724" r:id="rId5"/>
    <p:sldMasterId id="2147483740" r:id="rId6"/>
    <p:sldMasterId id="2147483756" r:id="rId7"/>
    <p:sldMasterId id="2147483772" r:id="rId8"/>
    <p:sldMasterId id="2147483788" r:id="rId9"/>
    <p:sldMasterId id="2147483804" r:id="rId10"/>
    <p:sldMasterId id="2147483820" r:id="rId11"/>
    <p:sldMasterId id="2147483836" r:id="rId12"/>
    <p:sldMasterId id="2147483852" r:id="rId13"/>
    <p:sldMasterId id="2147483868" r:id="rId14"/>
  </p:sldMasterIdLst>
  <p:notesMasterIdLst>
    <p:notesMasterId r:id="rId48"/>
  </p:notesMasterIdLst>
  <p:sldIdLst>
    <p:sldId id="292" r:id="rId15"/>
    <p:sldId id="258" r:id="rId16"/>
    <p:sldId id="259" r:id="rId17"/>
    <p:sldId id="260" r:id="rId18"/>
    <p:sldId id="261" r:id="rId19"/>
    <p:sldId id="262" r:id="rId20"/>
    <p:sldId id="263" r:id="rId21"/>
    <p:sldId id="264" r:id="rId22"/>
    <p:sldId id="265" r:id="rId23"/>
    <p:sldId id="266" r:id="rId24"/>
    <p:sldId id="267" r:id="rId25"/>
    <p:sldId id="269" r:id="rId26"/>
    <p:sldId id="270" r:id="rId27"/>
    <p:sldId id="271" r:id="rId28"/>
    <p:sldId id="272" r:id="rId29"/>
    <p:sldId id="273" r:id="rId30"/>
    <p:sldId id="274" r:id="rId31"/>
    <p:sldId id="275" r:id="rId32"/>
    <p:sldId id="276" r:id="rId33"/>
    <p:sldId id="277" r:id="rId34"/>
    <p:sldId id="278" r:id="rId35"/>
    <p:sldId id="279" r:id="rId36"/>
    <p:sldId id="280" r:id="rId37"/>
    <p:sldId id="281" r:id="rId38"/>
    <p:sldId id="282" r:id="rId39"/>
    <p:sldId id="283" r:id="rId40"/>
    <p:sldId id="284" r:id="rId41"/>
    <p:sldId id="285" r:id="rId42"/>
    <p:sldId id="286" r:id="rId43"/>
    <p:sldId id="287" r:id="rId44"/>
    <p:sldId id="288" r:id="rId45"/>
    <p:sldId id="289" r:id="rId46"/>
    <p:sldId id="290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32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slide" Target="slides/slide28.xml"/><Relationship Id="rId47" Type="http://schemas.openxmlformats.org/officeDocument/2006/relationships/slide" Target="slides/slide33.xml"/><Relationship Id="rId50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slide" Target="slides/slide3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41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slide" Target="slides/slide3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49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4" Type="http://schemas.openxmlformats.org/officeDocument/2006/relationships/slide" Target="slides/slide3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slide" Target="slides/slide29.xml"/><Relationship Id="rId48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F24EDB-2DFB-47BD-B6B7-80E2170DA5DC}" type="datetimeFigureOut">
              <a:rPr lang="en-US" smtClean="0"/>
              <a:pPr/>
              <a:t>1/10/2012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C72CF9-76BB-4E36-AAE7-E751ECF0C3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4244D0-D8D0-4557-8C42-0EEAE93C7B69}" type="slidenum">
              <a:rPr lang="ar-SA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99331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99332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1023" tIns="0" rIns="21023" bIns="0" anchor="b"/>
          <a:lstStyle/>
          <a:p>
            <a:pPr algn="r" defTabSz="1123950" eaLnBrk="0" hangingPunct="0"/>
            <a:r>
              <a:rPr lang="en-US" sz="1000" i="1" dirty="0"/>
              <a:t>1</a:t>
            </a:r>
          </a:p>
        </p:txBody>
      </p:sp>
      <p:sp>
        <p:nvSpPr>
          <p:cNvPr id="99333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99334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99335" name="Rectangle 6"/>
          <p:cNvSpPr>
            <a:spLocks noChangeArrowheads="1"/>
          </p:cNvSpPr>
          <p:nvPr/>
        </p:nvSpPr>
        <p:spPr bwMode="auto">
          <a:xfrm>
            <a:off x="3884613" y="7938"/>
            <a:ext cx="2968625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99336" name="Rectangle 7"/>
          <p:cNvSpPr>
            <a:spLocks noChangeArrowheads="1"/>
          </p:cNvSpPr>
          <p:nvPr/>
        </p:nvSpPr>
        <p:spPr bwMode="auto">
          <a:xfrm>
            <a:off x="3884613" y="8699500"/>
            <a:ext cx="2968625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1023" tIns="0" rIns="21023" bIns="0" anchor="b"/>
          <a:lstStyle/>
          <a:p>
            <a:pPr algn="r" defTabSz="1123950" eaLnBrk="0" hangingPunct="0"/>
            <a:r>
              <a:rPr lang="en-US" sz="1000" i="1" dirty="0"/>
              <a:t>1</a:t>
            </a:r>
          </a:p>
        </p:txBody>
      </p:sp>
      <p:sp>
        <p:nvSpPr>
          <p:cNvPr id="99337" name="Rectangle 8"/>
          <p:cNvSpPr>
            <a:spLocks noChangeArrowheads="1"/>
          </p:cNvSpPr>
          <p:nvPr/>
        </p:nvSpPr>
        <p:spPr bwMode="auto">
          <a:xfrm>
            <a:off x="3175" y="8699500"/>
            <a:ext cx="2968625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99338" name="Rectangle 9"/>
          <p:cNvSpPr>
            <a:spLocks noChangeArrowheads="1"/>
          </p:cNvSpPr>
          <p:nvPr/>
        </p:nvSpPr>
        <p:spPr bwMode="auto">
          <a:xfrm>
            <a:off x="3175" y="7938"/>
            <a:ext cx="2968625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99339" name="Rectangle 10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85875" y="757238"/>
            <a:ext cx="4287838" cy="3216275"/>
          </a:xfrm>
          <a:noFill/>
          <a:ln w="25400"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FF568D-06CC-4545-AF3D-D28CC6964C30}" type="slidenum">
              <a:rPr lang="en-US" smtClean="0"/>
              <a:pPr>
                <a:defRPr/>
              </a:pPr>
              <a:t>6</a:t>
            </a:fld>
            <a:endParaRPr lang="en-US" dirty="0" smtClean="0"/>
          </a:p>
        </p:txBody>
      </p:sp>
      <p:sp>
        <p:nvSpPr>
          <p:cNvPr id="10035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1813"/>
            <a:ext cx="5027613" cy="4114800"/>
          </a:xfrm>
          <a:noFill/>
        </p:spPr>
        <p:txBody>
          <a:bodyPr wrap="square" lIns="92075" tIns="44450" rIns="92075" bIns="44450" numCol="1" anchor="t" anchorCtr="0" compatLnSpc="1">
            <a:prstTxWarp prst="textNoShape">
              <a:avLst/>
            </a:prstTxWarp>
          </a:bodyPr>
          <a:lstStyle/>
          <a:p>
            <a:pPr marL="114300" indent="-114300" eaLnBrk="1" hangingPunct="1"/>
            <a:endParaRPr lang="en-US" dirty="0" smtClean="0"/>
          </a:p>
        </p:txBody>
      </p:sp>
      <p:sp>
        <p:nvSpPr>
          <p:cNvPr id="100356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7AD8C8-76D8-48D3-9009-9153C64EA40C}" type="slidenum">
              <a:rPr lang="en-US" smtClean="0"/>
              <a:pPr>
                <a:defRPr/>
              </a:pPr>
              <a:t>7</a:t>
            </a:fld>
            <a:endParaRPr lang="en-US" dirty="0" smtClean="0"/>
          </a:p>
        </p:txBody>
      </p:sp>
      <p:sp>
        <p:nvSpPr>
          <p:cNvPr id="10137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1813"/>
            <a:ext cx="5027613" cy="4114800"/>
          </a:xfrm>
          <a:noFill/>
        </p:spPr>
        <p:txBody>
          <a:bodyPr wrap="square" lIns="92075" tIns="44450" rIns="92075" bIns="44450" numCol="1" anchor="t" anchorCtr="0" compatLnSpc="1">
            <a:prstTxWarp prst="textNoShape">
              <a:avLst/>
            </a:prstTxWarp>
          </a:bodyPr>
          <a:lstStyle/>
          <a:p>
            <a:pPr marL="114300" indent="-114300" eaLnBrk="1" hangingPunct="1"/>
            <a:endParaRPr lang="en-US" sz="1000" dirty="0" smtClean="0"/>
          </a:p>
        </p:txBody>
      </p:sp>
      <p:sp>
        <p:nvSpPr>
          <p:cNvPr id="101380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 January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16A56-A09C-4C55-A0FA-E18319CDB7D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 January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16A56-A09C-4C55-A0FA-E18319CDB7D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10 January 2012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12DD2B-E815-485B-9A97-C72DA0DF43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10 January 2012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FECB7-0B5A-480D-9089-C032780130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10 January 2012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B1B03EE-5989-48B9-8C88-94CCCF5BAA22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10 January 2012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5104F-4ABE-40F3-B875-6F1A3A957E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10 January 2012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7D705-651F-41A7-9ABE-CE56C9A35C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10 January 2012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BC440-A11B-43C2-8ADC-01CD2ECB95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10 January 2012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F0DC7-FE76-4024-8FDE-8FFAEBEABB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10 January 2012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A6D2E-9395-41C9-A018-39E5EF7DF0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10 January 2012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10EEF-3CC5-4E19-AB4B-DDA8D7F692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10 January 2012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02705-60F1-4294-805C-63314F04AF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 January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16A56-A09C-4C55-A0FA-E18319CDB7D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10 January 2012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50BA3-D42A-43BD-9FA4-C85C68697D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10 January 2012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04D2B-C60B-4D14-B71A-11D27C5C4F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10 January 2012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12555-A1C4-4DED-AB97-C8135A879F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fa-IR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10 January 2012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FE2EA-8E0C-4117-90A7-82BE31BC6D0A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10 January 2012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E15EEE-DDAC-4969-8BEE-39C6F9A1BE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10 January 2012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12DD2B-E815-485B-9A97-C72DA0DF43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10 January 2012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FECB7-0B5A-480D-9089-C032780130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10 January 2012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B1B03EE-5989-48B9-8C88-94CCCF5BAA22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10 January 2012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5104F-4ABE-40F3-B875-6F1A3A957E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10 January 2012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7D705-651F-41A7-9ABE-CE56C9A35C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10 January 2012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B1B03EE-5989-48B9-8C88-94CCCF5BAA22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10 January 2012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BC440-A11B-43C2-8ADC-01CD2ECB95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10 January 2012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F0DC7-FE76-4024-8FDE-8FFAEBEABB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10 January 2012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A6D2E-9395-41C9-A018-39E5EF7DF0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10 January 2012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10EEF-3CC5-4E19-AB4B-DDA8D7F692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10 January 2012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02705-60F1-4294-805C-63314F04AF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10 January 2012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50BA3-D42A-43BD-9FA4-C85C68697D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10 January 2012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04D2B-C60B-4D14-B71A-11D27C5C4F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10 January 2012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12555-A1C4-4DED-AB97-C8135A879F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fa-IR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10 January 2012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FE2EA-8E0C-4117-90A7-82BE31BC6D0A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10 January 2012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E15EEE-DDAC-4969-8BEE-39C6F9A1BE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10 January 2012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5104F-4ABE-40F3-B875-6F1A3A957E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10 January 2012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12DD2B-E815-485B-9A97-C72DA0DF43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10 January 2012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FECB7-0B5A-480D-9089-C032780130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10 January 2012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B1B03EE-5989-48B9-8C88-94CCCF5BAA22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10 January 2012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5104F-4ABE-40F3-B875-6F1A3A957E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10 January 2012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7D705-651F-41A7-9ABE-CE56C9A35C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10 January 2012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BC440-A11B-43C2-8ADC-01CD2ECB95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10 January 2012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F0DC7-FE76-4024-8FDE-8FFAEBEABB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10 January 2012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A6D2E-9395-41C9-A018-39E5EF7DF0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10 January 2012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10EEF-3CC5-4E19-AB4B-DDA8D7F692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10 January 2012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02705-60F1-4294-805C-63314F04AF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10 January 2012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7D705-651F-41A7-9ABE-CE56C9A35C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10 January 2012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50BA3-D42A-43BD-9FA4-C85C68697D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10 January 2012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04D2B-C60B-4D14-B71A-11D27C5C4F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10 January 2012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12555-A1C4-4DED-AB97-C8135A879F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fa-IR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10 January 2012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FE2EA-8E0C-4117-90A7-82BE31BC6D0A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10 January 2012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E15EEE-DDAC-4969-8BEE-39C6F9A1BE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10 January 2012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12DD2B-E815-485B-9A97-C72DA0DF43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10 January 2012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FECB7-0B5A-480D-9089-C032780130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10 January 2012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B1B03EE-5989-48B9-8C88-94CCCF5BAA22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10 January 2012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5104F-4ABE-40F3-B875-6F1A3A957E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10 January 2012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7D705-651F-41A7-9ABE-CE56C9A35C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10 January 2012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BC440-A11B-43C2-8ADC-01CD2ECB95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10 January 2012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BC440-A11B-43C2-8ADC-01CD2ECB95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10 January 2012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F0DC7-FE76-4024-8FDE-8FFAEBEABB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10 January 2012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A6D2E-9395-41C9-A018-39E5EF7DF0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10 January 2012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10EEF-3CC5-4E19-AB4B-DDA8D7F692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10 January 2012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02705-60F1-4294-805C-63314F04AF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10 January 2012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50BA3-D42A-43BD-9FA4-C85C68697D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10 January 2012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04D2B-C60B-4D14-B71A-11D27C5C4F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10 January 2012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12555-A1C4-4DED-AB97-C8135A879F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fa-IR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10 January 2012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FE2EA-8E0C-4117-90A7-82BE31BC6D0A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10 January 2012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E15EEE-DDAC-4969-8BEE-39C6F9A1BE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10 January 2012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F0DC7-FE76-4024-8FDE-8FFAEBEABB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10 January 2012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12DD2B-E815-485B-9A97-C72DA0DF43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10 January 2012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FECB7-0B5A-480D-9089-C032780130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10 January 2012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B1B03EE-5989-48B9-8C88-94CCCF5BAA22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10 January 2012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5104F-4ABE-40F3-B875-6F1A3A957E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10 January 2012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7D705-651F-41A7-9ABE-CE56C9A35C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10 January 2012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BC440-A11B-43C2-8ADC-01CD2ECB95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10 January 2012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F0DC7-FE76-4024-8FDE-8FFAEBEABB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10 January 2012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A6D2E-9395-41C9-A018-39E5EF7DF0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10 January 2012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10EEF-3CC5-4E19-AB4B-DDA8D7F692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10 January 2012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02705-60F1-4294-805C-63314F04AF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10 January 2012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A6D2E-9395-41C9-A018-39E5EF7DF0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10 January 2012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50BA3-D42A-43BD-9FA4-C85C68697D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10 January 2012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04D2B-C60B-4D14-B71A-11D27C5C4F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10 January 2012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12555-A1C4-4DED-AB97-C8135A879F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fa-IR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10 January 2012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FE2EA-8E0C-4117-90A7-82BE31BC6D0A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10 January 2012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E15EEE-DDAC-4969-8BEE-39C6F9A1BE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10 January 2012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12DD2B-E815-485B-9A97-C72DA0DF43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10 January 2012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FECB7-0B5A-480D-9089-C032780130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10 January 2012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B1B03EE-5989-48B9-8C88-94CCCF5BAA22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10 January 2012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5104F-4ABE-40F3-B875-6F1A3A957E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10 January 2012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7D705-651F-41A7-9ABE-CE56C9A35C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10 January 2012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10EEF-3CC5-4E19-AB4B-DDA8D7F692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10 January 2012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BC440-A11B-43C2-8ADC-01CD2ECB95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10 January 2012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F0DC7-FE76-4024-8FDE-8FFAEBEABB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10 January 2012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A6D2E-9395-41C9-A018-39E5EF7DF0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10 January 2012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10EEF-3CC5-4E19-AB4B-DDA8D7F692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10 January 2012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02705-60F1-4294-805C-63314F04AF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10 January 2012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50BA3-D42A-43BD-9FA4-C85C68697D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10 January 2012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04D2B-C60B-4D14-B71A-11D27C5C4F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10 January 2012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12555-A1C4-4DED-AB97-C8135A879F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fa-IR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10 January 2012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FE2EA-8E0C-4117-90A7-82BE31BC6D0A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10 January 2012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E15EEE-DDAC-4969-8BEE-39C6F9A1BE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10 January 2012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02705-60F1-4294-805C-63314F04AF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10 January 2012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12DD2B-E815-485B-9A97-C72DA0DF43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10 January 2012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FECB7-0B5A-480D-9089-C032780130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10 January 2012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B1B03EE-5989-48B9-8C88-94CCCF5BAA22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10 January 2012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5104F-4ABE-40F3-B875-6F1A3A957E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10 January 2012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7D705-651F-41A7-9ABE-CE56C9A35C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10 January 2012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BC440-A11B-43C2-8ADC-01CD2ECB95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10 January 2012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F0DC7-FE76-4024-8FDE-8FFAEBEABB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10 January 2012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A6D2E-9395-41C9-A018-39E5EF7DF0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10 January 2012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10EEF-3CC5-4E19-AB4B-DDA8D7F692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10 January 2012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02705-60F1-4294-805C-63314F04AF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 January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16A56-A09C-4C55-A0FA-E18319CDB7D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10 January 2012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50BA3-D42A-43BD-9FA4-C85C68697D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10 January 2012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50BA3-D42A-43BD-9FA4-C85C68697D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10 January 2012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04D2B-C60B-4D14-B71A-11D27C5C4F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10 January 2012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12555-A1C4-4DED-AB97-C8135A879F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fa-IR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10 January 2012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FE2EA-8E0C-4117-90A7-82BE31BC6D0A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10 January 2012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E15EEE-DDAC-4969-8BEE-39C6F9A1BE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10 January 2012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12DD2B-E815-485B-9A97-C72DA0DF43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10 January 2012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FECB7-0B5A-480D-9089-C032780130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10 January 2012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04D2B-C60B-4D14-B71A-11D27C5C4F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10 January 2012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12555-A1C4-4DED-AB97-C8135A879F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fa-IR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10 January 2012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FE2EA-8E0C-4117-90A7-82BE31BC6D0A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10 January 2012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E15EEE-DDAC-4969-8BEE-39C6F9A1BE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10 January 2012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12DD2B-E815-485B-9A97-C72DA0DF43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10 January 2012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FECB7-0B5A-480D-9089-C032780130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10 January 2012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B1B03EE-5989-48B9-8C88-94CCCF5BAA22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10 January 2012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5104F-4ABE-40F3-B875-6F1A3A957E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10 January 2012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7D705-651F-41A7-9ABE-CE56C9A35C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 January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16A56-A09C-4C55-A0FA-E18319CDB7D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10 January 2012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BC440-A11B-43C2-8ADC-01CD2ECB95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10 January 2012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F0DC7-FE76-4024-8FDE-8FFAEBEABB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10 January 2012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A6D2E-9395-41C9-A018-39E5EF7DF0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10 January 2012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10EEF-3CC5-4E19-AB4B-DDA8D7F692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10 January 2012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02705-60F1-4294-805C-63314F04AF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10 January 2012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50BA3-D42A-43BD-9FA4-C85C68697D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10 January 2012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04D2B-C60B-4D14-B71A-11D27C5C4F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10 January 2012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12555-A1C4-4DED-AB97-C8135A879F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fa-IR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10 January 2012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FE2EA-8E0C-4117-90A7-82BE31BC6D0A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10 January 2012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E15EEE-DDAC-4969-8BEE-39C6F9A1BE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 January 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16A56-A09C-4C55-A0FA-E18319CDB7D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10 January 2012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12DD2B-E815-485B-9A97-C72DA0DF43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10 January 2012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FECB7-0B5A-480D-9089-C032780130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10 January 2012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B1B03EE-5989-48B9-8C88-94CCCF5BAA22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10 January 2012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5104F-4ABE-40F3-B875-6F1A3A957E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10 January 2012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7D705-651F-41A7-9ABE-CE56C9A35C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10 January 2012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BC440-A11B-43C2-8ADC-01CD2ECB95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10 January 2012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F0DC7-FE76-4024-8FDE-8FFAEBEABB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10 January 2012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A6D2E-9395-41C9-A018-39E5EF7DF0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10 January 2012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10EEF-3CC5-4E19-AB4B-DDA8D7F692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10 January 2012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02705-60F1-4294-805C-63314F04AF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 January 2012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16A56-A09C-4C55-A0FA-E18319CDB7D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10 January 2012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50BA3-D42A-43BD-9FA4-C85C68697D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10 January 2012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04D2B-C60B-4D14-B71A-11D27C5C4F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10 January 2012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12555-A1C4-4DED-AB97-C8135A879F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fa-IR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10 January 2012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FE2EA-8E0C-4117-90A7-82BE31BC6D0A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10 January 2012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E15EEE-DDAC-4969-8BEE-39C6F9A1BE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10 January 2012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12DD2B-E815-485B-9A97-C72DA0DF43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10 January 2012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FECB7-0B5A-480D-9089-C032780130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10 January 2012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B1B03EE-5989-48B9-8C88-94CCCF5BAA22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10 January 2012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5104F-4ABE-40F3-B875-6F1A3A957E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10 January 2012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7D705-651F-41A7-9ABE-CE56C9A35C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 January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16A56-A09C-4C55-A0FA-E18319CDB7D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10 January 2012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BC440-A11B-43C2-8ADC-01CD2ECB95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10 January 2012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F0DC7-FE76-4024-8FDE-8FFAEBEABB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10 January 2012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A6D2E-9395-41C9-A018-39E5EF7DF0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10 January 2012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10EEF-3CC5-4E19-AB4B-DDA8D7F692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10 January 2012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02705-60F1-4294-805C-63314F04AF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10 January 2012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50BA3-D42A-43BD-9FA4-C85C68697D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10 January 2012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04D2B-C60B-4D14-B71A-11D27C5C4F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10 January 2012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12555-A1C4-4DED-AB97-C8135A879F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fa-IR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10 January 2012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FE2EA-8E0C-4117-90A7-82BE31BC6D0A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10 January 2012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E15EEE-DDAC-4969-8BEE-39C6F9A1BE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 January 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16A56-A09C-4C55-A0FA-E18319CDB7D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10 January 2012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12DD2B-E815-485B-9A97-C72DA0DF43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10 January 2012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FECB7-0B5A-480D-9089-C032780130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10 January 2012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B1B03EE-5989-48B9-8C88-94CCCF5BAA22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10 January 2012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5104F-4ABE-40F3-B875-6F1A3A957E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10 January 2012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7D705-651F-41A7-9ABE-CE56C9A35C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10 January 2012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BC440-A11B-43C2-8ADC-01CD2ECB95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10 January 2012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F0DC7-FE76-4024-8FDE-8FFAEBEABB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10 January 2012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A6D2E-9395-41C9-A018-39E5EF7DF0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10 January 2012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10EEF-3CC5-4E19-AB4B-DDA8D7F692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10 January 2012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02705-60F1-4294-805C-63314F04AF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 January 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16A56-A09C-4C55-A0FA-E18319CDB7D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10 January 2012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50BA3-D42A-43BD-9FA4-C85C68697D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10 January 2012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04D2B-C60B-4D14-B71A-11D27C5C4F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10 January 2012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12555-A1C4-4DED-AB97-C8135A879F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fa-IR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10 January 2012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FE2EA-8E0C-4117-90A7-82BE31BC6D0A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10 January 2012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E15EEE-DDAC-4969-8BEE-39C6F9A1BE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10 January 2012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12DD2B-E815-485B-9A97-C72DA0DF43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10 January 2012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FECB7-0B5A-480D-9089-C032780130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10 January 2012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B1B03EE-5989-48B9-8C88-94CCCF5BAA22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10 January 2012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5104F-4ABE-40F3-B875-6F1A3A957E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10 January 2012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7D705-651F-41A7-9ABE-CE56C9A35C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 January 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16A56-A09C-4C55-A0FA-E18319CDB7D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10 January 2012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BC440-A11B-43C2-8ADC-01CD2ECB95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10 January 2012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F0DC7-FE76-4024-8FDE-8FFAEBEABB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10 January 2012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A6D2E-9395-41C9-A018-39E5EF7DF0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10 January 2012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10EEF-3CC5-4E19-AB4B-DDA8D7F692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10 January 2012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02705-60F1-4294-805C-63314F04AF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10 January 2012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50BA3-D42A-43BD-9FA4-C85C68697D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10 January 2012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04D2B-C60B-4D14-B71A-11D27C5C4F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10 January 2012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12555-A1C4-4DED-AB97-C8135A879F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fa-IR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10 January 2012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FE2EA-8E0C-4117-90A7-82BE31BC6D0A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10 January 2012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E15EEE-DDAC-4969-8BEE-39C6F9A1BE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9.xml"/><Relationship Id="rId13" Type="http://schemas.openxmlformats.org/officeDocument/2006/relationships/slideLayout" Target="../slideLayouts/slideLayout144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134.xml"/><Relationship Id="rId7" Type="http://schemas.openxmlformats.org/officeDocument/2006/relationships/slideLayout" Target="../slideLayouts/slideLayout138.xml"/><Relationship Id="rId12" Type="http://schemas.openxmlformats.org/officeDocument/2006/relationships/slideLayout" Target="../slideLayouts/slideLayout143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33.xml"/><Relationship Id="rId16" Type="http://schemas.openxmlformats.org/officeDocument/2006/relationships/theme" Target="../theme/theme10.xml"/><Relationship Id="rId1" Type="http://schemas.openxmlformats.org/officeDocument/2006/relationships/slideLayout" Target="../slideLayouts/slideLayout132.xml"/><Relationship Id="rId6" Type="http://schemas.openxmlformats.org/officeDocument/2006/relationships/slideLayout" Target="../slideLayouts/slideLayout137.xml"/><Relationship Id="rId11" Type="http://schemas.openxmlformats.org/officeDocument/2006/relationships/slideLayout" Target="../slideLayouts/slideLayout142.xml"/><Relationship Id="rId5" Type="http://schemas.openxmlformats.org/officeDocument/2006/relationships/slideLayout" Target="../slideLayouts/slideLayout136.xml"/><Relationship Id="rId15" Type="http://schemas.openxmlformats.org/officeDocument/2006/relationships/slideLayout" Target="../slideLayouts/slideLayout146.xml"/><Relationship Id="rId10" Type="http://schemas.openxmlformats.org/officeDocument/2006/relationships/slideLayout" Target="../slideLayouts/slideLayout141.xml"/><Relationship Id="rId4" Type="http://schemas.openxmlformats.org/officeDocument/2006/relationships/slideLayout" Target="../slideLayouts/slideLayout135.xml"/><Relationship Id="rId9" Type="http://schemas.openxmlformats.org/officeDocument/2006/relationships/slideLayout" Target="../slideLayouts/slideLayout140.xml"/><Relationship Id="rId14" Type="http://schemas.openxmlformats.org/officeDocument/2006/relationships/slideLayout" Target="../slideLayouts/slideLayout145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4.xml"/><Relationship Id="rId13" Type="http://schemas.openxmlformats.org/officeDocument/2006/relationships/slideLayout" Target="../slideLayouts/slideLayout159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3.xml"/><Relationship Id="rId12" Type="http://schemas.openxmlformats.org/officeDocument/2006/relationships/slideLayout" Target="../slideLayouts/slideLayout158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48.xml"/><Relationship Id="rId16" Type="http://schemas.openxmlformats.org/officeDocument/2006/relationships/theme" Target="../theme/theme11.xml"/><Relationship Id="rId1" Type="http://schemas.openxmlformats.org/officeDocument/2006/relationships/slideLayout" Target="../slideLayouts/slideLayout147.xml"/><Relationship Id="rId6" Type="http://schemas.openxmlformats.org/officeDocument/2006/relationships/slideLayout" Target="../slideLayouts/slideLayout152.xml"/><Relationship Id="rId11" Type="http://schemas.openxmlformats.org/officeDocument/2006/relationships/slideLayout" Target="../slideLayouts/slideLayout157.xml"/><Relationship Id="rId5" Type="http://schemas.openxmlformats.org/officeDocument/2006/relationships/slideLayout" Target="../slideLayouts/slideLayout151.xml"/><Relationship Id="rId15" Type="http://schemas.openxmlformats.org/officeDocument/2006/relationships/slideLayout" Target="../slideLayouts/slideLayout161.xml"/><Relationship Id="rId10" Type="http://schemas.openxmlformats.org/officeDocument/2006/relationships/slideLayout" Target="../slideLayouts/slideLayout156.xml"/><Relationship Id="rId4" Type="http://schemas.openxmlformats.org/officeDocument/2006/relationships/slideLayout" Target="../slideLayouts/slideLayout150.xml"/><Relationship Id="rId9" Type="http://schemas.openxmlformats.org/officeDocument/2006/relationships/slideLayout" Target="../slideLayouts/slideLayout155.xml"/><Relationship Id="rId14" Type="http://schemas.openxmlformats.org/officeDocument/2006/relationships/slideLayout" Target="../slideLayouts/slideLayout16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9.xml"/><Relationship Id="rId13" Type="http://schemas.openxmlformats.org/officeDocument/2006/relationships/slideLayout" Target="../slideLayouts/slideLayout174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164.xml"/><Relationship Id="rId7" Type="http://schemas.openxmlformats.org/officeDocument/2006/relationships/slideLayout" Target="../slideLayouts/slideLayout168.xml"/><Relationship Id="rId12" Type="http://schemas.openxmlformats.org/officeDocument/2006/relationships/slideLayout" Target="../slideLayouts/slideLayout173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63.xml"/><Relationship Id="rId16" Type="http://schemas.openxmlformats.org/officeDocument/2006/relationships/theme" Target="../theme/theme12.xml"/><Relationship Id="rId1" Type="http://schemas.openxmlformats.org/officeDocument/2006/relationships/slideLayout" Target="../slideLayouts/slideLayout162.xml"/><Relationship Id="rId6" Type="http://schemas.openxmlformats.org/officeDocument/2006/relationships/slideLayout" Target="../slideLayouts/slideLayout167.xml"/><Relationship Id="rId11" Type="http://schemas.openxmlformats.org/officeDocument/2006/relationships/slideLayout" Target="../slideLayouts/slideLayout172.xml"/><Relationship Id="rId5" Type="http://schemas.openxmlformats.org/officeDocument/2006/relationships/slideLayout" Target="../slideLayouts/slideLayout166.xml"/><Relationship Id="rId15" Type="http://schemas.openxmlformats.org/officeDocument/2006/relationships/slideLayout" Target="../slideLayouts/slideLayout176.xml"/><Relationship Id="rId10" Type="http://schemas.openxmlformats.org/officeDocument/2006/relationships/slideLayout" Target="../slideLayouts/slideLayout171.xml"/><Relationship Id="rId4" Type="http://schemas.openxmlformats.org/officeDocument/2006/relationships/slideLayout" Target="../slideLayouts/slideLayout165.xml"/><Relationship Id="rId9" Type="http://schemas.openxmlformats.org/officeDocument/2006/relationships/slideLayout" Target="../slideLayouts/slideLayout170.xml"/><Relationship Id="rId14" Type="http://schemas.openxmlformats.org/officeDocument/2006/relationships/slideLayout" Target="../slideLayouts/slideLayout175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slideLayout" Target="../slideLayouts/slideLayout189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slideLayout" Target="../slideLayouts/slideLayout188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78.xml"/><Relationship Id="rId16" Type="http://schemas.openxmlformats.org/officeDocument/2006/relationships/theme" Target="../theme/theme13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5" Type="http://schemas.openxmlformats.org/officeDocument/2006/relationships/slideLayout" Target="../slideLayouts/slideLayout19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Relationship Id="rId14" Type="http://schemas.openxmlformats.org/officeDocument/2006/relationships/slideLayout" Target="../slideLayouts/slideLayout190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9.xml"/><Relationship Id="rId13" Type="http://schemas.openxmlformats.org/officeDocument/2006/relationships/slideLayout" Target="../slideLayouts/slideLayout204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194.xml"/><Relationship Id="rId7" Type="http://schemas.openxmlformats.org/officeDocument/2006/relationships/slideLayout" Target="../slideLayouts/slideLayout198.xml"/><Relationship Id="rId12" Type="http://schemas.openxmlformats.org/officeDocument/2006/relationships/slideLayout" Target="../slideLayouts/slideLayout203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93.xml"/><Relationship Id="rId16" Type="http://schemas.openxmlformats.org/officeDocument/2006/relationships/theme" Target="../theme/theme14.xml"/><Relationship Id="rId1" Type="http://schemas.openxmlformats.org/officeDocument/2006/relationships/slideLayout" Target="../slideLayouts/slideLayout192.xml"/><Relationship Id="rId6" Type="http://schemas.openxmlformats.org/officeDocument/2006/relationships/slideLayout" Target="../slideLayouts/slideLayout197.xml"/><Relationship Id="rId11" Type="http://schemas.openxmlformats.org/officeDocument/2006/relationships/slideLayout" Target="../slideLayouts/slideLayout202.xml"/><Relationship Id="rId5" Type="http://schemas.openxmlformats.org/officeDocument/2006/relationships/slideLayout" Target="../slideLayouts/slideLayout196.xml"/><Relationship Id="rId15" Type="http://schemas.openxmlformats.org/officeDocument/2006/relationships/slideLayout" Target="../slideLayouts/slideLayout206.xml"/><Relationship Id="rId10" Type="http://schemas.openxmlformats.org/officeDocument/2006/relationships/slideLayout" Target="../slideLayouts/slideLayout201.xml"/><Relationship Id="rId4" Type="http://schemas.openxmlformats.org/officeDocument/2006/relationships/slideLayout" Target="../slideLayouts/slideLayout195.xml"/><Relationship Id="rId9" Type="http://schemas.openxmlformats.org/officeDocument/2006/relationships/slideLayout" Target="../slideLayouts/slideLayout200.xml"/><Relationship Id="rId14" Type="http://schemas.openxmlformats.org/officeDocument/2006/relationships/slideLayout" Target="../slideLayouts/slideLayout20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8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43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58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slideLayout" Target="../slideLayouts/slideLayout84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73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slideLayout" Target="../slideLayouts/slideLayout8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13" Type="http://schemas.openxmlformats.org/officeDocument/2006/relationships/slideLayout" Target="../slideLayouts/slideLayout99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8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88.xml"/><Relationship Id="rId16" Type="http://schemas.openxmlformats.org/officeDocument/2006/relationships/theme" Target="../theme/theme7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Relationship Id="rId14" Type="http://schemas.openxmlformats.org/officeDocument/2006/relationships/slideLayout" Target="../slideLayouts/slideLayout10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slideLayout" Target="../slideLayouts/slideLayout114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slideLayout" Target="../slideLayouts/slideLayout113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03.xml"/><Relationship Id="rId16" Type="http://schemas.openxmlformats.org/officeDocument/2006/relationships/theme" Target="../theme/theme8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Relationship Id="rId14" Type="http://schemas.openxmlformats.org/officeDocument/2006/relationships/slideLayout" Target="../slideLayouts/slideLayout115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13" Type="http://schemas.openxmlformats.org/officeDocument/2006/relationships/slideLayout" Target="../slideLayouts/slideLayout129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3.xml"/><Relationship Id="rId12" Type="http://schemas.openxmlformats.org/officeDocument/2006/relationships/slideLayout" Target="../slideLayouts/slideLayout128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18.xml"/><Relationship Id="rId16" Type="http://schemas.openxmlformats.org/officeDocument/2006/relationships/theme" Target="../theme/theme9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1.xml"/><Relationship Id="rId15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Relationship Id="rId14" Type="http://schemas.openxmlformats.org/officeDocument/2006/relationships/slideLayout" Target="../slideLayouts/slideLayout1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10 January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16A56-A09C-4C55-A0FA-E18319CDB7D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2">
                <a:shade val="30000"/>
                <a:satMod val="200000"/>
              </a:schemeClr>
            </a:gs>
            <a:gs pos="100000">
              <a:schemeClr val="bg2">
                <a:shade val="30000"/>
                <a:satMod val="200000"/>
              </a:schemeClr>
            </a:gs>
            <a:gs pos="100000">
              <a:schemeClr val="bg2">
                <a:shade val="30000"/>
                <a:satMod val="2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10 January 2012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 b="1">
                <a:solidFill>
                  <a:srgbClr val="FFCCFF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E44F773E-8420-4F9A-ACA6-F42BBDE2FB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4103" name="Picture 8" descr="127"/>
          <p:cNvPicPr>
            <a:picLocks noChangeAspect="1" noChangeArrowheads="1"/>
          </p:cNvPicPr>
          <p:nvPr userDrawn="1"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biLevel thresh="50000"/>
          </a:blip>
          <a:srcRect/>
          <a:stretch>
            <a:fillRect/>
          </a:stretch>
        </p:blipFill>
        <p:spPr bwMode="auto">
          <a:xfrm>
            <a:off x="30163" y="30163"/>
            <a:ext cx="5334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4" descr="ARM LARGE"/>
          <p:cNvPicPr>
            <a:picLocks noChangeAspect="1" noChangeArrowheads="1"/>
          </p:cNvPicPr>
          <p:nvPr userDrawn="1"/>
        </p:nvPicPr>
        <p:blipFill>
          <a:blip r:embed="rId18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lum bright="100000" contrast="18000"/>
            <a:grayscl/>
          </a:blip>
          <a:srcRect/>
          <a:stretch>
            <a:fillRect/>
          </a:stretch>
        </p:blipFill>
        <p:spPr bwMode="auto">
          <a:xfrm>
            <a:off x="8596313" y="31750"/>
            <a:ext cx="51752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</p:sldLayoutIdLst>
  <p:transition>
    <p:random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i="1" kern="1200">
          <a:solidFill>
            <a:srgbClr val="FFFF00"/>
          </a:solidFill>
          <a:latin typeface="Calibri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rgbClr val="FFFF0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rgbClr val="FFFF0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rgbClr val="FFFF0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rgbClr val="FFFF00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Font typeface="Arial" charset="0"/>
        <a:buChar char="•"/>
        <a:defRPr sz="3200" b="1" kern="1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b="1" kern="1200">
          <a:solidFill>
            <a:schemeClr val="tx1"/>
          </a:solidFill>
          <a:latin typeface="Calibri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b="1" kern="120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b="1" kern="120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2">
                <a:shade val="30000"/>
                <a:satMod val="200000"/>
              </a:schemeClr>
            </a:gs>
            <a:gs pos="100000">
              <a:schemeClr val="bg2">
                <a:shade val="30000"/>
                <a:satMod val="200000"/>
              </a:schemeClr>
            </a:gs>
            <a:gs pos="100000">
              <a:schemeClr val="bg2">
                <a:shade val="30000"/>
                <a:satMod val="2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10 January 2012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 b="1">
                <a:solidFill>
                  <a:srgbClr val="FFCCFF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E44F773E-8420-4F9A-ACA6-F42BBDE2FB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4103" name="Picture 8" descr="127"/>
          <p:cNvPicPr>
            <a:picLocks noChangeAspect="1" noChangeArrowheads="1"/>
          </p:cNvPicPr>
          <p:nvPr userDrawn="1"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biLevel thresh="50000"/>
          </a:blip>
          <a:srcRect/>
          <a:stretch>
            <a:fillRect/>
          </a:stretch>
        </p:blipFill>
        <p:spPr bwMode="auto">
          <a:xfrm>
            <a:off x="30163" y="30163"/>
            <a:ext cx="5334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4" descr="ARM LARGE"/>
          <p:cNvPicPr>
            <a:picLocks noChangeAspect="1" noChangeArrowheads="1"/>
          </p:cNvPicPr>
          <p:nvPr userDrawn="1"/>
        </p:nvPicPr>
        <p:blipFill>
          <a:blip r:embed="rId18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lum bright="100000" contrast="18000"/>
            <a:grayscl/>
          </a:blip>
          <a:srcRect/>
          <a:stretch>
            <a:fillRect/>
          </a:stretch>
        </p:blipFill>
        <p:spPr bwMode="auto">
          <a:xfrm>
            <a:off x="8596313" y="31750"/>
            <a:ext cx="51752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  <p:sldLayoutId id="2147483832" r:id="rId12"/>
    <p:sldLayoutId id="2147483833" r:id="rId13"/>
    <p:sldLayoutId id="2147483834" r:id="rId14"/>
    <p:sldLayoutId id="2147483835" r:id="rId15"/>
  </p:sldLayoutIdLst>
  <p:transition>
    <p:random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i="1" kern="1200">
          <a:solidFill>
            <a:srgbClr val="FFFF00"/>
          </a:solidFill>
          <a:latin typeface="Calibri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rgbClr val="FFFF0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rgbClr val="FFFF0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rgbClr val="FFFF0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rgbClr val="FFFF00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Font typeface="Arial" charset="0"/>
        <a:buChar char="•"/>
        <a:defRPr sz="3200" b="1" kern="1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b="1" kern="1200">
          <a:solidFill>
            <a:schemeClr val="tx1"/>
          </a:solidFill>
          <a:latin typeface="Calibri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b="1" kern="120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b="1" kern="120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2">
                <a:shade val="30000"/>
                <a:satMod val="200000"/>
              </a:schemeClr>
            </a:gs>
            <a:gs pos="100000">
              <a:schemeClr val="bg2">
                <a:shade val="30000"/>
                <a:satMod val="200000"/>
              </a:schemeClr>
            </a:gs>
            <a:gs pos="100000">
              <a:schemeClr val="bg2">
                <a:shade val="30000"/>
                <a:satMod val="2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10 January 2012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 b="1">
                <a:solidFill>
                  <a:srgbClr val="FFCCFF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E44F773E-8420-4F9A-ACA6-F42BBDE2FB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4103" name="Picture 8" descr="127"/>
          <p:cNvPicPr>
            <a:picLocks noChangeAspect="1" noChangeArrowheads="1"/>
          </p:cNvPicPr>
          <p:nvPr userDrawn="1"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biLevel thresh="50000"/>
          </a:blip>
          <a:srcRect/>
          <a:stretch>
            <a:fillRect/>
          </a:stretch>
        </p:blipFill>
        <p:spPr bwMode="auto">
          <a:xfrm>
            <a:off x="30163" y="30163"/>
            <a:ext cx="5334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4" descr="ARM LARGE"/>
          <p:cNvPicPr>
            <a:picLocks noChangeAspect="1" noChangeArrowheads="1"/>
          </p:cNvPicPr>
          <p:nvPr userDrawn="1"/>
        </p:nvPicPr>
        <p:blipFill>
          <a:blip r:embed="rId18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lum bright="100000" contrast="18000"/>
            <a:grayscl/>
          </a:blip>
          <a:srcRect/>
          <a:stretch>
            <a:fillRect/>
          </a:stretch>
        </p:blipFill>
        <p:spPr bwMode="auto">
          <a:xfrm>
            <a:off x="8596313" y="31750"/>
            <a:ext cx="51752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  <p:sldLayoutId id="2147483848" r:id="rId12"/>
    <p:sldLayoutId id="2147483849" r:id="rId13"/>
    <p:sldLayoutId id="2147483850" r:id="rId14"/>
    <p:sldLayoutId id="2147483851" r:id="rId15"/>
  </p:sldLayoutIdLst>
  <p:transition>
    <p:random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i="1" kern="1200">
          <a:solidFill>
            <a:srgbClr val="FFFF00"/>
          </a:solidFill>
          <a:latin typeface="Calibri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rgbClr val="FFFF0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rgbClr val="FFFF0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rgbClr val="FFFF0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rgbClr val="FFFF00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Font typeface="Arial" charset="0"/>
        <a:buChar char="•"/>
        <a:defRPr sz="3200" b="1" kern="1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b="1" kern="1200">
          <a:solidFill>
            <a:schemeClr val="tx1"/>
          </a:solidFill>
          <a:latin typeface="Calibri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b="1" kern="120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b="1" kern="120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2">
                <a:shade val="30000"/>
                <a:satMod val="200000"/>
              </a:schemeClr>
            </a:gs>
            <a:gs pos="100000">
              <a:schemeClr val="bg2">
                <a:shade val="30000"/>
                <a:satMod val="200000"/>
              </a:schemeClr>
            </a:gs>
            <a:gs pos="100000">
              <a:schemeClr val="bg2">
                <a:shade val="30000"/>
                <a:satMod val="2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10 January 2012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 b="1">
                <a:solidFill>
                  <a:srgbClr val="FFCCFF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E44F773E-8420-4F9A-ACA6-F42BBDE2FB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4103" name="Picture 8" descr="127"/>
          <p:cNvPicPr>
            <a:picLocks noChangeAspect="1" noChangeArrowheads="1"/>
          </p:cNvPicPr>
          <p:nvPr userDrawn="1"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biLevel thresh="50000"/>
          </a:blip>
          <a:srcRect/>
          <a:stretch>
            <a:fillRect/>
          </a:stretch>
        </p:blipFill>
        <p:spPr bwMode="auto">
          <a:xfrm>
            <a:off x="30163" y="30163"/>
            <a:ext cx="5334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4" descr="ARM LARGE"/>
          <p:cNvPicPr>
            <a:picLocks noChangeAspect="1" noChangeArrowheads="1"/>
          </p:cNvPicPr>
          <p:nvPr userDrawn="1"/>
        </p:nvPicPr>
        <p:blipFill>
          <a:blip r:embed="rId18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lum bright="100000" contrast="18000"/>
            <a:grayscl/>
          </a:blip>
          <a:srcRect/>
          <a:stretch>
            <a:fillRect/>
          </a:stretch>
        </p:blipFill>
        <p:spPr bwMode="auto">
          <a:xfrm>
            <a:off x="8596313" y="31750"/>
            <a:ext cx="51752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</p:sldLayoutIdLst>
  <p:transition>
    <p:random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i="1" kern="1200">
          <a:solidFill>
            <a:srgbClr val="FFFF00"/>
          </a:solidFill>
          <a:latin typeface="Calibri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rgbClr val="FFFF0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rgbClr val="FFFF0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rgbClr val="FFFF0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rgbClr val="FFFF00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Font typeface="Arial" charset="0"/>
        <a:buChar char="•"/>
        <a:defRPr sz="3200" b="1" kern="1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b="1" kern="1200">
          <a:solidFill>
            <a:schemeClr val="tx1"/>
          </a:solidFill>
          <a:latin typeface="Calibri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b="1" kern="120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b="1" kern="120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2">
                <a:shade val="30000"/>
                <a:satMod val="200000"/>
              </a:schemeClr>
            </a:gs>
            <a:gs pos="100000">
              <a:schemeClr val="bg2">
                <a:shade val="30000"/>
                <a:satMod val="200000"/>
              </a:schemeClr>
            </a:gs>
            <a:gs pos="100000">
              <a:schemeClr val="bg2">
                <a:shade val="30000"/>
                <a:satMod val="2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10 January 2012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 b="1">
                <a:solidFill>
                  <a:srgbClr val="FFCCFF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E44F773E-8420-4F9A-ACA6-F42BBDE2FB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4103" name="Picture 8" descr="127"/>
          <p:cNvPicPr>
            <a:picLocks noChangeAspect="1" noChangeArrowheads="1"/>
          </p:cNvPicPr>
          <p:nvPr userDrawn="1"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biLevel thresh="50000"/>
          </a:blip>
          <a:srcRect/>
          <a:stretch>
            <a:fillRect/>
          </a:stretch>
        </p:blipFill>
        <p:spPr bwMode="auto">
          <a:xfrm>
            <a:off x="30163" y="30163"/>
            <a:ext cx="5334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4" descr="ARM LARGE"/>
          <p:cNvPicPr>
            <a:picLocks noChangeAspect="1" noChangeArrowheads="1"/>
          </p:cNvPicPr>
          <p:nvPr userDrawn="1"/>
        </p:nvPicPr>
        <p:blipFill>
          <a:blip r:embed="rId18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lum bright="100000" contrast="18000"/>
            <a:grayscl/>
          </a:blip>
          <a:srcRect/>
          <a:stretch>
            <a:fillRect/>
          </a:stretch>
        </p:blipFill>
        <p:spPr bwMode="auto">
          <a:xfrm>
            <a:off x="8596313" y="31750"/>
            <a:ext cx="51752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  <p:sldLayoutId id="2147483880" r:id="rId12"/>
    <p:sldLayoutId id="2147483881" r:id="rId13"/>
    <p:sldLayoutId id="2147483882" r:id="rId14"/>
    <p:sldLayoutId id="2147483883" r:id="rId15"/>
  </p:sldLayoutIdLst>
  <p:transition>
    <p:random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i="1" kern="1200">
          <a:solidFill>
            <a:srgbClr val="FFFF00"/>
          </a:solidFill>
          <a:latin typeface="Calibri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rgbClr val="FFFF0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rgbClr val="FFFF0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rgbClr val="FFFF0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rgbClr val="FFFF00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Font typeface="Arial" charset="0"/>
        <a:buChar char="•"/>
        <a:defRPr sz="3200" b="1" kern="1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b="1" kern="1200">
          <a:solidFill>
            <a:schemeClr val="tx1"/>
          </a:solidFill>
          <a:latin typeface="Calibri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b="1" kern="120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b="1" kern="120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2">
                <a:shade val="30000"/>
                <a:satMod val="200000"/>
              </a:schemeClr>
            </a:gs>
            <a:gs pos="100000">
              <a:schemeClr val="bg2">
                <a:shade val="30000"/>
                <a:satMod val="200000"/>
              </a:schemeClr>
            </a:gs>
            <a:gs pos="100000">
              <a:schemeClr val="bg2">
                <a:shade val="30000"/>
                <a:satMod val="2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10 January 2012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 b="1">
                <a:solidFill>
                  <a:srgbClr val="FFCCFF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E44F773E-8420-4F9A-ACA6-F42BBDE2FB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4103" name="Picture 8" descr="127"/>
          <p:cNvPicPr>
            <a:picLocks noChangeAspect="1" noChangeArrowheads="1"/>
          </p:cNvPicPr>
          <p:nvPr userDrawn="1"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biLevel thresh="50000"/>
          </a:blip>
          <a:srcRect/>
          <a:stretch>
            <a:fillRect/>
          </a:stretch>
        </p:blipFill>
        <p:spPr bwMode="auto">
          <a:xfrm>
            <a:off x="30163" y="30163"/>
            <a:ext cx="5334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4" descr="ARM LARGE"/>
          <p:cNvPicPr>
            <a:picLocks noChangeAspect="1" noChangeArrowheads="1"/>
          </p:cNvPicPr>
          <p:nvPr userDrawn="1"/>
        </p:nvPicPr>
        <p:blipFill>
          <a:blip r:embed="rId18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lum bright="100000" contrast="18000"/>
            <a:grayscl/>
          </a:blip>
          <a:srcRect/>
          <a:stretch>
            <a:fillRect/>
          </a:stretch>
        </p:blipFill>
        <p:spPr bwMode="auto">
          <a:xfrm>
            <a:off x="8596313" y="31750"/>
            <a:ext cx="51752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ransition>
    <p:random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i="1" kern="1200">
          <a:solidFill>
            <a:srgbClr val="FFFF00"/>
          </a:solidFill>
          <a:latin typeface="Calibri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rgbClr val="FFFF0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rgbClr val="FFFF0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rgbClr val="FFFF0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rgbClr val="FFFF00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Font typeface="Arial" charset="0"/>
        <a:buChar char="•"/>
        <a:defRPr sz="3200" b="1" kern="1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b="1" kern="1200">
          <a:solidFill>
            <a:schemeClr val="tx1"/>
          </a:solidFill>
          <a:latin typeface="Calibri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b="1" kern="120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b="1" kern="120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2">
                <a:shade val="30000"/>
                <a:satMod val="200000"/>
              </a:schemeClr>
            </a:gs>
            <a:gs pos="100000">
              <a:schemeClr val="bg2">
                <a:shade val="30000"/>
                <a:satMod val="200000"/>
              </a:schemeClr>
            </a:gs>
            <a:gs pos="100000">
              <a:schemeClr val="bg2">
                <a:shade val="30000"/>
                <a:satMod val="2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10 January 2012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 b="1">
                <a:solidFill>
                  <a:srgbClr val="FFCCFF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E44F773E-8420-4F9A-ACA6-F42BBDE2FB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4103" name="Picture 8" descr="127"/>
          <p:cNvPicPr>
            <a:picLocks noChangeAspect="1" noChangeArrowheads="1"/>
          </p:cNvPicPr>
          <p:nvPr userDrawn="1"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biLevel thresh="50000"/>
          </a:blip>
          <a:srcRect/>
          <a:stretch>
            <a:fillRect/>
          </a:stretch>
        </p:blipFill>
        <p:spPr bwMode="auto">
          <a:xfrm>
            <a:off x="30163" y="30163"/>
            <a:ext cx="5334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4" descr="ARM LARGE"/>
          <p:cNvPicPr>
            <a:picLocks noChangeAspect="1" noChangeArrowheads="1"/>
          </p:cNvPicPr>
          <p:nvPr userDrawn="1"/>
        </p:nvPicPr>
        <p:blipFill>
          <a:blip r:embed="rId18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lum bright="100000" contrast="18000"/>
            <a:grayscl/>
          </a:blip>
          <a:srcRect/>
          <a:stretch>
            <a:fillRect/>
          </a:stretch>
        </p:blipFill>
        <p:spPr bwMode="auto">
          <a:xfrm>
            <a:off x="8596313" y="31750"/>
            <a:ext cx="51752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</p:sldLayoutIdLst>
  <p:transition>
    <p:random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i="1" kern="1200">
          <a:solidFill>
            <a:srgbClr val="FFFF00"/>
          </a:solidFill>
          <a:latin typeface="Calibri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rgbClr val="FFFF0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rgbClr val="FFFF0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rgbClr val="FFFF0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rgbClr val="FFFF00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Font typeface="Arial" charset="0"/>
        <a:buChar char="•"/>
        <a:defRPr sz="3200" b="1" kern="1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b="1" kern="1200">
          <a:solidFill>
            <a:schemeClr val="tx1"/>
          </a:solidFill>
          <a:latin typeface="Calibri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b="1" kern="120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b="1" kern="120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2">
                <a:shade val="30000"/>
                <a:satMod val="200000"/>
              </a:schemeClr>
            </a:gs>
            <a:gs pos="100000">
              <a:schemeClr val="bg2">
                <a:shade val="30000"/>
                <a:satMod val="200000"/>
              </a:schemeClr>
            </a:gs>
            <a:gs pos="100000">
              <a:schemeClr val="bg2">
                <a:shade val="30000"/>
                <a:satMod val="2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10 January 2012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 b="1">
                <a:solidFill>
                  <a:srgbClr val="FFCCFF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E44F773E-8420-4F9A-ACA6-F42BBDE2FB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4103" name="Picture 8" descr="127"/>
          <p:cNvPicPr>
            <a:picLocks noChangeAspect="1" noChangeArrowheads="1"/>
          </p:cNvPicPr>
          <p:nvPr userDrawn="1"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biLevel thresh="50000"/>
          </a:blip>
          <a:srcRect/>
          <a:stretch>
            <a:fillRect/>
          </a:stretch>
        </p:blipFill>
        <p:spPr bwMode="auto">
          <a:xfrm>
            <a:off x="30163" y="30163"/>
            <a:ext cx="5334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4" descr="ARM LARGE"/>
          <p:cNvPicPr>
            <a:picLocks noChangeAspect="1" noChangeArrowheads="1"/>
          </p:cNvPicPr>
          <p:nvPr userDrawn="1"/>
        </p:nvPicPr>
        <p:blipFill>
          <a:blip r:embed="rId18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lum bright="100000" contrast="18000"/>
            <a:grayscl/>
          </a:blip>
          <a:srcRect/>
          <a:stretch>
            <a:fillRect/>
          </a:stretch>
        </p:blipFill>
        <p:spPr bwMode="auto">
          <a:xfrm>
            <a:off x="8596313" y="31750"/>
            <a:ext cx="51752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</p:sldLayoutIdLst>
  <p:transition>
    <p:random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i="1" kern="1200">
          <a:solidFill>
            <a:srgbClr val="FFFF00"/>
          </a:solidFill>
          <a:latin typeface="Calibri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rgbClr val="FFFF0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rgbClr val="FFFF0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rgbClr val="FFFF0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rgbClr val="FFFF00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Font typeface="Arial" charset="0"/>
        <a:buChar char="•"/>
        <a:defRPr sz="3200" b="1" kern="1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b="1" kern="1200">
          <a:solidFill>
            <a:schemeClr val="tx1"/>
          </a:solidFill>
          <a:latin typeface="Calibri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b="1" kern="120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b="1" kern="120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2">
                <a:shade val="30000"/>
                <a:satMod val="200000"/>
              </a:schemeClr>
            </a:gs>
            <a:gs pos="100000">
              <a:schemeClr val="bg2">
                <a:shade val="30000"/>
                <a:satMod val="200000"/>
              </a:schemeClr>
            </a:gs>
            <a:gs pos="100000">
              <a:schemeClr val="bg2">
                <a:shade val="30000"/>
                <a:satMod val="2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10 January 2012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 b="1">
                <a:solidFill>
                  <a:srgbClr val="FFCCFF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E44F773E-8420-4F9A-ACA6-F42BBDE2FB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4103" name="Picture 8" descr="127"/>
          <p:cNvPicPr>
            <a:picLocks noChangeAspect="1" noChangeArrowheads="1"/>
          </p:cNvPicPr>
          <p:nvPr userDrawn="1"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biLevel thresh="50000"/>
          </a:blip>
          <a:srcRect/>
          <a:stretch>
            <a:fillRect/>
          </a:stretch>
        </p:blipFill>
        <p:spPr bwMode="auto">
          <a:xfrm>
            <a:off x="30163" y="30163"/>
            <a:ext cx="5334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4" descr="ARM LARGE"/>
          <p:cNvPicPr>
            <a:picLocks noChangeAspect="1" noChangeArrowheads="1"/>
          </p:cNvPicPr>
          <p:nvPr userDrawn="1"/>
        </p:nvPicPr>
        <p:blipFill>
          <a:blip r:embed="rId18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lum bright="100000" contrast="18000"/>
            <a:grayscl/>
          </a:blip>
          <a:srcRect/>
          <a:stretch>
            <a:fillRect/>
          </a:stretch>
        </p:blipFill>
        <p:spPr bwMode="auto">
          <a:xfrm>
            <a:off x="8596313" y="31750"/>
            <a:ext cx="51752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</p:sldLayoutIdLst>
  <p:transition>
    <p:random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i="1" kern="1200">
          <a:solidFill>
            <a:srgbClr val="FFFF00"/>
          </a:solidFill>
          <a:latin typeface="Calibri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rgbClr val="FFFF0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rgbClr val="FFFF0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rgbClr val="FFFF0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rgbClr val="FFFF00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Font typeface="Arial" charset="0"/>
        <a:buChar char="•"/>
        <a:defRPr sz="3200" b="1" kern="1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b="1" kern="1200">
          <a:solidFill>
            <a:schemeClr val="tx1"/>
          </a:solidFill>
          <a:latin typeface="Calibri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b="1" kern="120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b="1" kern="120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2">
                <a:shade val="30000"/>
                <a:satMod val="200000"/>
              </a:schemeClr>
            </a:gs>
            <a:gs pos="100000">
              <a:schemeClr val="bg2">
                <a:shade val="30000"/>
                <a:satMod val="200000"/>
              </a:schemeClr>
            </a:gs>
            <a:gs pos="100000">
              <a:schemeClr val="bg2">
                <a:shade val="30000"/>
                <a:satMod val="2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10 January 2012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 b="1">
                <a:solidFill>
                  <a:srgbClr val="FFCCFF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E44F773E-8420-4F9A-ACA6-F42BBDE2FB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4103" name="Picture 8" descr="127"/>
          <p:cNvPicPr>
            <a:picLocks noChangeAspect="1" noChangeArrowheads="1"/>
          </p:cNvPicPr>
          <p:nvPr userDrawn="1"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biLevel thresh="50000"/>
          </a:blip>
          <a:srcRect/>
          <a:stretch>
            <a:fillRect/>
          </a:stretch>
        </p:blipFill>
        <p:spPr bwMode="auto">
          <a:xfrm>
            <a:off x="30163" y="30163"/>
            <a:ext cx="5334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4" descr="ARM LARGE"/>
          <p:cNvPicPr>
            <a:picLocks noChangeAspect="1" noChangeArrowheads="1"/>
          </p:cNvPicPr>
          <p:nvPr userDrawn="1"/>
        </p:nvPicPr>
        <p:blipFill>
          <a:blip r:embed="rId18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lum bright="100000" contrast="18000"/>
            <a:grayscl/>
          </a:blip>
          <a:srcRect/>
          <a:stretch>
            <a:fillRect/>
          </a:stretch>
        </p:blipFill>
        <p:spPr bwMode="auto">
          <a:xfrm>
            <a:off x="8596313" y="31750"/>
            <a:ext cx="51752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5" r:id="rId15"/>
  </p:sldLayoutIdLst>
  <p:transition>
    <p:random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i="1" kern="1200">
          <a:solidFill>
            <a:srgbClr val="FFFF00"/>
          </a:solidFill>
          <a:latin typeface="Calibri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rgbClr val="FFFF0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rgbClr val="FFFF0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rgbClr val="FFFF0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rgbClr val="FFFF00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Font typeface="Arial" charset="0"/>
        <a:buChar char="•"/>
        <a:defRPr sz="3200" b="1" kern="1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b="1" kern="1200">
          <a:solidFill>
            <a:schemeClr val="tx1"/>
          </a:solidFill>
          <a:latin typeface="Calibri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b="1" kern="120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b="1" kern="120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2">
                <a:shade val="30000"/>
                <a:satMod val="200000"/>
              </a:schemeClr>
            </a:gs>
            <a:gs pos="100000">
              <a:schemeClr val="bg2">
                <a:shade val="30000"/>
                <a:satMod val="200000"/>
              </a:schemeClr>
            </a:gs>
            <a:gs pos="100000">
              <a:schemeClr val="bg2">
                <a:shade val="30000"/>
                <a:satMod val="2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10 January 2012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 b="1">
                <a:solidFill>
                  <a:srgbClr val="FFCCFF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E44F773E-8420-4F9A-ACA6-F42BBDE2FB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4103" name="Picture 8" descr="127"/>
          <p:cNvPicPr>
            <a:picLocks noChangeAspect="1" noChangeArrowheads="1"/>
          </p:cNvPicPr>
          <p:nvPr userDrawn="1"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biLevel thresh="50000"/>
          </a:blip>
          <a:srcRect/>
          <a:stretch>
            <a:fillRect/>
          </a:stretch>
        </p:blipFill>
        <p:spPr bwMode="auto">
          <a:xfrm>
            <a:off x="30163" y="30163"/>
            <a:ext cx="5334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4" descr="ARM LARGE"/>
          <p:cNvPicPr>
            <a:picLocks noChangeAspect="1" noChangeArrowheads="1"/>
          </p:cNvPicPr>
          <p:nvPr userDrawn="1"/>
        </p:nvPicPr>
        <p:blipFill>
          <a:blip r:embed="rId18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lum bright="100000" contrast="18000"/>
            <a:grayscl/>
          </a:blip>
          <a:srcRect/>
          <a:stretch>
            <a:fillRect/>
          </a:stretch>
        </p:blipFill>
        <p:spPr bwMode="auto">
          <a:xfrm>
            <a:off x="8596313" y="31750"/>
            <a:ext cx="51752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</p:sldLayoutIdLst>
  <p:transition>
    <p:random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i="1" kern="1200">
          <a:solidFill>
            <a:srgbClr val="FFFF00"/>
          </a:solidFill>
          <a:latin typeface="Calibri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rgbClr val="FFFF0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rgbClr val="FFFF0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rgbClr val="FFFF0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rgbClr val="FFFF00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Font typeface="Arial" charset="0"/>
        <a:buChar char="•"/>
        <a:defRPr sz="3200" b="1" kern="1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b="1" kern="1200">
          <a:solidFill>
            <a:schemeClr val="tx1"/>
          </a:solidFill>
          <a:latin typeface="Calibri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b="1" kern="120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b="1" kern="120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2">
                <a:shade val="30000"/>
                <a:satMod val="200000"/>
              </a:schemeClr>
            </a:gs>
            <a:gs pos="100000">
              <a:schemeClr val="bg2">
                <a:shade val="30000"/>
                <a:satMod val="200000"/>
              </a:schemeClr>
            </a:gs>
            <a:gs pos="100000">
              <a:schemeClr val="bg2">
                <a:shade val="30000"/>
                <a:satMod val="2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10 January 2012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 b="1">
                <a:solidFill>
                  <a:srgbClr val="FFCCFF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E44F773E-8420-4F9A-ACA6-F42BBDE2FB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4103" name="Picture 8" descr="127"/>
          <p:cNvPicPr>
            <a:picLocks noChangeAspect="1" noChangeArrowheads="1"/>
          </p:cNvPicPr>
          <p:nvPr userDrawn="1"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biLevel thresh="50000"/>
          </a:blip>
          <a:srcRect/>
          <a:stretch>
            <a:fillRect/>
          </a:stretch>
        </p:blipFill>
        <p:spPr bwMode="auto">
          <a:xfrm>
            <a:off x="30163" y="30163"/>
            <a:ext cx="5334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4" descr="ARM LARGE"/>
          <p:cNvPicPr>
            <a:picLocks noChangeAspect="1" noChangeArrowheads="1"/>
          </p:cNvPicPr>
          <p:nvPr userDrawn="1"/>
        </p:nvPicPr>
        <p:blipFill>
          <a:blip r:embed="rId18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lum bright="100000" contrast="18000"/>
            <a:grayscl/>
          </a:blip>
          <a:srcRect/>
          <a:stretch>
            <a:fillRect/>
          </a:stretch>
        </p:blipFill>
        <p:spPr bwMode="auto">
          <a:xfrm>
            <a:off x="8596313" y="31750"/>
            <a:ext cx="51752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  <p:sldLayoutId id="2147483786" r:id="rId14"/>
    <p:sldLayoutId id="2147483787" r:id="rId15"/>
  </p:sldLayoutIdLst>
  <p:transition>
    <p:random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i="1" kern="1200">
          <a:solidFill>
            <a:srgbClr val="FFFF00"/>
          </a:solidFill>
          <a:latin typeface="Calibri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rgbClr val="FFFF0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rgbClr val="FFFF0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rgbClr val="FFFF0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rgbClr val="FFFF00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Font typeface="Arial" charset="0"/>
        <a:buChar char="•"/>
        <a:defRPr sz="3200" b="1" kern="1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b="1" kern="1200">
          <a:solidFill>
            <a:schemeClr val="tx1"/>
          </a:solidFill>
          <a:latin typeface="Calibri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b="1" kern="120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b="1" kern="120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2">
                <a:shade val="30000"/>
                <a:satMod val="200000"/>
              </a:schemeClr>
            </a:gs>
            <a:gs pos="100000">
              <a:schemeClr val="bg2">
                <a:shade val="30000"/>
                <a:satMod val="200000"/>
              </a:schemeClr>
            </a:gs>
            <a:gs pos="100000">
              <a:schemeClr val="bg2">
                <a:shade val="30000"/>
                <a:satMod val="2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10 January 2012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 b="1">
                <a:solidFill>
                  <a:srgbClr val="FFCCFF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E44F773E-8420-4F9A-ACA6-F42BBDE2FB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4103" name="Picture 8" descr="127"/>
          <p:cNvPicPr>
            <a:picLocks noChangeAspect="1" noChangeArrowheads="1"/>
          </p:cNvPicPr>
          <p:nvPr userDrawn="1"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biLevel thresh="50000"/>
          </a:blip>
          <a:srcRect/>
          <a:stretch>
            <a:fillRect/>
          </a:stretch>
        </p:blipFill>
        <p:spPr bwMode="auto">
          <a:xfrm>
            <a:off x="30163" y="30163"/>
            <a:ext cx="5334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4" descr="ARM LARGE"/>
          <p:cNvPicPr>
            <a:picLocks noChangeAspect="1" noChangeArrowheads="1"/>
          </p:cNvPicPr>
          <p:nvPr userDrawn="1"/>
        </p:nvPicPr>
        <p:blipFill>
          <a:blip r:embed="rId18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lum bright="100000" contrast="18000"/>
            <a:grayscl/>
          </a:blip>
          <a:srcRect/>
          <a:stretch>
            <a:fillRect/>
          </a:stretch>
        </p:blipFill>
        <p:spPr bwMode="auto">
          <a:xfrm>
            <a:off x="8596313" y="31750"/>
            <a:ext cx="51752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  <p:sldLayoutId id="2147483801" r:id="rId13"/>
    <p:sldLayoutId id="2147483802" r:id="rId14"/>
    <p:sldLayoutId id="2147483803" r:id="rId15"/>
  </p:sldLayoutIdLst>
  <p:transition>
    <p:random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i="1" kern="1200">
          <a:solidFill>
            <a:srgbClr val="FFFF00"/>
          </a:solidFill>
          <a:latin typeface="Calibri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rgbClr val="FFFF0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rgbClr val="FFFF0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rgbClr val="FFFF0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rgbClr val="FFFF00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Font typeface="Arial" charset="0"/>
        <a:buChar char="•"/>
        <a:defRPr sz="3200" b="1" kern="1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b="1" kern="1200">
          <a:solidFill>
            <a:schemeClr val="tx1"/>
          </a:solidFill>
          <a:latin typeface="Calibri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b="1" kern="120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b="1" kern="120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Oral Hypoglycemic Agents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By Dr Motamed</a:t>
            </a:r>
          </a:p>
          <a:p>
            <a:r>
              <a:rPr lang="en-US" dirty="0" smtClean="0"/>
              <a:t>Fellow of Endocrinology and Metabolism</a:t>
            </a:r>
          </a:p>
          <a:p>
            <a:r>
              <a:rPr lang="en-US" dirty="0" smtClean="0"/>
              <a:t>Endocrine Research Center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16A56-A09C-4C55-A0FA-E18319CDB7D4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 January 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 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i="1" dirty="0" smtClean="0"/>
              <a:t>Metformin is the </a:t>
            </a:r>
            <a:r>
              <a:rPr lang="en-US" i="1" dirty="0" smtClean="0">
                <a:solidFill>
                  <a:srgbClr val="FF0000"/>
                </a:solidFill>
              </a:rPr>
              <a:t>only currently available </a:t>
            </a:r>
            <a:r>
              <a:rPr lang="en-US" i="1" dirty="0" smtClean="0"/>
              <a:t>biguanide. </a:t>
            </a:r>
          </a:p>
          <a:p>
            <a:pPr eaLnBrk="1" hangingPunct="1"/>
            <a:r>
              <a:rPr lang="en-US" i="1" dirty="0" smtClean="0"/>
              <a:t>It is effective only in the presence of insulin </a:t>
            </a:r>
          </a:p>
          <a:p>
            <a:pPr eaLnBrk="1" hangingPunct="1"/>
            <a:r>
              <a:rPr lang="en-US" i="1" dirty="0" smtClean="0"/>
              <a:t>its major effects are to decrease hepatic glucose output and increase insulin action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45104F-4ABE-40F3-B875-6F1A3A957EF9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90600" y="0"/>
          <a:ext cx="7162800" cy="6476995"/>
        </p:xfrm>
        <a:graphic>
          <a:graphicData uri="http://schemas.openxmlformats.org/drawingml/2006/table">
            <a:tbl>
              <a:tblPr>
                <a:tableStyleId>{1E171933-4619-4E11-9A3F-F7608DF75F80}</a:tableStyleId>
              </a:tblPr>
              <a:tblGrid>
                <a:gridCol w="2438400"/>
                <a:gridCol w="4724400"/>
              </a:tblGrid>
              <a:tr h="5403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D2"/>
                          </a:solidFill>
                          <a:latin typeface="Calibri" pitchFamily="34" charset="0"/>
                        </a:rPr>
                        <a:t>Property</a:t>
                      </a:r>
                      <a:endParaRPr lang="en-US" sz="1800" b="1" dirty="0">
                        <a:solidFill>
                          <a:srgbClr val="0000D2"/>
                        </a:solidFill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17368" marR="17368" marT="17368" marB="1736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D2"/>
                          </a:solidFill>
                          <a:latin typeface="Calibri" pitchFamily="34" charset="0"/>
                        </a:rPr>
                        <a:t>Metformin</a:t>
                      </a:r>
                      <a:endParaRPr lang="en-US" sz="1800" b="1" dirty="0">
                        <a:solidFill>
                          <a:srgbClr val="0000D2"/>
                        </a:solidFill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17368" marR="17368" marT="17368" marB="17368" anchor="ctr"/>
                </a:tc>
              </a:tr>
              <a:tr h="3713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 Target </a:t>
                      </a:r>
                      <a:r>
                        <a:rPr lang="en-US" sz="1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tissue</a:t>
                      </a:r>
                      <a:endParaRPr lang="en-US" sz="18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27788" marR="27788" marT="27788" marB="277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 pitchFamily="34" charset="0"/>
                        </a:rPr>
                        <a:t>Liver</a:t>
                      </a:r>
                      <a:endParaRPr lang="en-US" sz="1800" b="1" dirty="0"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27788" marR="27788" marT="27788" marB="27788"/>
                </a:tc>
              </a:tr>
              <a:tr h="3713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 Δ </a:t>
                      </a:r>
                      <a:r>
                        <a:rPr lang="en-US" sz="1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HbA</a:t>
                      </a:r>
                      <a:r>
                        <a:rPr lang="en-US" sz="1800" b="1" baseline="-250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1c</a:t>
                      </a:r>
                      <a:r>
                        <a:rPr lang="en-US" sz="1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sz="1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  (</a:t>
                      </a:r>
                      <a:r>
                        <a:rPr lang="en-US" sz="1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monotherapy)</a:t>
                      </a:r>
                      <a:endParaRPr lang="en-US" sz="18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27788" marR="27788" marT="27788" marB="277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 pitchFamily="34" charset="0"/>
                        </a:rPr>
                        <a:t>1%-2%</a:t>
                      </a:r>
                      <a:endParaRPr lang="en-US" sz="1800" b="1" dirty="0"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27788" marR="27788" marT="27788" marB="27788"/>
                </a:tc>
              </a:tr>
              <a:tr h="3713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 Fasting </a:t>
                      </a:r>
                      <a:r>
                        <a:rPr lang="en-US" sz="1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effect</a:t>
                      </a:r>
                      <a:endParaRPr lang="en-US" sz="18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27788" marR="27788" marT="27788" marB="277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 pitchFamily="34" charset="0"/>
                        </a:rPr>
                        <a:t>Good</a:t>
                      </a:r>
                      <a:endParaRPr lang="en-US" sz="1800" b="1" dirty="0"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27788" marR="27788" marT="27788" marB="27788"/>
                </a:tc>
              </a:tr>
              <a:tr h="3713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 Postprandial </a:t>
                      </a:r>
                      <a:r>
                        <a:rPr lang="en-US" sz="1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effect</a:t>
                      </a:r>
                      <a:endParaRPr lang="en-US" sz="18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27788" marR="27788" marT="27788" marB="277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 pitchFamily="34" charset="0"/>
                        </a:rPr>
                        <a:t>Good</a:t>
                      </a:r>
                      <a:endParaRPr lang="en-US" sz="1800" b="1" dirty="0"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27788" marR="27788" marT="27788" marB="27788"/>
                </a:tc>
              </a:tr>
              <a:tr h="3713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 Severe </a:t>
                      </a:r>
                      <a:r>
                        <a:rPr lang="en-US" sz="1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hypoglycemia</a:t>
                      </a:r>
                      <a:endParaRPr lang="en-US" sz="18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27788" marR="27788" marT="27788" marB="277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 pitchFamily="34" charset="0"/>
                        </a:rPr>
                        <a:t>No</a:t>
                      </a:r>
                      <a:endParaRPr lang="en-US" sz="1800" b="1" dirty="0"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27788" marR="27788" marT="27788" marB="27788"/>
                </a:tc>
              </a:tr>
              <a:tr h="3713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 Dosing </a:t>
                      </a:r>
                      <a:r>
                        <a:rPr lang="en-US" sz="1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interval</a:t>
                      </a:r>
                      <a:endParaRPr lang="en-US" sz="18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27788" marR="27788" marT="27788" marB="277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 pitchFamily="34" charset="0"/>
                        </a:rPr>
                        <a:t>bid or tid</a:t>
                      </a:r>
                      <a:endParaRPr lang="en-US" sz="1800" b="1" dirty="0"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27788" marR="27788" marT="27788" marB="27788"/>
                </a:tc>
              </a:tr>
              <a:tr h="4055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 Δ </a:t>
                      </a:r>
                      <a:r>
                        <a:rPr lang="en-US" sz="1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Weight (lb/yr)</a:t>
                      </a:r>
                      <a:endParaRPr lang="en-US" sz="18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27788" marR="27788" marT="27788" marB="277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 pitchFamily="34" charset="0"/>
                        </a:rPr>
                        <a:t>0 to - 6</a:t>
                      </a:r>
                      <a:endParaRPr lang="en-US" sz="1800" b="1" dirty="0"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27788" marR="27788" marT="27788" marB="27788"/>
                </a:tc>
              </a:tr>
              <a:tr h="3713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 Δ </a:t>
                      </a:r>
                      <a:r>
                        <a:rPr lang="en-US" sz="1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Insulin</a:t>
                      </a:r>
                      <a:endParaRPr lang="en-US" sz="18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27788" marR="27788" marT="27788" marB="277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 pitchFamily="34" charset="0"/>
                        </a:rPr>
                        <a:t>Modest decrease</a:t>
                      </a:r>
                      <a:endParaRPr lang="en-US" sz="1800" b="1" dirty="0"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27788" marR="27788" marT="27788" marB="27788"/>
                </a:tc>
              </a:tr>
              <a:tr h="3713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 Δ </a:t>
                      </a:r>
                      <a:r>
                        <a:rPr lang="en-US" sz="1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LDL</a:t>
                      </a:r>
                      <a:endParaRPr lang="en-US" sz="18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27788" marR="27788" marT="27788" marB="277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 pitchFamily="34" charset="0"/>
                        </a:rPr>
                        <a:t>Decrease</a:t>
                      </a:r>
                      <a:endParaRPr lang="en-US" sz="1800" b="1" dirty="0"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27788" marR="27788" marT="27788" marB="27788"/>
                </a:tc>
              </a:tr>
              <a:tr h="3713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 Δ </a:t>
                      </a:r>
                      <a:r>
                        <a:rPr lang="en-US" sz="1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HDL</a:t>
                      </a:r>
                      <a:endParaRPr lang="en-US" sz="18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27788" marR="27788" marT="27788" marB="277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 pitchFamily="34" charset="0"/>
                        </a:rPr>
                        <a:t>Increase</a:t>
                      </a:r>
                      <a:endParaRPr lang="en-US" sz="1800" b="1" dirty="0"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27788" marR="27788" marT="27788" marB="27788"/>
                </a:tc>
              </a:tr>
              <a:tr h="3713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 Δ </a:t>
                      </a:r>
                      <a:r>
                        <a:rPr lang="en-US" sz="1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TG</a:t>
                      </a:r>
                      <a:endParaRPr lang="en-US" sz="18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27788" marR="27788" marT="27788" marB="277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 pitchFamily="34" charset="0"/>
                        </a:rPr>
                        <a:t>Decrease</a:t>
                      </a:r>
                      <a:endParaRPr lang="en-US" sz="1800" b="1" dirty="0"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27788" marR="27788" marT="27788" marB="27788"/>
                </a:tc>
              </a:tr>
              <a:tr h="3713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 Common </a:t>
                      </a:r>
                      <a:r>
                        <a:rPr lang="en-US" sz="1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problem</a:t>
                      </a:r>
                      <a:endParaRPr lang="en-US" sz="18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27788" marR="27788" marT="27788" marB="277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 pitchFamily="34" charset="0"/>
                        </a:rPr>
                        <a:t>Transient GI</a:t>
                      </a:r>
                      <a:endParaRPr lang="en-US" sz="1800" b="1" dirty="0"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27788" marR="27788" marT="27788" marB="27788"/>
                </a:tc>
              </a:tr>
              <a:tr h="3713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 Rare </a:t>
                      </a:r>
                      <a:r>
                        <a:rPr lang="en-US" sz="1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problem</a:t>
                      </a:r>
                      <a:endParaRPr lang="en-US" sz="18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27788" marR="27788" marT="27788" marB="277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 pitchFamily="34" charset="0"/>
                        </a:rPr>
                        <a:t>Lactic acidosis</a:t>
                      </a:r>
                      <a:endParaRPr lang="en-US" sz="1800" b="1" dirty="0"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27788" marR="27788" marT="27788" marB="27788"/>
                </a:tc>
              </a:tr>
              <a:tr h="3713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 Contraindications</a:t>
                      </a:r>
                      <a:endParaRPr lang="en-US" sz="18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27788" marR="27788" marT="27788" marB="277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 pitchFamily="34" charset="0"/>
                        </a:rPr>
                        <a:t>Renal </a:t>
                      </a:r>
                      <a:r>
                        <a:rPr lang="en-US" sz="1800" b="1" dirty="0" smtClean="0">
                          <a:latin typeface="Calibri" pitchFamily="34" charset="0"/>
                        </a:rPr>
                        <a:t>failure , Liver failure,  </a:t>
                      </a:r>
                      <a:r>
                        <a:rPr lang="en-US" sz="1800" b="1" dirty="0">
                          <a:latin typeface="Calibri" pitchFamily="34" charset="0"/>
                        </a:rPr>
                        <a:t>CHF </a:t>
                      </a:r>
                      <a:r>
                        <a:rPr lang="en-US" sz="1800" b="1" dirty="0" smtClean="0">
                          <a:latin typeface="Calibri" pitchFamily="34" charset="0"/>
                        </a:rPr>
                        <a:t>, &gt;</a:t>
                      </a:r>
                      <a:r>
                        <a:rPr lang="en-US" sz="1800" b="1" dirty="0">
                          <a:latin typeface="Calibri" pitchFamily="34" charset="0"/>
                        </a:rPr>
                        <a:t>80 yr old</a:t>
                      </a:r>
                      <a:endParaRPr lang="en-US" sz="1800" b="1" dirty="0"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27788" marR="27788" marT="27788" marB="27788"/>
                </a:tc>
              </a:tr>
              <a:tr h="7036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 Maximum </a:t>
                      </a:r>
                      <a:r>
                        <a:rPr lang="en-US" sz="1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effective dose</a:t>
                      </a:r>
                      <a:endParaRPr lang="en-US" sz="18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27788" marR="27788" marT="27788" marB="277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 pitchFamily="34" charset="0"/>
                        </a:rPr>
                        <a:t>1000 mg bid</a:t>
                      </a:r>
                      <a:endParaRPr lang="en-US" sz="1800" b="1" dirty="0"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27788" marR="27788" marT="27788" marB="27788"/>
                </a:tc>
              </a:tr>
            </a:tbl>
          </a:graphicData>
        </a:graphic>
      </p:graphicFrame>
      <p:sp>
        <p:nvSpPr>
          <p:cNvPr id="31799" name="Rectangle 4"/>
          <p:cNvSpPr>
            <a:spLocks noChangeArrowheads="1"/>
          </p:cNvSpPr>
          <p:nvPr/>
        </p:nvSpPr>
        <p:spPr bwMode="auto">
          <a:xfrm>
            <a:off x="0" y="6473825"/>
            <a:ext cx="5791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i="1" dirty="0">
                <a:solidFill>
                  <a:srgbClr val="FFC000"/>
                </a:solidFill>
                <a:latin typeface="Calibri" pitchFamily="34" charset="0"/>
                <a:cs typeface="Arial" charset="0"/>
              </a:rPr>
              <a:t>Kronenberg: Williams Textbook of Endocrinology, 11</a:t>
            </a:r>
            <a:r>
              <a:rPr lang="en-US" sz="1400" b="1" i="1" baseline="30000" dirty="0">
                <a:solidFill>
                  <a:srgbClr val="FFC000"/>
                </a:solidFill>
                <a:latin typeface="Calibri" pitchFamily="34" charset="0"/>
                <a:cs typeface="Arial" charset="0"/>
              </a:rPr>
              <a:t>th</a:t>
            </a:r>
            <a:r>
              <a:rPr lang="en-US" sz="1400" b="1" i="1" dirty="0">
                <a:solidFill>
                  <a:srgbClr val="FFC000"/>
                </a:solidFill>
                <a:latin typeface="Calibri" pitchFamily="34" charset="0"/>
                <a:cs typeface="Arial" charset="0"/>
              </a:rPr>
              <a:t> ed. 2008 Saunders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EA6D2E-9395-41C9-A018-39E5EF7DF0E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i="1" dirty="0" smtClean="0"/>
              <a:t>Metformin is available as 500 and 1000 mg tablets, and should be taken </a:t>
            </a:r>
            <a:r>
              <a:rPr lang="en-US" i="1" dirty="0" smtClean="0">
                <a:solidFill>
                  <a:srgbClr val="FF0000"/>
                </a:solidFill>
              </a:rPr>
              <a:t>with meals</a:t>
            </a:r>
            <a:r>
              <a:rPr lang="en-US" i="1" dirty="0" smtClean="0"/>
              <a:t>. </a:t>
            </a:r>
          </a:p>
          <a:p>
            <a:pPr eaLnBrk="1" hangingPunct="1"/>
            <a:r>
              <a:rPr lang="en-US" i="1" dirty="0" smtClean="0"/>
              <a:t>We begin with 500 mg once daily with the evening meal and, if tolerated, add a second 500 mg dose with breakfast. </a:t>
            </a:r>
          </a:p>
          <a:p>
            <a:pPr eaLnBrk="1" hangingPunct="1"/>
            <a:r>
              <a:rPr lang="en-US" i="1" dirty="0" smtClean="0"/>
              <a:t>The dose can be increased slowly (one tablet every one to two weeks) as necessary to a maximum of 2500 mg/day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45104F-4ABE-40F3-B875-6F1A3A957EF9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0" dirty="0" smtClean="0"/>
              <a:t>contraindications to the metformin therapy </a:t>
            </a:r>
            <a:br>
              <a:rPr lang="en-US" sz="3600" b="0" dirty="0" smtClean="0"/>
            </a:br>
            <a:endParaRPr lang="en-US" sz="3600" b="0" dirty="0" smtClean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600" b="0" i="1" dirty="0" smtClean="0"/>
              <a:t>Renal insufficiency (serum creatinine concentration above 1.4 mg/dL  in women and 1.5 mg/dL  in men), 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b="0" i="1" dirty="0" smtClean="0"/>
              <a:t> low creatinine clearance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b="0" i="1" dirty="0" smtClean="0"/>
              <a:t> Concurrent liver disease 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b="0" i="1" dirty="0" smtClean="0"/>
              <a:t>alcohol abuse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b="0" i="1" dirty="0" smtClean="0"/>
              <a:t> Heart failure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b="0" i="1" dirty="0" smtClean="0"/>
              <a:t> Past history of lactic acidosis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45104F-4ABE-40F3-B875-6F1A3A957EF9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600" b="0" i="1" dirty="0" smtClean="0"/>
              <a:t>Severe infection with decreased tissue perfusion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b="0" i="1" dirty="0" smtClean="0"/>
              <a:t> Hypoxic states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b="0" i="1" dirty="0" smtClean="0"/>
              <a:t> Serious acute illness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b="0" i="1" dirty="0" smtClean="0"/>
              <a:t> Hemodynamic instability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b="0" i="1" dirty="0" smtClean="0"/>
              <a:t> intravenous iodinated contrast material </a:t>
            </a:r>
          </a:p>
          <a:p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45104F-4ABE-40F3-B875-6F1A3A957EF9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438400"/>
            <a:ext cx="8229600" cy="1139825"/>
          </a:xfrm>
        </p:spPr>
        <p:txBody>
          <a:bodyPr/>
          <a:lstStyle/>
          <a:p>
            <a:pPr eaLnBrk="1" hangingPunct="1"/>
            <a:r>
              <a:rPr lang="en-US" sz="6600" dirty="0" smtClean="0"/>
              <a:t>Sulfonylureas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45104F-4ABE-40F3-B875-6F1A3A957EF9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8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667000" y="-685800"/>
            <a:ext cx="12874752" cy="754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010EEF-3CC5-4E19-AB4B-DDA8D7F692A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i="1" dirty="0" smtClean="0"/>
              <a:t>Sulfonylureas are the oldest class of oral hypoglycemic agents and are often used as a first line therapy(today  is another recommendation) </a:t>
            </a:r>
          </a:p>
          <a:p>
            <a:pPr eaLnBrk="1" hangingPunct="1"/>
            <a:r>
              <a:rPr lang="en-US" i="1" dirty="0" smtClean="0"/>
              <a:t>Their effectiveness decreases over time; </a:t>
            </a:r>
            <a:r>
              <a:rPr lang="en-US" i="1" dirty="0" smtClean="0">
                <a:solidFill>
                  <a:srgbClr val="FFC000"/>
                </a:solidFill>
              </a:rPr>
              <a:t>after five years of treatment</a:t>
            </a:r>
            <a:r>
              <a:rPr lang="en-US" i="1" dirty="0" smtClean="0"/>
              <a:t>, addition of a second agent or insulin therapy is often necessary.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45104F-4ABE-40F3-B875-6F1A3A957EF9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14400"/>
            <a:ext cx="8686800" cy="1825625"/>
          </a:xfrm>
        </p:spPr>
        <p:txBody>
          <a:bodyPr/>
          <a:lstStyle/>
          <a:p>
            <a:pPr algn="l" eaLnBrk="1" hangingPunct="1"/>
            <a:r>
              <a:rPr lang="en-US" sz="3600" dirty="0" smtClean="0">
                <a:solidFill>
                  <a:schemeClr val="tx1"/>
                </a:solidFill>
              </a:rPr>
              <a:t>Sulfonylureas usually lower blood glucose concentrations by about </a:t>
            </a:r>
            <a:r>
              <a:rPr lang="en-US" sz="3600" dirty="0" smtClean="0">
                <a:solidFill>
                  <a:srgbClr val="FFC000"/>
                </a:solidFill>
              </a:rPr>
              <a:t>20 percent</a:t>
            </a:r>
            <a:r>
              <a:rPr lang="en-US" sz="4000" dirty="0" smtClean="0">
                <a:solidFill>
                  <a:srgbClr val="FFC000"/>
                </a:solidFill>
              </a:rPr>
              <a:t>  like metformin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895600"/>
            <a:ext cx="9144000" cy="45259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 </a:t>
            </a:r>
            <a:r>
              <a:rPr lang="en-US" sz="3600" i="1" dirty="0" smtClean="0"/>
              <a:t>Different sulfonylureas are </a:t>
            </a:r>
            <a:r>
              <a:rPr lang="en-US" sz="3600" i="1" dirty="0" smtClean="0">
                <a:solidFill>
                  <a:srgbClr val="FFC000"/>
                </a:solidFill>
              </a:rPr>
              <a:t>equally effective </a:t>
            </a:r>
            <a:r>
              <a:rPr lang="en-US" sz="3600" i="1" dirty="0" smtClean="0"/>
              <a:t>in lowering blood glucose concentrations.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3600" i="1" dirty="0" smtClean="0"/>
              <a:t>There are, however, differences in </a:t>
            </a:r>
            <a:r>
              <a:rPr lang="en-US" sz="3600" i="1" dirty="0" smtClean="0">
                <a:solidFill>
                  <a:srgbClr val="FFC000"/>
                </a:solidFill>
              </a:rPr>
              <a:t>absorption</a:t>
            </a:r>
            <a:r>
              <a:rPr lang="en-US" sz="3600" i="1" dirty="0" smtClean="0"/>
              <a:t> and </a:t>
            </a:r>
            <a:r>
              <a:rPr lang="en-US" sz="3600" i="1" dirty="0" smtClean="0">
                <a:solidFill>
                  <a:srgbClr val="FFC000"/>
                </a:solidFill>
              </a:rPr>
              <a:t>metabolism</a:t>
            </a:r>
            <a:r>
              <a:rPr lang="en-US" sz="3600" i="1" dirty="0" smtClean="0"/>
              <a:t>, as well as in </a:t>
            </a:r>
            <a:r>
              <a:rPr lang="en-US" sz="3600" i="1" dirty="0" smtClean="0">
                <a:solidFill>
                  <a:srgbClr val="FFC000"/>
                </a:solidFill>
              </a:rPr>
              <a:t>effective dosage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45104F-4ABE-40F3-B875-6F1A3A957EF9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752600" y="381000"/>
          <a:ext cx="5562600" cy="6007229"/>
        </p:xfrm>
        <a:graphic>
          <a:graphicData uri="http://schemas.openxmlformats.org/drawingml/2006/table">
            <a:tbl>
              <a:tblPr>
                <a:tableStyleId>{1E171933-4619-4E11-9A3F-F7608DF75F80}</a:tableStyleId>
              </a:tblPr>
              <a:tblGrid>
                <a:gridCol w="2491877"/>
                <a:gridCol w="3070723"/>
              </a:tblGrid>
              <a:tr h="8126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D2"/>
                          </a:solidFill>
                          <a:latin typeface="Calibri" pitchFamily="34" charset="0"/>
                        </a:rPr>
                        <a:t>Property</a:t>
                      </a:r>
                      <a:endParaRPr lang="en-US" sz="1800" b="1" dirty="0">
                        <a:solidFill>
                          <a:srgbClr val="0000D2"/>
                        </a:solidFill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17368" marR="17368" marT="17368" marB="1736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D2"/>
                          </a:solidFill>
                          <a:latin typeface="Calibri" pitchFamily="34" charset="0"/>
                        </a:rPr>
                        <a:t>Sulfonylureas</a:t>
                      </a:r>
                      <a:endParaRPr lang="en-US" sz="1800" b="1" dirty="0">
                        <a:solidFill>
                          <a:srgbClr val="0000D2"/>
                        </a:solidFill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17368" marR="17368" marT="17368" marB="17368" anchor="ctr"/>
                </a:tc>
              </a:tr>
              <a:tr h="3012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 Target </a:t>
                      </a:r>
                      <a:r>
                        <a:rPr lang="en-US" sz="1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tissue</a:t>
                      </a:r>
                      <a:endParaRPr lang="en-US" sz="18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27788" marR="27788" marT="27788" marB="277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 pitchFamily="34" charset="0"/>
                        </a:rPr>
                        <a:t>Beta cell</a:t>
                      </a:r>
                      <a:endParaRPr lang="en-US" sz="1800" b="1" dirty="0"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27788" marR="27788" marT="27788" marB="27788"/>
                </a:tc>
              </a:tr>
              <a:tr h="3012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 Δ </a:t>
                      </a:r>
                      <a:r>
                        <a:rPr lang="en-US" sz="1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HbA</a:t>
                      </a:r>
                      <a:r>
                        <a:rPr lang="en-US" sz="1800" b="1" baseline="-250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1c</a:t>
                      </a:r>
                      <a:r>
                        <a:rPr lang="en-US" sz="1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sz="1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  (</a:t>
                      </a:r>
                      <a:r>
                        <a:rPr lang="en-US" sz="1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monotherapy)</a:t>
                      </a:r>
                      <a:endParaRPr lang="en-US" sz="18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27788" marR="27788" marT="27788" marB="277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 pitchFamily="34" charset="0"/>
                        </a:rPr>
                        <a:t>1%-2%</a:t>
                      </a:r>
                      <a:endParaRPr lang="en-US" sz="1800" b="1" dirty="0"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27788" marR="27788" marT="27788" marB="27788"/>
                </a:tc>
              </a:tr>
              <a:tr h="3012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 Fasting </a:t>
                      </a:r>
                      <a:r>
                        <a:rPr lang="en-US" sz="1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effect</a:t>
                      </a:r>
                      <a:endParaRPr lang="en-US" sz="18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27788" marR="27788" marT="27788" marB="277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 pitchFamily="34" charset="0"/>
                        </a:rPr>
                        <a:t>Good</a:t>
                      </a:r>
                      <a:endParaRPr lang="en-US" sz="1800" b="1" dirty="0"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27788" marR="27788" marT="27788" marB="27788"/>
                </a:tc>
              </a:tr>
              <a:tr h="3012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 Postprandial </a:t>
                      </a:r>
                      <a:r>
                        <a:rPr lang="en-US" sz="1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effect</a:t>
                      </a:r>
                      <a:endParaRPr lang="en-US" sz="18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27788" marR="27788" marT="27788" marB="277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 pitchFamily="34" charset="0"/>
                        </a:rPr>
                        <a:t>Good</a:t>
                      </a:r>
                      <a:endParaRPr lang="en-US" sz="1800" b="1" dirty="0"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27788" marR="27788" marT="27788" marB="27788"/>
                </a:tc>
              </a:tr>
              <a:tr h="3012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 Severe </a:t>
                      </a:r>
                      <a:r>
                        <a:rPr lang="en-US" sz="1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hypoglycemia</a:t>
                      </a:r>
                      <a:endParaRPr lang="en-US" sz="18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27788" marR="27788" marT="27788" marB="277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 pitchFamily="34" charset="0"/>
                        </a:rPr>
                        <a:t>Yes</a:t>
                      </a:r>
                      <a:endParaRPr lang="en-US" sz="1800" b="1" dirty="0"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27788" marR="27788" marT="27788" marB="27788"/>
                </a:tc>
              </a:tr>
              <a:tr h="3012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 Dosing </a:t>
                      </a:r>
                      <a:r>
                        <a:rPr lang="en-US" sz="1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interval</a:t>
                      </a:r>
                      <a:endParaRPr lang="en-US" sz="18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27788" marR="27788" marT="27788" marB="277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Calibri" pitchFamily="34" charset="0"/>
                        </a:rPr>
                        <a:t>Daily  </a:t>
                      </a:r>
                      <a:r>
                        <a:rPr lang="en-US" sz="1800" b="1" dirty="0">
                          <a:latin typeface="Calibri" pitchFamily="34" charset="0"/>
                        </a:rPr>
                        <a:t>to tid</a:t>
                      </a:r>
                      <a:endParaRPr lang="en-US" sz="1800" b="1" dirty="0"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27788" marR="27788" marT="27788" marB="27788"/>
                </a:tc>
              </a:tr>
              <a:tr h="3012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 Δ </a:t>
                      </a:r>
                      <a:r>
                        <a:rPr lang="en-US" sz="1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Weight (lb/yr)</a:t>
                      </a:r>
                      <a:endParaRPr lang="en-US" sz="18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27788" marR="27788" marT="27788" marB="277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 pitchFamily="34" charset="0"/>
                        </a:rPr>
                        <a:t>+</a:t>
                      </a:r>
                      <a:r>
                        <a:rPr lang="en-US" sz="1800" b="1" dirty="0" smtClean="0">
                          <a:latin typeface="Calibri" pitchFamily="34" charset="0"/>
                        </a:rPr>
                        <a:t>1</a:t>
                      </a:r>
                      <a:r>
                        <a:rPr lang="en-US" sz="1800" b="1" baseline="0" dirty="0" smtClean="0">
                          <a:latin typeface="Calibri" pitchFamily="34" charset="0"/>
                        </a:rPr>
                        <a:t> to </a:t>
                      </a:r>
                      <a:r>
                        <a:rPr lang="en-US" sz="1800" b="1" dirty="0" smtClean="0">
                          <a:latin typeface="Calibri" pitchFamily="34" charset="0"/>
                        </a:rPr>
                        <a:t>3</a:t>
                      </a:r>
                      <a:endParaRPr lang="en-US" sz="1800" b="1" dirty="0"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27788" marR="27788" marT="27788" marB="27788"/>
                </a:tc>
              </a:tr>
              <a:tr h="3012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 Δ </a:t>
                      </a:r>
                      <a:r>
                        <a:rPr lang="en-US" sz="1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Insulin</a:t>
                      </a:r>
                      <a:endParaRPr lang="en-US" sz="18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27788" marR="27788" marT="27788" marB="277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 pitchFamily="34" charset="0"/>
                        </a:rPr>
                        <a:t>Increase</a:t>
                      </a:r>
                      <a:endParaRPr lang="en-US" sz="1800" b="1" dirty="0"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27788" marR="27788" marT="27788" marB="27788"/>
                </a:tc>
              </a:tr>
              <a:tr h="3012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 Δ </a:t>
                      </a:r>
                      <a:r>
                        <a:rPr lang="en-US" sz="1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LDL</a:t>
                      </a:r>
                      <a:endParaRPr lang="en-US" sz="18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27788" marR="27788" marT="27788" marB="277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 pitchFamily="34" charset="0"/>
                        </a:rPr>
                        <a:t>None</a:t>
                      </a:r>
                      <a:endParaRPr lang="en-US" sz="1800" b="1" dirty="0"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27788" marR="27788" marT="27788" marB="27788"/>
                </a:tc>
              </a:tr>
              <a:tr h="3012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 Δ </a:t>
                      </a:r>
                      <a:r>
                        <a:rPr lang="en-US" sz="1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HDL</a:t>
                      </a:r>
                      <a:endParaRPr lang="en-US" sz="18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27788" marR="27788" marT="27788" marB="277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 pitchFamily="34" charset="0"/>
                        </a:rPr>
                        <a:t>None</a:t>
                      </a:r>
                      <a:endParaRPr lang="en-US" sz="1800" b="1" dirty="0"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27788" marR="27788" marT="27788" marB="27788"/>
                </a:tc>
              </a:tr>
              <a:tr h="3012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 Δ </a:t>
                      </a:r>
                      <a:r>
                        <a:rPr lang="en-US" sz="1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TG</a:t>
                      </a:r>
                      <a:endParaRPr lang="en-US" sz="18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27788" marR="27788" marT="27788" marB="277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 pitchFamily="34" charset="0"/>
                        </a:rPr>
                        <a:t>None</a:t>
                      </a:r>
                      <a:endParaRPr lang="en-US" sz="1800" b="1" dirty="0"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27788" marR="27788" marT="27788" marB="27788"/>
                </a:tc>
              </a:tr>
              <a:tr h="3012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 Common </a:t>
                      </a:r>
                      <a:r>
                        <a:rPr lang="en-US" sz="1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problem</a:t>
                      </a:r>
                      <a:endParaRPr lang="en-US" sz="18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27788" marR="27788" marT="27788" marB="277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 pitchFamily="34" charset="0"/>
                        </a:rPr>
                        <a:t>Hypoglycemia, weight gain</a:t>
                      </a:r>
                      <a:endParaRPr lang="en-US" sz="1800" b="1" dirty="0"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27788" marR="27788" marT="27788" marB="27788"/>
                </a:tc>
              </a:tr>
              <a:tr h="3012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 Contraindications</a:t>
                      </a:r>
                      <a:r>
                        <a:rPr lang="en-US" sz="1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 </a:t>
                      </a:r>
                      <a:endParaRPr lang="en-US" sz="18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27788" marR="27788" marT="27788" marB="277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Calibri" pitchFamily="34" charset="0"/>
                        </a:rPr>
                        <a:t>Allergy/GFR&lt;50</a:t>
                      </a:r>
                      <a:r>
                        <a:rPr lang="en-US" sz="1800" b="1" dirty="0">
                          <a:latin typeface="Calibri" pitchFamily="34" charset="0"/>
                        </a:rPr>
                        <a:t> </a:t>
                      </a:r>
                      <a:endParaRPr lang="en-US" sz="1800" b="1" dirty="0"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27788" marR="27788" marT="27788" marB="27788"/>
                </a:tc>
              </a:tr>
              <a:tr h="3012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 Maximum </a:t>
                      </a:r>
                      <a:r>
                        <a:rPr lang="en-US" sz="1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effective dose</a:t>
                      </a:r>
                      <a:endParaRPr lang="en-US" sz="18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27788" marR="27788" marT="27788" marB="277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 pitchFamily="34" charset="0"/>
                        </a:rPr>
                        <a:t>½ </a:t>
                      </a:r>
                      <a:r>
                        <a:rPr lang="en-US" sz="1800" b="1" dirty="0" smtClean="0">
                          <a:latin typeface="Calibri" pitchFamily="34" charset="0"/>
                        </a:rPr>
                        <a:t>max</a:t>
                      </a:r>
                      <a:endParaRPr lang="en-US" sz="1800" b="1" dirty="0"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27788" marR="27788" marT="27788" marB="27788"/>
                </a:tc>
              </a:tr>
            </a:tbl>
          </a:graphicData>
        </a:graphic>
      </p:graphicFrame>
      <p:sp>
        <p:nvSpPr>
          <p:cNvPr id="46132" name="Rectangle 4"/>
          <p:cNvSpPr>
            <a:spLocks noChangeArrowheads="1"/>
          </p:cNvSpPr>
          <p:nvPr/>
        </p:nvSpPr>
        <p:spPr bwMode="auto">
          <a:xfrm>
            <a:off x="0" y="6473825"/>
            <a:ext cx="5791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i="1" dirty="0">
                <a:solidFill>
                  <a:srgbClr val="FFC000"/>
                </a:solidFill>
                <a:latin typeface="Calibri" pitchFamily="34" charset="0"/>
                <a:cs typeface="Arial" charset="0"/>
              </a:rPr>
              <a:t>Kronenberg: Williams Textbook of Endocrinology, 11</a:t>
            </a:r>
            <a:r>
              <a:rPr lang="en-US" sz="1400" b="1" i="1" baseline="30000" dirty="0">
                <a:solidFill>
                  <a:srgbClr val="FFC000"/>
                </a:solidFill>
                <a:latin typeface="Calibri" pitchFamily="34" charset="0"/>
                <a:cs typeface="Arial" charset="0"/>
              </a:rPr>
              <a:t>th</a:t>
            </a:r>
            <a:r>
              <a:rPr lang="en-US" sz="1400" b="1" i="1" dirty="0">
                <a:solidFill>
                  <a:srgbClr val="FFC000"/>
                </a:solidFill>
                <a:latin typeface="Calibri" pitchFamily="34" charset="0"/>
                <a:cs typeface="Arial" charset="0"/>
              </a:rPr>
              <a:t> ed. 2008 Saunders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EA6D2E-9395-41C9-A018-39E5EF7DF0EF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/>
          </p:cNvGraphicFramePr>
          <p:nvPr/>
        </p:nvGraphicFramePr>
        <p:xfrm>
          <a:off x="3735388" y="4357688"/>
          <a:ext cx="1474787" cy="1011237"/>
        </p:xfrm>
        <a:graphic>
          <a:graphicData uri="http://schemas.openxmlformats.org/presentationml/2006/ole">
            <p:oleObj spid="_x0000_s1026" name="CorelDRAW" r:id="rId4" imgW="1474560" imgH="1010880" progId="">
              <p:embed/>
            </p:oleObj>
          </a:graphicData>
        </a:graphic>
      </p:graphicFrame>
      <p:graphicFrame>
        <p:nvGraphicFramePr>
          <p:cNvPr id="1027" name="Object 3"/>
          <p:cNvGraphicFramePr>
            <a:graphicFrameLocks/>
          </p:cNvGraphicFramePr>
          <p:nvPr/>
        </p:nvGraphicFramePr>
        <p:xfrm>
          <a:off x="6384925" y="2413000"/>
          <a:ext cx="1019175" cy="1922463"/>
        </p:xfrm>
        <a:graphic>
          <a:graphicData uri="http://schemas.openxmlformats.org/presentationml/2006/ole">
            <p:oleObj spid="_x0000_s1027" name="CorelDRAW" r:id="rId5" imgW="1019160" imgH="1922400" progId="">
              <p:embed/>
            </p:oleObj>
          </a:graphicData>
        </a:graphic>
      </p:graphicFrame>
      <p:graphicFrame>
        <p:nvGraphicFramePr>
          <p:cNvPr id="1028" name="Object 4"/>
          <p:cNvGraphicFramePr>
            <a:graphicFrameLocks/>
          </p:cNvGraphicFramePr>
          <p:nvPr/>
        </p:nvGraphicFramePr>
        <p:xfrm>
          <a:off x="1244600" y="2932113"/>
          <a:ext cx="1558925" cy="1244600"/>
        </p:xfrm>
        <a:graphic>
          <a:graphicData uri="http://schemas.openxmlformats.org/presentationml/2006/ole">
            <p:oleObj spid="_x0000_s1028" name="CorelDRAW" r:id="rId6" imgW="1558800" imgH="1244520" progId="">
              <p:embed/>
            </p:oleObj>
          </a:graphicData>
        </a:graphic>
      </p:graphicFrame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658813" y="6280150"/>
            <a:ext cx="19558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3122613" y="6280150"/>
            <a:ext cx="28987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58813" y="6280150"/>
            <a:ext cx="19558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3122613" y="6280150"/>
            <a:ext cx="28987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>
          <a:xfrm>
            <a:off x="385763" y="366713"/>
            <a:ext cx="8175625" cy="619125"/>
          </a:xfrm>
          <a:noFill/>
        </p:spPr>
        <p:txBody>
          <a:bodyPr lIns="87312" tIns="42862" rIns="87312" bIns="42862" anchor="b">
            <a:spAutoFit/>
          </a:bodyPr>
          <a:lstStyle/>
          <a:p>
            <a:r>
              <a:rPr lang="en-US" sz="3500" dirty="0" smtClean="0">
                <a:solidFill>
                  <a:srgbClr val="FFC000"/>
                </a:solidFill>
              </a:rPr>
              <a:t>Pathophysiology of Type 2 Diabetes</a:t>
            </a:r>
          </a:p>
        </p:txBody>
      </p:sp>
      <p:sp>
        <p:nvSpPr>
          <p:cNvPr id="92171" name="Rectangle 11"/>
          <p:cNvSpPr>
            <a:spLocks noChangeArrowheads="1"/>
          </p:cNvSpPr>
          <p:nvPr/>
        </p:nvSpPr>
        <p:spPr bwMode="auto">
          <a:xfrm>
            <a:off x="5106988" y="1420813"/>
            <a:ext cx="3251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7312" tIns="42862" rIns="87312" bIns="42862" anchor="b">
            <a:spAutoFit/>
          </a:bodyPr>
          <a:lstStyle/>
          <a:p>
            <a:pPr algn="ctr" defTabSz="855663" eaLnBrk="0" hangingPunct="0">
              <a:defRPr/>
            </a:pPr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Peripheral Tissues</a:t>
            </a:r>
          </a:p>
          <a:p>
            <a:pPr algn="ctr" defTabSz="855663" eaLnBrk="0" hangingPunct="0">
              <a:defRPr/>
            </a:pPr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(Muscle)</a:t>
            </a:r>
          </a:p>
        </p:txBody>
      </p:sp>
      <p:sp>
        <p:nvSpPr>
          <p:cNvPr id="92172" name="Rectangle 12"/>
          <p:cNvSpPr>
            <a:spLocks noChangeArrowheads="1"/>
          </p:cNvSpPr>
          <p:nvPr/>
        </p:nvSpPr>
        <p:spPr bwMode="auto">
          <a:xfrm>
            <a:off x="3552825" y="3128963"/>
            <a:ext cx="1449388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7312" tIns="42862" rIns="87312" bIns="42862" anchor="b">
            <a:spAutoFit/>
          </a:bodyPr>
          <a:lstStyle/>
          <a:p>
            <a:pPr algn="ctr" defTabSz="855663" eaLnBrk="0" hangingPunct="0">
              <a:defRPr/>
            </a:pPr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Glucose</a:t>
            </a:r>
          </a:p>
        </p:txBody>
      </p:sp>
      <p:sp>
        <p:nvSpPr>
          <p:cNvPr id="92173" name="Rectangle 13"/>
          <p:cNvSpPr>
            <a:spLocks noChangeArrowheads="1"/>
          </p:cNvSpPr>
          <p:nvPr/>
        </p:nvSpPr>
        <p:spPr bwMode="auto">
          <a:xfrm>
            <a:off x="1847850" y="3792538"/>
            <a:ext cx="923925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7312" tIns="42862" rIns="87312" bIns="42862" anchor="b">
            <a:spAutoFit/>
          </a:bodyPr>
          <a:lstStyle/>
          <a:p>
            <a:pPr algn="ctr" defTabSz="855663" eaLnBrk="0" hangingPunct="0">
              <a:defRPr/>
            </a:pPr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Liver</a:t>
            </a:r>
          </a:p>
        </p:txBody>
      </p:sp>
      <p:sp>
        <p:nvSpPr>
          <p:cNvPr id="92174" name="Rectangle 14"/>
          <p:cNvSpPr>
            <a:spLocks noChangeArrowheads="1"/>
          </p:cNvSpPr>
          <p:nvPr/>
        </p:nvSpPr>
        <p:spPr bwMode="auto">
          <a:xfrm>
            <a:off x="3197225" y="5449888"/>
            <a:ext cx="216535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7312" tIns="42862" rIns="87312" bIns="42862" anchor="b">
            <a:spAutoFit/>
          </a:bodyPr>
          <a:lstStyle/>
          <a:p>
            <a:pPr algn="ctr" defTabSz="855663" eaLnBrk="0" hangingPunct="0">
              <a:defRPr/>
            </a:pPr>
            <a:r>
              <a:rPr lang="en-US" sz="20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Impaired insulin secretion</a:t>
            </a:r>
          </a:p>
        </p:txBody>
      </p:sp>
      <p:sp>
        <p:nvSpPr>
          <p:cNvPr id="92175" name="Rectangle 15"/>
          <p:cNvSpPr>
            <a:spLocks noChangeArrowheads="1"/>
          </p:cNvSpPr>
          <p:nvPr/>
        </p:nvSpPr>
        <p:spPr bwMode="auto">
          <a:xfrm>
            <a:off x="620713" y="4394200"/>
            <a:ext cx="259397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7312" tIns="42862" rIns="87312" bIns="42862" anchor="b">
            <a:spAutoFit/>
          </a:bodyPr>
          <a:lstStyle/>
          <a:p>
            <a:pPr algn="ctr" defTabSz="855663" eaLnBrk="0" hangingPunct="0">
              <a:defRPr/>
            </a:pPr>
            <a:r>
              <a:rPr lang="en-US" sz="20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Increased glucose production</a:t>
            </a:r>
          </a:p>
        </p:txBody>
      </p:sp>
      <p:sp>
        <p:nvSpPr>
          <p:cNvPr id="92176" name="Rectangle 16"/>
          <p:cNvSpPr>
            <a:spLocks noChangeArrowheads="1"/>
          </p:cNvSpPr>
          <p:nvPr/>
        </p:nvSpPr>
        <p:spPr bwMode="auto">
          <a:xfrm>
            <a:off x="3532188" y="2101850"/>
            <a:ext cx="259397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7312" tIns="42862" rIns="87312" bIns="42862" anchor="b">
            <a:spAutoFit/>
          </a:bodyPr>
          <a:lstStyle/>
          <a:p>
            <a:pPr algn="ctr" defTabSz="855663" eaLnBrk="0" hangingPunct="0">
              <a:defRPr/>
            </a:pPr>
            <a:r>
              <a:rPr lang="en-US" sz="20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Receptor +</a:t>
            </a:r>
          </a:p>
          <a:p>
            <a:pPr algn="ctr" defTabSz="855663" eaLnBrk="0" hangingPunct="0">
              <a:defRPr/>
            </a:pPr>
            <a:r>
              <a:rPr lang="en-US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post receptor </a:t>
            </a:r>
            <a:r>
              <a:rPr lang="en-US" sz="20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defects</a:t>
            </a:r>
          </a:p>
        </p:txBody>
      </p:sp>
      <p:sp>
        <p:nvSpPr>
          <p:cNvPr id="1040" name="Freeform 17"/>
          <p:cNvSpPr>
            <a:spLocks/>
          </p:cNvSpPr>
          <p:nvPr/>
        </p:nvSpPr>
        <p:spPr bwMode="auto">
          <a:xfrm>
            <a:off x="5707063" y="2990850"/>
            <a:ext cx="236537" cy="698500"/>
          </a:xfrm>
          <a:custGeom>
            <a:avLst/>
            <a:gdLst>
              <a:gd name="T0" fmla="*/ 2147483647 w 149"/>
              <a:gd name="T1" fmla="*/ 0 h 440"/>
              <a:gd name="T2" fmla="*/ 2147483647 w 149"/>
              <a:gd name="T3" fmla="*/ 0 h 440"/>
              <a:gd name="T4" fmla="*/ 2147483647 w 149"/>
              <a:gd name="T5" fmla="*/ 2147483647 h 440"/>
              <a:gd name="T6" fmla="*/ 2147483647 w 149"/>
              <a:gd name="T7" fmla="*/ 2147483647 h 440"/>
              <a:gd name="T8" fmla="*/ 2147483647 w 149"/>
              <a:gd name="T9" fmla="*/ 2147483647 h 440"/>
              <a:gd name="T10" fmla="*/ 0 w 149"/>
              <a:gd name="T11" fmla="*/ 2147483647 h 440"/>
              <a:gd name="T12" fmla="*/ 2147483647 w 149"/>
              <a:gd name="T13" fmla="*/ 2147483647 h 440"/>
              <a:gd name="T14" fmla="*/ 2147483647 w 149"/>
              <a:gd name="T15" fmla="*/ 2147483647 h 440"/>
              <a:gd name="T16" fmla="*/ 2147483647 w 149"/>
              <a:gd name="T17" fmla="*/ 2147483647 h 440"/>
              <a:gd name="T18" fmla="*/ 2147483647 w 149"/>
              <a:gd name="T19" fmla="*/ 0 h 44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49"/>
              <a:gd name="T31" fmla="*/ 0 h 440"/>
              <a:gd name="T32" fmla="*/ 149 w 149"/>
              <a:gd name="T33" fmla="*/ 440 h 44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49" h="440">
                <a:moveTo>
                  <a:pt x="61" y="0"/>
                </a:moveTo>
                <a:lnTo>
                  <a:pt x="148" y="0"/>
                </a:lnTo>
                <a:lnTo>
                  <a:pt x="148" y="439"/>
                </a:lnTo>
                <a:lnTo>
                  <a:pt x="61" y="439"/>
                </a:lnTo>
                <a:lnTo>
                  <a:pt x="61" y="360"/>
                </a:lnTo>
                <a:lnTo>
                  <a:pt x="0" y="302"/>
                </a:lnTo>
                <a:lnTo>
                  <a:pt x="81" y="211"/>
                </a:lnTo>
                <a:lnTo>
                  <a:pt x="11" y="148"/>
                </a:lnTo>
                <a:lnTo>
                  <a:pt x="72" y="86"/>
                </a:lnTo>
                <a:lnTo>
                  <a:pt x="61" y="0"/>
                </a:lnTo>
              </a:path>
            </a:pathLst>
          </a:custGeom>
          <a:solidFill>
            <a:schemeClr val="bg1"/>
          </a:solidFill>
          <a:ln w="25400" cap="rnd">
            <a:solidFill>
              <a:srgbClr val="F9E5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1041" name="Line 18"/>
          <p:cNvSpPr>
            <a:spLocks noChangeShapeType="1"/>
          </p:cNvSpPr>
          <p:nvPr/>
        </p:nvSpPr>
        <p:spPr bwMode="auto">
          <a:xfrm>
            <a:off x="2754313" y="3325813"/>
            <a:ext cx="827087" cy="0"/>
          </a:xfrm>
          <a:prstGeom prst="line">
            <a:avLst/>
          </a:prstGeom>
          <a:noFill/>
          <a:ln w="50800">
            <a:solidFill>
              <a:srgbClr val="00FF00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42" name="Line 19"/>
          <p:cNvSpPr>
            <a:spLocks noChangeShapeType="1"/>
          </p:cNvSpPr>
          <p:nvPr/>
        </p:nvSpPr>
        <p:spPr bwMode="auto">
          <a:xfrm>
            <a:off x="5999163" y="3325813"/>
            <a:ext cx="481012" cy="0"/>
          </a:xfrm>
          <a:prstGeom prst="line">
            <a:avLst/>
          </a:prstGeom>
          <a:noFill/>
          <a:ln w="25400">
            <a:solidFill>
              <a:srgbClr val="00FF00"/>
            </a:solidFill>
            <a:prstDash val="sysDot"/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43" name="Line 20"/>
          <p:cNvSpPr>
            <a:spLocks noChangeShapeType="1"/>
          </p:cNvSpPr>
          <p:nvPr/>
        </p:nvSpPr>
        <p:spPr bwMode="auto">
          <a:xfrm>
            <a:off x="4945063" y="3325813"/>
            <a:ext cx="512762" cy="0"/>
          </a:xfrm>
          <a:prstGeom prst="line">
            <a:avLst/>
          </a:prstGeom>
          <a:noFill/>
          <a:ln w="25400">
            <a:solidFill>
              <a:srgbClr val="00FF00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44" name="Freeform 21"/>
          <p:cNvSpPr>
            <a:spLocks/>
          </p:cNvSpPr>
          <p:nvPr/>
        </p:nvSpPr>
        <p:spPr bwMode="auto">
          <a:xfrm>
            <a:off x="5484813" y="2990850"/>
            <a:ext cx="244475" cy="696913"/>
          </a:xfrm>
          <a:custGeom>
            <a:avLst/>
            <a:gdLst>
              <a:gd name="T0" fmla="*/ 2147483647 w 154"/>
              <a:gd name="T1" fmla="*/ 0 h 439"/>
              <a:gd name="T2" fmla="*/ 0 w 154"/>
              <a:gd name="T3" fmla="*/ 0 h 439"/>
              <a:gd name="T4" fmla="*/ 0 w 154"/>
              <a:gd name="T5" fmla="*/ 2147483647 h 439"/>
              <a:gd name="T6" fmla="*/ 2147483647 w 154"/>
              <a:gd name="T7" fmla="*/ 2147483647 h 439"/>
              <a:gd name="T8" fmla="*/ 2147483647 w 154"/>
              <a:gd name="T9" fmla="*/ 2147483647 h 439"/>
              <a:gd name="T10" fmla="*/ 2147483647 w 154"/>
              <a:gd name="T11" fmla="*/ 2147483647 h 439"/>
              <a:gd name="T12" fmla="*/ 2147483647 w 154"/>
              <a:gd name="T13" fmla="*/ 2147483647 h 439"/>
              <a:gd name="T14" fmla="*/ 2147483647 w 154"/>
              <a:gd name="T15" fmla="*/ 2147483647 h 439"/>
              <a:gd name="T16" fmla="*/ 2147483647 w 154"/>
              <a:gd name="T17" fmla="*/ 2147483647 h 439"/>
              <a:gd name="T18" fmla="*/ 2147483647 w 154"/>
              <a:gd name="T19" fmla="*/ 0 h 43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54"/>
              <a:gd name="T31" fmla="*/ 0 h 439"/>
              <a:gd name="T32" fmla="*/ 154 w 154"/>
              <a:gd name="T33" fmla="*/ 439 h 43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54" h="439">
                <a:moveTo>
                  <a:pt x="101" y="0"/>
                </a:moveTo>
                <a:lnTo>
                  <a:pt x="0" y="0"/>
                </a:lnTo>
                <a:lnTo>
                  <a:pt x="0" y="438"/>
                </a:lnTo>
                <a:lnTo>
                  <a:pt x="110" y="438"/>
                </a:lnTo>
                <a:lnTo>
                  <a:pt x="144" y="399"/>
                </a:lnTo>
                <a:lnTo>
                  <a:pt x="93" y="304"/>
                </a:lnTo>
                <a:lnTo>
                  <a:pt x="153" y="209"/>
                </a:lnTo>
                <a:lnTo>
                  <a:pt x="101" y="152"/>
                </a:lnTo>
                <a:lnTo>
                  <a:pt x="153" y="86"/>
                </a:lnTo>
                <a:lnTo>
                  <a:pt x="101" y="0"/>
                </a:lnTo>
              </a:path>
            </a:pathLst>
          </a:custGeom>
          <a:solidFill>
            <a:schemeClr val="bg1"/>
          </a:solidFill>
          <a:ln w="25400" cap="rnd">
            <a:solidFill>
              <a:srgbClr val="F9E5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1045" name="Line 22"/>
          <p:cNvSpPr>
            <a:spLocks noChangeShapeType="1"/>
          </p:cNvSpPr>
          <p:nvPr/>
        </p:nvSpPr>
        <p:spPr bwMode="auto">
          <a:xfrm flipH="1" flipV="1">
            <a:off x="2752725" y="3852863"/>
            <a:ext cx="971550" cy="1093787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46" name="Line 23"/>
          <p:cNvSpPr>
            <a:spLocks noChangeShapeType="1"/>
          </p:cNvSpPr>
          <p:nvPr/>
        </p:nvSpPr>
        <p:spPr bwMode="auto">
          <a:xfrm flipV="1">
            <a:off x="5113338" y="3724275"/>
            <a:ext cx="471487" cy="685800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184" name="Rectangle 24"/>
          <p:cNvSpPr>
            <a:spLocks noChangeArrowheads="1"/>
          </p:cNvSpPr>
          <p:nvPr/>
        </p:nvSpPr>
        <p:spPr bwMode="auto">
          <a:xfrm>
            <a:off x="7016750" y="2870200"/>
            <a:ext cx="1354138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7312" tIns="42862" rIns="87312" bIns="42862" anchor="b">
            <a:spAutoFit/>
          </a:bodyPr>
          <a:lstStyle/>
          <a:p>
            <a:pPr algn="ctr" defTabSz="855663" eaLnBrk="0" hangingPunct="0">
              <a:defRPr/>
            </a:pPr>
            <a:r>
              <a:rPr lang="en-US" sz="20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Insulin</a:t>
            </a:r>
          </a:p>
          <a:p>
            <a:pPr algn="ctr" defTabSz="855663" eaLnBrk="0" hangingPunct="0">
              <a:defRPr/>
            </a:pPr>
            <a:r>
              <a:rPr lang="en-US" sz="20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resistance</a:t>
            </a:r>
          </a:p>
        </p:txBody>
      </p:sp>
      <p:sp>
        <p:nvSpPr>
          <p:cNvPr id="92185" name="Rectangle 25"/>
          <p:cNvSpPr>
            <a:spLocks noChangeArrowheads="1"/>
          </p:cNvSpPr>
          <p:nvPr/>
        </p:nvSpPr>
        <p:spPr bwMode="auto">
          <a:xfrm>
            <a:off x="4503738" y="4876800"/>
            <a:ext cx="1474787" cy="42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6038" tIns="0" rIns="46038" bIns="0" anchor="b"/>
          <a:lstStyle/>
          <a:p>
            <a:pPr algn="ctr" defTabSz="855663" eaLnBrk="0" hangingPunct="0">
              <a:defRPr/>
            </a:pPr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Pancreas</a:t>
            </a:r>
          </a:p>
        </p:txBody>
      </p:sp>
      <p:pic>
        <p:nvPicPr>
          <p:cNvPr id="1049" name="Picture 26"/>
          <p:cNvPicPr>
            <a:picLocks noChangeArrowheads="1"/>
          </p:cNvPicPr>
          <p:nvPr/>
        </p:nvPicPr>
        <p:blipFill>
          <a:blip r:embed="rId7" cstate="print"/>
          <a:srcRect b="43521"/>
          <a:stretch>
            <a:fillRect/>
          </a:stretch>
        </p:blipFill>
        <p:spPr bwMode="auto">
          <a:xfrm>
            <a:off x="465138" y="1000125"/>
            <a:ext cx="8805862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16A56-A09C-4C55-A0FA-E18319CDB7D4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905000"/>
            <a:ext cx="8229600" cy="1139825"/>
          </a:xfrm>
        </p:spPr>
        <p:txBody>
          <a:bodyPr/>
          <a:lstStyle/>
          <a:p>
            <a:pPr eaLnBrk="1" hangingPunct="1"/>
            <a:r>
              <a:rPr lang="en-US" sz="6600" dirty="0" smtClean="0"/>
              <a:t>Meglitinides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45104F-4ABE-40F3-B875-6F1A3A957EF9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9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i="1" dirty="0" smtClean="0"/>
              <a:t>The meglitinides, </a:t>
            </a:r>
            <a:r>
              <a:rPr lang="en-US" i="1" dirty="0" smtClean="0">
                <a:solidFill>
                  <a:srgbClr val="FF0000"/>
                </a:solidFill>
              </a:rPr>
              <a:t>repaglinide</a:t>
            </a:r>
            <a:r>
              <a:rPr lang="en-US" i="1" dirty="0" smtClean="0"/>
              <a:t> and nateglinide, are short-acting glucose-lowering drugs for therapy of patients with type 2 diabetes. </a:t>
            </a:r>
          </a:p>
          <a:p>
            <a:pPr eaLnBrk="1" hangingPunct="1"/>
            <a:r>
              <a:rPr lang="en-US" i="1" dirty="0" smtClean="0"/>
              <a:t>These drugs have essentially no renal clearance and are </a:t>
            </a:r>
            <a:r>
              <a:rPr lang="en-US" i="1" dirty="0" smtClean="0">
                <a:solidFill>
                  <a:srgbClr val="FF0000"/>
                </a:solidFill>
              </a:rPr>
              <a:t>safe in patients with renal failure </a:t>
            </a:r>
            <a:r>
              <a:rPr lang="en-US" i="1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45104F-4ABE-40F3-B875-6F1A3A957EF9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MEGLITINIDES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4000" i="1" dirty="0" smtClean="0">
                <a:solidFill>
                  <a:srgbClr val="FF0000"/>
                </a:solidFill>
              </a:rPr>
              <a:t>Repaglinide</a:t>
            </a:r>
            <a:r>
              <a:rPr lang="en-US" sz="2800" i="1" dirty="0" smtClean="0"/>
              <a:t> The recommended starting dose is </a:t>
            </a:r>
            <a:r>
              <a:rPr lang="en-US" sz="2800" i="1" dirty="0" smtClean="0">
                <a:solidFill>
                  <a:srgbClr val="FF0000"/>
                </a:solidFill>
              </a:rPr>
              <a:t>0.5 mg before each meal </a:t>
            </a:r>
            <a:r>
              <a:rPr lang="en-US" sz="2800" i="1" dirty="0" smtClean="0"/>
              <a:t>for patients who have not previously taken oral hypoglycemic drugs.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i="1" dirty="0" smtClean="0"/>
              <a:t>The maximum dose is </a:t>
            </a:r>
            <a:r>
              <a:rPr lang="en-US" sz="2800" i="1" dirty="0" smtClean="0">
                <a:solidFill>
                  <a:srgbClr val="FF0000"/>
                </a:solidFill>
              </a:rPr>
              <a:t>4 mg before each meal</a:t>
            </a:r>
            <a:r>
              <a:rPr lang="en-US" sz="2800" i="1" dirty="0" smtClean="0"/>
              <a:t>; the dose should be skipped if the meal is missed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45104F-4ABE-40F3-B875-6F1A3A957EF9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143000" y="304800"/>
          <a:ext cx="6781800" cy="6324601"/>
        </p:xfrm>
        <a:graphic>
          <a:graphicData uri="http://schemas.openxmlformats.org/drawingml/2006/table">
            <a:tbl>
              <a:tblPr>
                <a:tableStyleId>{1E171933-4619-4E11-9A3F-F7608DF75F80}</a:tableStyleId>
              </a:tblPr>
              <a:tblGrid>
                <a:gridCol w="3156083"/>
                <a:gridCol w="3625717"/>
              </a:tblGrid>
              <a:tr h="6683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D2"/>
                          </a:solidFill>
                          <a:latin typeface="Calibri" pitchFamily="34" charset="0"/>
                        </a:rPr>
                        <a:t>Property</a:t>
                      </a:r>
                      <a:endParaRPr lang="en-US" sz="1800" b="1" dirty="0">
                        <a:solidFill>
                          <a:srgbClr val="0000D2"/>
                        </a:solidFill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17368" marR="17368" marT="17368" marB="1736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D2"/>
                          </a:solidFill>
                          <a:latin typeface="Calibri" pitchFamily="34" charset="0"/>
                        </a:rPr>
                        <a:t>Glinides</a:t>
                      </a:r>
                      <a:endParaRPr lang="en-US" sz="1800" b="1" dirty="0">
                        <a:solidFill>
                          <a:srgbClr val="0000D2"/>
                        </a:solidFill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17368" marR="17368" marT="17368" marB="17368" anchor="ctr"/>
                </a:tc>
              </a:tr>
              <a:tr h="4350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 Target </a:t>
                      </a:r>
                      <a:r>
                        <a:rPr lang="en-US" sz="1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tissue</a:t>
                      </a:r>
                      <a:endParaRPr lang="en-US" sz="18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27788" marR="27788" marT="27788" marB="277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 pitchFamily="34" charset="0"/>
                        </a:rPr>
                        <a:t>Beta cell</a:t>
                      </a:r>
                      <a:endParaRPr lang="en-US" sz="1800" b="1" dirty="0"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27788" marR="27788" marT="27788" marB="27788"/>
                </a:tc>
              </a:tr>
              <a:tr h="4350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 Δ </a:t>
                      </a:r>
                      <a:r>
                        <a:rPr lang="en-US" sz="1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HbA</a:t>
                      </a:r>
                      <a:r>
                        <a:rPr lang="en-US" sz="1800" b="1" baseline="-250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1c</a:t>
                      </a:r>
                      <a:r>
                        <a:rPr lang="en-US" sz="1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sz="1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  (</a:t>
                      </a:r>
                      <a:r>
                        <a:rPr lang="en-US" sz="1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monotherapy)</a:t>
                      </a:r>
                      <a:endParaRPr lang="en-US" sz="18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27788" marR="27788" marT="27788" marB="277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1800" b="1" dirty="0">
                          <a:latin typeface="Calibri" pitchFamily="34" charset="0"/>
                        </a:rPr>
                        <a:t>1%-2%</a:t>
                      </a:r>
                      <a:endParaRPr lang="en-US" sz="1800" b="1" dirty="0"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27788" marR="27788" marT="27788" marB="27788"/>
                </a:tc>
              </a:tr>
              <a:tr h="4350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 Fasting </a:t>
                      </a:r>
                      <a:r>
                        <a:rPr lang="en-US" sz="1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effect</a:t>
                      </a:r>
                      <a:endParaRPr lang="en-US" sz="18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27788" marR="27788" marT="27788" marB="277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1800" b="1" dirty="0">
                          <a:latin typeface="Calibri" pitchFamily="34" charset="0"/>
                        </a:rPr>
                        <a:t>Mod</a:t>
                      </a:r>
                      <a:endParaRPr lang="en-US" sz="1800" b="1" dirty="0"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27788" marR="27788" marT="27788" marB="27788"/>
                </a:tc>
              </a:tr>
              <a:tr h="4350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 Postprandial </a:t>
                      </a:r>
                      <a:r>
                        <a:rPr lang="en-US" sz="1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effect</a:t>
                      </a:r>
                      <a:endParaRPr lang="en-US" sz="18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27788" marR="27788" marT="27788" marB="277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1800" b="1" dirty="0">
                          <a:latin typeface="Calibri" pitchFamily="34" charset="0"/>
                        </a:rPr>
                        <a:t>Good</a:t>
                      </a:r>
                      <a:endParaRPr lang="en-US" sz="1800" b="1" dirty="0"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27788" marR="27788" marT="27788" marB="27788"/>
                </a:tc>
              </a:tr>
              <a:tr h="4350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 Severe </a:t>
                      </a:r>
                      <a:r>
                        <a:rPr lang="en-US" sz="1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hypoglycemia</a:t>
                      </a:r>
                      <a:endParaRPr lang="en-US" sz="18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27788" marR="27788" marT="27788" marB="277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1800" b="1" dirty="0">
                          <a:latin typeface="Calibri" pitchFamily="34" charset="0"/>
                        </a:rPr>
                        <a:t>Yes</a:t>
                      </a:r>
                      <a:endParaRPr lang="en-US" sz="1800" b="1" dirty="0"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27788" marR="27788" marT="27788" marB="27788"/>
                </a:tc>
              </a:tr>
              <a:tr h="4350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 Dosing </a:t>
                      </a:r>
                      <a:r>
                        <a:rPr lang="en-US" sz="1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interval</a:t>
                      </a:r>
                      <a:endParaRPr lang="en-US" sz="18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27788" marR="27788" marT="27788" marB="277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 pitchFamily="34" charset="0"/>
                        </a:rPr>
                        <a:t>tid to qid with meals</a:t>
                      </a:r>
                      <a:endParaRPr lang="en-US" sz="1800" b="1" dirty="0"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27788" marR="27788" marT="27788" marB="27788"/>
                </a:tc>
              </a:tr>
              <a:tr h="4350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 Δ </a:t>
                      </a:r>
                      <a:r>
                        <a:rPr lang="en-US" sz="1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Weight (lb/yr)</a:t>
                      </a:r>
                      <a:endParaRPr lang="en-US" sz="18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27788" marR="27788" marT="27788" marB="277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 pitchFamily="34" charset="0"/>
                        </a:rPr>
                        <a:t>+</a:t>
                      </a:r>
                      <a:r>
                        <a:rPr lang="en-US" sz="1800" b="1" dirty="0" smtClean="0">
                          <a:latin typeface="Calibri" pitchFamily="34" charset="0"/>
                        </a:rPr>
                        <a:t>1</a:t>
                      </a:r>
                      <a:r>
                        <a:rPr lang="en-US" sz="1800" b="1" baseline="0" dirty="0" smtClean="0">
                          <a:latin typeface="Calibri" pitchFamily="34" charset="0"/>
                        </a:rPr>
                        <a:t> to </a:t>
                      </a:r>
                      <a:r>
                        <a:rPr lang="en-US" sz="1800" b="1" dirty="0" smtClean="0">
                          <a:latin typeface="Calibri" pitchFamily="34" charset="0"/>
                        </a:rPr>
                        <a:t>3</a:t>
                      </a:r>
                      <a:endParaRPr lang="en-US" sz="1800" b="1" dirty="0"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27788" marR="27788" marT="27788" marB="27788"/>
                </a:tc>
              </a:tr>
              <a:tr h="4350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 Δ </a:t>
                      </a:r>
                      <a:r>
                        <a:rPr lang="en-US" sz="1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Insulin</a:t>
                      </a:r>
                      <a:endParaRPr lang="en-US" sz="18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27788" marR="27788" marT="27788" marB="277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 pitchFamily="34" charset="0"/>
                        </a:rPr>
                        <a:t>Increase</a:t>
                      </a:r>
                      <a:endParaRPr lang="en-US" sz="1800" b="1" dirty="0"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27788" marR="27788" marT="27788" marB="27788"/>
                </a:tc>
              </a:tr>
              <a:tr h="4350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 Δ </a:t>
                      </a:r>
                      <a:r>
                        <a:rPr lang="en-US" sz="1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LDL</a:t>
                      </a:r>
                      <a:endParaRPr lang="en-US" sz="18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27788" marR="27788" marT="27788" marB="277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 pitchFamily="34" charset="0"/>
                        </a:rPr>
                        <a:t>None</a:t>
                      </a:r>
                      <a:endParaRPr lang="en-US" sz="1800" b="1" dirty="0"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27788" marR="27788" marT="27788" marB="27788"/>
                </a:tc>
              </a:tr>
              <a:tr h="4350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 Δ </a:t>
                      </a:r>
                      <a:r>
                        <a:rPr lang="en-US" sz="1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HDL</a:t>
                      </a:r>
                      <a:endParaRPr lang="en-US" sz="18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27788" marR="27788" marT="27788" marB="277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 pitchFamily="34" charset="0"/>
                        </a:rPr>
                        <a:t>None</a:t>
                      </a:r>
                      <a:endParaRPr lang="en-US" sz="1800" b="1" dirty="0"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27788" marR="27788" marT="27788" marB="27788"/>
                </a:tc>
              </a:tr>
              <a:tr h="4350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 Δ </a:t>
                      </a:r>
                      <a:r>
                        <a:rPr lang="en-US" sz="1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TG</a:t>
                      </a:r>
                      <a:endParaRPr lang="en-US" sz="18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27788" marR="27788" marT="27788" marB="277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 pitchFamily="34" charset="0"/>
                        </a:rPr>
                        <a:t>None</a:t>
                      </a:r>
                      <a:endParaRPr lang="en-US" sz="1800" b="1" dirty="0"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27788" marR="27788" marT="27788" marB="27788"/>
                </a:tc>
              </a:tr>
              <a:tr h="4350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 Common </a:t>
                      </a:r>
                      <a:r>
                        <a:rPr lang="en-US" sz="1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problem</a:t>
                      </a:r>
                      <a:endParaRPr lang="en-US" sz="18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27788" marR="27788" marT="27788" marB="277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 pitchFamily="34" charset="0"/>
                        </a:rPr>
                        <a:t>Hypoglycemia</a:t>
                      </a:r>
                      <a:endParaRPr lang="en-US" sz="1800" b="1" dirty="0"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27788" marR="27788" marT="27788" marB="27788"/>
                </a:tc>
              </a:tr>
              <a:tr h="4350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 Maximum </a:t>
                      </a:r>
                      <a:r>
                        <a:rPr lang="en-US" sz="1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effective dose</a:t>
                      </a:r>
                      <a:endParaRPr lang="en-US" sz="18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27788" marR="27788" marT="27788" marB="277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 pitchFamily="34" charset="0"/>
                        </a:rPr>
                        <a:t>Re: </a:t>
                      </a:r>
                      <a:r>
                        <a:rPr lang="en-US" sz="1800" b="1" dirty="0" smtClean="0">
                          <a:latin typeface="Calibri" pitchFamily="34" charset="0"/>
                        </a:rPr>
                        <a:t>4 </a:t>
                      </a:r>
                      <a:r>
                        <a:rPr lang="en-US" sz="1800" b="1" dirty="0">
                          <a:latin typeface="Calibri" pitchFamily="34" charset="0"/>
                        </a:rPr>
                        <a:t>mg </a:t>
                      </a:r>
                      <a:r>
                        <a:rPr lang="en-US" sz="1800" b="1" dirty="0" smtClean="0">
                          <a:latin typeface="Calibri" pitchFamily="34" charset="0"/>
                        </a:rPr>
                        <a:t>with</a:t>
                      </a:r>
                      <a:r>
                        <a:rPr lang="en-US" sz="1800" b="1" baseline="0" dirty="0" smtClean="0">
                          <a:latin typeface="Calibri" pitchFamily="34" charset="0"/>
                        </a:rPr>
                        <a:t> each meal</a:t>
                      </a:r>
                      <a:endParaRPr lang="en-US" sz="1800" b="1" dirty="0"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27788" marR="27788" marT="27788" marB="27788"/>
                </a:tc>
              </a:tr>
            </a:tbl>
          </a:graphicData>
        </a:graphic>
      </p:graphicFrame>
      <p:sp>
        <p:nvSpPr>
          <p:cNvPr id="51249" name="Rectangle 4"/>
          <p:cNvSpPr>
            <a:spLocks noChangeArrowheads="1"/>
          </p:cNvSpPr>
          <p:nvPr/>
        </p:nvSpPr>
        <p:spPr bwMode="auto">
          <a:xfrm>
            <a:off x="76200" y="6581775"/>
            <a:ext cx="5791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sz="1200" b="1" i="1" dirty="0">
                <a:solidFill>
                  <a:srgbClr val="FFC000"/>
                </a:solidFill>
                <a:latin typeface="Calibri" pitchFamily="34" charset="0"/>
              </a:rPr>
              <a:t>Kronenberg: Williams Textbook of Endocrinology, 11</a:t>
            </a:r>
            <a:r>
              <a:rPr lang="en-US" sz="1200" b="1" i="1" baseline="30000" dirty="0">
                <a:solidFill>
                  <a:srgbClr val="FFC000"/>
                </a:solidFill>
                <a:latin typeface="Calibri" pitchFamily="34" charset="0"/>
              </a:rPr>
              <a:t>th</a:t>
            </a:r>
            <a:r>
              <a:rPr lang="en-US" sz="1200" b="1" i="1" dirty="0">
                <a:solidFill>
                  <a:srgbClr val="FFC000"/>
                </a:solidFill>
                <a:latin typeface="Calibri" pitchFamily="34" charset="0"/>
              </a:rPr>
              <a:t> ed. 2008 Saunders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EA6D2E-9395-41C9-A018-39E5EF7DF0EF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43200"/>
            <a:ext cx="8229600" cy="1139825"/>
          </a:xfrm>
        </p:spPr>
        <p:txBody>
          <a:bodyPr/>
          <a:lstStyle/>
          <a:p>
            <a:pPr eaLnBrk="1" hangingPunct="1"/>
            <a:r>
              <a:rPr lang="en-US" dirty="0" smtClean="0"/>
              <a:t>THIAZOLIDINEDIONES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45104F-4ABE-40F3-B875-6F1A3A957EF9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1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THIAZOLIDINEDIONES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458200" cy="4525963"/>
          </a:xfrm>
        </p:spPr>
        <p:txBody>
          <a:bodyPr/>
          <a:lstStyle/>
          <a:p>
            <a:pPr eaLnBrk="1" hangingPunct="1"/>
            <a:r>
              <a:rPr lang="en-US" sz="2800" i="1" dirty="0" smtClean="0"/>
              <a:t>The thiazolidinediones increase insulin sensitivity by acting on muscle and liver </a:t>
            </a:r>
            <a:r>
              <a:rPr lang="en-US" sz="2000" i="1" dirty="0" smtClean="0"/>
              <a:t>(PPAR gama)</a:t>
            </a:r>
          </a:p>
          <a:p>
            <a:pPr eaLnBrk="1" hangingPunct="1"/>
            <a:r>
              <a:rPr lang="en-US" sz="2800" i="1" dirty="0" smtClean="0"/>
              <a:t>They also improve insulin secretory dynamics  in patients with impaired glucose tolerance and will delay or prevent DM development.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45104F-4ABE-40F3-B875-6F1A3A957EF9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i="1" dirty="0" smtClean="0"/>
              <a:t>Example: </a:t>
            </a:r>
          </a:p>
          <a:p>
            <a:pPr eaLnBrk="1" hangingPunct="1"/>
            <a:r>
              <a:rPr lang="en-US" i="1" dirty="0" smtClean="0"/>
              <a:t>Rosiglitazone </a:t>
            </a:r>
            <a:r>
              <a:rPr lang="en-US" sz="2400" i="1" dirty="0" smtClean="0"/>
              <a:t>[Avanidia]</a:t>
            </a:r>
            <a:r>
              <a:rPr lang="en-US" i="1" dirty="0" smtClean="0"/>
              <a:t> (2 to 4 mg twice daily)</a:t>
            </a:r>
          </a:p>
          <a:p>
            <a:pPr eaLnBrk="1" hangingPunct="1"/>
            <a:r>
              <a:rPr lang="en-US" i="1" dirty="0" smtClean="0"/>
              <a:t>Pioglitazone </a:t>
            </a:r>
            <a:r>
              <a:rPr lang="en-US" sz="2400" i="1" dirty="0" smtClean="0"/>
              <a:t>[actos]</a:t>
            </a:r>
            <a:r>
              <a:rPr lang="en-US" i="1" dirty="0" smtClean="0"/>
              <a:t> (15 to 45 mg once daily)</a:t>
            </a:r>
          </a:p>
          <a:p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45104F-4ABE-40F3-B875-6F1A3A957EF9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Glitazones</a:t>
            </a:r>
          </a:p>
        </p:txBody>
      </p:sp>
      <p:sp>
        <p:nvSpPr>
          <p:cNvPr id="56323" name="Content Placeholder 4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4953000"/>
          </a:xfrm>
        </p:spPr>
        <p:txBody>
          <a:bodyPr/>
          <a:lstStyle/>
          <a:p>
            <a:pPr algn="just"/>
            <a:r>
              <a:rPr lang="en-US" dirty="0" smtClean="0"/>
              <a:t>FDA recommends measurement of LFT prior to initiating therapy and at regular intervals (</a:t>
            </a:r>
            <a:r>
              <a:rPr lang="en-US" dirty="0" smtClean="0">
                <a:solidFill>
                  <a:srgbClr val="FF0000"/>
                </a:solidFill>
              </a:rPr>
              <a:t>every 2 months </a:t>
            </a:r>
            <a:r>
              <a:rPr lang="en-US" dirty="0" smtClean="0"/>
              <a:t>for the first year and then periodically)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Contraindicated in patients with active hepatocellular disease </a:t>
            </a:r>
          </a:p>
          <a:p>
            <a:pPr algn="just"/>
            <a:r>
              <a:rPr lang="en-US" dirty="0" smtClean="0"/>
              <a:t>in patients with unexplained serum </a:t>
            </a:r>
            <a:r>
              <a:rPr lang="en-US" sz="3600" dirty="0" smtClean="0">
                <a:solidFill>
                  <a:srgbClr val="FF0000"/>
                </a:solidFill>
              </a:rPr>
              <a:t>ALT &gt;2.5 times </a:t>
            </a:r>
            <a:r>
              <a:rPr lang="en-US" dirty="0" smtClean="0"/>
              <a:t>the upper limit of normal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45104F-4ABE-40F3-B875-6F1A3A957EF9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143000" y="304800"/>
          <a:ext cx="6858000" cy="6248397"/>
        </p:xfrm>
        <a:graphic>
          <a:graphicData uri="http://schemas.openxmlformats.org/drawingml/2006/table">
            <a:tbl>
              <a:tblPr>
                <a:tableStyleId>{1E171933-4619-4E11-9A3F-F7608DF75F80}</a:tableStyleId>
              </a:tblPr>
              <a:tblGrid>
                <a:gridCol w="2607971"/>
                <a:gridCol w="4250029"/>
              </a:tblGrid>
              <a:tr h="3511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D2"/>
                          </a:solidFill>
                          <a:latin typeface="Calibri" pitchFamily="34" charset="0"/>
                        </a:rPr>
                        <a:t>Property</a:t>
                      </a:r>
                      <a:endParaRPr lang="en-US" sz="1800" b="1" dirty="0">
                        <a:solidFill>
                          <a:srgbClr val="0000D2"/>
                        </a:solidFill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17368" marR="17368" marT="17368" marB="1736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D2"/>
                          </a:solidFill>
                          <a:latin typeface="Calibri" pitchFamily="34" charset="0"/>
                        </a:rPr>
                        <a:t>Glitazones</a:t>
                      </a:r>
                      <a:endParaRPr lang="en-US" sz="1800" b="1" dirty="0">
                        <a:solidFill>
                          <a:srgbClr val="0000D2"/>
                        </a:solidFill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17368" marR="17368" marT="17368" marB="17368" anchor="ctr"/>
                </a:tc>
              </a:tr>
              <a:tr h="3943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 Target </a:t>
                      </a:r>
                      <a:r>
                        <a:rPr lang="en-US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tissue</a:t>
                      </a:r>
                      <a:endParaRPr lang="en-US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27788" marR="27788" marT="27788" marB="277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 pitchFamily="34" charset="0"/>
                        </a:rPr>
                        <a:t>Muscle</a:t>
                      </a:r>
                      <a:endParaRPr lang="en-US" sz="1600" b="1" dirty="0"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27788" marR="27788" marT="27788" marB="27788"/>
                </a:tc>
              </a:tr>
              <a:tr h="3943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 Δ </a:t>
                      </a:r>
                      <a:r>
                        <a:rPr lang="en-US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HbA</a:t>
                      </a:r>
                      <a:r>
                        <a:rPr lang="en-US" sz="1600" b="1" baseline="-250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1c</a:t>
                      </a:r>
                      <a:r>
                        <a:rPr lang="en-US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  (</a:t>
                      </a:r>
                      <a:r>
                        <a:rPr lang="en-US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monotherapy)</a:t>
                      </a:r>
                      <a:endParaRPr lang="en-US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27788" marR="27788" marT="27788" marB="277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 pitchFamily="34" charset="0"/>
                        </a:rPr>
                        <a:t>0.5%-2%</a:t>
                      </a:r>
                      <a:endParaRPr lang="en-US" sz="1600" b="1" dirty="0"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27788" marR="27788" marT="27788" marB="27788"/>
                </a:tc>
              </a:tr>
              <a:tr h="3943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 Fasting </a:t>
                      </a:r>
                      <a:r>
                        <a:rPr lang="en-US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effect</a:t>
                      </a:r>
                      <a:endParaRPr lang="en-US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27788" marR="27788" marT="27788" marB="277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 pitchFamily="34" charset="0"/>
                        </a:rPr>
                        <a:t>Good</a:t>
                      </a:r>
                      <a:endParaRPr lang="en-US" sz="1600" b="1" dirty="0"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27788" marR="27788" marT="27788" marB="27788"/>
                </a:tc>
              </a:tr>
              <a:tr h="3943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 Postprandial </a:t>
                      </a:r>
                      <a:r>
                        <a:rPr lang="en-US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effect</a:t>
                      </a:r>
                      <a:endParaRPr lang="en-US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27788" marR="27788" marT="27788" marB="277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 pitchFamily="34" charset="0"/>
                        </a:rPr>
                        <a:t>Good</a:t>
                      </a:r>
                      <a:endParaRPr lang="en-US" sz="1600" b="1" dirty="0"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27788" marR="27788" marT="27788" marB="27788"/>
                </a:tc>
              </a:tr>
              <a:tr h="3943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 Severe </a:t>
                      </a:r>
                      <a:r>
                        <a:rPr lang="en-US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hypoglycemia</a:t>
                      </a:r>
                      <a:endParaRPr lang="en-US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27788" marR="27788" marT="27788" marB="277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 pitchFamily="34" charset="0"/>
                        </a:rPr>
                        <a:t>No</a:t>
                      </a:r>
                      <a:endParaRPr lang="en-US" sz="1600" b="1" dirty="0"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27788" marR="27788" marT="27788" marB="27788"/>
                </a:tc>
              </a:tr>
              <a:tr h="3943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 Dosing </a:t>
                      </a:r>
                      <a:r>
                        <a:rPr lang="en-US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interval</a:t>
                      </a:r>
                      <a:endParaRPr lang="en-US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27788" marR="27788" marT="27788" marB="277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Calibri" pitchFamily="34" charset="0"/>
                        </a:rPr>
                        <a:t>Pioglitazon: </a:t>
                      </a:r>
                      <a:r>
                        <a:rPr lang="en-US" sz="1600" b="1" dirty="0">
                          <a:latin typeface="Calibri" pitchFamily="34" charset="0"/>
                        </a:rPr>
                        <a:t>qd</a:t>
                      </a:r>
                      <a:endParaRPr lang="en-US" sz="1600" b="1" dirty="0"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27788" marR="27788" marT="27788" marB="27788"/>
                </a:tc>
              </a:tr>
              <a:tr h="3763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 Δ </a:t>
                      </a:r>
                      <a:r>
                        <a:rPr lang="en-US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Weight (lb/yr)</a:t>
                      </a:r>
                      <a:endParaRPr lang="en-US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27788" marR="27788" marT="27788" marB="277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 pitchFamily="34" charset="0"/>
                        </a:rPr>
                        <a:t>+</a:t>
                      </a:r>
                      <a:r>
                        <a:rPr lang="en-US" sz="1600" b="1" dirty="0" smtClean="0">
                          <a:latin typeface="Calibri" pitchFamily="34" charset="0"/>
                        </a:rPr>
                        <a:t>1</a:t>
                      </a:r>
                      <a:r>
                        <a:rPr lang="en-US" sz="1600" b="1" baseline="0" dirty="0" smtClean="0">
                          <a:latin typeface="Calibri" pitchFamily="34" charset="0"/>
                        </a:rPr>
                        <a:t> to </a:t>
                      </a:r>
                      <a:r>
                        <a:rPr lang="en-US" sz="1600" b="1" dirty="0" smtClean="0">
                          <a:latin typeface="Calibri" pitchFamily="34" charset="0"/>
                        </a:rPr>
                        <a:t>13</a:t>
                      </a:r>
                      <a:endParaRPr lang="en-US" sz="1600" b="1" dirty="0"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27788" marR="27788" marT="27788" marB="27788"/>
                </a:tc>
              </a:tr>
              <a:tr h="3943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 Δ </a:t>
                      </a:r>
                      <a:r>
                        <a:rPr lang="en-US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Insulin</a:t>
                      </a:r>
                      <a:endParaRPr lang="en-US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27788" marR="27788" marT="27788" marB="277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 pitchFamily="34" charset="0"/>
                        </a:rPr>
                        <a:t>Decrease</a:t>
                      </a:r>
                      <a:endParaRPr lang="en-US" sz="1600" b="1" dirty="0"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27788" marR="27788" marT="27788" marB="27788"/>
                </a:tc>
              </a:tr>
              <a:tr h="3943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 Δ </a:t>
                      </a:r>
                      <a:r>
                        <a:rPr lang="en-US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LDL</a:t>
                      </a:r>
                      <a:endParaRPr lang="en-US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27788" marR="27788" marT="27788" marB="277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 pitchFamily="34" charset="0"/>
                        </a:rPr>
                        <a:t>Increase</a:t>
                      </a:r>
                      <a:endParaRPr lang="en-US" sz="1600" b="1" dirty="0"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27788" marR="27788" marT="27788" marB="27788"/>
                </a:tc>
              </a:tr>
              <a:tr h="3943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 Δ </a:t>
                      </a:r>
                      <a:r>
                        <a:rPr lang="en-US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HDL</a:t>
                      </a:r>
                      <a:endParaRPr lang="en-US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27788" marR="27788" marT="27788" marB="277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 pitchFamily="34" charset="0"/>
                        </a:rPr>
                        <a:t>Increase</a:t>
                      </a:r>
                      <a:endParaRPr lang="en-US" sz="1600" b="1" dirty="0"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27788" marR="27788" marT="27788" marB="27788"/>
                </a:tc>
              </a:tr>
              <a:tr h="3943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 Δ </a:t>
                      </a:r>
                      <a:r>
                        <a:rPr lang="en-US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TG</a:t>
                      </a:r>
                      <a:endParaRPr lang="en-US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27788" marR="27788" marT="27788" marB="277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Calibri" pitchFamily="34" charset="0"/>
                        </a:rPr>
                        <a:t>Pioglitazon: </a:t>
                      </a:r>
                      <a:r>
                        <a:rPr lang="en-US" sz="1600" b="1" dirty="0">
                          <a:latin typeface="Calibri" pitchFamily="34" charset="0"/>
                        </a:rPr>
                        <a:t>Decrease</a:t>
                      </a:r>
                      <a:endParaRPr lang="en-US" sz="1600" b="1" dirty="0"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27788" marR="27788" marT="27788" marB="27788"/>
                </a:tc>
              </a:tr>
              <a:tr h="3943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 Common </a:t>
                      </a:r>
                      <a:r>
                        <a:rPr lang="en-US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problem</a:t>
                      </a:r>
                      <a:endParaRPr lang="en-US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27788" marR="27788" marT="27788" marB="277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 pitchFamily="34" charset="0"/>
                        </a:rPr>
                        <a:t>Weight gain, edema, anemia</a:t>
                      </a:r>
                      <a:endParaRPr lang="en-US" sz="1600" b="1" dirty="0"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27788" marR="27788" marT="27788" marB="27788"/>
                </a:tc>
              </a:tr>
              <a:tr h="3943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 Rare </a:t>
                      </a:r>
                      <a:r>
                        <a:rPr lang="en-US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problem</a:t>
                      </a:r>
                      <a:endParaRPr lang="en-US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27788" marR="27788" marT="27788" marB="277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Calibri" pitchFamily="34" charset="0"/>
                        </a:rPr>
                        <a:t>Hepatotoxicity</a:t>
                      </a:r>
                      <a:endParaRPr lang="en-US" sz="1600" b="1" dirty="0"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27788" marR="27788" marT="27788" marB="27788"/>
                </a:tc>
              </a:tr>
              <a:tr h="3943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 Contraindications</a:t>
                      </a:r>
                      <a:endParaRPr lang="en-US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27788" marR="27788" marT="27788" marB="277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 pitchFamily="34" charset="0"/>
                        </a:rPr>
                        <a:t>Hepatocellular </a:t>
                      </a:r>
                      <a:r>
                        <a:rPr lang="en-US" sz="1600" b="1" dirty="0" smtClean="0">
                          <a:latin typeface="Calibri" pitchFamily="34" charset="0"/>
                        </a:rPr>
                        <a:t>disease, CHF (class III-IV)</a:t>
                      </a:r>
                      <a:endParaRPr lang="en-US" sz="1600" b="1" dirty="0"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27788" marR="27788" marT="27788" marB="27788"/>
                </a:tc>
              </a:tr>
              <a:tr h="3943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 Maximum </a:t>
                      </a:r>
                      <a:r>
                        <a:rPr lang="en-US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effective dose</a:t>
                      </a:r>
                      <a:endParaRPr lang="en-US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27788" marR="27788" marT="27788" marB="277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Calibri" pitchFamily="34" charset="0"/>
                        </a:rPr>
                        <a:t>Pioglitazon: </a:t>
                      </a:r>
                      <a:r>
                        <a:rPr lang="en-US" sz="1600" b="1" dirty="0">
                          <a:latin typeface="Calibri" pitchFamily="34" charset="0"/>
                        </a:rPr>
                        <a:t>45 mg qd</a:t>
                      </a:r>
                      <a:endParaRPr lang="en-US" sz="1600" b="1" dirty="0"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27788" marR="27788" marT="27788" marB="27788"/>
                </a:tc>
              </a:tr>
            </a:tbl>
          </a:graphicData>
        </a:graphic>
      </p:graphicFrame>
      <p:sp>
        <p:nvSpPr>
          <p:cNvPr id="55351" name="Rectangle 4"/>
          <p:cNvSpPr>
            <a:spLocks noChangeArrowheads="1"/>
          </p:cNvSpPr>
          <p:nvPr/>
        </p:nvSpPr>
        <p:spPr bwMode="auto">
          <a:xfrm>
            <a:off x="76200" y="6581775"/>
            <a:ext cx="5791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i="1" dirty="0">
                <a:solidFill>
                  <a:srgbClr val="FFC000"/>
                </a:solidFill>
                <a:latin typeface="Calibri" pitchFamily="34" charset="0"/>
                <a:cs typeface="Arial" charset="0"/>
              </a:rPr>
              <a:t>Kronenberg: Williams Textbook of Endocrinology, 11</a:t>
            </a:r>
            <a:r>
              <a:rPr lang="en-US" sz="1400" b="1" i="1" baseline="30000" dirty="0">
                <a:solidFill>
                  <a:srgbClr val="FFC000"/>
                </a:solidFill>
                <a:latin typeface="Calibri" pitchFamily="34" charset="0"/>
                <a:cs typeface="Arial" charset="0"/>
              </a:rPr>
              <a:t>th</a:t>
            </a:r>
            <a:r>
              <a:rPr lang="en-US" sz="1400" b="1" i="1" dirty="0">
                <a:solidFill>
                  <a:srgbClr val="FFC000"/>
                </a:solidFill>
                <a:latin typeface="Calibri" pitchFamily="34" charset="0"/>
                <a:cs typeface="Arial" charset="0"/>
              </a:rPr>
              <a:t> ed. 2008 Saunders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EA6D2E-9395-41C9-A018-39E5EF7DF0EF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38400"/>
            <a:ext cx="8229600" cy="1139825"/>
          </a:xfrm>
        </p:spPr>
        <p:txBody>
          <a:bodyPr/>
          <a:lstStyle/>
          <a:p>
            <a:pPr eaLnBrk="1" hangingPunct="1"/>
            <a:r>
              <a:rPr lang="en-US" dirty="0" smtClean="0"/>
              <a:t>Alpha-glucosidase inhibitors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45104F-4ABE-40F3-B875-6F1A3A957EF9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2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295400" y="228600"/>
            <a:ext cx="6553200" cy="1143000"/>
          </a:xfrm>
          <a:prstGeom prst="rect">
            <a:avLst/>
          </a:prstGeom>
          <a:noFill/>
          <a:ln/>
        </p:spPr>
        <p:txBody>
          <a:bodyPr/>
          <a:lstStyle/>
          <a:p>
            <a:pPr algn="ctr" eaLnBrk="0" hangingPunct="0">
              <a:defRPr/>
            </a:pPr>
            <a:r>
              <a:rPr lang="en-US" sz="3600" b="1" i="1" dirty="0">
                <a:solidFill>
                  <a:srgbClr val="FFFF00"/>
                </a:solidFill>
                <a:latin typeface="Calibri" pitchFamily="34" charset="0"/>
                <a:ea typeface="+mj-ea"/>
                <a:cs typeface="+mj-cs"/>
              </a:rPr>
              <a:t>Relationship of HbA</a:t>
            </a:r>
            <a:r>
              <a:rPr lang="en-US" sz="3600" b="1" i="1" baseline="-25000" dirty="0">
                <a:solidFill>
                  <a:srgbClr val="FFFF00"/>
                </a:solidFill>
                <a:latin typeface="Calibri" pitchFamily="34" charset="0"/>
                <a:ea typeface="+mj-ea"/>
                <a:cs typeface="+mj-cs"/>
              </a:rPr>
              <a:t>1C</a:t>
            </a:r>
            <a:r>
              <a:rPr lang="en-US" sz="3600" b="1" i="1" dirty="0">
                <a:solidFill>
                  <a:srgbClr val="FFFF00"/>
                </a:solidFill>
                <a:latin typeface="Calibri" pitchFamily="34" charset="0"/>
                <a:ea typeface="+mj-ea"/>
                <a:cs typeface="+mj-cs"/>
              </a:rPr>
              <a:t> to Risk of Microvascular Complications</a:t>
            </a:r>
          </a:p>
        </p:txBody>
      </p:sp>
      <p:sp>
        <p:nvSpPr>
          <p:cNvPr id="22532" name="Text Box 3"/>
          <p:cNvSpPr txBox="1">
            <a:spLocks noChangeArrowheads="1"/>
          </p:cNvSpPr>
          <p:nvPr/>
        </p:nvSpPr>
        <p:spPr bwMode="auto">
          <a:xfrm>
            <a:off x="228600" y="6400800"/>
            <a:ext cx="47418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i="1" dirty="0">
                <a:solidFill>
                  <a:srgbClr val="FFC000"/>
                </a:solidFill>
                <a:latin typeface="Calibri" pitchFamily="34" charset="0"/>
              </a:rPr>
              <a:t>Skyler JS. Endocrinol Metab Clin North Am. 1996;25:243-254. </a:t>
            </a:r>
          </a:p>
        </p:txBody>
      </p:sp>
      <p:sp>
        <p:nvSpPr>
          <p:cNvPr id="22533" name="Text Box 4"/>
          <p:cNvSpPr txBox="1">
            <a:spLocks noChangeAspect="1" noChangeArrowheads="1"/>
          </p:cNvSpPr>
          <p:nvPr/>
        </p:nvSpPr>
        <p:spPr bwMode="auto">
          <a:xfrm rot="-5400000">
            <a:off x="-510381" y="3555207"/>
            <a:ext cx="19383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latin typeface="Calibri" pitchFamily="34" charset="0"/>
              </a:rPr>
              <a:t>Relative Risk (%)</a:t>
            </a:r>
          </a:p>
        </p:txBody>
      </p:sp>
      <p:sp>
        <p:nvSpPr>
          <p:cNvPr id="22534" name="Rectangle 9"/>
          <p:cNvSpPr>
            <a:spLocks noChangeAspect="1" noChangeArrowheads="1"/>
          </p:cNvSpPr>
          <p:nvPr/>
        </p:nvSpPr>
        <p:spPr bwMode="auto">
          <a:xfrm>
            <a:off x="4038600" y="5791200"/>
            <a:ext cx="1057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2000" b="1" dirty="0">
                <a:latin typeface="Calibri" pitchFamily="34" charset="0"/>
              </a:rPr>
              <a:t>HbA</a:t>
            </a:r>
            <a:r>
              <a:rPr lang="en-US" sz="2000" b="1" baseline="-25000" dirty="0">
                <a:latin typeface="Calibri" pitchFamily="34" charset="0"/>
              </a:rPr>
              <a:t>1C</a:t>
            </a:r>
            <a:r>
              <a:rPr lang="en-US" sz="2000" b="1" dirty="0">
                <a:latin typeface="Calibri" pitchFamily="34" charset="0"/>
              </a:rPr>
              <a:t> (%)</a:t>
            </a:r>
          </a:p>
        </p:txBody>
      </p:sp>
      <p:pic>
        <p:nvPicPr>
          <p:cNvPr id="2253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752600"/>
            <a:ext cx="822007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16A56-A09C-4C55-A0FA-E18319CDB7D4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Alpha-glucosidase inhibitors 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i="1" dirty="0" smtClean="0"/>
              <a:t>Acarbose is available as 50 and 100 mg tablets which should be taken with the </a:t>
            </a:r>
            <a:r>
              <a:rPr lang="en-US" i="1" dirty="0" smtClean="0">
                <a:solidFill>
                  <a:srgbClr val="FF0000"/>
                </a:solidFill>
              </a:rPr>
              <a:t>first bite of each meal</a:t>
            </a:r>
            <a:r>
              <a:rPr lang="en-US" i="1" dirty="0" smtClean="0"/>
              <a:t>. </a:t>
            </a:r>
          </a:p>
          <a:p>
            <a:pPr eaLnBrk="1" hangingPunct="1"/>
            <a:r>
              <a:rPr lang="en-US" i="1" dirty="0" smtClean="0"/>
              <a:t>We begin with 25 mg three times daily. </a:t>
            </a:r>
          </a:p>
          <a:p>
            <a:pPr eaLnBrk="1" hangingPunct="1"/>
            <a:r>
              <a:rPr lang="en-US" i="1" dirty="0" smtClean="0">
                <a:solidFill>
                  <a:srgbClr val="FF0000"/>
                </a:solidFill>
              </a:rPr>
              <a:t>Flatulence</a:t>
            </a:r>
            <a:r>
              <a:rPr lang="en-US" i="1" dirty="0" smtClean="0"/>
              <a:t>, diarrhea, and abdominal discomfort are dose related and almost always resolve if the dose is decreased. </a:t>
            </a:r>
          </a:p>
          <a:p>
            <a:pPr eaLnBrk="1" hangingPunct="1"/>
            <a:endParaRPr lang="en-US" i="1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45104F-4ABE-40F3-B875-6F1A3A957EF9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90600" y="228600"/>
          <a:ext cx="6781800" cy="6248396"/>
        </p:xfrm>
        <a:graphic>
          <a:graphicData uri="http://schemas.openxmlformats.org/drawingml/2006/table">
            <a:tbl>
              <a:tblPr>
                <a:tableStyleId>{1E171933-4619-4E11-9A3F-F7608DF75F80}</a:tableStyleId>
              </a:tblPr>
              <a:tblGrid>
                <a:gridCol w="2906486"/>
                <a:gridCol w="3875314"/>
              </a:tblGrid>
              <a:tr h="5898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D2"/>
                          </a:solidFill>
                          <a:latin typeface="Calibri" pitchFamily="34" charset="0"/>
                        </a:rPr>
                        <a:t>Property</a:t>
                      </a:r>
                      <a:endParaRPr lang="en-US" sz="1800" b="1" dirty="0">
                        <a:solidFill>
                          <a:srgbClr val="0000D2"/>
                        </a:solidFill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17368" marR="17368" marT="17368" marB="1736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D2"/>
                          </a:solidFill>
                          <a:latin typeface="Calibri" pitchFamily="34" charset="0"/>
                        </a:rPr>
                        <a:t>α-Glucosidase Inhibitors</a:t>
                      </a:r>
                      <a:endParaRPr lang="en-US" sz="1800" b="1" dirty="0">
                        <a:solidFill>
                          <a:srgbClr val="0000D2"/>
                        </a:solidFill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17368" marR="17368" marT="17368" marB="17368" anchor="ctr"/>
                </a:tc>
              </a:tr>
              <a:tr h="4041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 Target </a:t>
                      </a:r>
                      <a:r>
                        <a:rPr lang="en-US" sz="1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tissue</a:t>
                      </a:r>
                      <a:endParaRPr lang="en-US" sz="18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27788" marR="27788" marT="27788" marB="277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 pitchFamily="34" charset="0"/>
                        </a:rPr>
                        <a:t>Gut</a:t>
                      </a:r>
                      <a:endParaRPr lang="en-US" sz="1800" b="1" dirty="0"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27788" marR="27788" marT="27788" marB="27788"/>
                </a:tc>
              </a:tr>
              <a:tr h="4041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 Δ </a:t>
                      </a:r>
                      <a:r>
                        <a:rPr lang="en-US" sz="1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HbA</a:t>
                      </a:r>
                      <a:r>
                        <a:rPr lang="en-US" sz="1800" b="1" baseline="-250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1c</a:t>
                      </a:r>
                      <a:r>
                        <a:rPr lang="en-US" sz="1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sz="1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 (</a:t>
                      </a:r>
                      <a:r>
                        <a:rPr lang="en-US" sz="1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monotherapy)</a:t>
                      </a:r>
                      <a:endParaRPr lang="en-US" sz="18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27788" marR="27788" marT="27788" marB="277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 pitchFamily="34" charset="0"/>
                        </a:rPr>
                        <a:t>0.5%-1%</a:t>
                      </a:r>
                      <a:endParaRPr lang="en-US" sz="1800" b="1" dirty="0"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27788" marR="27788" marT="27788" marB="27788"/>
                </a:tc>
              </a:tr>
              <a:tr h="4041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 Fasting </a:t>
                      </a:r>
                      <a:r>
                        <a:rPr lang="en-US" sz="1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effect</a:t>
                      </a:r>
                      <a:endParaRPr lang="en-US" sz="18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27788" marR="27788" marT="27788" marB="277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 pitchFamily="34" charset="0"/>
                        </a:rPr>
                        <a:t>Poor</a:t>
                      </a:r>
                      <a:endParaRPr lang="en-US" sz="1800" b="1" dirty="0"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27788" marR="27788" marT="27788" marB="27788"/>
                </a:tc>
              </a:tr>
              <a:tr h="4041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 Postprandial </a:t>
                      </a:r>
                      <a:r>
                        <a:rPr lang="en-US" sz="1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effect</a:t>
                      </a:r>
                      <a:endParaRPr lang="en-US" sz="18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27788" marR="27788" marT="27788" marB="277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 pitchFamily="34" charset="0"/>
                        </a:rPr>
                        <a:t>Excellent</a:t>
                      </a:r>
                      <a:endParaRPr lang="en-US" sz="1800" b="1" dirty="0"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27788" marR="27788" marT="27788" marB="27788"/>
                </a:tc>
              </a:tr>
              <a:tr h="4041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 Severe </a:t>
                      </a:r>
                      <a:r>
                        <a:rPr lang="en-US" sz="1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hypoglycemia</a:t>
                      </a:r>
                      <a:endParaRPr lang="en-US" sz="18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27788" marR="27788" marT="27788" marB="277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 pitchFamily="34" charset="0"/>
                        </a:rPr>
                        <a:t>No</a:t>
                      </a:r>
                      <a:endParaRPr lang="en-US" sz="1800" b="1" dirty="0"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27788" marR="27788" marT="27788" marB="27788"/>
                </a:tc>
              </a:tr>
              <a:tr h="4041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 Dosing </a:t>
                      </a:r>
                      <a:r>
                        <a:rPr lang="en-US" sz="1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interval</a:t>
                      </a:r>
                      <a:endParaRPr lang="en-US" sz="18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27788" marR="27788" marT="27788" marB="277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 pitchFamily="34" charset="0"/>
                        </a:rPr>
                        <a:t>bid to qid</a:t>
                      </a:r>
                      <a:endParaRPr lang="en-US" sz="1800" b="1" dirty="0"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27788" marR="27788" marT="27788" marB="27788"/>
                </a:tc>
              </a:tr>
              <a:tr h="4041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 Δ </a:t>
                      </a:r>
                      <a:r>
                        <a:rPr lang="en-US" sz="1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Weight (lb/yr)</a:t>
                      </a:r>
                      <a:endParaRPr lang="en-US" sz="18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27788" marR="27788" marT="27788" marB="277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 pitchFamily="34" charset="0"/>
                        </a:rPr>
                        <a:t>0 to - 10</a:t>
                      </a:r>
                      <a:endParaRPr lang="en-US" sz="1800" b="1" dirty="0"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27788" marR="27788" marT="27788" marB="27788"/>
                </a:tc>
              </a:tr>
              <a:tr h="4041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 Δ </a:t>
                      </a:r>
                      <a:r>
                        <a:rPr lang="en-US" sz="1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Insulin</a:t>
                      </a:r>
                      <a:endParaRPr lang="en-US" sz="18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27788" marR="27788" marT="27788" marB="277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 pitchFamily="34" charset="0"/>
                        </a:rPr>
                        <a:t>Modest decrease</a:t>
                      </a:r>
                      <a:endParaRPr lang="en-US" sz="1800" b="1" dirty="0"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27788" marR="27788" marT="27788" marB="27788"/>
                </a:tc>
              </a:tr>
              <a:tr h="4041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 Δ </a:t>
                      </a:r>
                      <a:r>
                        <a:rPr lang="en-US" sz="1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LDL</a:t>
                      </a:r>
                      <a:endParaRPr lang="en-US" sz="18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27788" marR="27788" marT="27788" marB="277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Calibri" pitchFamily="34" charset="0"/>
                        </a:rPr>
                        <a:t>Minimal </a:t>
                      </a:r>
                      <a:r>
                        <a:rPr lang="en-US" sz="1800" b="1" dirty="0">
                          <a:latin typeface="Calibri" pitchFamily="34" charset="0"/>
                        </a:rPr>
                        <a:t>decrease</a:t>
                      </a:r>
                      <a:endParaRPr lang="en-US" sz="1800" b="1" dirty="0"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27788" marR="27788" marT="27788" marB="27788"/>
                </a:tc>
              </a:tr>
              <a:tr h="4041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 Δ </a:t>
                      </a:r>
                      <a:r>
                        <a:rPr lang="en-US" sz="1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HDL</a:t>
                      </a:r>
                      <a:endParaRPr lang="en-US" sz="18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27788" marR="27788" marT="27788" marB="277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 pitchFamily="34" charset="0"/>
                        </a:rPr>
                        <a:t>None</a:t>
                      </a:r>
                      <a:endParaRPr lang="en-US" sz="1800" b="1" dirty="0"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27788" marR="27788" marT="27788" marB="27788"/>
                </a:tc>
              </a:tr>
              <a:tr h="4041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 Δ </a:t>
                      </a:r>
                      <a:r>
                        <a:rPr lang="en-US" sz="1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TG</a:t>
                      </a:r>
                      <a:endParaRPr lang="en-US" sz="18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27788" marR="27788" marT="27788" marB="277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 pitchFamily="34" charset="0"/>
                        </a:rPr>
                        <a:t>Minimal </a:t>
                      </a:r>
                      <a:r>
                        <a:rPr lang="en-US" sz="1800" b="1" dirty="0" smtClean="0">
                          <a:latin typeface="Calibri" pitchFamily="34" charset="0"/>
                        </a:rPr>
                        <a:t>decrease</a:t>
                      </a:r>
                      <a:endParaRPr lang="en-US" sz="1800" b="1" dirty="0"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27788" marR="27788" marT="27788" marB="27788"/>
                </a:tc>
              </a:tr>
              <a:tr h="4041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 Common </a:t>
                      </a:r>
                      <a:r>
                        <a:rPr lang="en-US" sz="1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problem</a:t>
                      </a:r>
                      <a:endParaRPr lang="en-US" sz="18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27788" marR="27788" marT="27788" marB="277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 pitchFamily="34" charset="0"/>
                        </a:rPr>
                        <a:t>Flatulence</a:t>
                      </a:r>
                      <a:endParaRPr lang="en-US" sz="1800" b="1" dirty="0"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27788" marR="27788" marT="27788" marB="27788"/>
                </a:tc>
              </a:tr>
              <a:tr h="4041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 Contraindications</a:t>
                      </a:r>
                      <a:r>
                        <a:rPr lang="en-US" sz="1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 </a:t>
                      </a:r>
                      <a:endParaRPr lang="en-US" sz="18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27788" marR="27788" marT="27788" marB="277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 pitchFamily="34" charset="0"/>
                        </a:rPr>
                        <a:t>Intestinal </a:t>
                      </a:r>
                      <a:r>
                        <a:rPr lang="en-US" sz="1800" b="1" dirty="0" smtClean="0">
                          <a:latin typeface="Calibri" pitchFamily="34" charset="0"/>
                        </a:rPr>
                        <a:t>disease</a:t>
                      </a:r>
                      <a:r>
                        <a:rPr lang="en-US" sz="1800" b="1" dirty="0">
                          <a:latin typeface="Calibri" pitchFamily="34" charset="0"/>
                        </a:rPr>
                        <a:t> </a:t>
                      </a:r>
                      <a:endParaRPr lang="en-US" sz="1800" b="1" dirty="0"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27788" marR="27788" marT="27788" marB="27788"/>
                </a:tc>
              </a:tr>
              <a:tr h="4041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 Maximum </a:t>
                      </a:r>
                      <a:r>
                        <a:rPr lang="en-US" sz="1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effective dose</a:t>
                      </a:r>
                      <a:endParaRPr lang="en-US" sz="18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27788" marR="27788" marT="27788" marB="277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 pitchFamily="34" charset="0"/>
                        </a:rPr>
                        <a:t>50 mg tid</a:t>
                      </a:r>
                      <a:endParaRPr lang="en-US" sz="1800" b="1" dirty="0"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27788" marR="27788" marT="27788" marB="27788"/>
                </a:tc>
              </a:tr>
            </a:tbl>
          </a:graphicData>
        </a:graphic>
      </p:graphicFrame>
      <p:sp>
        <p:nvSpPr>
          <p:cNvPr id="63540" name="Rectangle 4"/>
          <p:cNvSpPr>
            <a:spLocks noChangeArrowheads="1"/>
          </p:cNvSpPr>
          <p:nvPr/>
        </p:nvSpPr>
        <p:spPr bwMode="auto">
          <a:xfrm>
            <a:off x="76200" y="6581775"/>
            <a:ext cx="5791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sz="1200" b="1" i="1" dirty="0">
                <a:solidFill>
                  <a:srgbClr val="FFC000"/>
                </a:solidFill>
                <a:latin typeface="Calibri" pitchFamily="34" charset="0"/>
              </a:rPr>
              <a:t>Kronenberg: Williams Textbook of Endocrinology, 11</a:t>
            </a:r>
            <a:r>
              <a:rPr lang="en-US" sz="1200" b="1" i="1" baseline="30000" dirty="0">
                <a:solidFill>
                  <a:srgbClr val="FFC000"/>
                </a:solidFill>
                <a:latin typeface="Calibri" pitchFamily="34" charset="0"/>
              </a:rPr>
              <a:t>th</a:t>
            </a:r>
            <a:r>
              <a:rPr lang="en-US" sz="1200" b="1" i="1" dirty="0">
                <a:solidFill>
                  <a:srgbClr val="FFC000"/>
                </a:solidFill>
                <a:latin typeface="Calibri" pitchFamily="34" charset="0"/>
              </a:rPr>
              <a:t> ed. 2008 Saunders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EA6D2E-9395-41C9-A018-39E5EF7DF0EF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sz="2800" dirty="0" smtClean="0"/>
              <a:t>Comparisons of  Oral  Anti-diabetic  Drugs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762000"/>
          <a:ext cx="8153399" cy="5721161"/>
        </p:xfrm>
        <a:graphic>
          <a:graphicData uri="http://schemas.openxmlformats.org/drawingml/2006/table">
            <a:tbl>
              <a:tblPr>
                <a:tableStyleId>{1E171933-4619-4E11-9A3F-F7608DF75F80}</a:tableStyleId>
              </a:tblPr>
              <a:tblGrid>
                <a:gridCol w="1828799"/>
                <a:gridCol w="1308348"/>
                <a:gridCol w="1013172"/>
                <a:gridCol w="1303860"/>
                <a:gridCol w="1178050"/>
                <a:gridCol w="1521170"/>
              </a:tblGrid>
              <a:tr h="5415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D2"/>
                          </a:solidFill>
                          <a:latin typeface="Calibri" pitchFamily="34" charset="0"/>
                        </a:rPr>
                        <a:t>Property</a:t>
                      </a:r>
                      <a:endParaRPr lang="en-US" sz="1400" b="1" dirty="0">
                        <a:solidFill>
                          <a:srgbClr val="0000D2"/>
                        </a:solidFill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17368" marR="17368" marT="17368" marB="1736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D2"/>
                          </a:solidFill>
                          <a:latin typeface="Calibri" pitchFamily="34" charset="0"/>
                        </a:rPr>
                        <a:t>Sulfonylureas</a:t>
                      </a:r>
                      <a:endParaRPr lang="en-US" sz="1400" b="1" dirty="0">
                        <a:solidFill>
                          <a:srgbClr val="0000D2"/>
                        </a:solidFill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17368" marR="17368" marT="17368" marB="1736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D2"/>
                          </a:solidFill>
                          <a:latin typeface="Calibri" pitchFamily="34" charset="0"/>
                        </a:rPr>
                        <a:t>Metformin</a:t>
                      </a:r>
                      <a:endParaRPr lang="en-US" sz="1400" b="1" dirty="0">
                        <a:solidFill>
                          <a:srgbClr val="0000D2"/>
                        </a:solidFill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17368" marR="17368" marT="17368" marB="1736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D2"/>
                          </a:solidFill>
                          <a:latin typeface="Calibri" pitchFamily="34" charset="0"/>
                        </a:rPr>
                        <a:t>α-Glucosidase Inhibitors</a:t>
                      </a:r>
                      <a:endParaRPr lang="en-US" sz="1400" b="1" dirty="0">
                        <a:solidFill>
                          <a:srgbClr val="0000D2"/>
                        </a:solidFill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17368" marR="17368" marT="17368" marB="1736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D2"/>
                          </a:solidFill>
                          <a:latin typeface="Calibri" pitchFamily="34" charset="0"/>
                        </a:rPr>
                        <a:t>Glitazones</a:t>
                      </a:r>
                      <a:endParaRPr lang="en-US" sz="1400" b="1" dirty="0">
                        <a:solidFill>
                          <a:srgbClr val="0000D2"/>
                        </a:solidFill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17368" marR="17368" marT="17368" marB="1736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D2"/>
                          </a:solidFill>
                          <a:latin typeface="Calibri" pitchFamily="34" charset="0"/>
                        </a:rPr>
                        <a:t>Glinides</a:t>
                      </a:r>
                      <a:endParaRPr lang="en-US" sz="1400" b="1" dirty="0">
                        <a:solidFill>
                          <a:srgbClr val="0000D2"/>
                        </a:solidFill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17368" marR="17368" marT="17368" marB="17368" anchor="ctr"/>
                </a:tc>
              </a:tr>
              <a:tr h="1031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 Target </a:t>
                      </a:r>
                      <a:r>
                        <a:rPr lang="en-US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tissue</a:t>
                      </a:r>
                      <a:endParaRPr lang="en-US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27788" marR="27788" marT="27788" marB="277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 pitchFamily="34" charset="0"/>
                        </a:rPr>
                        <a:t>Beta cell</a:t>
                      </a:r>
                      <a:endParaRPr lang="en-US" sz="1200" b="1" dirty="0"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27788" marR="27788" marT="27788" marB="277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 pitchFamily="34" charset="0"/>
                        </a:rPr>
                        <a:t>Liver</a:t>
                      </a:r>
                      <a:endParaRPr lang="en-US" sz="1200" b="1" dirty="0"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27788" marR="27788" marT="27788" marB="277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 pitchFamily="34" charset="0"/>
                        </a:rPr>
                        <a:t>Gut</a:t>
                      </a:r>
                      <a:endParaRPr lang="en-US" sz="1200" b="1" dirty="0"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27788" marR="27788" marT="27788" marB="277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 pitchFamily="34" charset="0"/>
                        </a:rPr>
                        <a:t>Muscle</a:t>
                      </a:r>
                      <a:endParaRPr lang="en-US" sz="1200" b="1" dirty="0"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27788" marR="27788" marT="27788" marB="277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 pitchFamily="34" charset="0"/>
                        </a:rPr>
                        <a:t>Beta cell</a:t>
                      </a:r>
                      <a:endParaRPr lang="en-US" sz="1200" b="1" dirty="0"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27788" marR="27788" marT="27788" marB="27788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 Δ </a:t>
                      </a:r>
                      <a:r>
                        <a:rPr lang="en-US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HbA</a:t>
                      </a:r>
                      <a:r>
                        <a:rPr lang="en-US" sz="1200" b="1" baseline="-250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1c</a:t>
                      </a:r>
                      <a:r>
                        <a:rPr lang="en-US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  (</a:t>
                      </a:r>
                      <a:r>
                        <a:rPr lang="en-US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monotherapy)</a:t>
                      </a:r>
                      <a:endParaRPr lang="en-US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27788" marR="27788" marT="27788" marB="277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1%-2%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27788" marR="27788" marT="27788" marB="27788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1%-2%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27788" marR="27788" marT="27788" marB="27788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0.5%-1%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27788" marR="27788" marT="27788" marB="27788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0.5%-2%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27788" marR="27788" marT="27788" marB="27788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Re: 1%-2%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27788" marR="27788" marT="27788" marB="27788">
                    <a:solidFill>
                      <a:srgbClr val="FFFF00"/>
                    </a:solidFill>
                  </a:tcPr>
                </a:tc>
              </a:tr>
              <a:tr h="2771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 Fasting </a:t>
                      </a:r>
                      <a:r>
                        <a:rPr lang="en-US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effect</a:t>
                      </a:r>
                      <a:endParaRPr lang="en-US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27788" marR="27788" marT="27788" marB="277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 pitchFamily="34" charset="0"/>
                        </a:rPr>
                        <a:t>Good</a:t>
                      </a:r>
                      <a:endParaRPr lang="en-US" sz="1200" b="1" dirty="0"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27788" marR="27788" marT="27788" marB="277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 pitchFamily="34" charset="0"/>
                        </a:rPr>
                        <a:t>Good</a:t>
                      </a:r>
                      <a:endParaRPr lang="en-US" sz="1200" b="1" dirty="0"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27788" marR="27788" marT="27788" marB="277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 pitchFamily="34" charset="0"/>
                        </a:rPr>
                        <a:t>Poor</a:t>
                      </a:r>
                      <a:endParaRPr lang="en-US" sz="1200" b="1" dirty="0"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27788" marR="27788" marT="27788" marB="277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 pitchFamily="34" charset="0"/>
                        </a:rPr>
                        <a:t>Good</a:t>
                      </a:r>
                      <a:endParaRPr lang="en-US" sz="1200" b="1" dirty="0"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27788" marR="27788" marT="27788" marB="277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 pitchFamily="34" charset="0"/>
                        </a:rPr>
                        <a:t>Re: Mod</a:t>
                      </a:r>
                      <a:endParaRPr lang="en-US" sz="1200" b="1" dirty="0"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27788" marR="27788" marT="27788" marB="27788"/>
                </a:tc>
              </a:tr>
              <a:tr h="2771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 Postprandial </a:t>
                      </a:r>
                      <a:r>
                        <a:rPr lang="en-US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effect</a:t>
                      </a:r>
                      <a:endParaRPr lang="en-US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27788" marR="27788" marT="27788" marB="277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 pitchFamily="34" charset="0"/>
                        </a:rPr>
                        <a:t>Good</a:t>
                      </a:r>
                      <a:endParaRPr lang="en-US" sz="1200" b="1" dirty="0"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27788" marR="27788" marT="27788" marB="277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 pitchFamily="34" charset="0"/>
                        </a:rPr>
                        <a:t>Good</a:t>
                      </a:r>
                      <a:endParaRPr lang="en-US" sz="1200" b="1" dirty="0"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27788" marR="27788" marT="27788" marB="277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 pitchFamily="34" charset="0"/>
                        </a:rPr>
                        <a:t>Excellent</a:t>
                      </a:r>
                      <a:endParaRPr lang="en-US" sz="1200" b="1" dirty="0"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27788" marR="27788" marT="27788" marB="277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 pitchFamily="34" charset="0"/>
                        </a:rPr>
                        <a:t>Good</a:t>
                      </a:r>
                      <a:endParaRPr lang="en-US" sz="1200" b="1" dirty="0"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27788" marR="27788" marT="27788" marB="277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 pitchFamily="34" charset="0"/>
                        </a:rPr>
                        <a:t>Re: Good</a:t>
                      </a:r>
                      <a:endParaRPr lang="en-US" sz="1200" b="1" dirty="0"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27788" marR="27788" marT="27788" marB="27788"/>
                </a:tc>
              </a:tr>
              <a:tr h="814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 Severe </a:t>
                      </a:r>
                      <a:r>
                        <a:rPr lang="en-US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hypoglycemia</a:t>
                      </a:r>
                      <a:endParaRPr lang="en-US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27788" marR="27788" marT="27788" marB="277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 pitchFamily="34" charset="0"/>
                        </a:rPr>
                        <a:t>Yes</a:t>
                      </a:r>
                      <a:endParaRPr lang="en-US" sz="1200" b="1" dirty="0"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27788" marR="27788" marT="27788" marB="277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 pitchFamily="34" charset="0"/>
                        </a:rPr>
                        <a:t>No</a:t>
                      </a:r>
                      <a:endParaRPr lang="en-US" sz="1200" b="1" dirty="0"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27788" marR="27788" marT="27788" marB="277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 pitchFamily="34" charset="0"/>
                        </a:rPr>
                        <a:t>No</a:t>
                      </a:r>
                      <a:endParaRPr lang="en-US" sz="1200" b="1" dirty="0"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27788" marR="27788" marT="27788" marB="277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 pitchFamily="34" charset="0"/>
                        </a:rPr>
                        <a:t>No</a:t>
                      </a:r>
                      <a:endParaRPr lang="en-US" sz="1200" b="1" dirty="0"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27788" marR="27788" marT="27788" marB="277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 pitchFamily="34" charset="0"/>
                        </a:rPr>
                        <a:t>Re: Yes</a:t>
                      </a:r>
                      <a:endParaRPr lang="en-US" sz="1200" b="1" dirty="0"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27788" marR="27788" marT="27788" marB="27788"/>
                </a:tc>
              </a:tr>
              <a:tr h="2771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 Dosing </a:t>
                      </a:r>
                      <a:r>
                        <a:rPr lang="en-US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interval</a:t>
                      </a:r>
                      <a:endParaRPr lang="en-US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27788" marR="27788" marT="27788" marB="277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 pitchFamily="34" charset="0"/>
                        </a:rPr>
                        <a:t>qd to tid</a:t>
                      </a:r>
                      <a:endParaRPr lang="en-US" sz="1200" b="1" dirty="0"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27788" marR="27788" marT="27788" marB="277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 pitchFamily="34" charset="0"/>
                        </a:rPr>
                        <a:t>bid or tid</a:t>
                      </a:r>
                      <a:endParaRPr lang="en-US" sz="1200" b="1" dirty="0"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27788" marR="27788" marT="27788" marB="277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 pitchFamily="34" charset="0"/>
                        </a:rPr>
                        <a:t>bid to qid</a:t>
                      </a:r>
                      <a:endParaRPr lang="en-US" sz="1200" b="1" dirty="0"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27788" marR="27788" marT="27788" marB="277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 pitchFamily="34" charset="0"/>
                        </a:rPr>
                        <a:t>P: qd</a:t>
                      </a:r>
                      <a:endParaRPr lang="en-US" sz="1200" b="1" dirty="0"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27788" marR="27788" marT="27788" marB="277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 pitchFamily="34" charset="0"/>
                        </a:rPr>
                        <a:t>tid to qid with meals</a:t>
                      </a:r>
                      <a:endParaRPr lang="en-US" sz="1200" b="1" dirty="0"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27788" marR="27788" marT="27788" marB="27788"/>
                </a:tc>
              </a:tr>
              <a:tr h="2771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 Δ </a:t>
                      </a:r>
                      <a:r>
                        <a:rPr lang="en-US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Weight (lb/yr)</a:t>
                      </a:r>
                      <a:endParaRPr lang="en-US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27788" marR="27788" marT="27788" marB="277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 pitchFamily="34" charset="0"/>
                        </a:rPr>
                        <a:t>+1-3</a:t>
                      </a:r>
                      <a:endParaRPr lang="en-US" sz="1200" b="1" dirty="0"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27788" marR="27788" marT="27788" marB="27788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 pitchFamily="34" charset="0"/>
                        </a:rPr>
                        <a:t>0 to - 6</a:t>
                      </a:r>
                      <a:endParaRPr lang="en-US" sz="1200" b="1" dirty="0"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27788" marR="27788" marT="27788" marB="27788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 pitchFamily="34" charset="0"/>
                        </a:rPr>
                        <a:t>0 to - 10</a:t>
                      </a:r>
                      <a:endParaRPr lang="en-US" sz="1200" b="1" dirty="0"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27788" marR="27788" marT="27788" marB="27788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 pitchFamily="34" charset="0"/>
                        </a:rPr>
                        <a:t>+1-13</a:t>
                      </a:r>
                      <a:endParaRPr lang="en-US" sz="1200" b="1" dirty="0"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27788" marR="27788" marT="27788" marB="27788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 pitchFamily="34" charset="0"/>
                        </a:rPr>
                        <a:t>+1-3</a:t>
                      </a:r>
                      <a:endParaRPr lang="en-US" sz="1200" b="1" dirty="0"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27788" marR="27788" marT="27788" marB="27788">
                    <a:solidFill>
                      <a:srgbClr val="FFFF00"/>
                    </a:solidFill>
                  </a:tcPr>
                </a:tc>
              </a:tr>
              <a:tr h="4964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 Δ </a:t>
                      </a:r>
                      <a:r>
                        <a:rPr lang="en-US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Insulin</a:t>
                      </a:r>
                      <a:endParaRPr lang="en-US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27788" marR="27788" marT="27788" marB="277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 pitchFamily="34" charset="0"/>
                        </a:rPr>
                        <a:t>Increase</a:t>
                      </a:r>
                      <a:endParaRPr lang="en-US" sz="1200" b="1" dirty="0"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27788" marR="27788" marT="27788" marB="277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 pitchFamily="34" charset="0"/>
                        </a:rPr>
                        <a:t>Modest decrease</a:t>
                      </a:r>
                      <a:endParaRPr lang="en-US" sz="1200" b="1" dirty="0"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27788" marR="27788" marT="27788" marB="277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 pitchFamily="34" charset="0"/>
                        </a:rPr>
                        <a:t>Modest decrease</a:t>
                      </a:r>
                      <a:endParaRPr lang="en-US" sz="1200" b="1" dirty="0"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27788" marR="27788" marT="27788" marB="277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 pitchFamily="34" charset="0"/>
                        </a:rPr>
                        <a:t>Decrease</a:t>
                      </a:r>
                      <a:endParaRPr lang="en-US" sz="1200" b="1" dirty="0"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27788" marR="27788" marT="27788" marB="277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 pitchFamily="34" charset="0"/>
                        </a:rPr>
                        <a:t>Increase</a:t>
                      </a:r>
                      <a:endParaRPr lang="en-US" sz="1200" b="1" dirty="0"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27788" marR="27788" marT="27788" marB="27788"/>
                </a:tc>
              </a:tr>
              <a:tr h="2771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 Δ </a:t>
                      </a:r>
                      <a:r>
                        <a:rPr lang="en-US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LDL</a:t>
                      </a:r>
                      <a:endParaRPr lang="en-US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27788" marR="27788" marT="27788" marB="277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 pitchFamily="34" charset="0"/>
                        </a:rPr>
                        <a:t>None</a:t>
                      </a:r>
                      <a:endParaRPr lang="en-US" sz="1200" b="1" dirty="0"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27788" marR="27788" marT="27788" marB="277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 pitchFamily="34" charset="0"/>
                        </a:rPr>
                        <a:t>Decrease</a:t>
                      </a:r>
                      <a:endParaRPr lang="en-US" sz="1200" b="1" dirty="0"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27788" marR="27788" marT="27788" marB="277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Calibri" pitchFamily="34" charset="0"/>
                        </a:rPr>
                        <a:t>Minimal </a:t>
                      </a:r>
                      <a:r>
                        <a:rPr lang="en-US" sz="1200" b="1" dirty="0">
                          <a:latin typeface="Calibri" pitchFamily="34" charset="0"/>
                        </a:rPr>
                        <a:t>decrease</a:t>
                      </a:r>
                      <a:endParaRPr lang="en-US" sz="1200" b="1" dirty="0"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27788" marR="27788" marT="27788" marB="277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 pitchFamily="34" charset="0"/>
                        </a:rPr>
                        <a:t>Increase</a:t>
                      </a:r>
                      <a:endParaRPr lang="en-US" sz="1200" b="1" dirty="0"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27788" marR="27788" marT="27788" marB="277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 pitchFamily="34" charset="0"/>
                        </a:rPr>
                        <a:t>None</a:t>
                      </a:r>
                      <a:endParaRPr lang="en-US" sz="1200" b="1" dirty="0"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27788" marR="27788" marT="27788" marB="27788"/>
                </a:tc>
              </a:tr>
              <a:tr h="2771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 Δ </a:t>
                      </a:r>
                      <a:r>
                        <a:rPr lang="en-US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HDL</a:t>
                      </a:r>
                      <a:endParaRPr lang="en-US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27788" marR="27788" marT="27788" marB="277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 pitchFamily="34" charset="0"/>
                        </a:rPr>
                        <a:t>None</a:t>
                      </a:r>
                      <a:endParaRPr lang="en-US" sz="1200" b="1" dirty="0"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27788" marR="27788" marT="27788" marB="277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 pitchFamily="34" charset="0"/>
                        </a:rPr>
                        <a:t>Increase</a:t>
                      </a:r>
                      <a:endParaRPr lang="en-US" sz="1200" b="1" dirty="0"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27788" marR="27788" marT="27788" marB="277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 pitchFamily="34" charset="0"/>
                        </a:rPr>
                        <a:t>None</a:t>
                      </a:r>
                      <a:endParaRPr lang="en-US" sz="1200" b="1" dirty="0"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27788" marR="27788" marT="27788" marB="277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 pitchFamily="34" charset="0"/>
                        </a:rPr>
                        <a:t>Increase</a:t>
                      </a:r>
                      <a:endParaRPr lang="en-US" sz="1200" b="1" dirty="0"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27788" marR="27788" marT="27788" marB="277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 pitchFamily="34" charset="0"/>
                        </a:rPr>
                        <a:t>None</a:t>
                      </a:r>
                      <a:endParaRPr lang="en-US" sz="1200" b="1" dirty="0"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27788" marR="27788" marT="27788" marB="27788"/>
                </a:tc>
              </a:tr>
              <a:tr h="2771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 Δ </a:t>
                      </a:r>
                      <a:r>
                        <a:rPr lang="en-US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TG</a:t>
                      </a:r>
                      <a:endParaRPr lang="en-US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27788" marR="27788" marT="27788" marB="277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 pitchFamily="34" charset="0"/>
                        </a:rPr>
                        <a:t>None</a:t>
                      </a:r>
                      <a:endParaRPr lang="en-US" sz="1200" b="1" dirty="0"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27788" marR="27788" marT="27788" marB="277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 pitchFamily="34" charset="0"/>
                        </a:rPr>
                        <a:t>Decrease</a:t>
                      </a:r>
                      <a:endParaRPr lang="en-US" sz="1200" b="1" dirty="0"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27788" marR="27788" marT="27788" marB="277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 pitchFamily="34" charset="0"/>
                        </a:rPr>
                        <a:t>Minimal </a:t>
                      </a:r>
                      <a:r>
                        <a:rPr lang="en-US" sz="1200" b="1" dirty="0" smtClean="0">
                          <a:latin typeface="Calibri" pitchFamily="34" charset="0"/>
                        </a:rPr>
                        <a:t>decrease</a:t>
                      </a:r>
                      <a:endParaRPr lang="en-US" sz="1200" b="1" dirty="0"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27788" marR="27788" marT="27788" marB="277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 pitchFamily="34" charset="0"/>
                        </a:rPr>
                        <a:t>P: Decrease</a:t>
                      </a:r>
                      <a:endParaRPr lang="en-US" sz="1200" b="1" dirty="0"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27788" marR="27788" marT="27788" marB="277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 pitchFamily="34" charset="0"/>
                        </a:rPr>
                        <a:t>None</a:t>
                      </a:r>
                      <a:endParaRPr lang="en-US" sz="1200" b="1" dirty="0"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27788" marR="27788" marT="27788" marB="27788"/>
                </a:tc>
              </a:tr>
              <a:tr h="4964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 Common </a:t>
                      </a:r>
                      <a:r>
                        <a:rPr lang="en-US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problem</a:t>
                      </a:r>
                      <a:endParaRPr lang="en-US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27788" marR="27788" marT="27788" marB="277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 pitchFamily="34" charset="0"/>
                        </a:rPr>
                        <a:t>Hypoglycemia, weight gain</a:t>
                      </a:r>
                      <a:endParaRPr lang="en-US" sz="1200" b="1" dirty="0"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27788" marR="27788" marT="27788" marB="277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 pitchFamily="34" charset="0"/>
                        </a:rPr>
                        <a:t>Transient GI</a:t>
                      </a:r>
                      <a:endParaRPr lang="en-US" sz="1200" b="1" dirty="0"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27788" marR="27788" marT="27788" marB="277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 pitchFamily="34" charset="0"/>
                        </a:rPr>
                        <a:t>Flatulence</a:t>
                      </a:r>
                      <a:endParaRPr lang="en-US" sz="1200" b="1" dirty="0"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27788" marR="27788" marT="27788" marB="277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 pitchFamily="34" charset="0"/>
                        </a:rPr>
                        <a:t>Weight gain, edema, anemia</a:t>
                      </a:r>
                      <a:endParaRPr lang="en-US" sz="1200" b="1" dirty="0"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27788" marR="27788" marT="27788" marB="277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 pitchFamily="34" charset="0"/>
                        </a:rPr>
                        <a:t>Hypoglycemia</a:t>
                      </a:r>
                      <a:endParaRPr lang="en-US" sz="1200" b="1" dirty="0"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27788" marR="27788" marT="27788" marB="27788"/>
                </a:tc>
              </a:tr>
              <a:tr h="1161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 Rare </a:t>
                      </a:r>
                      <a:r>
                        <a:rPr lang="en-US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problem</a:t>
                      </a:r>
                      <a:endParaRPr lang="en-US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27788" marR="27788" marT="27788" marB="277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 pitchFamily="34" charset="0"/>
                        </a:rPr>
                        <a:t> </a:t>
                      </a:r>
                      <a:endParaRPr lang="en-US" sz="1200" b="1" dirty="0"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27788" marR="27788" marT="27788" marB="277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 pitchFamily="34" charset="0"/>
                        </a:rPr>
                        <a:t>Lactic acidosis</a:t>
                      </a:r>
                      <a:endParaRPr lang="en-US" sz="1200" b="1" dirty="0"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27788" marR="27788" marT="27788" marB="277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 pitchFamily="34" charset="0"/>
                        </a:rPr>
                        <a:t> </a:t>
                      </a:r>
                      <a:endParaRPr lang="en-US" sz="1200" b="1" dirty="0"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27788" marR="27788" marT="27788" marB="277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 pitchFamily="34" charset="0"/>
                        </a:rPr>
                        <a:t>Hepatotoxicity?</a:t>
                      </a:r>
                      <a:endParaRPr lang="en-US" sz="1200" b="1" dirty="0"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27788" marR="27788" marT="27788" marB="277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 pitchFamily="34" charset="0"/>
                        </a:rPr>
                        <a:t> </a:t>
                      </a:r>
                      <a:endParaRPr lang="en-US" sz="1200" b="1" dirty="0"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27788" marR="27788" marT="27788" marB="27788"/>
                </a:tc>
              </a:tr>
              <a:tr h="1673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 Contraindications</a:t>
                      </a:r>
                      <a:endParaRPr lang="en-US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 </a:t>
                      </a:r>
                      <a:endParaRPr lang="en-US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27788" marR="27788" marT="27788" marB="277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 pitchFamily="34" charset="0"/>
                        </a:rPr>
                        <a:t>Allergy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 pitchFamily="34" charset="0"/>
                        </a:rPr>
                        <a:t> </a:t>
                      </a:r>
                      <a:endParaRPr lang="en-US" sz="1200" b="1" dirty="0"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27788" marR="27788" marT="27788" marB="27788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 pitchFamily="34" charset="0"/>
                        </a:rPr>
                        <a:t>Renal failure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 pitchFamily="34" charset="0"/>
                        </a:rPr>
                        <a:t>Liver failure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 pitchFamily="34" charset="0"/>
                        </a:rPr>
                        <a:t> CHF &gt;80 yr old</a:t>
                      </a:r>
                      <a:endParaRPr lang="en-US" sz="1200" b="1" dirty="0"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27788" marR="27788" marT="27788" marB="27788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 pitchFamily="34" charset="0"/>
                        </a:rPr>
                        <a:t>Intestinal disease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 pitchFamily="34" charset="0"/>
                        </a:rPr>
                        <a:t> </a:t>
                      </a:r>
                      <a:endParaRPr lang="en-US" sz="1200" b="1" dirty="0"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27788" marR="27788" marT="27788" marB="27788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 pitchFamily="34" charset="0"/>
                        </a:rPr>
                        <a:t>Hepatocellular disease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 pitchFamily="34" charset="0"/>
                        </a:rPr>
                        <a:t> </a:t>
                      </a:r>
                      <a:endParaRPr lang="en-US" sz="1200" b="1" dirty="0"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27788" marR="27788" marT="27788" marB="27788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 pitchFamily="34" charset="0"/>
                        </a:rPr>
                        <a:t> </a:t>
                      </a:r>
                      <a:endParaRPr lang="en-US" sz="1200" b="1" dirty="0"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27788" marR="27788" marT="27788" marB="27788"/>
                </a:tc>
              </a:tr>
              <a:tr h="4964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 Maximum </a:t>
                      </a:r>
                      <a:r>
                        <a:rPr lang="en-US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effective dose</a:t>
                      </a:r>
                      <a:endParaRPr lang="en-US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27788" marR="27788" marT="27788" marB="277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 pitchFamily="34" charset="0"/>
                        </a:rPr>
                        <a:t>½ max or double starting</a:t>
                      </a:r>
                      <a:endParaRPr lang="en-US" sz="1200" b="1" dirty="0"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27788" marR="27788" marT="27788" marB="277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 pitchFamily="34" charset="0"/>
                        </a:rPr>
                        <a:t>1000 mg bid</a:t>
                      </a:r>
                      <a:endParaRPr lang="en-US" sz="1200" b="1" dirty="0"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27788" marR="27788" marT="27788" marB="277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 pitchFamily="34" charset="0"/>
                        </a:rPr>
                        <a:t>50 mg tid</a:t>
                      </a:r>
                      <a:endParaRPr lang="en-US" sz="1200" b="1" dirty="0"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27788" marR="27788" marT="27788" marB="277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 pitchFamily="34" charset="0"/>
                        </a:rPr>
                        <a:t>P: 45 mg qd</a:t>
                      </a:r>
                      <a:endParaRPr lang="en-US" sz="1200" b="1" dirty="0"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27788" marR="27788" marT="27788" marB="277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 pitchFamily="34" charset="0"/>
                        </a:rPr>
                        <a:t>Re: 2 mg tid</a:t>
                      </a:r>
                      <a:endParaRPr lang="en-US" sz="1200" b="1" dirty="0">
                        <a:latin typeface="Calibri" pitchFamily="34" charset="0"/>
                        <a:ea typeface="Calibri"/>
                        <a:cs typeface="Arial"/>
                      </a:endParaRPr>
                    </a:p>
                  </a:txBody>
                  <a:tcPr marL="27788" marR="27788" marT="27788" marB="27788"/>
                </a:tc>
              </a:tr>
            </a:tbl>
          </a:graphicData>
        </a:graphic>
      </p:graphicFrame>
      <p:sp>
        <p:nvSpPr>
          <p:cNvPr id="65656" name="Rectangle 4"/>
          <p:cNvSpPr>
            <a:spLocks noChangeArrowheads="1"/>
          </p:cNvSpPr>
          <p:nvPr/>
        </p:nvSpPr>
        <p:spPr bwMode="auto">
          <a:xfrm>
            <a:off x="76200" y="6581775"/>
            <a:ext cx="5791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sz="1200" b="1" i="1" dirty="0">
                <a:solidFill>
                  <a:srgbClr val="FFC000"/>
                </a:solidFill>
                <a:latin typeface="Calibri" pitchFamily="34" charset="0"/>
              </a:rPr>
              <a:t>Kronenberg: Williams Textbook of Endocrinology, 11</a:t>
            </a:r>
            <a:r>
              <a:rPr lang="en-US" sz="1200" b="1" i="1" baseline="30000" dirty="0">
                <a:solidFill>
                  <a:srgbClr val="FFC000"/>
                </a:solidFill>
                <a:latin typeface="Calibri" pitchFamily="34" charset="0"/>
              </a:rPr>
              <a:t>th</a:t>
            </a:r>
            <a:r>
              <a:rPr lang="en-US" sz="1200" b="1" i="1" dirty="0">
                <a:solidFill>
                  <a:srgbClr val="FFC000"/>
                </a:solidFill>
                <a:latin typeface="Calibri" pitchFamily="34" charset="0"/>
              </a:rPr>
              <a:t> ed. 2008 Saunders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EA6D2E-9395-41C9-A018-39E5EF7DF0EF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websho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010EEF-3CC5-4E19-AB4B-DDA8D7F692AD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762000" y="1447800"/>
            <a:ext cx="6858000" cy="4054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40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Control of blood glucose is essential in diabetic patients with any possible method (</a:t>
            </a:r>
            <a:r>
              <a:rPr lang="en-US" sz="4000" dirty="0">
                <a:solidFill>
                  <a:schemeClr val="bg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Diet, Oral agents, or Insulin</a:t>
            </a:r>
            <a:r>
              <a:rPr lang="en-US" sz="40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algn="ctr" eaLnBrk="0" hangingPunct="0">
              <a:spcBef>
                <a:spcPct val="50000"/>
              </a:spcBef>
              <a:defRPr/>
            </a:pPr>
            <a:r>
              <a:rPr lang="en-US" sz="40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Otherwise, The complications of diabetes will appear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16A56-A09C-4C55-A0FA-E18319CDB7D4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ransition spd="slow" advTm="40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eaLnBrk="1" hangingPunct="1"/>
            <a:r>
              <a:rPr lang="en-US" sz="4000" b="1" dirty="0" smtClean="0">
                <a:solidFill>
                  <a:srgbClr val="FFC000"/>
                </a:solidFill>
              </a:rPr>
              <a:t>There currently are four therapeutic options for type 2 diabetes: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 </a:t>
            </a:r>
            <a:r>
              <a:rPr lang="en-US" sz="2800" i="1" dirty="0" smtClean="0"/>
              <a:t>Increase insulin release with </a:t>
            </a:r>
            <a:r>
              <a:rPr lang="en-US" sz="2800" i="1" dirty="0" smtClean="0">
                <a:solidFill>
                  <a:srgbClr val="FFFF00"/>
                </a:solidFill>
              </a:rPr>
              <a:t>sulfonylureas </a:t>
            </a:r>
            <a:r>
              <a:rPr lang="en-US" sz="2800" i="1" dirty="0" smtClean="0"/>
              <a:t>or </a:t>
            </a:r>
            <a:r>
              <a:rPr lang="en-US" sz="2800" i="1" dirty="0" smtClean="0">
                <a:solidFill>
                  <a:srgbClr val="FFFF00"/>
                </a:solidFill>
              </a:rPr>
              <a:t>meglitinides </a:t>
            </a:r>
          </a:p>
          <a:p>
            <a:pPr eaLnBrk="1" hangingPunct="1"/>
            <a:r>
              <a:rPr lang="en-US" sz="2800" i="1" dirty="0" smtClean="0"/>
              <a:t>  Increase insulin responsiveness with a biguanide (</a:t>
            </a:r>
            <a:r>
              <a:rPr lang="en-US" sz="2800" i="1" dirty="0" smtClean="0">
                <a:solidFill>
                  <a:srgbClr val="FFFF00"/>
                </a:solidFill>
              </a:rPr>
              <a:t>metformin</a:t>
            </a:r>
            <a:r>
              <a:rPr lang="en-US" sz="2800" i="1" dirty="0" smtClean="0"/>
              <a:t>) or a </a:t>
            </a:r>
            <a:r>
              <a:rPr lang="en-US" sz="2800" i="1" dirty="0" smtClean="0">
                <a:solidFill>
                  <a:srgbClr val="FFFF00"/>
                </a:solidFill>
              </a:rPr>
              <a:t>thiazolidinedione</a:t>
            </a:r>
          </a:p>
          <a:p>
            <a:pPr eaLnBrk="1" hangingPunct="1"/>
            <a:r>
              <a:rPr lang="en-US" sz="2800" i="1" dirty="0" smtClean="0"/>
              <a:t>  Modify intestinal absorption of carbohydrate with an </a:t>
            </a:r>
            <a:r>
              <a:rPr lang="en-US" sz="2800" i="1" dirty="0" smtClean="0">
                <a:solidFill>
                  <a:srgbClr val="FFFF00"/>
                </a:solidFill>
              </a:rPr>
              <a:t>alpha-glucosidase inhibitor .</a:t>
            </a:r>
          </a:p>
          <a:p>
            <a:pPr eaLnBrk="1" hangingPunct="1"/>
            <a:r>
              <a:rPr lang="en-US" sz="2800" i="1" dirty="0" smtClean="0"/>
              <a:t>Administer exogenous </a:t>
            </a:r>
            <a:r>
              <a:rPr lang="en-US" sz="2800" i="1" dirty="0" smtClean="0">
                <a:solidFill>
                  <a:srgbClr val="FFFF00"/>
                </a:solidFill>
              </a:rPr>
              <a:t>insulin</a:t>
            </a:r>
          </a:p>
          <a:p>
            <a:pPr eaLnBrk="1" hangingPunct="1"/>
            <a:endParaRPr lang="en-US" sz="2800" i="1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16A56-A09C-4C55-A0FA-E18319CDB7D4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106488" y="381000"/>
            <a:ext cx="69469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>
                <a:solidFill>
                  <a:srgbClr val="FFC000"/>
                </a:solidFill>
              </a:rPr>
              <a:t>Pharmacologic Therapy </a:t>
            </a:r>
            <a:br>
              <a:rPr lang="en-US" b="1" dirty="0" smtClean="0">
                <a:solidFill>
                  <a:srgbClr val="FFC000"/>
                </a:solidFill>
              </a:rPr>
            </a:br>
            <a:r>
              <a:rPr lang="en-US" b="1" dirty="0" smtClean="0">
                <a:solidFill>
                  <a:srgbClr val="FFC000"/>
                </a:solidFill>
              </a:rPr>
              <a:t>for Type 2 Diabetes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828800"/>
            <a:ext cx="8382000" cy="5029200"/>
          </a:xfrm>
        </p:spPr>
        <p:txBody>
          <a:bodyPr/>
          <a:lstStyle/>
          <a:p>
            <a:pPr eaLnBrk="1" hangingPunct="1"/>
            <a:r>
              <a:rPr lang="en-US" i="1" dirty="0" smtClean="0"/>
              <a:t>Sulfonylureas (glyburide or glibenclamide)</a:t>
            </a:r>
          </a:p>
          <a:p>
            <a:pPr eaLnBrk="1" hangingPunct="1"/>
            <a:r>
              <a:rPr lang="en-US" i="1" dirty="0" smtClean="0"/>
              <a:t>Biguanides (metformin)</a:t>
            </a:r>
          </a:p>
          <a:p>
            <a:pPr eaLnBrk="1" hangingPunct="1"/>
            <a:r>
              <a:rPr lang="en-US" i="1" dirty="0" smtClean="0"/>
              <a:t>Alpha-glucosidase inhibitors (acarbose)</a:t>
            </a:r>
          </a:p>
          <a:p>
            <a:pPr eaLnBrk="1" hangingPunct="1"/>
            <a:r>
              <a:rPr lang="en-US" i="1" dirty="0" smtClean="0"/>
              <a:t>Benzoic acid analogues (repaglinide)</a:t>
            </a:r>
          </a:p>
          <a:p>
            <a:pPr eaLnBrk="1" hangingPunct="1"/>
            <a:r>
              <a:rPr lang="en-US" i="1" dirty="0" smtClean="0"/>
              <a:t>Thiazolidinediones ( pioglitazone)</a:t>
            </a:r>
          </a:p>
          <a:p>
            <a:pPr eaLnBrk="1" hangingPunct="1"/>
            <a:r>
              <a:rPr lang="en-US" i="1" dirty="0" smtClean="0"/>
              <a:t>Insulin (human insulin, insulin analogues)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16A56-A09C-4C55-A0FA-E18319CDB7D4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06488" y="381000"/>
            <a:ext cx="69469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>
                <a:solidFill>
                  <a:srgbClr val="FFC000"/>
                </a:solidFill>
              </a:rPr>
              <a:t>Considerations in Pharmacologic Treatment of Type 2 Diabetes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2332038"/>
            <a:ext cx="7027863" cy="4525962"/>
          </a:xfrm>
        </p:spPr>
        <p:txBody>
          <a:bodyPr/>
          <a:lstStyle/>
          <a:p>
            <a:pPr eaLnBrk="1" hangingPunct="1"/>
            <a:r>
              <a:rPr lang="en-US" i="1" dirty="0" smtClean="0"/>
              <a:t>Efficacy (HbA</a:t>
            </a:r>
            <a:r>
              <a:rPr lang="en-US" i="1" baseline="-25000" dirty="0" smtClean="0"/>
              <a:t>1c</a:t>
            </a:r>
            <a:r>
              <a:rPr lang="en-US" i="1" dirty="0" smtClean="0"/>
              <a:t> lowering capacity)</a:t>
            </a:r>
          </a:p>
          <a:p>
            <a:pPr eaLnBrk="1" hangingPunct="1"/>
            <a:r>
              <a:rPr lang="en-US" i="1" dirty="0" smtClean="0"/>
              <a:t>Mechanisms of action of drugs</a:t>
            </a:r>
          </a:p>
          <a:p>
            <a:pPr eaLnBrk="1" hangingPunct="1"/>
            <a:r>
              <a:rPr lang="en-US" i="1" dirty="0" smtClean="0"/>
              <a:t>Impact on weight gain</a:t>
            </a:r>
          </a:p>
          <a:p>
            <a:pPr eaLnBrk="1" hangingPunct="1"/>
            <a:r>
              <a:rPr lang="en-US" i="1" dirty="0" smtClean="0"/>
              <a:t>Complications/tolerability</a:t>
            </a:r>
          </a:p>
          <a:p>
            <a:pPr eaLnBrk="1" hangingPunct="1"/>
            <a:r>
              <a:rPr lang="en-US" i="1" dirty="0" smtClean="0"/>
              <a:t>Frequency of hypoglycemia</a:t>
            </a:r>
          </a:p>
          <a:p>
            <a:pPr eaLnBrk="1" hangingPunct="1"/>
            <a:r>
              <a:rPr lang="en-US" i="1" dirty="0" smtClean="0"/>
              <a:t>Compliance/complexity of regimen</a:t>
            </a:r>
          </a:p>
          <a:p>
            <a:pPr eaLnBrk="1" hangingPunct="1"/>
            <a:r>
              <a:rPr lang="en-US" i="1" dirty="0" smtClean="0"/>
              <a:t>Cost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16A56-A09C-4C55-A0FA-E18319CDB7D4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0"/>
            <a:ext cx="8229600" cy="1139825"/>
          </a:xfrm>
        </p:spPr>
        <p:txBody>
          <a:bodyPr/>
          <a:lstStyle/>
          <a:p>
            <a:pPr eaLnBrk="1" hangingPunct="1"/>
            <a:r>
              <a:rPr lang="en-US" sz="6600" b="1" dirty="0" smtClean="0">
                <a:solidFill>
                  <a:srgbClr val="FFC000"/>
                </a:solidFill>
              </a:rPr>
              <a:t>Biguanides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16A56-A09C-4C55-A0FA-E18319CDB7D4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0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Metformin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/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↑ Skeletal glucose uptake 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inhibit hepatic gluconeogenesis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Renal dysfunction may increase risk of </a:t>
            </a:r>
            <a:r>
              <a:rPr lang="en-US" sz="2800" dirty="0" smtClean="0">
                <a:solidFill>
                  <a:srgbClr val="FF9900"/>
                </a:solidFill>
              </a:rPr>
              <a:t>lactic acidosis</a:t>
            </a:r>
            <a:r>
              <a:rPr lang="en-US" sz="2800" dirty="0" smtClean="0"/>
              <a:t> 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>
                <a:solidFill>
                  <a:srgbClr val="FF9900"/>
                </a:solidFill>
              </a:rPr>
              <a:t>lactic acidosis</a:t>
            </a:r>
            <a:r>
              <a:rPr lang="en-US" sz="2800" dirty="0" smtClean="0"/>
              <a:t> an extremely rare (&lt;1 case per 100,000 treated pts) but potentially fatal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Should not be used in renal failure 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>
                <a:solidFill>
                  <a:srgbClr val="FFCCFF"/>
                </a:solidFill>
              </a:rPr>
              <a:t>male</a:t>
            </a:r>
            <a:r>
              <a:rPr lang="en-US" sz="2800" dirty="0" smtClean="0"/>
              <a:t> Cr≥ </a:t>
            </a:r>
            <a:r>
              <a:rPr lang="en-US" sz="2800" dirty="0" smtClean="0">
                <a:solidFill>
                  <a:srgbClr val="FFCCFF"/>
                </a:solidFill>
              </a:rPr>
              <a:t>1.5</a:t>
            </a:r>
            <a:r>
              <a:rPr lang="en-US" sz="2800" dirty="0" smtClean="0"/>
              <a:t> mg/dL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 female Cr≥ 1.4 mg/dL</a:t>
            </a:r>
          </a:p>
          <a:p>
            <a:pPr algn="just">
              <a:spcAft>
                <a:spcPts val="1200"/>
              </a:spcAft>
            </a:pPr>
            <a:endParaRPr lang="en-US" sz="2800" dirty="0" smtClean="0"/>
          </a:p>
        </p:txBody>
      </p:sp>
      <p:sp>
        <p:nvSpPr>
          <p:cNvPr id="32773" name="Rectangle 4"/>
          <p:cNvSpPr>
            <a:spLocks noChangeArrowheads="1"/>
          </p:cNvSpPr>
          <p:nvPr/>
        </p:nvSpPr>
        <p:spPr bwMode="auto">
          <a:xfrm>
            <a:off x="44450" y="6400800"/>
            <a:ext cx="26225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i="1" dirty="0">
                <a:solidFill>
                  <a:srgbClr val="FFC000"/>
                </a:solidFill>
                <a:latin typeface="Calibri" pitchFamily="34" charset="0"/>
              </a:rPr>
              <a:t>Diabetes Care  2009; 32:193–203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16A56-A09C-4C55-A0FA-E18319CDB7D4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1513</Words>
  <Application>Microsoft Office PowerPoint</Application>
  <PresentationFormat>On-screen Show (4:3)</PresentationFormat>
  <Paragraphs>402</Paragraphs>
  <Slides>33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8" baseType="lpstr">
      <vt:lpstr>Office Theme</vt:lpstr>
      <vt:lpstr>1_Office Theme</vt:lpstr>
      <vt:lpstr>2_Office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3_Office Theme</vt:lpstr>
      <vt:lpstr>11_Office Theme</vt:lpstr>
      <vt:lpstr>12_Office Theme</vt:lpstr>
      <vt:lpstr>13_Office Theme</vt:lpstr>
      <vt:lpstr>CorelDRAW</vt:lpstr>
      <vt:lpstr>Oral Hypoglycemic Agents</vt:lpstr>
      <vt:lpstr>Pathophysiology of Type 2 Diabetes</vt:lpstr>
      <vt:lpstr>Slide 3</vt:lpstr>
      <vt:lpstr>Slide 4</vt:lpstr>
      <vt:lpstr>There currently are four therapeutic options for type 2 diabetes:</vt:lpstr>
      <vt:lpstr>Pharmacologic Therapy  for Type 2 Diabetes</vt:lpstr>
      <vt:lpstr>Considerations in Pharmacologic Treatment of Type 2 Diabetes</vt:lpstr>
      <vt:lpstr>Biguanides</vt:lpstr>
      <vt:lpstr>Metformin</vt:lpstr>
      <vt:lpstr> </vt:lpstr>
      <vt:lpstr>Slide 11</vt:lpstr>
      <vt:lpstr>Slide 12</vt:lpstr>
      <vt:lpstr>contraindications to the metformin therapy  </vt:lpstr>
      <vt:lpstr>Slide 14</vt:lpstr>
      <vt:lpstr>Sulfonylureas</vt:lpstr>
      <vt:lpstr>Slide 16</vt:lpstr>
      <vt:lpstr>Slide 17</vt:lpstr>
      <vt:lpstr>Sulfonylureas usually lower blood glucose concentrations by about 20 percent  like metformin</vt:lpstr>
      <vt:lpstr>Slide 19</vt:lpstr>
      <vt:lpstr>Meglitinides</vt:lpstr>
      <vt:lpstr>Slide 21</vt:lpstr>
      <vt:lpstr>MEGLITINIDES</vt:lpstr>
      <vt:lpstr>Slide 23</vt:lpstr>
      <vt:lpstr>THIAZOLIDINEDIONES</vt:lpstr>
      <vt:lpstr>THIAZOLIDINEDIONES</vt:lpstr>
      <vt:lpstr>Slide 26</vt:lpstr>
      <vt:lpstr>Glitazones</vt:lpstr>
      <vt:lpstr>Slide 28</vt:lpstr>
      <vt:lpstr>Alpha-glucosidase inhibitors</vt:lpstr>
      <vt:lpstr>Alpha-glucosidase inhibitors </vt:lpstr>
      <vt:lpstr>Slide 31</vt:lpstr>
      <vt:lpstr>Comparisons of  Oral  Anti-diabetic  Drugs </vt:lpstr>
      <vt:lpstr>Slide 33</vt:lpstr>
    </vt:vector>
  </TitlesOfParts>
  <Company>Acer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Oral Hypoglycemic Agents</dc:title>
  <dc:creator>Valued Acer Customer</dc:creator>
  <cp:lastModifiedBy>Valued Acer Customer</cp:lastModifiedBy>
  <cp:revision>23</cp:revision>
  <dcterms:created xsi:type="dcterms:W3CDTF">2012-01-09T18:31:33Z</dcterms:created>
  <dcterms:modified xsi:type="dcterms:W3CDTF">2012-01-09T21:36:15Z</dcterms:modified>
</cp:coreProperties>
</file>